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3" r:id="rId1"/>
  </p:sldMasterIdLst>
  <p:notesMasterIdLst>
    <p:notesMasterId r:id="rId53"/>
  </p:notesMasterIdLst>
  <p:handoutMasterIdLst>
    <p:handoutMasterId r:id="rId54"/>
  </p:handoutMasterIdLst>
  <p:sldIdLst>
    <p:sldId id="256" r:id="rId2"/>
    <p:sldId id="404" r:id="rId3"/>
    <p:sldId id="415" r:id="rId4"/>
    <p:sldId id="460" r:id="rId5"/>
    <p:sldId id="471" r:id="rId6"/>
    <p:sldId id="414" r:id="rId7"/>
    <p:sldId id="416" r:id="rId8"/>
    <p:sldId id="458" r:id="rId9"/>
    <p:sldId id="405" r:id="rId10"/>
    <p:sldId id="407" r:id="rId11"/>
    <p:sldId id="431" r:id="rId12"/>
    <p:sldId id="292" r:id="rId13"/>
    <p:sldId id="352" r:id="rId14"/>
    <p:sldId id="432" r:id="rId15"/>
    <p:sldId id="412" r:id="rId16"/>
    <p:sldId id="288" r:id="rId17"/>
    <p:sldId id="448" r:id="rId18"/>
    <p:sldId id="474" r:id="rId19"/>
    <p:sldId id="374" r:id="rId20"/>
    <p:sldId id="481" r:id="rId21"/>
    <p:sldId id="469" r:id="rId22"/>
    <p:sldId id="438" r:id="rId23"/>
    <p:sldId id="439" r:id="rId24"/>
    <p:sldId id="440" r:id="rId25"/>
    <p:sldId id="442" r:id="rId26"/>
    <p:sldId id="455" r:id="rId27"/>
    <p:sldId id="370" r:id="rId28"/>
    <p:sldId id="303" r:id="rId29"/>
    <p:sldId id="475" r:id="rId30"/>
    <p:sldId id="435" r:id="rId31"/>
    <p:sldId id="452" r:id="rId32"/>
    <p:sldId id="473" r:id="rId33"/>
    <p:sldId id="382" r:id="rId34"/>
    <p:sldId id="450" r:id="rId35"/>
    <p:sldId id="369" r:id="rId36"/>
    <p:sldId id="437" r:id="rId37"/>
    <p:sldId id="477" r:id="rId38"/>
    <p:sldId id="327" r:id="rId39"/>
    <p:sldId id="479" r:id="rId40"/>
    <p:sldId id="403" r:id="rId41"/>
    <p:sldId id="393" r:id="rId42"/>
    <p:sldId id="476" r:id="rId43"/>
    <p:sldId id="353" r:id="rId44"/>
    <p:sldId id="387" r:id="rId45"/>
    <p:sldId id="384" r:id="rId46"/>
    <p:sldId id="385" r:id="rId47"/>
    <p:sldId id="386" r:id="rId48"/>
    <p:sldId id="388" r:id="rId49"/>
    <p:sldId id="389" r:id="rId50"/>
    <p:sldId id="480" r:id="rId51"/>
    <p:sldId id="418" r:id="rId5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655"/>
    <a:srgbClr val="FFFF00"/>
    <a:srgbClr val="1B211D"/>
    <a:srgbClr val="F2F2F2"/>
    <a:srgbClr val="D6516E"/>
    <a:srgbClr val="63708A"/>
    <a:srgbClr val="B32A48"/>
    <a:srgbClr val="D75873"/>
    <a:srgbClr val="585F6C"/>
    <a:srgbClr val="999D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2" autoAdjust="0"/>
    <p:restoredTop sz="75503" autoAdjust="0"/>
  </p:normalViewPr>
  <p:slideViewPr>
    <p:cSldViewPr snapToGrid="0">
      <p:cViewPr varScale="1">
        <p:scale>
          <a:sx n="65" d="100"/>
          <a:sy n="65" d="100"/>
        </p:scale>
        <p:origin x="461" y="38"/>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384E93-3AD3-4C45-920E-6D9D868BCF7A}" type="doc">
      <dgm:prSet loTypeId="urn:microsoft.com/office/officeart/2005/8/layout/hierarchy2" loCatId="hierarchy" qsTypeId="urn:microsoft.com/office/officeart/2005/8/quickstyle/simple2" qsCatId="simple" csTypeId="urn:microsoft.com/office/officeart/2005/8/colors/colorful1" csCatId="colorful" phldr="1"/>
      <dgm:spPr/>
      <dgm:t>
        <a:bodyPr/>
        <a:lstStyle/>
        <a:p>
          <a:endParaRPr lang="es-ES"/>
        </a:p>
      </dgm:t>
    </dgm:pt>
    <dgm:pt modelId="{1A4977EE-DF0B-4C5E-9644-488F969FE0C5}">
      <dgm:prSet phldrT="[Texto]" custT="1"/>
      <dgm:spPr>
        <a:solidFill>
          <a:srgbClr val="88AFA7"/>
        </a:solidFill>
      </dgm:spPr>
      <dgm:t>
        <a:bodyPr/>
        <a:lstStyle/>
        <a:p>
          <a:r>
            <a:rPr lang="es-ES" sz="1400" b="1" dirty="0">
              <a:latin typeface="Arial" panose="020B0604020202020204" pitchFamily="34" charset="0"/>
              <a:cs typeface="Arial" panose="020B0604020202020204" pitchFamily="34" charset="0"/>
            </a:rPr>
            <a:t>Pitcher-</a:t>
          </a:r>
          <a:r>
            <a:rPr lang="es-ES" sz="1400" b="1" dirty="0" err="1">
              <a:latin typeface="Arial" panose="020B0604020202020204" pitchFamily="34" charset="0"/>
              <a:cs typeface="Arial" panose="020B0604020202020204" pitchFamily="34" charset="0"/>
            </a:rPr>
            <a:t>Catcher</a:t>
          </a:r>
          <a:r>
            <a:rPr lang="es-ES" sz="1400" b="1" dirty="0">
              <a:latin typeface="Arial" panose="020B0604020202020204" pitchFamily="34" charset="0"/>
              <a:cs typeface="Arial" panose="020B0604020202020204" pitchFamily="34" charset="0"/>
            </a:rPr>
            <a:t> </a:t>
          </a:r>
          <a:r>
            <a:rPr lang="es-ES" sz="1400" b="1" dirty="0" err="1">
              <a:latin typeface="Arial" panose="020B0604020202020204" pitchFamily="34" charset="0"/>
              <a:cs typeface="Arial" panose="020B0604020202020204" pitchFamily="34" charset="0"/>
            </a:rPr>
            <a:t>Setup</a:t>
          </a:r>
          <a:endParaRPr lang="es-ES" sz="1400" b="1" dirty="0">
            <a:latin typeface="Arial" panose="020B0604020202020204" pitchFamily="34" charset="0"/>
            <a:cs typeface="Arial" panose="020B0604020202020204" pitchFamily="34" charset="0"/>
          </a:endParaRPr>
        </a:p>
      </dgm:t>
    </dgm:pt>
    <dgm:pt modelId="{FD38644E-2AF8-4EB3-8FCA-3C10F6EF19BF}" type="parTrans" cxnId="{9244A6BA-E2D7-4120-9A16-FA26CD61E5DD}">
      <dgm:prSet/>
      <dgm:spPr/>
      <dgm:t>
        <a:bodyPr/>
        <a:lstStyle/>
        <a:p>
          <a:endParaRPr lang="es-ES" sz="1800" b="1">
            <a:latin typeface="Arial" panose="020B0604020202020204" pitchFamily="34" charset="0"/>
            <a:cs typeface="Arial" panose="020B0604020202020204" pitchFamily="34" charset="0"/>
          </a:endParaRPr>
        </a:p>
      </dgm:t>
    </dgm:pt>
    <dgm:pt modelId="{DD268069-C410-4D75-B689-E4FA9FE2CDE5}" type="sibTrans" cxnId="{9244A6BA-E2D7-4120-9A16-FA26CD61E5DD}">
      <dgm:prSet/>
      <dgm:spPr/>
      <dgm:t>
        <a:bodyPr/>
        <a:lstStyle/>
        <a:p>
          <a:endParaRPr lang="es-ES" sz="1800" b="1">
            <a:latin typeface="Arial" panose="020B0604020202020204" pitchFamily="34" charset="0"/>
            <a:cs typeface="Arial" panose="020B0604020202020204" pitchFamily="34" charset="0"/>
          </a:endParaRPr>
        </a:p>
      </dgm:t>
    </dgm:pt>
    <dgm:pt modelId="{6C2589AD-B604-46DC-90EF-05680F8EDC3A}">
      <dgm:prSet phldrT="[Texto]" custT="1"/>
      <dgm:spPr>
        <a:solidFill>
          <a:srgbClr val="36557B"/>
        </a:solidFill>
      </dgm:spPr>
      <dgm:t>
        <a:bodyPr/>
        <a:lstStyle/>
        <a:p>
          <a:r>
            <a:rPr lang="es-ES" sz="1400" b="1" dirty="0">
              <a:latin typeface="Arial" panose="020B0604020202020204" pitchFamily="34" charset="0"/>
              <a:cs typeface="Arial" panose="020B0604020202020204" pitchFamily="34" charset="0"/>
            </a:rPr>
            <a:t>Pitcher Targets</a:t>
          </a:r>
        </a:p>
      </dgm:t>
    </dgm:pt>
    <dgm:pt modelId="{71506C8F-3FA9-4CF0-9D32-38500AD1A7AB}" type="parTrans" cxnId="{1A02B269-6C9E-44E6-833A-3A7B27F42855}">
      <dgm:prSet custT="1"/>
      <dgm:spPr>
        <a:ln>
          <a:solidFill>
            <a:srgbClr val="213E43"/>
          </a:solidFill>
        </a:ln>
      </dgm:spPr>
      <dgm:t>
        <a:bodyPr/>
        <a:lstStyle/>
        <a:p>
          <a:endParaRPr lang="es-ES" sz="500" b="1">
            <a:latin typeface="Arial" panose="020B0604020202020204" pitchFamily="34" charset="0"/>
            <a:cs typeface="Arial" panose="020B0604020202020204" pitchFamily="34" charset="0"/>
          </a:endParaRPr>
        </a:p>
      </dgm:t>
    </dgm:pt>
    <dgm:pt modelId="{8F4A1E22-3647-4073-8215-0AC9E3800727}" type="sibTrans" cxnId="{1A02B269-6C9E-44E6-833A-3A7B27F42855}">
      <dgm:prSet/>
      <dgm:spPr/>
      <dgm:t>
        <a:bodyPr/>
        <a:lstStyle/>
        <a:p>
          <a:endParaRPr lang="es-ES" sz="1800" b="1">
            <a:latin typeface="Arial" panose="020B0604020202020204" pitchFamily="34" charset="0"/>
            <a:cs typeface="Arial" panose="020B0604020202020204" pitchFamily="34" charset="0"/>
          </a:endParaRPr>
        </a:p>
      </dgm:t>
    </dgm:pt>
    <dgm:pt modelId="{C58AE146-5D63-4D15-A278-63330BBEBA8C}">
      <dgm:prSet phldrT="[Texto]" custT="1"/>
      <dgm:spPr>
        <a:solidFill>
          <a:schemeClr val="accent3"/>
        </a:solidFill>
      </dgm:spPr>
      <dgm:t>
        <a:bodyPr/>
        <a:lstStyle/>
        <a:p>
          <a:r>
            <a:rPr lang="es-ES" sz="1400" b="1" dirty="0">
              <a:latin typeface="Arial" panose="020B0604020202020204" pitchFamily="34" charset="0"/>
              <a:cs typeface="Arial" panose="020B0604020202020204" pitchFamily="34" charset="0"/>
            </a:rPr>
            <a:t>~200 </a:t>
          </a:r>
          <a:r>
            <a:rPr lang="es-ES" sz="1400" b="1" dirty="0" err="1">
              <a:latin typeface="Arial" panose="020B0604020202020204" pitchFamily="34" charset="0"/>
              <a:cs typeface="Arial" panose="020B0604020202020204" pitchFamily="34" charset="0"/>
            </a:rPr>
            <a:t>nm</a:t>
          </a:r>
          <a:r>
            <a:rPr lang="es-ES" sz="1400" b="1" dirty="0">
              <a:latin typeface="Arial" panose="020B0604020202020204" pitchFamily="34" charset="0"/>
              <a:cs typeface="Arial" panose="020B0604020202020204" pitchFamily="34" charset="0"/>
            </a:rPr>
            <a:t> </a:t>
          </a:r>
          <a:r>
            <a:rPr lang="es-ES" sz="1400" b="1" dirty="0" err="1">
              <a:latin typeface="Arial" panose="020B0604020202020204" pitchFamily="34" charset="0"/>
              <a:cs typeface="Arial" panose="020B0604020202020204" pitchFamily="34" charset="0"/>
            </a:rPr>
            <a:t>formvar</a:t>
          </a:r>
          <a:endParaRPr lang="es-ES" sz="1400" b="1" dirty="0">
            <a:latin typeface="Arial" panose="020B0604020202020204" pitchFamily="34" charset="0"/>
            <a:cs typeface="Arial" panose="020B0604020202020204" pitchFamily="34" charset="0"/>
          </a:endParaRPr>
        </a:p>
      </dgm:t>
    </dgm:pt>
    <dgm:pt modelId="{13E8F707-BEB8-4F44-AB40-6355CF37CBA0}" type="parTrans" cxnId="{36A93A3B-DC2A-490A-91B4-2F24B532A630}">
      <dgm:prSet custT="1"/>
      <dgm:spPr>
        <a:solidFill>
          <a:srgbClr val="AB061D"/>
        </a:solidFill>
        <a:ln>
          <a:solidFill>
            <a:srgbClr val="A90533"/>
          </a:solidFill>
        </a:ln>
      </dgm:spPr>
      <dgm:t>
        <a:bodyPr/>
        <a:lstStyle/>
        <a:p>
          <a:endParaRPr lang="es-ES" sz="500" b="1">
            <a:latin typeface="Arial" panose="020B0604020202020204" pitchFamily="34" charset="0"/>
            <a:cs typeface="Arial" panose="020B0604020202020204" pitchFamily="34" charset="0"/>
          </a:endParaRPr>
        </a:p>
      </dgm:t>
    </dgm:pt>
    <dgm:pt modelId="{73ED6474-4885-4EFC-97FD-2896DDEE5A0F}" type="sibTrans" cxnId="{36A93A3B-DC2A-490A-91B4-2F24B532A630}">
      <dgm:prSet/>
      <dgm:spPr/>
      <dgm:t>
        <a:bodyPr/>
        <a:lstStyle/>
        <a:p>
          <a:endParaRPr lang="es-ES" sz="1800" b="1">
            <a:latin typeface="Arial" panose="020B0604020202020204" pitchFamily="34" charset="0"/>
            <a:cs typeface="Arial" panose="020B0604020202020204" pitchFamily="34" charset="0"/>
          </a:endParaRPr>
        </a:p>
      </dgm:t>
    </dgm:pt>
    <dgm:pt modelId="{B126D178-C5A2-4112-B2B3-87899C5DDCCC}">
      <dgm:prSet phldrT="[Texto]" custT="1"/>
      <dgm:spPr>
        <a:solidFill>
          <a:srgbClr val="36557B"/>
        </a:solidFill>
      </dgm:spPr>
      <dgm:t>
        <a:bodyPr/>
        <a:lstStyle/>
        <a:p>
          <a:r>
            <a:rPr lang="es-ES" sz="1400" b="1" dirty="0" err="1">
              <a:latin typeface="Arial" panose="020B0604020202020204" pitchFamily="34" charset="0"/>
              <a:cs typeface="Arial" panose="020B0604020202020204" pitchFamily="34" charset="0"/>
            </a:rPr>
            <a:t>Catcher</a:t>
          </a:r>
          <a:r>
            <a:rPr lang="es-ES" sz="1400" b="1" dirty="0">
              <a:latin typeface="Arial" panose="020B0604020202020204" pitchFamily="34" charset="0"/>
              <a:cs typeface="Arial" panose="020B0604020202020204" pitchFamily="34" charset="0"/>
            </a:rPr>
            <a:t> Targets</a:t>
          </a:r>
        </a:p>
      </dgm:t>
    </dgm:pt>
    <dgm:pt modelId="{2FEA6E61-E6E9-4879-9820-7BEFD3B76743}" type="parTrans" cxnId="{E8D7C0B7-1A15-4377-A033-A4B7CC9CAFB8}">
      <dgm:prSet custT="1"/>
      <dgm:spPr>
        <a:ln>
          <a:solidFill>
            <a:srgbClr val="213E43"/>
          </a:solidFill>
        </a:ln>
      </dgm:spPr>
      <dgm:t>
        <a:bodyPr/>
        <a:lstStyle/>
        <a:p>
          <a:endParaRPr lang="es-ES" sz="500" b="1">
            <a:latin typeface="Arial" panose="020B0604020202020204" pitchFamily="34" charset="0"/>
            <a:cs typeface="Arial" panose="020B0604020202020204" pitchFamily="34" charset="0"/>
          </a:endParaRPr>
        </a:p>
      </dgm:t>
    </dgm:pt>
    <dgm:pt modelId="{05E3EA8D-DC11-46B0-B605-47931A31F7F5}" type="sibTrans" cxnId="{E8D7C0B7-1A15-4377-A033-A4B7CC9CAFB8}">
      <dgm:prSet/>
      <dgm:spPr/>
      <dgm:t>
        <a:bodyPr/>
        <a:lstStyle/>
        <a:p>
          <a:endParaRPr lang="es-ES" sz="1800" b="1">
            <a:latin typeface="Arial" panose="020B0604020202020204" pitchFamily="34" charset="0"/>
            <a:cs typeface="Arial" panose="020B0604020202020204" pitchFamily="34" charset="0"/>
          </a:endParaRPr>
        </a:p>
      </dgm:t>
    </dgm:pt>
    <dgm:pt modelId="{4C671039-DECA-4E99-9426-071CD75627AE}">
      <dgm:prSet phldrT="[Texto]" custT="1"/>
      <dgm:spPr>
        <a:solidFill>
          <a:schemeClr val="accent3"/>
        </a:solidFill>
      </dgm:spPr>
      <dgm:t>
        <a:bodyPr/>
        <a:lstStyle/>
        <a:p>
          <a:r>
            <a:rPr lang="es-ES" sz="1400" b="1" dirty="0">
              <a:latin typeface="Arial" panose="020B0604020202020204" pitchFamily="34" charset="0"/>
              <a:cs typeface="Arial" panose="020B0604020202020204" pitchFamily="34" charset="0"/>
            </a:rPr>
            <a:t>25 mm </a:t>
          </a:r>
          <a:r>
            <a:rPr lang="es-ES" sz="1400" b="1" dirty="0" err="1">
              <a:latin typeface="Arial" panose="020B0604020202020204" pitchFamily="34" charset="0"/>
              <a:cs typeface="Arial" panose="020B0604020202020204" pitchFamily="34" charset="0"/>
            </a:rPr>
            <a:t>LiF</a:t>
          </a:r>
          <a:endParaRPr lang="es-ES" sz="1400" b="1" dirty="0">
            <a:latin typeface="Arial" panose="020B0604020202020204" pitchFamily="34" charset="0"/>
            <a:cs typeface="Arial" panose="020B0604020202020204" pitchFamily="34" charset="0"/>
          </a:endParaRPr>
        </a:p>
      </dgm:t>
    </dgm:pt>
    <dgm:pt modelId="{F65F1024-119B-4603-8580-3766BE755C2E}" type="parTrans" cxnId="{DFD034B2-5AE3-414D-85B5-AB9468DC4146}">
      <dgm:prSet custT="1"/>
      <dgm:spPr>
        <a:solidFill>
          <a:srgbClr val="AB061D"/>
        </a:solidFill>
        <a:ln>
          <a:solidFill>
            <a:srgbClr val="A90533"/>
          </a:solidFill>
        </a:ln>
      </dgm:spPr>
      <dgm:t>
        <a:bodyPr/>
        <a:lstStyle/>
        <a:p>
          <a:endParaRPr lang="es-ES" sz="500" b="1">
            <a:latin typeface="Arial" panose="020B0604020202020204" pitchFamily="34" charset="0"/>
            <a:cs typeface="Arial" panose="020B0604020202020204" pitchFamily="34" charset="0"/>
          </a:endParaRPr>
        </a:p>
      </dgm:t>
    </dgm:pt>
    <dgm:pt modelId="{049CE0F7-D3F0-449A-8628-E69F7F762D17}" type="sibTrans" cxnId="{DFD034B2-5AE3-414D-85B5-AB9468DC4146}">
      <dgm:prSet/>
      <dgm:spPr/>
      <dgm:t>
        <a:bodyPr/>
        <a:lstStyle/>
        <a:p>
          <a:endParaRPr lang="es-ES" sz="1800" b="1">
            <a:latin typeface="Arial" panose="020B0604020202020204" pitchFamily="34" charset="0"/>
            <a:cs typeface="Arial" panose="020B0604020202020204" pitchFamily="34" charset="0"/>
          </a:endParaRPr>
        </a:p>
      </dgm:t>
    </dgm:pt>
    <dgm:pt modelId="{0837E00B-5FEE-4BA6-9BA9-6CDAADA1D5A2}">
      <dgm:prSet phldrT="[Texto]" custT="1"/>
      <dgm:spPr>
        <a:solidFill>
          <a:srgbClr val="36557B"/>
        </a:solidFill>
      </dgm:spPr>
      <dgm:t>
        <a:bodyPr/>
        <a:lstStyle/>
        <a:p>
          <a:r>
            <a:rPr lang="es-ES" sz="1400" b="1" dirty="0" err="1">
              <a:latin typeface="Arial" panose="020B0604020202020204" pitchFamily="34" charset="0"/>
              <a:cs typeface="Arial" panose="020B0604020202020204" pitchFamily="34" charset="0"/>
            </a:rPr>
            <a:t>Beamdump</a:t>
          </a:r>
          <a:endParaRPr lang="es-ES" sz="1400" b="1" dirty="0">
            <a:latin typeface="Arial" panose="020B0604020202020204" pitchFamily="34" charset="0"/>
            <a:cs typeface="Arial" panose="020B0604020202020204" pitchFamily="34" charset="0"/>
          </a:endParaRPr>
        </a:p>
      </dgm:t>
    </dgm:pt>
    <dgm:pt modelId="{917C80E5-A295-4787-8B46-1CA179CED298}" type="parTrans" cxnId="{30911416-1DEC-4FB4-8EBC-5EA02A656827}">
      <dgm:prSet custT="1"/>
      <dgm:spPr>
        <a:ln>
          <a:solidFill>
            <a:srgbClr val="213E43"/>
          </a:solidFill>
        </a:ln>
      </dgm:spPr>
      <dgm:t>
        <a:bodyPr/>
        <a:lstStyle/>
        <a:p>
          <a:endParaRPr lang="es-ES" sz="600" b="1">
            <a:latin typeface="Arial" panose="020B0604020202020204" pitchFamily="34" charset="0"/>
            <a:cs typeface="Arial" panose="020B0604020202020204" pitchFamily="34" charset="0"/>
          </a:endParaRPr>
        </a:p>
      </dgm:t>
    </dgm:pt>
    <dgm:pt modelId="{B7966411-BF24-47F5-B3E7-3C02C7A10029}" type="sibTrans" cxnId="{30911416-1DEC-4FB4-8EBC-5EA02A656827}">
      <dgm:prSet/>
      <dgm:spPr/>
      <dgm:t>
        <a:bodyPr/>
        <a:lstStyle/>
        <a:p>
          <a:endParaRPr lang="es-ES" sz="1800" b="1">
            <a:latin typeface="Arial" panose="020B0604020202020204" pitchFamily="34" charset="0"/>
            <a:cs typeface="Arial" panose="020B0604020202020204" pitchFamily="34" charset="0"/>
          </a:endParaRPr>
        </a:p>
      </dgm:t>
    </dgm:pt>
    <dgm:pt modelId="{0835D535-DED9-41B3-8595-534C609CA8D8}">
      <dgm:prSet phldrT="[Texto]" custT="1"/>
      <dgm:spPr>
        <a:solidFill>
          <a:schemeClr val="accent3"/>
        </a:solidFill>
      </dgm:spPr>
      <dgm:t>
        <a:bodyPr/>
        <a:lstStyle/>
        <a:p>
          <a:r>
            <a:rPr lang="es-ES" sz="1400" b="1" dirty="0">
              <a:latin typeface="Arial" panose="020B0604020202020204" pitchFamily="34" charset="0"/>
              <a:cs typeface="Arial" panose="020B0604020202020204" pitchFamily="34" charset="0"/>
            </a:rPr>
            <a:t>60 mm PE</a:t>
          </a:r>
        </a:p>
      </dgm:t>
    </dgm:pt>
    <dgm:pt modelId="{294E6318-5396-42C5-A9B7-1FDA821A3314}" type="parTrans" cxnId="{1DC733B9-FC39-45BA-AFF1-4CACD43A8B15}">
      <dgm:prSet custT="1"/>
      <dgm:spPr>
        <a:solidFill>
          <a:srgbClr val="AB061D"/>
        </a:solidFill>
        <a:ln>
          <a:solidFill>
            <a:srgbClr val="A90533"/>
          </a:solidFill>
        </a:ln>
      </dgm:spPr>
      <dgm:t>
        <a:bodyPr/>
        <a:lstStyle/>
        <a:p>
          <a:endParaRPr lang="es-ES" sz="500" b="1">
            <a:latin typeface="Arial" panose="020B0604020202020204" pitchFamily="34" charset="0"/>
            <a:cs typeface="Arial" panose="020B0604020202020204" pitchFamily="34" charset="0"/>
          </a:endParaRPr>
        </a:p>
      </dgm:t>
    </dgm:pt>
    <dgm:pt modelId="{29C39747-FC75-4C4C-A327-DB2D06EBBDA6}" type="sibTrans" cxnId="{1DC733B9-FC39-45BA-AFF1-4CACD43A8B15}">
      <dgm:prSet/>
      <dgm:spPr/>
      <dgm:t>
        <a:bodyPr/>
        <a:lstStyle/>
        <a:p>
          <a:endParaRPr lang="es-ES" sz="1800" b="1">
            <a:latin typeface="Arial" panose="020B0604020202020204" pitchFamily="34" charset="0"/>
            <a:cs typeface="Arial" panose="020B0604020202020204" pitchFamily="34" charset="0"/>
          </a:endParaRPr>
        </a:p>
      </dgm:t>
    </dgm:pt>
    <dgm:pt modelId="{9AF4C3B7-2FF8-4745-9BDB-C4B1153432C4}">
      <dgm:prSet phldrT="[Texto]" custT="1"/>
      <dgm:spPr>
        <a:solidFill>
          <a:schemeClr val="accent3"/>
        </a:solidFill>
      </dgm:spPr>
      <dgm:t>
        <a:bodyPr/>
        <a:lstStyle/>
        <a:p>
          <a:r>
            <a:rPr lang="es-ES" sz="1400" b="1" dirty="0">
              <a:latin typeface="Arial" panose="020B0604020202020204" pitchFamily="34" charset="0"/>
              <a:cs typeface="Arial" panose="020B0604020202020204" pitchFamily="34" charset="0"/>
            </a:rPr>
            <a:t>3 mm Cu</a:t>
          </a:r>
        </a:p>
      </dgm:t>
    </dgm:pt>
    <dgm:pt modelId="{CA05947B-F36F-48DE-86B0-181BB127FE55}" type="sibTrans" cxnId="{7C492284-B11D-494E-9DD5-420086F0E69B}">
      <dgm:prSet/>
      <dgm:spPr/>
      <dgm:t>
        <a:bodyPr/>
        <a:lstStyle/>
        <a:p>
          <a:endParaRPr lang="es-ES" sz="1800" b="1">
            <a:latin typeface="Arial" panose="020B0604020202020204" pitchFamily="34" charset="0"/>
            <a:cs typeface="Arial" panose="020B0604020202020204" pitchFamily="34" charset="0"/>
          </a:endParaRPr>
        </a:p>
      </dgm:t>
    </dgm:pt>
    <dgm:pt modelId="{6D5A1E61-59A2-4C09-835B-CB738FC43FA8}" type="parTrans" cxnId="{7C492284-B11D-494E-9DD5-420086F0E69B}">
      <dgm:prSet custT="1"/>
      <dgm:spPr>
        <a:solidFill>
          <a:srgbClr val="AB061D"/>
        </a:solidFill>
        <a:ln>
          <a:solidFill>
            <a:srgbClr val="A90533"/>
          </a:solidFill>
        </a:ln>
      </dgm:spPr>
      <dgm:t>
        <a:bodyPr/>
        <a:lstStyle/>
        <a:p>
          <a:endParaRPr lang="es-ES" sz="500" b="1">
            <a:latin typeface="Arial" panose="020B0604020202020204" pitchFamily="34" charset="0"/>
            <a:cs typeface="Arial" panose="020B0604020202020204" pitchFamily="34" charset="0"/>
          </a:endParaRPr>
        </a:p>
      </dgm:t>
    </dgm:pt>
    <dgm:pt modelId="{1B165CC8-09F2-4073-B8DC-F66D9544AE3C}">
      <dgm:prSet phldrT="[Texto]" custT="1"/>
      <dgm:spPr>
        <a:solidFill>
          <a:schemeClr val="accent3"/>
        </a:solidFill>
      </dgm:spPr>
      <dgm:t>
        <a:bodyPr/>
        <a:lstStyle/>
        <a:p>
          <a:r>
            <a:rPr lang="es-ES" sz="1400" b="1" dirty="0">
              <a:solidFill>
                <a:srgbClr val="E58FA1"/>
              </a:solidFill>
              <a:latin typeface="Arial" panose="020B0604020202020204" pitchFamily="34" charset="0"/>
              <a:cs typeface="Arial" panose="020B0604020202020204" pitchFamily="34" charset="0"/>
            </a:rPr>
            <a:t>~ 180 </a:t>
          </a:r>
          <a:r>
            <a:rPr lang="es-ES" sz="1400" b="1" dirty="0" err="1">
              <a:solidFill>
                <a:srgbClr val="E58FA1"/>
              </a:solidFill>
              <a:latin typeface="Arial" panose="020B0604020202020204" pitchFamily="34" charset="0"/>
              <a:cs typeface="Arial" panose="020B0604020202020204" pitchFamily="34" charset="0"/>
            </a:rPr>
            <a:t>nm</a:t>
          </a:r>
          <a:r>
            <a:rPr lang="es-ES" sz="1400" b="1" dirty="0">
              <a:solidFill>
                <a:srgbClr val="E58FA1"/>
              </a:solidFill>
              <a:latin typeface="Arial" panose="020B0604020202020204" pitchFamily="34" charset="0"/>
              <a:cs typeface="Arial" panose="020B0604020202020204" pitchFamily="34" charset="0"/>
            </a:rPr>
            <a:t> </a:t>
          </a:r>
          <a:r>
            <a:rPr lang="es-ES" sz="1400" b="1" dirty="0" err="1">
              <a:solidFill>
                <a:srgbClr val="E58FA1"/>
              </a:solidFill>
              <a:latin typeface="Arial" panose="020B0604020202020204" pitchFamily="34" charset="0"/>
              <a:cs typeface="Arial" panose="020B0604020202020204" pitchFamily="34" charset="0"/>
            </a:rPr>
            <a:t>deuterated</a:t>
          </a:r>
          <a:r>
            <a:rPr lang="es-ES" sz="1400" b="1" dirty="0">
              <a:solidFill>
                <a:srgbClr val="E58FA1"/>
              </a:solidFill>
              <a:latin typeface="Arial" panose="020B0604020202020204" pitchFamily="34" charset="0"/>
              <a:cs typeface="Arial" panose="020B0604020202020204" pitchFamily="34" charset="0"/>
            </a:rPr>
            <a:t> </a:t>
          </a:r>
          <a:r>
            <a:rPr lang="es-ES" sz="1400" b="1" dirty="0" err="1">
              <a:solidFill>
                <a:srgbClr val="E58FA1"/>
              </a:solidFill>
              <a:latin typeface="Arial" panose="020B0604020202020204" pitchFamily="34" charset="0"/>
              <a:cs typeface="Arial" panose="020B0604020202020204" pitchFamily="34" charset="0"/>
            </a:rPr>
            <a:t>polystyrene</a:t>
          </a:r>
          <a:endParaRPr lang="es-ES" sz="1400" b="1" dirty="0">
            <a:solidFill>
              <a:srgbClr val="E58FA1"/>
            </a:solidFill>
            <a:latin typeface="Arial" panose="020B0604020202020204" pitchFamily="34" charset="0"/>
            <a:cs typeface="Arial" panose="020B0604020202020204" pitchFamily="34" charset="0"/>
          </a:endParaRPr>
        </a:p>
      </dgm:t>
    </dgm:pt>
    <dgm:pt modelId="{A717C42C-C272-4474-AE62-7078333EA222}" type="sibTrans" cxnId="{8D18A4E1-9865-412E-91C2-F778AD185A38}">
      <dgm:prSet/>
      <dgm:spPr/>
      <dgm:t>
        <a:bodyPr/>
        <a:lstStyle/>
        <a:p>
          <a:endParaRPr lang="es-ES" sz="1800" b="1">
            <a:latin typeface="Arial" panose="020B0604020202020204" pitchFamily="34" charset="0"/>
            <a:cs typeface="Arial" panose="020B0604020202020204" pitchFamily="34" charset="0"/>
          </a:endParaRPr>
        </a:p>
      </dgm:t>
    </dgm:pt>
    <dgm:pt modelId="{6E1B7D27-95A1-4AC1-9C07-D08FC6DF22D3}" type="parTrans" cxnId="{8D18A4E1-9865-412E-91C2-F778AD185A38}">
      <dgm:prSet custT="1"/>
      <dgm:spPr>
        <a:solidFill>
          <a:srgbClr val="AB061D"/>
        </a:solidFill>
        <a:ln>
          <a:solidFill>
            <a:srgbClr val="A90533"/>
          </a:solidFill>
        </a:ln>
      </dgm:spPr>
      <dgm:t>
        <a:bodyPr/>
        <a:lstStyle/>
        <a:p>
          <a:endParaRPr lang="es-ES" sz="500" b="1">
            <a:latin typeface="Arial" panose="020B0604020202020204" pitchFamily="34" charset="0"/>
            <a:cs typeface="Arial" panose="020B0604020202020204" pitchFamily="34" charset="0"/>
          </a:endParaRPr>
        </a:p>
      </dgm:t>
    </dgm:pt>
    <dgm:pt modelId="{31CBCBF2-728C-4553-B061-358CDA880223}">
      <dgm:prSet phldrT="[Texto]" custT="1"/>
      <dgm:spPr>
        <a:solidFill>
          <a:schemeClr val="accent3"/>
        </a:solidFill>
      </dgm:spPr>
      <dgm:t>
        <a:bodyPr/>
        <a:lstStyle/>
        <a:p>
          <a:r>
            <a:rPr lang="es-ES" sz="1400" b="1" dirty="0">
              <a:solidFill>
                <a:srgbClr val="E58FA1"/>
              </a:solidFill>
              <a:latin typeface="Arial" panose="020B0604020202020204" pitchFamily="34" charset="0"/>
              <a:cs typeface="Arial" panose="020B0604020202020204" pitchFamily="34" charset="0"/>
            </a:rPr>
            <a:t>~ 180 </a:t>
          </a:r>
          <a:r>
            <a:rPr lang="es-ES" sz="1400" b="1" dirty="0" err="1">
              <a:solidFill>
                <a:srgbClr val="E58FA1"/>
              </a:solidFill>
              <a:latin typeface="Arial" panose="020B0604020202020204" pitchFamily="34" charset="0"/>
              <a:cs typeface="Arial" panose="020B0604020202020204" pitchFamily="34" charset="0"/>
            </a:rPr>
            <a:t>nm</a:t>
          </a:r>
          <a:r>
            <a:rPr lang="es-ES" sz="1400" b="1" dirty="0">
              <a:solidFill>
                <a:srgbClr val="E58FA1"/>
              </a:solidFill>
              <a:latin typeface="Arial" panose="020B0604020202020204" pitchFamily="34" charset="0"/>
              <a:cs typeface="Arial" panose="020B0604020202020204" pitchFamily="34" charset="0"/>
            </a:rPr>
            <a:t> </a:t>
          </a:r>
          <a:r>
            <a:rPr lang="es-ES" sz="1400" b="1" dirty="0" err="1">
              <a:solidFill>
                <a:srgbClr val="E58FA1"/>
              </a:solidFill>
              <a:latin typeface="Arial" panose="020B0604020202020204" pitchFamily="34" charset="0"/>
              <a:cs typeface="Arial" panose="020B0604020202020204" pitchFamily="34" charset="0"/>
            </a:rPr>
            <a:t>polystyrene</a:t>
          </a:r>
          <a:endParaRPr lang="es-ES" sz="1400" b="1" dirty="0">
            <a:solidFill>
              <a:srgbClr val="E58FA1"/>
            </a:solidFill>
            <a:latin typeface="Arial" panose="020B0604020202020204" pitchFamily="34" charset="0"/>
            <a:cs typeface="Arial" panose="020B0604020202020204" pitchFamily="34" charset="0"/>
          </a:endParaRPr>
        </a:p>
      </dgm:t>
    </dgm:pt>
    <dgm:pt modelId="{67F1101F-91C9-4F35-BC78-51CE7560FE07}" type="sibTrans" cxnId="{D82A2B47-E032-4A74-B838-A93880452219}">
      <dgm:prSet/>
      <dgm:spPr/>
      <dgm:t>
        <a:bodyPr/>
        <a:lstStyle/>
        <a:p>
          <a:endParaRPr lang="es-ES" sz="1800" b="1">
            <a:latin typeface="Arial" panose="020B0604020202020204" pitchFamily="34" charset="0"/>
            <a:cs typeface="Arial" panose="020B0604020202020204" pitchFamily="34" charset="0"/>
          </a:endParaRPr>
        </a:p>
      </dgm:t>
    </dgm:pt>
    <dgm:pt modelId="{682FA8C6-CB17-46BF-8F2A-2EAA16233B8E}" type="parTrans" cxnId="{D82A2B47-E032-4A74-B838-A93880452219}">
      <dgm:prSet custT="1"/>
      <dgm:spPr>
        <a:solidFill>
          <a:srgbClr val="AB061D"/>
        </a:solidFill>
        <a:ln>
          <a:solidFill>
            <a:srgbClr val="A90533"/>
          </a:solidFill>
        </a:ln>
      </dgm:spPr>
      <dgm:t>
        <a:bodyPr/>
        <a:lstStyle/>
        <a:p>
          <a:endParaRPr lang="es-ES" sz="500" b="1">
            <a:latin typeface="Arial" panose="020B0604020202020204" pitchFamily="34" charset="0"/>
            <a:cs typeface="Arial" panose="020B0604020202020204" pitchFamily="34" charset="0"/>
          </a:endParaRPr>
        </a:p>
      </dgm:t>
    </dgm:pt>
    <dgm:pt modelId="{CF7521F1-CD66-4C6D-98EF-EA6142A1BCEF}" type="pres">
      <dgm:prSet presAssocID="{C6384E93-3AD3-4C45-920E-6D9D868BCF7A}" presName="diagram" presStyleCnt="0">
        <dgm:presLayoutVars>
          <dgm:chPref val="1"/>
          <dgm:dir/>
          <dgm:animOne val="branch"/>
          <dgm:animLvl val="lvl"/>
          <dgm:resizeHandles val="exact"/>
        </dgm:presLayoutVars>
      </dgm:prSet>
      <dgm:spPr/>
    </dgm:pt>
    <dgm:pt modelId="{BDEDCF64-9AA8-4B4A-B905-D31B3CC017AE}" type="pres">
      <dgm:prSet presAssocID="{1A4977EE-DF0B-4C5E-9644-488F969FE0C5}" presName="root1" presStyleCnt="0"/>
      <dgm:spPr/>
    </dgm:pt>
    <dgm:pt modelId="{10806885-9CFE-44DC-B389-F42C8E3C0E4E}" type="pres">
      <dgm:prSet presAssocID="{1A4977EE-DF0B-4C5E-9644-488F969FE0C5}" presName="LevelOneTextNode" presStyleLbl="node0" presStyleIdx="0" presStyleCnt="1" custLinFactNeighborX="4226" custLinFactNeighborY="-38422">
        <dgm:presLayoutVars>
          <dgm:chPref val="3"/>
        </dgm:presLayoutVars>
      </dgm:prSet>
      <dgm:spPr/>
    </dgm:pt>
    <dgm:pt modelId="{7D7A4BD8-D093-43F0-A369-65A30C546042}" type="pres">
      <dgm:prSet presAssocID="{1A4977EE-DF0B-4C5E-9644-488F969FE0C5}" presName="level2hierChild" presStyleCnt="0"/>
      <dgm:spPr/>
    </dgm:pt>
    <dgm:pt modelId="{87F3FBC7-0B96-4EE9-95AF-5753471845F0}" type="pres">
      <dgm:prSet presAssocID="{71506C8F-3FA9-4CF0-9D32-38500AD1A7AB}" presName="conn2-1" presStyleLbl="parChTrans1D2" presStyleIdx="0" presStyleCnt="3"/>
      <dgm:spPr/>
    </dgm:pt>
    <dgm:pt modelId="{864A2521-9F06-4513-A591-60395099FEA7}" type="pres">
      <dgm:prSet presAssocID="{71506C8F-3FA9-4CF0-9D32-38500AD1A7AB}" presName="connTx" presStyleLbl="parChTrans1D2" presStyleIdx="0" presStyleCnt="3"/>
      <dgm:spPr/>
    </dgm:pt>
    <dgm:pt modelId="{57970ABE-9D05-4DBE-8C2C-3EDC58ECEA87}" type="pres">
      <dgm:prSet presAssocID="{6C2589AD-B604-46DC-90EF-05680F8EDC3A}" presName="root2" presStyleCnt="0"/>
      <dgm:spPr/>
    </dgm:pt>
    <dgm:pt modelId="{BCD77D00-7DF6-4BA8-8986-27FABB36FBF1}" type="pres">
      <dgm:prSet presAssocID="{6C2589AD-B604-46DC-90EF-05680F8EDC3A}" presName="LevelTwoTextNode" presStyleLbl="node2" presStyleIdx="0" presStyleCnt="3">
        <dgm:presLayoutVars>
          <dgm:chPref val="3"/>
        </dgm:presLayoutVars>
      </dgm:prSet>
      <dgm:spPr/>
    </dgm:pt>
    <dgm:pt modelId="{EE5B9BDA-643B-4F17-9B12-F5707AC2B71D}" type="pres">
      <dgm:prSet presAssocID="{6C2589AD-B604-46DC-90EF-05680F8EDC3A}" presName="level3hierChild" presStyleCnt="0"/>
      <dgm:spPr/>
    </dgm:pt>
    <dgm:pt modelId="{C7A944BE-3F81-4792-BB98-DF038C087EC7}" type="pres">
      <dgm:prSet presAssocID="{13E8F707-BEB8-4F44-AB40-6355CF37CBA0}" presName="conn2-1" presStyleLbl="parChTrans1D3" presStyleIdx="0" presStyleCnt="6"/>
      <dgm:spPr/>
    </dgm:pt>
    <dgm:pt modelId="{AF865BCA-25DA-4BD6-A989-0B8CDCDD0574}" type="pres">
      <dgm:prSet presAssocID="{13E8F707-BEB8-4F44-AB40-6355CF37CBA0}" presName="connTx" presStyleLbl="parChTrans1D3" presStyleIdx="0" presStyleCnt="6"/>
      <dgm:spPr/>
    </dgm:pt>
    <dgm:pt modelId="{5F9CC8BF-CA8C-4F86-8658-51ACAB750949}" type="pres">
      <dgm:prSet presAssocID="{C58AE146-5D63-4D15-A278-63330BBEBA8C}" presName="root2" presStyleCnt="0"/>
      <dgm:spPr/>
    </dgm:pt>
    <dgm:pt modelId="{D64395F5-A876-4194-9C82-5C045B7ACF03}" type="pres">
      <dgm:prSet presAssocID="{C58AE146-5D63-4D15-A278-63330BBEBA8C}" presName="LevelTwoTextNode" presStyleLbl="node3" presStyleIdx="0" presStyleCnt="6">
        <dgm:presLayoutVars>
          <dgm:chPref val="3"/>
        </dgm:presLayoutVars>
      </dgm:prSet>
      <dgm:spPr/>
    </dgm:pt>
    <dgm:pt modelId="{8F22E63B-93B3-42A2-B018-922B4C0BA03D}" type="pres">
      <dgm:prSet presAssocID="{C58AE146-5D63-4D15-A278-63330BBEBA8C}" presName="level3hierChild" presStyleCnt="0"/>
      <dgm:spPr/>
    </dgm:pt>
    <dgm:pt modelId="{D698388F-20ED-4D78-9047-778012FFF86C}" type="pres">
      <dgm:prSet presAssocID="{682FA8C6-CB17-46BF-8F2A-2EAA16233B8E}" presName="conn2-1" presStyleLbl="parChTrans1D3" presStyleIdx="1" presStyleCnt="6"/>
      <dgm:spPr/>
    </dgm:pt>
    <dgm:pt modelId="{16BC243E-9E96-4853-A557-2CEC67368F4F}" type="pres">
      <dgm:prSet presAssocID="{682FA8C6-CB17-46BF-8F2A-2EAA16233B8E}" presName="connTx" presStyleLbl="parChTrans1D3" presStyleIdx="1" presStyleCnt="6"/>
      <dgm:spPr/>
    </dgm:pt>
    <dgm:pt modelId="{69FE7438-7945-4502-A369-AD9DA6E6CCDC}" type="pres">
      <dgm:prSet presAssocID="{31CBCBF2-728C-4553-B061-358CDA880223}" presName="root2" presStyleCnt="0"/>
      <dgm:spPr/>
    </dgm:pt>
    <dgm:pt modelId="{36527EF1-A24A-4F7A-A374-5346814363F8}" type="pres">
      <dgm:prSet presAssocID="{31CBCBF2-728C-4553-B061-358CDA880223}" presName="LevelTwoTextNode" presStyleLbl="node3" presStyleIdx="1" presStyleCnt="6">
        <dgm:presLayoutVars>
          <dgm:chPref val="3"/>
        </dgm:presLayoutVars>
      </dgm:prSet>
      <dgm:spPr/>
    </dgm:pt>
    <dgm:pt modelId="{D1B328D8-633D-46BC-9EEA-6D39331D70C3}" type="pres">
      <dgm:prSet presAssocID="{31CBCBF2-728C-4553-B061-358CDA880223}" presName="level3hierChild" presStyleCnt="0"/>
      <dgm:spPr/>
    </dgm:pt>
    <dgm:pt modelId="{42F15FBD-AC22-4022-9EB7-D60314CE671C}" type="pres">
      <dgm:prSet presAssocID="{6E1B7D27-95A1-4AC1-9C07-D08FC6DF22D3}" presName="conn2-1" presStyleLbl="parChTrans1D3" presStyleIdx="2" presStyleCnt="6"/>
      <dgm:spPr/>
    </dgm:pt>
    <dgm:pt modelId="{E52EF841-A66C-4C4D-97E1-8AE095C91ACB}" type="pres">
      <dgm:prSet presAssocID="{6E1B7D27-95A1-4AC1-9C07-D08FC6DF22D3}" presName="connTx" presStyleLbl="parChTrans1D3" presStyleIdx="2" presStyleCnt="6"/>
      <dgm:spPr/>
    </dgm:pt>
    <dgm:pt modelId="{9332DEA7-31EB-42A3-84D6-ACE516530149}" type="pres">
      <dgm:prSet presAssocID="{1B165CC8-09F2-4073-B8DC-F66D9544AE3C}" presName="root2" presStyleCnt="0"/>
      <dgm:spPr/>
    </dgm:pt>
    <dgm:pt modelId="{87F7D872-37D5-4365-92F5-B93D42DEF136}" type="pres">
      <dgm:prSet presAssocID="{1B165CC8-09F2-4073-B8DC-F66D9544AE3C}" presName="LevelTwoTextNode" presStyleLbl="node3" presStyleIdx="2" presStyleCnt="6">
        <dgm:presLayoutVars>
          <dgm:chPref val="3"/>
        </dgm:presLayoutVars>
      </dgm:prSet>
      <dgm:spPr/>
    </dgm:pt>
    <dgm:pt modelId="{D1365CC6-0046-44EF-9CC9-3DAF0DEC5B95}" type="pres">
      <dgm:prSet presAssocID="{1B165CC8-09F2-4073-B8DC-F66D9544AE3C}" presName="level3hierChild" presStyleCnt="0"/>
      <dgm:spPr/>
    </dgm:pt>
    <dgm:pt modelId="{F85D5034-FAEC-4550-A96E-7DB3C7B5F44D}" type="pres">
      <dgm:prSet presAssocID="{2FEA6E61-E6E9-4879-9820-7BEFD3B76743}" presName="conn2-1" presStyleLbl="parChTrans1D2" presStyleIdx="1" presStyleCnt="3"/>
      <dgm:spPr/>
    </dgm:pt>
    <dgm:pt modelId="{01CEA94C-E553-47D6-B761-28A0AE4C0A85}" type="pres">
      <dgm:prSet presAssocID="{2FEA6E61-E6E9-4879-9820-7BEFD3B76743}" presName="connTx" presStyleLbl="parChTrans1D2" presStyleIdx="1" presStyleCnt="3"/>
      <dgm:spPr/>
    </dgm:pt>
    <dgm:pt modelId="{7C674FC9-D1C7-4331-99A0-179D165979DE}" type="pres">
      <dgm:prSet presAssocID="{B126D178-C5A2-4112-B2B3-87899C5DDCCC}" presName="root2" presStyleCnt="0"/>
      <dgm:spPr/>
    </dgm:pt>
    <dgm:pt modelId="{0D36646A-D9EC-43C4-8AC9-378AE2A53F4C}" type="pres">
      <dgm:prSet presAssocID="{B126D178-C5A2-4112-B2B3-87899C5DDCCC}" presName="LevelTwoTextNode" presStyleLbl="node2" presStyleIdx="1" presStyleCnt="3">
        <dgm:presLayoutVars>
          <dgm:chPref val="3"/>
        </dgm:presLayoutVars>
      </dgm:prSet>
      <dgm:spPr/>
    </dgm:pt>
    <dgm:pt modelId="{E2C8470D-5451-4670-8F18-BE88AADF31D3}" type="pres">
      <dgm:prSet presAssocID="{B126D178-C5A2-4112-B2B3-87899C5DDCCC}" presName="level3hierChild" presStyleCnt="0"/>
      <dgm:spPr/>
    </dgm:pt>
    <dgm:pt modelId="{1B33947F-6C3F-43C9-9DE0-1C166458BDA1}" type="pres">
      <dgm:prSet presAssocID="{F65F1024-119B-4603-8580-3766BE755C2E}" presName="conn2-1" presStyleLbl="parChTrans1D3" presStyleIdx="3" presStyleCnt="6"/>
      <dgm:spPr/>
    </dgm:pt>
    <dgm:pt modelId="{1CF072A2-CD39-4F90-A5A4-BD884E466223}" type="pres">
      <dgm:prSet presAssocID="{F65F1024-119B-4603-8580-3766BE755C2E}" presName="connTx" presStyleLbl="parChTrans1D3" presStyleIdx="3" presStyleCnt="6"/>
      <dgm:spPr/>
    </dgm:pt>
    <dgm:pt modelId="{87CBE48F-A16D-4D36-911D-AF33B174F8A3}" type="pres">
      <dgm:prSet presAssocID="{4C671039-DECA-4E99-9426-071CD75627AE}" presName="root2" presStyleCnt="0"/>
      <dgm:spPr/>
    </dgm:pt>
    <dgm:pt modelId="{E13C6901-97BB-4D34-910E-B8FBB761448F}" type="pres">
      <dgm:prSet presAssocID="{4C671039-DECA-4E99-9426-071CD75627AE}" presName="LevelTwoTextNode" presStyleLbl="node3" presStyleIdx="3" presStyleCnt="6">
        <dgm:presLayoutVars>
          <dgm:chPref val="3"/>
        </dgm:presLayoutVars>
      </dgm:prSet>
      <dgm:spPr/>
    </dgm:pt>
    <dgm:pt modelId="{25AA4930-9CDE-4EDC-995F-074558DDE2DA}" type="pres">
      <dgm:prSet presAssocID="{4C671039-DECA-4E99-9426-071CD75627AE}" presName="level3hierChild" presStyleCnt="0"/>
      <dgm:spPr/>
    </dgm:pt>
    <dgm:pt modelId="{5BDC7598-19D1-4E7E-846B-FF602EE632C9}" type="pres">
      <dgm:prSet presAssocID="{6D5A1E61-59A2-4C09-835B-CB738FC43FA8}" presName="conn2-1" presStyleLbl="parChTrans1D3" presStyleIdx="4" presStyleCnt="6"/>
      <dgm:spPr/>
    </dgm:pt>
    <dgm:pt modelId="{0C8717B7-3AEB-44D7-8D58-73236F354C9F}" type="pres">
      <dgm:prSet presAssocID="{6D5A1E61-59A2-4C09-835B-CB738FC43FA8}" presName="connTx" presStyleLbl="parChTrans1D3" presStyleIdx="4" presStyleCnt="6"/>
      <dgm:spPr/>
    </dgm:pt>
    <dgm:pt modelId="{37CE3C8B-86DB-4C96-96D9-AE7D1A9133CC}" type="pres">
      <dgm:prSet presAssocID="{9AF4C3B7-2FF8-4745-9BDB-C4B1153432C4}" presName="root2" presStyleCnt="0"/>
      <dgm:spPr/>
    </dgm:pt>
    <dgm:pt modelId="{A847B87B-D657-474E-8B8D-260D2800D145}" type="pres">
      <dgm:prSet presAssocID="{9AF4C3B7-2FF8-4745-9BDB-C4B1153432C4}" presName="LevelTwoTextNode" presStyleLbl="node3" presStyleIdx="4" presStyleCnt="6">
        <dgm:presLayoutVars>
          <dgm:chPref val="3"/>
        </dgm:presLayoutVars>
      </dgm:prSet>
      <dgm:spPr/>
    </dgm:pt>
    <dgm:pt modelId="{65C181E4-EA50-4968-9618-37C82049157A}" type="pres">
      <dgm:prSet presAssocID="{9AF4C3B7-2FF8-4745-9BDB-C4B1153432C4}" presName="level3hierChild" presStyleCnt="0"/>
      <dgm:spPr/>
    </dgm:pt>
    <dgm:pt modelId="{BD9DDCE1-F69B-4F12-BB69-A5CBEAA3328E}" type="pres">
      <dgm:prSet presAssocID="{917C80E5-A295-4787-8B46-1CA179CED298}" presName="conn2-1" presStyleLbl="parChTrans1D2" presStyleIdx="2" presStyleCnt="3"/>
      <dgm:spPr/>
    </dgm:pt>
    <dgm:pt modelId="{680F5889-31DF-4ED7-BED5-282AA0D64654}" type="pres">
      <dgm:prSet presAssocID="{917C80E5-A295-4787-8B46-1CA179CED298}" presName="connTx" presStyleLbl="parChTrans1D2" presStyleIdx="2" presStyleCnt="3"/>
      <dgm:spPr/>
    </dgm:pt>
    <dgm:pt modelId="{A82EC370-C8C3-4BA2-B1FD-BDE71F39992B}" type="pres">
      <dgm:prSet presAssocID="{0837E00B-5FEE-4BA6-9BA9-6CDAADA1D5A2}" presName="root2" presStyleCnt="0"/>
      <dgm:spPr/>
    </dgm:pt>
    <dgm:pt modelId="{FAD5EAA1-4338-4BB4-8C9F-182E2B96C55F}" type="pres">
      <dgm:prSet presAssocID="{0837E00B-5FEE-4BA6-9BA9-6CDAADA1D5A2}" presName="LevelTwoTextNode" presStyleLbl="node2" presStyleIdx="2" presStyleCnt="3">
        <dgm:presLayoutVars>
          <dgm:chPref val="3"/>
        </dgm:presLayoutVars>
      </dgm:prSet>
      <dgm:spPr/>
    </dgm:pt>
    <dgm:pt modelId="{970162F9-22D4-41CB-911D-125095E499EE}" type="pres">
      <dgm:prSet presAssocID="{0837E00B-5FEE-4BA6-9BA9-6CDAADA1D5A2}" presName="level3hierChild" presStyleCnt="0"/>
      <dgm:spPr/>
    </dgm:pt>
    <dgm:pt modelId="{41CCD532-AEB3-4545-9B66-4647AD65747D}" type="pres">
      <dgm:prSet presAssocID="{294E6318-5396-42C5-A9B7-1FDA821A3314}" presName="conn2-1" presStyleLbl="parChTrans1D3" presStyleIdx="5" presStyleCnt="6"/>
      <dgm:spPr/>
    </dgm:pt>
    <dgm:pt modelId="{6738E042-23FF-4907-A1A0-FC0CB2C886C9}" type="pres">
      <dgm:prSet presAssocID="{294E6318-5396-42C5-A9B7-1FDA821A3314}" presName="connTx" presStyleLbl="parChTrans1D3" presStyleIdx="5" presStyleCnt="6"/>
      <dgm:spPr/>
    </dgm:pt>
    <dgm:pt modelId="{3AAC9356-8CCC-4815-A482-D15FBFE34989}" type="pres">
      <dgm:prSet presAssocID="{0835D535-DED9-41B3-8595-534C609CA8D8}" presName="root2" presStyleCnt="0"/>
      <dgm:spPr/>
    </dgm:pt>
    <dgm:pt modelId="{02755BC1-5EE4-4E93-A686-ECCAADED8759}" type="pres">
      <dgm:prSet presAssocID="{0835D535-DED9-41B3-8595-534C609CA8D8}" presName="LevelTwoTextNode" presStyleLbl="node3" presStyleIdx="5" presStyleCnt="6">
        <dgm:presLayoutVars>
          <dgm:chPref val="3"/>
        </dgm:presLayoutVars>
      </dgm:prSet>
      <dgm:spPr/>
    </dgm:pt>
    <dgm:pt modelId="{A3A2326E-864B-4E7F-85A8-55327A6F5BF0}" type="pres">
      <dgm:prSet presAssocID="{0835D535-DED9-41B3-8595-534C609CA8D8}" presName="level3hierChild" presStyleCnt="0"/>
      <dgm:spPr/>
    </dgm:pt>
  </dgm:ptLst>
  <dgm:cxnLst>
    <dgm:cxn modelId="{979D4509-BDF8-4416-9F83-9CD8248E44F7}" type="presOf" srcId="{0837E00B-5FEE-4BA6-9BA9-6CDAADA1D5A2}" destId="{FAD5EAA1-4338-4BB4-8C9F-182E2B96C55F}" srcOrd="0" destOrd="0" presId="urn:microsoft.com/office/officeart/2005/8/layout/hierarchy2"/>
    <dgm:cxn modelId="{F3CE2114-97F5-4B6E-8DA5-20238E8FB5A2}" type="presOf" srcId="{71506C8F-3FA9-4CF0-9D32-38500AD1A7AB}" destId="{87F3FBC7-0B96-4EE9-95AF-5753471845F0}" srcOrd="0" destOrd="0" presId="urn:microsoft.com/office/officeart/2005/8/layout/hierarchy2"/>
    <dgm:cxn modelId="{30911416-1DEC-4FB4-8EBC-5EA02A656827}" srcId="{1A4977EE-DF0B-4C5E-9644-488F969FE0C5}" destId="{0837E00B-5FEE-4BA6-9BA9-6CDAADA1D5A2}" srcOrd="2" destOrd="0" parTransId="{917C80E5-A295-4787-8B46-1CA179CED298}" sibTransId="{B7966411-BF24-47F5-B3E7-3C02C7A10029}"/>
    <dgm:cxn modelId="{1E8AE11F-3725-4FDB-896A-563E93A22FBD}" type="presOf" srcId="{B126D178-C5A2-4112-B2B3-87899C5DDCCC}" destId="{0D36646A-D9EC-43C4-8AC9-378AE2A53F4C}" srcOrd="0" destOrd="0" presId="urn:microsoft.com/office/officeart/2005/8/layout/hierarchy2"/>
    <dgm:cxn modelId="{31E8F922-EABE-47AB-8D13-C664E21E7057}" type="presOf" srcId="{2FEA6E61-E6E9-4879-9820-7BEFD3B76743}" destId="{F85D5034-FAEC-4550-A96E-7DB3C7B5F44D}" srcOrd="0" destOrd="0" presId="urn:microsoft.com/office/officeart/2005/8/layout/hierarchy2"/>
    <dgm:cxn modelId="{14372C36-C72D-45C2-AF90-F28AA64348E1}" type="presOf" srcId="{71506C8F-3FA9-4CF0-9D32-38500AD1A7AB}" destId="{864A2521-9F06-4513-A591-60395099FEA7}" srcOrd="1" destOrd="0" presId="urn:microsoft.com/office/officeart/2005/8/layout/hierarchy2"/>
    <dgm:cxn modelId="{79109338-A635-4000-B907-E925BE34855F}" type="presOf" srcId="{682FA8C6-CB17-46BF-8F2A-2EAA16233B8E}" destId="{D698388F-20ED-4D78-9047-778012FFF86C}" srcOrd="0" destOrd="0" presId="urn:microsoft.com/office/officeart/2005/8/layout/hierarchy2"/>
    <dgm:cxn modelId="{36A93A3B-DC2A-490A-91B4-2F24B532A630}" srcId="{6C2589AD-B604-46DC-90EF-05680F8EDC3A}" destId="{C58AE146-5D63-4D15-A278-63330BBEBA8C}" srcOrd="0" destOrd="0" parTransId="{13E8F707-BEB8-4F44-AB40-6355CF37CBA0}" sibTransId="{73ED6474-4885-4EFC-97FD-2896DDEE5A0F}"/>
    <dgm:cxn modelId="{EEC1853D-DBEA-4DFF-B014-38EF368A718E}" type="presOf" srcId="{294E6318-5396-42C5-A9B7-1FDA821A3314}" destId="{6738E042-23FF-4907-A1A0-FC0CB2C886C9}" srcOrd="1" destOrd="0" presId="urn:microsoft.com/office/officeart/2005/8/layout/hierarchy2"/>
    <dgm:cxn modelId="{B472AF5F-93FF-4CD5-B72E-7052DA24FC54}" type="presOf" srcId="{6C2589AD-B604-46DC-90EF-05680F8EDC3A}" destId="{BCD77D00-7DF6-4BA8-8986-27FABB36FBF1}" srcOrd="0" destOrd="0" presId="urn:microsoft.com/office/officeart/2005/8/layout/hierarchy2"/>
    <dgm:cxn modelId="{D721C041-37BF-4BA8-B458-4DF4688AC796}" type="presOf" srcId="{F65F1024-119B-4603-8580-3766BE755C2E}" destId="{1CF072A2-CD39-4F90-A5A4-BD884E466223}" srcOrd="1" destOrd="0" presId="urn:microsoft.com/office/officeart/2005/8/layout/hierarchy2"/>
    <dgm:cxn modelId="{D82A2B47-E032-4A74-B838-A93880452219}" srcId="{6C2589AD-B604-46DC-90EF-05680F8EDC3A}" destId="{31CBCBF2-728C-4553-B061-358CDA880223}" srcOrd="1" destOrd="0" parTransId="{682FA8C6-CB17-46BF-8F2A-2EAA16233B8E}" sibTransId="{67F1101F-91C9-4F35-BC78-51CE7560FE07}"/>
    <dgm:cxn modelId="{1A02B269-6C9E-44E6-833A-3A7B27F42855}" srcId="{1A4977EE-DF0B-4C5E-9644-488F969FE0C5}" destId="{6C2589AD-B604-46DC-90EF-05680F8EDC3A}" srcOrd="0" destOrd="0" parTransId="{71506C8F-3FA9-4CF0-9D32-38500AD1A7AB}" sibTransId="{8F4A1E22-3647-4073-8215-0AC9E3800727}"/>
    <dgm:cxn modelId="{77EFAF70-7C3F-49C8-B59A-6503FB019CC6}" type="presOf" srcId="{13E8F707-BEB8-4F44-AB40-6355CF37CBA0}" destId="{AF865BCA-25DA-4BD6-A989-0B8CDCDD0574}" srcOrd="1" destOrd="0" presId="urn:microsoft.com/office/officeart/2005/8/layout/hierarchy2"/>
    <dgm:cxn modelId="{7A5FED77-1D96-4F6A-BEFE-E3CF2A92465B}" type="presOf" srcId="{682FA8C6-CB17-46BF-8F2A-2EAA16233B8E}" destId="{16BC243E-9E96-4853-A557-2CEC67368F4F}" srcOrd="1" destOrd="0" presId="urn:microsoft.com/office/officeart/2005/8/layout/hierarchy2"/>
    <dgm:cxn modelId="{78B10F59-4180-46C0-9523-609FB87355FC}" type="presOf" srcId="{1B165CC8-09F2-4073-B8DC-F66D9544AE3C}" destId="{87F7D872-37D5-4365-92F5-B93D42DEF136}" srcOrd="0" destOrd="0" presId="urn:microsoft.com/office/officeart/2005/8/layout/hierarchy2"/>
    <dgm:cxn modelId="{76557280-6C14-4699-A7C1-A471C7326F73}" type="presOf" srcId="{31CBCBF2-728C-4553-B061-358CDA880223}" destId="{36527EF1-A24A-4F7A-A374-5346814363F8}" srcOrd="0" destOrd="0" presId="urn:microsoft.com/office/officeart/2005/8/layout/hierarchy2"/>
    <dgm:cxn modelId="{7C492284-B11D-494E-9DD5-420086F0E69B}" srcId="{B126D178-C5A2-4112-B2B3-87899C5DDCCC}" destId="{9AF4C3B7-2FF8-4745-9BDB-C4B1153432C4}" srcOrd="1" destOrd="0" parTransId="{6D5A1E61-59A2-4C09-835B-CB738FC43FA8}" sibTransId="{CA05947B-F36F-48DE-86B0-181BB127FE55}"/>
    <dgm:cxn modelId="{93BA6F8E-EA93-44A8-A8EC-5897B334ECD5}" type="presOf" srcId="{13E8F707-BEB8-4F44-AB40-6355CF37CBA0}" destId="{C7A944BE-3F81-4792-BB98-DF038C087EC7}" srcOrd="0" destOrd="0" presId="urn:microsoft.com/office/officeart/2005/8/layout/hierarchy2"/>
    <dgm:cxn modelId="{B734F492-CAD7-4D3D-BF0C-7347ABE29D6E}" type="presOf" srcId="{6D5A1E61-59A2-4C09-835B-CB738FC43FA8}" destId="{5BDC7598-19D1-4E7E-846B-FF602EE632C9}" srcOrd="0" destOrd="0" presId="urn:microsoft.com/office/officeart/2005/8/layout/hierarchy2"/>
    <dgm:cxn modelId="{DC0A6BA2-1CAB-4C1A-9513-DAAA0361F746}" type="presOf" srcId="{0835D535-DED9-41B3-8595-534C609CA8D8}" destId="{02755BC1-5EE4-4E93-A686-ECCAADED8759}" srcOrd="0" destOrd="0" presId="urn:microsoft.com/office/officeart/2005/8/layout/hierarchy2"/>
    <dgm:cxn modelId="{5EAC71A7-F5FF-456C-999F-726AB13B90EB}" type="presOf" srcId="{6D5A1E61-59A2-4C09-835B-CB738FC43FA8}" destId="{0C8717B7-3AEB-44D7-8D58-73236F354C9F}" srcOrd="1" destOrd="0" presId="urn:microsoft.com/office/officeart/2005/8/layout/hierarchy2"/>
    <dgm:cxn modelId="{B23C4FAE-542F-483D-83F2-DB16DD3B0339}" type="presOf" srcId="{9AF4C3B7-2FF8-4745-9BDB-C4B1153432C4}" destId="{A847B87B-D657-474E-8B8D-260D2800D145}" srcOrd="0" destOrd="0" presId="urn:microsoft.com/office/officeart/2005/8/layout/hierarchy2"/>
    <dgm:cxn modelId="{22D0A5B0-6CC4-44C0-89D2-24EDA73A6C04}" type="presOf" srcId="{4C671039-DECA-4E99-9426-071CD75627AE}" destId="{E13C6901-97BB-4D34-910E-B8FBB761448F}" srcOrd="0" destOrd="0" presId="urn:microsoft.com/office/officeart/2005/8/layout/hierarchy2"/>
    <dgm:cxn modelId="{DFD034B2-5AE3-414D-85B5-AB9468DC4146}" srcId="{B126D178-C5A2-4112-B2B3-87899C5DDCCC}" destId="{4C671039-DECA-4E99-9426-071CD75627AE}" srcOrd="0" destOrd="0" parTransId="{F65F1024-119B-4603-8580-3766BE755C2E}" sibTransId="{049CE0F7-D3F0-449A-8628-E69F7F762D17}"/>
    <dgm:cxn modelId="{4494E7B5-6875-40CD-955B-D98AAB330694}" type="presOf" srcId="{917C80E5-A295-4787-8B46-1CA179CED298}" destId="{680F5889-31DF-4ED7-BED5-282AA0D64654}" srcOrd="1" destOrd="0" presId="urn:microsoft.com/office/officeart/2005/8/layout/hierarchy2"/>
    <dgm:cxn modelId="{E8D7C0B7-1A15-4377-A033-A4B7CC9CAFB8}" srcId="{1A4977EE-DF0B-4C5E-9644-488F969FE0C5}" destId="{B126D178-C5A2-4112-B2B3-87899C5DDCCC}" srcOrd="1" destOrd="0" parTransId="{2FEA6E61-E6E9-4879-9820-7BEFD3B76743}" sibTransId="{05E3EA8D-DC11-46B0-B605-47931A31F7F5}"/>
    <dgm:cxn modelId="{1DC733B9-FC39-45BA-AFF1-4CACD43A8B15}" srcId="{0837E00B-5FEE-4BA6-9BA9-6CDAADA1D5A2}" destId="{0835D535-DED9-41B3-8595-534C609CA8D8}" srcOrd="0" destOrd="0" parTransId="{294E6318-5396-42C5-A9B7-1FDA821A3314}" sibTransId="{29C39747-FC75-4C4C-A327-DB2D06EBBDA6}"/>
    <dgm:cxn modelId="{FB0EC6B9-B550-4733-94EE-B1C7C0111425}" type="presOf" srcId="{2FEA6E61-E6E9-4879-9820-7BEFD3B76743}" destId="{01CEA94C-E553-47D6-B761-28A0AE4C0A85}" srcOrd="1" destOrd="0" presId="urn:microsoft.com/office/officeart/2005/8/layout/hierarchy2"/>
    <dgm:cxn modelId="{B2A3F6B9-71B4-4F2B-BEBE-4A8E12CC2822}" type="presOf" srcId="{C6384E93-3AD3-4C45-920E-6D9D868BCF7A}" destId="{CF7521F1-CD66-4C6D-98EF-EA6142A1BCEF}" srcOrd="0" destOrd="0" presId="urn:microsoft.com/office/officeart/2005/8/layout/hierarchy2"/>
    <dgm:cxn modelId="{EC2C0BBA-5865-448F-9CF2-7A0964B408C8}" type="presOf" srcId="{917C80E5-A295-4787-8B46-1CA179CED298}" destId="{BD9DDCE1-F69B-4F12-BB69-A5CBEAA3328E}" srcOrd="0" destOrd="0" presId="urn:microsoft.com/office/officeart/2005/8/layout/hierarchy2"/>
    <dgm:cxn modelId="{9244A6BA-E2D7-4120-9A16-FA26CD61E5DD}" srcId="{C6384E93-3AD3-4C45-920E-6D9D868BCF7A}" destId="{1A4977EE-DF0B-4C5E-9644-488F969FE0C5}" srcOrd="0" destOrd="0" parTransId="{FD38644E-2AF8-4EB3-8FCA-3C10F6EF19BF}" sibTransId="{DD268069-C410-4D75-B689-E4FA9FE2CDE5}"/>
    <dgm:cxn modelId="{D1AEAEC4-3EEE-42CB-B78B-D09AD1DACCC2}" type="presOf" srcId="{1A4977EE-DF0B-4C5E-9644-488F969FE0C5}" destId="{10806885-9CFE-44DC-B389-F42C8E3C0E4E}" srcOrd="0" destOrd="0" presId="urn:microsoft.com/office/officeart/2005/8/layout/hierarchy2"/>
    <dgm:cxn modelId="{3605E2CC-A062-45DD-B6FF-E03FB8D82863}" type="presOf" srcId="{294E6318-5396-42C5-A9B7-1FDA821A3314}" destId="{41CCD532-AEB3-4545-9B66-4647AD65747D}" srcOrd="0" destOrd="0" presId="urn:microsoft.com/office/officeart/2005/8/layout/hierarchy2"/>
    <dgm:cxn modelId="{A757E5CC-AEC5-4693-AC46-B12F5FB35FB2}" type="presOf" srcId="{6E1B7D27-95A1-4AC1-9C07-D08FC6DF22D3}" destId="{E52EF841-A66C-4C4D-97E1-8AE095C91ACB}" srcOrd="1" destOrd="0" presId="urn:microsoft.com/office/officeart/2005/8/layout/hierarchy2"/>
    <dgm:cxn modelId="{9A4CC5CD-3449-4751-9477-169DD6FB6460}" type="presOf" srcId="{F65F1024-119B-4603-8580-3766BE755C2E}" destId="{1B33947F-6C3F-43C9-9DE0-1C166458BDA1}" srcOrd="0" destOrd="0" presId="urn:microsoft.com/office/officeart/2005/8/layout/hierarchy2"/>
    <dgm:cxn modelId="{8D18A4E1-9865-412E-91C2-F778AD185A38}" srcId="{6C2589AD-B604-46DC-90EF-05680F8EDC3A}" destId="{1B165CC8-09F2-4073-B8DC-F66D9544AE3C}" srcOrd="2" destOrd="0" parTransId="{6E1B7D27-95A1-4AC1-9C07-D08FC6DF22D3}" sibTransId="{A717C42C-C272-4474-AE62-7078333EA222}"/>
    <dgm:cxn modelId="{60F9A2F6-846E-4C22-B9C8-601CD3B69CEB}" type="presOf" srcId="{6E1B7D27-95A1-4AC1-9C07-D08FC6DF22D3}" destId="{42F15FBD-AC22-4022-9EB7-D60314CE671C}" srcOrd="0" destOrd="0" presId="urn:microsoft.com/office/officeart/2005/8/layout/hierarchy2"/>
    <dgm:cxn modelId="{15F94BFB-7A54-4426-A399-DF737EE6B0FD}" type="presOf" srcId="{C58AE146-5D63-4D15-A278-63330BBEBA8C}" destId="{D64395F5-A876-4194-9C82-5C045B7ACF03}" srcOrd="0" destOrd="0" presId="urn:microsoft.com/office/officeart/2005/8/layout/hierarchy2"/>
    <dgm:cxn modelId="{B84C5ECB-636C-4078-9121-C00B47774374}" type="presParOf" srcId="{CF7521F1-CD66-4C6D-98EF-EA6142A1BCEF}" destId="{BDEDCF64-9AA8-4B4A-B905-D31B3CC017AE}" srcOrd="0" destOrd="0" presId="urn:microsoft.com/office/officeart/2005/8/layout/hierarchy2"/>
    <dgm:cxn modelId="{9106FBB8-00B5-4988-9C47-63FEA3B83321}" type="presParOf" srcId="{BDEDCF64-9AA8-4B4A-B905-D31B3CC017AE}" destId="{10806885-9CFE-44DC-B389-F42C8E3C0E4E}" srcOrd="0" destOrd="0" presId="urn:microsoft.com/office/officeart/2005/8/layout/hierarchy2"/>
    <dgm:cxn modelId="{AE9AA2C5-624E-48E1-833A-987F3EFA77DD}" type="presParOf" srcId="{BDEDCF64-9AA8-4B4A-B905-D31B3CC017AE}" destId="{7D7A4BD8-D093-43F0-A369-65A30C546042}" srcOrd="1" destOrd="0" presId="urn:microsoft.com/office/officeart/2005/8/layout/hierarchy2"/>
    <dgm:cxn modelId="{27D2F76A-208E-4E49-869B-3061317502A2}" type="presParOf" srcId="{7D7A4BD8-D093-43F0-A369-65A30C546042}" destId="{87F3FBC7-0B96-4EE9-95AF-5753471845F0}" srcOrd="0" destOrd="0" presId="urn:microsoft.com/office/officeart/2005/8/layout/hierarchy2"/>
    <dgm:cxn modelId="{D43F51C2-250C-45EC-BD00-DBBC3D8166EE}" type="presParOf" srcId="{87F3FBC7-0B96-4EE9-95AF-5753471845F0}" destId="{864A2521-9F06-4513-A591-60395099FEA7}" srcOrd="0" destOrd="0" presId="urn:microsoft.com/office/officeart/2005/8/layout/hierarchy2"/>
    <dgm:cxn modelId="{5ECA34A6-8F5E-4DAA-834B-5D97B4E76CEC}" type="presParOf" srcId="{7D7A4BD8-D093-43F0-A369-65A30C546042}" destId="{57970ABE-9D05-4DBE-8C2C-3EDC58ECEA87}" srcOrd="1" destOrd="0" presId="urn:microsoft.com/office/officeart/2005/8/layout/hierarchy2"/>
    <dgm:cxn modelId="{7678D562-4EC3-4715-8B5F-8E4D390387AC}" type="presParOf" srcId="{57970ABE-9D05-4DBE-8C2C-3EDC58ECEA87}" destId="{BCD77D00-7DF6-4BA8-8986-27FABB36FBF1}" srcOrd="0" destOrd="0" presId="urn:microsoft.com/office/officeart/2005/8/layout/hierarchy2"/>
    <dgm:cxn modelId="{14675D77-29BA-4724-A3DC-EAAA1DCA50CD}" type="presParOf" srcId="{57970ABE-9D05-4DBE-8C2C-3EDC58ECEA87}" destId="{EE5B9BDA-643B-4F17-9B12-F5707AC2B71D}" srcOrd="1" destOrd="0" presId="urn:microsoft.com/office/officeart/2005/8/layout/hierarchy2"/>
    <dgm:cxn modelId="{832A24A7-68D2-4D9A-AE18-98986517E964}" type="presParOf" srcId="{EE5B9BDA-643B-4F17-9B12-F5707AC2B71D}" destId="{C7A944BE-3F81-4792-BB98-DF038C087EC7}" srcOrd="0" destOrd="0" presId="urn:microsoft.com/office/officeart/2005/8/layout/hierarchy2"/>
    <dgm:cxn modelId="{0704DB38-0E71-4265-AFCD-07BD611EF2CF}" type="presParOf" srcId="{C7A944BE-3F81-4792-BB98-DF038C087EC7}" destId="{AF865BCA-25DA-4BD6-A989-0B8CDCDD0574}" srcOrd="0" destOrd="0" presId="urn:microsoft.com/office/officeart/2005/8/layout/hierarchy2"/>
    <dgm:cxn modelId="{EBEA3FF4-C266-4FA9-8A51-B5FE15A27AE3}" type="presParOf" srcId="{EE5B9BDA-643B-4F17-9B12-F5707AC2B71D}" destId="{5F9CC8BF-CA8C-4F86-8658-51ACAB750949}" srcOrd="1" destOrd="0" presId="urn:microsoft.com/office/officeart/2005/8/layout/hierarchy2"/>
    <dgm:cxn modelId="{49CD912D-5188-491B-AF33-73079491F26C}" type="presParOf" srcId="{5F9CC8BF-CA8C-4F86-8658-51ACAB750949}" destId="{D64395F5-A876-4194-9C82-5C045B7ACF03}" srcOrd="0" destOrd="0" presId="urn:microsoft.com/office/officeart/2005/8/layout/hierarchy2"/>
    <dgm:cxn modelId="{56BCB161-17AF-4E05-A1EA-C713C032B79E}" type="presParOf" srcId="{5F9CC8BF-CA8C-4F86-8658-51ACAB750949}" destId="{8F22E63B-93B3-42A2-B018-922B4C0BA03D}" srcOrd="1" destOrd="0" presId="urn:microsoft.com/office/officeart/2005/8/layout/hierarchy2"/>
    <dgm:cxn modelId="{796E49B9-8534-4885-AC58-43AE61F83EDC}" type="presParOf" srcId="{EE5B9BDA-643B-4F17-9B12-F5707AC2B71D}" destId="{D698388F-20ED-4D78-9047-778012FFF86C}" srcOrd="2" destOrd="0" presId="urn:microsoft.com/office/officeart/2005/8/layout/hierarchy2"/>
    <dgm:cxn modelId="{E549F09C-9020-4256-BED6-6008C9E26CD4}" type="presParOf" srcId="{D698388F-20ED-4D78-9047-778012FFF86C}" destId="{16BC243E-9E96-4853-A557-2CEC67368F4F}" srcOrd="0" destOrd="0" presId="urn:microsoft.com/office/officeart/2005/8/layout/hierarchy2"/>
    <dgm:cxn modelId="{B4201042-2304-4F6E-AF72-FC2A3CE9A47E}" type="presParOf" srcId="{EE5B9BDA-643B-4F17-9B12-F5707AC2B71D}" destId="{69FE7438-7945-4502-A369-AD9DA6E6CCDC}" srcOrd="3" destOrd="0" presId="urn:microsoft.com/office/officeart/2005/8/layout/hierarchy2"/>
    <dgm:cxn modelId="{80442D45-F201-4D6E-A6D9-307B72D18299}" type="presParOf" srcId="{69FE7438-7945-4502-A369-AD9DA6E6CCDC}" destId="{36527EF1-A24A-4F7A-A374-5346814363F8}" srcOrd="0" destOrd="0" presId="urn:microsoft.com/office/officeart/2005/8/layout/hierarchy2"/>
    <dgm:cxn modelId="{C6AA9A42-F025-4333-A964-1E324005239F}" type="presParOf" srcId="{69FE7438-7945-4502-A369-AD9DA6E6CCDC}" destId="{D1B328D8-633D-46BC-9EEA-6D39331D70C3}" srcOrd="1" destOrd="0" presId="urn:microsoft.com/office/officeart/2005/8/layout/hierarchy2"/>
    <dgm:cxn modelId="{7A6DEC36-5E5E-4EA7-BCF7-1C0455DD5083}" type="presParOf" srcId="{EE5B9BDA-643B-4F17-9B12-F5707AC2B71D}" destId="{42F15FBD-AC22-4022-9EB7-D60314CE671C}" srcOrd="4" destOrd="0" presId="urn:microsoft.com/office/officeart/2005/8/layout/hierarchy2"/>
    <dgm:cxn modelId="{34F6DA31-3C6A-444A-81ED-542B4E93933F}" type="presParOf" srcId="{42F15FBD-AC22-4022-9EB7-D60314CE671C}" destId="{E52EF841-A66C-4C4D-97E1-8AE095C91ACB}" srcOrd="0" destOrd="0" presId="urn:microsoft.com/office/officeart/2005/8/layout/hierarchy2"/>
    <dgm:cxn modelId="{07E69EDA-800A-4E5A-BCEF-BEE17C608B8F}" type="presParOf" srcId="{EE5B9BDA-643B-4F17-9B12-F5707AC2B71D}" destId="{9332DEA7-31EB-42A3-84D6-ACE516530149}" srcOrd="5" destOrd="0" presId="urn:microsoft.com/office/officeart/2005/8/layout/hierarchy2"/>
    <dgm:cxn modelId="{F5F4FFDC-5B92-473A-BD56-93A3222C1E7E}" type="presParOf" srcId="{9332DEA7-31EB-42A3-84D6-ACE516530149}" destId="{87F7D872-37D5-4365-92F5-B93D42DEF136}" srcOrd="0" destOrd="0" presId="urn:microsoft.com/office/officeart/2005/8/layout/hierarchy2"/>
    <dgm:cxn modelId="{C92DA382-2765-42C2-81A8-F709F44F5971}" type="presParOf" srcId="{9332DEA7-31EB-42A3-84D6-ACE516530149}" destId="{D1365CC6-0046-44EF-9CC9-3DAF0DEC5B95}" srcOrd="1" destOrd="0" presId="urn:microsoft.com/office/officeart/2005/8/layout/hierarchy2"/>
    <dgm:cxn modelId="{4EBDA467-22D5-408E-926D-0F3CBF237790}" type="presParOf" srcId="{7D7A4BD8-D093-43F0-A369-65A30C546042}" destId="{F85D5034-FAEC-4550-A96E-7DB3C7B5F44D}" srcOrd="2" destOrd="0" presId="urn:microsoft.com/office/officeart/2005/8/layout/hierarchy2"/>
    <dgm:cxn modelId="{ED7B43AC-9733-46D1-920A-D2DCC6E7B5E0}" type="presParOf" srcId="{F85D5034-FAEC-4550-A96E-7DB3C7B5F44D}" destId="{01CEA94C-E553-47D6-B761-28A0AE4C0A85}" srcOrd="0" destOrd="0" presId="urn:microsoft.com/office/officeart/2005/8/layout/hierarchy2"/>
    <dgm:cxn modelId="{E11437D1-2B4D-440E-99B5-B83B518AB666}" type="presParOf" srcId="{7D7A4BD8-D093-43F0-A369-65A30C546042}" destId="{7C674FC9-D1C7-4331-99A0-179D165979DE}" srcOrd="3" destOrd="0" presId="urn:microsoft.com/office/officeart/2005/8/layout/hierarchy2"/>
    <dgm:cxn modelId="{286CE8FC-4928-4D06-B703-0B9D025E25A6}" type="presParOf" srcId="{7C674FC9-D1C7-4331-99A0-179D165979DE}" destId="{0D36646A-D9EC-43C4-8AC9-378AE2A53F4C}" srcOrd="0" destOrd="0" presId="urn:microsoft.com/office/officeart/2005/8/layout/hierarchy2"/>
    <dgm:cxn modelId="{13EF1A80-8A23-44C7-8250-419D63E4EA33}" type="presParOf" srcId="{7C674FC9-D1C7-4331-99A0-179D165979DE}" destId="{E2C8470D-5451-4670-8F18-BE88AADF31D3}" srcOrd="1" destOrd="0" presId="urn:microsoft.com/office/officeart/2005/8/layout/hierarchy2"/>
    <dgm:cxn modelId="{1F146655-4519-4BD4-B918-C437DC9D0898}" type="presParOf" srcId="{E2C8470D-5451-4670-8F18-BE88AADF31D3}" destId="{1B33947F-6C3F-43C9-9DE0-1C166458BDA1}" srcOrd="0" destOrd="0" presId="urn:microsoft.com/office/officeart/2005/8/layout/hierarchy2"/>
    <dgm:cxn modelId="{3E84DA50-E890-411C-BE18-DD62593CAE7F}" type="presParOf" srcId="{1B33947F-6C3F-43C9-9DE0-1C166458BDA1}" destId="{1CF072A2-CD39-4F90-A5A4-BD884E466223}" srcOrd="0" destOrd="0" presId="urn:microsoft.com/office/officeart/2005/8/layout/hierarchy2"/>
    <dgm:cxn modelId="{49D81C6A-A788-4B75-A1EA-A98CF91C2152}" type="presParOf" srcId="{E2C8470D-5451-4670-8F18-BE88AADF31D3}" destId="{87CBE48F-A16D-4D36-911D-AF33B174F8A3}" srcOrd="1" destOrd="0" presId="urn:microsoft.com/office/officeart/2005/8/layout/hierarchy2"/>
    <dgm:cxn modelId="{D9D6C74B-2E49-4E5F-AC72-56519BFA60B8}" type="presParOf" srcId="{87CBE48F-A16D-4D36-911D-AF33B174F8A3}" destId="{E13C6901-97BB-4D34-910E-B8FBB761448F}" srcOrd="0" destOrd="0" presId="urn:microsoft.com/office/officeart/2005/8/layout/hierarchy2"/>
    <dgm:cxn modelId="{BDEFA691-2BEE-4E19-97DD-65250668D39D}" type="presParOf" srcId="{87CBE48F-A16D-4D36-911D-AF33B174F8A3}" destId="{25AA4930-9CDE-4EDC-995F-074558DDE2DA}" srcOrd="1" destOrd="0" presId="urn:microsoft.com/office/officeart/2005/8/layout/hierarchy2"/>
    <dgm:cxn modelId="{658CE0AE-4402-4085-841A-50A0E8C1BA28}" type="presParOf" srcId="{E2C8470D-5451-4670-8F18-BE88AADF31D3}" destId="{5BDC7598-19D1-4E7E-846B-FF602EE632C9}" srcOrd="2" destOrd="0" presId="urn:microsoft.com/office/officeart/2005/8/layout/hierarchy2"/>
    <dgm:cxn modelId="{B37F44FA-FFC3-43E1-BA9F-7F09426A4E85}" type="presParOf" srcId="{5BDC7598-19D1-4E7E-846B-FF602EE632C9}" destId="{0C8717B7-3AEB-44D7-8D58-73236F354C9F}" srcOrd="0" destOrd="0" presId="urn:microsoft.com/office/officeart/2005/8/layout/hierarchy2"/>
    <dgm:cxn modelId="{BA24862E-DE66-4899-81B7-FDCA311E0B65}" type="presParOf" srcId="{E2C8470D-5451-4670-8F18-BE88AADF31D3}" destId="{37CE3C8B-86DB-4C96-96D9-AE7D1A9133CC}" srcOrd="3" destOrd="0" presId="urn:microsoft.com/office/officeart/2005/8/layout/hierarchy2"/>
    <dgm:cxn modelId="{E7E38223-C30D-4087-B3DE-D292D2038ABA}" type="presParOf" srcId="{37CE3C8B-86DB-4C96-96D9-AE7D1A9133CC}" destId="{A847B87B-D657-474E-8B8D-260D2800D145}" srcOrd="0" destOrd="0" presId="urn:microsoft.com/office/officeart/2005/8/layout/hierarchy2"/>
    <dgm:cxn modelId="{E5ECE3CE-C25C-46A6-A31A-B6930A49D2ED}" type="presParOf" srcId="{37CE3C8B-86DB-4C96-96D9-AE7D1A9133CC}" destId="{65C181E4-EA50-4968-9618-37C82049157A}" srcOrd="1" destOrd="0" presId="urn:microsoft.com/office/officeart/2005/8/layout/hierarchy2"/>
    <dgm:cxn modelId="{7D376480-839B-4EEB-AFD3-43C7779C4141}" type="presParOf" srcId="{7D7A4BD8-D093-43F0-A369-65A30C546042}" destId="{BD9DDCE1-F69B-4F12-BB69-A5CBEAA3328E}" srcOrd="4" destOrd="0" presId="urn:microsoft.com/office/officeart/2005/8/layout/hierarchy2"/>
    <dgm:cxn modelId="{C0D23045-917C-4404-A96F-D5249CCC304B}" type="presParOf" srcId="{BD9DDCE1-F69B-4F12-BB69-A5CBEAA3328E}" destId="{680F5889-31DF-4ED7-BED5-282AA0D64654}" srcOrd="0" destOrd="0" presId="urn:microsoft.com/office/officeart/2005/8/layout/hierarchy2"/>
    <dgm:cxn modelId="{5493C2D2-5E21-41FD-B66A-CD1D87D534E9}" type="presParOf" srcId="{7D7A4BD8-D093-43F0-A369-65A30C546042}" destId="{A82EC370-C8C3-4BA2-B1FD-BDE71F39992B}" srcOrd="5" destOrd="0" presId="urn:microsoft.com/office/officeart/2005/8/layout/hierarchy2"/>
    <dgm:cxn modelId="{981E2B58-A641-4825-A84F-9EC8CEBBB2D8}" type="presParOf" srcId="{A82EC370-C8C3-4BA2-B1FD-BDE71F39992B}" destId="{FAD5EAA1-4338-4BB4-8C9F-182E2B96C55F}" srcOrd="0" destOrd="0" presId="urn:microsoft.com/office/officeart/2005/8/layout/hierarchy2"/>
    <dgm:cxn modelId="{0896F2E7-D795-4299-B8E3-907E3816A626}" type="presParOf" srcId="{A82EC370-C8C3-4BA2-B1FD-BDE71F39992B}" destId="{970162F9-22D4-41CB-911D-125095E499EE}" srcOrd="1" destOrd="0" presId="urn:microsoft.com/office/officeart/2005/8/layout/hierarchy2"/>
    <dgm:cxn modelId="{F0124180-2C2B-49FC-A6C1-7F83430257B2}" type="presParOf" srcId="{970162F9-22D4-41CB-911D-125095E499EE}" destId="{41CCD532-AEB3-4545-9B66-4647AD65747D}" srcOrd="0" destOrd="0" presId="urn:microsoft.com/office/officeart/2005/8/layout/hierarchy2"/>
    <dgm:cxn modelId="{EB6262E3-FCF9-4165-8E69-EB4B59BD3A4C}" type="presParOf" srcId="{41CCD532-AEB3-4545-9B66-4647AD65747D}" destId="{6738E042-23FF-4907-A1A0-FC0CB2C886C9}" srcOrd="0" destOrd="0" presId="urn:microsoft.com/office/officeart/2005/8/layout/hierarchy2"/>
    <dgm:cxn modelId="{185F6C74-4918-4F6E-AFDD-A4CAF5CEF7A2}" type="presParOf" srcId="{970162F9-22D4-41CB-911D-125095E499EE}" destId="{3AAC9356-8CCC-4815-A482-D15FBFE34989}" srcOrd="1" destOrd="0" presId="urn:microsoft.com/office/officeart/2005/8/layout/hierarchy2"/>
    <dgm:cxn modelId="{BA4D782E-A8FA-4895-BDC6-E5EE3B7491D4}" type="presParOf" srcId="{3AAC9356-8CCC-4815-A482-D15FBFE34989}" destId="{02755BC1-5EE4-4E93-A686-ECCAADED8759}" srcOrd="0" destOrd="0" presId="urn:microsoft.com/office/officeart/2005/8/layout/hierarchy2"/>
    <dgm:cxn modelId="{11EF840D-CEB4-49AA-A3EF-23DC6D264F52}" type="presParOf" srcId="{3AAC9356-8CCC-4815-A482-D15FBFE34989}" destId="{A3A2326E-864B-4E7F-85A8-55327A6F5BF0}"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384E93-3AD3-4C45-920E-6D9D868BCF7A}" type="doc">
      <dgm:prSet loTypeId="urn:microsoft.com/office/officeart/2005/8/layout/hierarchy2" loCatId="hierarchy" qsTypeId="urn:microsoft.com/office/officeart/2005/8/quickstyle/simple2" qsCatId="simple" csTypeId="urn:microsoft.com/office/officeart/2005/8/colors/colorful2" csCatId="colorful" phldr="1"/>
      <dgm:spPr/>
      <dgm:t>
        <a:bodyPr/>
        <a:lstStyle/>
        <a:p>
          <a:endParaRPr lang="es-ES"/>
        </a:p>
      </dgm:t>
    </dgm:pt>
    <dgm:pt modelId="{1A4977EE-DF0B-4C5E-9644-488F969FE0C5}">
      <dgm:prSet phldrT="[Texto]" custT="1"/>
      <dgm:spPr>
        <a:solidFill>
          <a:srgbClr val="3E4655"/>
        </a:solidFill>
      </dgm:spPr>
      <dgm:t>
        <a:bodyPr/>
        <a:lstStyle/>
        <a:p>
          <a:r>
            <a:rPr lang="es-ES" sz="1400" b="1" dirty="0" err="1">
              <a:latin typeface="Arial" panose="020B0604020202020204" pitchFamily="34" charset="0"/>
              <a:cs typeface="Arial" panose="020B0604020202020204" pitchFamily="34" charset="0"/>
            </a:rPr>
            <a:t>Neutron</a:t>
          </a:r>
          <a:r>
            <a:rPr lang="es-ES" sz="1400" b="1" dirty="0">
              <a:latin typeface="Arial" panose="020B0604020202020204" pitchFamily="34" charset="0"/>
              <a:cs typeface="Arial" panose="020B0604020202020204" pitchFamily="34" charset="0"/>
            </a:rPr>
            <a:t> </a:t>
          </a:r>
          <a:r>
            <a:rPr lang="es-ES" sz="1400" b="1" dirty="0" err="1">
              <a:latin typeface="Arial" panose="020B0604020202020204" pitchFamily="34" charset="0"/>
              <a:cs typeface="Arial" panose="020B0604020202020204" pitchFamily="34" charset="0"/>
            </a:rPr>
            <a:t>detectors</a:t>
          </a:r>
          <a:r>
            <a:rPr lang="es-ES" sz="1400" b="1" dirty="0">
              <a:latin typeface="Arial" panose="020B0604020202020204" pitchFamily="34" charset="0"/>
              <a:cs typeface="Arial" panose="020B0604020202020204" pitchFamily="34" charset="0"/>
            </a:rPr>
            <a:t> </a:t>
          </a:r>
          <a:r>
            <a:rPr lang="es-ES" sz="1400" b="1" dirty="0" err="1">
              <a:latin typeface="Arial" panose="020B0604020202020204" pitchFamily="34" charset="0"/>
              <a:cs typeface="Arial" panose="020B0604020202020204" pitchFamily="34" charset="0"/>
            </a:rPr>
            <a:t>Setup</a:t>
          </a:r>
          <a:endParaRPr lang="es-ES" sz="1400" b="1" dirty="0">
            <a:latin typeface="Arial" panose="020B0604020202020204" pitchFamily="34" charset="0"/>
            <a:cs typeface="Arial" panose="020B0604020202020204" pitchFamily="34" charset="0"/>
          </a:endParaRPr>
        </a:p>
      </dgm:t>
    </dgm:pt>
    <dgm:pt modelId="{FD38644E-2AF8-4EB3-8FCA-3C10F6EF19BF}" type="parTrans" cxnId="{9244A6BA-E2D7-4120-9A16-FA26CD61E5DD}">
      <dgm:prSet/>
      <dgm:spPr/>
      <dgm:t>
        <a:bodyPr/>
        <a:lstStyle/>
        <a:p>
          <a:endParaRPr lang="es-ES" sz="2000" b="1">
            <a:latin typeface="Arial" panose="020B0604020202020204" pitchFamily="34" charset="0"/>
            <a:cs typeface="Arial" panose="020B0604020202020204" pitchFamily="34" charset="0"/>
          </a:endParaRPr>
        </a:p>
      </dgm:t>
    </dgm:pt>
    <dgm:pt modelId="{DD268069-C410-4D75-B689-E4FA9FE2CDE5}" type="sibTrans" cxnId="{9244A6BA-E2D7-4120-9A16-FA26CD61E5DD}">
      <dgm:prSet/>
      <dgm:spPr/>
      <dgm:t>
        <a:bodyPr/>
        <a:lstStyle/>
        <a:p>
          <a:endParaRPr lang="es-ES" sz="2000" b="1">
            <a:latin typeface="Arial" panose="020B0604020202020204" pitchFamily="34" charset="0"/>
            <a:cs typeface="Arial" panose="020B0604020202020204" pitchFamily="34" charset="0"/>
          </a:endParaRPr>
        </a:p>
      </dgm:t>
    </dgm:pt>
    <dgm:pt modelId="{6C2589AD-B604-46DC-90EF-05680F8EDC3A}">
      <dgm:prSet phldrT="[Texto]" custT="1"/>
      <dgm:spPr>
        <a:solidFill>
          <a:schemeClr val="accent3"/>
        </a:solidFill>
      </dgm:spPr>
      <dgm:t>
        <a:bodyPr/>
        <a:lstStyle/>
        <a:p>
          <a:r>
            <a:rPr lang="es-ES" sz="1400" b="1" dirty="0" err="1">
              <a:solidFill>
                <a:srgbClr val="E89CAC"/>
              </a:solidFill>
              <a:latin typeface="Arial" panose="020B0604020202020204" pitchFamily="34" charset="0"/>
              <a:cs typeface="Arial" panose="020B0604020202020204" pitchFamily="34" charset="0"/>
            </a:rPr>
            <a:t>Scintillators</a:t>
          </a:r>
          <a:endParaRPr lang="es-ES" sz="1400" b="1" dirty="0">
            <a:solidFill>
              <a:srgbClr val="E89CAC"/>
            </a:solidFill>
            <a:latin typeface="Arial" panose="020B0604020202020204" pitchFamily="34" charset="0"/>
            <a:cs typeface="Arial" panose="020B0604020202020204" pitchFamily="34" charset="0"/>
          </a:endParaRPr>
        </a:p>
      </dgm:t>
    </dgm:pt>
    <dgm:pt modelId="{71506C8F-3FA9-4CF0-9D32-38500AD1A7AB}" type="parTrans" cxnId="{1A02B269-6C9E-44E6-833A-3A7B27F42855}">
      <dgm:prSet custT="1"/>
      <dgm:spPr>
        <a:ln>
          <a:solidFill>
            <a:srgbClr val="A90533"/>
          </a:solidFill>
        </a:ln>
      </dgm:spPr>
      <dgm:t>
        <a:bodyPr/>
        <a:lstStyle/>
        <a:p>
          <a:endParaRPr lang="es-ES" sz="600" b="1">
            <a:latin typeface="Arial" panose="020B0604020202020204" pitchFamily="34" charset="0"/>
            <a:cs typeface="Arial" panose="020B0604020202020204" pitchFamily="34" charset="0"/>
          </a:endParaRPr>
        </a:p>
      </dgm:t>
    </dgm:pt>
    <dgm:pt modelId="{8F4A1E22-3647-4073-8215-0AC9E3800727}" type="sibTrans" cxnId="{1A02B269-6C9E-44E6-833A-3A7B27F42855}">
      <dgm:prSet/>
      <dgm:spPr/>
      <dgm:t>
        <a:bodyPr/>
        <a:lstStyle/>
        <a:p>
          <a:endParaRPr lang="es-ES" sz="2000" b="1">
            <a:latin typeface="Arial" panose="020B0604020202020204" pitchFamily="34" charset="0"/>
            <a:cs typeface="Arial" panose="020B0604020202020204" pitchFamily="34" charset="0"/>
          </a:endParaRPr>
        </a:p>
      </dgm:t>
    </dgm:pt>
    <dgm:pt modelId="{C58AE146-5D63-4D15-A278-63330BBEBA8C}">
      <dgm:prSet phldrT="[Texto]" custT="1"/>
      <dgm:spPr>
        <a:solidFill>
          <a:srgbClr val="36557B"/>
        </a:solidFill>
      </dgm:spPr>
      <dgm:t>
        <a:bodyPr/>
        <a:lstStyle/>
        <a:p>
          <a:r>
            <a:rPr lang="es-ES" sz="1400" b="1" dirty="0">
              <a:solidFill>
                <a:srgbClr val="5782B5"/>
              </a:solidFill>
              <a:latin typeface="Arial" panose="020B0604020202020204" pitchFamily="34" charset="0"/>
              <a:cs typeface="Arial" panose="020B0604020202020204" pitchFamily="34" charset="0"/>
            </a:rPr>
            <a:t>2 x EJ200 (US)</a:t>
          </a:r>
        </a:p>
      </dgm:t>
    </dgm:pt>
    <dgm:pt modelId="{13E8F707-BEB8-4F44-AB40-6355CF37CBA0}" type="parTrans" cxnId="{36A93A3B-DC2A-490A-91B4-2F24B532A630}">
      <dgm:prSet custT="1"/>
      <dgm:spPr>
        <a:solidFill>
          <a:schemeClr val="tx1">
            <a:lumMod val="50000"/>
            <a:lumOff val="50000"/>
          </a:schemeClr>
        </a:solidFill>
        <a:ln>
          <a:solidFill>
            <a:schemeClr val="tx1">
              <a:lumMod val="50000"/>
              <a:lumOff val="50000"/>
            </a:schemeClr>
          </a:solidFill>
        </a:ln>
      </dgm:spPr>
      <dgm:t>
        <a:bodyPr/>
        <a:lstStyle/>
        <a:p>
          <a:endParaRPr lang="es-ES" sz="600" b="1">
            <a:latin typeface="Arial" panose="020B0604020202020204" pitchFamily="34" charset="0"/>
            <a:cs typeface="Arial" panose="020B0604020202020204" pitchFamily="34" charset="0"/>
          </a:endParaRPr>
        </a:p>
      </dgm:t>
    </dgm:pt>
    <dgm:pt modelId="{73ED6474-4885-4EFC-97FD-2896DDEE5A0F}" type="sibTrans" cxnId="{36A93A3B-DC2A-490A-91B4-2F24B532A630}">
      <dgm:prSet/>
      <dgm:spPr/>
      <dgm:t>
        <a:bodyPr/>
        <a:lstStyle/>
        <a:p>
          <a:endParaRPr lang="es-ES" sz="2000" b="1">
            <a:latin typeface="Arial" panose="020B0604020202020204" pitchFamily="34" charset="0"/>
            <a:cs typeface="Arial" panose="020B0604020202020204" pitchFamily="34" charset="0"/>
          </a:endParaRPr>
        </a:p>
      </dgm:t>
    </dgm:pt>
    <dgm:pt modelId="{B126D178-C5A2-4112-B2B3-87899C5DDCCC}">
      <dgm:prSet phldrT="[Texto]" custT="1"/>
      <dgm:spPr>
        <a:solidFill>
          <a:schemeClr val="accent3"/>
        </a:solidFill>
      </dgm:spPr>
      <dgm:t>
        <a:bodyPr/>
        <a:lstStyle/>
        <a:p>
          <a:r>
            <a:rPr lang="es-ES" sz="1400" b="1" dirty="0" err="1">
              <a:latin typeface="Arial" panose="020B0604020202020204" pitchFamily="34" charset="0"/>
              <a:cs typeface="Arial" panose="020B0604020202020204" pitchFamily="34" charset="0"/>
            </a:rPr>
            <a:t>Particle</a:t>
          </a:r>
          <a:r>
            <a:rPr lang="es-ES" sz="1400" b="1" dirty="0">
              <a:latin typeface="Arial" panose="020B0604020202020204" pitchFamily="34" charset="0"/>
              <a:cs typeface="Arial" panose="020B0604020202020204" pitchFamily="34" charset="0"/>
            </a:rPr>
            <a:t> </a:t>
          </a:r>
          <a:r>
            <a:rPr lang="es-ES" sz="1400" b="1" dirty="0" err="1">
              <a:latin typeface="Arial" panose="020B0604020202020204" pitchFamily="34" charset="0"/>
              <a:cs typeface="Arial" panose="020B0604020202020204" pitchFamily="34" charset="0"/>
            </a:rPr>
            <a:t>detectors</a:t>
          </a:r>
          <a:endParaRPr lang="es-ES" sz="1400" b="1" dirty="0">
            <a:latin typeface="Arial" panose="020B0604020202020204" pitchFamily="34" charset="0"/>
            <a:cs typeface="Arial" panose="020B0604020202020204" pitchFamily="34" charset="0"/>
          </a:endParaRPr>
        </a:p>
      </dgm:t>
    </dgm:pt>
    <dgm:pt modelId="{2FEA6E61-E6E9-4879-9820-7BEFD3B76743}" type="parTrans" cxnId="{E8D7C0B7-1A15-4377-A033-A4B7CC9CAFB8}">
      <dgm:prSet custT="1"/>
      <dgm:spPr>
        <a:ln>
          <a:solidFill>
            <a:srgbClr val="A90533"/>
          </a:solidFill>
        </a:ln>
      </dgm:spPr>
      <dgm:t>
        <a:bodyPr/>
        <a:lstStyle/>
        <a:p>
          <a:endParaRPr lang="es-ES" sz="600" b="1">
            <a:latin typeface="Arial" panose="020B0604020202020204" pitchFamily="34" charset="0"/>
            <a:cs typeface="Arial" panose="020B0604020202020204" pitchFamily="34" charset="0"/>
          </a:endParaRPr>
        </a:p>
      </dgm:t>
    </dgm:pt>
    <dgm:pt modelId="{05E3EA8D-DC11-46B0-B605-47931A31F7F5}" type="sibTrans" cxnId="{E8D7C0B7-1A15-4377-A033-A4B7CC9CAFB8}">
      <dgm:prSet/>
      <dgm:spPr/>
      <dgm:t>
        <a:bodyPr/>
        <a:lstStyle/>
        <a:p>
          <a:endParaRPr lang="es-ES" sz="2000" b="1">
            <a:latin typeface="Arial" panose="020B0604020202020204" pitchFamily="34" charset="0"/>
            <a:cs typeface="Arial" panose="020B0604020202020204" pitchFamily="34" charset="0"/>
          </a:endParaRPr>
        </a:p>
      </dgm:t>
    </dgm:pt>
    <dgm:pt modelId="{1B165CC8-09F2-4073-B8DC-F66D9544AE3C}">
      <dgm:prSet phldrT="[Texto]" custT="1"/>
      <dgm:spPr>
        <a:solidFill>
          <a:srgbClr val="36557B"/>
        </a:solidFill>
      </dgm:spPr>
      <dgm:t>
        <a:bodyPr/>
        <a:lstStyle/>
        <a:p>
          <a:r>
            <a:rPr lang="es-ES" sz="1400" b="1" dirty="0">
              <a:solidFill>
                <a:srgbClr val="5782B5"/>
              </a:solidFill>
              <a:latin typeface="Arial" panose="020B0604020202020204" pitchFamily="34" charset="0"/>
              <a:cs typeface="Arial" panose="020B0604020202020204" pitchFamily="34" charset="0"/>
            </a:rPr>
            <a:t>EJ232Q (USC)</a:t>
          </a:r>
        </a:p>
      </dgm:t>
    </dgm:pt>
    <dgm:pt modelId="{6E1B7D27-95A1-4AC1-9C07-D08FC6DF22D3}" type="parTrans" cxnId="{8D18A4E1-9865-412E-91C2-F778AD185A38}">
      <dgm:prSet custT="1"/>
      <dgm:spPr>
        <a:solidFill>
          <a:schemeClr val="tx1">
            <a:lumMod val="50000"/>
            <a:lumOff val="50000"/>
          </a:schemeClr>
        </a:solidFill>
        <a:ln>
          <a:solidFill>
            <a:schemeClr val="tx1">
              <a:lumMod val="50000"/>
              <a:lumOff val="50000"/>
            </a:schemeClr>
          </a:solidFill>
        </a:ln>
      </dgm:spPr>
      <dgm:t>
        <a:bodyPr/>
        <a:lstStyle/>
        <a:p>
          <a:endParaRPr lang="es-ES" sz="600" b="1">
            <a:latin typeface="Arial" panose="020B0604020202020204" pitchFamily="34" charset="0"/>
            <a:cs typeface="Arial" panose="020B0604020202020204" pitchFamily="34" charset="0"/>
          </a:endParaRPr>
        </a:p>
      </dgm:t>
    </dgm:pt>
    <dgm:pt modelId="{A717C42C-C272-4474-AE62-7078333EA222}" type="sibTrans" cxnId="{8D18A4E1-9865-412E-91C2-F778AD185A38}">
      <dgm:prSet/>
      <dgm:spPr/>
      <dgm:t>
        <a:bodyPr/>
        <a:lstStyle/>
        <a:p>
          <a:endParaRPr lang="es-ES" sz="2000" b="1">
            <a:latin typeface="Arial" panose="020B0604020202020204" pitchFamily="34" charset="0"/>
            <a:cs typeface="Arial" panose="020B0604020202020204" pitchFamily="34" charset="0"/>
          </a:endParaRPr>
        </a:p>
      </dgm:t>
    </dgm:pt>
    <dgm:pt modelId="{4C671039-DECA-4E99-9426-071CD75627AE}">
      <dgm:prSet phldrT="[Texto]" custT="1"/>
      <dgm:spPr>
        <a:solidFill>
          <a:srgbClr val="36557B"/>
        </a:solidFill>
      </dgm:spPr>
      <dgm:t>
        <a:bodyPr/>
        <a:lstStyle/>
        <a:p>
          <a:r>
            <a:rPr lang="es-ES" sz="1400" b="1" dirty="0">
              <a:latin typeface="Arial" panose="020B0604020202020204" pitchFamily="34" charset="0"/>
              <a:cs typeface="Arial" panose="020B0604020202020204" pitchFamily="34" charset="0"/>
            </a:rPr>
            <a:t>2 x </a:t>
          </a:r>
          <a:r>
            <a:rPr lang="es-ES" sz="1400" b="1" dirty="0" err="1">
              <a:latin typeface="Arial" panose="020B0604020202020204" pitchFamily="34" charset="0"/>
              <a:cs typeface="Arial" panose="020B0604020202020204" pitchFamily="34" charset="0"/>
            </a:rPr>
            <a:t>diamond</a:t>
          </a:r>
          <a:r>
            <a:rPr lang="es-ES" sz="1400" b="1" dirty="0">
              <a:latin typeface="Arial" panose="020B0604020202020204" pitchFamily="34" charset="0"/>
              <a:cs typeface="Arial" panose="020B0604020202020204" pitchFamily="34" charset="0"/>
            </a:rPr>
            <a:t> detector (CIVIDEC + HZDR)</a:t>
          </a:r>
        </a:p>
      </dgm:t>
    </dgm:pt>
    <dgm:pt modelId="{F65F1024-119B-4603-8580-3766BE755C2E}" type="parTrans" cxnId="{DFD034B2-5AE3-414D-85B5-AB9468DC4146}">
      <dgm:prSet custT="1"/>
      <dgm:spPr>
        <a:solidFill>
          <a:schemeClr val="tx1">
            <a:lumMod val="50000"/>
            <a:lumOff val="50000"/>
          </a:schemeClr>
        </a:solidFill>
        <a:ln>
          <a:solidFill>
            <a:schemeClr val="tx1">
              <a:lumMod val="50000"/>
              <a:lumOff val="50000"/>
            </a:schemeClr>
          </a:solidFill>
        </a:ln>
      </dgm:spPr>
      <dgm:t>
        <a:bodyPr/>
        <a:lstStyle/>
        <a:p>
          <a:endParaRPr lang="es-ES" sz="600" b="1">
            <a:latin typeface="Arial" panose="020B0604020202020204" pitchFamily="34" charset="0"/>
            <a:cs typeface="Arial" panose="020B0604020202020204" pitchFamily="34" charset="0"/>
          </a:endParaRPr>
        </a:p>
      </dgm:t>
    </dgm:pt>
    <dgm:pt modelId="{049CE0F7-D3F0-449A-8628-E69F7F762D17}" type="sibTrans" cxnId="{DFD034B2-5AE3-414D-85B5-AB9468DC4146}">
      <dgm:prSet/>
      <dgm:spPr/>
      <dgm:t>
        <a:bodyPr/>
        <a:lstStyle/>
        <a:p>
          <a:endParaRPr lang="es-ES" sz="2000" b="1">
            <a:latin typeface="Arial" panose="020B0604020202020204" pitchFamily="34" charset="0"/>
            <a:cs typeface="Arial" panose="020B0604020202020204" pitchFamily="34" charset="0"/>
          </a:endParaRPr>
        </a:p>
      </dgm:t>
    </dgm:pt>
    <dgm:pt modelId="{0835D535-DED9-41B3-8595-534C609CA8D8}">
      <dgm:prSet phldrT="[Texto]" custT="1"/>
      <dgm:spPr>
        <a:solidFill>
          <a:schemeClr val="accent3"/>
        </a:solidFill>
        <a:ln>
          <a:solidFill>
            <a:srgbClr val="D6516E"/>
          </a:solidFill>
        </a:ln>
      </dgm:spPr>
      <dgm:t>
        <a:bodyPr/>
        <a:lstStyle/>
        <a:p>
          <a:r>
            <a:rPr lang="es-ES" sz="1400" b="1" dirty="0" err="1">
              <a:latin typeface="Arial" panose="020B0604020202020204" pitchFamily="34" charset="0"/>
              <a:cs typeface="Arial" panose="020B0604020202020204" pitchFamily="34" charset="0"/>
            </a:rPr>
            <a:t>Passive</a:t>
          </a:r>
          <a:r>
            <a:rPr lang="es-ES" sz="1400" b="1" dirty="0">
              <a:latin typeface="Arial" panose="020B0604020202020204" pitchFamily="34" charset="0"/>
              <a:cs typeface="Arial" panose="020B0604020202020204" pitchFamily="34" charset="0"/>
            </a:rPr>
            <a:t> </a:t>
          </a:r>
          <a:r>
            <a:rPr lang="es-ES" sz="1400" b="1" dirty="0" err="1">
              <a:latin typeface="Arial" panose="020B0604020202020204" pitchFamily="34" charset="0"/>
              <a:cs typeface="Arial" panose="020B0604020202020204" pitchFamily="34" charset="0"/>
            </a:rPr>
            <a:t>detectors</a:t>
          </a:r>
          <a:endParaRPr lang="es-ES" sz="1400" b="1" dirty="0">
            <a:latin typeface="Arial" panose="020B0604020202020204" pitchFamily="34" charset="0"/>
            <a:cs typeface="Arial" panose="020B0604020202020204" pitchFamily="34" charset="0"/>
          </a:endParaRPr>
        </a:p>
      </dgm:t>
    </dgm:pt>
    <dgm:pt modelId="{294E6318-5396-42C5-A9B7-1FDA821A3314}" type="parTrans" cxnId="{1DC733B9-FC39-45BA-AFF1-4CACD43A8B15}">
      <dgm:prSet custT="1"/>
      <dgm:spPr>
        <a:ln>
          <a:solidFill>
            <a:srgbClr val="A90533"/>
          </a:solidFill>
        </a:ln>
      </dgm:spPr>
      <dgm:t>
        <a:bodyPr/>
        <a:lstStyle/>
        <a:p>
          <a:endParaRPr lang="es-ES" sz="700" b="1">
            <a:latin typeface="Arial" panose="020B0604020202020204" pitchFamily="34" charset="0"/>
            <a:cs typeface="Arial" panose="020B0604020202020204" pitchFamily="34" charset="0"/>
          </a:endParaRPr>
        </a:p>
      </dgm:t>
    </dgm:pt>
    <dgm:pt modelId="{29C39747-FC75-4C4C-A327-DB2D06EBBDA6}" type="sibTrans" cxnId="{1DC733B9-FC39-45BA-AFF1-4CACD43A8B15}">
      <dgm:prSet/>
      <dgm:spPr/>
      <dgm:t>
        <a:bodyPr/>
        <a:lstStyle/>
        <a:p>
          <a:endParaRPr lang="es-ES" sz="2000" b="1">
            <a:latin typeface="Arial" panose="020B0604020202020204" pitchFamily="34" charset="0"/>
            <a:cs typeface="Arial" panose="020B0604020202020204" pitchFamily="34" charset="0"/>
          </a:endParaRPr>
        </a:p>
      </dgm:t>
    </dgm:pt>
    <dgm:pt modelId="{0A513D21-9EFF-4839-9842-08656B814998}">
      <dgm:prSet phldrT="[Texto]" custT="1"/>
      <dgm:spPr>
        <a:solidFill>
          <a:srgbClr val="36557B"/>
        </a:solidFill>
      </dgm:spPr>
      <dgm:t>
        <a:bodyPr/>
        <a:lstStyle/>
        <a:p>
          <a:r>
            <a:rPr lang="es-ES" sz="1400" b="1" dirty="0">
              <a:solidFill>
                <a:srgbClr val="5782B5"/>
              </a:solidFill>
              <a:latin typeface="Arial" panose="020B0604020202020204" pitchFamily="34" charset="0"/>
              <a:cs typeface="Arial" panose="020B0604020202020204" pitchFamily="34" charset="0"/>
            </a:rPr>
            <a:t>EJ232Q + </a:t>
          </a:r>
          <a:r>
            <a:rPr lang="es-ES" sz="1400" b="1" dirty="0" err="1">
              <a:solidFill>
                <a:srgbClr val="5782B5"/>
              </a:solidFill>
              <a:latin typeface="Arial" panose="020B0604020202020204" pitchFamily="34" charset="0"/>
              <a:cs typeface="Arial" panose="020B0604020202020204" pitchFamily="34" charset="0"/>
            </a:rPr>
            <a:t>Gated</a:t>
          </a:r>
          <a:r>
            <a:rPr lang="es-ES" sz="1400" b="1" dirty="0">
              <a:solidFill>
                <a:srgbClr val="5782B5"/>
              </a:solidFill>
              <a:latin typeface="Arial" panose="020B0604020202020204" pitchFamily="34" charset="0"/>
              <a:cs typeface="Arial" panose="020B0604020202020204" pitchFamily="34" charset="0"/>
            </a:rPr>
            <a:t> PMT (HZDR)</a:t>
          </a:r>
        </a:p>
      </dgm:t>
    </dgm:pt>
    <dgm:pt modelId="{EA64F61B-1114-4F5F-96D4-20FD4E145F1D}" type="parTrans" cxnId="{758626A5-63BB-4E16-86E2-C0887EC82278}">
      <dgm:prSet custT="1"/>
      <dgm:spPr>
        <a:solidFill>
          <a:schemeClr val="tx1">
            <a:lumMod val="50000"/>
            <a:lumOff val="50000"/>
          </a:schemeClr>
        </a:solidFill>
        <a:ln>
          <a:solidFill>
            <a:schemeClr val="tx1">
              <a:lumMod val="50000"/>
              <a:lumOff val="50000"/>
            </a:schemeClr>
          </a:solidFill>
        </a:ln>
      </dgm:spPr>
      <dgm:t>
        <a:bodyPr/>
        <a:lstStyle/>
        <a:p>
          <a:endParaRPr lang="es-ES" sz="600" b="1">
            <a:latin typeface="Arial" panose="020B0604020202020204" pitchFamily="34" charset="0"/>
            <a:cs typeface="Arial" panose="020B0604020202020204" pitchFamily="34" charset="0"/>
          </a:endParaRPr>
        </a:p>
      </dgm:t>
    </dgm:pt>
    <dgm:pt modelId="{F8F896F9-DAC7-4D13-9DBB-478EEC4FF905}" type="sibTrans" cxnId="{758626A5-63BB-4E16-86E2-C0887EC82278}">
      <dgm:prSet/>
      <dgm:spPr/>
      <dgm:t>
        <a:bodyPr/>
        <a:lstStyle/>
        <a:p>
          <a:endParaRPr lang="es-ES" sz="2000" b="1">
            <a:latin typeface="Arial" panose="020B0604020202020204" pitchFamily="34" charset="0"/>
            <a:cs typeface="Arial" panose="020B0604020202020204" pitchFamily="34" charset="0"/>
          </a:endParaRPr>
        </a:p>
      </dgm:t>
    </dgm:pt>
    <dgm:pt modelId="{DDA2301C-D911-457A-B711-C565B3805EA6}">
      <dgm:prSet phldrT="[Texto]" custT="1"/>
      <dgm:spPr>
        <a:solidFill>
          <a:srgbClr val="36557B"/>
        </a:solidFill>
      </dgm:spPr>
      <dgm:t>
        <a:bodyPr/>
        <a:lstStyle/>
        <a:p>
          <a:r>
            <a:rPr lang="es-ES" sz="1400" b="1" dirty="0">
              <a:latin typeface="Arial" panose="020B0604020202020204" pitchFamily="34" charset="0"/>
              <a:cs typeface="Arial" panose="020B0604020202020204" pitchFamily="34" charset="0"/>
            </a:rPr>
            <a:t>13 x </a:t>
          </a:r>
          <a:r>
            <a:rPr lang="es-ES" sz="1400" b="1" dirty="0" err="1">
              <a:latin typeface="Arial" panose="020B0604020202020204" pitchFamily="34" charset="0"/>
              <a:cs typeface="Arial" panose="020B0604020202020204" pitchFamily="34" charset="0"/>
            </a:rPr>
            <a:t>Bubble</a:t>
          </a:r>
          <a:r>
            <a:rPr lang="es-ES" sz="1400" b="1" dirty="0">
              <a:latin typeface="Arial" panose="020B0604020202020204" pitchFamily="34" charset="0"/>
              <a:cs typeface="Arial" panose="020B0604020202020204" pitchFamily="34" charset="0"/>
            </a:rPr>
            <a:t> </a:t>
          </a:r>
          <a:r>
            <a:rPr lang="es-ES" sz="1400" b="1" dirty="0" err="1">
              <a:latin typeface="Arial" panose="020B0604020202020204" pitchFamily="34" charset="0"/>
              <a:cs typeface="Arial" panose="020B0604020202020204" pitchFamily="34" charset="0"/>
            </a:rPr>
            <a:t>detectors</a:t>
          </a:r>
          <a:r>
            <a:rPr lang="es-ES" sz="1400" b="1" dirty="0">
              <a:latin typeface="Arial" panose="020B0604020202020204" pitchFamily="34" charset="0"/>
              <a:cs typeface="Arial" panose="020B0604020202020204" pitchFamily="34" charset="0"/>
            </a:rPr>
            <a:t> (TUD + USC)</a:t>
          </a:r>
        </a:p>
      </dgm:t>
    </dgm:pt>
    <dgm:pt modelId="{1C7D68F4-7246-46D2-AB14-6FBBD5027F4F}" type="parTrans" cxnId="{833FA2D8-E086-4AF2-B9BB-F51F4E0C1498}">
      <dgm:prSet custT="1"/>
      <dgm:spPr>
        <a:solidFill>
          <a:schemeClr val="tx1">
            <a:lumMod val="50000"/>
            <a:lumOff val="50000"/>
          </a:schemeClr>
        </a:solidFill>
        <a:ln>
          <a:solidFill>
            <a:schemeClr val="tx1">
              <a:lumMod val="50000"/>
              <a:lumOff val="50000"/>
            </a:schemeClr>
          </a:solidFill>
        </a:ln>
      </dgm:spPr>
      <dgm:t>
        <a:bodyPr/>
        <a:lstStyle/>
        <a:p>
          <a:endParaRPr lang="es-ES" sz="600" b="1">
            <a:latin typeface="Arial" panose="020B0604020202020204" pitchFamily="34" charset="0"/>
            <a:cs typeface="Arial" panose="020B0604020202020204" pitchFamily="34" charset="0"/>
          </a:endParaRPr>
        </a:p>
      </dgm:t>
    </dgm:pt>
    <dgm:pt modelId="{951AADDD-B7BE-4F72-96B1-40EF08E0C1A3}" type="sibTrans" cxnId="{833FA2D8-E086-4AF2-B9BB-F51F4E0C1498}">
      <dgm:prSet/>
      <dgm:spPr/>
      <dgm:t>
        <a:bodyPr/>
        <a:lstStyle/>
        <a:p>
          <a:endParaRPr lang="es-ES" sz="2000" b="1">
            <a:latin typeface="Arial" panose="020B0604020202020204" pitchFamily="34" charset="0"/>
            <a:cs typeface="Arial" panose="020B0604020202020204" pitchFamily="34" charset="0"/>
          </a:endParaRPr>
        </a:p>
      </dgm:t>
    </dgm:pt>
    <dgm:pt modelId="{CF7521F1-CD66-4C6D-98EF-EA6142A1BCEF}" type="pres">
      <dgm:prSet presAssocID="{C6384E93-3AD3-4C45-920E-6D9D868BCF7A}" presName="diagram" presStyleCnt="0">
        <dgm:presLayoutVars>
          <dgm:chPref val="1"/>
          <dgm:dir/>
          <dgm:animOne val="branch"/>
          <dgm:animLvl val="lvl"/>
          <dgm:resizeHandles val="exact"/>
        </dgm:presLayoutVars>
      </dgm:prSet>
      <dgm:spPr/>
    </dgm:pt>
    <dgm:pt modelId="{BDEDCF64-9AA8-4B4A-B905-D31B3CC017AE}" type="pres">
      <dgm:prSet presAssocID="{1A4977EE-DF0B-4C5E-9644-488F969FE0C5}" presName="root1" presStyleCnt="0"/>
      <dgm:spPr/>
    </dgm:pt>
    <dgm:pt modelId="{10806885-9CFE-44DC-B389-F42C8E3C0E4E}" type="pres">
      <dgm:prSet presAssocID="{1A4977EE-DF0B-4C5E-9644-488F969FE0C5}" presName="LevelOneTextNode" presStyleLbl="node0" presStyleIdx="0" presStyleCnt="1" custScaleX="125323" custLinFactNeighborX="4226" custLinFactNeighborY="-38422">
        <dgm:presLayoutVars>
          <dgm:chPref val="3"/>
        </dgm:presLayoutVars>
      </dgm:prSet>
      <dgm:spPr/>
    </dgm:pt>
    <dgm:pt modelId="{7D7A4BD8-D093-43F0-A369-65A30C546042}" type="pres">
      <dgm:prSet presAssocID="{1A4977EE-DF0B-4C5E-9644-488F969FE0C5}" presName="level2hierChild" presStyleCnt="0"/>
      <dgm:spPr/>
    </dgm:pt>
    <dgm:pt modelId="{87F3FBC7-0B96-4EE9-95AF-5753471845F0}" type="pres">
      <dgm:prSet presAssocID="{71506C8F-3FA9-4CF0-9D32-38500AD1A7AB}" presName="conn2-1" presStyleLbl="parChTrans1D2" presStyleIdx="0" presStyleCnt="3"/>
      <dgm:spPr/>
    </dgm:pt>
    <dgm:pt modelId="{864A2521-9F06-4513-A591-60395099FEA7}" type="pres">
      <dgm:prSet presAssocID="{71506C8F-3FA9-4CF0-9D32-38500AD1A7AB}" presName="connTx" presStyleLbl="parChTrans1D2" presStyleIdx="0" presStyleCnt="3"/>
      <dgm:spPr/>
    </dgm:pt>
    <dgm:pt modelId="{57970ABE-9D05-4DBE-8C2C-3EDC58ECEA87}" type="pres">
      <dgm:prSet presAssocID="{6C2589AD-B604-46DC-90EF-05680F8EDC3A}" presName="root2" presStyleCnt="0"/>
      <dgm:spPr/>
    </dgm:pt>
    <dgm:pt modelId="{BCD77D00-7DF6-4BA8-8986-27FABB36FBF1}" type="pres">
      <dgm:prSet presAssocID="{6C2589AD-B604-46DC-90EF-05680F8EDC3A}" presName="LevelTwoTextNode" presStyleLbl="node2" presStyleIdx="0" presStyleCnt="3">
        <dgm:presLayoutVars>
          <dgm:chPref val="3"/>
        </dgm:presLayoutVars>
      </dgm:prSet>
      <dgm:spPr/>
    </dgm:pt>
    <dgm:pt modelId="{EE5B9BDA-643B-4F17-9B12-F5707AC2B71D}" type="pres">
      <dgm:prSet presAssocID="{6C2589AD-B604-46DC-90EF-05680F8EDC3A}" presName="level3hierChild" presStyleCnt="0"/>
      <dgm:spPr/>
    </dgm:pt>
    <dgm:pt modelId="{C7A944BE-3F81-4792-BB98-DF038C087EC7}" type="pres">
      <dgm:prSet presAssocID="{13E8F707-BEB8-4F44-AB40-6355CF37CBA0}" presName="conn2-1" presStyleLbl="parChTrans1D3" presStyleIdx="0" presStyleCnt="5"/>
      <dgm:spPr/>
    </dgm:pt>
    <dgm:pt modelId="{AF865BCA-25DA-4BD6-A989-0B8CDCDD0574}" type="pres">
      <dgm:prSet presAssocID="{13E8F707-BEB8-4F44-AB40-6355CF37CBA0}" presName="connTx" presStyleLbl="parChTrans1D3" presStyleIdx="0" presStyleCnt="5"/>
      <dgm:spPr/>
    </dgm:pt>
    <dgm:pt modelId="{5F9CC8BF-CA8C-4F86-8658-51ACAB750949}" type="pres">
      <dgm:prSet presAssocID="{C58AE146-5D63-4D15-A278-63330BBEBA8C}" presName="root2" presStyleCnt="0"/>
      <dgm:spPr/>
    </dgm:pt>
    <dgm:pt modelId="{D64395F5-A876-4194-9C82-5C045B7ACF03}" type="pres">
      <dgm:prSet presAssocID="{C58AE146-5D63-4D15-A278-63330BBEBA8C}" presName="LevelTwoTextNode" presStyleLbl="node3" presStyleIdx="0" presStyleCnt="5" custScaleX="173743">
        <dgm:presLayoutVars>
          <dgm:chPref val="3"/>
        </dgm:presLayoutVars>
      </dgm:prSet>
      <dgm:spPr/>
    </dgm:pt>
    <dgm:pt modelId="{8F22E63B-93B3-42A2-B018-922B4C0BA03D}" type="pres">
      <dgm:prSet presAssocID="{C58AE146-5D63-4D15-A278-63330BBEBA8C}" presName="level3hierChild" presStyleCnt="0"/>
      <dgm:spPr/>
    </dgm:pt>
    <dgm:pt modelId="{42F15FBD-AC22-4022-9EB7-D60314CE671C}" type="pres">
      <dgm:prSet presAssocID="{6E1B7D27-95A1-4AC1-9C07-D08FC6DF22D3}" presName="conn2-1" presStyleLbl="parChTrans1D3" presStyleIdx="1" presStyleCnt="5"/>
      <dgm:spPr/>
    </dgm:pt>
    <dgm:pt modelId="{E52EF841-A66C-4C4D-97E1-8AE095C91ACB}" type="pres">
      <dgm:prSet presAssocID="{6E1B7D27-95A1-4AC1-9C07-D08FC6DF22D3}" presName="connTx" presStyleLbl="parChTrans1D3" presStyleIdx="1" presStyleCnt="5"/>
      <dgm:spPr/>
    </dgm:pt>
    <dgm:pt modelId="{9332DEA7-31EB-42A3-84D6-ACE516530149}" type="pres">
      <dgm:prSet presAssocID="{1B165CC8-09F2-4073-B8DC-F66D9544AE3C}" presName="root2" presStyleCnt="0"/>
      <dgm:spPr/>
    </dgm:pt>
    <dgm:pt modelId="{87F7D872-37D5-4365-92F5-B93D42DEF136}" type="pres">
      <dgm:prSet presAssocID="{1B165CC8-09F2-4073-B8DC-F66D9544AE3C}" presName="LevelTwoTextNode" presStyleLbl="node3" presStyleIdx="1" presStyleCnt="5" custScaleX="173743">
        <dgm:presLayoutVars>
          <dgm:chPref val="3"/>
        </dgm:presLayoutVars>
      </dgm:prSet>
      <dgm:spPr/>
    </dgm:pt>
    <dgm:pt modelId="{D1365CC6-0046-44EF-9CC9-3DAF0DEC5B95}" type="pres">
      <dgm:prSet presAssocID="{1B165CC8-09F2-4073-B8DC-F66D9544AE3C}" presName="level3hierChild" presStyleCnt="0"/>
      <dgm:spPr/>
    </dgm:pt>
    <dgm:pt modelId="{269ABD44-4C74-4446-9B56-286F58EF207C}" type="pres">
      <dgm:prSet presAssocID="{EA64F61B-1114-4F5F-96D4-20FD4E145F1D}" presName="conn2-1" presStyleLbl="parChTrans1D3" presStyleIdx="2" presStyleCnt="5"/>
      <dgm:spPr/>
    </dgm:pt>
    <dgm:pt modelId="{6FAC151E-5AAD-4614-95C3-BC7AC9BC327F}" type="pres">
      <dgm:prSet presAssocID="{EA64F61B-1114-4F5F-96D4-20FD4E145F1D}" presName="connTx" presStyleLbl="parChTrans1D3" presStyleIdx="2" presStyleCnt="5"/>
      <dgm:spPr/>
    </dgm:pt>
    <dgm:pt modelId="{98633CF4-7180-483F-AFF5-81F1AC1CAAC4}" type="pres">
      <dgm:prSet presAssocID="{0A513D21-9EFF-4839-9842-08656B814998}" presName="root2" presStyleCnt="0"/>
      <dgm:spPr/>
    </dgm:pt>
    <dgm:pt modelId="{4AD0E344-ECEC-483F-9B4A-AF80FBE0361D}" type="pres">
      <dgm:prSet presAssocID="{0A513D21-9EFF-4839-9842-08656B814998}" presName="LevelTwoTextNode" presStyleLbl="node3" presStyleIdx="2" presStyleCnt="5" custScaleX="173743">
        <dgm:presLayoutVars>
          <dgm:chPref val="3"/>
        </dgm:presLayoutVars>
      </dgm:prSet>
      <dgm:spPr/>
    </dgm:pt>
    <dgm:pt modelId="{B01FA0C2-2739-4FCE-BE74-FDECFE6D9FD0}" type="pres">
      <dgm:prSet presAssocID="{0A513D21-9EFF-4839-9842-08656B814998}" presName="level3hierChild" presStyleCnt="0"/>
      <dgm:spPr/>
    </dgm:pt>
    <dgm:pt modelId="{F85D5034-FAEC-4550-A96E-7DB3C7B5F44D}" type="pres">
      <dgm:prSet presAssocID="{2FEA6E61-E6E9-4879-9820-7BEFD3B76743}" presName="conn2-1" presStyleLbl="parChTrans1D2" presStyleIdx="1" presStyleCnt="3"/>
      <dgm:spPr/>
    </dgm:pt>
    <dgm:pt modelId="{01CEA94C-E553-47D6-B761-28A0AE4C0A85}" type="pres">
      <dgm:prSet presAssocID="{2FEA6E61-E6E9-4879-9820-7BEFD3B76743}" presName="connTx" presStyleLbl="parChTrans1D2" presStyleIdx="1" presStyleCnt="3"/>
      <dgm:spPr/>
    </dgm:pt>
    <dgm:pt modelId="{7C674FC9-D1C7-4331-99A0-179D165979DE}" type="pres">
      <dgm:prSet presAssocID="{B126D178-C5A2-4112-B2B3-87899C5DDCCC}" presName="root2" presStyleCnt="0"/>
      <dgm:spPr/>
    </dgm:pt>
    <dgm:pt modelId="{0D36646A-D9EC-43C4-8AC9-378AE2A53F4C}" type="pres">
      <dgm:prSet presAssocID="{B126D178-C5A2-4112-B2B3-87899C5DDCCC}" presName="LevelTwoTextNode" presStyleLbl="node2" presStyleIdx="1" presStyleCnt="3">
        <dgm:presLayoutVars>
          <dgm:chPref val="3"/>
        </dgm:presLayoutVars>
      </dgm:prSet>
      <dgm:spPr/>
    </dgm:pt>
    <dgm:pt modelId="{E2C8470D-5451-4670-8F18-BE88AADF31D3}" type="pres">
      <dgm:prSet presAssocID="{B126D178-C5A2-4112-B2B3-87899C5DDCCC}" presName="level3hierChild" presStyleCnt="0"/>
      <dgm:spPr/>
    </dgm:pt>
    <dgm:pt modelId="{1B33947F-6C3F-43C9-9DE0-1C166458BDA1}" type="pres">
      <dgm:prSet presAssocID="{F65F1024-119B-4603-8580-3766BE755C2E}" presName="conn2-1" presStyleLbl="parChTrans1D3" presStyleIdx="3" presStyleCnt="5"/>
      <dgm:spPr/>
    </dgm:pt>
    <dgm:pt modelId="{1CF072A2-CD39-4F90-A5A4-BD884E466223}" type="pres">
      <dgm:prSet presAssocID="{F65F1024-119B-4603-8580-3766BE755C2E}" presName="connTx" presStyleLbl="parChTrans1D3" presStyleIdx="3" presStyleCnt="5"/>
      <dgm:spPr/>
    </dgm:pt>
    <dgm:pt modelId="{87CBE48F-A16D-4D36-911D-AF33B174F8A3}" type="pres">
      <dgm:prSet presAssocID="{4C671039-DECA-4E99-9426-071CD75627AE}" presName="root2" presStyleCnt="0"/>
      <dgm:spPr/>
    </dgm:pt>
    <dgm:pt modelId="{E13C6901-97BB-4D34-910E-B8FBB761448F}" type="pres">
      <dgm:prSet presAssocID="{4C671039-DECA-4E99-9426-071CD75627AE}" presName="LevelTwoTextNode" presStyleLbl="node3" presStyleIdx="3" presStyleCnt="5" custScaleX="173743">
        <dgm:presLayoutVars>
          <dgm:chPref val="3"/>
        </dgm:presLayoutVars>
      </dgm:prSet>
      <dgm:spPr/>
    </dgm:pt>
    <dgm:pt modelId="{25AA4930-9CDE-4EDC-995F-074558DDE2DA}" type="pres">
      <dgm:prSet presAssocID="{4C671039-DECA-4E99-9426-071CD75627AE}" presName="level3hierChild" presStyleCnt="0"/>
      <dgm:spPr/>
    </dgm:pt>
    <dgm:pt modelId="{41CCD532-AEB3-4545-9B66-4647AD65747D}" type="pres">
      <dgm:prSet presAssocID="{294E6318-5396-42C5-A9B7-1FDA821A3314}" presName="conn2-1" presStyleLbl="parChTrans1D2" presStyleIdx="2" presStyleCnt="3"/>
      <dgm:spPr/>
    </dgm:pt>
    <dgm:pt modelId="{6738E042-23FF-4907-A1A0-FC0CB2C886C9}" type="pres">
      <dgm:prSet presAssocID="{294E6318-5396-42C5-A9B7-1FDA821A3314}" presName="connTx" presStyleLbl="parChTrans1D2" presStyleIdx="2" presStyleCnt="3"/>
      <dgm:spPr/>
    </dgm:pt>
    <dgm:pt modelId="{3AAC9356-8CCC-4815-A482-D15FBFE34989}" type="pres">
      <dgm:prSet presAssocID="{0835D535-DED9-41B3-8595-534C609CA8D8}" presName="root2" presStyleCnt="0"/>
      <dgm:spPr/>
    </dgm:pt>
    <dgm:pt modelId="{02755BC1-5EE4-4E93-A686-ECCAADED8759}" type="pres">
      <dgm:prSet presAssocID="{0835D535-DED9-41B3-8595-534C609CA8D8}" presName="LevelTwoTextNode" presStyleLbl="node2" presStyleIdx="2" presStyleCnt="3">
        <dgm:presLayoutVars>
          <dgm:chPref val="3"/>
        </dgm:presLayoutVars>
      </dgm:prSet>
      <dgm:spPr/>
    </dgm:pt>
    <dgm:pt modelId="{A3A2326E-864B-4E7F-85A8-55327A6F5BF0}" type="pres">
      <dgm:prSet presAssocID="{0835D535-DED9-41B3-8595-534C609CA8D8}" presName="level3hierChild" presStyleCnt="0"/>
      <dgm:spPr/>
    </dgm:pt>
    <dgm:pt modelId="{D6B7BAAB-7C60-4C9B-B5CF-46BC5E3924AE}" type="pres">
      <dgm:prSet presAssocID="{1C7D68F4-7246-46D2-AB14-6FBBD5027F4F}" presName="conn2-1" presStyleLbl="parChTrans1D3" presStyleIdx="4" presStyleCnt="5"/>
      <dgm:spPr/>
    </dgm:pt>
    <dgm:pt modelId="{8D31B5C4-BD77-4A26-9B19-23D56AB8D70B}" type="pres">
      <dgm:prSet presAssocID="{1C7D68F4-7246-46D2-AB14-6FBBD5027F4F}" presName="connTx" presStyleLbl="parChTrans1D3" presStyleIdx="4" presStyleCnt="5"/>
      <dgm:spPr/>
    </dgm:pt>
    <dgm:pt modelId="{F834A294-9314-4FB3-A19C-524158DF9E0E}" type="pres">
      <dgm:prSet presAssocID="{DDA2301C-D911-457A-B711-C565B3805EA6}" presName="root2" presStyleCnt="0"/>
      <dgm:spPr/>
    </dgm:pt>
    <dgm:pt modelId="{FE3FCC5E-D919-43C4-A8C6-107B44480DE6}" type="pres">
      <dgm:prSet presAssocID="{DDA2301C-D911-457A-B711-C565B3805EA6}" presName="LevelTwoTextNode" presStyleLbl="node3" presStyleIdx="4" presStyleCnt="5" custScaleX="173743">
        <dgm:presLayoutVars>
          <dgm:chPref val="3"/>
        </dgm:presLayoutVars>
      </dgm:prSet>
      <dgm:spPr/>
    </dgm:pt>
    <dgm:pt modelId="{2790A66A-A463-4749-A1F7-C07D4ED94C41}" type="pres">
      <dgm:prSet presAssocID="{DDA2301C-D911-457A-B711-C565B3805EA6}" presName="level3hierChild" presStyleCnt="0"/>
      <dgm:spPr/>
    </dgm:pt>
  </dgm:ptLst>
  <dgm:cxnLst>
    <dgm:cxn modelId="{F3CE2114-97F5-4B6E-8DA5-20238E8FB5A2}" type="presOf" srcId="{71506C8F-3FA9-4CF0-9D32-38500AD1A7AB}" destId="{87F3FBC7-0B96-4EE9-95AF-5753471845F0}" srcOrd="0" destOrd="0" presId="urn:microsoft.com/office/officeart/2005/8/layout/hierarchy2"/>
    <dgm:cxn modelId="{1E8AE11F-3725-4FDB-896A-563E93A22FBD}" type="presOf" srcId="{B126D178-C5A2-4112-B2B3-87899C5DDCCC}" destId="{0D36646A-D9EC-43C4-8AC9-378AE2A53F4C}" srcOrd="0" destOrd="0" presId="urn:microsoft.com/office/officeart/2005/8/layout/hierarchy2"/>
    <dgm:cxn modelId="{31E8F922-EABE-47AB-8D13-C664E21E7057}" type="presOf" srcId="{2FEA6E61-E6E9-4879-9820-7BEFD3B76743}" destId="{F85D5034-FAEC-4550-A96E-7DB3C7B5F44D}" srcOrd="0" destOrd="0" presId="urn:microsoft.com/office/officeart/2005/8/layout/hierarchy2"/>
    <dgm:cxn modelId="{33195C23-959A-4494-8EBB-A2D83345D004}" type="presOf" srcId="{0A513D21-9EFF-4839-9842-08656B814998}" destId="{4AD0E344-ECEC-483F-9B4A-AF80FBE0361D}" srcOrd="0" destOrd="0" presId="urn:microsoft.com/office/officeart/2005/8/layout/hierarchy2"/>
    <dgm:cxn modelId="{84DE2A27-A06D-4EA3-A8A8-D1B6A9FB43DD}" type="presOf" srcId="{EA64F61B-1114-4F5F-96D4-20FD4E145F1D}" destId="{269ABD44-4C74-4446-9B56-286F58EF207C}" srcOrd="0" destOrd="0" presId="urn:microsoft.com/office/officeart/2005/8/layout/hierarchy2"/>
    <dgm:cxn modelId="{14372C36-C72D-45C2-AF90-F28AA64348E1}" type="presOf" srcId="{71506C8F-3FA9-4CF0-9D32-38500AD1A7AB}" destId="{864A2521-9F06-4513-A591-60395099FEA7}" srcOrd="1" destOrd="0" presId="urn:microsoft.com/office/officeart/2005/8/layout/hierarchy2"/>
    <dgm:cxn modelId="{36A93A3B-DC2A-490A-91B4-2F24B532A630}" srcId="{6C2589AD-B604-46DC-90EF-05680F8EDC3A}" destId="{C58AE146-5D63-4D15-A278-63330BBEBA8C}" srcOrd="0" destOrd="0" parTransId="{13E8F707-BEB8-4F44-AB40-6355CF37CBA0}" sibTransId="{73ED6474-4885-4EFC-97FD-2896DDEE5A0F}"/>
    <dgm:cxn modelId="{B472AF5F-93FF-4CD5-B72E-7052DA24FC54}" type="presOf" srcId="{6C2589AD-B604-46DC-90EF-05680F8EDC3A}" destId="{BCD77D00-7DF6-4BA8-8986-27FABB36FBF1}" srcOrd="0" destOrd="0" presId="urn:microsoft.com/office/officeart/2005/8/layout/hierarchy2"/>
    <dgm:cxn modelId="{FFC53341-9F11-4EA3-8C67-132E220255AE}" type="presOf" srcId="{EA64F61B-1114-4F5F-96D4-20FD4E145F1D}" destId="{6FAC151E-5AAD-4614-95C3-BC7AC9BC327F}" srcOrd="1" destOrd="0" presId="urn:microsoft.com/office/officeart/2005/8/layout/hierarchy2"/>
    <dgm:cxn modelId="{D721C041-37BF-4BA8-B458-4DF4688AC796}" type="presOf" srcId="{F65F1024-119B-4603-8580-3766BE755C2E}" destId="{1CF072A2-CD39-4F90-A5A4-BD884E466223}" srcOrd="1" destOrd="0" presId="urn:microsoft.com/office/officeart/2005/8/layout/hierarchy2"/>
    <dgm:cxn modelId="{1A02B269-6C9E-44E6-833A-3A7B27F42855}" srcId="{1A4977EE-DF0B-4C5E-9644-488F969FE0C5}" destId="{6C2589AD-B604-46DC-90EF-05680F8EDC3A}" srcOrd="0" destOrd="0" parTransId="{71506C8F-3FA9-4CF0-9D32-38500AD1A7AB}" sibTransId="{8F4A1E22-3647-4073-8215-0AC9E3800727}"/>
    <dgm:cxn modelId="{77EFAF70-7C3F-49C8-B59A-6503FB019CC6}" type="presOf" srcId="{13E8F707-BEB8-4F44-AB40-6355CF37CBA0}" destId="{AF865BCA-25DA-4BD6-A989-0B8CDCDD0574}" srcOrd="1" destOrd="0" presId="urn:microsoft.com/office/officeart/2005/8/layout/hierarchy2"/>
    <dgm:cxn modelId="{CA057775-A0BD-457E-B145-AEA68D096A39}" type="presOf" srcId="{DDA2301C-D911-457A-B711-C565B3805EA6}" destId="{FE3FCC5E-D919-43C4-A8C6-107B44480DE6}" srcOrd="0" destOrd="0" presId="urn:microsoft.com/office/officeart/2005/8/layout/hierarchy2"/>
    <dgm:cxn modelId="{78B10F59-4180-46C0-9523-609FB87355FC}" type="presOf" srcId="{1B165CC8-09F2-4073-B8DC-F66D9544AE3C}" destId="{87F7D872-37D5-4365-92F5-B93D42DEF136}" srcOrd="0" destOrd="0" presId="urn:microsoft.com/office/officeart/2005/8/layout/hierarchy2"/>
    <dgm:cxn modelId="{E96B6F82-96DF-4C0B-9394-3172308F878B}" type="presOf" srcId="{1C7D68F4-7246-46D2-AB14-6FBBD5027F4F}" destId="{8D31B5C4-BD77-4A26-9B19-23D56AB8D70B}" srcOrd="1" destOrd="0" presId="urn:microsoft.com/office/officeart/2005/8/layout/hierarchy2"/>
    <dgm:cxn modelId="{93BA6F8E-EA93-44A8-A8EC-5897B334ECD5}" type="presOf" srcId="{13E8F707-BEB8-4F44-AB40-6355CF37CBA0}" destId="{C7A944BE-3F81-4792-BB98-DF038C087EC7}" srcOrd="0" destOrd="0" presId="urn:microsoft.com/office/officeart/2005/8/layout/hierarchy2"/>
    <dgm:cxn modelId="{758626A5-63BB-4E16-86E2-C0887EC82278}" srcId="{6C2589AD-B604-46DC-90EF-05680F8EDC3A}" destId="{0A513D21-9EFF-4839-9842-08656B814998}" srcOrd="2" destOrd="0" parTransId="{EA64F61B-1114-4F5F-96D4-20FD4E145F1D}" sibTransId="{F8F896F9-DAC7-4D13-9DBB-478EEC4FF905}"/>
    <dgm:cxn modelId="{22D0A5B0-6CC4-44C0-89D2-24EDA73A6C04}" type="presOf" srcId="{4C671039-DECA-4E99-9426-071CD75627AE}" destId="{E13C6901-97BB-4D34-910E-B8FBB761448F}" srcOrd="0" destOrd="0" presId="urn:microsoft.com/office/officeart/2005/8/layout/hierarchy2"/>
    <dgm:cxn modelId="{DFD034B2-5AE3-414D-85B5-AB9468DC4146}" srcId="{B126D178-C5A2-4112-B2B3-87899C5DDCCC}" destId="{4C671039-DECA-4E99-9426-071CD75627AE}" srcOrd="0" destOrd="0" parTransId="{F65F1024-119B-4603-8580-3766BE755C2E}" sibTransId="{049CE0F7-D3F0-449A-8628-E69F7F762D17}"/>
    <dgm:cxn modelId="{E8D7C0B7-1A15-4377-A033-A4B7CC9CAFB8}" srcId="{1A4977EE-DF0B-4C5E-9644-488F969FE0C5}" destId="{B126D178-C5A2-4112-B2B3-87899C5DDCCC}" srcOrd="1" destOrd="0" parTransId="{2FEA6E61-E6E9-4879-9820-7BEFD3B76743}" sibTransId="{05E3EA8D-DC11-46B0-B605-47931A31F7F5}"/>
    <dgm:cxn modelId="{1DC733B9-FC39-45BA-AFF1-4CACD43A8B15}" srcId="{1A4977EE-DF0B-4C5E-9644-488F969FE0C5}" destId="{0835D535-DED9-41B3-8595-534C609CA8D8}" srcOrd="2" destOrd="0" parTransId="{294E6318-5396-42C5-A9B7-1FDA821A3314}" sibTransId="{29C39747-FC75-4C4C-A327-DB2D06EBBDA6}"/>
    <dgm:cxn modelId="{FB0EC6B9-B550-4733-94EE-B1C7C0111425}" type="presOf" srcId="{2FEA6E61-E6E9-4879-9820-7BEFD3B76743}" destId="{01CEA94C-E553-47D6-B761-28A0AE4C0A85}" srcOrd="1" destOrd="0" presId="urn:microsoft.com/office/officeart/2005/8/layout/hierarchy2"/>
    <dgm:cxn modelId="{B2A3F6B9-71B4-4F2B-BEBE-4A8E12CC2822}" type="presOf" srcId="{C6384E93-3AD3-4C45-920E-6D9D868BCF7A}" destId="{CF7521F1-CD66-4C6D-98EF-EA6142A1BCEF}" srcOrd="0" destOrd="0" presId="urn:microsoft.com/office/officeart/2005/8/layout/hierarchy2"/>
    <dgm:cxn modelId="{9244A6BA-E2D7-4120-9A16-FA26CD61E5DD}" srcId="{C6384E93-3AD3-4C45-920E-6D9D868BCF7A}" destId="{1A4977EE-DF0B-4C5E-9644-488F969FE0C5}" srcOrd="0" destOrd="0" parTransId="{FD38644E-2AF8-4EB3-8FCA-3C10F6EF19BF}" sibTransId="{DD268069-C410-4D75-B689-E4FA9FE2CDE5}"/>
    <dgm:cxn modelId="{D1AEAEC4-3EEE-42CB-B78B-D09AD1DACCC2}" type="presOf" srcId="{1A4977EE-DF0B-4C5E-9644-488F969FE0C5}" destId="{10806885-9CFE-44DC-B389-F42C8E3C0E4E}" srcOrd="0" destOrd="0" presId="urn:microsoft.com/office/officeart/2005/8/layout/hierarchy2"/>
    <dgm:cxn modelId="{2B5458CC-5817-4203-9943-9580D3B41A09}" type="presOf" srcId="{294E6318-5396-42C5-A9B7-1FDA821A3314}" destId="{6738E042-23FF-4907-A1A0-FC0CB2C886C9}" srcOrd="1" destOrd="0" presId="urn:microsoft.com/office/officeart/2005/8/layout/hierarchy2"/>
    <dgm:cxn modelId="{A757E5CC-AEC5-4693-AC46-B12F5FB35FB2}" type="presOf" srcId="{6E1B7D27-95A1-4AC1-9C07-D08FC6DF22D3}" destId="{E52EF841-A66C-4C4D-97E1-8AE095C91ACB}" srcOrd="1" destOrd="0" presId="urn:microsoft.com/office/officeart/2005/8/layout/hierarchy2"/>
    <dgm:cxn modelId="{9A4CC5CD-3449-4751-9477-169DD6FB6460}" type="presOf" srcId="{F65F1024-119B-4603-8580-3766BE755C2E}" destId="{1B33947F-6C3F-43C9-9DE0-1C166458BDA1}" srcOrd="0" destOrd="0" presId="urn:microsoft.com/office/officeart/2005/8/layout/hierarchy2"/>
    <dgm:cxn modelId="{833FA2D8-E086-4AF2-B9BB-F51F4E0C1498}" srcId="{0835D535-DED9-41B3-8595-534C609CA8D8}" destId="{DDA2301C-D911-457A-B711-C565B3805EA6}" srcOrd="0" destOrd="0" parTransId="{1C7D68F4-7246-46D2-AB14-6FBBD5027F4F}" sibTransId="{951AADDD-B7BE-4F72-96B1-40EF08E0C1A3}"/>
    <dgm:cxn modelId="{9099EFDB-9980-41E0-B3CE-130E6ADA5E4C}" type="presOf" srcId="{1C7D68F4-7246-46D2-AB14-6FBBD5027F4F}" destId="{D6B7BAAB-7C60-4C9B-B5CF-46BC5E3924AE}" srcOrd="0" destOrd="0" presId="urn:microsoft.com/office/officeart/2005/8/layout/hierarchy2"/>
    <dgm:cxn modelId="{8D18A4E1-9865-412E-91C2-F778AD185A38}" srcId="{6C2589AD-B604-46DC-90EF-05680F8EDC3A}" destId="{1B165CC8-09F2-4073-B8DC-F66D9544AE3C}" srcOrd="1" destOrd="0" parTransId="{6E1B7D27-95A1-4AC1-9C07-D08FC6DF22D3}" sibTransId="{A717C42C-C272-4474-AE62-7078333EA222}"/>
    <dgm:cxn modelId="{8EF0D1E8-0D19-4918-B5CC-C67CF5F0147A}" type="presOf" srcId="{294E6318-5396-42C5-A9B7-1FDA821A3314}" destId="{41CCD532-AEB3-4545-9B66-4647AD65747D}" srcOrd="0" destOrd="0" presId="urn:microsoft.com/office/officeart/2005/8/layout/hierarchy2"/>
    <dgm:cxn modelId="{60F9A2F6-846E-4C22-B9C8-601CD3B69CEB}" type="presOf" srcId="{6E1B7D27-95A1-4AC1-9C07-D08FC6DF22D3}" destId="{42F15FBD-AC22-4022-9EB7-D60314CE671C}" srcOrd="0" destOrd="0" presId="urn:microsoft.com/office/officeart/2005/8/layout/hierarchy2"/>
    <dgm:cxn modelId="{15F94BFB-7A54-4426-A399-DF737EE6B0FD}" type="presOf" srcId="{C58AE146-5D63-4D15-A278-63330BBEBA8C}" destId="{D64395F5-A876-4194-9C82-5C045B7ACF03}" srcOrd="0" destOrd="0" presId="urn:microsoft.com/office/officeart/2005/8/layout/hierarchy2"/>
    <dgm:cxn modelId="{70431BFE-9509-4D91-9399-A11CE77C3BB7}" type="presOf" srcId="{0835D535-DED9-41B3-8595-534C609CA8D8}" destId="{02755BC1-5EE4-4E93-A686-ECCAADED8759}" srcOrd="0" destOrd="0" presId="urn:microsoft.com/office/officeart/2005/8/layout/hierarchy2"/>
    <dgm:cxn modelId="{B84C5ECB-636C-4078-9121-C00B47774374}" type="presParOf" srcId="{CF7521F1-CD66-4C6D-98EF-EA6142A1BCEF}" destId="{BDEDCF64-9AA8-4B4A-B905-D31B3CC017AE}" srcOrd="0" destOrd="0" presId="urn:microsoft.com/office/officeart/2005/8/layout/hierarchy2"/>
    <dgm:cxn modelId="{9106FBB8-00B5-4988-9C47-63FEA3B83321}" type="presParOf" srcId="{BDEDCF64-9AA8-4B4A-B905-D31B3CC017AE}" destId="{10806885-9CFE-44DC-B389-F42C8E3C0E4E}" srcOrd="0" destOrd="0" presId="urn:microsoft.com/office/officeart/2005/8/layout/hierarchy2"/>
    <dgm:cxn modelId="{AE9AA2C5-624E-48E1-833A-987F3EFA77DD}" type="presParOf" srcId="{BDEDCF64-9AA8-4B4A-B905-D31B3CC017AE}" destId="{7D7A4BD8-D093-43F0-A369-65A30C546042}" srcOrd="1" destOrd="0" presId="urn:microsoft.com/office/officeart/2005/8/layout/hierarchy2"/>
    <dgm:cxn modelId="{27D2F76A-208E-4E49-869B-3061317502A2}" type="presParOf" srcId="{7D7A4BD8-D093-43F0-A369-65A30C546042}" destId="{87F3FBC7-0B96-4EE9-95AF-5753471845F0}" srcOrd="0" destOrd="0" presId="urn:microsoft.com/office/officeart/2005/8/layout/hierarchy2"/>
    <dgm:cxn modelId="{D43F51C2-250C-45EC-BD00-DBBC3D8166EE}" type="presParOf" srcId="{87F3FBC7-0B96-4EE9-95AF-5753471845F0}" destId="{864A2521-9F06-4513-A591-60395099FEA7}" srcOrd="0" destOrd="0" presId="urn:microsoft.com/office/officeart/2005/8/layout/hierarchy2"/>
    <dgm:cxn modelId="{5ECA34A6-8F5E-4DAA-834B-5D97B4E76CEC}" type="presParOf" srcId="{7D7A4BD8-D093-43F0-A369-65A30C546042}" destId="{57970ABE-9D05-4DBE-8C2C-3EDC58ECEA87}" srcOrd="1" destOrd="0" presId="urn:microsoft.com/office/officeart/2005/8/layout/hierarchy2"/>
    <dgm:cxn modelId="{7678D562-4EC3-4715-8B5F-8E4D390387AC}" type="presParOf" srcId="{57970ABE-9D05-4DBE-8C2C-3EDC58ECEA87}" destId="{BCD77D00-7DF6-4BA8-8986-27FABB36FBF1}" srcOrd="0" destOrd="0" presId="urn:microsoft.com/office/officeart/2005/8/layout/hierarchy2"/>
    <dgm:cxn modelId="{14675D77-29BA-4724-A3DC-EAAA1DCA50CD}" type="presParOf" srcId="{57970ABE-9D05-4DBE-8C2C-3EDC58ECEA87}" destId="{EE5B9BDA-643B-4F17-9B12-F5707AC2B71D}" srcOrd="1" destOrd="0" presId="urn:microsoft.com/office/officeart/2005/8/layout/hierarchy2"/>
    <dgm:cxn modelId="{832A24A7-68D2-4D9A-AE18-98986517E964}" type="presParOf" srcId="{EE5B9BDA-643B-4F17-9B12-F5707AC2B71D}" destId="{C7A944BE-3F81-4792-BB98-DF038C087EC7}" srcOrd="0" destOrd="0" presId="urn:microsoft.com/office/officeart/2005/8/layout/hierarchy2"/>
    <dgm:cxn modelId="{0704DB38-0E71-4265-AFCD-07BD611EF2CF}" type="presParOf" srcId="{C7A944BE-3F81-4792-BB98-DF038C087EC7}" destId="{AF865BCA-25DA-4BD6-A989-0B8CDCDD0574}" srcOrd="0" destOrd="0" presId="urn:microsoft.com/office/officeart/2005/8/layout/hierarchy2"/>
    <dgm:cxn modelId="{EBEA3FF4-C266-4FA9-8A51-B5FE15A27AE3}" type="presParOf" srcId="{EE5B9BDA-643B-4F17-9B12-F5707AC2B71D}" destId="{5F9CC8BF-CA8C-4F86-8658-51ACAB750949}" srcOrd="1" destOrd="0" presId="urn:microsoft.com/office/officeart/2005/8/layout/hierarchy2"/>
    <dgm:cxn modelId="{49CD912D-5188-491B-AF33-73079491F26C}" type="presParOf" srcId="{5F9CC8BF-CA8C-4F86-8658-51ACAB750949}" destId="{D64395F5-A876-4194-9C82-5C045B7ACF03}" srcOrd="0" destOrd="0" presId="urn:microsoft.com/office/officeart/2005/8/layout/hierarchy2"/>
    <dgm:cxn modelId="{56BCB161-17AF-4E05-A1EA-C713C032B79E}" type="presParOf" srcId="{5F9CC8BF-CA8C-4F86-8658-51ACAB750949}" destId="{8F22E63B-93B3-42A2-B018-922B4C0BA03D}" srcOrd="1" destOrd="0" presId="urn:microsoft.com/office/officeart/2005/8/layout/hierarchy2"/>
    <dgm:cxn modelId="{7A6DEC36-5E5E-4EA7-BCF7-1C0455DD5083}" type="presParOf" srcId="{EE5B9BDA-643B-4F17-9B12-F5707AC2B71D}" destId="{42F15FBD-AC22-4022-9EB7-D60314CE671C}" srcOrd="2" destOrd="0" presId="urn:microsoft.com/office/officeart/2005/8/layout/hierarchy2"/>
    <dgm:cxn modelId="{34F6DA31-3C6A-444A-81ED-542B4E93933F}" type="presParOf" srcId="{42F15FBD-AC22-4022-9EB7-D60314CE671C}" destId="{E52EF841-A66C-4C4D-97E1-8AE095C91ACB}" srcOrd="0" destOrd="0" presId="urn:microsoft.com/office/officeart/2005/8/layout/hierarchy2"/>
    <dgm:cxn modelId="{07E69EDA-800A-4E5A-BCEF-BEE17C608B8F}" type="presParOf" srcId="{EE5B9BDA-643B-4F17-9B12-F5707AC2B71D}" destId="{9332DEA7-31EB-42A3-84D6-ACE516530149}" srcOrd="3" destOrd="0" presId="urn:microsoft.com/office/officeart/2005/8/layout/hierarchy2"/>
    <dgm:cxn modelId="{F5F4FFDC-5B92-473A-BD56-93A3222C1E7E}" type="presParOf" srcId="{9332DEA7-31EB-42A3-84D6-ACE516530149}" destId="{87F7D872-37D5-4365-92F5-B93D42DEF136}" srcOrd="0" destOrd="0" presId="urn:microsoft.com/office/officeart/2005/8/layout/hierarchy2"/>
    <dgm:cxn modelId="{C92DA382-2765-42C2-81A8-F709F44F5971}" type="presParOf" srcId="{9332DEA7-31EB-42A3-84D6-ACE516530149}" destId="{D1365CC6-0046-44EF-9CC9-3DAF0DEC5B95}" srcOrd="1" destOrd="0" presId="urn:microsoft.com/office/officeart/2005/8/layout/hierarchy2"/>
    <dgm:cxn modelId="{A1E9488C-340F-4A48-82E0-F4C05ABBA890}" type="presParOf" srcId="{EE5B9BDA-643B-4F17-9B12-F5707AC2B71D}" destId="{269ABD44-4C74-4446-9B56-286F58EF207C}" srcOrd="4" destOrd="0" presId="urn:microsoft.com/office/officeart/2005/8/layout/hierarchy2"/>
    <dgm:cxn modelId="{F7CEFB4E-DB0A-4263-B2B7-700825BD5B57}" type="presParOf" srcId="{269ABD44-4C74-4446-9B56-286F58EF207C}" destId="{6FAC151E-5AAD-4614-95C3-BC7AC9BC327F}" srcOrd="0" destOrd="0" presId="urn:microsoft.com/office/officeart/2005/8/layout/hierarchy2"/>
    <dgm:cxn modelId="{9E158FAA-CDD9-4C6D-8F07-1829F93D402D}" type="presParOf" srcId="{EE5B9BDA-643B-4F17-9B12-F5707AC2B71D}" destId="{98633CF4-7180-483F-AFF5-81F1AC1CAAC4}" srcOrd="5" destOrd="0" presId="urn:microsoft.com/office/officeart/2005/8/layout/hierarchy2"/>
    <dgm:cxn modelId="{54B6CC5B-7992-40DB-9FF8-E29D64D46FCD}" type="presParOf" srcId="{98633CF4-7180-483F-AFF5-81F1AC1CAAC4}" destId="{4AD0E344-ECEC-483F-9B4A-AF80FBE0361D}" srcOrd="0" destOrd="0" presId="urn:microsoft.com/office/officeart/2005/8/layout/hierarchy2"/>
    <dgm:cxn modelId="{FE657505-98BE-4AE2-8550-8AF4D5F37FE6}" type="presParOf" srcId="{98633CF4-7180-483F-AFF5-81F1AC1CAAC4}" destId="{B01FA0C2-2739-4FCE-BE74-FDECFE6D9FD0}" srcOrd="1" destOrd="0" presId="urn:microsoft.com/office/officeart/2005/8/layout/hierarchy2"/>
    <dgm:cxn modelId="{4EBDA467-22D5-408E-926D-0F3CBF237790}" type="presParOf" srcId="{7D7A4BD8-D093-43F0-A369-65A30C546042}" destId="{F85D5034-FAEC-4550-A96E-7DB3C7B5F44D}" srcOrd="2" destOrd="0" presId="urn:microsoft.com/office/officeart/2005/8/layout/hierarchy2"/>
    <dgm:cxn modelId="{ED7B43AC-9733-46D1-920A-D2DCC6E7B5E0}" type="presParOf" srcId="{F85D5034-FAEC-4550-A96E-7DB3C7B5F44D}" destId="{01CEA94C-E553-47D6-B761-28A0AE4C0A85}" srcOrd="0" destOrd="0" presId="urn:microsoft.com/office/officeart/2005/8/layout/hierarchy2"/>
    <dgm:cxn modelId="{E11437D1-2B4D-440E-99B5-B83B518AB666}" type="presParOf" srcId="{7D7A4BD8-D093-43F0-A369-65A30C546042}" destId="{7C674FC9-D1C7-4331-99A0-179D165979DE}" srcOrd="3" destOrd="0" presId="urn:microsoft.com/office/officeart/2005/8/layout/hierarchy2"/>
    <dgm:cxn modelId="{286CE8FC-4928-4D06-B703-0B9D025E25A6}" type="presParOf" srcId="{7C674FC9-D1C7-4331-99A0-179D165979DE}" destId="{0D36646A-D9EC-43C4-8AC9-378AE2A53F4C}" srcOrd="0" destOrd="0" presId="urn:microsoft.com/office/officeart/2005/8/layout/hierarchy2"/>
    <dgm:cxn modelId="{13EF1A80-8A23-44C7-8250-419D63E4EA33}" type="presParOf" srcId="{7C674FC9-D1C7-4331-99A0-179D165979DE}" destId="{E2C8470D-5451-4670-8F18-BE88AADF31D3}" srcOrd="1" destOrd="0" presId="urn:microsoft.com/office/officeart/2005/8/layout/hierarchy2"/>
    <dgm:cxn modelId="{1F146655-4519-4BD4-B918-C437DC9D0898}" type="presParOf" srcId="{E2C8470D-5451-4670-8F18-BE88AADF31D3}" destId="{1B33947F-6C3F-43C9-9DE0-1C166458BDA1}" srcOrd="0" destOrd="0" presId="urn:microsoft.com/office/officeart/2005/8/layout/hierarchy2"/>
    <dgm:cxn modelId="{3E84DA50-E890-411C-BE18-DD62593CAE7F}" type="presParOf" srcId="{1B33947F-6C3F-43C9-9DE0-1C166458BDA1}" destId="{1CF072A2-CD39-4F90-A5A4-BD884E466223}" srcOrd="0" destOrd="0" presId="urn:microsoft.com/office/officeart/2005/8/layout/hierarchy2"/>
    <dgm:cxn modelId="{49D81C6A-A788-4B75-A1EA-A98CF91C2152}" type="presParOf" srcId="{E2C8470D-5451-4670-8F18-BE88AADF31D3}" destId="{87CBE48F-A16D-4D36-911D-AF33B174F8A3}" srcOrd="1" destOrd="0" presId="urn:microsoft.com/office/officeart/2005/8/layout/hierarchy2"/>
    <dgm:cxn modelId="{D9D6C74B-2E49-4E5F-AC72-56519BFA60B8}" type="presParOf" srcId="{87CBE48F-A16D-4D36-911D-AF33B174F8A3}" destId="{E13C6901-97BB-4D34-910E-B8FBB761448F}" srcOrd="0" destOrd="0" presId="urn:microsoft.com/office/officeart/2005/8/layout/hierarchy2"/>
    <dgm:cxn modelId="{BDEFA691-2BEE-4E19-97DD-65250668D39D}" type="presParOf" srcId="{87CBE48F-A16D-4D36-911D-AF33B174F8A3}" destId="{25AA4930-9CDE-4EDC-995F-074558DDE2DA}" srcOrd="1" destOrd="0" presId="urn:microsoft.com/office/officeart/2005/8/layout/hierarchy2"/>
    <dgm:cxn modelId="{47A4A3CD-9BF8-4201-9722-8F867EA2AED8}" type="presParOf" srcId="{7D7A4BD8-D093-43F0-A369-65A30C546042}" destId="{41CCD532-AEB3-4545-9B66-4647AD65747D}" srcOrd="4" destOrd="0" presId="urn:microsoft.com/office/officeart/2005/8/layout/hierarchy2"/>
    <dgm:cxn modelId="{52A35361-3935-4E6E-A232-EF803094DC82}" type="presParOf" srcId="{41CCD532-AEB3-4545-9B66-4647AD65747D}" destId="{6738E042-23FF-4907-A1A0-FC0CB2C886C9}" srcOrd="0" destOrd="0" presId="urn:microsoft.com/office/officeart/2005/8/layout/hierarchy2"/>
    <dgm:cxn modelId="{28BC9982-3271-48B2-9448-58F4CED411F3}" type="presParOf" srcId="{7D7A4BD8-D093-43F0-A369-65A30C546042}" destId="{3AAC9356-8CCC-4815-A482-D15FBFE34989}" srcOrd="5" destOrd="0" presId="urn:microsoft.com/office/officeart/2005/8/layout/hierarchy2"/>
    <dgm:cxn modelId="{4806A3F5-FDB8-490A-A44F-D2B750D15D81}" type="presParOf" srcId="{3AAC9356-8CCC-4815-A482-D15FBFE34989}" destId="{02755BC1-5EE4-4E93-A686-ECCAADED8759}" srcOrd="0" destOrd="0" presId="urn:microsoft.com/office/officeart/2005/8/layout/hierarchy2"/>
    <dgm:cxn modelId="{AA7C0ECD-7699-4D67-A0BD-B1C655238879}" type="presParOf" srcId="{3AAC9356-8CCC-4815-A482-D15FBFE34989}" destId="{A3A2326E-864B-4E7F-85A8-55327A6F5BF0}" srcOrd="1" destOrd="0" presId="urn:microsoft.com/office/officeart/2005/8/layout/hierarchy2"/>
    <dgm:cxn modelId="{2BA2EF95-C457-4AE8-AB9A-DB50384E68A1}" type="presParOf" srcId="{A3A2326E-864B-4E7F-85A8-55327A6F5BF0}" destId="{D6B7BAAB-7C60-4C9B-B5CF-46BC5E3924AE}" srcOrd="0" destOrd="0" presId="urn:microsoft.com/office/officeart/2005/8/layout/hierarchy2"/>
    <dgm:cxn modelId="{AA2CA767-36B6-4E65-86A6-11EF9DF3E20B}" type="presParOf" srcId="{D6B7BAAB-7C60-4C9B-B5CF-46BC5E3924AE}" destId="{8D31B5C4-BD77-4A26-9B19-23D56AB8D70B}" srcOrd="0" destOrd="0" presId="urn:microsoft.com/office/officeart/2005/8/layout/hierarchy2"/>
    <dgm:cxn modelId="{FBE89B67-0BFA-4F21-82F9-775A5DC21496}" type="presParOf" srcId="{A3A2326E-864B-4E7F-85A8-55327A6F5BF0}" destId="{F834A294-9314-4FB3-A19C-524158DF9E0E}" srcOrd="1" destOrd="0" presId="urn:microsoft.com/office/officeart/2005/8/layout/hierarchy2"/>
    <dgm:cxn modelId="{15E8022A-520F-45B8-9C29-DB6A5C077A83}" type="presParOf" srcId="{F834A294-9314-4FB3-A19C-524158DF9E0E}" destId="{FE3FCC5E-D919-43C4-A8C6-107B44480DE6}" srcOrd="0" destOrd="0" presId="urn:microsoft.com/office/officeart/2005/8/layout/hierarchy2"/>
    <dgm:cxn modelId="{FD92637E-C268-4AA4-BBB2-E73F2775EEAB}" type="presParOf" srcId="{F834A294-9314-4FB3-A19C-524158DF9E0E}" destId="{2790A66A-A463-4749-A1F7-C07D4ED94C41}"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06885-9CFE-44DC-B389-F42C8E3C0E4E}">
      <dsp:nvSpPr>
        <dsp:cNvPr id="0" name=""/>
        <dsp:cNvSpPr/>
      </dsp:nvSpPr>
      <dsp:spPr>
        <a:xfrm>
          <a:off x="433362" y="2215600"/>
          <a:ext cx="1443238" cy="721619"/>
        </a:xfrm>
        <a:prstGeom prst="roundRect">
          <a:avLst>
            <a:gd name="adj" fmla="val 10000"/>
          </a:avLst>
        </a:prstGeom>
        <a:solidFill>
          <a:srgbClr val="88AFA7"/>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Pitcher-</a:t>
          </a:r>
          <a:r>
            <a:rPr lang="es-ES" sz="1400" b="1" kern="1200" dirty="0" err="1">
              <a:latin typeface="Arial" panose="020B0604020202020204" pitchFamily="34" charset="0"/>
              <a:cs typeface="Arial" panose="020B0604020202020204" pitchFamily="34" charset="0"/>
            </a:rPr>
            <a:t>Catcher</a:t>
          </a:r>
          <a:r>
            <a:rPr lang="es-ES" sz="1400" b="1" kern="1200" dirty="0">
              <a:latin typeface="Arial" panose="020B0604020202020204" pitchFamily="34" charset="0"/>
              <a:cs typeface="Arial" panose="020B0604020202020204" pitchFamily="34" charset="0"/>
            </a:rPr>
            <a:t> </a:t>
          </a:r>
          <a:r>
            <a:rPr lang="es-ES" sz="1400" b="1" kern="1200" dirty="0" err="1">
              <a:latin typeface="Arial" panose="020B0604020202020204" pitchFamily="34" charset="0"/>
              <a:cs typeface="Arial" panose="020B0604020202020204" pitchFamily="34" charset="0"/>
            </a:rPr>
            <a:t>Setup</a:t>
          </a:r>
          <a:endParaRPr lang="es-ES" sz="1400" b="1" kern="1200" dirty="0">
            <a:latin typeface="Arial" panose="020B0604020202020204" pitchFamily="34" charset="0"/>
            <a:cs typeface="Arial" panose="020B0604020202020204" pitchFamily="34" charset="0"/>
          </a:endParaRPr>
        </a:p>
      </dsp:txBody>
      <dsp:txXfrm>
        <a:off x="454497" y="2236735"/>
        <a:ext cx="1400968" cy="679349"/>
      </dsp:txXfrm>
    </dsp:sp>
    <dsp:sp modelId="{87F3FBC7-0B96-4EE9-95AF-5753471845F0}">
      <dsp:nvSpPr>
        <dsp:cNvPr id="0" name=""/>
        <dsp:cNvSpPr/>
      </dsp:nvSpPr>
      <dsp:spPr>
        <a:xfrm rot="17428739">
          <a:off x="1396888" y="1871863"/>
          <a:ext cx="1475729" cy="26630"/>
        </a:xfrm>
        <a:custGeom>
          <a:avLst/>
          <a:gdLst/>
          <a:ahLst/>
          <a:cxnLst/>
          <a:rect l="0" t="0" r="0" b="0"/>
          <a:pathLst>
            <a:path>
              <a:moveTo>
                <a:pt x="0" y="13315"/>
              </a:moveTo>
              <a:lnTo>
                <a:pt x="1475729" y="13315"/>
              </a:lnTo>
            </a:path>
          </a:pathLst>
        </a:custGeom>
        <a:noFill/>
        <a:ln w="15875" cap="flat" cmpd="sng" algn="ctr">
          <a:solidFill>
            <a:srgbClr val="213E4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latin typeface="Arial" panose="020B0604020202020204" pitchFamily="34" charset="0"/>
            <a:cs typeface="Arial" panose="020B0604020202020204" pitchFamily="34" charset="0"/>
          </a:endParaRPr>
        </a:p>
      </dsp:txBody>
      <dsp:txXfrm>
        <a:off x="2097860" y="1848285"/>
        <a:ext cx="73786" cy="73786"/>
      </dsp:txXfrm>
    </dsp:sp>
    <dsp:sp modelId="{BCD77D00-7DF6-4BA8-8986-27FABB36FBF1}">
      <dsp:nvSpPr>
        <dsp:cNvPr id="0" name=""/>
        <dsp:cNvSpPr/>
      </dsp:nvSpPr>
      <dsp:spPr>
        <a:xfrm>
          <a:off x="2392905" y="833136"/>
          <a:ext cx="1443238" cy="721619"/>
        </a:xfrm>
        <a:prstGeom prst="roundRect">
          <a:avLst>
            <a:gd name="adj" fmla="val 10000"/>
          </a:avLst>
        </a:prstGeom>
        <a:solidFill>
          <a:srgbClr val="36557B"/>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Pitcher Targets</a:t>
          </a:r>
        </a:p>
      </dsp:txBody>
      <dsp:txXfrm>
        <a:off x="2414040" y="854271"/>
        <a:ext cx="1400968" cy="679349"/>
      </dsp:txXfrm>
    </dsp:sp>
    <dsp:sp modelId="{C7A944BE-3F81-4792-BB98-DF038C087EC7}">
      <dsp:nvSpPr>
        <dsp:cNvPr id="0" name=""/>
        <dsp:cNvSpPr/>
      </dsp:nvSpPr>
      <dsp:spPr>
        <a:xfrm rot="18289469">
          <a:off x="3619336" y="765700"/>
          <a:ext cx="1010911" cy="26630"/>
        </a:xfrm>
        <a:custGeom>
          <a:avLst/>
          <a:gdLst/>
          <a:ahLst/>
          <a:cxnLst/>
          <a:rect l="0" t="0" r="0" b="0"/>
          <a:pathLst>
            <a:path>
              <a:moveTo>
                <a:pt x="0" y="13315"/>
              </a:moveTo>
              <a:lnTo>
                <a:pt x="1010911" y="13315"/>
              </a:lnTo>
            </a:path>
          </a:pathLst>
        </a:custGeom>
        <a:noFill/>
        <a:ln w="15875" cap="flat" cmpd="sng" algn="ctr">
          <a:solidFill>
            <a:srgbClr val="A905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latin typeface="Arial" panose="020B0604020202020204" pitchFamily="34" charset="0"/>
            <a:cs typeface="Arial" panose="020B0604020202020204" pitchFamily="34" charset="0"/>
          </a:endParaRPr>
        </a:p>
      </dsp:txBody>
      <dsp:txXfrm>
        <a:off x="4099519" y="753742"/>
        <a:ext cx="50545" cy="50545"/>
      </dsp:txXfrm>
    </dsp:sp>
    <dsp:sp modelId="{D64395F5-A876-4194-9C82-5C045B7ACF03}">
      <dsp:nvSpPr>
        <dsp:cNvPr id="0" name=""/>
        <dsp:cNvSpPr/>
      </dsp:nvSpPr>
      <dsp:spPr>
        <a:xfrm>
          <a:off x="4413439" y="3274"/>
          <a:ext cx="1443238" cy="721619"/>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~200 </a:t>
          </a:r>
          <a:r>
            <a:rPr lang="es-ES" sz="1400" b="1" kern="1200" dirty="0" err="1">
              <a:latin typeface="Arial" panose="020B0604020202020204" pitchFamily="34" charset="0"/>
              <a:cs typeface="Arial" panose="020B0604020202020204" pitchFamily="34" charset="0"/>
            </a:rPr>
            <a:t>nm</a:t>
          </a:r>
          <a:r>
            <a:rPr lang="es-ES" sz="1400" b="1" kern="1200" dirty="0">
              <a:latin typeface="Arial" panose="020B0604020202020204" pitchFamily="34" charset="0"/>
              <a:cs typeface="Arial" panose="020B0604020202020204" pitchFamily="34" charset="0"/>
            </a:rPr>
            <a:t> </a:t>
          </a:r>
          <a:r>
            <a:rPr lang="es-ES" sz="1400" b="1" kern="1200" dirty="0" err="1">
              <a:latin typeface="Arial" panose="020B0604020202020204" pitchFamily="34" charset="0"/>
              <a:cs typeface="Arial" panose="020B0604020202020204" pitchFamily="34" charset="0"/>
            </a:rPr>
            <a:t>formvar</a:t>
          </a:r>
          <a:endParaRPr lang="es-ES" sz="1400" b="1" kern="1200" dirty="0">
            <a:latin typeface="Arial" panose="020B0604020202020204" pitchFamily="34" charset="0"/>
            <a:cs typeface="Arial" panose="020B0604020202020204" pitchFamily="34" charset="0"/>
          </a:endParaRPr>
        </a:p>
      </dsp:txBody>
      <dsp:txXfrm>
        <a:off x="4434574" y="24409"/>
        <a:ext cx="1400968" cy="679349"/>
      </dsp:txXfrm>
    </dsp:sp>
    <dsp:sp modelId="{D698388F-20ED-4D78-9047-778012FFF86C}">
      <dsp:nvSpPr>
        <dsp:cNvPr id="0" name=""/>
        <dsp:cNvSpPr/>
      </dsp:nvSpPr>
      <dsp:spPr>
        <a:xfrm>
          <a:off x="3836144" y="1180631"/>
          <a:ext cx="577295" cy="26630"/>
        </a:xfrm>
        <a:custGeom>
          <a:avLst/>
          <a:gdLst/>
          <a:ahLst/>
          <a:cxnLst/>
          <a:rect l="0" t="0" r="0" b="0"/>
          <a:pathLst>
            <a:path>
              <a:moveTo>
                <a:pt x="0" y="13315"/>
              </a:moveTo>
              <a:lnTo>
                <a:pt x="577295" y="13315"/>
              </a:lnTo>
            </a:path>
          </a:pathLst>
        </a:custGeom>
        <a:noFill/>
        <a:ln w="15875" cap="flat" cmpd="sng" algn="ctr">
          <a:solidFill>
            <a:srgbClr val="A905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latin typeface="Arial" panose="020B0604020202020204" pitchFamily="34" charset="0"/>
            <a:cs typeface="Arial" panose="020B0604020202020204" pitchFamily="34" charset="0"/>
          </a:endParaRPr>
        </a:p>
      </dsp:txBody>
      <dsp:txXfrm>
        <a:off x="4110359" y="1179514"/>
        <a:ext cx="28864" cy="28864"/>
      </dsp:txXfrm>
    </dsp:sp>
    <dsp:sp modelId="{36527EF1-A24A-4F7A-A374-5346814363F8}">
      <dsp:nvSpPr>
        <dsp:cNvPr id="0" name=""/>
        <dsp:cNvSpPr/>
      </dsp:nvSpPr>
      <dsp:spPr>
        <a:xfrm>
          <a:off x="4413439" y="833136"/>
          <a:ext cx="1443238" cy="721619"/>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E58FA1"/>
              </a:solidFill>
              <a:latin typeface="Arial" panose="020B0604020202020204" pitchFamily="34" charset="0"/>
              <a:cs typeface="Arial" panose="020B0604020202020204" pitchFamily="34" charset="0"/>
            </a:rPr>
            <a:t>~ 180 </a:t>
          </a:r>
          <a:r>
            <a:rPr lang="es-ES" sz="1400" b="1" kern="1200" dirty="0" err="1">
              <a:solidFill>
                <a:srgbClr val="E58FA1"/>
              </a:solidFill>
              <a:latin typeface="Arial" panose="020B0604020202020204" pitchFamily="34" charset="0"/>
              <a:cs typeface="Arial" panose="020B0604020202020204" pitchFamily="34" charset="0"/>
            </a:rPr>
            <a:t>nm</a:t>
          </a:r>
          <a:r>
            <a:rPr lang="es-ES" sz="1400" b="1" kern="1200" dirty="0">
              <a:solidFill>
                <a:srgbClr val="E58FA1"/>
              </a:solidFill>
              <a:latin typeface="Arial" panose="020B0604020202020204" pitchFamily="34" charset="0"/>
              <a:cs typeface="Arial" panose="020B0604020202020204" pitchFamily="34" charset="0"/>
            </a:rPr>
            <a:t> </a:t>
          </a:r>
          <a:r>
            <a:rPr lang="es-ES" sz="1400" b="1" kern="1200" dirty="0" err="1">
              <a:solidFill>
                <a:srgbClr val="E58FA1"/>
              </a:solidFill>
              <a:latin typeface="Arial" panose="020B0604020202020204" pitchFamily="34" charset="0"/>
              <a:cs typeface="Arial" panose="020B0604020202020204" pitchFamily="34" charset="0"/>
            </a:rPr>
            <a:t>polystyrene</a:t>
          </a:r>
          <a:endParaRPr lang="es-ES" sz="1400" b="1" kern="1200" dirty="0">
            <a:solidFill>
              <a:srgbClr val="E58FA1"/>
            </a:solidFill>
            <a:latin typeface="Arial" panose="020B0604020202020204" pitchFamily="34" charset="0"/>
            <a:cs typeface="Arial" panose="020B0604020202020204" pitchFamily="34" charset="0"/>
          </a:endParaRPr>
        </a:p>
      </dsp:txBody>
      <dsp:txXfrm>
        <a:off x="4434574" y="854271"/>
        <a:ext cx="1400968" cy="679349"/>
      </dsp:txXfrm>
    </dsp:sp>
    <dsp:sp modelId="{42F15FBD-AC22-4022-9EB7-D60314CE671C}">
      <dsp:nvSpPr>
        <dsp:cNvPr id="0" name=""/>
        <dsp:cNvSpPr/>
      </dsp:nvSpPr>
      <dsp:spPr>
        <a:xfrm rot="3310531">
          <a:off x="3619336" y="1595562"/>
          <a:ext cx="1010911" cy="26630"/>
        </a:xfrm>
        <a:custGeom>
          <a:avLst/>
          <a:gdLst/>
          <a:ahLst/>
          <a:cxnLst/>
          <a:rect l="0" t="0" r="0" b="0"/>
          <a:pathLst>
            <a:path>
              <a:moveTo>
                <a:pt x="0" y="13315"/>
              </a:moveTo>
              <a:lnTo>
                <a:pt x="1010911" y="13315"/>
              </a:lnTo>
            </a:path>
          </a:pathLst>
        </a:custGeom>
        <a:noFill/>
        <a:ln w="15875" cap="flat" cmpd="sng" algn="ctr">
          <a:solidFill>
            <a:srgbClr val="A905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latin typeface="Arial" panose="020B0604020202020204" pitchFamily="34" charset="0"/>
            <a:cs typeface="Arial" panose="020B0604020202020204" pitchFamily="34" charset="0"/>
          </a:endParaRPr>
        </a:p>
      </dsp:txBody>
      <dsp:txXfrm>
        <a:off x="4099519" y="1583604"/>
        <a:ext cx="50545" cy="50545"/>
      </dsp:txXfrm>
    </dsp:sp>
    <dsp:sp modelId="{87F7D872-37D5-4365-92F5-B93D42DEF136}">
      <dsp:nvSpPr>
        <dsp:cNvPr id="0" name=""/>
        <dsp:cNvSpPr/>
      </dsp:nvSpPr>
      <dsp:spPr>
        <a:xfrm>
          <a:off x="4413439" y="1662999"/>
          <a:ext cx="1443238" cy="721619"/>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E58FA1"/>
              </a:solidFill>
              <a:latin typeface="Arial" panose="020B0604020202020204" pitchFamily="34" charset="0"/>
              <a:cs typeface="Arial" panose="020B0604020202020204" pitchFamily="34" charset="0"/>
            </a:rPr>
            <a:t>~ 180 </a:t>
          </a:r>
          <a:r>
            <a:rPr lang="es-ES" sz="1400" b="1" kern="1200" dirty="0" err="1">
              <a:solidFill>
                <a:srgbClr val="E58FA1"/>
              </a:solidFill>
              <a:latin typeface="Arial" panose="020B0604020202020204" pitchFamily="34" charset="0"/>
              <a:cs typeface="Arial" panose="020B0604020202020204" pitchFamily="34" charset="0"/>
            </a:rPr>
            <a:t>nm</a:t>
          </a:r>
          <a:r>
            <a:rPr lang="es-ES" sz="1400" b="1" kern="1200" dirty="0">
              <a:solidFill>
                <a:srgbClr val="E58FA1"/>
              </a:solidFill>
              <a:latin typeface="Arial" panose="020B0604020202020204" pitchFamily="34" charset="0"/>
              <a:cs typeface="Arial" panose="020B0604020202020204" pitchFamily="34" charset="0"/>
            </a:rPr>
            <a:t> </a:t>
          </a:r>
          <a:r>
            <a:rPr lang="es-ES" sz="1400" b="1" kern="1200" dirty="0" err="1">
              <a:solidFill>
                <a:srgbClr val="E58FA1"/>
              </a:solidFill>
              <a:latin typeface="Arial" panose="020B0604020202020204" pitchFamily="34" charset="0"/>
              <a:cs typeface="Arial" panose="020B0604020202020204" pitchFamily="34" charset="0"/>
            </a:rPr>
            <a:t>deuterated</a:t>
          </a:r>
          <a:r>
            <a:rPr lang="es-ES" sz="1400" b="1" kern="1200" dirty="0">
              <a:solidFill>
                <a:srgbClr val="E58FA1"/>
              </a:solidFill>
              <a:latin typeface="Arial" panose="020B0604020202020204" pitchFamily="34" charset="0"/>
              <a:cs typeface="Arial" panose="020B0604020202020204" pitchFamily="34" charset="0"/>
            </a:rPr>
            <a:t> </a:t>
          </a:r>
          <a:r>
            <a:rPr lang="es-ES" sz="1400" b="1" kern="1200" dirty="0" err="1">
              <a:solidFill>
                <a:srgbClr val="E58FA1"/>
              </a:solidFill>
              <a:latin typeface="Arial" panose="020B0604020202020204" pitchFamily="34" charset="0"/>
              <a:cs typeface="Arial" panose="020B0604020202020204" pitchFamily="34" charset="0"/>
            </a:rPr>
            <a:t>polystyrene</a:t>
          </a:r>
          <a:endParaRPr lang="es-ES" sz="1400" b="1" kern="1200" dirty="0">
            <a:solidFill>
              <a:srgbClr val="E58FA1"/>
            </a:solidFill>
            <a:latin typeface="Arial" panose="020B0604020202020204" pitchFamily="34" charset="0"/>
            <a:cs typeface="Arial" panose="020B0604020202020204" pitchFamily="34" charset="0"/>
          </a:endParaRPr>
        </a:p>
      </dsp:txBody>
      <dsp:txXfrm>
        <a:off x="4434574" y="1684134"/>
        <a:ext cx="1400968" cy="679349"/>
      </dsp:txXfrm>
    </dsp:sp>
    <dsp:sp modelId="{F85D5034-FAEC-4550-A96E-7DB3C7B5F44D}">
      <dsp:nvSpPr>
        <dsp:cNvPr id="0" name=""/>
        <dsp:cNvSpPr/>
      </dsp:nvSpPr>
      <dsp:spPr>
        <a:xfrm rot="3196850">
          <a:off x="1702984" y="2909190"/>
          <a:ext cx="863538" cy="26630"/>
        </a:xfrm>
        <a:custGeom>
          <a:avLst/>
          <a:gdLst/>
          <a:ahLst/>
          <a:cxnLst/>
          <a:rect l="0" t="0" r="0" b="0"/>
          <a:pathLst>
            <a:path>
              <a:moveTo>
                <a:pt x="0" y="13315"/>
              </a:moveTo>
              <a:lnTo>
                <a:pt x="863538" y="13315"/>
              </a:lnTo>
            </a:path>
          </a:pathLst>
        </a:custGeom>
        <a:noFill/>
        <a:ln w="15875" cap="flat" cmpd="sng" algn="ctr">
          <a:solidFill>
            <a:srgbClr val="213E4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latin typeface="Arial" panose="020B0604020202020204" pitchFamily="34" charset="0"/>
            <a:cs typeface="Arial" panose="020B0604020202020204" pitchFamily="34" charset="0"/>
          </a:endParaRPr>
        </a:p>
      </dsp:txBody>
      <dsp:txXfrm>
        <a:off x="2113165" y="2900917"/>
        <a:ext cx="43176" cy="43176"/>
      </dsp:txXfrm>
    </dsp:sp>
    <dsp:sp modelId="{0D36646A-D9EC-43C4-8AC9-378AE2A53F4C}">
      <dsp:nvSpPr>
        <dsp:cNvPr id="0" name=""/>
        <dsp:cNvSpPr/>
      </dsp:nvSpPr>
      <dsp:spPr>
        <a:xfrm>
          <a:off x="2392905" y="2907792"/>
          <a:ext cx="1443238" cy="721619"/>
        </a:xfrm>
        <a:prstGeom prst="roundRect">
          <a:avLst>
            <a:gd name="adj" fmla="val 10000"/>
          </a:avLst>
        </a:prstGeom>
        <a:solidFill>
          <a:srgbClr val="36557B"/>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err="1">
              <a:latin typeface="Arial" panose="020B0604020202020204" pitchFamily="34" charset="0"/>
              <a:cs typeface="Arial" panose="020B0604020202020204" pitchFamily="34" charset="0"/>
            </a:rPr>
            <a:t>Catcher</a:t>
          </a:r>
          <a:r>
            <a:rPr lang="es-ES" sz="1400" b="1" kern="1200" dirty="0">
              <a:latin typeface="Arial" panose="020B0604020202020204" pitchFamily="34" charset="0"/>
              <a:cs typeface="Arial" panose="020B0604020202020204" pitchFamily="34" charset="0"/>
            </a:rPr>
            <a:t> Targets</a:t>
          </a:r>
        </a:p>
      </dsp:txBody>
      <dsp:txXfrm>
        <a:off x="2414040" y="2928927"/>
        <a:ext cx="1400968" cy="679349"/>
      </dsp:txXfrm>
    </dsp:sp>
    <dsp:sp modelId="{1B33947F-6C3F-43C9-9DE0-1C166458BDA1}">
      <dsp:nvSpPr>
        <dsp:cNvPr id="0" name=""/>
        <dsp:cNvSpPr/>
      </dsp:nvSpPr>
      <dsp:spPr>
        <a:xfrm rot="19457599">
          <a:off x="3769321" y="3047821"/>
          <a:ext cx="710941" cy="26630"/>
        </a:xfrm>
        <a:custGeom>
          <a:avLst/>
          <a:gdLst/>
          <a:ahLst/>
          <a:cxnLst/>
          <a:rect l="0" t="0" r="0" b="0"/>
          <a:pathLst>
            <a:path>
              <a:moveTo>
                <a:pt x="0" y="13315"/>
              </a:moveTo>
              <a:lnTo>
                <a:pt x="710941" y="13315"/>
              </a:lnTo>
            </a:path>
          </a:pathLst>
        </a:custGeom>
        <a:noFill/>
        <a:ln w="15875" cap="flat" cmpd="sng" algn="ctr">
          <a:solidFill>
            <a:srgbClr val="A905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latin typeface="Arial" panose="020B0604020202020204" pitchFamily="34" charset="0"/>
            <a:cs typeface="Arial" panose="020B0604020202020204" pitchFamily="34" charset="0"/>
          </a:endParaRPr>
        </a:p>
      </dsp:txBody>
      <dsp:txXfrm>
        <a:off x="4107018" y="3043363"/>
        <a:ext cx="35547" cy="35547"/>
      </dsp:txXfrm>
    </dsp:sp>
    <dsp:sp modelId="{E13C6901-97BB-4D34-910E-B8FBB761448F}">
      <dsp:nvSpPr>
        <dsp:cNvPr id="0" name=""/>
        <dsp:cNvSpPr/>
      </dsp:nvSpPr>
      <dsp:spPr>
        <a:xfrm>
          <a:off x="4413439" y="2492861"/>
          <a:ext cx="1443238" cy="721619"/>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25 mm </a:t>
          </a:r>
          <a:r>
            <a:rPr lang="es-ES" sz="1400" b="1" kern="1200" dirty="0" err="1">
              <a:latin typeface="Arial" panose="020B0604020202020204" pitchFamily="34" charset="0"/>
              <a:cs typeface="Arial" panose="020B0604020202020204" pitchFamily="34" charset="0"/>
            </a:rPr>
            <a:t>LiF</a:t>
          </a:r>
          <a:endParaRPr lang="es-ES" sz="1400" b="1" kern="1200" dirty="0">
            <a:latin typeface="Arial" panose="020B0604020202020204" pitchFamily="34" charset="0"/>
            <a:cs typeface="Arial" panose="020B0604020202020204" pitchFamily="34" charset="0"/>
          </a:endParaRPr>
        </a:p>
      </dsp:txBody>
      <dsp:txXfrm>
        <a:off x="4434574" y="2513996"/>
        <a:ext cx="1400968" cy="679349"/>
      </dsp:txXfrm>
    </dsp:sp>
    <dsp:sp modelId="{5BDC7598-19D1-4E7E-846B-FF602EE632C9}">
      <dsp:nvSpPr>
        <dsp:cNvPr id="0" name=""/>
        <dsp:cNvSpPr/>
      </dsp:nvSpPr>
      <dsp:spPr>
        <a:xfrm rot="2142401">
          <a:off x="3769321" y="3462752"/>
          <a:ext cx="710941" cy="26630"/>
        </a:xfrm>
        <a:custGeom>
          <a:avLst/>
          <a:gdLst/>
          <a:ahLst/>
          <a:cxnLst/>
          <a:rect l="0" t="0" r="0" b="0"/>
          <a:pathLst>
            <a:path>
              <a:moveTo>
                <a:pt x="0" y="13315"/>
              </a:moveTo>
              <a:lnTo>
                <a:pt x="710941" y="13315"/>
              </a:lnTo>
            </a:path>
          </a:pathLst>
        </a:custGeom>
        <a:noFill/>
        <a:ln w="15875" cap="flat" cmpd="sng" algn="ctr">
          <a:solidFill>
            <a:srgbClr val="A905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latin typeface="Arial" panose="020B0604020202020204" pitchFamily="34" charset="0"/>
            <a:cs typeface="Arial" panose="020B0604020202020204" pitchFamily="34" charset="0"/>
          </a:endParaRPr>
        </a:p>
      </dsp:txBody>
      <dsp:txXfrm>
        <a:off x="4107018" y="3458294"/>
        <a:ext cx="35547" cy="35547"/>
      </dsp:txXfrm>
    </dsp:sp>
    <dsp:sp modelId="{A847B87B-D657-474E-8B8D-260D2800D145}">
      <dsp:nvSpPr>
        <dsp:cNvPr id="0" name=""/>
        <dsp:cNvSpPr/>
      </dsp:nvSpPr>
      <dsp:spPr>
        <a:xfrm>
          <a:off x="4413439" y="3322723"/>
          <a:ext cx="1443238" cy="721619"/>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3 mm Cu</a:t>
          </a:r>
        </a:p>
      </dsp:txBody>
      <dsp:txXfrm>
        <a:off x="4434574" y="3343858"/>
        <a:ext cx="1400968" cy="679349"/>
      </dsp:txXfrm>
    </dsp:sp>
    <dsp:sp modelId="{BD9DDCE1-F69B-4F12-BB69-A5CBEAA3328E}">
      <dsp:nvSpPr>
        <dsp:cNvPr id="0" name=""/>
        <dsp:cNvSpPr/>
      </dsp:nvSpPr>
      <dsp:spPr>
        <a:xfrm rot="4504488">
          <a:off x="1132446" y="3531587"/>
          <a:ext cx="2004615" cy="26630"/>
        </a:xfrm>
        <a:custGeom>
          <a:avLst/>
          <a:gdLst/>
          <a:ahLst/>
          <a:cxnLst/>
          <a:rect l="0" t="0" r="0" b="0"/>
          <a:pathLst>
            <a:path>
              <a:moveTo>
                <a:pt x="0" y="13315"/>
              </a:moveTo>
              <a:lnTo>
                <a:pt x="2004615" y="13315"/>
              </a:lnTo>
            </a:path>
          </a:pathLst>
        </a:custGeom>
        <a:noFill/>
        <a:ln w="15875" cap="flat" cmpd="sng" algn="ctr">
          <a:solidFill>
            <a:srgbClr val="213E4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b="1" kern="1200">
            <a:latin typeface="Arial" panose="020B0604020202020204" pitchFamily="34" charset="0"/>
            <a:cs typeface="Arial" panose="020B0604020202020204" pitchFamily="34" charset="0"/>
          </a:endParaRPr>
        </a:p>
      </dsp:txBody>
      <dsp:txXfrm>
        <a:off x="2084638" y="3494787"/>
        <a:ext cx="100230" cy="100230"/>
      </dsp:txXfrm>
    </dsp:sp>
    <dsp:sp modelId="{FAD5EAA1-4338-4BB4-8C9F-182E2B96C55F}">
      <dsp:nvSpPr>
        <dsp:cNvPr id="0" name=""/>
        <dsp:cNvSpPr/>
      </dsp:nvSpPr>
      <dsp:spPr>
        <a:xfrm>
          <a:off x="2392905" y="4152585"/>
          <a:ext cx="1443238" cy="721619"/>
        </a:xfrm>
        <a:prstGeom prst="roundRect">
          <a:avLst>
            <a:gd name="adj" fmla="val 10000"/>
          </a:avLst>
        </a:prstGeom>
        <a:solidFill>
          <a:srgbClr val="36557B"/>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err="1">
              <a:latin typeface="Arial" panose="020B0604020202020204" pitchFamily="34" charset="0"/>
              <a:cs typeface="Arial" panose="020B0604020202020204" pitchFamily="34" charset="0"/>
            </a:rPr>
            <a:t>Beamdump</a:t>
          </a:r>
          <a:endParaRPr lang="es-ES" sz="1400" b="1" kern="1200" dirty="0">
            <a:latin typeface="Arial" panose="020B0604020202020204" pitchFamily="34" charset="0"/>
            <a:cs typeface="Arial" panose="020B0604020202020204" pitchFamily="34" charset="0"/>
          </a:endParaRPr>
        </a:p>
      </dsp:txBody>
      <dsp:txXfrm>
        <a:off x="2414040" y="4173720"/>
        <a:ext cx="1400968" cy="679349"/>
      </dsp:txXfrm>
    </dsp:sp>
    <dsp:sp modelId="{41CCD532-AEB3-4545-9B66-4647AD65747D}">
      <dsp:nvSpPr>
        <dsp:cNvPr id="0" name=""/>
        <dsp:cNvSpPr/>
      </dsp:nvSpPr>
      <dsp:spPr>
        <a:xfrm>
          <a:off x="3836144" y="4500080"/>
          <a:ext cx="577295" cy="26630"/>
        </a:xfrm>
        <a:custGeom>
          <a:avLst/>
          <a:gdLst/>
          <a:ahLst/>
          <a:cxnLst/>
          <a:rect l="0" t="0" r="0" b="0"/>
          <a:pathLst>
            <a:path>
              <a:moveTo>
                <a:pt x="0" y="13315"/>
              </a:moveTo>
              <a:lnTo>
                <a:pt x="577295" y="13315"/>
              </a:lnTo>
            </a:path>
          </a:pathLst>
        </a:custGeom>
        <a:noFill/>
        <a:ln w="15875" cap="flat" cmpd="sng" algn="ctr">
          <a:solidFill>
            <a:srgbClr val="A905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latin typeface="Arial" panose="020B0604020202020204" pitchFamily="34" charset="0"/>
            <a:cs typeface="Arial" panose="020B0604020202020204" pitchFamily="34" charset="0"/>
          </a:endParaRPr>
        </a:p>
      </dsp:txBody>
      <dsp:txXfrm>
        <a:off x="4110359" y="4498963"/>
        <a:ext cx="28864" cy="28864"/>
      </dsp:txXfrm>
    </dsp:sp>
    <dsp:sp modelId="{02755BC1-5EE4-4E93-A686-ECCAADED8759}">
      <dsp:nvSpPr>
        <dsp:cNvPr id="0" name=""/>
        <dsp:cNvSpPr/>
      </dsp:nvSpPr>
      <dsp:spPr>
        <a:xfrm>
          <a:off x="4413439" y="4152585"/>
          <a:ext cx="1443238" cy="721619"/>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60 mm PE</a:t>
          </a:r>
        </a:p>
      </dsp:txBody>
      <dsp:txXfrm>
        <a:off x="4434574" y="4173720"/>
        <a:ext cx="1400968" cy="6793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06885-9CFE-44DC-B389-F42C8E3C0E4E}">
      <dsp:nvSpPr>
        <dsp:cNvPr id="0" name=""/>
        <dsp:cNvSpPr/>
      </dsp:nvSpPr>
      <dsp:spPr>
        <a:xfrm>
          <a:off x="56243" y="2543779"/>
          <a:ext cx="1533764" cy="611924"/>
        </a:xfrm>
        <a:prstGeom prst="roundRect">
          <a:avLst>
            <a:gd name="adj" fmla="val 10000"/>
          </a:avLst>
        </a:prstGeom>
        <a:solidFill>
          <a:srgbClr val="3E4655"/>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err="1">
              <a:latin typeface="Arial" panose="020B0604020202020204" pitchFamily="34" charset="0"/>
              <a:cs typeface="Arial" panose="020B0604020202020204" pitchFamily="34" charset="0"/>
            </a:rPr>
            <a:t>Neutron</a:t>
          </a:r>
          <a:r>
            <a:rPr lang="es-ES" sz="1400" b="1" kern="1200" dirty="0">
              <a:latin typeface="Arial" panose="020B0604020202020204" pitchFamily="34" charset="0"/>
              <a:cs typeface="Arial" panose="020B0604020202020204" pitchFamily="34" charset="0"/>
            </a:rPr>
            <a:t> </a:t>
          </a:r>
          <a:r>
            <a:rPr lang="es-ES" sz="1400" b="1" kern="1200" dirty="0" err="1">
              <a:latin typeface="Arial" panose="020B0604020202020204" pitchFamily="34" charset="0"/>
              <a:cs typeface="Arial" panose="020B0604020202020204" pitchFamily="34" charset="0"/>
            </a:rPr>
            <a:t>detectors</a:t>
          </a:r>
          <a:r>
            <a:rPr lang="es-ES" sz="1400" b="1" kern="1200" dirty="0">
              <a:latin typeface="Arial" panose="020B0604020202020204" pitchFamily="34" charset="0"/>
              <a:cs typeface="Arial" panose="020B0604020202020204" pitchFamily="34" charset="0"/>
            </a:rPr>
            <a:t> </a:t>
          </a:r>
          <a:r>
            <a:rPr lang="es-ES" sz="1400" b="1" kern="1200" dirty="0" err="1">
              <a:latin typeface="Arial" panose="020B0604020202020204" pitchFamily="34" charset="0"/>
              <a:cs typeface="Arial" panose="020B0604020202020204" pitchFamily="34" charset="0"/>
            </a:rPr>
            <a:t>Setup</a:t>
          </a:r>
          <a:endParaRPr lang="es-ES" sz="1400" b="1" kern="1200" dirty="0">
            <a:latin typeface="Arial" panose="020B0604020202020204" pitchFamily="34" charset="0"/>
            <a:cs typeface="Arial" panose="020B0604020202020204" pitchFamily="34" charset="0"/>
          </a:endParaRPr>
        </a:p>
      </dsp:txBody>
      <dsp:txXfrm>
        <a:off x="74166" y="2561702"/>
        <a:ext cx="1497918" cy="576078"/>
      </dsp:txXfrm>
    </dsp:sp>
    <dsp:sp modelId="{87F3FBC7-0B96-4EE9-95AF-5753471845F0}">
      <dsp:nvSpPr>
        <dsp:cNvPr id="0" name=""/>
        <dsp:cNvSpPr/>
      </dsp:nvSpPr>
      <dsp:spPr>
        <a:xfrm rot="17885142">
          <a:off x="1343935" y="2429437"/>
          <a:ext cx="929964" cy="20151"/>
        </a:xfrm>
        <a:custGeom>
          <a:avLst/>
          <a:gdLst/>
          <a:ahLst/>
          <a:cxnLst/>
          <a:rect l="0" t="0" r="0" b="0"/>
          <a:pathLst>
            <a:path>
              <a:moveTo>
                <a:pt x="0" y="10075"/>
              </a:moveTo>
              <a:lnTo>
                <a:pt x="929964" y="10075"/>
              </a:lnTo>
            </a:path>
          </a:pathLst>
        </a:custGeom>
        <a:noFill/>
        <a:ln w="15875" cap="flat" cmpd="sng" algn="ctr">
          <a:solidFill>
            <a:srgbClr val="A905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b="1" kern="1200">
            <a:latin typeface="Arial" panose="020B0604020202020204" pitchFamily="34" charset="0"/>
            <a:cs typeface="Arial" panose="020B0604020202020204" pitchFamily="34" charset="0"/>
          </a:endParaRPr>
        </a:p>
      </dsp:txBody>
      <dsp:txXfrm>
        <a:off x="1785668" y="2416264"/>
        <a:ext cx="46498" cy="46498"/>
      </dsp:txXfrm>
    </dsp:sp>
    <dsp:sp modelId="{BCD77D00-7DF6-4BA8-8986-27FABB36FBF1}">
      <dsp:nvSpPr>
        <dsp:cNvPr id="0" name=""/>
        <dsp:cNvSpPr/>
      </dsp:nvSpPr>
      <dsp:spPr>
        <a:xfrm>
          <a:off x="2027827" y="1723323"/>
          <a:ext cx="1223848" cy="61192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rgbClr val="E89CAC"/>
              </a:solidFill>
              <a:latin typeface="Arial" panose="020B0604020202020204" pitchFamily="34" charset="0"/>
              <a:cs typeface="Arial" panose="020B0604020202020204" pitchFamily="34" charset="0"/>
            </a:rPr>
            <a:t>Scintillators</a:t>
          </a:r>
          <a:endParaRPr lang="es-ES" sz="1400" b="1" kern="1200" dirty="0">
            <a:solidFill>
              <a:srgbClr val="E89CAC"/>
            </a:solidFill>
            <a:latin typeface="Arial" panose="020B0604020202020204" pitchFamily="34" charset="0"/>
            <a:cs typeface="Arial" panose="020B0604020202020204" pitchFamily="34" charset="0"/>
          </a:endParaRPr>
        </a:p>
      </dsp:txBody>
      <dsp:txXfrm>
        <a:off x="2045750" y="1741246"/>
        <a:ext cx="1188002" cy="576078"/>
      </dsp:txXfrm>
    </dsp:sp>
    <dsp:sp modelId="{C7A944BE-3F81-4792-BB98-DF038C087EC7}">
      <dsp:nvSpPr>
        <dsp:cNvPr id="0" name=""/>
        <dsp:cNvSpPr/>
      </dsp:nvSpPr>
      <dsp:spPr>
        <a:xfrm rot="18289469">
          <a:off x="3067826" y="1667353"/>
          <a:ext cx="857240" cy="20151"/>
        </a:xfrm>
        <a:custGeom>
          <a:avLst/>
          <a:gdLst/>
          <a:ahLst/>
          <a:cxnLst/>
          <a:rect l="0" t="0" r="0" b="0"/>
          <a:pathLst>
            <a:path>
              <a:moveTo>
                <a:pt x="0" y="10075"/>
              </a:moveTo>
              <a:lnTo>
                <a:pt x="857240" y="10075"/>
              </a:lnTo>
            </a:path>
          </a:pathLst>
        </a:custGeom>
        <a:noFill/>
        <a:ln w="15875" cap="flat"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b="1" kern="1200">
            <a:latin typeface="Arial" panose="020B0604020202020204" pitchFamily="34" charset="0"/>
            <a:cs typeface="Arial" panose="020B0604020202020204" pitchFamily="34" charset="0"/>
          </a:endParaRPr>
        </a:p>
      </dsp:txBody>
      <dsp:txXfrm>
        <a:off x="3475015" y="1655997"/>
        <a:ext cx="42862" cy="42862"/>
      </dsp:txXfrm>
    </dsp:sp>
    <dsp:sp modelId="{D64395F5-A876-4194-9C82-5C045B7ACF03}">
      <dsp:nvSpPr>
        <dsp:cNvPr id="0" name=""/>
        <dsp:cNvSpPr/>
      </dsp:nvSpPr>
      <dsp:spPr>
        <a:xfrm>
          <a:off x="3741216" y="1019610"/>
          <a:ext cx="2126351" cy="611924"/>
        </a:xfrm>
        <a:prstGeom prst="roundRect">
          <a:avLst>
            <a:gd name="adj" fmla="val 10000"/>
          </a:avLst>
        </a:prstGeom>
        <a:solidFill>
          <a:srgbClr val="36557B"/>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5782B5"/>
              </a:solidFill>
              <a:latin typeface="Arial" panose="020B0604020202020204" pitchFamily="34" charset="0"/>
              <a:cs typeface="Arial" panose="020B0604020202020204" pitchFamily="34" charset="0"/>
            </a:rPr>
            <a:t>2 x EJ200 (US)</a:t>
          </a:r>
        </a:p>
      </dsp:txBody>
      <dsp:txXfrm>
        <a:off x="3759139" y="1037533"/>
        <a:ext cx="2090505" cy="576078"/>
      </dsp:txXfrm>
    </dsp:sp>
    <dsp:sp modelId="{42F15FBD-AC22-4022-9EB7-D60314CE671C}">
      <dsp:nvSpPr>
        <dsp:cNvPr id="0" name=""/>
        <dsp:cNvSpPr/>
      </dsp:nvSpPr>
      <dsp:spPr>
        <a:xfrm>
          <a:off x="3251676" y="2019209"/>
          <a:ext cx="489539" cy="20151"/>
        </a:xfrm>
        <a:custGeom>
          <a:avLst/>
          <a:gdLst/>
          <a:ahLst/>
          <a:cxnLst/>
          <a:rect l="0" t="0" r="0" b="0"/>
          <a:pathLst>
            <a:path>
              <a:moveTo>
                <a:pt x="0" y="10075"/>
              </a:moveTo>
              <a:lnTo>
                <a:pt x="489539" y="10075"/>
              </a:lnTo>
            </a:path>
          </a:pathLst>
        </a:custGeom>
        <a:noFill/>
        <a:ln w="15875" cap="flat"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b="1" kern="1200">
            <a:latin typeface="Arial" panose="020B0604020202020204" pitchFamily="34" charset="0"/>
            <a:cs typeface="Arial" panose="020B0604020202020204" pitchFamily="34" charset="0"/>
          </a:endParaRPr>
        </a:p>
      </dsp:txBody>
      <dsp:txXfrm>
        <a:off x="3484207" y="2017046"/>
        <a:ext cx="24476" cy="24476"/>
      </dsp:txXfrm>
    </dsp:sp>
    <dsp:sp modelId="{87F7D872-37D5-4365-92F5-B93D42DEF136}">
      <dsp:nvSpPr>
        <dsp:cNvPr id="0" name=""/>
        <dsp:cNvSpPr/>
      </dsp:nvSpPr>
      <dsp:spPr>
        <a:xfrm>
          <a:off x="3741216" y="1723323"/>
          <a:ext cx="2126351" cy="611924"/>
        </a:xfrm>
        <a:prstGeom prst="roundRect">
          <a:avLst>
            <a:gd name="adj" fmla="val 10000"/>
          </a:avLst>
        </a:prstGeom>
        <a:solidFill>
          <a:srgbClr val="36557B"/>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5782B5"/>
              </a:solidFill>
              <a:latin typeface="Arial" panose="020B0604020202020204" pitchFamily="34" charset="0"/>
              <a:cs typeface="Arial" panose="020B0604020202020204" pitchFamily="34" charset="0"/>
            </a:rPr>
            <a:t>EJ232Q (USC)</a:t>
          </a:r>
        </a:p>
      </dsp:txBody>
      <dsp:txXfrm>
        <a:off x="3759139" y="1741246"/>
        <a:ext cx="2090505" cy="576078"/>
      </dsp:txXfrm>
    </dsp:sp>
    <dsp:sp modelId="{269ABD44-4C74-4446-9B56-286F58EF207C}">
      <dsp:nvSpPr>
        <dsp:cNvPr id="0" name=""/>
        <dsp:cNvSpPr/>
      </dsp:nvSpPr>
      <dsp:spPr>
        <a:xfrm rot="3310531">
          <a:off x="3067826" y="2371066"/>
          <a:ext cx="857240" cy="20151"/>
        </a:xfrm>
        <a:custGeom>
          <a:avLst/>
          <a:gdLst/>
          <a:ahLst/>
          <a:cxnLst/>
          <a:rect l="0" t="0" r="0" b="0"/>
          <a:pathLst>
            <a:path>
              <a:moveTo>
                <a:pt x="0" y="10075"/>
              </a:moveTo>
              <a:lnTo>
                <a:pt x="857240" y="10075"/>
              </a:lnTo>
            </a:path>
          </a:pathLst>
        </a:custGeom>
        <a:noFill/>
        <a:ln w="15875" cap="flat"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b="1" kern="1200">
            <a:latin typeface="Arial" panose="020B0604020202020204" pitchFamily="34" charset="0"/>
            <a:cs typeface="Arial" panose="020B0604020202020204" pitchFamily="34" charset="0"/>
          </a:endParaRPr>
        </a:p>
      </dsp:txBody>
      <dsp:txXfrm>
        <a:off x="3475015" y="2359710"/>
        <a:ext cx="42862" cy="42862"/>
      </dsp:txXfrm>
    </dsp:sp>
    <dsp:sp modelId="{4AD0E344-ECEC-483F-9B4A-AF80FBE0361D}">
      <dsp:nvSpPr>
        <dsp:cNvPr id="0" name=""/>
        <dsp:cNvSpPr/>
      </dsp:nvSpPr>
      <dsp:spPr>
        <a:xfrm>
          <a:off x="3741216" y="2427036"/>
          <a:ext cx="2126351" cy="611924"/>
        </a:xfrm>
        <a:prstGeom prst="roundRect">
          <a:avLst>
            <a:gd name="adj" fmla="val 10000"/>
          </a:avLst>
        </a:prstGeom>
        <a:solidFill>
          <a:srgbClr val="36557B"/>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5782B5"/>
              </a:solidFill>
              <a:latin typeface="Arial" panose="020B0604020202020204" pitchFamily="34" charset="0"/>
              <a:cs typeface="Arial" panose="020B0604020202020204" pitchFamily="34" charset="0"/>
            </a:rPr>
            <a:t>EJ232Q + </a:t>
          </a:r>
          <a:r>
            <a:rPr lang="es-ES" sz="1400" b="1" kern="1200" dirty="0" err="1">
              <a:solidFill>
                <a:srgbClr val="5782B5"/>
              </a:solidFill>
              <a:latin typeface="Arial" panose="020B0604020202020204" pitchFamily="34" charset="0"/>
              <a:cs typeface="Arial" panose="020B0604020202020204" pitchFamily="34" charset="0"/>
            </a:rPr>
            <a:t>Gated</a:t>
          </a:r>
          <a:r>
            <a:rPr lang="es-ES" sz="1400" b="1" kern="1200" dirty="0">
              <a:solidFill>
                <a:srgbClr val="5782B5"/>
              </a:solidFill>
              <a:latin typeface="Arial" panose="020B0604020202020204" pitchFamily="34" charset="0"/>
              <a:cs typeface="Arial" panose="020B0604020202020204" pitchFamily="34" charset="0"/>
            </a:rPr>
            <a:t> PMT (HZDR)</a:t>
          </a:r>
        </a:p>
      </dsp:txBody>
      <dsp:txXfrm>
        <a:off x="3759139" y="2444959"/>
        <a:ext cx="2090505" cy="576078"/>
      </dsp:txXfrm>
    </dsp:sp>
    <dsp:sp modelId="{F85D5034-FAEC-4550-A96E-7DB3C7B5F44D}">
      <dsp:nvSpPr>
        <dsp:cNvPr id="0" name=""/>
        <dsp:cNvSpPr/>
      </dsp:nvSpPr>
      <dsp:spPr>
        <a:xfrm rot="3196850">
          <a:off x="1442782" y="3133150"/>
          <a:ext cx="732270" cy="20151"/>
        </a:xfrm>
        <a:custGeom>
          <a:avLst/>
          <a:gdLst/>
          <a:ahLst/>
          <a:cxnLst/>
          <a:rect l="0" t="0" r="0" b="0"/>
          <a:pathLst>
            <a:path>
              <a:moveTo>
                <a:pt x="0" y="10075"/>
              </a:moveTo>
              <a:lnTo>
                <a:pt x="732270" y="10075"/>
              </a:lnTo>
            </a:path>
          </a:pathLst>
        </a:custGeom>
        <a:noFill/>
        <a:ln w="15875" cap="flat" cmpd="sng" algn="ctr">
          <a:solidFill>
            <a:srgbClr val="A905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b="1" kern="1200">
            <a:latin typeface="Arial" panose="020B0604020202020204" pitchFamily="34" charset="0"/>
            <a:cs typeface="Arial" panose="020B0604020202020204" pitchFamily="34" charset="0"/>
          </a:endParaRPr>
        </a:p>
      </dsp:txBody>
      <dsp:txXfrm>
        <a:off x="1790611" y="3124919"/>
        <a:ext cx="36613" cy="36613"/>
      </dsp:txXfrm>
    </dsp:sp>
    <dsp:sp modelId="{0D36646A-D9EC-43C4-8AC9-378AE2A53F4C}">
      <dsp:nvSpPr>
        <dsp:cNvPr id="0" name=""/>
        <dsp:cNvSpPr/>
      </dsp:nvSpPr>
      <dsp:spPr>
        <a:xfrm>
          <a:off x="2027827" y="3130749"/>
          <a:ext cx="1223848" cy="61192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err="1">
              <a:latin typeface="Arial" panose="020B0604020202020204" pitchFamily="34" charset="0"/>
              <a:cs typeface="Arial" panose="020B0604020202020204" pitchFamily="34" charset="0"/>
            </a:rPr>
            <a:t>Particle</a:t>
          </a:r>
          <a:r>
            <a:rPr lang="es-ES" sz="1400" b="1" kern="1200" dirty="0">
              <a:latin typeface="Arial" panose="020B0604020202020204" pitchFamily="34" charset="0"/>
              <a:cs typeface="Arial" panose="020B0604020202020204" pitchFamily="34" charset="0"/>
            </a:rPr>
            <a:t> </a:t>
          </a:r>
          <a:r>
            <a:rPr lang="es-ES" sz="1400" b="1" kern="1200" dirty="0" err="1">
              <a:latin typeface="Arial" panose="020B0604020202020204" pitchFamily="34" charset="0"/>
              <a:cs typeface="Arial" panose="020B0604020202020204" pitchFamily="34" charset="0"/>
            </a:rPr>
            <a:t>detectors</a:t>
          </a:r>
          <a:endParaRPr lang="es-ES" sz="1400" b="1" kern="1200" dirty="0">
            <a:latin typeface="Arial" panose="020B0604020202020204" pitchFamily="34" charset="0"/>
            <a:cs typeface="Arial" panose="020B0604020202020204" pitchFamily="34" charset="0"/>
          </a:endParaRPr>
        </a:p>
      </dsp:txBody>
      <dsp:txXfrm>
        <a:off x="2045750" y="3148672"/>
        <a:ext cx="1188002" cy="576078"/>
      </dsp:txXfrm>
    </dsp:sp>
    <dsp:sp modelId="{1B33947F-6C3F-43C9-9DE0-1C166458BDA1}">
      <dsp:nvSpPr>
        <dsp:cNvPr id="0" name=""/>
        <dsp:cNvSpPr/>
      </dsp:nvSpPr>
      <dsp:spPr>
        <a:xfrm>
          <a:off x="3251676" y="3426636"/>
          <a:ext cx="489539" cy="20151"/>
        </a:xfrm>
        <a:custGeom>
          <a:avLst/>
          <a:gdLst/>
          <a:ahLst/>
          <a:cxnLst/>
          <a:rect l="0" t="0" r="0" b="0"/>
          <a:pathLst>
            <a:path>
              <a:moveTo>
                <a:pt x="0" y="10075"/>
              </a:moveTo>
              <a:lnTo>
                <a:pt x="489539" y="10075"/>
              </a:lnTo>
            </a:path>
          </a:pathLst>
        </a:custGeom>
        <a:noFill/>
        <a:ln w="15875" cap="flat"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b="1" kern="1200">
            <a:latin typeface="Arial" panose="020B0604020202020204" pitchFamily="34" charset="0"/>
            <a:cs typeface="Arial" panose="020B0604020202020204" pitchFamily="34" charset="0"/>
          </a:endParaRPr>
        </a:p>
      </dsp:txBody>
      <dsp:txXfrm>
        <a:off x="3484207" y="3424473"/>
        <a:ext cx="24476" cy="24476"/>
      </dsp:txXfrm>
    </dsp:sp>
    <dsp:sp modelId="{E13C6901-97BB-4D34-910E-B8FBB761448F}">
      <dsp:nvSpPr>
        <dsp:cNvPr id="0" name=""/>
        <dsp:cNvSpPr/>
      </dsp:nvSpPr>
      <dsp:spPr>
        <a:xfrm>
          <a:off x="3741216" y="3130749"/>
          <a:ext cx="2126351" cy="611924"/>
        </a:xfrm>
        <a:prstGeom prst="roundRect">
          <a:avLst>
            <a:gd name="adj" fmla="val 10000"/>
          </a:avLst>
        </a:prstGeom>
        <a:solidFill>
          <a:srgbClr val="36557B"/>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2 x </a:t>
          </a:r>
          <a:r>
            <a:rPr lang="es-ES" sz="1400" b="1" kern="1200" dirty="0" err="1">
              <a:latin typeface="Arial" panose="020B0604020202020204" pitchFamily="34" charset="0"/>
              <a:cs typeface="Arial" panose="020B0604020202020204" pitchFamily="34" charset="0"/>
            </a:rPr>
            <a:t>diamond</a:t>
          </a:r>
          <a:r>
            <a:rPr lang="es-ES" sz="1400" b="1" kern="1200" dirty="0">
              <a:latin typeface="Arial" panose="020B0604020202020204" pitchFamily="34" charset="0"/>
              <a:cs typeface="Arial" panose="020B0604020202020204" pitchFamily="34" charset="0"/>
            </a:rPr>
            <a:t> detector (CIVIDEC + HZDR)</a:t>
          </a:r>
        </a:p>
      </dsp:txBody>
      <dsp:txXfrm>
        <a:off x="3759139" y="3148672"/>
        <a:ext cx="2090505" cy="576078"/>
      </dsp:txXfrm>
    </dsp:sp>
    <dsp:sp modelId="{41CCD532-AEB3-4545-9B66-4647AD65747D}">
      <dsp:nvSpPr>
        <dsp:cNvPr id="0" name=""/>
        <dsp:cNvSpPr/>
      </dsp:nvSpPr>
      <dsp:spPr>
        <a:xfrm rot="4275736">
          <a:off x="1127458" y="3485007"/>
          <a:ext cx="1362919" cy="20151"/>
        </a:xfrm>
        <a:custGeom>
          <a:avLst/>
          <a:gdLst/>
          <a:ahLst/>
          <a:cxnLst/>
          <a:rect l="0" t="0" r="0" b="0"/>
          <a:pathLst>
            <a:path>
              <a:moveTo>
                <a:pt x="0" y="10075"/>
              </a:moveTo>
              <a:lnTo>
                <a:pt x="1362919" y="10075"/>
              </a:lnTo>
            </a:path>
          </a:pathLst>
        </a:custGeom>
        <a:noFill/>
        <a:ln w="15875" cap="flat" cmpd="sng" algn="ctr">
          <a:solidFill>
            <a:srgbClr val="A905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ES" sz="700" b="1" kern="1200">
            <a:latin typeface="Arial" panose="020B0604020202020204" pitchFamily="34" charset="0"/>
            <a:cs typeface="Arial" panose="020B0604020202020204" pitchFamily="34" charset="0"/>
          </a:endParaRPr>
        </a:p>
      </dsp:txBody>
      <dsp:txXfrm>
        <a:off x="1774844" y="3461010"/>
        <a:ext cx="68145" cy="68145"/>
      </dsp:txXfrm>
    </dsp:sp>
    <dsp:sp modelId="{02755BC1-5EE4-4E93-A686-ECCAADED8759}">
      <dsp:nvSpPr>
        <dsp:cNvPr id="0" name=""/>
        <dsp:cNvSpPr/>
      </dsp:nvSpPr>
      <dsp:spPr>
        <a:xfrm>
          <a:off x="2027827" y="3834462"/>
          <a:ext cx="1223848" cy="611924"/>
        </a:xfrm>
        <a:prstGeom prst="roundRect">
          <a:avLst>
            <a:gd name="adj" fmla="val 10000"/>
          </a:avLst>
        </a:prstGeom>
        <a:solidFill>
          <a:schemeClr val="accent3"/>
        </a:solidFill>
        <a:ln w="25400" cap="flat" cmpd="sng" algn="ctr">
          <a:solidFill>
            <a:srgbClr val="D6516E"/>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err="1">
              <a:latin typeface="Arial" panose="020B0604020202020204" pitchFamily="34" charset="0"/>
              <a:cs typeface="Arial" panose="020B0604020202020204" pitchFamily="34" charset="0"/>
            </a:rPr>
            <a:t>Passive</a:t>
          </a:r>
          <a:r>
            <a:rPr lang="es-ES" sz="1400" b="1" kern="1200" dirty="0">
              <a:latin typeface="Arial" panose="020B0604020202020204" pitchFamily="34" charset="0"/>
              <a:cs typeface="Arial" panose="020B0604020202020204" pitchFamily="34" charset="0"/>
            </a:rPr>
            <a:t> </a:t>
          </a:r>
          <a:r>
            <a:rPr lang="es-ES" sz="1400" b="1" kern="1200" dirty="0" err="1">
              <a:latin typeface="Arial" panose="020B0604020202020204" pitchFamily="34" charset="0"/>
              <a:cs typeface="Arial" panose="020B0604020202020204" pitchFamily="34" charset="0"/>
            </a:rPr>
            <a:t>detectors</a:t>
          </a:r>
          <a:endParaRPr lang="es-ES" sz="1400" b="1" kern="1200" dirty="0">
            <a:latin typeface="Arial" panose="020B0604020202020204" pitchFamily="34" charset="0"/>
            <a:cs typeface="Arial" panose="020B0604020202020204" pitchFamily="34" charset="0"/>
          </a:endParaRPr>
        </a:p>
      </dsp:txBody>
      <dsp:txXfrm>
        <a:off x="2045750" y="3852385"/>
        <a:ext cx="1188002" cy="576078"/>
      </dsp:txXfrm>
    </dsp:sp>
    <dsp:sp modelId="{D6B7BAAB-7C60-4C9B-B5CF-46BC5E3924AE}">
      <dsp:nvSpPr>
        <dsp:cNvPr id="0" name=""/>
        <dsp:cNvSpPr/>
      </dsp:nvSpPr>
      <dsp:spPr>
        <a:xfrm>
          <a:off x="3251676" y="4130349"/>
          <a:ext cx="489539" cy="20151"/>
        </a:xfrm>
        <a:custGeom>
          <a:avLst/>
          <a:gdLst/>
          <a:ahLst/>
          <a:cxnLst/>
          <a:rect l="0" t="0" r="0" b="0"/>
          <a:pathLst>
            <a:path>
              <a:moveTo>
                <a:pt x="0" y="10075"/>
              </a:moveTo>
              <a:lnTo>
                <a:pt x="489539" y="10075"/>
              </a:lnTo>
            </a:path>
          </a:pathLst>
        </a:custGeom>
        <a:noFill/>
        <a:ln w="15875" cap="flat"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b="1" kern="1200">
            <a:latin typeface="Arial" panose="020B0604020202020204" pitchFamily="34" charset="0"/>
            <a:cs typeface="Arial" panose="020B0604020202020204" pitchFamily="34" charset="0"/>
          </a:endParaRPr>
        </a:p>
      </dsp:txBody>
      <dsp:txXfrm>
        <a:off x="3484207" y="4128186"/>
        <a:ext cx="24476" cy="24476"/>
      </dsp:txXfrm>
    </dsp:sp>
    <dsp:sp modelId="{FE3FCC5E-D919-43C4-A8C6-107B44480DE6}">
      <dsp:nvSpPr>
        <dsp:cNvPr id="0" name=""/>
        <dsp:cNvSpPr/>
      </dsp:nvSpPr>
      <dsp:spPr>
        <a:xfrm>
          <a:off x="3741216" y="3834462"/>
          <a:ext cx="2126351" cy="611924"/>
        </a:xfrm>
        <a:prstGeom prst="roundRect">
          <a:avLst>
            <a:gd name="adj" fmla="val 10000"/>
          </a:avLst>
        </a:prstGeom>
        <a:solidFill>
          <a:srgbClr val="36557B"/>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13 x </a:t>
          </a:r>
          <a:r>
            <a:rPr lang="es-ES" sz="1400" b="1" kern="1200" dirty="0" err="1">
              <a:latin typeface="Arial" panose="020B0604020202020204" pitchFamily="34" charset="0"/>
              <a:cs typeface="Arial" panose="020B0604020202020204" pitchFamily="34" charset="0"/>
            </a:rPr>
            <a:t>Bubble</a:t>
          </a:r>
          <a:r>
            <a:rPr lang="es-ES" sz="1400" b="1" kern="1200" dirty="0">
              <a:latin typeface="Arial" panose="020B0604020202020204" pitchFamily="34" charset="0"/>
              <a:cs typeface="Arial" panose="020B0604020202020204" pitchFamily="34" charset="0"/>
            </a:rPr>
            <a:t> </a:t>
          </a:r>
          <a:r>
            <a:rPr lang="es-ES" sz="1400" b="1" kern="1200" dirty="0" err="1">
              <a:latin typeface="Arial" panose="020B0604020202020204" pitchFamily="34" charset="0"/>
              <a:cs typeface="Arial" panose="020B0604020202020204" pitchFamily="34" charset="0"/>
            </a:rPr>
            <a:t>detectors</a:t>
          </a:r>
          <a:r>
            <a:rPr lang="es-ES" sz="1400" b="1" kern="1200" dirty="0">
              <a:latin typeface="Arial" panose="020B0604020202020204" pitchFamily="34" charset="0"/>
              <a:cs typeface="Arial" panose="020B0604020202020204" pitchFamily="34" charset="0"/>
            </a:rPr>
            <a:t> (TUD + USC)</a:t>
          </a:r>
        </a:p>
      </dsp:txBody>
      <dsp:txXfrm>
        <a:off x="3759139" y="3852385"/>
        <a:ext cx="2090505" cy="57607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8A4D5B-DD12-4EAE-87B0-8CAE3E81E203}" type="datetimeFigureOut">
              <a:rPr lang="es-ES" smtClean="0"/>
              <a:t>19/01/2024</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7EEFA6-783B-471D-93C4-2999DBF313C0}" type="slidenum">
              <a:rPr lang="es-ES" smtClean="0"/>
              <a:t>‹#›</a:t>
            </a:fld>
            <a:endParaRPr lang="es-ES"/>
          </a:p>
        </p:txBody>
      </p:sp>
    </p:spTree>
    <p:extLst>
      <p:ext uri="{BB962C8B-B14F-4D97-AF65-F5344CB8AC3E}">
        <p14:creationId xmlns:p14="http://schemas.microsoft.com/office/powerpoint/2010/main" val="4071059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1C3DA-A403-4DC4-8D92-CA848882CFDD}" type="datetimeFigureOut">
              <a:rPr lang="es-ES" smtClean="0"/>
              <a:t>19/01/2024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B9B59-5478-4A86-BA35-D49569FDCC32}" type="slidenum">
              <a:rPr lang="es-ES" smtClean="0"/>
              <a:t>‹#›</a:t>
            </a:fld>
            <a:endParaRPr lang="es-ES"/>
          </a:p>
        </p:txBody>
      </p:sp>
    </p:spTree>
    <p:extLst>
      <p:ext uri="{BB962C8B-B14F-4D97-AF65-F5344CB8AC3E}">
        <p14:creationId xmlns:p14="http://schemas.microsoft.com/office/powerpoint/2010/main" val="108547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1</a:t>
            </a:fld>
            <a:endParaRPr lang="es-ES"/>
          </a:p>
        </p:txBody>
      </p:sp>
    </p:spTree>
    <p:extLst>
      <p:ext uri="{BB962C8B-B14F-4D97-AF65-F5344CB8AC3E}">
        <p14:creationId xmlns:p14="http://schemas.microsoft.com/office/powerpoint/2010/main" val="3577591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10</a:t>
            </a:fld>
            <a:endParaRPr lang="es-ES"/>
          </a:p>
        </p:txBody>
      </p:sp>
    </p:spTree>
    <p:extLst>
      <p:ext uri="{BB962C8B-B14F-4D97-AF65-F5344CB8AC3E}">
        <p14:creationId xmlns:p14="http://schemas.microsoft.com/office/powerpoint/2010/main" val="1405350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0BAB9B59-5478-4A86-BA35-D49569FDCC32}" type="slidenum">
              <a:rPr lang="es-ES" smtClean="0"/>
              <a:t>11</a:t>
            </a:fld>
            <a:endParaRPr lang="es-ES"/>
          </a:p>
        </p:txBody>
      </p:sp>
    </p:spTree>
    <p:extLst>
      <p:ext uri="{BB962C8B-B14F-4D97-AF65-F5344CB8AC3E}">
        <p14:creationId xmlns:p14="http://schemas.microsoft.com/office/powerpoint/2010/main" val="3131530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0BAB9B59-5478-4A86-BA35-D49569FDCC32}" type="slidenum">
              <a:rPr lang="es-ES" smtClean="0"/>
              <a:t>12</a:t>
            </a:fld>
            <a:endParaRPr lang="es-ES"/>
          </a:p>
        </p:txBody>
      </p:sp>
    </p:spTree>
    <p:extLst>
      <p:ext uri="{BB962C8B-B14F-4D97-AF65-F5344CB8AC3E}">
        <p14:creationId xmlns:p14="http://schemas.microsoft.com/office/powerpoint/2010/main" val="827686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0BAB9B59-5478-4A86-BA35-D49569FDCC32}" type="slidenum">
              <a:rPr lang="es-ES" smtClean="0"/>
              <a:t>13</a:t>
            </a:fld>
            <a:endParaRPr lang="es-ES"/>
          </a:p>
        </p:txBody>
      </p:sp>
    </p:spTree>
    <p:extLst>
      <p:ext uri="{BB962C8B-B14F-4D97-AF65-F5344CB8AC3E}">
        <p14:creationId xmlns:p14="http://schemas.microsoft.com/office/powerpoint/2010/main" val="3942052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0BAB9B59-5478-4A86-BA35-D49569FDCC32}" type="slidenum">
              <a:rPr lang="es-ES" smtClean="0"/>
              <a:t>14</a:t>
            </a:fld>
            <a:endParaRPr lang="es-ES"/>
          </a:p>
        </p:txBody>
      </p:sp>
    </p:spTree>
    <p:extLst>
      <p:ext uri="{BB962C8B-B14F-4D97-AF65-F5344CB8AC3E}">
        <p14:creationId xmlns:p14="http://schemas.microsoft.com/office/powerpoint/2010/main" val="2131126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0BAB9B59-5478-4A86-BA35-D49569FDCC32}" type="slidenum">
              <a:rPr lang="es-ES" smtClean="0"/>
              <a:t>15</a:t>
            </a:fld>
            <a:endParaRPr lang="es-ES"/>
          </a:p>
        </p:txBody>
      </p:sp>
    </p:spTree>
    <p:extLst>
      <p:ext uri="{BB962C8B-B14F-4D97-AF65-F5344CB8AC3E}">
        <p14:creationId xmlns:p14="http://schemas.microsoft.com/office/powerpoint/2010/main" val="2021059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16</a:t>
            </a:fld>
            <a:endParaRPr lang="es-ES"/>
          </a:p>
        </p:txBody>
      </p:sp>
    </p:spTree>
    <p:extLst>
      <p:ext uri="{BB962C8B-B14F-4D97-AF65-F5344CB8AC3E}">
        <p14:creationId xmlns:p14="http://schemas.microsoft.com/office/powerpoint/2010/main" val="3483658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17</a:t>
            </a:fld>
            <a:endParaRPr lang="es-ES"/>
          </a:p>
        </p:txBody>
      </p:sp>
    </p:spTree>
    <p:extLst>
      <p:ext uri="{BB962C8B-B14F-4D97-AF65-F5344CB8AC3E}">
        <p14:creationId xmlns:p14="http://schemas.microsoft.com/office/powerpoint/2010/main" val="108107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0BAB9B59-5478-4A86-BA35-D49569FDCC32}" type="slidenum">
              <a:rPr lang="es-ES" smtClean="0"/>
              <a:t>19</a:t>
            </a:fld>
            <a:endParaRPr lang="es-ES"/>
          </a:p>
        </p:txBody>
      </p:sp>
    </p:spTree>
    <p:extLst>
      <p:ext uri="{BB962C8B-B14F-4D97-AF65-F5344CB8AC3E}">
        <p14:creationId xmlns:p14="http://schemas.microsoft.com/office/powerpoint/2010/main" val="1569925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0BAB9B59-5478-4A86-BA35-D49569FDCC32}" type="slidenum">
              <a:rPr lang="es-ES" smtClean="0"/>
              <a:t>20</a:t>
            </a:fld>
            <a:endParaRPr lang="es-ES"/>
          </a:p>
        </p:txBody>
      </p:sp>
    </p:spTree>
    <p:extLst>
      <p:ext uri="{BB962C8B-B14F-4D97-AF65-F5344CB8AC3E}">
        <p14:creationId xmlns:p14="http://schemas.microsoft.com/office/powerpoint/2010/main" val="4166220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2</a:t>
            </a:fld>
            <a:endParaRPr lang="es-ES"/>
          </a:p>
        </p:txBody>
      </p:sp>
    </p:spTree>
    <p:extLst>
      <p:ext uri="{BB962C8B-B14F-4D97-AF65-F5344CB8AC3E}">
        <p14:creationId xmlns:p14="http://schemas.microsoft.com/office/powerpoint/2010/main" val="1126448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21</a:t>
            </a:fld>
            <a:endParaRPr lang="es-ES"/>
          </a:p>
        </p:txBody>
      </p:sp>
    </p:spTree>
    <p:extLst>
      <p:ext uri="{BB962C8B-B14F-4D97-AF65-F5344CB8AC3E}">
        <p14:creationId xmlns:p14="http://schemas.microsoft.com/office/powerpoint/2010/main" val="3252890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26</a:t>
            </a:fld>
            <a:endParaRPr lang="es-ES"/>
          </a:p>
        </p:txBody>
      </p:sp>
    </p:spTree>
    <p:extLst>
      <p:ext uri="{BB962C8B-B14F-4D97-AF65-F5344CB8AC3E}">
        <p14:creationId xmlns:p14="http://schemas.microsoft.com/office/powerpoint/2010/main" val="1323870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Marcador de número de diapositiva 3"/>
          <p:cNvSpPr>
            <a:spLocks noGrp="1"/>
          </p:cNvSpPr>
          <p:nvPr>
            <p:ph type="sldNum" sz="quarter" idx="5"/>
          </p:nvPr>
        </p:nvSpPr>
        <p:spPr/>
        <p:txBody>
          <a:bodyPr/>
          <a:lstStyle/>
          <a:p>
            <a:fld id="{0BAB9B59-5478-4A86-BA35-D49569FDCC32}" type="slidenum">
              <a:rPr lang="es-ES" smtClean="0"/>
              <a:t>27</a:t>
            </a:fld>
            <a:endParaRPr lang="es-ES"/>
          </a:p>
        </p:txBody>
      </p:sp>
    </p:spTree>
    <p:extLst>
      <p:ext uri="{BB962C8B-B14F-4D97-AF65-F5344CB8AC3E}">
        <p14:creationId xmlns:p14="http://schemas.microsoft.com/office/powerpoint/2010/main" val="675164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28</a:t>
            </a:fld>
            <a:endParaRPr lang="es-ES"/>
          </a:p>
        </p:txBody>
      </p:sp>
    </p:spTree>
    <p:extLst>
      <p:ext uri="{BB962C8B-B14F-4D97-AF65-F5344CB8AC3E}">
        <p14:creationId xmlns:p14="http://schemas.microsoft.com/office/powerpoint/2010/main" val="11688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29</a:t>
            </a:fld>
            <a:endParaRPr lang="es-ES"/>
          </a:p>
        </p:txBody>
      </p:sp>
    </p:spTree>
    <p:extLst>
      <p:ext uri="{BB962C8B-B14F-4D97-AF65-F5344CB8AC3E}">
        <p14:creationId xmlns:p14="http://schemas.microsoft.com/office/powerpoint/2010/main" val="2244713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30</a:t>
            </a:fld>
            <a:endParaRPr lang="es-ES"/>
          </a:p>
        </p:txBody>
      </p:sp>
    </p:spTree>
    <p:extLst>
      <p:ext uri="{BB962C8B-B14F-4D97-AF65-F5344CB8AC3E}">
        <p14:creationId xmlns:p14="http://schemas.microsoft.com/office/powerpoint/2010/main" val="2576123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33</a:t>
            </a:fld>
            <a:endParaRPr lang="es-ES"/>
          </a:p>
        </p:txBody>
      </p:sp>
    </p:spTree>
    <p:extLst>
      <p:ext uri="{BB962C8B-B14F-4D97-AF65-F5344CB8AC3E}">
        <p14:creationId xmlns:p14="http://schemas.microsoft.com/office/powerpoint/2010/main" val="3675511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35</a:t>
            </a:fld>
            <a:endParaRPr lang="es-ES"/>
          </a:p>
        </p:txBody>
      </p:sp>
    </p:spTree>
    <p:extLst>
      <p:ext uri="{BB962C8B-B14F-4D97-AF65-F5344CB8AC3E}">
        <p14:creationId xmlns:p14="http://schemas.microsoft.com/office/powerpoint/2010/main" val="3950585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36</a:t>
            </a:fld>
            <a:endParaRPr lang="es-ES"/>
          </a:p>
        </p:txBody>
      </p:sp>
    </p:spTree>
    <p:extLst>
      <p:ext uri="{BB962C8B-B14F-4D97-AF65-F5344CB8AC3E}">
        <p14:creationId xmlns:p14="http://schemas.microsoft.com/office/powerpoint/2010/main" val="2038549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37</a:t>
            </a:fld>
            <a:endParaRPr lang="es-ES"/>
          </a:p>
        </p:txBody>
      </p:sp>
    </p:spTree>
    <p:extLst>
      <p:ext uri="{BB962C8B-B14F-4D97-AF65-F5344CB8AC3E}">
        <p14:creationId xmlns:p14="http://schemas.microsoft.com/office/powerpoint/2010/main" val="3239783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lang="en-GB" sz="1200" b="1" dirty="0">
              <a:solidFill>
                <a:srgbClr val="B32A48"/>
              </a:solidFill>
              <a:latin typeface="IBM Plex Sans" panose="020B0503050203000203" pitchFamily="34" charset="0"/>
              <a:cs typeface="Lao UI" panose="020B0502040204020203" pitchFamily="34" charset="0"/>
            </a:endParaRPr>
          </a:p>
        </p:txBody>
      </p:sp>
    </p:spTree>
    <p:extLst>
      <p:ext uri="{BB962C8B-B14F-4D97-AF65-F5344CB8AC3E}">
        <p14:creationId xmlns:p14="http://schemas.microsoft.com/office/powerpoint/2010/main" val="1071753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38</a:t>
            </a:fld>
            <a:endParaRPr lang="es-ES"/>
          </a:p>
        </p:txBody>
      </p:sp>
    </p:spTree>
    <p:extLst>
      <p:ext uri="{BB962C8B-B14F-4D97-AF65-F5344CB8AC3E}">
        <p14:creationId xmlns:p14="http://schemas.microsoft.com/office/powerpoint/2010/main" val="3858630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a:p>
            <a:endParaRPr lang="en-US" noProof="0"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39</a:t>
            </a:fld>
            <a:endParaRPr lang="es-ES"/>
          </a:p>
        </p:txBody>
      </p:sp>
    </p:spTree>
    <p:extLst>
      <p:ext uri="{BB962C8B-B14F-4D97-AF65-F5344CB8AC3E}">
        <p14:creationId xmlns:p14="http://schemas.microsoft.com/office/powerpoint/2010/main" val="2424403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8FA511F-84E5-447E-9265-B368D0FCACEC}" type="slidenum">
              <a:rPr lang="es-ES" smtClean="0"/>
              <a:t>40</a:t>
            </a:fld>
            <a:endParaRPr lang="es-ES"/>
          </a:p>
        </p:txBody>
      </p:sp>
    </p:spTree>
    <p:extLst>
      <p:ext uri="{BB962C8B-B14F-4D97-AF65-F5344CB8AC3E}">
        <p14:creationId xmlns:p14="http://schemas.microsoft.com/office/powerpoint/2010/main" val="38023926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41</a:t>
            </a:fld>
            <a:endParaRPr lang="es-ES"/>
          </a:p>
        </p:txBody>
      </p:sp>
    </p:spTree>
    <p:extLst>
      <p:ext uri="{BB962C8B-B14F-4D97-AF65-F5344CB8AC3E}">
        <p14:creationId xmlns:p14="http://schemas.microsoft.com/office/powerpoint/2010/main" val="3828904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noProof="0"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43</a:t>
            </a:fld>
            <a:endParaRPr lang="es-ES"/>
          </a:p>
        </p:txBody>
      </p:sp>
    </p:spTree>
    <p:extLst>
      <p:ext uri="{BB962C8B-B14F-4D97-AF65-F5344CB8AC3E}">
        <p14:creationId xmlns:p14="http://schemas.microsoft.com/office/powerpoint/2010/main" val="2119869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44</a:t>
            </a:fld>
            <a:endParaRPr lang="es-ES"/>
          </a:p>
        </p:txBody>
      </p:sp>
    </p:spTree>
    <p:extLst>
      <p:ext uri="{BB962C8B-B14F-4D97-AF65-F5344CB8AC3E}">
        <p14:creationId xmlns:p14="http://schemas.microsoft.com/office/powerpoint/2010/main" val="2848513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Marcador de número de diapositiva 3"/>
          <p:cNvSpPr>
            <a:spLocks noGrp="1"/>
          </p:cNvSpPr>
          <p:nvPr>
            <p:ph type="sldNum" sz="quarter" idx="5"/>
          </p:nvPr>
        </p:nvSpPr>
        <p:spPr/>
        <p:txBody>
          <a:bodyPr/>
          <a:lstStyle/>
          <a:p>
            <a:fld id="{0BAB9B59-5478-4A86-BA35-D49569FDCC32}" type="slidenum">
              <a:rPr lang="es-ES" smtClean="0"/>
              <a:t>48</a:t>
            </a:fld>
            <a:endParaRPr lang="es-ES"/>
          </a:p>
        </p:txBody>
      </p:sp>
    </p:spTree>
    <p:extLst>
      <p:ext uri="{BB962C8B-B14F-4D97-AF65-F5344CB8AC3E}">
        <p14:creationId xmlns:p14="http://schemas.microsoft.com/office/powerpoint/2010/main" val="3255844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Marcador de número de diapositiva 3"/>
          <p:cNvSpPr>
            <a:spLocks noGrp="1"/>
          </p:cNvSpPr>
          <p:nvPr>
            <p:ph type="sldNum" sz="quarter" idx="5"/>
          </p:nvPr>
        </p:nvSpPr>
        <p:spPr/>
        <p:txBody>
          <a:bodyPr/>
          <a:lstStyle/>
          <a:p>
            <a:fld id="{0BAB9B59-5478-4A86-BA35-D49569FDCC32}" type="slidenum">
              <a:rPr lang="es-ES" smtClean="0"/>
              <a:t>49</a:t>
            </a:fld>
            <a:endParaRPr lang="es-ES"/>
          </a:p>
        </p:txBody>
      </p:sp>
    </p:spTree>
    <p:extLst>
      <p:ext uri="{BB962C8B-B14F-4D97-AF65-F5344CB8AC3E}">
        <p14:creationId xmlns:p14="http://schemas.microsoft.com/office/powerpoint/2010/main" val="29485172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lang="en-GB" sz="1200" b="1" dirty="0">
              <a:solidFill>
                <a:srgbClr val="B32A48"/>
              </a:solidFill>
              <a:latin typeface="IBM Plex Sans" panose="020B0503050203000203" pitchFamily="34" charset="0"/>
              <a:cs typeface="Lao UI" panose="020B0502040204020203" pitchFamily="34" charset="0"/>
            </a:endParaRPr>
          </a:p>
        </p:txBody>
      </p:sp>
    </p:spTree>
    <p:extLst>
      <p:ext uri="{BB962C8B-B14F-4D97-AF65-F5344CB8AC3E}">
        <p14:creationId xmlns:p14="http://schemas.microsoft.com/office/powerpoint/2010/main" val="3879478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noProof="0"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51</a:t>
            </a:fld>
            <a:endParaRPr lang="es-ES"/>
          </a:p>
        </p:txBody>
      </p:sp>
    </p:spTree>
    <p:extLst>
      <p:ext uri="{BB962C8B-B14F-4D97-AF65-F5344CB8AC3E}">
        <p14:creationId xmlns:p14="http://schemas.microsoft.com/office/powerpoint/2010/main" val="3940334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lang="en-US" noProof="0" dirty="0"/>
          </a:p>
        </p:txBody>
      </p:sp>
    </p:spTree>
    <p:extLst>
      <p:ext uri="{BB962C8B-B14F-4D97-AF65-F5344CB8AC3E}">
        <p14:creationId xmlns:p14="http://schemas.microsoft.com/office/powerpoint/2010/main" val="538273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endParaRPr lang="en-US" noProof="0"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5</a:t>
            </a:fld>
            <a:endParaRPr lang="es-ES"/>
          </a:p>
        </p:txBody>
      </p:sp>
    </p:spTree>
    <p:extLst>
      <p:ext uri="{BB962C8B-B14F-4D97-AF65-F5344CB8AC3E}">
        <p14:creationId xmlns:p14="http://schemas.microsoft.com/office/powerpoint/2010/main" val="1487608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endParaRPr lang="en-US" noProof="0"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6</a:t>
            </a:fld>
            <a:endParaRPr lang="es-ES"/>
          </a:p>
        </p:txBody>
      </p:sp>
    </p:spTree>
    <p:extLst>
      <p:ext uri="{BB962C8B-B14F-4D97-AF65-F5344CB8AC3E}">
        <p14:creationId xmlns:p14="http://schemas.microsoft.com/office/powerpoint/2010/main" val="123230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7</a:t>
            </a:fld>
            <a:endParaRPr lang="es-ES"/>
          </a:p>
        </p:txBody>
      </p:sp>
    </p:spTree>
    <p:extLst>
      <p:ext uri="{BB962C8B-B14F-4D97-AF65-F5344CB8AC3E}">
        <p14:creationId xmlns:p14="http://schemas.microsoft.com/office/powerpoint/2010/main" val="4210930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endParaRPr lang="en-US" noProof="0" dirty="0"/>
          </a:p>
          <a:p>
            <a:endParaRPr lang="en-US" noProof="0"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8</a:t>
            </a:fld>
            <a:endParaRPr lang="es-ES"/>
          </a:p>
        </p:txBody>
      </p:sp>
    </p:spTree>
    <p:extLst>
      <p:ext uri="{BB962C8B-B14F-4D97-AF65-F5344CB8AC3E}">
        <p14:creationId xmlns:p14="http://schemas.microsoft.com/office/powerpoint/2010/main" val="1955290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0BAB9B59-5478-4A86-BA35-D49569FDCC32}" type="slidenum">
              <a:rPr lang="es-ES" smtClean="0"/>
              <a:t>9</a:t>
            </a:fld>
            <a:endParaRPr lang="es-ES"/>
          </a:p>
        </p:txBody>
      </p:sp>
    </p:spTree>
    <p:extLst>
      <p:ext uri="{BB962C8B-B14F-4D97-AF65-F5344CB8AC3E}">
        <p14:creationId xmlns:p14="http://schemas.microsoft.com/office/powerpoint/2010/main" val="215728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rgbClr val="A9053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rgbClr val="3E4655"/>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lvl1pPr>
              <a:defRPr sz="1200" b="1"/>
            </a:lvl1pPr>
          </a:lstStyle>
          <a:p>
            <a:r>
              <a:rPr lang="es-ES"/>
              <a:t>14-12-2023</a:t>
            </a:r>
            <a:endParaRPr lang="en-US" dirty="0"/>
          </a:p>
        </p:txBody>
      </p:sp>
      <p:sp>
        <p:nvSpPr>
          <p:cNvPr id="5" name="Footer Placeholder 4"/>
          <p:cNvSpPr>
            <a:spLocks noGrp="1"/>
          </p:cNvSpPr>
          <p:nvPr>
            <p:ph type="ftr" sz="quarter" idx="11"/>
          </p:nvPr>
        </p:nvSpPr>
        <p:spPr/>
        <p:txBody>
          <a:bodyPr/>
          <a:lstStyle>
            <a:lvl1pPr>
              <a:defRPr sz="1400" b="0" i="0" baseline="0"/>
            </a:lvl1pPr>
          </a:lstStyle>
          <a:p>
            <a:r>
              <a:rPr lang="es-ES"/>
              <a:t>Ariel Final Workshop | M. A. Millán-Callado | 19/01/2024 | IJCLab, Orsay</a:t>
            </a:r>
            <a:endParaRPr lang="en-US" dirty="0"/>
          </a:p>
        </p:txBody>
      </p:sp>
      <p:sp>
        <p:nvSpPr>
          <p:cNvPr id="6" name="Slide Number Placeholder 5"/>
          <p:cNvSpPr>
            <a:spLocks noGrp="1"/>
          </p:cNvSpPr>
          <p:nvPr>
            <p:ph type="sldNum" sz="quarter" idx="12"/>
          </p:nvPr>
        </p:nvSpPr>
        <p:spPr/>
        <p:txBody>
          <a:bodyPr/>
          <a:lstStyle>
            <a:lvl1pPr>
              <a:defRPr sz="1400" b="0"/>
            </a:lvl1pPr>
          </a:lstStyle>
          <a:p>
            <a:fld id="{4FAB73BC-B049-4115-A692-8D63A059BFB8}" type="slidenum">
              <a:rPr lang="en-US" smtClean="0"/>
              <a:pPr/>
              <a:t>‹#›</a:t>
            </a:fld>
            <a:endParaRPr lang="en-US" dirty="0"/>
          </a:p>
        </p:txBody>
      </p:sp>
      <p:sp>
        <p:nvSpPr>
          <p:cNvPr id="9" name="Rectangle 8"/>
          <p:cNvSpPr/>
          <p:nvPr userDrawn="1"/>
        </p:nvSpPr>
        <p:spPr>
          <a:xfrm>
            <a:off x="0" y="6334316"/>
            <a:ext cx="12192001" cy="6599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0716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r>
              <a:rPr lang="es-ES"/>
              <a:t>14-12-2023</a:t>
            </a:r>
            <a:endParaRPr lang="en-US" dirty="0"/>
          </a:p>
        </p:txBody>
      </p:sp>
      <p:sp>
        <p:nvSpPr>
          <p:cNvPr id="5" name="Footer Placeholder 4"/>
          <p:cNvSpPr>
            <a:spLocks noGrp="1"/>
          </p:cNvSpPr>
          <p:nvPr>
            <p:ph type="ftr" sz="quarter" idx="11"/>
          </p:nvPr>
        </p:nvSpPr>
        <p:spPr/>
        <p:txBody>
          <a:bodyPr/>
          <a:lstStyle/>
          <a:p>
            <a:r>
              <a:rPr lang="es-ES"/>
              <a:t>Ariel Final Workshop | M. A. Millán-Callado | 19/01/2024 | IJCLab, Orsay</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8"/>
          <p:cNvSpPr/>
          <p:nvPr userDrawn="1"/>
        </p:nvSpPr>
        <p:spPr>
          <a:xfrm>
            <a:off x="0" y="6334316"/>
            <a:ext cx="12192001" cy="6599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16958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3"/>
        <p:cNvGrpSpPr/>
        <p:nvPr/>
      </p:nvGrpSpPr>
      <p:grpSpPr>
        <a:xfrm>
          <a:off x="0" y="0"/>
          <a:ext cx="0" cy="0"/>
          <a:chOff x="0" y="0"/>
          <a:chExt cx="0" cy="0"/>
        </a:xfrm>
      </p:grpSpPr>
      <p:sp>
        <p:nvSpPr>
          <p:cNvPr id="361" name="Google Shape;361;p28"/>
          <p:cNvSpPr txBox="1">
            <a:spLocks noGrp="1"/>
          </p:cNvSpPr>
          <p:nvPr>
            <p:ph type="title"/>
          </p:nvPr>
        </p:nvSpPr>
        <p:spPr>
          <a:xfrm>
            <a:off x="1011700" y="500161"/>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2" name="Google Shape;362;p28"/>
          <p:cNvSpPr txBox="1">
            <a:spLocks noGrp="1"/>
          </p:cNvSpPr>
          <p:nvPr>
            <p:ph type="title" idx="2"/>
          </p:nvPr>
        </p:nvSpPr>
        <p:spPr>
          <a:xfrm>
            <a:off x="4466100" y="2192000"/>
            <a:ext cx="3260000" cy="70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000"/>
              <a:buNone/>
              <a:defRPr sz="2400" b="1"/>
            </a:lvl1pPr>
            <a:lvl2pPr lvl="1" rtl="0">
              <a:spcBef>
                <a:spcPts val="0"/>
              </a:spcBef>
              <a:spcAft>
                <a:spcPts val="0"/>
              </a:spcAft>
              <a:buClr>
                <a:schemeClr val="accent2"/>
              </a:buClr>
              <a:buSzPts val="2000"/>
              <a:buNone/>
              <a:defRPr sz="2667">
                <a:solidFill>
                  <a:schemeClr val="accent2"/>
                </a:solidFill>
              </a:defRPr>
            </a:lvl2pPr>
            <a:lvl3pPr lvl="2" rtl="0">
              <a:spcBef>
                <a:spcPts val="0"/>
              </a:spcBef>
              <a:spcAft>
                <a:spcPts val="0"/>
              </a:spcAft>
              <a:buClr>
                <a:schemeClr val="accent2"/>
              </a:buClr>
              <a:buSzPts val="2000"/>
              <a:buNone/>
              <a:defRPr sz="2667">
                <a:solidFill>
                  <a:schemeClr val="accent2"/>
                </a:solidFill>
              </a:defRPr>
            </a:lvl3pPr>
            <a:lvl4pPr lvl="3" rtl="0">
              <a:spcBef>
                <a:spcPts val="0"/>
              </a:spcBef>
              <a:spcAft>
                <a:spcPts val="0"/>
              </a:spcAft>
              <a:buClr>
                <a:schemeClr val="accent2"/>
              </a:buClr>
              <a:buSzPts val="2000"/>
              <a:buNone/>
              <a:defRPr sz="2667">
                <a:solidFill>
                  <a:schemeClr val="accent2"/>
                </a:solidFill>
              </a:defRPr>
            </a:lvl4pPr>
            <a:lvl5pPr lvl="4" rtl="0">
              <a:spcBef>
                <a:spcPts val="0"/>
              </a:spcBef>
              <a:spcAft>
                <a:spcPts val="0"/>
              </a:spcAft>
              <a:buClr>
                <a:schemeClr val="accent2"/>
              </a:buClr>
              <a:buSzPts val="2000"/>
              <a:buNone/>
              <a:defRPr sz="2667">
                <a:solidFill>
                  <a:schemeClr val="accent2"/>
                </a:solidFill>
              </a:defRPr>
            </a:lvl5pPr>
            <a:lvl6pPr lvl="5" rtl="0">
              <a:spcBef>
                <a:spcPts val="0"/>
              </a:spcBef>
              <a:spcAft>
                <a:spcPts val="0"/>
              </a:spcAft>
              <a:buClr>
                <a:schemeClr val="accent2"/>
              </a:buClr>
              <a:buSzPts val="2000"/>
              <a:buNone/>
              <a:defRPr sz="2667">
                <a:solidFill>
                  <a:schemeClr val="accent2"/>
                </a:solidFill>
              </a:defRPr>
            </a:lvl6pPr>
            <a:lvl7pPr lvl="6" rtl="0">
              <a:spcBef>
                <a:spcPts val="0"/>
              </a:spcBef>
              <a:spcAft>
                <a:spcPts val="0"/>
              </a:spcAft>
              <a:buClr>
                <a:schemeClr val="accent2"/>
              </a:buClr>
              <a:buSzPts val="2000"/>
              <a:buNone/>
              <a:defRPr sz="2667">
                <a:solidFill>
                  <a:schemeClr val="accent2"/>
                </a:solidFill>
              </a:defRPr>
            </a:lvl7pPr>
            <a:lvl8pPr lvl="7" rtl="0">
              <a:spcBef>
                <a:spcPts val="0"/>
              </a:spcBef>
              <a:spcAft>
                <a:spcPts val="0"/>
              </a:spcAft>
              <a:buClr>
                <a:schemeClr val="accent2"/>
              </a:buClr>
              <a:buSzPts val="2000"/>
              <a:buNone/>
              <a:defRPr sz="2667">
                <a:solidFill>
                  <a:schemeClr val="accent2"/>
                </a:solidFill>
              </a:defRPr>
            </a:lvl8pPr>
            <a:lvl9pPr lvl="8" rtl="0">
              <a:spcBef>
                <a:spcPts val="0"/>
              </a:spcBef>
              <a:spcAft>
                <a:spcPts val="0"/>
              </a:spcAft>
              <a:buClr>
                <a:schemeClr val="accent2"/>
              </a:buClr>
              <a:buSzPts val="2000"/>
              <a:buNone/>
              <a:defRPr sz="2667">
                <a:solidFill>
                  <a:schemeClr val="accent2"/>
                </a:solidFill>
              </a:defRPr>
            </a:lvl9pPr>
          </a:lstStyle>
          <a:p>
            <a:endParaRPr/>
          </a:p>
        </p:txBody>
      </p:sp>
      <p:sp>
        <p:nvSpPr>
          <p:cNvPr id="363" name="Google Shape;363;p28"/>
          <p:cNvSpPr txBox="1">
            <a:spLocks noGrp="1"/>
          </p:cNvSpPr>
          <p:nvPr>
            <p:ph type="title" idx="3"/>
          </p:nvPr>
        </p:nvSpPr>
        <p:spPr>
          <a:xfrm>
            <a:off x="4466016" y="2822176"/>
            <a:ext cx="3260000" cy="100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867" b="0">
                <a:solidFill>
                  <a:schemeClr val="dk2"/>
                </a:solidFill>
                <a:latin typeface="Inter"/>
                <a:ea typeface="Inter"/>
                <a:cs typeface="Inter"/>
                <a:sym typeface="Inter"/>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64" name="Google Shape;364;p28"/>
          <p:cNvSpPr txBox="1">
            <a:spLocks noGrp="1"/>
          </p:cNvSpPr>
          <p:nvPr>
            <p:ph type="title" idx="4"/>
          </p:nvPr>
        </p:nvSpPr>
        <p:spPr>
          <a:xfrm>
            <a:off x="969600" y="2192000"/>
            <a:ext cx="3260000" cy="70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000"/>
              <a:buNone/>
              <a:defRPr sz="2400" b="1"/>
            </a:lvl1pPr>
            <a:lvl2pPr lvl="1" rtl="0">
              <a:spcBef>
                <a:spcPts val="0"/>
              </a:spcBef>
              <a:spcAft>
                <a:spcPts val="0"/>
              </a:spcAft>
              <a:buClr>
                <a:schemeClr val="accent2"/>
              </a:buClr>
              <a:buSzPts val="2000"/>
              <a:buNone/>
              <a:defRPr sz="2667">
                <a:solidFill>
                  <a:schemeClr val="accent2"/>
                </a:solidFill>
              </a:defRPr>
            </a:lvl2pPr>
            <a:lvl3pPr lvl="2" rtl="0">
              <a:spcBef>
                <a:spcPts val="0"/>
              </a:spcBef>
              <a:spcAft>
                <a:spcPts val="0"/>
              </a:spcAft>
              <a:buClr>
                <a:schemeClr val="accent2"/>
              </a:buClr>
              <a:buSzPts val="2000"/>
              <a:buNone/>
              <a:defRPr sz="2667">
                <a:solidFill>
                  <a:schemeClr val="accent2"/>
                </a:solidFill>
              </a:defRPr>
            </a:lvl3pPr>
            <a:lvl4pPr lvl="3" rtl="0">
              <a:spcBef>
                <a:spcPts val="0"/>
              </a:spcBef>
              <a:spcAft>
                <a:spcPts val="0"/>
              </a:spcAft>
              <a:buClr>
                <a:schemeClr val="accent2"/>
              </a:buClr>
              <a:buSzPts val="2000"/>
              <a:buNone/>
              <a:defRPr sz="2667">
                <a:solidFill>
                  <a:schemeClr val="accent2"/>
                </a:solidFill>
              </a:defRPr>
            </a:lvl4pPr>
            <a:lvl5pPr lvl="4" rtl="0">
              <a:spcBef>
                <a:spcPts val="0"/>
              </a:spcBef>
              <a:spcAft>
                <a:spcPts val="0"/>
              </a:spcAft>
              <a:buClr>
                <a:schemeClr val="accent2"/>
              </a:buClr>
              <a:buSzPts val="2000"/>
              <a:buNone/>
              <a:defRPr sz="2667">
                <a:solidFill>
                  <a:schemeClr val="accent2"/>
                </a:solidFill>
              </a:defRPr>
            </a:lvl5pPr>
            <a:lvl6pPr lvl="5" rtl="0">
              <a:spcBef>
                <a:spcPts val="0"/>
              </a:spcBef>
              <a:spcAft>
                <a:spcPts val="0"/>
              </a:spcAft>
              <a:buClr>
                <a:schemeClr val="accent2"/>
              </a:buClr>
              <a:buSzPts val="2000"/>
              <a:buNone/>
              <a:defRPr sz="2667">
                <a:solidFill>
                  <a:schemeClr val="accent2"/>
                </a:solidFill>
              </a:defRPr>
            </a:lvl6pPr>
            <a:lvl7pPr lvl="6" rtl="0">
              <a:spcBef>
                <a:spcPts val="0"/>
              </a:spcBef>
              <a:spcAft>
                <a:spcPts val="0"/>
              </a:spcAft>
              <a:buClr>
                <a:schemeClr val="accent2"/>
              </a:buClr>
              <a:buSzPts val="2000"/>
              <a:buNone/>
              <a:defRPr sz="2667">
                <a:solidFill>
                  <a:schemeClr val="accent2"/>
                </a:solidFill>
              </a:defRPr>
            </a:lvl7pPr>
            <a:lvl8pPr lvl="7" rtl="0">
              <a:spcBef>
                <a:spcPts val="0"/>
              </a:spcBef>
              <a:spcAft>
                <a:spcPts val="0"/>
              </a:spcAft>
              <a:buClr>
                <a:schemeClr val="accent2"/>
              </a:buClr>
              <a:buSzPts val="2000"/>
              <a:buNone/>
              <a:defRPr sz="2667">
                <a:solidFill>
                  <a:schemeClr val="accent2"/>
                </a:solidFill>
              </a:defRPr>
            </a:lvl8pPr>
            <a:lvl9pPr lvl="8" rtl="0">
              <a:spcBef>
                <a:spcPts val="0"/>
              </a:spcBef>
              <a:spcAft>
                <a:spcPts val="0"/>
              </a:spcAft>
              <a:buClr>
                <a:schemeClr val="accent2"/>
              </a:buClr>
              <a:buSzPts val="2000"/>
              <a:buNone/>
              <a:defRPr sz="2667">
                <a:solidFill>
                  <a:schemeClr val="accent2"/>
                </a:solidFill>
              </a:defRPr>
            </a:lvl9pPr>
          </a:lstStyle>
          <a:p>
            <a:endParaRPr/>
          </a:p>
        </p:txBody>
      </p:sp>
      <p:sp>
        <p:nvSpPr>
          <p:cNvPr id="365" name="Google Shape;365;p28"/>
          <p:cNvSpPr txBox="1">
            <a:spLocks noGrp="1"/>
          </p:cNvSpPr>
          <p:nvPr>
            <p:ph type="title" idx="5"/>
          </p:nvPr>
        </p:nvSpPr>
        <p:spPr>
          <a:xfrm>
            <a:off x="969600" y="2822176"/>
            <a:ext cx="3260000" cy="100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867" b="0">
                <a:solidFill>
                  <a:schemeClr val="dk2"/>
                </a:solidFill>
                <a:latin typeface="Inter"/>
                <a:ea typeface="Inter"/>
                <a:cs typeface="Inter"/>
                <a:sym typeface="Inter"/>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66" name="Google Shape;366;p28"/>
          <p:cNvSpPr txBox="1">
            <a:spLocks noGrp="1"/>
          </p:cNvSpPr>
          <p:nvPr>
            <p:ph type="title" idx="6"/>
          </p:nvPr>
        </p:nvSpPr>
        <p:spPr>
          <a:xfrm>
            <a:off x="7962316" y="2192000"/>
            <a:ext cx="3260000" cy="70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000"/>
              <a:buNone/>
              <a:defRPr sz="2400" b="1"/>
            </a:lvl1pPr>
            <a:lvl2pPr lvl="1" rtl="0">
              <a:spcBef>
                <a:spcPts val="0"/>
              </a:spcBef>
              <a:spcAft>
                <a:spcPts val="0"/>
              </a:spcAft>
              <a:buClr>
                <a:schemeClr val="accent2"/>
              </a:buClr>
              <a:buSzPts val="2000"/>
              <a:buNone/>
              <a:defRPr sz="2667">
                <a:solidFill>
                  <a:schemeClr val="accent2"/>
                </a:solidFill>
              </a:defRPr>
            </a:lvl2pPr>
            <a:lvl3pPr lvl="2" rtl="0">
              <a:spcBef>
                <a:spcPts val="0"/>
              </a:spcBef>
              <a:spcAft>
                <a:spcPts val="0"/>
              </a:spcAft>
              <a:buClr>
                <a:schemeClr val="accent2"/>
              </a:buClr>
              <a:buSzPts val="2000"/>
              <a:buNone/>
              <a:defRPr sz="2667">
                <a:solidFill>
                  <a:schemeClr val="accent2"/>
                </a:solidFill>
              </a:defRPr>
            </a:lvl3pPr>
            <a:lvl4pPr lvl="3" rtl="0">
              <a:spcBef>
                <a:spcPts val="0"/>
              </a:spcBef>
              <a:spcAft>
                <a:spcPts val="0"/>
              </a:spcAft>
              <a:buClr>
                <a:schemeClr val="accent2"/>
              </a:buClr>
              <a:buSzPts val="2000"/>
              <a:buNone/>
              <a:defRPr sz="2667">
                <a:solidFill>
                  <a:schemeClr val="accent2"/>
                </a:solidFill>
              </a:defRPr>
            </a:lvl4pPr>
            <a:lvl5pPr lvl="4" rtl="0">
              <a:spcBef>
                <a:spcPts val="0"/>
              </a:spcBef>
              <a:spcAft>
                <a:spcPts val="0"/>
              </a:spcAft>
              <a:buClr>
                <a:schemeClr val="accent2"/>
              </a:buClr>
              <a:buSzPts val="2000"/>
              <a:buNone/>
              <a:defRPr sz="2667">
                <a:solidFill>
                  <a:schemeClr val="accent2"/>
                </a:solidFill>
              </a:defRPr>
            </a:lvl5pPr>
            <a:lvl6pPr lvl="5" rtl="0">
              <a:spcBef>
                <a:spcPts val="0"/>
              </a:spcBef>
              <a:spcAft>
                <a:spcPts val="0"/>
              </a:spcAft>
              <a:buClr>
                <a:schemeClr val="accent2"/>
              </a:buClr>
              <a:buSzPts val="2000"/>
              <a:buNone/>
              <a:defRPr sz="2667">
                <a:solidFill>
                  <a:schemeClr val="accent2"/>
                </a:solidFill>
              </a:defRPr>
            </a:lvl6pPr>
            <a:lvl7pPr lvl="6" rtl="0">
              <a:spcBef>
                <a:spcPts val="0"/>
              </a:spcBef>
              <a:spcAft>
                <a:spcPts val="0"/>
              </a:spcAft>
              <a:buClr>
                <a:schemeClr val="accent2"/>
              </a:buClr>
              <a:buSzPts val="2000"/>
              <a:buNone/>
              <a:defRPr sz="2667">
                <a:solidFill>
                  <a:schemeClr val="accent2"/>
                </a:solidFill>
              </a:defRPr>
            </a:lvl7pPr>
            <a:lvl8pPr lvl="7" rtl="0">
              <a:spcBef>
                <a:spcPts val="0"/>
              </a:spcBef>
              <a:spcAft>
                <a:spcPts val="0"/>
              </a:spcAft>
              <a:buClr>
                <a:schemeClr val="accent2"/>
              </a:buClr>
              <a:buSzPts val="2000"/>
              <a:buNone/>
              <a:defRPr sz="2667">
                <a:solidFill>
                  <a:schemeClr val="accent2"/>
                </a:solidFill>
              </a:defRPr>
            </a:lvl8pPr>
            <a:lvl9pPr lvl="8" rtl="0">
              <a:spcBef>
                <a:spcPts val="0"/>
              </a:spcBef>
              <a:spcAft>
                <a:spcPts val="0"/>
              </a:spcAft>
              <a:buClr>
                <a:schemeClr val="accent2"/>
              </a:buClr>
              <a:buSzPts val="2000"/>
              <a:buNone/>
              <a:defRPr sz="2667">
                <a:solidFill>
                  <a:schemeClr val="accent2"/>
                </a:solidFill>
              </a:defRPr>
            </a:lvl9pPr>
          </a:lstStyle>
          <a:p>
            <a:endParaRPr/>
          </a:p>
        </p:txBody>
      </p:sp>
      <p:sp>
        <p:nvSpPr>
          <p:cNvPr id="367" name="Google Shape;367;p28"/>
          <p:cNvSpPr txBox="1">
            <a:spLocks noGrp="1"/>
          </p:cNvSpPr>
          <p:nvPr>
            <p:ph type="title" idx="7"/>
          </p:nvPr>
        </p:nvSpPr>
        <p:spPr>
          <a:xfrm>
            <a:off x="7962267" y="2822176"/>
            <a:ext cx="3260000" cy="100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867" b="0">
                <a:solidFill>
                  <a:schemeClr val="dk2"/>
                </a:solidFill>
                <a:latin typeface="Inter"/>
                <a:ea typeface="Inter"/>
                <a:cs typeface="Inter"/>
                <a:sym typeface="Inter"/>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68" name="Google Shape;368;p28"/>
          <p:cNvSpPr txBox="1">
            <a:spLocks noGrp="1"/>
          </p:cNvSpPr>
          <p:nvPr>
            <p:ph type="title" idx="8"/>
          </p:nvPr>
        </p:nvSpPr>
        <p:spPr>
          <a:xfrm>
            <a:off x="4466100" y="4496000"/>
            <a:ext cx="3260000" cy="70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000"/>
              <a:buNone/>
              <a:defRPr sz="2400" b="1"/>
            </a:lvl1pPr>
            <a:lvl2pPr lvl="1" rtl="0">
              <a:spcBef>
                <a:spcPts val="0"/>
              </a:spcBef>
              <a:spcAft>
                <a:spcPts val="0"/>
              </a:spcAft>
              <a:buClr>
                <a:schemeClr val="accent2"/>
              </a:buClr>
              <a:buSzPts val="2000"/>
              <a:buNone/>
              <a:defRPr sz="2667">
                <a:solidFill>
                  <a:schemeClr val="accent2"/>
                </a:solidFill>
              </a:defRPr>
            </a:lvl2pPr>
            <a:lvl3pPr lvl="2" rtl="0">
              <a:spcBef>
                <a:spcPts val="0"/>
              </a:spcBef>
              <a:spcAft>
                <a:spcPts val="0"/>
              </a:spcAft>
              <a:buClr>
                <a:schemeClr val="accent2"/>
              </a:buClr>
              <a:buSzPts val="2000"/>
              <a:buNone/>
              <a:defRPr sz="2667">
                <a:solidFill>
                  <a:schemeClr val="accent2"/>
                </a:solidFill>
              </a:defRPr>
            </a:lvl3pPr>
            <a:lvl4pPr lvl="3" rtl="0">
              <a:spcBef>
                <a:spcPts val="0"/>
              </a:spcBef>
              <a:spcAft>
                <a:spcPts val="0"/>
              </a:spcAft>
              <a:buClr>
                <a:schemeClr val="accent2"/>
              </a:buClr>
              <a:buSzPts val="2000"/>
              <a:buNone/>
              <a:defRPr sz="2667">
                <a:solidFill>
                  <a:schemeClr val="accent2"/>
                </a:solidFill>
              </a:defRPr>
            </a:lvl4pPr>
            <a:lvl5pPr lvl="4" rtl="0">
              <a:spcBef>
                <a:spcPts val="0"/>
              </a:spcBef>
              <a:spcAft>
                <a:spcPts val="0"/>
              </a:spcAft>
              <a:buClr>
                <a:schemeClr val="accent2"/>
              </a:buClr>
              <a:buSzPts val="2000"/>
              <a:buNone/>
              <a:defRPr sz="2667">
                <a:solidFill>
                  <a:schemeClr val="accent2"/>
                </a:solidFill>
              </a:defRPr>
            </a:lvl5pPr>
            <a:lvl6pPr lvl="5" rtl="0">
              <a:spcBef>
                <a:spcPts val="0"/>
              </a:spcBef>
              <a:spcAft>
                <a:spcPts val="0"/>
              </a:spcAft>
              <a:buClr>
                <a:schemeClr val="accent2"/>
              </a:buClr>
              <a:buSzPts val="2000"/>
              <a:buNone/>
              <a:defRPr sz="2667">
                <a:solidFill>
                  <a:schemeClr val="accent2"/>
                </a:solidFill>
              </a:defRPr>
            </a:lvl6pPr>
            <a:lvl7pPr lvl="6" rtl="0">
              <a:spcBef>
                <a:spcPts val="0"/>
              </a:spcBef>
              <a:spcAft>
                <a:spcPts val="0"/>
              </a:spcAft>
              <a:buClr>
                <a:schemeClr val="accent2"/>
              </a:buClr>
              <a:buSzPts val="2000"/>
              <a:buNone/>
              <a:defRPr sz="2667">
                <a:solidFill>
                  <a:schemeClr val="accent2"/>
                </a:solidFill>
              </a:defRPr>
            </a:lvl7pPr>
            <a:lvl8pPr lvl="7" rtl="0">
              <a:spcBef>
                <a:spcPts val="0"/>
              </a:spcBef>
              <a:spcAft>
                <a:spcPts val="0"/>
              </a:spcAft>
              <a:buClr>
                <a:schemeClr val="accent2"/>
              </a:buClr>
              <a:buSzPts val="2000"/>
              <a:buNone/>
              <a:defRPr sz="2667">
                <a:solidFill>
                  <a:schemeClr val="accent2"/>
                </a:solidFill>
              </a:defRPr>
            </a:lvl8pPr>
            <a:lvl9pPr lvl="8" rtl="0">
              <a:spcBef>
                <a:spcPts val="0"/>
              </a:spcBef>
              <a:spcAft>
                <a:spcPts val="0"/>
              </a:spcAft>
              <a:buClr>
                <a:schemeClr val="accent2"/>
              </a:buClr>
              <a:buSzPts val="2000"/>
              <a:buNone/>
              <a:defRPr sz="2667">
                <a:solidFill>
                  <a:schemeClr val="accent2"/>
                </a:solidFill>
              </a:defRPr>
            </a:lvl9pPr>
          </a:lstStyle>
          <a:p>
            <a:endParaRPr/>
          </a:p>
        </p:txBody>
      </p:sp>
      <p:sp>
        <p:nvSpPr>
          <p:cNvPr id="369" name="Google Shape;369;p28"/>
          <p:cNvSpPr txBox="1">
            <a:spLocks noGrp="1"/>
          </p:cNvSpPr>
          <p:nvPr>
            <p:ph type="title" idx="9"/>
          </p:nvPr>
        </p:nvSpPr>
        <p:spPr>
          <a:xfrm>
            <a:off x="4466016" y="5126176"/>
            <a:ext cx="3260000" cy="100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867" b="0">
                <a:solidFill>
                  <a:schemeClr val="dk2"/>
                </a:solidFill>
                <a:latin typeface="Inter"/>
                <a:ea typeface="Inter"/>
                <a:cs typeface="Inter"/>
                <a:sym typeface="Inter"/>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70" name="Google Shape;370;p28"/>
          <p:cNvSpPr txBox="1">
            <a:spLocks noGrp="1"/>
          </p:cNvSpPr>
          <p:nvPr>
            <p:ph type="title" idx="13"/>
          </p:nvPr>
        </p:nvSpPr>
        <p:spPr>
          <a:xfrm>
            <a:off x="969600" y="4496000"/>
            <a:ext cx="3260000" cy="70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000"/>
              <a:buNone/>
              <a:defRPr sz="2400" b="1"/>
            </a:lvl1pPr>
            <a:lvl2pPr lvl="1" rtl="0">
              <a:spcBef>
                <a:spcPts val="0"/>
              </a:spcBef>
              <a:spcAft>
                <a:spcPts val="0"/>
              </a:spcAft>
              <a:buClr>
                <a:schemeClr val="accent2"/>
              </a:buClr>
              <a:buSzPts val="2000"/>
              <a:buNone/>
              <a:defRPr sz="2667">
                <a:solidFill>
                  <a:schemeClr val="accent2"/>
                </a:solidFill>
              </a:defRPr>
            </a:lvl2pPr>
            <a:lvl3pPr lvl="2" rtl="0">
              <a:spcBef>
                <a:spcPts val="0"/>
              </a:spcBef>
              <a:spcAft>
                <a:spcPts val="0"/>
              </a:spcAft>
              <a:buClr>
                <a:schemeClr val="accent2"/>
              </a:buClr>
              <a:buSzPts val="2000"/>
              <a:buNone/>
              <a:defRPr sz="2667">
                <a:solidFill>
                  <a:schemeClr val="accent2"/>
                </a:solidFill>
              </a:defRPr>
            </a:lvl3pPr>
            <a:lvl4pPr lvl="3" rtl="0">
              <a:spcBef>
                <a:spcPts val="0"/>
              </a:spcBef>
              <a:spcAft>
                <a:spcPts val="0"/>
              </a:spcAft>
              <a:buClr>
                <a:schemeClr val="accent2"/>
              </a:buClr>
              <a:buSzPts val="2000"/>
              <a:buNone/>
              <a:defRPr sz="2667">
                <a:solidFill>
                  <a:schemeClr val="accent2"/>
                </a:solidFill>
              </a:defRPr>
            </a:lvl4pPr>
            <a:lvl5pPr lvl="4" rtl="0">
              <a:spcBef>
                <a:spcPts val="0"/>
              </a:spcBef>
              <a:spcAft>
                <a:spcPts val="0"/>
              </a:spcAft>
              <a:buClr>
                <a:schemeClr val="accent2"/>
              </a:buClr>
              <a:buSzPts val="2000"/>
              <a:buNone/>
              <a:defRPr sz="2667">
                <a:solidFill>
                  <a:schemeClr val="accent2"/>
                </a:solidFill>
              </a:defRPr>
            </a:lvl5pPr>
            <a:lvl6pPr lvl="5" rtl="0">
              <a:spcBef>
                <a:spcPts val="0"/>
              </a:spcBef>
              <a:spcAft>
                <a:spcPts val="0"/>
              </a:spcAft>
              <a:buClr>
                <a:schemeClr val="accent2"/>
              </a:buClr>
              <a:buSzPts val="2000"/>
              <a:buNone/>
              <a:defRPr sz="2667">
                <a:solidFill>
                  <a:schemeClr val="accent2"/>
                </a:solidFill>
              </a:defRPr>
            </a:lvl6pPr>
            <a:lvl7pPr lvl="6" rtl="0">
              <a:spcBef>
                <a:spcPts val="0"/>
              </a:spcBef>
              <a:spcAft>
                <a:spcPts val="0"/>
              </a:spcAft>
              <a:buClr>
                <a:schemeClr val="accent2"/>
              </a:buClr>
              <a:buSzPts val="2000"/>
              <a:buNone/>
              <a:defRPr sz="2667">
                <a:solidFill>
                  <a:schemeClr val="accent2"/>
                </a:solidFill>
              </a:defRPr>
            </a:lvl7pPr>
            <a:lvl8pPr lvl="7" rtl="0">
              <a:spcBef>
                <a:spcPts val="0"/>
              </a:spcBef>
              <a:spcAft>
                <a:spcPts val="0"/>
              </a:spcAft>
              <a:buClr>
                <a:schemeClr val="accent2"/>
              </a:buClr>
              <a:buSzPts val="2000"/>
              <a:buNone/>
              <a:defRPr sz="2667">
                <a:solidFill>
                  <a:schemeClr val="accent2"/>
                </a:solidFill>
              </a:defRPr>
            </a:lvl8pPr>
            <a:lvl9pPr lvl="8" rtl="0">
              <a:spcBef>
                <a:spcPts val="0"/>
              </a:spcBef>
              <a:spcAft>
                <a:spcPts val="0"/>
              </a:spcAft>
              <a:buClr>
                <a:schemeClr val="accent2"/>
              </a:buClr>
              <a:buSzPts val="2000"/>
              <a:buNone/>
              <a:defRPr sz="2667">
                <a:solidFill>
                  <a:schemeClr val="accent2"/>
                </a:solidFill>
              </a:defRPr>
            </a:lvl9pPr>
          </a:lstStyle>
          <a:p>
            <a:endParaRPr/>
          </a:p>
        </p:txBody>
      </p:sp>
      <p:sp>
        <p:nvSpPr>
          <p:cNvPr id="371" name="Google Shape;371;p28"/>
          <p:cNvSpPr txBox="1">
            <a:spLocks noGrp="1"/>
          </p:cNvSpPr>
          <p:nvPr>
            <p:ph type="title" idx="14"/>
          </p:nvPr>
        </p:nvSpPr>
        <p:spPr>
          <a:xfrm>
            <a:off x="969600" y="5126176"/>
            <a:ext cx="3260000" cy="100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867" b="0">
                <a:solidFill>
                  <a:schemeClr val="dk2"/>
                </a:solidFill>
                <a:latin typeface="Inter"/>
                <a:ea typeface="Inter"/>
                <a:cs typeface="Inter"/>
                <a:sym typeface="Inter"/>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72" name="Google Shape;372;p28"/>
          <p:cNvSpPr txBox="1">
            <a:spLocks noGrp="1"/>
          </p:cNvSpPr>
          <p:nvPr>
            <p:ph type="title" idx="15"/>
          </p:nvPr>
        </p:nvSpPr>
        <p:spPr>
          <a:xfrm>
            <a:off x="7962316" y="4496000"/>
            <a:ext cx="3260000" cy="70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000"/>
              <a:buNone/>
              <a:defRPr sz="2400" b="1"/>
            </a:lvl1pPr>
            <a:lvl2pPr lvl="1" rtl="0">
              <a:spcBef>
                <a:spcPts val="0"/>
              </a:spcBef>
              <a:spcAft>
                <a:spcPts val="0"/>
              </a:spcAft>
              <a:buClr>
                <a:schemeClr val="accent2"/>
              </a:buClr>
              <a:buSzPts val="2000"/>
              <a:buNone/>
              <a:defRPr sz="2667">
                <a:solidFill>
                  <a:schemeClr val="accent2"/>
                </a:solidFill>
              </a:defRPr>
            </a:lvl2pPr>
            <a:lvl3pPr lvl="2" rtl="0">
              <a:spcBef>
                <a:spcPts val="0"/>
              </a:spcBef>
              <a:spcAft>
                <a:spcPts val="0"/>
              </a:spcAft>
              <a:buClr>
                <a:schemeClr val="accent2"/>
              </a:buClr>
              <a:buSzPts val="2000"/>
              <a:buNone/>
              <a:defRPr sz="2667">
                <a:solidFill>
                  <a:schemeClr val="accent2"/>
                </a:solidFill>
              </a:defRPr>
            </a:lvl3pPr>
            <a:lvl4pPr lvl="3" rtl="0">
              <a:spcBef>
                <a:spcPts val="0"/>
              </a:spcBef>
              <a:spcAft>
                <a:spcPts val="0"/>
              </a:spcAft>
              <a:buClr>
                <a:schemeClr val="accent2"/>
              </a:buClr>
              <a:buSzPts val="2000"/>
              <a:buNone/>
              <a:defRPr sz="2667">
                <a:solidFill>
                  <a:schemeClr val="accent2"/>
                </a:solidFill>
              </a:defRPr>
            </a:lvl4pPr>
            <a:lvl5pPr lvl="4" rtl="0">
              <a:spcBef>
                <a:spcPts val="0"/>
              </a:spcBef>
              <a:spcAft>
                <a:spcPts val="0"/>
              </a:spcAft>
              <a:buClr>
                <a:schemeClr val="accent2"/>
              </a:buClr>
              <a:buSzPts val="2000"/>
              <a:buNone/>
              <a:defRPr sz="2667">
                <a:solidFill>
                  <a:schemeClr val="accent2"/>
                </a:solidFill>
              </a:defRPr>
            </a:lvl5pPr>
            <a:lvl6pPr lvl="5" rtl="0">
              <a:spcBef>
                <a:spcPts val="0"/>
              </a:spcBef>
              <a:spcAft>
                <a:spcPts val="0"/>
              </a:spcAft>
              <a:buClr>
                <a:schemeClr val="accent2"/>
              </a:buClr>
              <a:buSzPts val="2000"/>
              <a:buNone/>
              <a:defRPr sz="2667">
                <a:solidFill>
                  <a:schemeClr val="accent2"/>
                </a:solidFill>
              </a:defRPr>
            </a:lvl6pPr>
            <a:lvl7pPr lvl="6" rtl="0">
              <a:spcBef>
                <a:spcPts val="0"/>
              </a:spcBef>
              <a:spcAft>
                <a:spcPts val="0"/>
              </a:spcAft>
              <a:buClr>
                <a:schemeClr val="accent2"/>
              </a:buClr>
              <a:buSzPts val="2000"/>
              <a:buNone/>
              <a:defRPr sz="2667">
                <a:solidFill>
                  <a:schemeClr val="accent2"/>
                </a:solidFill>
              </a:defRPr>
            </a:lvl7pPr>
            <a:lvl8pPr lvl="7" rtl="0">
              <a:spcBef>
                <a:spcPts val="0"/>
              </a:spcBef>
              <a:spcAft>
                <a:spcPts val="0"/>
              </a:spcAft>
              <a:buClr>
                <a:schemeClr val="accent2"/>
              </a:buClr>
              <a:buSzPts val="2000"/>
              <a:buNone/>
              <a:defRPr sz="2667">
                <a:solidFill>
                  <a:schemeClr val="accent2"/>
                </a:solidFill>
              </a:defRPr>
            </a:lvl8pPr>
            <a:lvl9pPr lvl="8" rtl="0">
              <a:spcBef>
                <a:spcPts val="0"/>
              </a:spcBef>
              <a:spcAft>
                <a:spcPts val="0"/>
              </a:spcAft>
              <a:buClr>
                <a:schemeClr val="accent2"/>
              </a:buClr>
              <a:buSzPts val="2000"/>
              <a:buNone/>
              <a:defRPr sz="2667">
                <a:solidFill>
                  <a:schemeClr val="accent2"/>
                </a:solidFill>
              </a:defRPr>
            </a:lvl9pPr>
          </a:lstStyle>
          <a:p>
            <a:endParaRPr/>
          </a:p>
        </p:txBody>
      </p:sp>
      <p:sp>
        <p:nvSpPr>
          <p:cNvPr id="373" name="Google Shape;373;p28"/>
          <p:cNvSpPr txBox="1">
            <a:spLocks noGrp="1"/>
          </p:cNvSpPr>
          <p:nvPr>
            <p:ph type="title" idx="16"/>
          </p:nvPr>
        </p:nvSpPr>
        <p:spPr>
          <a:xfrm>
            <a:off x="7962267" y="5126176"/>
            <a:ext cx="3260000" cy="100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867" b="0">
                <a:solidFill>
                  <a:schemeClr val="dk2"/>
                </a:solidFill>
                <a:latin typeface="Inter"/>
                <a:ea typeface="Inter"/>
                <a:cs typeface="Inter"/>
                <a:sym typeface="Inter"/>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15" name="Rectangle 8"/>
          <p:cNvSpPr/>
          <p:nvPr userDrawn="1"/>
        </p:nvSpPr>
        <p:spPr>
          <a:xfrm>
            <a:off x="0" y="6334316"/>
            <a:ext cx="12192001" cy="6599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Date Placeholder 3"/>
          <p:cNvSpPr>
            <a:spLocks noGrp="1"/>
          </p:cNvSpPr>
          <p:nvPr>
            <p:ph type="dt" sz="half" idx="10"/>
          </p:nvPr>
        </p:nvSpPr>
        <p:spPr>
          <a:xfrm>
            <a:off x="1097280" y="6459785"/>
            <a:ext cx="2472271" cy="365125"/>
          </a:xfrm>
          <a:prstGeom prst="rect">
            <a:avLst/>
          </a:prstGeom>
        </p:spPr>
        <p:txBody>
          <a:bodyPr/>
          <a:lstStyle>
            <a:lvl1pPr>
              <a:defRPr sz="1200" b="1"/>
            </a:lvl1pPr>
          </a:lstStyle>
          <a:p>
            <a:r>
              <a:rPr lang="es-ES"/>
              <a:t>14-12-2023</a:t>
            </a:r>
            <a:endParaRPr lang="en-US" dirty="0"/>
          </a:p>
        </p:txBody>
      </p:sp>
      <p:sp>
        <p:nvSpPr>
          <p:cNvPr id="17" name="Footer Placeholder 4"/>
          <p:cNvSpPr>
            <a:spLocks noGrp="1"/>
          </p:cNvSpPr>
          <p:nvPr>
            <p:ph type="ftr" sz="quarter" idx="11"/>
          </p:nvPr>
        </p:nvSpPr>
        <p:spPr>
          <a:xfrm>
            <a:off x="3686185" y="6459785"/>
            <a:ext cx="4822804" cy="365125"/>
          </a:xfrm>
        </p:spPr>
        <p:txBody>
          <a:bodyPr/>
          <a:lstStyle>
            <a:lvl1pPr>
              <a:defRPr sz="1200" b="1"/>
            </a:lvl1pPr>
          </a:lstStyle>
          <a:p>
            <a:r>
              <a:rPr lang="es-ES"/>
              <a:t>Ariel Final Workshop | M. A. Millán-Callado | 19/01/2024 | IJCLab, Orsay</a:t>
            </a:r>
            <a:endParaRPr lang="en-US" dirty="0"/>
          </a:p>
        </p:txBody>
      </p:sp>
      <p:sp>
        <p:nvSpPr>
          <p:cNvPr id="18" name="Slide Number Placeholder 5"/>
          <p:cNvSpPr>
            <a:spLocks noGrp="1"/>
          </p:cNvSpPr>
          <p:nvPr>
            <p:ph type="sldNum" sz="quarter" idx="12"/>
          </p:nvPr>
        </p:nvSpPr>
        <p:spPr>
          <a:xfrm>
            <a:off x="9900458" y="6459785"/>
            <a:ext cx="1312025" cy="365125"/>
          </a:xfrm>
        </p:spPr>
        <p:txBody>
          <a:bodyPr/>
          <a:lstStyle>
            <a:lvl1pPr>
              <a:defRPr sz="1200" b="1"/>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77285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08"/>
        <p:cNvGrpSpPr/>
        <p:nvPr/>
      </p:nvGrpSpPr>
      <p:grpSpPr>
        <a:xfrm>
          <a:off x="0" y="0"/>
          <a:ext cx="0" cy="0"/>
          <a:chOff x="0" y="0"/>
          <a:chExt cx="0" cy="0"/>
        </a:xfrm>
      </p:grpSpPr>
      <p:sp>
        <p:nvSpPr>
          <p:cNvPr id="217" name="Google Shape;217;p19"/>
          <p:cNvSpPr txBox="1">
            <a:spLocks noGrp="1"/>
          </p:cNvSpPr>
          <p:nvPr>
            <p:ph type="title"/>
          </p:nvPr>
        </p:nvSpPr>
        <p:spPr>
          <a:xfrm>
            <a:off x="911833" y="500167"/>
            <a:ext cx="103680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2800"/>
              <a:buNone/>
              <a:defRPr/>
            </a:lvl1pPr>
            <a:lvl2pPr lvl="1" rtl="0">
              <a:spcBef>
                <a:spcPts val="0"/>
              </a:spcBef>
              <a:spcAft>
                <a:spcPts val="0"/>
              </a:spcAft>
              <a:buClr>
                <a:schemeClr val="accent5"/>
              </a:buClr>
              <a:buSzPts val="2800"/>
              <a:buNone/>
              <a:defRPr>
                <a:solidFill>
                  <a:schemeClr val="accent5"/>
                </a:solidFill>
              </a:defRPr>
            </a:lvl2pPr>
            <a:lvl3pPr lvl="2" rtl="0">
              <a:spcBef>
                <a:spcPts val="0"/>
              </a:spcBef>
              <a:spcAft>
                <a:spcPts val="0"/>
              </a:spcAft>
              <a:buClr>
                <a:schemeClr val="accent5"/>
              </a:buClr>
              <a:buSzPts val="2800"/>
              <a:buNone/>
              <a:defRPr>
                <a:solidFill>
                  <a:schemeClr val="accent5"/>
                </a:solidFill>
              </a:defRPr>
            </a:lvl3pPr>
            <a:lvl4pPr lvl="3" rtl="0">
              <a:spcBef>
                <a:spcPts val="0"/>
              </a:spcBef>
              <a:spcAft>
                <a:spcPts val="0"/>
              </a:spcAft>
              <a:buClr>
                <a:schemeClr val="accent5"/>
              </a:buClr>
              <a:buSzPts val="2800"/>
              <a:buNone/>
              <a:defRPr>
                <a:solidFill>
                  <a:schemeClr val="accent5"/>
                </a:solidFill>
              </a:defRPr>
            </a:lvl4pPr>
            <a:lvl5pPr lvl="4" rtl="0">
              <a:spcBef>
                <a:spcPts val="0"/>
              </a:spcBef>
              <a:spcAft>
                <a:spcPts val="0"/>
              </a:spcAft>
              <a:buClr>
                <a:schemeClr val="accent5"/>
              </a:buClr>
              <a:buSzPts val="2800"/>
              <a:buNone/>
              <a:defRPr>
                <a:solidFill>
                  <a:schemeClr val="accent5"/>
                </a:solidFill>
              </a:defRPr>
            </a:lvl5pPr>
            <a:lvl6pPr lvl="5" rtl="0">
              <a:spcBef>
                <a:spcPts val="0"/>
              </a:spcBef>
              <a:spcAft>
                <a:spcPts val="0"/>
              </a:spcAft>
              <a:buClr>
                <a:schemeClr val="accent5"/>
              </a:buClr>
              <a:buSzPts val="2800"/>
              <a:buNone/>
              <a:defRPr>
                <a:solidFill>
                  <a:schemeClr val="accent5"/>
                </a:solidFill>
              </a:defRPr>
            </a:lvl6pPr>
            <a:lvl7pPr lvl="6" rtl="0">
              <a:spcBef>
                <a:spcPts val="0"/>
              </a:spcBef>
              <a:spcAft>
                <a:spcPts val="0"/>
              </a:spcAft>
              <a:buClr>
                <a:schemeClr val="accent5"/>
              </a:buClr>
              <a:buSzPts val="2800"/>
              <a:buNone/>
              <a:defRPr>
                <a:solidFill>
                  <a:schemeClr val="accent5"/>
                </a:solidFill>
              </a:defRPr>
            </a:lvl7pPr>
            <a:lvl8pPr lvl="7" rtl="0">
              <a:spcBef>
                <a:spcPts val="0"/>
              </a:spcBef>
              <a:spcAft>
                <a:spcPts val="0"/>
              </a:spcAft>
              <a:buClr>
                <a:schemeClr val="accent5"/>
              </a:buClr>
              <a:buSzPts val="2800"/>
              <a:buNone/>
              <a:defRPr>
                <a:solidFill>
                  <a:schemeClr val="accent5"/>
                </a:solidFill>
              </a:defRPr>
            </a:lvl8pPr>
            <a:lvl9pPr lvl="8" rtl="0">
              <a:spcBef>
                <a:spcPts val="0"/>
              </a:spcBef>
              <a:spcAft>
                <a:spcPts val="0"/>
              </a:spcAft>
              <a:buClr>
                <a:schemeClr val="accent5"/>
              </a:buClr>
              <a:buSzPts val="2800"/>
              <a:buNone/>
              <a:defRPr>
                <a:solidFill>
                  <a:schemeClr val="accent5"/>
                </a:solidFill>
              </a:defRPr>
            </a:lvl9pPr>
          </a:lstStyle>
          <a:p>
            <a:endParaRPr/>
          </a:p>
        </p:txBody>
      </p:sp>
      <p:sp>
        <p:nvSpPr>
          <p:cNvPr id="3" name="Date Placeholder 3"/>
          <p:cNvSpPr>
            <a:spLocks noGrp="1"/>
          </p:cNvSpPr>
          <p:nvPr>
            <p:ph type="dt" sz="half" idx="10"/>
          </p:nvPr>
        </p:nvSpPr>
        <p:spPr>
          <a:xfrm>
            <a:off x="1097280" y="6459785"/>
            <a:ext cx="2472271" cy="365125"/>
          </a:xfrm>
          <a:prstGeom prst="rect">
            <a:avLst/>
          </a:prstGeom>
        </p:spPr>
        <p:txBody>
          <a:bodyPr/>
          <a:lstStyle>
            <a:lvl1pPr>
              <a:defRPr sz="1200" b="1"/>
            </a:lvl1pPr>
          </a:lstStyle>
          <a:p>
            <a:r>
              <a:rPr lang="es-ES"/>
              <a:t>14-12-2023</a:t>
            </a:r>
            <a:endParaRPr lang="en-US" dirty="0"/>
          </a:p>
        </p:txBody>
      </p:sp>
      <p:sp>
        <p:nvSpPr>
          <p:cNvPr id="4" name="Footer Placeholder 4"/>
          <p:cNvSpPr>
            <a:spLocks noGrp="1"/>
          </p:cNvSpPr>
          <p:nvPr>
            <p:ph type="ftr" sz="quarter" idx="11"/>
          </p:nvPr>
        </p:nvSpPr>
        <p:spPr>
          <a:xfrm>
            <a:off x="3686185" y="6459785"/>
            <a:ext cx="4822804" cy="365125"/>
          </a:xfrm>
        </p:spPr>
        <p:txBody>
          <a:bodyPr/>
          <a:lstStyle>
            <a:lvl1pPr>
              <a:defRPr sz="1200" b="1"/>
            </a:lvl1pPr>
          </a:lstStyle>
          <a:p>
            <a:r>
              <a:rPr lang="es-ES"/>
              <a:t>Ariel Final Workshop | M. A. Millán-Callado | 19/01/2024 | IJCLab, Orsay</a:t>
            </a:r>
            <a:endParaRPr lang="en-US" dirty="0"/>
          </a:p>
        </p:txBody>
      </p:sp>
      <p:sp>
        <p:nvSpPr>
          <p:cNvPr id="5" name="Slide Number Placeholder 5"/>
          <p:cNvSpPr>
            <a:spLocks noGrp="1"/>
          </p:cNvSpPr>
          <p:nvPr>
            <p:ph type="sldNum" sz="quarter" idx="12"/>
          </p:nvPr>
        </p:nvSpPr>
        <p:spPr>
          <a:xfrm>
            <a:off x="9900458" y="6459785"/>
            <a:ext cx="1312025" cy="365125"/>
          </a:xfrm>
        </p:spPr>
        <p:txBody>
          <a:bodyPr/>
          <a:lstStyle>
            <a:lvl1pPr>
              <a:defRPr sz="1200" b="1"/>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83430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7"/>
        <p:cNvGrpSpPr/>
        <p:nvPr/>
      </p:nvGrpSpPr>
      <p:grpSpPr>
        <a:xfrm>
          <a:off x="0" y="0"/>
          <a:ext cx="0" cy="0"/>
          <a:chOff x="0" y="0"/>
          <a:chExt cx="0" cy="0"/>
        </a:xfrm>
      </p:grpSpPr>
      <p:sp>
        <p:nvSpPr>
          <p:cNvPr id="178" name="Google Shape;178;p17"/>
          <p:cNvSpPr txBox="1">
            <a:spLocks noGrp="1"/>
          </p:cNvSpPr>
          <p:nvPr>
            <p:ph type="title"/>
          </p:nvPr>
        </p:nvSpPr>
        <p:spPr>
          <a:xfrm>
            <a:off x="896800" y="500167"/>
            <a:ext cx="1039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2800"/>
              <a:buNone/>
              <a:defRPr/>
            </a:lvl1pPr>
            <a:lvl2pPr lvl="1" rtl="0">
              <a:spcBef>
                <a:spcPts val="0"/>
              </a:spcBef>
              <a:spcAft>
                <a:spcPts val="0"/>
              </a:spcAft>
              <a:buClr>
                <a:schemeClr val="accent5"/>
              </a:buClr>
              <a:buSzPts val="2800"/>
              <a:buNone/>
              <a:defRPr>
                <a:solidFill>
                  <a:schemeClr val="accent5"/>
                </a:solidFill>
              </a:defRPr>
            </a:lvl2pPr>
            <a:lvl3pPr lvl="2" rtl="0">
              <a:spcBef>
                <a:spcPts val="0"/>
              </a:spcBef>
              <a:spcAft>
                <a:spcPts val="0"/>
              </a:spcAft>
              <a:buClr>
                <a:schemeClr val="accent5"/>
              </a:buClr>
              <a:buSzPts val="2800"/>
              <a:buNone/>
              <a:defRPr>
                <a:solidFill>
                  <a:schemeClr val="accent5"/>
                </a:solidFill>
              </a:defRPr>
            </a:lvl3pPr>
            <a:lvl4pPr lvl="3" rtl="0">
              <a:spcBef>
                <a:spcPts val="0"/>
              </a:spcBef>
              <a:spcAft>
                <a:spcPts val="0"/>
              </a:spcAft>
              <a:buClr>
                <a:schemeClr val="accent5"/>
              </a:buClr>
              <a:buSzPts val="2800"/>
              <a:buNone/>
              <a:defRPr>
                <a:solidFill>
                  <a:schemeClr val="accent5"/>
                </a:solidFill>
              </a:defRPr>
            </a:lvl4pPr>
            <a:lvl5pPr lvl="4" rtl="0">
              <a:spcBef>
                <a:spcPts val="0"/>
              </a:spcBef>
              <a:spcAft>
                <a:spcPts val="0"/>
              </a:spcAft>
              <a:buClr>
                <a:schemeClr val="accent5"/>
              </a:buClr>
              <a:buSzPts val="2800"/>
              <a:buNone/>
              <a:defRPr>
                <a:solidFill>
                  <a:schemeClr val="accent5"/>
                </a:solidFill>
              </a:defRPr>
            </a:lvl5pPr>
            <a:lvl6pPr lvl="5" rtl="0">
              <a:spcBef>
                <a:spcPts val="0"/>
              </a:spcBef>
              <a:spcAft>
                <a:spcPts val="0"/>
              </a:spcAft>
              <a:buClr>
                <a:schemeClr val="accent5"/>
              </a:buClr>
              <a:buSzPts val="2800"/>
              <a:buNone/>
              <a:defRPr>
                <a:solidFill>
                  <a:schemeClr val="accent5"/>
                </a:solidFill>
              </a:defRPr>
            </a:lvl6pPr>
            <a:lvl7pPr lvl="6" rtl="0">
              <a:spcBef>
                <a:spcPts val="0"/>
              </a:spcBef>
              <a:spcAft>
                <a:spcPts val="0"/>
              </a:spcAft>
              <a:buClr>
                <a:schemeClr val="accent5"/>
              </a:buClr>
              <a:buSzPts val="2800"/>
              <a:buNone/>
              <a:defRPr>
                <a:solidFill>
                  <a:schemeClr val="accent5"/>
                </a:solidFill>
              </a:defRPr>
            </a:lvl7pPr>
            <a:lvl8pPr lvl="7" rtl="0">
              <a:spcBef>
                <a:spcPts val="0"/>
              </a:spcBef>
              <a:spcAft>
                <a:spcPts val="0"/>
              </a:spcAft>
              <a:buClr>
                <a:schemeClr val="accent5"/>
              </a:buClr>
              <a:buSzPts val="2800"/>
              <a:buNone/>
              <a:defRPr>
                <a:solidFill>
                  <a:schemeClr val="accent5"/>
                </a:solidFill>
              </a:defRPr>
            </a:lvl8pPr>
            <a:lvl9pPr lvl="8" rtl="0">
              <a:spcBef>
                <a:spcPts val="0"/>
              </a:spcBef>
              <a:spcAft>
                <a:spcPts val="0"/>
              </a:spcAft>
              <a:buClr>
                <a:schemeClr val="accent5"/>
              </a:buClr>
              <a:buSzPts val="2800"/>
              <a:buNone/>
              <a:defRPr>
                <a:solidFill>
                  <a:schemeClr val="accent5"/>
                </a:solidFill>
              </a:defRPr>
            </a:lvl9pPr>
          </a:lstStyle>
          <a:p>
            <a:endParaRPr/>
          </a:p>
        </p:txBody>
      </p:sp>
      <p:sp>
        <p:nvSpPr>
          <p:cNvPr id="3" name="Date Placeholder 3"/>
          <p:cNvSpPr>
            <a:spLocks noGrp="1"/>
          </p:cNvSpPr>
          <p:nvPr>
            <p:ph type="dt" sz="half" idx="10"/>
          </p:nvPr>
        </p:nvSpPr>
        <p:spPr>
          <a:xfrm>
            <a:off x="1097280" y="6459785"/>
            <a:ext cx="2472271" cy="365125"/>
          </a:xfrm>
          <a:prstGeom prst="rect">
            <a:avLst/>
          </a:prstGeom>
        </p:spPr>
        <p:txBody>
          <a:bodyPr/>
          <a:lstStyle>
            <a:lvl1pPr>
              <a:defRPr sz="1200" b="1"/>
            </a:lvl1pPr>
          </a:lstStyle>
          <a:p>
            <a:r>
              <a:rPr lang="es-ES"/>
              <a:t>14-12-2023</a:t>
            </a:r>
            <a:endParaRPr lang="en-US" dirty="0"/>
          </a:p>
        </p:txBody>
      </p:sp>
      <p:sp>
        <p:nvSpPr>
          <p:cNvPr id="4" name="Footer Placeholder 4"/>
          <p:cNvSpPr>
            <a:spLocks noGrp="1"/>
          </p:cNvSpPr>
          <p:nvPr>
            <p:ph type="ftr" sz="quarter" idx="11"/>
          </p:nvPr>
        </p:nvSpPr>
        <p:spPr>
          <a:xfrm>
            <a:off x="3686185" y="6459785"/>
            <a:ext cx="4822804" cy="365125"/>
          </a:xfrm>
        </p:spPr>
        <p:txBody>
          <a:bodyPr/>
          <a:lstStyle>
            <a:lvl1pPr>
              <a:defRPr sz="1200" b="1"/>
            </a:lvl1pPr>
          </a:lstStyle>
          <a:p>
            <a:r>
              <a:rPr lang="es-ES"/>
              <a:t>Ariel Final Workshop | M. A. Millán-Callado | 19/01/2024 | IJCLab, Orsay</a:t>
            </a:r>
            <a:endParaRPr lang="en-US" dirty="0"/>
          </a:p>
        </p:txBody>
      </p:sp>
      <p:sp>
        <p:nvSpPr>
          <p:cNvPr id="5" name="Slide Number Placeholder 5"/>
          <p:cNvSpPr>
            <a:spLocks noGrp="1"/>
          </p:cNvSpPr>
          <p:nvPr>
            <p:ph type="sldNum" sz="quarter" idx="12"/>
          </p:nvPr>
        </p:nvSpPr>
        <p:spPr>
          <a:xfrm>
            <a:off x="9900458" y="6459785"/>
            <a:ext cx="1312025" cy="365125"/>
          </a:xfrm>
        </p:spPr>
        <p:txBody>
          <a:bodyPr/>
          <a:lstStyle>
            <a:lvl1pPr>
              <a:defRPr sz="1200" b="1"/>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46455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Images and Contents Layout">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400095AA-D917-4540-B014-EEDB5478D0D8}"/>
              </a:ext>
            </a:extLst>
          </p:cNvPr>
          <p:cNvSpPr>
            <a:spLocks noGrp="1"/>
          </p:cNvSpPr>
          <p:nvPr>
            <p:ph type="pic" idx="16" hasCustomPrompt="1"/>
          </p:nvPr>
        </p:nvSpPr>
        <p:spPr>
          <a:xfrm>
            <a:off x="6192011" y="3527786"/>
            <a:ext cx="5999989" cy="3332989"/>
          </a:xfrm>
          <a:custGeom>
            <a:avLst/>
            <a:gdLst>
              <a:gd name="connsiteX0" fmla="*/ 1137667 w 4499992"/>
              <a:gd name="connsiteY0" fmla="*/ 0 h 2499742"/>
              <a:gd name="connsiteX1" fmla="*/ 4499992 w 4499992"/>
              <a:gd name="connsiteY1" fmla="*/ 0 h 2499742"/>
              <a:gd name="connsiteX2" fmla="*/ 4499992 w 4499992"/>
              <a:gd name="connsiteY2" fmla="*/ 2499742 h 2499742"/>
              <a:gd name="connsiteX3" fmla="*/ 0 w 4499992"/>
              <a:gd name="connsiteY3" fmla="*/ 2499742 h 2499742"/>
              <a:gd name="connsiteX4" fmla="*/ 0 w 4499992"/>
              <a:gd name="connsiteY4" fmla="*/ 1118616 h 2499742"/>
              <a:gd name="connsiteX5" fmla="*/ 1137667 w 4499992"/>
              <a:gd name="connsiteY5" fmla="*/ 1118616 h 24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9992" h="2499742">
                <a:moveTo>
                  <a:pt x="1137667" y="0"/>
                </a:moveTo>
                <a:lnTo>
                  <a:pt x="4499992" y="0"/>
                </a:lnTo>
                <a:lnTo>
                  <a:pt x="4499992" y="2499742"/>
                </a:lnTo>
                <a:lnTo>
                  <a:pt x="0" y="2499742"/>
                </a:lnTo>
                <a:lnTo>
                  <a:pt x="0" y="1118616"/>
                </a:lnTo>
                <a:lnTo>
                  <a:pt x="1137667" y="1118616"/>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6" name="그림 개체 틀 15">
            <a:extLst>
              <a:ext uri="{FF2B5EF4-FFF2-40B4-BE49-F238E27FC236}">
                <a16:creationId xmlns:a16="http://schemas.microsoft.com/office/drawing/2014/main" id="{E797F658-C176-47C2-AEB4-F20B23921179}"/>
              </a:ext>
            </a:extLst>
          </p:cNvPr>
          <p:cNvSpPr>
            <a:spLocks noGrp="1"/>
          </p:cNvSpPr>
          <p:nvPr>
            <p:ph type="pic" idx="17" hasCustomPrompt="1"/>
          </p:nvPr>
        </p:nvSpPr>
        <p:spPr>
          <a:xfrm>
            <a:off x="0" y="3525012"/>
            <a:ext cx="5999989" cy="3332989"/>
          </a:xfrm>
          <a:custGeom>
            <a:avLst/>
            <a:gdLst>
              <a:gd name="connsiteX0" fmla="*/ 0 w 4499992"/>
              <a:gd name="connsiteY0" fmla="*/ 0 h 2499742"/>
              <a:gd name="connsiteX1" fmla="*/ 3372247 w 4499992"/>
              <a:gd name="connsiteY1" fmla="*/ 0 h 2499742"/>
              <a:gd name="connsiteX2" fmla="*/ 3372247 w 4499992"/>
              <a:gd name="connsiteY2" fmla="*/ 1118616 h 2499742"/>
              <a:gd name="connsiteX3" fmla="*/ 4499992 w 4499992"/>
              <a:gd name="connsiteY3" fmla="*/ 1118616 h 2499742"/>
              <a:gd name="connsiteX4" fmla="*/ 4499992 w 4499992"/>
              <a:gd name="connsiteY4" fmla="*/ 2499742 h 2499742"/>
              <a:gd name="connsiteX5" fmla="*/ 0 w 4499992"/>
              <a:gd name="connsiteY5" fmla="*/ 2499742 h 24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9992" h="2499742">
                <a:moveTo>
                  <a:pt x="0" y="0"/>
                </a:moveTo>
                <a:lnTo>
                  <a:pt x="3372247" y="0"/>
                </a:lnTo>
                <a:lnTo>
                  <a:pt x="3372247" y="1118616"/>
                </a:lnTo>
                <a:lnTo>
                  <a:pt x="4499992" y="1118616"/>
                </a:lnTo>
                <a:lnTo>
                  <a:pt x="4499992" y="2499742"/>
                </a:lnTo>
                <a:lnTo>
                  <a:pt x="0" y="2499742"/>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5" name="그림 개체 틀 14">
            <a:extLst>
              <a:ext uri="{FF2B5EF4-FFF2-40B4-BE49-F238E27FC236}">
                <a16:creationId xmlns:a16="http://schemas.microsoft.com/office/drawing/2014/main" id="{9ECFE99B-B579-4A3C-A87A-75084AC09EE1}"/>
              </a:ext>
            </a:extLst>
          </p:cNvPr>
          <p:cNvSpPr>
            <a:spLocks noGrp="1"/>
          </p:cNvSpPr>
          <p:nvPr>
            <p:ph type="pic" idx="13" hasCustomPrompt="1"/>
          </p:nvPr>
        </p:nvSpPr>
        <p:spPr>
          <a:xfrm>
            <a:off x="0" y="0"/>
            <a:ext cx="5999989" cy="3332989"/>
          </a:xfrm>
          <a:custGeom>
            <a:avLst/>
            <a:gdLst>
              <a:gd name="connsiteX0" fmla="*/ 0 w 4499992"/>
              <a:gd name="connsiteY0" fmla="*/ 0 h 2499742"/>
              <a:gd name="connsiteX1" fmla="*/ 4499992 w 4499992"/>
              <a:gd name="connsiteY1" fmla="*/ 0 h 2499742"/>
              <a:gd name="connsiteX2" fmla="*/ 4499992 w 4499992"/>
              <a:gd name="connsiteY2" fmla="*/ 1368152 h 2499742"/>
              <a:gd name="connsiteX3" fmla="*/ 3372247 w 4499992"/>
              <a:gd name="connsiteY3" fmla="*/ 1368152 h 2499742"/>
              <a:gd name="connsiteX4" fmla="*/ 3372247 w 4499992"/>
              <a:gd name="connsiteY4" fmla="*/ 2499742 h 2499742"/>
              <a:gd name="connsiteX5" fmla="*/ 0 w 4499992"/>
              <a:gd name="connsiteY5" fmla="*/ 2499742 h 24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9992" h="2499742">
                <a:moveTo>
                  <a:pt x="0" y="0"/>
                </a:moveTo>
                <a:lnTo>
                  <a:pt x="4499992" y="0"/>
                </a:lnTo>
                <a:lnTo>
                  <a:pt x="4499992" y="1368152"/>
                </a:lnTo>
                <a:lnTo>
                  <a:pt x="3372247" y="1368152"/>
                </a:lnTo>
                <a:lnTo>
                  <a:pt x="3372247" y="2499742"/>
                </a:lnTo>
                <a:lnTo>
                  <a:pt x="0" y="2499742"/>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4" name="그림 개체 틀 13">
            <a:extLst>
              <a:ext uri="{FF2B5EF4-FFF2-40B4-BE49-F238E27FC236}">
                <a16:creationId xmlns:a16="http://schemas.microsoft.com/office/drawing/2014/main" id="{F4858D0D-29DA-4F26-AF18-C0DEB17ABC84}"/>
              </a:ext>
            </a:extLst>
          </p:cNvPr>
          <p:cNvSpPr>
            <a:spLocks noGrp="1"/>
          </p:cNvSpPr>
          <p:nvPr>
            <p:ph type="pic" idx="15" hasCustomPrompt="1"/>
          </p:nvPr>
        </p:nvSpPr>
        <p:spPr>
          <a:xfrm>
            <a:off x="6192011" y="0"/>
            <a:ext cx="5999989" cy="3332989"/>
          </a:xfrm>
          <a:custGeom>
            <a:avLst/>
            <a:gdLst>
              <a:gd name="connsiteX0" fmla="*/ 0 w 4499992"/>
              <a:gd name="connsiteY0" fmla="*/ 0 h 2499742"/>
              <a:gd name="connsiteX1" fmla="*/ 4499992 w 4499992"/>
              <a:gd name="connsiteY1" fmla="*/ 0 h 2499742"/>
              <a:gd name="connsiteX2" fmla="*/ 4499992 w 4499992"/>
              <a:gd name="connsiteY2" fmla="*/ 2499742 h 2499742"/>
              <a:gd name="connsiteX3" fmla="*/ 1137667 w 4499992"/>
              <a:gd name="connsiteY3" fmla="*/ 2499742 h 2499742"/>
              <a:gd name="connsiteX4" fmla="*/ 1137667 w 4499992"/>
              <a:gd name="connsiteY4" fmla="*/ 1368152 h 2499742"/>
              <a:gd name="connsiteX5" fmla="*/ 0 w 4499992"/>
              <a:gd name="connsiteY5" fmla="*/ 1368152 h 24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9992" h="2499742">
                <a:moveTo>
                  <a:pt x="0" y="0"/>
                </a:moveTo>
                <a:lnTo>
                  <a:pt x="4499992" y="0"/>
                </a:lnTo>
                <a:lnTo>
                  <a:pt x="4499992" y="2499742"/>
                </a:lnTo>
                <a:lnTo>
                  <a:pt x="1137667" y="2499742"/>
                </a:lnTo>
                <a:lnTo>
                  <a:pt x="1137667" y="1368152"/>
                </a:lnTo>
                <a:lnTo>
                  <a:pt x="0" y="1368152"/>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36 Marcador de número de diapositiva"/>
          <p:cNvSpPr>
            <a:spLocks noGrp="1"/>
          </p:cNvSpPr>
          <p:nvPr>
            <p:ph type="sldNum" sz="quarter" idx="4"/>
          </p:nvPr>
        </p:nvSpPr>
        <p:spPr>
          <a:xfrm>
            <a:off x="0" y="6103092"/>
            <a:ext cx="1152128" cy="625657"/>
          </a:xfrm>
          <a:prstGeom prst="rect">
            <a:avLst/>
          </a:prstGeom>
        </p:spPr>
        <p:txBody>
          <a:bodyPr vert="horz" lIns="91440" tIns="45720" rIns="91440" bIns="45720" rtlCol="0" anchor="ctr"/>
          <a:lstStyle>
            <a:lvl1pPr algn="r">
              <a:defRPr sz="3733" b="1">
                <a:solidFill>
                  <a:schemeClr val="tx2"/>
                </a:solidFill>
                <a:latin typeface="Corbel" panose="020B0503020204020204" pitchFamily="34" charset="0"/>
              </a:defRPr>
            </a:lvl1pPr>
          </a:lstStyle>
          <a:p>
            <a:fld id="{65D03F00-722E-4562-AB11-6E871E33C880}" type="slidenum">
              <a:rPr lang="en-US" smtClean="0"/>
              <a:pPr/>
              <a:t>‹#›</a:t>
            </a:fld>
            <a:endParaRPr lang="en-US" dirty="0"/>
          </a:p>
        </p:txBody>
      </p:sp>
    </p:spTree>
    <p:extLst>
      <p:ext uri="{BB962C8B-B14F-4D97-AF65-F5344CB8AC3E}">
        <p14:creationId xmlns:p14="http://schemas.microsoft.com/office/powerpoint/2010/main" val="3812212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61"/>
        <p:cNvGrpSpPr/>
        <p:nvPr/>
      </p:nvGrpSpPr>
      <p:grpSpPr>
        <a:xfrm>
          <a:off x="0" y="0"/>
          <a:ext cx="0" cy="0"/>
          <a:chOff x="0" y="0"/>
          <a:chExt cx="0" cy="0"/>
        </a:xfrm>
      </p:grpSpPr>
      <p:grpSp>
        <p:nvGrpSpPr>
          <p:cNvPr id="62" name="Shape 62"/>
          <p:cNvGrpSpPr/>
          <p:nvPr/>
        </p:nvGrpSpPr>
        <p:grpSpPr>
          <a:xfrm>
            <a:off x="0" y="48"/>
            <a:ext cx="9429907" cy="1131835"/>
            <a:chOff x="-4" y="40"/>
            <a:chExt cx="7072430" cy="1327315"/>
          </a:xfrm>
        </p:grpSpPr>
        <p:sp>
          <p:nvSpPr>
            <p:cNvPr id="63" name="Shape 63"/>
            <p:cNvSpPr/>
            <p:nvPr/>
          </p:nvSpPr>
          <p:spPr>
            <a:xfrm>
              <a:off x="6292649" y="126425"/>
              <a:ext cx="779700" cy="259800"/>
            </a:xfrm>
            <a:prstGeom prst="triangle">
              <a:avLst>
                <a:gd name="adj" fmla="val 32425"/>
              </a:avLst>
            </a:prstGeom>
            <a:solidFill>
              <a:srgbClr val="520219"/>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latin typeface="Arvo"/>
                <a:ea typeface="Arvo"/>
                <a:cs typeface="Arvo"/>
                <a:sym typeface="Arvo"/>
              </a:endParaRPr>
            </a:p>
          </p:txBody>
        </p:sp>
        <p:grpSp>
          <p:nvGrpSpPr>
            <p:cNvPr id="64" name="Shape 64"/>
            <p:cNvGrpSpPr/>
            <p:nvPr/>
          </p:nvGrpSpPr>
          <p:grpSpPr>
            <a:xfrm rot="10800000" flipH="1">
              <a:off x="3" y="40"/>
              <a:ext cx="6756168" cy="1327315"/>
              <a:chOff x="-2168138" y="330075"/>
              <a:chExt cx="8650663" cy="1699506"/>
            </a:xfrm>
          </p:grpSpPr>
          <p:sp>
            <p:nvSpPr>
              <p:cNvPr id="65" name="Shape 65"/>
              <p:cNvSpPr/>
              <p:nvPr/>
            </p:nvSpPr>
            <p:spPr>
              <a:xfrm>
                <a:off x="-2168138" y="330081"/>
                <a:ext cx="6958200" cy="1699500"/>
              </a:xfrm>
              <a:prstGeom prst="rect">
                <a:avLst/>
              </a:prstGeom>
              <a:solidFill>
                <a:srgbClr val="A9053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latin typeface="Arvo"/>
                  <a:ea typeface="Arvo"/>
                  <a:cs typeface="Arvo"/>
                  <a:sym typeface="Arvo"/>
                </a:endParaRPr>
              </a:p>
            </p:txBody>
          </p:sp>
          <p:sp>
            <p:nvSpPr>
              <p:cNvPr id="66" name="Shape 66"/>
              <p:cNvSpPr/>
              <p:nvPr/>
            </p:nvSpPr>
            <p:spPr>
              <a:xfrm>
                <a:off x="4783025" y="330075"/>
                <a:ext cx="1699500" cy="1699500"/>
              </a:xfrm>
              <a:prstGeom prst="rtTriangle">
                <a:avLst/>
              </a:prstGeom>
              <a:solidFill>
                <a:srgbClr val="A9053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latin typeface="Arvo"/>
                  <a:ea typeface="Arvo"/>
                  <a:cs typeface="Arvo"/>
                  <a:sym typeface="Arvo"/>
                </a:endParaRPr>
              </a:p>
            </p:txBody>
          </p:sp>
        </p:grpSp>
        <p:grpSp>
          <p:nvGrpSpPr>
            <p:cNvPr id="67" name="Shape 67"/>
            <p:cNvGrpSpPr/>
            <p:nvPr/>
          </p:nvGrpSpPr>
          <p:grpSpPr>
            <a:xfrm rot="10800000" flipH="1">
              <a:off x="-4" y="381007"/>
              <a:ext cx="7072430" cy="771744"/>
              <a:chOff x="-9092084" y="330075"/>
              <a:chExt cx="15574609" cy="1699501"/>
            </a:xfrm>
          </p:grpSpPr>
          <p:sp>
            <p:nvSpPr>
              <p:cNvPr id="68" name="Shape 68"/>
              <p:cNvSpPr/>
              <p:nvPr/>
            </p:nvSpPr>
            <p:spPr>
              <a:xfrm>
                <a:off x="-9092084" y="330076"/>
                <a:ext cx="13882200" cy="1699500"/>
              </a:xfrm>
              <a:prstGeom prst="rect">
                <a:avLst/>
              </a:prstGeom>
              <a:solidFill>
                <a:srgbClr val="860429"/>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latin typeface="Arvo"/>
                  <a:ea typeface="Arvo"/>
                  <a:cs typeface="Arvo"/>
                  <a:sym typeface="Arvo"/>
                </a:endParaRPr>
              </a:p>
            </p:txBody>
          </p:sp>
          <p:sp>
            <p:nvSpPr>
              <p:cNvPr id="69" name="Shape 69"/>
              <p:cNvSpPr/>
              <p:nvPr/>
            </p:nvSpPr>
            <p:spPr>
              <a:xfrm>
                <a:off x="4783025" y="330075"/>
                <a:ext cx="1699500" cy="1699500"/>
              </a:xfrm>
              <a:prstGeom prst="rtTriangle">
                <a:avLst/>
              </a:prstGeom>
              <a:solidFill>
                <a:srgbClr val="860429"/>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latin typeface="Arvo"/>
                  <a:ea typeface="Arvo"/>
                  <a:cs typeface="Arvo"/>
                  <a:sym typeface="Arvo"/>
                </a:endParaRPr>
              </a:p>
            </p:txBody>
          </p:sp>
        </p:grpSp>
      </p:grpSp>
      <p:sp>
        <p:nvSpPr>
          <p:cNvPr id="78" name="Shape 78"/>
          <p:cNvSpPr txBox="1">
            <a:spLocks noGrp="1"/>
          </p:cNvSpPr>
          <p:nvPr>
            <p:ph type="title"/>
          </p:nvPr>
        </p:nvSpPr>
        <p:spPr>
          <a:xfrm>
            <a:off x="133400" y="152803"/>
            <a:ext cx="7323200" cy="10216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dirty="0"/>
          </a:p>
        </p:txBody>
      </p:sp>
      <p:sp>
        <p:nvSpPr>
          <p:cNvPr id="79" name="Shape 79"/>
          <p:cNvSpPr txBox="1">
            <a:spLocks noGrp="1"/>
          </p:cNvSpPr>
          <p:nvPr>
            <p:ph type="body" idx="1"/>
          </p:nvPr>
        </p:nvSpPr>
        <p:spPr>
          <a:xfrm>
            <a:off x="1085700" y="1389045"/>
            <a:ext cx="8176800" cy="4574755"/>
          </a:xfrm>
          <a:prstGeom prst="rect">
            <a:avLst/>
          </a:prstGeom>
        </p:spPr>
        <p:txBody>
          <a:bodyPr spcFirstLastPara="1" wrap="square" lIns="91425" tIns="91425" rIns="91425" bIns="91425" anchor="ctr" anchorCtr="0"/>
          <a:lstStyle>
            <a:lvl1pPr marL="609585" lvl="0" indent="-507987">
              <a:spcBef>
                <a:spcPts val="800"/>
              </a:spcBef>
              <a:spcAft>
                <a:spcPts val="0"/>
              </a:spcAft>
              <a:buClr>
                <a:srgbClr val="A90533"/>
              </a:buClr>
              <a:buSzPct val="95000"/>
              <a:buChar char="▰"/>
              <a:defRPr/>
            </a:lvl1pPr>
            <a:lvl2pPr marL="1219170" lvl="1" indent="-507987">
              <a:spcBef>
                <a:spcPts val="1333"/>
              </a:spcBef>
              <a:spcAft>
                <a:spcPts val="0"/>
              </a:spcAft>
              <a:buSzPts val="2400"/>
              <a:buChar char="▻"/>
              <a:defRPr/>
            </a:lvl2pPr>
            <a:lvl3pPr marL="1828754" lvl="2" indent="-507987">
              <a:spcBef>
                <a:spcPts val="1333"/>
              </a:spcBef>
              <a:spcAft>
                <a:spcPts val="0"/>
              </a:spcAft>
              <a:buSzPts val="2400"/>
              <a:buChar char="▻"/>
              <a:defRPr/>
            </a:lvl3pPr>
            <a:lvl4pPr marL="2438339" lvl="3" indent="-507987">
              <a:spcBef>
                <a:spcPts val="1333"/>
              </a:spcBef>
              <a:spcAft>
                <a:spcPts val="0"/>
              </a:spcAft>
              <a:buSzPts val="2400"/>
              <a:buChar char="▻"/>
              <a:defRPr/>
            </a:lvl4pPr>
            <a:lvl5pPr marL="3047924" lvl="4" indent="-507987">
              <a:spcBef>
                <a:spcPts val="1333"/>
              </a:spcBef>
              <a:spcAft>
                <a:spcPts val="0"/>
              </a:spcAft>
              <a:buSzPts val="2400"/>
              <a:buChar char="▻"/>
              <a:defRPr/>
            </a:lvl5pPr>
            <a:lvl6pPr marL="3657509" lvl="5" indent="-507987">
              <a:spcBef>
                <a:spcPts val="1333"/>
              </a:spcBef>
              <a:spcAft>
                <a:spcPts val="0"/>
              </a:spcAft>
              <a:buSzPts val="2400"/>
              <a:buChar char="▻"/>
              <a:defRPr/>
            </a:lvl6pPr>
            <a:lvl7pPr marL="4267093" lvl="6" indent="-507987">
              <a:spcBef>
                <a:spcPts val="1333"/>
              </a:spcBef>
              <a:spcAft>
                <a:spcPts val="0"/>
              </a:spcAft>
              <a:buSzPts val="2400"/>
              <a:buChar char="▻"/>
              <a:defRPr/>
            </a:lvl7pPr>
            <a:lvl8pPr marL="4876678" lvl="7" indent="-507987">
              <a:spcBef>
                <a:spcPts val="1333"/>
              </a:spcBef>
              <a:spcAft>
                <a:spcPts val="0"/>
              </a:spcAft>
              <a:buSzPts val="2400"/>
              <a:buChar char="▻"/>
              <a:defRPr/>
            </a:lvl8pPr>
            <a:lvl9pPr marL="5486263" lvl="8" indent="-507987">
              <a:spcBef>
                <a:spcPts val="1333"/>
              </a:spcBef>
              <a:spcAft>
                <a:spcPts val="1333"/>
              </a:spcAft>
              <a:buSzPts val="2400"/>
              <a:buChar char="▻"/>
              <a:defRPr/>
            </a:lvl9pPr>
          </a:lstStyle>
          <a:p>
            <a:endParaRPr dirty="0"/>
          </a:p>
        </p:txBody>
      </p:sp>
      <p:grpSp>
        <p:nvGrpSpPr>
          <p:cNvPr id="54" name="Shape 144"/>
          <p:cNvGrpSpPr/>
          <p:nvPr userDrawn="1"/>
        </p:nvGrpSpPr>
        <p:grpSpPr>
          <a:xfrm>
            <a:off x="3301238" y="6194601"/>
            <a:ext cx="8902711" cy="663423"/>
            <a:chOff x="5599078" y="4645950"/>
            <a:chExt cx="6677033" cy="497567"/>
          </a:xfrm>
        </p:grpSpPr>
        <p:sp>
          <p:nvSpPr>
            <p:cNvPr id="55" name="Shape 145"/>
            <p:cNvSpPr/>
            <p:nvPr/>
          </p:nvSpPr>
          <p:spPr>
            <a:xfrm rot="10800000">
              <a:off x="5599078" y="4951289"/>
              <a:ext cx="437867" cy="128443"/>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nvGrpSpPr>
            <p:cNvPr id="56" name="Shape 146"/>
            <p:cNvGrpSpPr/>
            <p:nvPr/>
          </p:nvGrpSpPr>
          <p:grpSpPr>
            <a:xfrm flipH="1">
              <a:off x="5748894" y="4645950"/>
              <a:ext cx="6527217" cy="497567"/>
              <a:chOff x="-10101296" y="768957"/>
              <a:chExt cx="16532971" cy="1260621"/>
            </a:xfrm>
          </p:grpSpPr>
          <p:sp>
            <p:nvSpPr>
              <p:cNvPr id="60" name="Shape 147"/>
              <p:cNvSpPr/>
              <p:nvPr/>
            </p:nvSpPr>
            <p:spPr>
              <a:xfrm>
                <a:off x="-10101296" y="768957"/>
                <a:ext cx="14846401" cy="1260621"/>
              </a:xfrm>
              <a:prstGeom prst="rect">
                <a:avLst/>
              </a:prstGeom>
              <a:solidFill>
                <a:srgbClr val="FDB82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p>
            </p:txBody>
          </p:sp>
          <p:sp>
            <p:nvSpPr>
              <p:cNvPr id="61" name="Shape 148"/>
              <p:cNvSpPr/>
              <p:nvPr/>
            </p:nvSpPr>
            <p:spPr>
              <a:xfrm>
                <a:off x="4732174" y="768957"/>
                <a:ext cx="1699501" cy="1260618"/>
              </a:xfrm>
              <a:prstGeom prst="rtTriangle">
                <a:avLst/>
              </a:prstGeom>
              <a:solidFill>
                <a:srgbClr val="FDB82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grpSp>
          <p:nvGrpSpPr>
            <p:cNvPr id="57" name="Shape 149"/>
            <p:cNvGrpSpPr/>
            <p:nvPr/>
          </p:nvGrpSpPr>
          <p:grpSpPr>
            <a:xfrm flipH="1">
              <a:off x="5599079" y="4646738"/>
              <a:ext cx="6676094" cy="304563"/>
              <a:chOff x="-30922586" y="330075"/>
              <a:chExt cx="37254990" cy="1699569"/>
            </a:xfrm>
          </p:grpSpPr>
          <p:sp>
            <p:nvSpPr>
              <p:cNvPr id="58" name="Shape 150"/>
              <p:cNvSpPr/>
              <p:nvPr/>
            </p:nvSpPr>
            <p:spPr>
              <a:xfrm>
                <a:off x="-30922586" y="330144"/>
                <a:ext cx="355881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p>
            </p:txBody>
          </p:sp>
          <p:sp>
            <p:nvSpPr>
              <p:cNvPr id="59" name="Shape 151"/>
              <p:cNvSpPr/>
              <p:nvPr/>
            </p:nvSpPr>
            <p:spPr>
              <a:xfrm>
                <a:off x="4632906" y="330075"/>
                <a:ext cx="1699498" cy="1699502"/>
              </a:xfrm>
              <a:prstGeom prst="rtTriangle">
                <a:avLst/>
              </a:prstGeom>
              <a:solidFill>
                <a:srgbClr val="FF9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grpSp>
      <p:sp>
        <p:nvSpPr>
          <p:cNvPr id="81" name="Shape 152"/>
          <p:cNvSpPr txBox="1">
            <a:spLocks noGrp="1"/>
          </p:cNvSpPr>
          <p:nvPr>
            <p:ph type="body" idx="10"/>
          </p:nvPr>
        </p:nvSpPr>
        <p:spPr>
          <a:xfrm>
            <a:off x="3577067" y="6182000"/>
            <a:ext cx="8005600" cy="420800"/>
          </a:xfrm>
          <a:prstGeom prst="rect">
            <a:avLst/>
          </a:prstGeom>
        </p:spPr>
        <p:txBody>
          <a:bodyPr spcFirstLastPara="1" wrap="square" lIns="91425" tIns="91425" rIns="91425" bIns="91425" anchor="ctr" anchorCtr="0"/>
          <a:lstStyle>
            <a:lvl1pPr marL="609585" lvl="0" indent="-304792">
              <a:spcBef>
                <a:spcPts val="0"/>
              </a:spcBef>
              <a:spcAft>
                <a:spcPts val="0"/>
              </a:spcAft>
              <a:buSzPts val="1300"/>
              <a:buNone/>
              <a:defRPr sz="1733"/>
            </a:lvl1pPr>
          </a:lstStyle>
          <a:p>
            <a:endParaRPr dirty="0"/>
          </a:p>
        </p:txBody>
      </p:sp>
      <p:sp>
        <p:nvSpPr>
          <p:cNvPr id="82" name="Shape 153"/>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a:t>
            </a:fld>
            <a:endParaRPr lang="es-ES" dirty="0"/>
          </a:p>
        </p:txBody>
      </p:sp>
    </p:spTree>
    <p:extLst>
      <p:ext uri="{BB962C8B-B14F-4D97-AF65-F5344CB8AC3E}">
        <p14:creationId xmlns:p14="http://schemas.microsoft.com/office/powerpoint/2010/main" val="20309130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Images and Contents Layout">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12192000" cy="438910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 name="36 Marcador de número de diapositiva"/>
          <p:cNvSpPr>
            <a:spLocks noGrp="1"/>
          </p:cNvSpPr>
          <p:nvPr>
            <p:ph type="sldNum" sz="quarter" idx="4"/>
          </p:nvPr>
        </p:nvSpPr>
        <p:spPr>
          <a:xfrm>
            <a:off x="0" y="6103092"/>
            <a:ext cx="1152128" cy="625657"/>
          </a:xfrm>
          <a:prstGeom prst="rect">
            <a:avLst/>
          </a:prstGeom>
        </p:spPr>
        <p:txBody>
          <a:bodyPr vert="horz" lIns="91440" tIns="45720" rIns="91440" bIns="45720" rtlCol="0" anchor="ctr"/>
          <a:lstStyle>
            <a:lvl1pPr algn="r">
              <a:defRPr sz="3733" b="1">
                <a:solidFill>
                  <a:schemeClr val="tx2"/>
                </a:solidFill>
                <a:latin typeface="Corbel" panose="020B0503020204020204" pitchFamily="34" charset="0"/>
              </a:defRPr>
            </a:lvl1pPr>
          </a:lstStyle>
          <a:p>
            <a:fld id="{65D03F00-722E-4562-AB11-6E871E33C880}" type="slidenum">
              <a:rPr lang="en-US" smtClean="0"/>
              <a:pPr/>
              <a:t>‹#›</a:t>
            </a:fld>
            <a:endParaRPr lang="en-US" dirty="0"/>
          </a:p>
        </p:txBody>
      </p:sp>
    </p:spTree>
    <p:extLst>
      <p:ext uri="{BB962C8B-B14F-4D97-AF65-F5344CB8AC3E}">
        <p14:creationId xmlns:p14="http://schemas.microsoft.com/office/powerpoint/2010/main" val="4281255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spTree>
      <p:nvGrpSpPr>
        <p:cNvPr id="1" name="Shape 244"/>
        <p:cNvGrpSpPr/>
        <p:nvPr/>
      </p:nvGrpSpPr>
      <p:grpSpPr>
        <a:xfrm>
          <a:off x="0" y="0"/>
          <a:ext cx="0" cy="0"/>
          <a:chOff x="0" y="0"/>
          <a:chExt cx="0" cy="0"/>
        </a:xfrm>
      </p:grpSpPr>
      <p:sp>
        <p:nvSpPr>
          <p:cNvPr id="252" name="Google Shape;252;p22"/>
          <p:cNvSpPr txBox="1">
            <a:spLocks noGrp="1"/>
          </p:cNvSpPr>
          <p:nvPr>
            <p:ph type="title"/>
          </p:nvPr>
        </p:nvSpPr>
        <p:spPr>
          <a:xfrm>
            <a:off x="5371267" y="2204851"/>
            <a:ext cx="5130400" cy="73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200"/>
              <a:buNone/>
              <a:defRPr sz="4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53" name="Google Shape;253;p22"/>
          <p:cNvSpPr txBox="1">
            <a:spLocks noGrp="1"/>
          </p:cNvSpPr>
          <p:nvPr>
            <p:ph type="subTitle" idx="1"/>
          </p:nvPr>
        </p:nvSpPr>
        <p:spPr>
          <a:xfrm>
            <a:off x="5371267" y="2897556"/>
            <a:ext cx="5130400" cy="19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 name="Date Placeholder 3"/>
          <p:cNvSpPr>
            <a:spLocks noGrp="1"/>
          </p:cNvSpPr>
          <p:nvPr>
            <p:ph type="dt" sz="half" idx="10"/>
          </p:nvPr>
        </p:nvSpPr>
        <p:spPr>
          <a:xfrm>
            <a:off x="1097280" y="6459785"/>
            <a:ext cx="2472271" cy="365125"/>
          </a:xfrm>
        </p:spPr>
        <p:txBody>
          <a:bodyPr/>
          <a:lstStyle>
            <a:lvl1pPr>
              <a:defRPr sz="1200" b="1"/>
            </a:lvl1pPr>
          </a:lstStyle>
          <a:p>
            <a:r>
              <a:rPr lang="es-ES"/>
              <a:t>14-12-2023</a:t>
            </a:r>
            <a:endParaRPr lang="en-US" dirty="0"/>
          </a:p>
        </p:txBody>
      </p:sp>
      <p:sp>
        <p:nvSpPr>
          <p:cNvPr id="5" name="Footer Placeholder 4"/>
          <p:cNvSpPr>
            <a:spLocks noGrp="1"/>
          </p:cNvSpPr>
          <p:nvPr>
            <p:ph type="ftr" sz="quarter" idx="11"/>
          </p:nvPr>
        </p:nvSpPr>
        <p:spPr>
          <a:xfrm>
            <a:off x="3686185" y="6459785"/>
            <a:ext cx="4822804" cy="365125"/>
          </a:xfrm>
        </p:spPr>
        <p:txBody>
          <a:bodyPr/>
          <a:lstStyle>
            <a:lvl1pPr>
              <a:defRPr sz="1200" b="1"/>
            </a:lvl1pPr>
          </a:lstStyle>
          <a:p>
            <a:r>
              <a:rPr lang="es-ES"/>
              <a:t>Ariel Final Workshop | M. A. Millán-Callado | 19/01/2024 | IJCLab, Orsay</a:t>
            </a:r>
            <a:endParaRPr lang="en-US" dirty="0"/>
          </a:p>
        </p:txBody>
      </p:sp>
      <p:sp>
        <p:nvSpPr>
          <p:cNvPr id="6" name="Slide Number Placeholder 5"/>
          <p:cNvSpPr>
            <a:spLocks noGrp="1"/>
          </p:cNvSpPr>
          <p:nvPr>
            <p:ph type="sldNum" sz="quarter" idx="12"/>
          </p:nvPr>
        </p:nvSpPr>
        <p:spPr>
          <a:xfrm>
            <a:off x="9900458" y="6459785"/>
            <a:ext cx="1312025" cy="365125"/>
          </a:xfrm>
        </p:spPr>
        <p:txBody>
          <a:bodyPr/>
          <a:lstStyle>
            <a:lvl1pPr>
              <a:defRPr sz="1200" b="1"/>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4362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r>
              <a:rPr lang="es-ES"/>
              <a:t>14-12-2023</a:t>
            </a:r>
            <a:endParaRPr lang="en-US" dirty="0"/>
          </a:p>
        </p:txBody>
      </p:sp>
      <p:sp>
        <p:nvSpPr>
          <p:cNvPr id="5" name="Footer Placeholder 4"/>
          <p:cNvSpPr>
            <a:spLocks noGrp="1"/>
          </p:cNvSpPr>
          <p:nvPr>
            <p:ph type="ftr" sz="quarter" idx="11"/>
          </p:nvPr>
        </p:nvSpPr>
        <p:spPr/>
        <p:txBody>
          <a:bodyPr/>
          <a:lstStyle/>
          <a:p>
            <a:r>
              <a:rPr lang="es-ES"/>
              <a:t>Ariel Final Workshop | M. A. Millán-Callado | 19/01/2024 | IJCLab, Orsay</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
        <p:nvSpPr>
          <p:cNvPr id="7" name="Rectangle 8"/>
          <p:cNvSpPr/>
          <p:nvPr userDrawn="1"/>
        </p:nvSpPr>
        <p:spPr>
          <a:xfrm>
            <a:off x="0" y="6334316"/>
            <a:ext cx="12192001" cy="6599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ángulo 7"/>
          <p:cNvSpPr/>
          <p:nvPr userDrawn="1"/>
        </p:nvSpPr>
        <p:spPr>
          <a:xfrm>
            <a:off x="373949" y="220224"/>
            <a:ext cx="45719" cy="515613"/>
          </a:xfrm>
          <a:prstGeom prst="rect">
            <a:avLst/>
          </a:prstGeom>
          <a:solidFill>
            <a:srgbClr val="840F3C"/>
          </a:solidFill>
          <a:ln>
            <a:solidFill>
              <a:srgbClr val="840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71231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495B6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A9053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a:xfrm>
            <a:off x="1097280" y="6459785"/>
            <a:ext cx="2472271" cy="365125"/>
          </a:xfrm>
          <a:prstGeom prst="rect">
            <a:avLst/>
          </a:prstGeom>
        </p:spPr>
        <p:txBody>
          <a:bodyPr/>
          <a:lstStyle/>
          <a:p>
            <a:r>
              <a:rPr lang="es-ES"/>
              <a:t>14-12-2023</a:t>
            </a:r>
            <a:endParaRPr lang="en-US" dirty="0"/>
          </a:p>
        </p:txBody>
      </p:sp>
      <p:sp>
        <p:nvSpPr>
          <p:cNvPr id="5" name="Footer Placeholder 4"/>
          <p:cNvSpPr>
            <a:spLocks noGrp="1"/>
          </p:cNvSpPr>
          <p:nvPr>
            <p:ph type="ftr" sz="quarter" idx="11"/>
          </p:nvPr>
        </p:nvSpPr>
        <p:spPr/>
        <p:txBody>
          <a:bodyPr/>
          <a:lstStyle/>
          <a:p>
            <a:r>
              <a:rPr lang="es-ES"/>
              <a:t>Ariel Final Workshop | M. A. Millán-Callado | 19/01/2024 | IJCLab, Orsay</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8"/>
          <p:cNvSpPr/>
          <p:nvPr userDrawn="1"/>
        </p:nvSpPr>
        <p:spPr>
          <a:xfrm>
            <a:off x="0" y="6334316"/>
            <a:ext cx="12192001" cy="6599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95637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097280" y="286603"/>
            <a:ext cx="10058400" cy="1450757"/>
          </a:xfrm>
        </p:spPr>
        <p:txBody>
          <a:bodyPr/>
          <a:lstStyle>
            <a:lvl1pPr>
              <a:defRPr/>
            </a:lvl1pPr>
          </a:lstStyle>
          <a:p>
            <a:r>
              <a:rPr lang="es-ES" dirty="0"/>
              <a:t> 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1097280" y="6459785"/>
            <a:ext cx="2472271" cy="365125"/>
          </a:xfrm>
          <a:prstGeom prst="rect">
            <a:avLst/>
          </a:prstGeom>
        </p:spPr>
        <p:txBody>
          <a:bodyPr/>
          <a:lstStyle/>
          <a:p>
            <a:r>
              <a:rPr lang="es-ES"/>
              <a:t>14-12-2023</a:t>
            </a:r>
            <a:endParaRPr lang="en-US" dirty="0"/>
          </a:p>
        </p:txBody>
      </p:sp>
      <p:sp>
        <p:nvSpPr>
          <p:cNvPr id="6" name="Footer Placeholder 5"/>
          <p:cNvSpPr>
            <a:spLocks noGrp="1"/>
          </p:cNvSpPr>
          <p:nvPr>
            <p:ph type="ftr" sz="quarter" idx="11"/>
          </p:nvPr>
        </p:nvSpPr>
        <p:spPr/>
        <p:txBody>
          <a:bodyPr/>
          <a:lstStyle/>
          <a:p>
            <a:r>
              <a:rPr lang="es-ES"/>
              <a:t>Ariel Final Workshop | M. A. Millán-Callado | 19/01/2024 | IJCLab, Orsay</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
        <p:nvSpPr>
          <p:cNvPr id="9" name="Rectangle 8"/>
          <p:cNvSpPr/>
          <p:nvPr userDrawn="1"/>
        </p:nvSpPr>
        <p:spPr>
          <a:xfrm>
            <a:off x="0" y="6334316"/>
            <a:ext cx="12192001" cy="6599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ángulo 9"/>
          <p:cNvSpPr/>
          <p:nvPr userDrawn="1"/>
        </p:nvSpPr>
        <p:spPr>
          <a:xfrm>
            <a:off x="1051560" y="1122705"/>
            <a:ext cx="45719" cy="515613"/>
          </a:xfrm>
          <a:prstGeom prst="rect">
            <a:avLst/>
          </a:prstGeom>
          <a:solidFill>
            <a:srgbClr val="840F3C"/>
          </a:solidFill>
          <a:ln>
            <a:solidFill>
              <a:srgbClr val="840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47791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rgbClr val="AB061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rgbClr val="AB061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1097280" y="6459785"/>
            <a:ext cx="2472271" cy="365125"/>
          </a:xfrm>
          <a:prstGeom prst="rect">
            <a:avLst/>
          </a:prstGeom>
        </p:spPr>
        <p:txBody>
          <a:bodyPr/>
          <a:lstStyle/>
          <a:p>
            <a:r>
              <a:rPr lang="es-ES"/>
              <a:t>14-12-2023</a:t>
            </a:r>
            <a:endParaRPr lang="en-US" dirty="0"/>
          </a:p>
        </p:txBody>
      </p:sp>
      <p:sp>
        <p:nvSpPr>
          <p:cNvPr id="8" name="Footer Placeholder 7"/>
          <p:cNvSpPr>
            <a:spLocks noGrp="1"/>
          </p:cNvSpPr>
          <p:nvPr>
            <p:ph type="ftr" sz="quarter" idx="11"/>
          </p:nvPr>
        </p:nvSpPr>
        <p:spPr/>
        <p:txBody>
          <a:bodyPr/>
          <a:lstStyle/>
          <a:p>
            <a:r>
              <a:rPr lang="es-ES"/>
              <a:t>Ariel Final Workshop | M. A. Millán-Callado | 19/01/2024 | IJCLab, Orsay</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
        <p:nvSpPr>
          <p:cNvPr id="11" name="Rectangle 8"/>
          <p:cNvSpPr/>
          <p:nvPr userDrawn="1"/>
        </p:nvSpPr>
        <p:spPr>
          <a:xfrm>
            <a:off x="0" y="6334316"/>
            <a:ext cx="12192001" cy="6599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ángulo 11"/>
          <p:cNvSpPr/>
          <p:nvPr userDrawn="1"/>
        </p:nvSpPr>
        <p:spPr>
          <a:xfrm>
            <a:off x="1051561" y="1150832"/>
            <a:ext cx="45719" cy="515613"/>
          </a:xfrm>
          <a:prstGeom prst="rect">
            <a:avLst/>
          </a:prstGeom>
          <a:solidFill>
            <a:srgbClr val="840F3C"/>
          </a:solidFill>
          <a:ln>
            <a:solidFill>
              <a:srgbClr val="840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07189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a:xfrm>
            <a:off x="1097280" y="6459785"/>
            <a:ext cx="2472271" cy="365125"/>
          </a:xfrm>
          <a:prstGeom prst="rect">
            <a:avLst/>
          </a:prstGeom>
        </p:spPr>
        <p:txBody>
          <a:bodyPr/>
          <a:lstStyle/>
          <a:p>
            <a:r>
              <a:rPr lang="es-ES"/>
              <a:t>14-12-2023</a:t>
            </a:r>
            <a:endParaRPr lang="en-US" dirty="0"/>
          </a:p>
        </p:txBody>
      </p:sp>
      <p:sp>
        <p:nvSpPr>
          <p:cNvPr id="4" name="Footer Placeholder 3"/>
          <p:cNvSpPr>
            <a:spLocks noGrp="1"/>
          </p:cNvSpPr>
          <p:nvPr>
            <p:ph type="ftr" sz="quarter" idx="11"/>
          </p:nvPr>
        </p:nvSpPr>
        <p:spPr/>
        <p:txBody>
          <a:bodyPr/>
          <a:lstStyle/>
          <a:p>
            <a:r>
              <a:rPr lang="es-ES"/>
              <a:t>Ariel Final Workshop | M. A. Millán-Callado | 19/01/2024 | IJCLab, Orsay</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
        <p:nvSpPr>
          <p:cNvPr id="6" name="Rectangle 8"/>
          <p:cNvSpPr/>
          <p:nvPr userDrawn="1"/>
        </p:nvSpPr>
        <p:spPr>
          <a:xfrm>
            <a:off x="0" y="6334316"/>
            <a:ext cx="12192001" cy="6599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ángulo 6"/>
          <p:cNvSpPr/>
          <p:nvPr userDrawn="1"/>
        </p:nvSpPr>
        <p:spPr>
          <a:xfrm>
            <a:off x="373949" y="220224"/>
            <a:ext cx="45719" cy="515613"/>
          </a:xfrm>
          <a:prstGeom prst="rect">
            <a:avLst/>
          </a:prstGeom>
          <a:solidFill>
            <a:srgbClr val="840F3C"/>
          </a:solidFill>
          <a:ln>
            <a:solidFill>
              <a:srgbClr val="840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90409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495B6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A9053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r>
              <a:rPr lang="es-ES"/>
              <a:t>14-12-2023</a:t>
            </a: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s-ES"/>
              <a:t>Ariel Final Workshop | M. A. Millán-Callado | 19/01/2024 | IJCLab, Orsay</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
        <p:nvSpPr>
          <p:cNvPr id="10" name="Rectangle 8"/>
          <p:cNvSpPr/>
          <p:nvPr userDrawn="1"/>
        </p:nvSpPr>
        <p:spPr>
          <a:xfrm>
            <a:off x="0" y="6334316"/>
            <a:ext cx="12192001" cy="6599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71371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3E46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userDrawn="1"/>
        </p:nvSpPr>
        <p:spPr>
          <a:xfrm>
            <a:off x="4040070" y="0"/>
            <a:ext cx="74714" cy="6305204"/>
          </a:xfrm>
          <a:prstGeom prst="rect">
            <a:avLst/>
          </a:prstGeom>
          <a:solidFill>
            <a:srgbClr val="840F3C"/>
          </a:solidFill>
          <a:ln>
            <a:solidFill>
              <a:srgbClr val="840F3C"/>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r>
              <a:rPr lang="es-ES"/>
              <a:t>14-12-2023</a:t>
            </a:r>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bg1">
                    <a:lumMod val="95000"/>
                  </a:schemeClr>
                </a:solidFill>
              </a:defRPr>
            </a:lvl1pPr>
          </a:lstStyle>
          <a:p>
            <a:r>
              <a:rPr lang="es-ES"/>
              <a:t>Ariel Final Workshop | M. A. Millán-Callado | 19/01/2024 | IJCLab, Orsay</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77184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AB061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r>
              <a:rPr lang="es-ES"/>
              <a:t>14-12-2023</a:t>
            </a:r>
            <a:endParaRPr lang="en-US" dirty="0"/>
          </a:p>
        </p:txBody>
      </p:sp>
      <p:sp>
        <p:nvSpPr>
          <p:cNvPr id="6" name="Footer Placeholder 5"/>
          <p:cNvSpPr>
            <a:spLocks noGrp="1"/>
          </p:cNvSpPr>
          <p:nvPr>
            <p:ph type="ftr" sz="quarter" idx="11"/>
          </p:nvPr>
        </p:nvSpPr>
        <p:spPr/>
        <p:txBody>
          <a:bodyPr/>
          <a:lstStyle/>
          <a:p>
            <a:r>
              <a:rPr lang="es-ES"/>
              <a:t>Ariel Final Workshop | M. A. Millán-Callado | 19/01/2024 | IJCLab, Orsay</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
        <p:nvSpPr>
          <p:cNvPr id="10" name="Rectangle 8"/>
          <p:cNvSpPr/>
          <p:nvPr userDrawn="1"/>
        </p:nvSpPr>
        <p:spPr>
          <a:xfrm>
            <a:off x="0" y="4930085"/>
            <a:ext cx="12192001" cy="6599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56612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rgbClr val="840F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19668" y="135556"/>
            <a:ext cx="11639550" cy="684947"/>
          </a:xfrm>
          <a:prstGeom prst="rect">
            <a:avLst/>
          </a:prstGeom>
          <a:noFill/>
        </p:spPr>
        <p:txBody>
          <a:bodyPr vert="horz" lIns="91440" tIns="45720" rIns="91440" bIns="45720" rtlCol="0" anchor="b">
            <a:noAutofit/>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5" name="Footer Placeholder 4"/>
          <p:cNvSpPr>
            <a:spLocks noGrp="1"/>
          </p:cNvSpPr>
          <p:nvPr>
            <p:ph type="ftr" sz="quarter" idx="3"/>
          </p:nvPr>
        </p:nvSpPr>
        <p:spPr>
          <a:xfrm>
            <a:off x="0" y="6459785"/>
            <a:ext cx="12192000" cy="365125"/>
          </a:xfrm>
          <a:prstGeom prst="rect">
            <a:avLst/>
          </a:prstGeom>
          <a:noFill/>
        </p:spPr>
        <p:txBody>
          <a:bodyPr vert="horz" lIns="91440" tIns="45720" rIns="91440" bIns="45720" rtlCol="0" anchor="ctr"/>
          <a:lstStyle>
            <a:lvl1pPr algn="ctr">
              <a:defRPr sz="1400" b="0" cap="all" baseline="0">
                <a:solidFill>
                  <a:srgbClr val="FFFFFF"/>
                </a:solidFill>
                <a:latin typeface="Agency FB" panose="020B0503020202020204" pitchFamily="34" charset="0"/>
              </a:defRPr>
            </a:lvl1pPr>
          </a:lstStyle>
          <a:p>
            <a:r>
              <a:rPr lang="es-ES"/>
              <a:t>Ariel Final Workshop | M. A. Millán-Callado | 19/01/2024 | IJCLab, Orsay</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600" b="1">
                <a:solidFill>
                  <a:srgbClr val="FFFFFF"/>
                </a:solidFill>
                <a:latin typeface="Agency FB" panose="020B0503020202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0146161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5" r:id="rId11"/>
    <p:sldLayoutId id="2147483788" r:id="rId12"/>
    <p:sldLayoutId id="2147483789" r:id="rId13"/>
    <p:sldLayoutId id="2147483796" r:id="rId14"/>
    <p:sldLayoutId id="2147483798" r:id="rId15"/>
    <p:sldLayoutId id="2147483799" r:id="rId16"/>
    <p:sldLayoutId id="2147483800" r:id="rId17"/>
  </p:sldLayoutIdLst>
  <p:hf sldNum="0" hdr="0" dt="0"/>
  <p:txStyles>
    <p:titleStyle>
      <a:lvl1pPr algn="l" defTabSz="914400" rtl="0" eaLnBrk="1" latinLnBrk="0" hangingPunct="1">
        <a:lnSpc>
          <a:spcPct val="85000"/>
        </a:lnSpc>
        <a:spcBef>
          <a:spcPct val="0"/>
        </a:spcBef>
        <a:buNone/>
        <a:defRPr sz="4000" b="0" kern="1200" spc="-150" baseline="0">
          <a:solidFill>
            <a:srgbClr val="3E4655"/>
          </a:solidFill>
          <a:latin typeface="Agency FB" panose="020B050302020202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262626"/>
          </a:solidFill>
          <a:latin typeface="Arial" panose="020B0604020202020204" pitchFamily="34" charset="0"/>
          <a:ea typeface="Cambria" panose="02040503050406030204" pitchFamily="18" charset="0"/>
          <a:cs typeface="Arial" panose="020B0604020202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rgbClr val="262626"/>
          </a:solidFill>
          <a:latin typeface="Arial" panose="020B0604020202020204" pitchFamily="34" charset="0"/>
          <a:ea typeface="Cambria" panose="02040503050406030204" pitchFamily="18" charset="0"/>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262626"/>
          </a:solidFill>
          <a:latin typeface="Arial" panose="020B0604020202020204" pitchFamily="34" charset="0"/>
          <a:ea typeface="Cambria" panose="02040503050406030204" pitchFamily="18" charset="0"/>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262626"/>
          </a:solidFill>
          <a:latin typeface="Arial" panose="020B0604020202020204" pitchFamily="34" charset="0"/>
          <a:ea typeface="Cambria" panose="02040503050406030204" pitchFamily="18" charset="0"/>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262626"/>
          </a:solidFill>
          <a:latin typeface="Arial" panose="020B0604020202020204" pitchFamily="34" charset="0"/>
          <a:ea typeface="Cambria" panose="02040503050406030204" pitchFamily="18" charset="0"/>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9.tiff"/><Relationship Id="rId13" Type="http://schemas.openxmlformats.org/officeDocument/2006/relationships/image" Target="../media/image44.tiff"/><Relationship Id="rId3" Type="http://schemas.openxmlformats.org/officeDocument/2006/relationships/image" Target="../media/image35.png"/><Relationship Id="rId7" Type="http://schemas.openxmlformats.org/officeDocument/2006/relationships/image" Target="../media/image38.tiff"/><Relationship Id="rId12" Type="http://schemas.openxmlformats.org/officeDocument/2006/relationships/image" Target="../media/image43.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tiff"/><Relationship Id="rId11" Type="http://schemas.openxmlformats.org/officeDocument/2006/relationships/image" Target="../media/image42.tiff"/><Relationship Id="rId5" Type="http://schemas.openxmlformats.org/officeDocument/2006/relationships/image" Target="../media/image36.tiff"/><Relationship Id="rId10" Type="http://schemas.openxmlformats.org/officeDocument/2006/relationships/image" Target="../media/image41.tiff"/><Relationship Id="rId4" Type="http://schemas.microsoft.com/office/2007/relationships/hdphoto" Target="../media/hdphoto3.wdp"/><Relationship Id="rId9" Type="http://schemas.openxmlformats.org/officeDocument/2006/relationships/image" Target="../media/image40.tiff"/><Relationship Id="rId14" Type="http://schemas.openxmlformats.org/officeDocument/2006/relationships/image" Target="../media/image45.tiff"/></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7.png"/><Relationship Id="rId4" Type="http://schemas.microsoft.com/office/2007/relationships/hdphoto" Target="../media/hdphoto4.wdp"/><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8.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2.png"/><Relationship Id="rId5" Type="http://schemas.microsoft.com/office/2007/relationships/hdphoto" Target="../media/hdphoto7.wdp"/><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4.png"/><Relationship Id="rId7"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microsoft.com/office/2007/relationships/hdphoto" Target="../media/hdphoto9.wdp"/><Relationship Id="rId9" Type="http://schemas.openxmlformats.org/officeDocument/2006/relationships/image" Target="../media/image58.jp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10.wdp"/><Relationship Id="rId7" Type="http://schemas.openxmlformats.org/officeDocument/2006/relationships/image" Target="../media/image1460.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1450.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jpeg"/><Relationship Id="rId7" Type="http://schemas.microsoft.com/office/2007/relationships/hdphoto" Target="../media/hdphoto12.wdp"/><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5.png"/><Relationship Id="rId5" Type="http://schemas.microsoft.com/office/2007/relationships/hdphoto" Target="../media/hdphoto11.wdp"/><Relationship Id="rId4" Type="http://schemas.openxmlformats.org/officeDocument/2006/relationships/image" Target="../media/image64.png"/><Relationship Id="rId9" Type="http://schemas.microsoft.com/office/2007/relationships/hdphoto" Target="../media/hdphoto13.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microsoft.com/office/2007/relationships/hdphoto" Target="../media/hdphoto15.wdp"/><Relationship Id="rId5" Type="http://schemas.openxmlformats.org/officeDocument/2006/relationships/image" Target="../media/image69.png"/><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2.png"/><Relationship Id="rId5" Type="http://schemas.microsoft.com/office/2007/relationships/hdphoto" Target="../media/hdphoto17.wdp"/><Relationship Id="rId10" Type="http://schemas.openxmlformats.org/officeDocument/2006/relationships/image" Target="../media/image75.jpeg"/><Relationship Id="rId4" Type="http://schemas.openxmlformats.org/officeDocument/2006/relationships/image" Target="../media/image71.pn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microsoft.com/office/2007/relationships/hdphoto" Target="../media/hdphoto20.wdp"/></Relationships>
</file>

<file path=ppt/slides/_rels/slide2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microsoft.com/office/2007/relationships/hdphoto" Target="../media/hdphoto22.wdp"/><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1230.png"/><Relationship Id="rId3" Type="http://schemas.openxmlformats.org/officeDocument/2006/relationships/image" Target="../media/image92.png"/><Relationship Id="rId7" Type="http://schemas.microsoft.com/office/2007/relationships/hdphoto" Target="../media/hdphoto24.wdp"/><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94.png"/><Relationship Id="rId5" Type="http://schemas.microsoft.com/office/2007/relationships/hdphoto" Target="../media/hdphoto23.wdp"/><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25.wdp"/><Relationship Id="rId7" Type="http://schemas.openxmlformats.org/officeDocument/2006/relationships/image" Target="../media/image1460.png"/><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1450.png"/><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26.wdp"/><Relationship Id="rId7" Type="http://schemas.openxmlformats.org/officeDocument/2006/relationships/image" Target="../media/image1460.png"/><Relationship Id="rId2"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1450.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125.png"/></Relationships>
</file>

<file path=ppt/slides/_rels/slide34.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99.png"/><Relationship Id="rId7" Type="http://schemas.openxmlformats.org/officeDocument/2006/relationships/image" Target="../media/image64.png"/><Relationship Id="rId12" Type="http://schemas.microsoft.com/office/2007/relationships/hdphoto" Target="../media/hdphoto13.wdp"/><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microsoft.com/office/2007/relationships/hdphoto" Target="../media/hdphoto29.wdp"/><Relationship Id="rId11" Type="http://schemas.openxmlformats.org/officeDocument/2006/relationships/image" Target="../media/image66.png"/><Relationship Id="rId5" Type="http://schemas.openxmlformats.org/officeDocument/2006/relationships/image" Target="../media/image100.png"/><Relationship Id="rId10" Type="http://schemas.microsoft.com/office/2007/relationships/hdphoto" Target="../media/hdphoto12.wdp"/><Relationship Id="rId4" Type="http://schemas.microsoft.com/office/2007/relationships/hdphoto" Target="../media/hdphoto28.wdp"/><Relationship Id="rId9"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4.png"/><Relationship Id="rId7" Type="http://schemas.openxmlformats.org/officeDocument/2006/relationships/image" Target="../media/image1260.png"/><Relationship Id="rId12"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microsoft.com/office/2007/relationships/hdphoto" Target="../media/hdphoto31.wdp"/><Relationship Id="rId11" Type="http://schemas.openxmlformats.org/officeDocument/2006/relationships/image" Target="../media/image102.png"/><Relationship Id="rId5" Type="http://schemas.openxmlformats.org/officeDocument/2006/relationships/image" Target="../media/image105.png"/><Relationship Id="rId10" Type="http://schemas.openxmlformats.org/officeDocument/2006/relationships/image" Target="../media/image107.png"/><Relationship Id="rId4" Type="http://schemas.microsoft.com/office/2007/relationships/hdphoto" Target="../media/hdphoto30.wdp"/><Relationship Id="rId9" Type="http://schemas.microsoft.com/office/2007/relationships/hdphoto" Target="../media/hdphoto32.wdp"/></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10.jpeg"/><Relationship Id="rId4" Type="http://schemas.openxmlformats.org/officeDocument/2006/relationships/image" Target="../media/image109.jpeg"/></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114.jpeg"/><Relationship Id="rId4" Type="http://schemas.openxmlformats.org/officeDocument/2006/relationships/image" Target="../media/image113.jpeg"/></Relationships>
</file>

<file path=ppt/slides/_rels/slide4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g"/><Relationship Id="rId1" Type="http://schemas.openxmlformats.org/officeDocument/2006/relationships/slideLayout" Target="../slideLayouts/slideLayout6.xml"/><Relationship Id="rId5" Type="http://schemas.openxmlformats.org/officeDocument/2006/relationships/image" Target="../media/image126.jpeg"/><Relationship Id="rId4" Type="http://schemas.openxmlformats.org/officeDocument/2006/relationships/image" Target="../media/image125.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23.png"/><Relationship Id="rId4" Type="http://schemas.openxmlformats.org/officeDocument/2006/relationships/image" Target="../media/image128.jpeg"/></Relationships>
</file>

<file path=ppt/slides/_rels/slide5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1" y="695739"/>
            <a:ext cx="12192000" cy="1368000"/>
          </a:xfrm>
          <a:solidFill>
            <a:schemeClr val="bg2">
              <a:lumMod val="50000"/>
            </a:schemeClr>
          </a:solidFill>
          <a:effectLst/>
        </p:spPr>
        <p:txBody>
          <a:bodyPr>
            <a:noAutofit/>
          </a:bodyPr>
          <a:lstStyle/>
          <a:p>
            <a:pPr algn="ctr"/>
            <a:br>
              <a:rPr lang="es-ES" sz="4800" b="1" spc="0" dirty="0">
                <a:solidFill>
                  <a:srgbClr val="657585"/>
                </a:solidFill>
                <a:latin typeface="Agency FB" panose="020B0503020202020204" pitchFamily="34" charset="0"/>
              </a:rPr>
            </a:br>
            <a:r>
              <a:rPr lang="es-ES" sz="4800" b="1" spc="0" dirty="0">
                <a:solidFill>
                  <a:srgbClr val="657585"/>
                </a:solidFill>
                <a:latin typeface="Agency FB" panose="020B0503020202020204" pitchFamily="34" charset="0"/>
              </a:rPr>
              <a:t> </a:t>
            </a:r>
            <a:br>
              <a:rPr lang="es-ES" sz="4800" b="1" spc="0" dirty="0">
                <a:solidFill>
                  <a:srgbClr val="657585"/>
                </a:solidFill>
                <a:latin typeface="Agency FB" panose="020B0503020202020204" pitchFamily="34" charset="0"/>
              </a:rPr>
            </a:br>
            <a:r>
              <a:rPr lang="en-GB" sz="4800" b="1" cap="small" spc="0" dirty="0">
                <a:solidFill>
                  <a:schemeClr val="bg1">
                    <a:lumMod val="95000"/>
                  </a:schemeClr>
                </a:solidFill>
                <a:latin typeface="Agency FB" panose="020B0503020202020204" pitchFamily="34" charset="0"/>
              </a:rPr>
              <a:t>Assessment of the feasibility of measuring neutron-induced reactions at a laser-driven neutron beam</a:t>
            </a:r>
            <a:endParaRPr lang="en-US" sz="4800" b="1" cap="small" spc="0" dirty="0">
              <a:solidFill>
                <a:schemeClr val="bg1">
                  <a:lumMod val="95000"/>
                </a:schemeClr>
              </a:solidFill>
              <a:latin typeface="Agency FB" panose="020B0503020202020204" pitchFamily="34" charset="0"/>
            </a:endParaRPr>
          </a:p>
        </p:txBody>
      </p:sp>
      <p:sp>
        <p:nvSpPr>
          <p:cNvPr id="2" name="ZoneTexte 18">
            <a:extLst>
              <a:ext uri="{FF2B5EF4-FFF2-40B4-BE49-F238E27FC236}">
                <a16:creationId xmlns:a16="http://schemas.microsoft.com/office/drawing/2014/main" id="{9300C80D-D146-0F38-2D4E-2C19DBD367ED}"/>
              </a:ext>
            </a:extLst>
          </p:cNvPr>
          <p:cNvSpPr txBox="1">
            <a:spLocks noChangeArrowheads="1"/>
          </p:cNvSpPr>
          <p:nvPr/>
        </p:nvSpPr>
        <p:spPr bwMode="auto">
          <a:xfrm>
            <a:off x="-2138582" y="55061"/>
            <a:ext cx="118385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r" defTabSz="146578" fontAlgn="base">
              <a:spcBef>
                <a:spcPct val="0"/>
              </a:spcBef>
              <a:spcAft>
                <a:spcPct val="0"/>
              </a:spcAft>
              <a:buNone/>
            </a:pPr>
            <a:r>
              <a:rPr lang="en-US" altLang="fr-FR" sz="1600" dirty="0">
                <a:solidFill>
                  <a:srgbClr val="495B64"/>
                </a:solidFill>
                <a:latin typeface="Gill Sans MT Condensed" panose="020B0506020104020203" pitchFamily="34" charset="0"/>
              </a:rPr>
              <a:t>ARIEL FINAL WORKSHOP (IJC Lab, Orsay, France)</a:t>
            </a:r>
          </a:p>
          <a:p>
            <a:pPr algn="r" defTabSz="146578" fontAlgn="base">
              <a:spcBef>
                <a:spcPct val="0"/>
              </a:spcBef>
              <a:spcAft>
                <a:spcPct val="0"/>
              </a:spcAft>
              <a:buNone/>
            </a:pPr>
            <a:r>
              <a:rPr lang="es-ES" altLang="fr-FR" sz="1600" dirty="0">
                <a:solidFill>
                  <a:srgbClr val="495B64"/>
                </a:solidFill>
                <a:latin typeface="Gill Sans MT Condensed" panose="020B0506020104020203" pitchFamily="34" charset="0"/>
              </a:rPr>
              <a:t>17 - 19 JANUARY 2024</a:t>
            </a:r>
            <a:endParaRPr lang="fr-FR" altLang="fr-FR" sz="1600" dirty="0">
              <a:solidFill>
                <a:srgbClr val="495B64"/>
              </a:solidFill>
              <a:latin typeface="Gill Sans MT Condensed" panose="020B0506020104020203" pitchFamily="34" charset="0"/>
            </a:endParaRPr>
          </a:p>
        </p:txBody>
      </p:sp>
      <p:sp>
        <p:nvSpPr>
          <p:cNvPr id="8" name="Rectángulo 14">
            <a:extLst>
              <a:ext uri="{FF2B5EF4-FFF2-40B4-BE49-F238E27FC236}">
                <a16:creationId xmlns:a16="http://schemas.microsoft.com/office/drawing/2014/main" id="{608AE242-F7BD-DF4E-F1E0-0C4279442AE9}"/>
              </a:ext>
            </a:extLst>
          </p:cNvPr>
          <p:cNvSpPr>
            <a:spLocks noChangeArrowheads="1"/>
          </p:cNvSpPr>
          <p:nvPr/>
        </p:nvSpPr>
        <p:spPr bwMode="auto">
          <a:xfrm>
            <a:off x="181145" y="2108343"/>
            <a:ext cx="12178748" cy="358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defTabSz="146578" fontAlgn="base">
              <a:spcBef>
                <a:spcPct val="0"/>
              </a:spcBef>
              <a:spcAft>
                <a:spcPct val="0"/>
              </a:spcAft>
            </a:pPr>
            <a:r>
              <a:rPr lang="en-US" altLang="es-ES" sz="1600" b="1" dirty="0">
                <a:solidFill>
                  <a:srgbClr val="C26A7B"/>
                </a:solidFill>
                <a:latin typeface="Arial" panose="020B0604020202020204" pitchFamily="34" charset="0"/>
                <a:cs typeface="Arial" panose="020B0604020202020204" pitchFamily="34" charset="0"/>
              </a:rPr>
              <a:t>M. A. Millán-Callado</a:t>
            </a:r>
            <a:r>
              <a:rPr lang="en-US" altLang="es-ES" sz="1600" b="1" baseline="30000" dirty="0">
                <a:solidFill>
                  <a:srgbClr val="C26A7B"/>
                </a:solidFill>
                <a:latin typeface="Arial" panose="020B0604020202020204" pitchFamily="34" charset="0"/>
                <a:cs typeface="Arial" panose="020B0604020202020204" pitchFamily="34" charset="0"/>
              </a:rPr>
              <a:t>1,2,*</a:t>
            </a:r>
            <a:r>
              <a:rPr lang="en-US" altLang="es-ES" sz="1600" dirty="0">
                <a:solidFill>
                  <a:srgbClr val="495B64"/>
                </a:solidFill>
                <a:latin typeface="Arial" panose="020B0604020202020204" pitchFamily="34" charset="0"/>
                <a:cs typeface="Arial" panose="020B0604020202020204" pitchFamily="34" charset="0"/>
              </a:rPr>
              <a:t>,</a:t>
            </a:r>
            <a:r>
              <a:rPr lang="en-US" altLang="es-ES" sz="1600" dirty="0">
                <a:solidFill>
                  <a:srgbClr val="C26A7B"/>
                </a:solidFill>
                <a:latin typeface="Arial" panose="020B0604020202020204" pitchFamily="34" charset="0"/>
                <a:cs typeface="Arial" panose="020B0604020202020204" pitchFamily="34" charset="0"/>
              </a:rPr>
              <a:t> </a:t>
            </a:r>
            <a:r>
              <a:rPr lang="en-US" altLang="es-ES" sz="1600" dirty="0">
                <a:solidFill>
                  <a:srgbClr val="495B64"/>
                </a:solidFill>
                <a:latin typeface="Arial" panose="020B0604020202020204" pitchFamily="34" charset="0"/>
                <a:cs typeface="Arial" panose="020B0604020202020204" pitchFamily="34" charset="0"/>
              </a:rPr>
              <a:t>C. Guerrero</a:t>
            </a:r>
            <a:r>
              <a:rPr lang="en-US" altLang="es-ES" sz="1600" baseline="30000" dirty="0">
                <a:solidFill>
                  <a:srgbClr val="C26A7B"/>
                </a:solidFill>
                <a:latin typeface="Arial" panose="020B0604020202020204" pitchFamily="34" charset="0"/>
                <a:cs typeface="Arial" panose="020B0604020202020204" pitchFamily="34" charset="0"/>
              </a:rPr>
              <a:t>1,2</a:t>
            </a:r>
            <a:r>
              <a:rPr lang="en-US" altLang="es-ES" sz="1600" dirty="0">
                <a:solidFill>
                  <a:srgbClr val="495B64"/>
                </a:solidFill>
                <a:latin typeface="Arial" panose="020B0604020202020204" pitchFamily="34" charset="0"/>
                <a:cs typeface="Arial" panose="020B0604020202020204" pitchFamily="34" charset="0"/>
              </a:rPr>
              <a:t>, A. Alejo</a:t>
            </a:r>
            <a:r>
              <a:rPr lang="en-US" altLang="es-ES" sz="1600" baseline="30000" dirty="0">
                <a:solidFill>
                  <a:srgbClr val="C26A7B"/>
                </a:solidFill>
                <a:latin typeface="Arial" panose="020B0604020202020204" pitchFamily="34" charset="0"/>
                <a:cs typeface="Arial" panose="020B0604020202020204" pitchFamily="34" charset="0"/>
              </a:rPr>
              <a:t>3</a:t>
            </a:r>
            <a:r>
              <a:rPr lang="en-US" altLang="es-ES" sz="1600" dirty="0">
                <a:solidFill>
                  <a:srgbClr val="495B64"/>
                </a:solidFill>
                <a:latin typeface="Arial" panose="020B0604020202020204" pitchFamily="34" charset="0"/>
                <a:cs typeface="Arial" panose="020B0604020202020204" pitchFamily="34" charset="0"/>
              </a:rPr>
              <a:t>, S. Assenbaum</a:t>
            </a:r>
            <a:r>
              <a:rPr lang="en-US" altLang="es-ES" sz="1600" baseline="30000" dirty="0">
                <a:solidFill>
                  <a:srgbClr val="C26A7B"/>
                </a:solidFill>
                <a:latin typeface="Arial" panose="020B0604020202020204" pitchFamily="34" charset="0"/>
                <a:cs typeface="Arial" panose="020B0604020202020204" pitchFamily="34" charset="0"/>
              </a:rPr>
              <a:t>5</a:t>
            </a:r>
            <a:r>
              <a:rPr lang="en-US" altLang="es-ES" sz="1600" dirty="0">
                <a:solidFill>
                  <a:srgbClr val="495B64"/>
                </a:solidFill>
                <a:latin typeface="Arial" panose="020B0604020202020204" pitchFamily="34" charset="0"/>
                <a:cs typeface="Arial" panose="020B0604020202020204" pitchFamily="34" charset="0"/>
              </a:rPr>
              <a:t>, J. Benlliure</a:t>
            </a:r>
            <a:r>
              <a:rPr lang="en-US" altLang="es-ES" sz="1600" baseline="30000" dirty="0">
                <a:solidFill>
                  <a:srgbClr val="C26A7B"/>
                </a:solidFill>
                <a:latin typeface="Arial" panose="020B0604020202020204" pitchFamily="34" charset="0"/>
                <a:cs typeface="Arial" panose="020B0604020202020204" pitchFamily="34" charset="0"/>
              </a:rPr>
              <a:t>3</a:t>
            </a:r>
            <a:r>
              <a:rPr lang="en-US" altLang="es-ES" sz="1600" dirty="0">
                <a:solidFill>
                  <a:srgbClr val="495B64"/>
                </a:solidFill>
                <a:latin typeface="Arial" panose="020B0604020202020204" pitchFamily="34" charset="0"/>
                <a:cs typeface="Arial" panose="020B0604020202020204" pitchFamily="34" charset="0"/>
              </a:rPr>
              <a:t>, R. Beyer</a:t>
            </a:r>
            <a:r>
              <a:rPr lang="en-US" altLang="es-ES" sz="1600" baseline="30000" dirty="0">
                <a:solidFill>
                  <a:srgbClr val="C26A7B"/>
                </a:solidFill>
                <a:latin typeface="Arial" panose="020B0604020202020204" pitchFamily="34" charset="0"/>
                <a:cs typeface="Arial" panose="020B0604020202020204" pitchFamily="34" charset="0"/>
              </a:rPr>
              <a:t>4</a:t>
            </a:r>
            <a:r>
              <a:rPr lang="en-US" altLang="es-ES" sz="1600" dirty="0">
                <a:solidFill>
                  <a:srgbClr val="495B64"/>
                </a:solidFill>
                <a:latin typeface="Arial" panose="020B0604020202020204" pitchFamily="34" charset="0"/>
                <a:cs typeface="Arial" panose="020B0604020202020204" pitchFamily="34" charset="0"/>
              </a:rPr>
              <a:t>, B. Fernández</a:t>
            </a:r>
            <a:r>
              <a:rPr lang="en-US" altLang="es-ES" sz="1600" baseline="30000" dirty="0">
                <a:solidFill>
                  <a:srgbClr val="C26A7B"/>
                </a:solidFill>
                <a:latin typeface="Arial" panose="020B0604020202020204" pitchFamily="34" charset="0"/>
                <a:cs typeface="Arial" panose="020B0604020202020204" pitchFamily="34" charset="0"/>
              </a:rPr>
              <a:t>2</a:t>
            </a:r>
            <a:r>
              <a:rPr lang="en-US" altLang="es-ES" sz="1600" dirty="0">
                <a:solidFill>
                  <a:srgbClr val="495B64"/>
                </a:solidFill>
                <a:latin typeface="Arial" panose="020B0604020202020204" pitchFamily="34" charset="0"/>
                <a:cs typeface="Arial" panose="020B0604020202020204" pitchFamily="34" charset="0"/>
              </a:rPr>
              <a:t>,</a:t>
            </a:r>
          </a:p>
          <a:p>
            <a:pPr algn="ctr" defTabSz="146578" fontAlgn="base">
              <a:spcBef>
                <a:spcPct val="0"/>
              </a:spcBef>
              <a:spcAft>
                <a:spcPct val="0"/>
              </a:spcAft>
            </a:pPr>
            <a:r>
              <a:rPr lang="en-US" altLang="es-ES" sz="1600" dirty="0">
                <a:solidFill>
                  <a:srgbClr val="495B64"/>
                </a:solidFill>
                <a:latin typeface="Arial" panose="020B0604020202020204" pitchFamily="34" charset="0"/>
                <a:cs typeface="Arial" panose="020B0604020202020204" pitchFamily="34" charset="0"/>
              </a:rPr>
              <a:t> E. Griesmayer</a:t>
            </a:r>
            <a:r>
              <a:rPr lang="en-US" altLang="es-ES" sz="1600" baseline="30000" dirty="0">
                <a:solidFill>
                  <a:srgbClr val="C26A7B"/>
                </a:solidFill>
                <a:latin typeface="Arial" panose="020B0604020202020204" pitchFamily="34" charset="0"/>
                <a:cs typeface="Arial" panose="020B0604020202020204" pitchFamily="34" charset="0"/>
              </a:rPr>
              <a:t>6,7,8</a:t>
            </a:r>
            <a:r>
              <a:rPr lang="en-US" altLang="es-ES" sz="1600" dirty="0">
                <a:solidFill>
                  <a:srgbClr val="495B64"/>
                </a:solidFill>
                <a:latin typeface="Arial" panose="020B0604020202020204" pitchFamily="34" charset="0"/>
                <a:cs typeface="Arial" panose="020B0604020202020204" pitchFamily="34" charset="0"/>
              </a:rPr>
              <a:t>, A. R. Junghans</a:t>
            </a:r>
            <a:r>
              <a:rPr lang="en-US" altLang="es-ES" sz="1600" baseline="30000" dirty="0">
                <a:solidFill>
                  <a:srgbClr val="C26A7B"/>
                </a:solidFill>
                <a:latin typeface="Arial" panose="020B0604020202020204" pitchFamily="34" charset="0"/>
                <a:cs typeface="Arial" panose="020B0604020202020204" pitchFamily="34" charset="0"/>
              </a:rPr>
              <a:t>4</a:t>
            </a:r>
            <a:r>
              <a:rPr lang="en-US" altLang="es-ES" sz="1600" dirty="0">
                <a:solidFill>
                  <a:srgbClr val="495B64"/>
                </a:solidFill>
                <a:latin typeface="Arial" panose="020B0604020202020204" pitchFamily="34" charset="0"/>
                <a:cs typeface="Arial" panose="020B0604020202020204" pitchFamily="34" charset="0"/>
              </a:rPr>
              <a:t>, J. Kohl</a:t>
            </a:r>
            <a:r>
              <a:rPr lang="en-US" altLang="es-ES" sz="1600" baseline="30000" dirty="0">
                <a:solidFill>
                  <a:srgbClr val="C26A7B"/>
                </a:solidFill>
                <a:latin typeface="Arial" panose="020B0604020202020204" pitchFamily="34" charset="0"/>
                <a:cs typeface="Arial" panose="020B0604020202020204" pitchFamily="34" charset="0"/>
              </a:rPr>
              <a:t>9</a:t>
            </a:r>
            <a:r>
              <a:rPr lang="en-US" altLang="es-ES" sz="1600" dirty="0">
                <a:solidFill>
                  <a:srgbClr val="495B64"/>
                </a:solidFill>
                <a:latin typeface="Arial" panose="020B0604020202020204" pitchFamily="34" charset="0"/>
                <a:cs typeface="Arial" panose="020B0604020202020204" pitchFamily="34" charset="0"/>
              </a:rPr>
              <a:t>, F. Kroll</a:t>
            </a:r>
            <a:r>
              <a:rPr lang="en-US" altLang="es-ES" sz="1600" baseline="30000" dirty="0">
                <a:solidFill>
                  <a:srgbClr val="C26A7B"/>
                </a:solidFill>
                <a:latin typeface="Arial" panose="020B0604020202020204" pitchFamily="34" charset="0"/>
                <a:cs typeface="Arial" panose="020B0604020202020204" pitchFamily="34" charset="0"/>
              </a:rPr>
              <a:t>5</a:t>
            </a:r>
            <a:r>
              <a:rPr lang="en-US" altLang="es-ES" sz="1600" dirty="0">
                <a:solidFill>
                  <a:srgbClr val="495B64"/>
                </a:solidFill>
                <a:latin typeface="Arial" panose="020B0604020202020204" pitchFamily="34" charset="0"/>
                <a:cs typeface="Arial" panose="020B0604020202020204" pitchFamily="34" charset="0"/>
              </a:rPr>
              <a:t>, I. Prencipe</a:t>
            </a:r>
            <a:r>
              <a:rPr lang="en-US" altLang="es-ES" sz="1600" baseline="30000" dirty="0">
                <a:solidFill>
                  <a:srgbClr val="C26A7B"/>
                </a:solidFill>
                <a:latin typeface="Arial" panose="020B0604020202020204" pitchFamily="34" charset="0"/>
                <a:cs typeface="Arial" panose="020B0604020202020204" pitchFamily="34" charset="0"/>
              </a:rPr>
              <a:t>5</a:t>
            </a:r>
            <a:r>
              <a:rPr lang="en-US" altLang="es-ES" sz="1600" dirty="0">
                <a:solidFill>
                  <a:srgbClr val="495B64"/>
                </a:solidFill>
                <a:latin typeface="Arial" panose="020B0604020202020204" pitchFamily="34" charset="0"/>
                <a:cs typeface="Arial" panose="020B0604020202020204" pitchFamily="34" charset="0"/>
              </a:rPr>
              <a:t>, J. M. Quesada</a:t>
            </a:r>
            <a:r>
              <a:rPr lang="en-US" altLang="es-ES" sz="1600" baseline="30000" dirty="0">
                <a:solidFill>
                  <a:srgbClr val="C26A7B"/>
                </a:solidFill>
                <a:latin typeface="Arial" panose="020B0604020202020204" pitchFamily="34" charset="0"/>
                <a:cs typeface="Arial" panose="020B0604020202020204" pitchFamily="34" charset="0"/>
              </a:rPr>
              <a:t>1</a:t>
            </a:r>
            <a:r>
              <a:rPr lang="en-US" altLang="es-ES" sz="1600" dirty="0">
                <a:solidFill>
                  <a:srgbClr val="495B64"/>
                </a:solidFill>
                <a:latin typeface="Arial" panose="020B0604020202020204" pitchFamily="34" charset="0"/>
                <a:cs typeface="Arial" panose="020B0604020202020204" pitchFamily="34" charset="0"/>
              </a:rPr>
              <a:t>, C. Rödel</a:t>
            </a:r>
            <a:r>
              <a:rPr lang="en-US" altLang="es-ES" sz="1600" baseline="30000" dirty="0">
                <a:solidFill>
                  <a:srgbClr val="C26A7B"/>
                </a:solidFill>
                <a:latin typeface="Arial" panose="020B0604020202020204" pitchFamily="34" charset="0"/>
                <a:cs typeface="Arial" panose="020B0604020202020204" pitchFamily="34" charset="0"/>
              </a:rPr>
              <a:t>9</a:t>
            </a:r>
            <a:r>
              <a:rPr lang="en-US" altLang="es-ES" sz="1600" dirty="0">
                <a:solidFill>
                  <a:srgbClr val="495B64"/>
                </a:solidFill>
                <a:latin typeface="Arial" panose="020B0604020202020204" pitchFamily="34" charset="0"/>
                <a:cs typeface="Arial" panose="020B0604020202020204" pitchFamily="34" charset="0"/>
              </a:rPr>
              <a:t>,</a:t>
            </a:r>
          </a:p>
          <a:p>
            <a:pPr algn="ctr" defTabSz="146578" fontAlgn="base">
              <a:spcBef>
                <a:spcPct val="0"/>
              </a:spcBef>
              <a:spcAft>
                <a:spcPct val="0"/>
              </a:spcAft>
            </a:pPr>
            <a:r>
              <a:rPr lang="en-US" altLang="es-ES" sz="1600" dirty="0">
                <a:solidFill>
                  <a:srgbClr val="495B64"/>
                </a:solidFill>
                <a:latin typeface="Arial" panose="020B0604020202020204" pitchFamily="34" charset="0"/>
                <a:cs typeface="Arial" panose="020B0604020202020204" pitchFamily="34" charset="0"/>
              </a:rPr>
              <a:t> T. Rodríguez-González</a:t>
            </a:r>
            <a:r>
              <a:rPr lang="en-US" altLang="es-ES" sz="1600" baseline="30000" dirty="0">
                <a:solidFill>
                  <a:srgbClr val="C26A7B"/>
                </a:solidFill>
                <a:latin typeface="Arial" panose="020B0604020202020204" pitchFamily="34" charset="0"/>
                <a:cs typeface="Arial" panose="020B0604020202020204" pitchFamily="34" charset="0"/>
              </a:rPr>
              <a:t>1,2</a:t>
            </a:r>
            <a:r>
              <a:rPr lang="en-US" altLang="es-ES" sz="1600" dirty="0">
                <a:solidFill>
                  <a:srgbClr val="495B64"/>
                </a:solidFill>
                <a:latin typeface="Arial" panose="020B0604020202020204" pitchFamily="34" charset="0"/>
                <a:cs typeface="Arial" panose="020B0604020202020204" pitchFamily="34" charset="0"/>
              </a:rPr>
              <a:t>, S. Scheuren</a:t>
            </a:r>
            <a:r>
              <a:rPr lang="en-US" altLang="es-ES" sz="1600" baseline="30000" dirty="0">
                <a:solidFill>
                  <a:srgbClr val="C26A7B"/>
                </a:solidFill>
                <a:latin typeface="Arial" panose="020B0604020202020204" pitchFamily="34" charset="0"/>
                <a:cs typeface="Arial" panose="020B0604020202020204" pitchFamily="34" charset="0"/>
              </a:rPr>
              <a:t>9</a:t>
            </a:r>
            <a:r>
              <a:rPr lang="en-US" altLang="es-ES" sz="1600" dirty="0">
                <a:solidFill>
                  <a:srgbClr val="495B64"/>
                </a:solidFill>
                <a:latin typeface="Arial" panose="020B0604020202020204" pitchFamily="34" charset="0"/>
                <a:cs typeface="Arial" panose="020B0604020202020204" pitchFamily="34" charset="0"/>
              </a:rPr>
              <a:t>, U. Schramm</a:t>
            </a:r>
            <a:r>
              <a:rPr lang="en-US" altLang="es-ES" sz="1600" baseline="30000" dirty="0">
                <a:solidFill>
                  <a:srgbClr val="C26A7B"/>
                </a:solidFill>
                <a:latin typeface="Arial" panose="020B0604020202020204" pitchFamily="34" charset="0"/>
                <a:cs typeface="Arial" panose="020B0604020202020204" pitchFamily="34" charset="0"/>
              </a:rPr>
              <a:t>5</a:t>
            </a:r>
            <a:r>
              <a:rPr lang="en-US" altLang="es-ES" sz="1600" dirty="0">
                <a:solidFill>
                  <a:srgbClr val="495B64"/>
                </a:solidFill>
                <a:latin typeface="Arial" panose="020B0604020202020204" pitchFamily="34" charset="0"/>
                <a:cs typeface="Arial" panose="020B0604020202020204" pitchFamily="34" charset="0"/>
              </a:rPr>
              <a:t>, S. Urlass</a:t>
            </a:r>
            <a:r>
              <a:rPr lang="en-US" altLang="es-ES" sz="1600" baseline="30000" dirty="0">
                <a:solidFill>
                  <a:srgbClr val="C26A7B"/>
                </a:solidFill>
                <a:latin typeface="Arial" panose="020B0604020202020204" pitchFamily="34" charset="0"/>
                <a:cs typeface="Arial" panose="020B0604020202020204" pitchFamily="34" charset="0"/>
              </a:rPr>
              <a:t>4</a:t>
            </a:r>
            <a:r>
              <a:rPr lang="en-US" altLang="es-ES" sz="1600" dirty="0">
                <a:solidFill>
                  <a:srgbClr val="495B64"/>
                </a:solidFill>
                <a:latin typeface="Arial" panose="020B0604020202020204" pitchFamily="34" charset="0"/>
                <a:cs typeface="Arial" panose="020B0604020202020204" pitchFamily="34" charset="0"/>
              </a:rPr>
              <a:t>,  C. Weiss</a:t>
            </a:r>
            <a:r>
              <a:rPr lang="en-US" altLang="es-ES" sz="1600" baseline="30000" dirty="0">
                <a:solidFill>
                  <a:srgbClr val="C26A7B"/>
                </a:solidFill>
                <a:latin typeface="Arial" panose="020B0604020202020204" pitchFamily="34" charset="0"/>
                <a:cs typeface="Arial" panose="020B0604020202020204" pitchFamily="34" charset="0"/>
              </a:rPr>
              <a:t>6,8</a:t>
            </a:r>
            <a:r>
              <a:rPr lang="en-US" altLang="es-ES" sz="1600" dirty="0">
                <a:solidFill>
                  <a:srgbClr val="495B64"/>
                </a:solidFill>
                <a:latin typeface="Arial" panose="020B0604020202020204" pitchFamily="34" charset="0"/>
                <a:cs typeface="Arial" panose="020B0604020202020204" pitchFamily="34" charset="0"/>
              </a:rPr>
              <a:t> and K. Zeil</a:t>
            </a:r>
            <a:r>
              <a:rPr lang="en-US" altLang="es-ES" sz="1600" baseline="30000" dirty="0">
                <a:solidFill>
                  <a:srgbClr val="C26A7B"/>
                </a:solidFill>
                <a:latin typeface="Arial" panose="020B0604020202020204" pitchFamily="34" charset="0"/>
                <a:cs typeface="Arial" panose="020B0604020202020204" pitchFamily="34" charset="0"/>
              </a:rPr>
              <a:t>5 </a:t>
            </a:r>
          </a:p>
          <a:p>
            <a:pPr algn="ctr" defTabSz="146578" fontAlgn="base">
              <a:lnSpc>
                <a:spcPct val="150000"/>
              </a:lnSpc>
              <a:spcBef>
                <a:spcPts val="96"/>
              </a:spcBef>
              <a:spcAft>
                <a:spcPct val="0"/>
              </a:spcAft>
            </a:pPr>
            <a:endParaRPr lang="es-ES" altLang="es-ES" sz="900" baseline="30000" dirty="0">
              <a:solidFill>
                <a:srgbClr val="495B64"/>
              </a:solidFill>
              <a:latin typeface="Arial" panose="020B0604020202020204" pitchFamily="34" charset="0"/>
              <a:cs typeface="Arial" panose="020B0604020202020204" pitchFamily="34" charset="0"/>
            </a:endParaRPr>
          </a:p>
          <a:p>
            <a:pPr lvl="1" algn="ctr" defTabSz="146578" fontAlgn="base">
              <a:lnSpc>
                <a:spcPct val="150000"/>
              </a:lnSpc>
              <a:spcAft>
                <a:spcPct val="0"/>
              </a:spcAft>
            </a:pPr>
            <a:r>
              <a:rPr lang="es-ES" altLang="es-ES" sz="1000" dirty="0">
                <a:solidFill>
                  <a:srgbClr val="C26A7B"/>
                </a:solidFill>
                <a:latin typeface="Arial" panose="020B0604020202020204" pitchFamily="34" charset="0"/>
                <a:cs typeface="Arial" panose="020B0604020202020204" pitchFamily="34" charset="0"/>
              </a:rPr>
              <a:t>1 </a:t>
            </a:r>
            <a:r>
              <a:rPr lang="es-ES" altLang="es-ES" sz="1000" dirty="0" err="1">
                <a:solidFill>
                  <a:srgbClr val="495B64"/>
                </a:solidFill>
                <a:latin typeface="Arial" panose="020B0604020202020204" pitchFamily="34" charset="0"/>
                <a:cs typeface="Arial" panose="020B0604020202020204" pitchFamily="34" charset="0"/>
              </a:rPr>
              <a:t>Dpt</a:t>
            </a:r>
            <a:r>
              <a:rPr lang="es-ES" altLang="es-ES" sz="1000" dirty="0">
                <a:solidFill>
                  <a:srgbClr val="495B64"/>
                </a:solidFill>
                <a:latin typeface="Arial" panose="020B0604020202020204" pitchFamily="34" charset="0"/>
                <a:cs typeface="Arial" panose="020B0604020202020204" pitchFamily="34" charset="0"/>
              </a:rPr>
              <a:t>. Física Atómica, Molecular y Nuclear (FAMN), Facultad de Física. Universidad de Sevilla (US), Sevilla, </a:t>
            </a:r>
            <a:r>
              <a:rPr lang="es-ES" altLang="es-ES" sz="1000" dirty="0" err="1">
                <a:solidFill>
                  <a:srgbClr val="495B64"/>
                </a:solidFill>
                <a:latin typeface="Arial" panose="020B0604020202020204" pitchFamily="34" charset="0"/>
                <a:cs typeface="Arial" panose="020B0604020202020204" pitchFamily="34" charset="0"/>
              </a:rPr>
              <a:t>Spain</a:t>
            </a:r>
            <a:r>
              <a:rPr lang="es-ES" altLang="es-ES" sz="1000" dirty="0">
                <a:solidFill>
                  <a:srgbClr val="495B64"/>
                </a:solidFill>
                <a:latin typeface="Arial" panose="020B0604020202020204" pitchFamily="34" charset="0"/>
                <a:cs typeface="Arial" panose="020B0604020202020204" pitchFamily="34" charset="0"/>
              </a:rPr>
              <a:t>.</a:t>
            </a:r>
            <a:endParaRPr lang="es-ES" altLang="es-ES" sz="300" dirty="0">
              <a:solidFill>
                <a:srgbClr val="495B64"/>
              </a:solidFill>
              <a:latin typeface="Arial" panose="020B0604020202020204" pitchFamily="34" charset="0"/>
              <a:cs typeface="Arial" panose="020B0604020202020204" pitchFamily="34" charset="0"/>
            </a:endParaRPr>
          </a:p>
          <a:p>
            <a:pPr lvl="1" algn="ctr" defTabSz="146578" fontAlgn="base">
              <a:lnSpc>
                <a:spcPct val="150000"/>
              </a:lnSpc>
              <a:spcAft>
                <a:spcPct val="0"/>
              </a:spcAft>
            </a:pPr>
            <a:endParaRPr lang="es-ES" altLang="es-ES" sz="300" dirty="0">
              <a:solidFill>
                <a:srgbClr val="495B64"/>
              </a:solidFill>
              <a:latin typeface="Arial" panose="020B0604020202020204" pitchFamily="34" charset="0"/>
              <a:cs typeface="Arial" panose="020B0604020202020204" pitchFamily="34" charset="0"/>
            </a:endParaRPr>
          </a:p>
          <a:p>
            <a:pPr lvl="1" algn="ctr" defTabSz="146578" fontAlgn="base">
              <a:lnSpc>
                <a:spcPct val="150000"/>
              </a:lnSpc>
              <a:spcAft>
                <a:spcPct val="0"/>
              </a:spcAft>
            </a:pPr>
            <a:r>
              <a:rPr lang="es-ES" altLang="es-ES" sz="1000" dirty="0">
                <a:solidFill>
                  <a:srgbClr val="C26A7B"/>
                </a:solidFill>
                <a:latin typeface="Arial" panose="020B0604020202020204" pitchFamily="34" charset="0"/>
                <a:cs typeface="Arial" panose="020B0604020202020204" pitchFamily="34" charset="0"/>
              </a:rPr>
              <a:t>2 </a:t>
            </a:r>
            <a:r>
              <a:rPr lang="es-ES" altLang="es-ES" sz="1000" dirty="0">
                <a:solidFill>
                  <a:srgbClr val="495B64"/>
                </a:solidFill>
                <a:latin typeface="Arial" panose="020B0604020202020204" pitchFamily="34" charset="0"/>
                <a:cs typeface="Arial" panose="020B0604020202020204" pitchFamily="34" charset="0"/>
              </a:rPr>
              <a:t>Centro Nacional de Aceleradores (CNA, US - Junta de Andalucía – CSIC), Sevilla, </a:t>
            </a:r>
            <a:r>
              <a:rPr lang="es-ES" altLang="es-ES" sz="1000" dirty="0" err="1">
                <a:solidFill>
                  <a:srgbClr val="495B64"/>
                </a:solidFill>
                <a:latin typeface="Arial" panose="020B0604020202020204" pitchFamily="34" charset="0"/>
                <a:cs typeface="Arial" panose="020B0604020202020204" pitchFamily="34" charset="0"/>
              </a:rPr>
              <a:t>Spain</a:t>
            </a:r>
            <a:r>
              <a:rPr lang="es-ES" altLang="es-ES" sz="1000" dirty="0">
                <a:solidFill>
                  <a:srgbClr val="495B64"/>
                </a:solidFill>
                <a:latin typeface="Arial" panose="020B0604020202020204" pitchFamily="34" charset="0"/>
                <a:cs typeface="Arial" panose="020B0604020202020204" pitchFamily="34" charset="0"/>
              </a:rPr>
              <a:t>. </a:t>
            </a:r>
            <a:endParaRPr lang="es-ES" altLang="es-ES" sz="300" dirty="0">
              <a:solidFill>
                <a:srgbClr val="495B64"/>
              </a:solidFill>
              <a:latin typeface="Arial" panose="020B0604020202020204" pitchFamily="34" charset="0"/>
              <a:cs typeface="Arial" panose="020B0604020202020204" pitchFamily="34" charset="0"/>
            </a:endParaRPr>
          </a:p>
          <a:p>
            <a:pPr lvl="1" algn="ctr" defTabSz="146578" fontAlgn="base">
              <a:lnSpc>
                <a:spcPct val="150000"/>
              </a:lnSpc>
              <a:spcAft>
                <a:spcPct val="0"/>
              </a:spcAft>
            </a:pPr>
            <a:endParaRPr lang="es-ES" altLang="es-ES" sz="300" dirty="0">
              <a:solidFill>
                <a:srgbClr val="495B64"/>
              </a:solidFill>
              <a:latin typeface="Arial" panose="020B0604020202020204" pitchFamily="34" charset="0"/>
              <a:cs typeface="Arial" panose="020B0604020202020204" pitchFamily="34" charset="0"/>
            </a:endParaRPr>
          </a:p>
          <a:p>
            <a:pPr lvl="1" algn="ctr" defTabSz="146578" fontAlgn="base">
              <a:lnSpc>
                <a:spcPct val="150000"/>
              </a:lnSpc>
              <a:spcAft>
                <a:spcPct val="0"/>
              </a:spcAft>
            </a:pPr>
            <a:r>
              <a:rPr lang="es-ES" altLang="es-ES" sz="1000" dirty="0">
                <a:solidFill>
                  <a:srgbClr val="C26A7B"/>
                </a:solidFill>
                <a:latin typeface="Arial" panose="020B0604020202020204" pitchFamily="34" charset="0"/>
                <a:cs typeface="Arial" panose="020B0604020202020204" pitchFamily="34" charset="0"/>
              </a:rPr>
              <a:t>3 </a:t>
            </a:r>
            <a:r>
              <a:rPr lang="es-ES" altLang="es-ES" sz="1000" dirty="0">
                <a:solidFill>
                  <a:srgbClr val="495B64"/>
                </a:solidFill>
                <a:latin typeface="Arial" panose="020B0604020202020204" pitchFamily="34" charset="0"/>
                <a:cs typeface="Arial" panose="020B0604020202020204" pitchFamily="34" charset="0"/>
              </a:rPr>
              <a:t>Instituto </a:t>
            </a:r>
            <a:r>
              <a:rPr lang="es-ES" altLang="es-ES" sz="1000" dirty="0" err="1">
                <a:solidFill>
                  <a:srgbClr val="495B64"/>
                </a:solidFill>
                <a:latin typeface="Arial" panose="020B0604020202020204" pitchFamily="34" charset="0"/>
                <a:cs typeface="Arial" panose="020B0604020202020204" pitchFamily="34" charset="0"/>
              </a:rPr>
              <a:t>Galego</a:t>
            </a:r>
            <a:r>
              <a:rPr lang="es-ES" altLang="es-ES" sz="1000" dirty="0">
                <a:solidFill>
                  <a:srgbClr val="495B64"/>
                </a:solidFill>
                <a:latin typeface="Arial" panose="020B0604020202020204" pitchFamily="34" charset="0"/>
                <a:cs typeface="Arial" panose="020B0604020202020204" pitchFamily="34" charset="0"/>
              </a:rPr>
              <a:t> de Física de Altas </a:t>
            </a:r>
            <a:r>
              <a:rPr lang="es-ES" altLang="es-ES" sz="1000" dirty="0" err="1">
                <a:solidFill>
                  <a:srgbClr val="495B64"/>
                </a:solidFill>
                <a:latin typeface="Arial" panose="020B0604020202020204" pitchFamily="34" charset="0"/>
                <a:cs typeface="Arial" panose="020B0604020202020204" pitchFamily="34" charset="0"/>
              </a:rPr>
              <a:t>Enerxías</a:t>
            </a:r>
            <a:r>
              <a:rPr lang="es-ES" altLang="es-ES" sz="1000" dirty="0">
                <a:solidFill>
                  <a:srgbClr val="495B64"/>
                </a:solidFill>
                <a:latin typeface="Arial" panose="020B0604020202020204" pitchFamily="34" charset="0"/>
                <a:cs typeface="Arial" panose="020B0604020202020204" pitchFamily="34" charset="0"/>
              </a:rPr>
              <a:t>, Universidad de Santiago de Compostela (IGFAE-USC), Santiago de Compostela, </a:t>
            </a:r>
            <a:r>
              <a:rPr lang="es-ES" altLang="es-ES" sz="1000" dirty="0" err="1">
                <a:solidFill>
                  <a:srgbClr val="495B64"/>
                </a:solidFill>
                <a:latin typeface="Arial" panose="020B0604020202020204" pitchFamily="34" charset="0"/>
                <a:cs typeface="Arial" panose="020B0604020202020204" pitchFamily="34" charset="0"/>
              </a:rPr>
              <a:t>Spain</a:t>
            </a:r>
            <a:r>
              <a:rPr lang="es-ES" altLang="es-ES" sz="1000" dirty="0">
                <a:solidFill>
                  <a:srgbClr val="495B64"/>
                </a:solidFill>
                <a:latin typeface="Arial" panose="020B0604020202020204" pitchFamily="34" charset="0"/>
                <a:cs typeface="Arial" panose="020B0604020202020204" pitchFamily="34" charset="0"/>
              </a:rPr>
              <a:t>.</a:t>
            </a:r>
            <a:endParaRPr lang="es-ES" altLang="es-ES" sz="300" dirty="0">
              <a:solidFill>
                <a:srgbClr val="495B64"/>
              </a:solidFill>
              <a:latin typeface="Arial" panose="020B0604020202020204" pitchFamily="34" charset="0"/>
              <a:cs typeface="Arial" panose="020B0604020202020204" pitchFamily="34" charset="0"/>
            </a:endParaRPr>
          </a:p>
          <a:p>
            <a:pPr lvl="1" algn="ctr" defTabSz="146578" fontAlgn="base">
              <a:lnSpc>
                <a:spcPct val="150000"/>
              </a:lnSpc>
              <a:spcAft>
                <a:spcPct val="0"/>
              </a:spcAft>
            </a:pPr>
            <a:endParaRPr lang="es-ES" altLang="es-ES" sz="300" dirty="0">
              <a:solidFill>
                <a:srgbClr val="495B64"/>
              </a:solidFill>
              <a:latin typeface="Arial" panose="020B0604020202020204" pitchFamily="34" charset="0"/>
              <a:cs typeface="Arial" panose="020B0604020202020204" pitchFamily="34" charset="0"/>
            </a:endParaRPr>
          </a:p>
          <a:p>
            <a:pPr lvl="1" algn="ctr" defTabSz="146578" fontAlgn="base">
              <a:lnSpc>
                <a:spcPct val="150000"/>
              </a:lnSpc>
              <a:spcAft>
                <a:spcPct val="0"/>
              </a:spcAft>
            </a:pPr>
            <a:r>
              <a:rPr lang="es-ES" altLang="es-ES" sz="1000" dirty="0">
                <a:solidFill>
                  <a:srgbClr val="C26A7B"/>
                </a:solidFill>
                <a:latin typeface="Arial" panose="020B0604020202020204" pitchFamily="34" charset="0"/>
                <a:cs typeface="Arial" panose="020B0604020202020204" pitchFamily="34" charset="0"/>
              </a:rPr>
              <a:t>4 </a:t>
            </a:r>
            <a:r>
              <a:rPr lang="es-ES" altLang="es-ES" sz="1000" dirty="0" err="1">
                <a:solidFill>
                  <a:srgbClr val="495B64"/>
                </a:solidFill>
                <a:latin typeface="Arial" panose="020B0604020202020204" pitchFamily="34" charset="0"/>
                <a:cs typeface="Arial" panose="020B0604020202020204" pitchFamily="34" charset="0"/>
              </a:rPr>
              <a:t>Institute</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of</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Radiation</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Physics</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Dpt</a:t>
            </a:r>
            <a:r>
              <a:rPr lang="es-ES" altLang="es-ES" sz="1000" dirty="0">
                <a:solidFill>
                  <a:srgbClr val="495B64"/>
                </a:solidFill>
                <a:latin typeface="Arial" panose="020B0604020202020204" pitchFamily="34" charset="0"/>
                <a:cs typeface="Arial" panose="020B0604020202020204" pitchFamily="34" charset="0"/>
              </a:rPr>
              <a:t>. Nuclear </a:t>
            </a:r>
            <a:r>
              <a:rPr lang="es-ES" altLang="es-ES" sz="1000" dirty="0" err="1">
                <a:solidFill>
                  <a:srgbClr val="495B64"/>
                </a:solidFill>
                <a:latin typeface="Arial" panose="020B0604020202020204" pitchFamily="34" charset="0"/>
                <a:cs typeface="Arial" panose="020B0604020202020204" pitchFamily="34" charset="0"/>
              </a:rPr>
              <a:t>Physics</a:t>
            </a:r>
            <a:r>
              <a:rPr lang="es-ES" altLang="es-ES" sz="1000" dirty="0">
                <a:solidFill>
                  <a:srgbClr val="495B64"/>
                </a:solidFill>
                <a:latin typeface="Arial" panose="020B0604020202020204" pitchFamily="34" charset="0"/>
                <a:cs typeface="Arial" panose="020B0604020202020204" pitchFamily="34" charset="0"/>
              </a:rPr>
              <a:t>, Helmholtz-</a:t>
            </a:r>
            <a:r>
              <a:rPr lang="es-ES" altLang="es-ES" sz="1000" dirty="0" err="1">
                <a:solidFill>
                  <a:srgbClr val="495B64"/>
                </a:solidFill>
                <a:latin typeface="Arial" panose="020B0604020202020204" pitchFamily="34" charset="0"/>
                <a:cs typeface="Arial" panose="020B0604020202020204" pitchFamily="34" charset="0"/>
              </a:rPr>
              <a:t>Zentrum</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Dresden-Rosendorf</a:t>
            </a:r>
            <a:r>
              <a:rPr lang="es-ES" altLang="es-ES" sz="1000" dirty="0">
                <a:solidFill>
                  <a:srgbClr val="495B64"/>
                </a:solidFill>
                <a:latin typeface="Arial" panose="020B0604020202020204" pitchFamily="34" charset="0"/>
                <a:cs typeface="Arial" panose="020B0604020202020204" pitchFamily="34" charset="0"/>
              </a:rPr>
              <a:t> (HZDR), </a:t>
            </a:r>
            <a:r>
              <a:rPr lang="es-ES" altLang="es-ES" sz="1000" dirty="0" err="1">
                <a:solidFill>
                  <a:srgbClr val="495B64"/>
                </a:solidFill>
                <a:latin typeface="Arial" panose="020B0604020202020204" pitchFamily="34" charset="0"/>
                <a:cs typeface="Arial" panose="020B0604020202020204" pitchFamily="34" charset="0"/>
              </a:rPr>
              <a:t>Dresden</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Germany</a:t>
            </a:r>
            <a:r>
              <a:rPr lang="es-ES" altLang="es-ES" sz="1000" dirty="0">
                <a:solidFill>
                  <a:srgbClr val="495B64"/>
                </a:solidFill>
                <a:latin typeface="Arial" panose="020B0604020202020204" pitchFamily="34" charset="0"/>
                <a:cs typeface="Arial" panose="020B0604020202020204" pitchFamily="34" charset="0"/>
              </a:rPr>
              <a:t>.</a:t>
            </a:r>
          </a:p>
          <a:p>
            <a:pPr lvl="1" algn="ctr" defTabSz="146578" fontAlgn="base">
              <a:lnSpc>
                <a:spcPct val="150000"/>
              </a:lnSpc>
              <a:spcAft>
                <a:spcPct val="0"/>
              </a:spcAft>
            </a:pPr>
            <a:endParaRPr lang="es-ES" altLang="es-ES" sz="300" dirty="0">
              <a:solidFill>
                <a:srgbClr val="495B64"/>
              </a:solidFill>
              <a:latin typeface="Arial" panose="020B0604020202020204" pitchFamily="34" charset="0"/>
              <a:cs typeface="Arial" panose="020B0604020202020204" pitchFamily="34" charset="0"/>
            </a:endParaRPr>
          </a:p>
          <a:p>
            <a:pPr lvl="1" algn="ctr" defTabSz="146578" fontAlgn="base">
              <a:lnSpc>
                <a:spcPct val="150000"/>
              </a:lnSpc>
              <a:spcAft>
                <a:spcPct val="0"/>
              </a:spcAft>
            </a:pPr>
            <a:r>
              <a:rPr lang="es-ES" altLang="es-ES" sz="1000" dirty="0">
                <a:solidFill>
                  <a:srgbClr val="C26A7B"/>
                </a:solidFill>
                <a:latin typeface="Arial" panose="020B0604020202020204" pitchFamily="34" charset="0"/>
                <a:cs typeface="Arial" panose="020B0604020202020204" pitchFamily="34" charset="0"/>
              </a:rPr>
              <a:t>5</a:t>
            </a:r>
            <a:r>
              <a:rPr kumimoji="0" lang="es-ES" altLang="es-ES" sz="1000" b="0" i="0" u="none" strike="noStrike" kern="1200" cap="none" spc="0" normalizeH="0" baseline="0" noProof="0" dirty="0">
                <a:ln>
                  <a:noFill/>
                </a:ln>
                <a:solidFill>
                  <a:srgbClr val="C26A7B"/>
                </a:solidFill>
                <a:effectLst/>
                <a:uLnTx/>
                <a:uFillTx/>
                <a:latin typeface="Arial" panose="020B0604020202020204" pitchFamily="34" charset="0"/>
                <a:cs typeface="Arial" panose="020B0604020202020204" pitchFamily="34" charset="0"/>
              </a:rPr>
              <a:t> </a:t>
            </a:r>
            <a:r>
              <a:rPr kumimoji="0" lang="es-ES" altLang="es-ES" sz="1000" b="0" i="0" u="none" strike="noStrike" kern="1200" cap="none" spc="0" normalizeH="0" baseline="0" noProof="0" dirty="0" err="1">
                <a:ln>
                  <a:noFill/>
                </a:ln>
                <a:solidFill>
                  <a:srgbClr val="495B64"/>
                </a:solidFill>
                <a:effectLst/>
                <a:uLnTx/>
                <a:uFillTx/>
                <a:latin typeface="Arial" panose="020B0604020202020204" pitchFamily="34" charset="0"/>
                <a:cs typeface="Arial" panose="020B0604020202020204" pitchFamily="34" charset="0"/>
              </a:rPr>
              <a:t>Institute</a:t>
            </a:r>
            <a:r>
              <a:rPr kumimoji="0" lang="es-ES" altLang="es-ES" sz="1000" b="0" i="0" u="none" strike="noStrike" kern="1200" cap="none" spc="0" normalizeH="0" baseline="0" noProof="0" dirty="0">
                <a:ln>
                  <a:noFill/>
                </a:ln>
                <a:solidFill>
                  <a:srgbClr val="495B64"/>
                </a:solidFill>
                <a:effectLst/>
                <a:uLnTx/>
                <a:uFillTx/>
                <a:latin typeface="Arial" panose="020B0604020202020204" pitchFamily="34" charset="0"/>
                <a:cs typeface="Arial" panose="020B0604020202020204" pitchFamily="34" charset="0"/>
              </a:rPr>
              <a:t> </a:t>
            </a:r>
            <a:r>
              <a:rPr kumimoji="0" lang="es-ES" altLang="es-ES" sz="1000" b="0" i="0" u="none" strike="noStrike" kern="1200" cap="none" spc="0" normalizeH="0" baseline="0" noProof="0" dirty="0" err="1">
                <a:ln>
                  <a:noFill/>
                </a:ln>
                <a:solidFill>
                  <a:srgbClr val="495B64"/>
                </a:solidFill>
                <a:effectLst/>
                <a:uLnTx/>
                <a:uFillTx/>
                <a:latin typeface="Arial" panose="020B0604020202020204" pitchFamily="34" charset="0"/>
                <a:cs typeface="Arial" panose="020B0604020202020204" pitchFamily="34" charset="0"/>
              </a:rPr>
              <a:t>of</a:t>
            </a:r>
            <a:r>
              <a:rPr kumimoji="0" lang="es-ES" altLang="es-ES" sz="1000" b="0" i="0" u="none" strike="noStrike" kern="1200" cap="none" spc="0" normalizeH="0" baseline="0" noProof="0" dirty="0">
                <a:ln>
                  <a:noFill/>
                </a:ln>
                <a:solidFill>
                  <a:srgbClr val="495B64"/>
                </a:solidFill>
                <a:effectLst/>
                <a:uLnTx/>
                <a:uFillTx/>
                <a:latin typeface="Arial" panose="020B0604020202020204" pitchFamily="34" charset="0"/>
                <a:cs typeface="Arial" panose="020B0604020202020204" pitchFamily="34" charset="0"/>
              </a:rPr>
              <a:t> </a:t>
            </a:r>
            <a:r>
              <a:rPr kumimoji="0" lang="es-ES" altLang="es-ES" sz="1000" b="0" i="0" u="none" strike="noStrike" kern="1200" cap="none" spc="0" normalizeH="0" baseline="0" noProof="0" dirty="0" err="1">
                <a:ln>
                  <a:noFill/>
                </a:ln>
                <a:solidFill>
                  <a:srgbClr val="495B64"/>
                </a:solidFill>
                <a:effectLst/>
                <a:uLnTx/>
                <a:uFillTx/>
                <a:latin typeface="Arial" panose="020B0604020202020204" pitchFamily="34" charset="0"/>
                <a:cs typeface="Arial" panose="020B0604020202020204" pitchFamily="34" charset="0"/>
              </a:rPr>
              <a:t>Radiation</a:t>
            </a:r>
            <a:r>
              <a:rPr kumimoji="0" lang="es-ES" altLang="es-ES" sz="1000" b="0" i="0" u="none" strike="noStrike" kern="1200" cap="none" spc="0" normalizeH="0" baseline="0" noProof="0" dirty="0">
                <a:ln>
                  <a:noFill/>
                </a:ln>
                <a:solidFill>
                  <a:srgbClr val="495B64"/>
                </a:solidFill>
                <a:effectLst/>
                <a:uLnTx/>
                <a:uFillTx/>
                <a:latin typeface="Arial" panose="020B0604020202020204" pitchFamily="34" charset="0"/>
                <a:cs typeface="Arial" panose="020B0604020202020204" pitchFamily="34" charset="0"/>
              </a:rPr>
              <a:t> </a:t>
            </a:r>
            <a:r>
              <a:rPr kumimoji="0" lang="es-ES" altLang="es-ES" sz="1000" b="0" i="0" u="none" strike="noStrike" kern="1200" cap="none" spc="0" normalizeH="0" baseline="0" noProof="0" dirty="0" err="1">
                <a:ln>
                  <a:noFill/>
                </a:ln>
                <a:solidFill>
                  <a:srgbClr val="495B64"/>
                </a:solidFill>
                <a:effectLst/>
                <a:uLnTx/>
                <a:uFillTx/>
                <a:latin typeface="Arial" panose="020B0604020202020204" pitchFamily="34" charset="0"/>
                <a:cs typeface="Arial" panose="020B0604020202020204" pitchFamily="34" charset="0"/>
              </a:rPr>
              <a:t>Physics</a:t>
            </a:r>
            <a:r>
              <a:rPr kumimoji="0" lang="es-ES" altLang="es-ES" sz="1000" b="0" i="0" u="none" strike="noStrike" kern="1200" cap="none" spc="0" normalizeH="0" baseline="0" noProof="0" dirty="0">
                <a:ln>
                  <a:noFill/>
                </a:ln>
                <a:solidFill>
                  <a:srgbClr val="495B64"/>
                </a:solidFill>
                <a:effectLst/>
                <a:uLnTx/>
                <a:uFillTx/>
                <a:latin typeface="Arial" panose="020B0604020202020204" pitchFamily="34" charset="0"/>
                <a:cs typeface="Arial" panose="020B0604020202020204" pitchFamily="34" charset="0"/>
              </a:rPr>
              <a:t>, </a:t>
            </a:r>
            <a:r>
              <a:rPr kumimoji="0" lang="es-ES" altLang="es-ES" sz="1000" b="0" i="0" u="none" strike="noStrike" kern="1200" cap="none" spc="0" normalizeH="0" baseline="0" noProof="0" dirty="0" err="1">
                <a:ln>
                  <a:noFill/>
                </a:ln>
                <a:solidFill>
                  <a:srgbClr val="495B64"/>
                </a:solidFill>
                <a:effectLst/>
                <a:uLnTx/>
                <a:uFillTx/>
                <a:latin typeface="Arial" panose="020B0604020202020204" pitchFamily="34" charset="0"/>
                <a:cs typeface="Arial" panose="020B0604020202020204" pitchFamily="34" charset="0"/>
              </a:rPr>
              <a:t>Dpt</a:t>
            </a:r>
            <a:r>
              <a:rPr kumimoji="0" lang="es-ES" altLang="es-ES" sz="1000" b="0" i="0" u="none" strike="noStrike" kern="1200" cap="none" spc="0" normalizeH="0" baseline="0" noProof="0" dirty="0">
                <a:ln>
                  <a:noFill/>
                </a:ln>
                <a:solidFill>
                  <a:srgbClr val="495B64"/>
                </a:solidFill>
                <a:effectLst/>
                <a:uLnTx/>
                <a:uFillTx/>
                <a:latin typeface="Arial" panose="020B0604020202020204" pitchFamily="34" charset="0"/>
                <a:cs typeface="Arial" panose="020B0604020202020204" pitchFamily="34" charset="0"/>
              </a:rPr>
              <a:t>. Laser </a:t>
            </a:r>
            <a:r>
              <a:rPr kumimoji="0" lang="es-ES" altLang="es-ES" sz="1000" b="0" i="0" u="none" strike="noStrike" kern="1200" cap="none" spc="0" normalizeH="0" baseline="0" noProof="0" dirty="0" err="1">
                <a:ln>
                  <a:noFill/>
                </a:ln>
                <a:solidFill>
                  <a:srgbClr val="495B64"/>
                </a:solidFill>
                <a:effectLst/>
                <a:uLnTx/>
                <a:uFillTx/>
                <a:latin typeface="Arial" panose="020B0604020202020204" pitchFamily="34" charset="0"/>
                <a:cs typeface="Arial" panose="020B0604020202020204" pitchFamily="34" charset="0"/>
              </a:rPr>
              <a:t>Particle</a:t>
            </a:r>
            <a:r>
              <a:rPr kumimoji="0" lang="es-ES" altLang="es-ES" sz="1000" b="0" i="0" u="none" strike="noStrike" kern="1200" cap="none" spc="0" normalizeH="0" baseline="0" noProof="0" dirty="0">
                <a:ln>
                  <a:noFill/>
                </a:ln>
                <a:solidFill>
                  <a:srgbClr val="495B64"/>
                </a:solidFill>
                <a:effectLst/>
                <a:uLnTx/>
                <a:uFillTx/>
                <a:latin typeface="Arial" panose="020B0604020202020204" pitchFamily="34" charset="0"/>
                <a:cs typeface="Arial" panose="020B0604020202020204" pitchFamily="34" charset="0"/>
              </a:rPr>
              <a:t> </a:t>
            </a:r>
            <a:r>
              <a:rPr kumimoji="0" lang="es-ES" altLang="es-ES" sz="1000" b="0" i="0" u="none" strike="noStrike" kern="1200" cap="none" spc="0" normalizeH="0" baseline="0" noProof="0" dirty="0" err="1">
                <a:ln>
                  <a:noFill/>
                </a:ln>
                <a:solidFill>
                  <a:srgbClr val="495B64"/>
                </a:solidFill>
                <a:effectLst/>
                <a:uLnTx/>
                <a:uFillTx/>
                <a:latin typeface="Arial" panose="020B0604020202020204" pitchFamily="34" charset="0"/>
                <a:cs typeface="Arial" panose="020B0604020202020204" pitchFamily="34" charset="0"/>
              </a:rPr>
              <a:t>Acceleration</a:t>
            </a:r>
            <a:r>
              <a:rPr kumimoji="0" lang="es-ES" altLang="es-ES" sz="1000" b="0" i="0" u="none" strike="noStrike" kern="1200" cap="none" spc="0" normalizeH="0" baseline="0" noProof="0" dirty="0">
                <a:ln>
                  <a:noFill/>
                </a:ln>
                <a:solidFill>
                  <a:srgbClr val="495B64"/>
                </a:solidFill>
                <a:effectLst/>
                <a:uLnTx/>
                <a:uFillTx/>
                <a:latin typeface="Arial" panose="020B0604020202020204" pitchFamily="34" charset="0"/>
                <a:cs typeface="Arial" panose="020B0604020202020204" pitchFamily="34" charset="0"/>
              </a:rPr>
              <a:t>, Helmholtz-</a:t>
            </a:r>
            <a:r>
              <a:rPr kumimoji="0" lang="es-ES" altLang="es-ES" sz="1000" b="0" i="0" u="none" strike="noStrike" kern="1200" cap="none" spc="0" normalizeH="0" baseline="0" noProof="0" dirty="0" err="1">
                <a:ln>
                  <a:noFill/>
                </a:ln>
                <a:solidFill>
                  <a:srgbClr val="495B64"/>
                </a:solidFill>
                <a:effectLst/>
                <a:uLnTx/>
                <a:uFillTx/>
                <a:latin typeface="Arial" panose="020B0604020202020204" pitchFamily="34" charset="0"/>
                <a:cs typeface="Arial" panose="020B0604020202020204" pitchFamily="34" charset="0"/>
              </a:rPr>
              <a:t>Zentrum</a:t>
            </a:r>
            <a:r>
              <a:rPr kumimoji="0" lang="es-ES" altLang="es-ES" sz="1000" b="0" i="0" u="none" strike="noStrike" kern="1200" cap="none" spc="0" normalizeH="0" baseline="0" noProof="0" dirty="0">
                <a:ln>
                  <a:noFill/>
                </a:ln>
                <a:solidFill>
                  <a:srgbClr val="495B64"/>
                </a:solidFill>
                <a:effectLst/>
                <a:uLnTx/>
                <a:uFillTx/>
                <a:latin typeface="Arial" panose="020B0604020202020204" pitchFamily="34" charset="0"/>
                <a:cs typeface="Arial" panose="020B0604020202020204" pitchFamily="34" charset="0"/>
              </a:rPr>
              <a:t> </a:t>
            </a:r>
            <a:r>
              <a:rPr kumimoji="0" lang="es-ES" altLang="es-ES" sz="1000" b="0" i="0" u="none" strike="noStrike" kern="1200" cap="none" spc="0" normalizeH="0" baseline="0" noProof="0" dirty="0" err="1">
                <a:ln>
                  <a:noFill/>
                </a:ln>
                <a:solidFill>
                  <a:srgbClr val="495B64"/>
                </a:solidFill>
                <a:effectLst/>
                <a:uLnTx/>
                <a:uFillTx/>
                <a:latin typeface="Arial" panose="020B0604020202020204" pitchFamily="34" charset="0"/>
                <a:cs typeface="Arial" panose="020B0604020202020204" pitchFamily="34" charset="0"/>
              </a:rPr>
              <a:t>Dresden-Rosendorf</a:t>
            </a:r>
            <a:r>
              <a:rPr kumimoji="0" lang="es-ES" altLang="es-ES" sz="1000" b="0" i="0" u="none" strike="noStrike" kern="1200" cap="none" spc="0" normalizeH="0" baseline="0" noProof="0" dirty="0">
                <a:ln>
                  <a:noFill/>
                </a:ln>
                <a:solidFill>
                  <a:srgbClr val="495B64"/>
                </a:solidFill>
                <a:effectLst/>
                <a:uLnTx/>
                <a:uFillTx/>
                <a:latin typeface="Arial" panose="020B0604020202020204" pitchFamily="34" charset="0"/>
                <a:cs typeface="Arial" panose="020B0604020202020204" pitchFamily="34" charset="0"/>
              </a:rPr>
              <a:t> (HZDR), </a:t>
            </a:r>
            <a:r>
              <a:rPr kumimoji="0" lang="es-ES" altLang="es-ES" sz="1000" b="0" i="0" u="none" strike="noStrike" kern="1200" cap="none" spc="0" normalizeH="0" baseline="0" noProof="0" dirty="0" err="1">
                <a:ln>
                  <a:noFill/>
                </a:ln>
                <a:solidFill>
                  <a:srgbClr val="495B64"/>
                </a:solidFill>
                <a:effectLst/>
                <a:uLnTx/>
                <a:uFillTx/>
                <a:latin typeface="Arial" panose="020B0604020202020204" pitchFamily="34" charset="0"/>
                <a:cs typeface="Arial" panose="020B0604020202020204" pitchFamily="34" charset="0"/>
              </a:rPr>
              <a:t>Dresden</a:t>
            </a:r>
            <a:r>
              <a:rPr kumimoji="0" lang="es-ES" altLang="es-ES" sz="1000" b="0" i="0" u="none" strike="noStrike" kern="1200" cap="none" spc="0" normalizeH="0" baseline="0" noProof="0" dirty="0">
                <a:ln>
                  <a:noFill/>
                </a:ln>
                <a:solidFill>
                  <a:srgbClr val="495B64"/>
                </a:solidFill>
                <a:effectLst/>
                <a:uLnTx/>
                <a:uFillTx/>
                <a:latin typeface="Arial" panose="020B0604020202020204" pitchFamily="34" charset="0"/>
                <a:cs typeface="Arial" panose="020B0604020202020204" pitchFamily="34" charset="0"/>
              </a:rPr>
              <a:t>, </a:t>
            </a:r>
            <a:r>
              <a:rPr kumimoji="0" lang="es-ES" altLang="es-ES" sz="1000" b="0" i="0" u="none" strike="noStrike" kern="1200" cap="none" spc="0" normalizeH="0" baseline="0" noProof="0" dirty="0" err="1">
                <a:ln>
                  <a:noFill/>
                </a:ln>
                <a:solidFill>
                  <a:srgbClr val="495B64"/>
                </a:solidFill>
                <a:effectLst/>
                <a:uLnTx/>
                <a:uFillTx/>
                <a:latin typeface="Arial" panose="020B0604020202020204" pitchFamily="34" charset="0"/>
                <a:cs typeface="Arial" panose="020B0604020202020204" pitchFamily="34" charset="0"/>
              </a:rPr>
              <a:t>Germany</a:t>
            </a:r>
            <a:r>
              <a:rPr kumimoji="0" lang="es-ES" altLang="es-ES" sz="1000" b="0" i="0" u="none" strike="noStrike" kern="1200" cap="none" spc="0" normalizeH="0" baseline="0" noProof="0" dirty="0">
                <a:ln>
                  <a:noFill/>
                </a:ln>
                <a:solidFill>
                  <a:srgbClr val="495B64"/>
                </a:solidFill>
                <a:effectLst/>
                <a:uLnTx/>
                <a:uFillTx/>
                <a:latin typeface="Arial" panose="020B0604020202020204" pitchFamily="34" charset="0"/>
                <a:cs typeface="Arial" panose="020B0604020202020204" pitchFamily="34" charset="0"/>
              </a:rPr>
              <a:t>.</a:t>
            </a:r>
          </a:p>
          <a:p>
            <a:pPr lvl="1" algn="ctr" defTabSz="146578" fontAlgn="base">
              <a:lnSpc>
                <a:spcPct val="150000"/>
              </a:lnSpc>
              <a:spcAft>
                <a:spcPct val="0"/>
              </a:spcAft>
            </a:pPr>
            <a:endParaRPr kumimoji="0" lang="es-ES" altLang="es-ES" sz="300" b="0" i="0" u="none" strike="noStrike" kern="1200" cap="none" spc="0" normalizeH="0" baseline="0" noProof="0" dirty="0">
              <a:ln>
                <a:noFill/>
              </a:ln>
              <a:solidFill>
                <a:srgbClr val="495B64"/>
              </a:solidFill>
              <a:effectLst/>
              <a:uLnTx/>
              <a:uFillTx/>
              <a:latin typeface="Arial" panose="020B0604020202020204" pitchFamily="34" charset="0"/>
              <a:cs typeface="Arial" panose="020B0604020202020204" pitchFamily="34" charset="0"/>
            </a:endParaRPr>
          </a:p>
          <a:p>
            <a:pPr lvl="1" algn="ctr" defTabSz="146578" fontAlgn="base">
              <a:lnSpc>
                <a:spcPct val="150000"/>
              </a:lnSpc>
              <a:spcAft>
                <a:spcPct val="0"/>
              </a:spcAft>
            </a:pP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a:solidFill>
                  <a:srgbClr val="C26A7B"/>
                </a:solidFill>
                <a:latin typeface="Arial" panose="020B0604020202020204" pitchFamily="34" charset="0"/>
                <a:cs typeface="Arial" panose="020B0604020202020204" pitchFamily="34" charset="0"/>
              </a:rPr>
              <a:t>6 </a:t>
            </a:r>
            <a:r>
              <a:rPr lang="es-ES" altLang="es-ES" sz="1000" dirty="0">
                <a:solidFill>
                  <a:srgbClr val="495B64"/>
                </a:solidFill>
                <a:latin typeface="Arial" panose="020B0604020202020204" pitchFamily="34" charset="0"/>
                <a:cs typeface="Arial" panose="020B0604020202020204" pitchFamily="34" charset="0"/>
              </a:rPr>
              <a:t>CIVIDEC </a:t>
            </a:r>
            <a:r>
              <a:rPr lang="es-ES" altLang="es-ES" sz="1000" dirty="0" err="1">
                <a:solidFill>
                  <a:srgbClr val="495B64"/>
                </a:solidFill>
                <a:latin typeface="Arial" panose="020B0604020202020204" pitchFamily="34" charset="0"/>
                <a:cs typeface="Arial" panose="020B0604020202020204" pitchFamily="34" charset="0"/>
              </a:rPr>
              <a:t>Instrumentation</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GmbH</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Wien</a:t>
            </a:r>
            <a:r>
              <a:rPr lang="es-ES" altLang="es-ES" sz="1000" dirty="0">
                <a:solidFill>
                  <a:srgbClr val="495B64"/>
                </a:solidFill>
                <a:latin typeface="Arial" panose="020B0604020202020204" pitchFamily="34" charset="0"/>
                <a:cs typeface="Arial" panose="020B0604020202020204" pitchFamily="34" charset="0"/>
              </a:rPr>
              <a:t>, Austria.</a:t>
            </a:r>
            <a:endParaRPr lang="es-ES" altLang="es-ES" sz="300" dirty="0">
              <a:solidFill>
                <a:srgbClr val="495B64"/>
              </a:solidFill>
              <a:latin typeface="Arial" panose="020B0604020202020204" pitchFamily="34" charset="0"/>
              <a:cs typeface="Arial" panose="020B0604020202020204" pitchFamily="34" charset="0"/>
            </a:endParaRPr>
          </a:p>
          <a:p>
            <a:pPr lvl="1" algn="ctr" defTabSz="146578" fontAlgn="base">
              <a:lnSpc>
                <a:spcPct val="150000"/>
              </a:lnSpc>
              <a:spcAft>
                <a:spcPct val="0"/>
              </a:spcAft>
            </a:pPr>
            <a:endParaRPr lang="es-ES" altLang="es-ES" sz="300" dirty="0">
              <a:solidFill>
                <a:srgbClr val="495B64"/>
              </a:solidFill>
              <a:latin typeface="Arial" panose="020B0604020202020204" pitchFamily="34" charset="0"/>
              <a:cs typeface="Arial" panose="020B0604020202020204" pitchFamily="34" charset="0"/>
            </a:endParaRPr>
          </a:p>
          <a:p>
            <a:pPr lvl="1" algn="ctr" defTabSz="146578" fontAlgn="base">
              <a:lnSpc>
                <a:spcPct val="150000"/>
              </a:lnSpc>
              <a:spcAft>
                <a:spcPct val="0"/>
              </a:spcAft>
            </a:pPr>
            <a:r>
              <a:rPr lang="es-ES" altLang="es-ES" sz="1000" dirty="0">
                <a:solidFill>
                  <a:srgbClr val="C26A7B"/>
                </a:solidFill>
                <a:latin typeface="Arial" panose="020B0604020202020204" pitchFamily="34" charset="0"/>
                <a:cs typeface="Arial" panose="020B0604020202020204" pitchFamily="34" charset="0"/>
              </a:rPr>
              <a:t> 7 </a:t>
            </a:r>
            <a:r>
              <a:rPr lang="es-ES" altLang="es-ES" sz="1000" dirty="0" err="1">
                <a:solidFill>
                  <a:srgbClr val="495B64"/>
                </a:solidFill>
                <a:latin typeface="Arial" panose="020B0604020202020204" pitchFamily="34" charset="0"/>
                <a:cs typeface="Arial" panose="020B0604020202020204" pitchFamily="34" charset="0"/>
              </a:rPr>
              <a:t>Faculty</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of</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Electrical</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Engineering</a:t>
            </a:r>
            <a:r>
              <a:rPr lang="es-ES" altLang="es-ES" sz="1000" dirty="0">
                <a:solidFill>
                  <a:srgbClr val="495B64"/>
                </a:solidFill>
                <a:latin typeface="Arial" panose="020B0604020202020204" pitchFamily="34" charset="0"/>
                <a:cs typeface="Arial" panose="020B0604020202020204" pitchFamily="34" charset="0"/>
              </a:rPr>
              <a:t> and </a:t>
            </a:r>
            <a:r>
              <a:rPr lang="es-ES" altLang="es-ES" sz="1000" dirty="0" err="1">
                <a:solidFill>
                  <a:srgbClr val="495B64"/>
                </a:solidFill>
                <a:latin typeface="Arial" panose="020B0604020202020204" pitchFamily="34" charset="0"/>
                <a:cs typeface="Arial" panose="020B0604020202020204" pitchFamily="34" charset="0"/>
              </a:rPr>
              <a:t>Information</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Technology</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Technische</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Universität</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Wien</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Wien</a:t>
            </a:r>
            <a:r>
              <a:rPr lang="es-ES" altLang="es-ES" sz="1000" dirty="0">
                <a:solidFill>
                  <a:srgbClr val="495B64"/>
                </a:solidFill>
                <a:latin typeface="Arial" panose="020B0604020202020204" pitchFamily="34" charset="0"/>
                <a:cs typeface="Arial" panose="020B0604020202020204" pitchFamily="34" charset="0"/>
              </a:rPr>
              <a:t>, Austria.</a:t>
            </a:r>
          </a:p>
          <a:p>
            <a:pPr lvl="1" algn="ctr" defTabSz="146578" fontAlgn="base">
              <a:lnSpc>
                <a:spcPct val="150000"/>
              </a:lnSpc>
              <a:spcAft>
                <a:spcPct val="0"/>
              </a:spcAft>
            </a:pPr>
            <a:endParaRPr lang="es-ES" altLang="es-ES" sz="300" dirty="0">
              <a:solidFill>
                <a:srgbClr val="495B64"/>
              </a:solidFill>
              <a:latin typeface="Arial" panose="020B0604020202020204" pitchFamily="34" charset="0"/>
              <a:cs typeface="Arial" panose="020B0604020202020204" pitchFamily="34" charset="0"/>
            </a:endParaRPr>
          </a:p>
          <a:p>
            <a:pPr lvl="1" algn="ctr" defTabSz="146578" fontAlgn="base">
              <a:lnSpc>
                <a:spcPct val="150000"/>
              </a:lnSpc>
              <a:spcAft>
                <a:spcPct val="0"/>
              </a:spcAft>
            </a:pPr>
            <a:r>
              <a:rPr lang="es-ES" altLang="es-ES" sz="1000" dirty="0">
                <a:solidFill>
                  <a:srgbClr val="C26A7B"/>
                </a:solidFill>
                <a:latin typeface="Arial" panose="020B0604020202020204" pitchFamily="34" charset="0"/>
                <a:cs typeface="Arial" panose="020B0604020202020204" pitchFamily="34" charset="0"/>
              </a:rPr>
              <a:t> 8 </a:t>
            </a:r>
            <a:r>
              <a:rPr lang="es-ES" altLang="es-ES" sz="1000" dirty="0" err="1">
                <a:solidFill>
                  <a:srgbClr val="495B64"/>
                </a:solidFill>
                <a:latin typeface="Arial" panose="020B0604020202020204" pitchFamily="34" charset="0"/>
                <a:cs typeface="Arial" panose="020B0604020202020204" pitchFamily="34" charset="0"/>
              </a:rPr>
              <a:t>Atominstitut</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Technische</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Universität</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Wien</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Wien</a:t>
            </a:r>
            <a:r>
              <a:rPr lang="es-ES" altLang="es-ES" sz="1000" dirty="0">
                <a:solidFill>
                  <a:srgbClr val="495B64"/>
                </a:solidFill>
                <a:latin typeface="Arial" panose="020B0604020202020204" pitchFamily="34" charset="0"/>
                <a:cs typeface="Arial" panose="020B0604020202020204" pitchFamily="34" charset="0"/>
              </a:rPr>
              <a:t>, Austria.</a:t>
            </a:r>
          </a:p>
          <a:p>
            <a:pPr lvl="1" algn="ctr" defTabSz="146578" fontAlgn="base">
              <a:lnSpc>
                <a:spcPct val="150000"/>
              </a:lnSpc>
              <a:spcAft>
                <a:spcPct val="0"/>
              </a:spcAft>
            </a:pPr>
            <a:endParaRPr lang="es-ES" altLang="es-ES" sz="300" dirty="0">
              <a:solidFill>
                <a:srgbClr val="495B64"/>
              </a:solidFill>
              <a:latin typeface="Arial" panose="020B0604020202020204" pitchFamily="34" charset="0"/>
              <a:cs typeface="Arial" panose="020B0604020202020204" pitchFamily="34" charset="0"/>
            </a:endParaRPr>
          </a:p>
          <a:p>
            <a:pPr lvl="1" algn="ctr" defTabSz="146578" fontAlgn="base">
              <a:lnSpc>
                <a:spcPct val="150000"/>
              </a:lnSpc>
              <a:spcAft>
                <a:spcPct val="0"/>
              </a:spcAft>
            </a:pPr>
            <a:r>
              <a:rPr lang="es-ES" altLang="es-ES" sz="1000" baseline="30000" dirty="0">
                <a:solidFill>
                  <a:srgbClr val="495B64"/>
                </a:solidFill>
                <a:latin typeface="Arial" panose="020B0604020202020204" pitchFamily="34" charset="0"/>
                <a:cs typeface="Arial" panose="020B0604020202020204" pitchFamily="34" charset="0"/>
              </a:rPr>
              <a:t> </a:t>
            </a:r>
            <a:r>
              <a:rPr lang="es-ES" altLang="es-ES" sz="1000" dirty="0">
                <a:solidFill>
                  <a:srgbClr val="C26A7B"/>
                </a:solidFill>
                <a:latin typeface="Arial" panose="020B0604020202020204" pitchFamily="34" charset="0"/>
                <a:cs typeface="Arial" panose="020B0604020202020204" pitchFamily="34" charset="0"/>
              </a:rPr>
              <a:t>9 </a:t>
            </a:r>
            <a:r>
              <a:rPr lang="es-ES" altLang="es-ES" sz="1000" dirty="0" err="1">
                <a:solidFill>
                  <a:srgbClr val="495B64"/>
                </a:solidFill>
                <a:latin typeface="Arial" panose="020B0604020202020204" pitchFamily="34" charset="0"/>
                <a:cs typeface="Arial" panose="020B0604020202020204" pitchFamily="34" charset="0"/>
              </a:rPr>
              <a:t>Institute</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for</a:t>
            </a:r>
            <a:r>
              <a:rPr lang="es-ES" altLang="es-ES" sz="1000" dirty="0">
                <a:solidFill>
                  <a:srgbClr val="495B64"/>
                </a:solidFill>
                <a:latin typeface="Arial" panose="020B0604020202020204" pitchFamily="34" charset="0"/>
                <a:cs typeface="Arial" panose="020B0604020202020204" pitchFamily="34" charset="0"/>
              </a:rPr>
              <a:t> Nuclear </a:t>
            </a:r>
            <a:r>
              <a:rPr lang="es-ES" altLang="es-ES" sz="1000" dirty="0" err="1">
                <a:solidFill>
                  <a:srgbClr val="495B64"/>
                </a:solidFill>
                <a:latin typeface="Arial" panose="020B0604020202020204" pitchFamily="34" charset="0"/>
                <a:cs typeface="Arial" panose="020B0604020202020204" pitchFamily="34" charset="0"/>
              </a:rPr>
              <a:t>Physics</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Technische</a:t>
            </a:r>
            <a:r>
              <a:rPr lang="es-ES" altLang="es-ES" sz="1000" dirty="0">
                <a:solidFill>
                  <a:srgbClr val="495B64"/>
                </a:solidFill>
                <a:latin typeface="Arial" panose="020B0604020202020204" pitchFamily="34" charset="0"/>
                <a:cs typeface="Arial" panose="020B0604020202020204" pitchFamily="34" charset="0"/>
              </a:rPr>
              <a:t> </a:t>
            </a:r>
            <a:r>
              <a:rPr lang="es-ES" altLang="es-ES" sz="1000" dirty="0" err="1">
                <a:solidFill>
                  <a:srgbClr val="495B64"/>
                </a:solidFill>
                <a:latin typeface="Arial" panose="020B0604020202020204" pitchFamily="34" charset="0"/>
                <a:cs typeface="Arial" panose="020B0604020202020204" pitchFamily="34" charset="0"/>
              </a:rPr>
              <a:t>Universität</a:t>
            </a:r>
            <a:r>
              <a:rPr lang="es-ES" altLang="es-ES" sz="1000" dirty="0">
                <a:solidFill>
                  <a:srgbClr val="495B64"/>
                </a:solidFill>
                <a:latin typeface="Arial" panose="020B0604020202020204" pitchFamily="34" charset="0"/>
                <a:cs typeface="Arial" panose="020B0604020202020204" pitchFamily="34" charset="0"/>
              </a:rPr>
              <a:t> Darmstadt, Darmstadt, </a:t>
            </a:r>
            <a:r>
              <a:rPr lang="es-ES" altLang="es-ES" sz="1000" dirty="0" err="1">
                <a:solidFill>
                  <a:srgbClr val="495B64"/>
                </a:solidFill>
                <a:latin typeface="Arial" panose="020B0604020202020204" pitchFamily="34" charset="0"/>
                <a:cs typeface="Arial" panose="020B0604020202020204" pitchFamily="34" charset="0"/>
              </a:rPr>
              <a:t>Germany</a:t>
            </a:r>
            <a:r>
              <a:rPr lang="es-ES" altLang="es-ES" sz="1000" dirty="0">
                <a:solidFill>
                  <a:srgbClr val="495B64"/>
                </a:solidFill>
                <a:latin typeface="Arial" panose="020B0604020202020204" pitchFamily="34" charset="0"/>
                <a:cs typeface="Arial" panose="020B0604020202020204" pitchFamily="34" charset="0"/>
              </a:rPr>
              <a:t>.</a:t>
            </a:r>
          </a:p>
        </p:txBody>
      </p:sp>
      <p:grpSp>
        <p:nvGrpSpPr>
          <p:cNvPr id="10" name="Grupo 10">
            <a:extLst>
              <a:ext uri="{FF2B5EF4-FFF2-40B4-BE49-F238E27FC236}">
                <a16:creationId xmlns:a16="http://schemas.microsoft.com/office/drawing/2014/main" id="{7710DBBD-E9E2-C7B8-A2F3-56F291CA9F98}"/>
              </a:ext>
            </a:extLst>
          </p:cNvPr>
          <p:cNvGrpSpPr>
            <a:grpSpLocks noChangeAspect="1"/>
          </p:cNvGrpSpPr>
          <p:nvPr/>
        </p:nvGrpSpPr>
        <p:grpSpPr>
          <a:xfrm>
            <a:off x="114021" y="55061"/>
            <a:ext cx="11960158" cy="6250983"/>
            <a:chOff x="13251" y="-1133302"/>
            <a:chExt cx="13250092" cy="6925168"/>
          </a:xfrm>
        </p:grpSpPr>
        <p:pic>
          <p:nvPicPr>
            <p:cNvPr id="13" name="Picture 9" descr="tud_logo">
              <a:extLst>
                <a:ext uri="{FF2B5EF4-FFF2-40B4-BE49-F238E27FC236}">
                  <a16:creationId xmlns:a16="http://schemas.microsoft.com/office/drawing/2014/main" id="{7501BD42-D098-505F-9CB8-84E86887030A}"/>
                </a:ext>
              </a:extLst>
            </p:cNvPr>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l="4351" t="8359" r="4530" b="8436"/>
            <a:stretch/>
          </p:blipFill>
          <p:spPr bwMode="auto">
            <a:xfrm>
              <a:off x="5416120" y="5314214"/>
              <a:ext cx="1281566"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https://cividec.at/W-Site/public_graphics/logo345x100.jpg">
              <a:extLst>
                <a:ext uri="{FF2B5EF4-FFF2-40B4-BE49-F238E27FC236}">
                  <a16:creationId xmlns:a16="http://schemas.microsoft.com/office/drawing/2014/main" id="{2AECBAC6-9A00-2162-D42A-38582B9F128E}"/>
                </a:ext>
              </a:extLst>
            </p:cNvPr>
            <p:cNvPicPr>
              <a:picLocks noChangeAspect="1" noChangeArrowheads="1"/>
            </p:cNvPicPr>
            <p:nvPr/>
          </p:nvPicPr>
          <p:blipFill>
            <a:blip r:embed="rId4" cstate="print">
              <a:clrChange>
                <a:clrFrom>
                  <a:srgbClr val="E6E6E6"/>
                </a:clrFrom>
                <a:clrTo>
                  <a:srgbClr val="E6E6E6">
                    <a:alpha val="0"/>
                  </a:srgbClr>
                </a:clrTo>
              </a:clrChange>
              <a:extLst>
                <a:ext uri="{28A0092B-C50C-407E-A947-70E740481C1C}">
                  <a14:useLocalDpi xmlns:a14="http://schemas.microsoft.com/office/drawing/2010/main" val="0"/>
                </a:ext>
              </a:extLst>
            </a:blip>
            <a:srcRect/>
            <a:stretch>
              <a:fillRect/>
            </a:stretch>
          </p:blipFill>
          <p:spPr bwMode="auto">
            <a:xfrm>
              <a:off x="6636372" y="5337670"/>
              <a:ext cx="1375608" cy="39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upo 7">
              <a:extLst>
                <a:ext uri="{FF2B5EF4-FFF2-40B4-BE49-F238E27FC236}">
                  <a16:creationId xmlns:a16="http://schemas.microsoft.com/office/drawing/2014/main" id="{A05FCD9E-7AD5-1619-55EF-6A67898A08AF}"/>
                </a:ext>
              </a:extLst>
            </p:cNvPr>
            <p:cNvGrpSpPr>
              <a:grpSpLocks noChangeAspect="1"/>
            </p:cNvGrpSpPr>
            <p:nvPr/>
          </p:nvGrpSpPr>
          <p:grpSpPr>
            <a:xfrm>
              <a:off x="8104722" y="5307897"/>
              <a:ext cx="1772133" cy="468000"/>
              <a:chOff x="12951827" y="4928781"/>
              <a:chExt cx="2534007" cy="669200"/>
            </a:xfrm>
          </p:grpSpPr>
          <p:pic>
            <p:nvPicPr>
              <p:cNvPr id="34" name="Picture 6" descr="IGFAE">
                <a:extLst>
                  <a:ext uri="{FF2B5EF4-FFF2-40B4-BE49-F238E27FC236}">
                    <a16:creationId xmlns:a16="http://schemas.microsoft.com/office/drawing/2014/main" id="{FE84B61F-8375-9B52-605C-CFCE6B622D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1414" r="55852" b="-2"/>
              <a:stretch>
                <a:fillRect/>
              </a:stretch>
            </p:blipFill>
            <p:spPr bwMode="auto">
              <a:xfrm>
                <a:off x="12951827" y="5036783"/>
                <a:ext cx="1637723" cy="46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 descr="IGFAE">
                <a:extLst>
                  <a:ext uri="{FF2B5EF4-FFF2-40B4-BE49-F238E27FC236}">
                    <a16:creationId xmlns:a16="http://schemas.microsoft.com/office/drawing/2014/main" id="{C24368A2-FEBA-2408-6AC2-6280C5C652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45700" t="-1413" r="34309" b="-21083"/>
              <a:stretch>
                <a:fillRect/>
              </a:stretch>
            </p:blipFill>
            <p:spPr bwMode="auto">
              <a:xfrm>
                <a:off x="14589551" y="4928781"/>
                <a:ext cx="518796" cy="39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6" descr="IGFAE">
                <a:extLst>
                  <a:ext uri="{FF2B5EF4-FFF2-40B4-BE49-F238E27FC236}">
                    <a16:creationId xmlns:a16="http://schemas.microsoft.com/office/drawing/2014/main" id="{7AD489CD-6479-6EBE-0FC4-7D2164E691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65868" t="-1413" r="-403" b="-21083"/>
              <a:stretch>
                <a:fillRect/>
              </a:stretch>
            </p:blipFill>
            <p:spPr bwMode="auto">
              <a:xfrm>
                <a:off x="14589550" y="5202507"/>
                <a:ext cx="896284" cy="39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upo 9">
              <a:extLst>
                <a:ext uri="{FF2B5EF4-FFF2-40B4-BE49-F238E27FC236}">
                  <a16:creationId xmlns:a16="http://schemas.microsoft.com/office/drawing/2014/main" id="{766BBB9D-2C69-FE9B-6A48-681C99AD2A81}"/>
                </a:ext>
              </a:extLst>
            </p:cNvPr>
            <p:cNvGrpSpPr/>
            <p:nvPr/>
          </p:nvGrpSpPr>
          <p:grpSpPr>
            <a:xfrm>
              <a:off x="13251" y="-1133302"/>
              <a:ext cx="13250092" cy="6925168"/>
              <a:chOff x="47966" y="-999420"/>
              <a:chExt cx="13250092" cy="6925168"/>
            </a:xfrm>
          </p:grpSpPr>
          <p:pic>
            <p:nvPicPr>
              <p:cNvPr id="24" name="Imagen 211">
                <a:extLst>
                  <a:ext uri="{FF2B5EF4-FFF2-40B4-BE49-F238E27FC236}">
                    <a16:creationId xmlns:a16="http://schemas.microsoft.com/office/drawing/2014/main" id="{5E4C9CFC-10CF-A03B-84DB-50E342292A4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78723" y="5412801"/>
                <a:ext cx="535743"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12">
                <a:extLst>
                  <a:ext uri="{FF2B5EF4-FFF2-40B4-BE49-F238E27FC236}">
                    <a16:creationId xmlns:a16="http://schemas.microsoft.com/office/drawing/2014/main" id="{02FCBA64-228D-8C3F-38DF-1354E21CFA2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91845" y="5481742"/>
                <a:ext cx="1583717" cy="39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17">
                <a:extLst>
                  <a:ext uri="{FF2B5EF4-FFF2-40B4-BE49-F238E27FC236}">
                    <a16:creationId xmlns:a16="http://schemas.microsoft.com/office/drawing/2014/main" id="{6E9801A3-C732-482B-5CB9-1BBB0C7AA77D}"/>
                  </a:ext>
                </a:extLst>
              </p:cNvPr>
              <p:cNvPicPr>
                <a:picLocks noChangeAspect="1"/>
              </p:cNvPicPr>
              <p:nvPr/>
            </p:nvPicPr>
            <p:blipFill>
              <a:blip r:embed="rId10" cstate="print">
                <a:extLst>
                  <a:ext uri="{28A0092B-C50C-407E-A947-70E740481C1C}">
                    <a14:useLocalDpi xmlns:a14="http://schemas.microsoft.com/office/drawing/2010/main" val="0"/>
                  </a:ext>
                </a:extLst>
              </a:blip>
              <a:srcRect t="7822" b="8005"/>
              <a:stretch>
                <a:fillRect/>
              </a:stretch>
            </p:blipFill>
            <p:spPr bwMode="auto">
              <a:xfrm>
                <a:off x="3726976" y="5448801"/>
                <a:ext cx="513084"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n 238">
                <a:extLst>
                  <a:ext uri="{FF2B5EF4-FFF2-40B4-BE49-F238E27FC236}">
                    <a16:creationId xmlns:a16="http://schemas.microsoft.com/office/drawing/2014/main" id="{A60E648D-9AAD-B37F-9807-44AF9E3739DC}"/>
                  </a:ext>
                </a:extLst>
              </p:cNvPr>
              <p:cNvPicPr>
                <a:picLocks noChangeAspect="1"/>
              </p:cNvPicPr>
              <p:nvPr/>
            </p:nvPicPr>
            <p:blipFill>
              <a:blip r:embed="rId11" cstate="print">
                <a:extLst>
                  <a:ext uri="{28A0092B-C50C-407E-A947-70E740481C1C}">
                    <a14:useLocalDpi xmlns:a14="http://schemas.microsoft.com/office/drawing/2010/main" val="0"/>
                  </a:ext>
                </a:extLst>
              </a:blip>
              <a:srcRect l="73721" t="22313" r="1224" b="19855"/>
              <a:stretch>
                <a:fillRect/>
              </a:stretch>
            </p:blipFill>
            <p:spPr bwMode="auto">
              <a:xfrm>
                <a:off x="10683783" y="-999420"/>
                <a:ext cx="2614275" cy="61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7">
                <a:extLst>
                  <a:ext uri="{FF2B5EF4-FFF2-40B4-BE49-F238E27FC236}">
                    <a16:creationId xmlns:a16="http://schemas.microsoft.com/office/drawing/2014/main" id="{D574CD84-18FC-0180-D694-6674C951E55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47797" y="5542574"/>
                <a:ext cx="1116423" cy="3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n 39">
                <a:extLst>
                  <a:ext uri="{FF2B5EF4-FFF2-40B4-BE49-F238E27FC236}">
                    <a16:creationId xmlns:a16="http://schemas.microsoft.com/office/drawing/2014/main" id="{7B36EDC3-D289-95CC-2983-F13C92B7EC9E}"/>
                  </a:ext>
                </a:extLst>
              </p:cNvPr>
              <p:cNvPicPr>
                <a:picLocks noChangeAspect="1"/>
              </p:cNvPicPr>
              <p:nvPr/>
            </p:nvPicPr>
            <p:blipFill>
              <a:blip r:embed="rId13">
                <a:clrChange>
                  <a:clrFrom>
                    <a:srgbClr val="FFFFFF"/>
                  </a:clrFrom>
                  <a:clrTo>
                    <a:srgbClr val="FFFFFF">
                      <a:alpha val="0"/>
                    </a:srgbClr>
                  </a:clrTo>
                </a:clrChange>
              </a:blip>
              <a:srcRect/>
              <a:stretch>
                <a:fillRect/>
              </a:stretch>
            </p:blipFill>
            <p:spPr bwMode="auto">
              <a:xfrm>
                <a:off x="2824753" y="5535301"/>
                <a:ext cx="538389" cy="319062"/>
              </a:xfrm>
              <a:custGeom>
                <a:avLst/>
                <a:gdLst>
                  <a:gd name="connsiteX0" fmla="*/ 0 w 1397549"/>
                  <a:gd name="connsiteY0" fmla="*/ 0 h 828000"/>
                  <a:gd name="connsiteX1" fmla="*/ 678136 w 1397549"/>
                  <a:gd name="connsiteY1" fmla="*/ 0 h 828000"/>
                  <a:gd name="connsiteX2" fmla="*/ 678136 w 1397549"/>
                  <a:gd name="connsiteY2" fmla="*/ 827147 h 828000"/>
                  <a:gd name="connsiteX3" fmla="*/ 1397549 w 1397549"/>
                  <a:gd name="connsiteY3" fmla="*/ 827147 h 828000"/>
                  <a:gd name="connsiteX4" fmla="*/ 1397549 w 1397549"/>
                  <a:gd name="connsiteY4" fmla="*/ 828000 h 828000"/>
                  <a:gd name="connsiteX5" fmla="*/ 0 w 1397549"/>
                  <a:gd name="connsiteY5"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549" h="828000">
                    <a:moveTo>
                      <a:pt x="0" y="0"/>
                    </a:moveTo>
                    <a:lnTo>
                      <a:pt x="678136" y="0"/>
                    </a:lnTo>
                    <a:lnTo>
                      <a:pt x="678136" y="827147"/>
                    </a:lnTo>
                    <a:lnTo>
                      <a:pt x="1397549" y="827147"/>
                    </a:lnTo>
                    <a:lnTo>
                      <a:pt x="1397549" y="828000"/>
                    </a:lnTo>
                    <a:lnTo>
                      <a:pt x="0" y="828000"/>
                    </a:lnTo>
                    <a:close/>
                  </a:path>
                </a:pathLst>
              </a:custGeom>
            </p:spPr>
          </p:pic>
          <p:pic>
            <p:nvPicPr>
              <p:cNvPr id="30" name="Imagen 28" descr="Logotipo&#10;&#10;Descripción generada automáticamente">
                <a:extLst>
                  <a:ext uri="{FF2B5EF4-FFF2-40B4-BE49-F238E27FC236}">
                    <a16:creationId xmlns:a16="http://schemas.microsoft.com/office/drawing/2014/main" id="{5455971E-2996-97F3-E9FC-3C0B8CBA955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9458" b="11599"/>
              <a:stretch/>
            </p:blipFill>
            <p:spPr>
              <a:xfrm>
                <a:off x="47966" y="5447156"/>
                <a:ext cx="1682276" cy="478592"/>
              </a:xfrm>
              <a:prstGeom prst="rect">
                <a:avLst/>
              </a:prstGeom>
            </p:spPr>
          </p:pic>
          <p:pic>
            <p:nvPicPr>
              <p:cNvPr id="32" name="Picture 2" descr="File:HZDR-LOGO.png - Wikimedia Commons">
                <a:extLst>
                  <a:ext uri="{FF2B5EF4-FFF2-40B4-BE49-F238E27FC236}">
                    <a16:creationId xmlns:a16="http://schemas.microsoft.com/office/drawing/2014/main" id="{FBE04615-9082-FDD9-F508-DC730079F360}"/>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t="9500" r="4977" b="10204"/>
              <a:stretch>
                <a:fillRect/>
              </a:stretch>
            </p:blipFill>
            <p:spPr bwMode="auto">
              <a:xfrm>
                <a:off x="4314563" y="5427621"/>
                <a:ext cx="1143595" cy="47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n 2">
                <a:extLst>
                  <a:ext uri="{FF2B5EF4-FFF2-40B4-BE49-F238E27FC236}">
                    <a16:creationId xmlns:a16="http://schemas.microsoft.com/office/drawing/2014/main" id="{4FCDD80A-C182-21D6-C4B8-C9B9D04D7F5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655837" y="5478738"/>
                <a:ext cx="1591672" cy="398827"/>
              </a:xfrm>
              <a:prstGeom prst="rect">
                <a:avLst/>
              </a:prstGeom>
            </p:spPr>
          </p:pic>
        </p:grpSp>
      </p:grpSp>
    </p:spTree>
    <p:extLst>
      <p:ext uri="{BB962C8B-B14F-4D97-AF65-F5344CB8AC3E}">
        <p14:creationId xmlns:p14="http://schemas.microsoft.com/office/powerpoint/2010/main" val="635004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de-DE" dirty="0"/>
              <a:t>EXPERIMETAL CAMPAIGN AT DRACO@HZDR (DRESDEN, GERMANY)</a:t>
            </a:r>
            <a:endParaRPr lang="es-ES" dirty="0"/>
          </a:p>
        </p:txBody>
      </p:sp>
      <p:sp>
        <p:nvSpPr>
          <p:cNvPr id="3" name="Marcador de pie de página 2"/>
          <p:cNvSpPr>
            <a:spLocks noGrp="1"/>
          </p:cNvSpPr>
          <p:nvPr>
            <p:ph type="ftr" sz="quarter" idx="11"/>
          </p:nvPr>
        </p:nvSpPr>
        <p:spPr/>
        <p:txBody>
          <a:bodyPr/>
          <a:lstStyle/>
          <a:p>
            <a:r>
              <a:rPr lang="es-ES"/>
              <a:t>Ariel Final Workshop | M. A. Millán-Callado | 19/01/2024 | IJCLab, Orsay</a:t>
            </a:r>
            <a:endParaRPr lang="en-US" dirty="0"/>
          </a:p>
        </p:txBody>
      </p:sp>
      <p:sp>
        <p:nvSpPr>
          <p:cNvPr id="9" name="Marcador de contenido 15">
            <a:extLst>
              <a:ext uri="{FF2B5EF4-FFF2-40B4-BE49-F238E27FC236}">
                <a16:creationId xmlns:a16="http://schemas.microsoft.com/office/drawing/2014/main" id="{0A2ABFAA-7603-F0E9-25B1-EBAA39B7F13A}"/>
              </a:ext>
            </a:extLst>
          </p:cNvPr>
          <p:cNvSpPr txBox="1">
            <a:spLocks/>
          </p:cNvSpPr>
          <p:nvPr/>
        </p:nvSpPr>
        <p:spPr>
          <a:xfrm>
            <a:off x="357803" y="1724642"/>
            <a:ext cx="6644545" cy="2605841"/>
          </a:xfrm>
          <a:prstGeom prst="rect">
            <a:avLst/>
          </a:prstGeom>
          <a:no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262626"/>
                </a:solidFill>
                <a:latin typeface="Arial" panose="020B0604020202020204" pitchFamily="34" charset="0"/>
                <a:ea typeface="Cambria" panose="02040503050406030204" pitchFamily="18" charset="0"/>
                <a:cs typeface="Arial" panose="020B0604020202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rgbClr val="262626"/>
                </a:solidFill>
                <a:latin typeface="Arial" panose="020B0604020202020204" pitchFamily="34" charset="0"/>
                <a:ea typeface="Cambria" panose="02040503050406030204" pitchFamily="18" charset="0"/>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262626"/>
                </a:solidFill>
                <a:latin typeface="Arial" panose="020B0604020202020204" pitchFamily="34" charset="0"/>
                <a:ea typeface="Cambria" panose="02040503050406030204" pitchFamily="18" charset="0"/>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262626"/>
                </a:solidFill>
                <a:latin typeface="Arial" panose="020B0604020202020204" pitchFamily="34" charset="0"/>
                <a:ea typeface="Cambria" panose="02040503050406030204" pitchFamily="18" charset="0"/>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262626"/>
                </a:solidFill>
                <a:latin typeface="Arial" panose="020B0604020202020204" pitchFamily="34" charset="0"/>
                <a:ea typeface="Cambria" panose="02040503050406030204" pitchFamily="18" charset="0"/>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Clr>
                <a:schemeClr val="accent3"/>
              </a:buClr>
              <a:buSzPct val="140000"/>
              <a:buFont typeface="+mj-lt"/>
              <a:buAutoNum type="arabicPeriod"/>
            </a:pPr>
            <a:r>
              <a:rPr lang="en-US" sz="1800" dirty="0">
                <a:solidFill>
                  <a:schemeClr val="tx1"/>
                </a:solidFill>
                <a:latin typeface="IBM Plex Sans" panose="020B0503050203000203"/>
              </a:rPr>
              <a:t>Establishing </a:t>
            </a:r>
            <a:r>
              <a:rPr lang="en-US" sz="1800" dirty="0">
                <a:solidFill>
                  <a:schemeClr val="accent3"/>
                </a:solidFill>
                <a:latin typeface="IBM Plex Sans" panose="020B0503050203000203"/>
              </a:rPr>
              <a:t>a link </a:t>
            </a:r>
            <a:r>
              <a:rPr lang="en-US" sz="1800" dirty="0">
                <a:solidFill>
                  <a:schemeClr val="tx1"/>
                </a:solidFill>
                <a:latin typeface="IBM Plex Sans" panose="020B0503050203000203"/>
              </a:rPr>
              <a:t>between the </a:t>
            </a:r>
            <a:r>
              <a:rPr lang="en-US" sz="1800" dirty="0">
                <a:solidFill>
                  <a:schemeClr val="accent3"/>
                </a:solidFill>
                <a:latin typeface="IBM Plex Sans" panose="020B0503050203000203"/>
              </a:rPr>
              <a:t>laser acceleration </a:t>
            </a:r>
            <a:r>
              <a:rPr lang="en-US" sz="1800" dirty="0">
                <a:solidFill>
                  <a:srgbClr val="3E4655"/>
                </a:solidFill>
                <a:latin typeface="IBM Plex Sans" panose="020B0503050203000203"/>
              </a:rPr>
              <a:t>community</a:t>
            </a:r>
            <a:r>
              <a:rPr lang="en-US" sz="1800" dirty="0">
                <a:solidFill>
                  <a:schemeClr val="tx1"/>
                </a:solidFill>
                <a:latin typeface="IBM Plex Sans" panose="020B0503050203000203"/>
              </a:rPr>
              <a:t> and the </a:t>
            </a:r>
            <a:r>
              <a:rPr lang="en-US" sz="1800" dirty="0">
                <a:solidFill>
                  <a:schemeClr val="accent3"/>
                </a:solidFill>
                <a:latin typeface="IBM Plex Sans" panose="020B0503050203000203"/>
              </a:rPr>
              <a:t>neutron-users </a:t>
            </a:r>
            <a:r>
              <a:rPr lang="en-US" sz="1800" dirty="0">
                <a:solidFill>
                  <a:schemeClr val="tx1"/>
                </a:solidFill>
                <a:latin typeface="IBM Plex Sans" panose="020B0503050203000203"/>
              </a:rPr>
              <a:t>community. </a:t>
            </a:r>
          </a:p>
          <a:p>
            <a:pPr marL="457200" indent="-457200">
              <a:buClr>
                <a:schemeClr val="accent3"/>
              </a:buClr>
              <a:buSzPct val="140000"/>
              <a:buFont typeface="+mj-lt"/>
              <a:buAutoNum type="arabicPeriod"/>
            </a:pPr>
            <a:r>
              <a:rPr lang="en-US" sz="1800" dirty="0">
                <a:solidFill>
                  <a:schemeClr val="tx1"/>
                </a:solidFill>
                <a:latin typeface="IBM Plex Sans" panose="020B0503050203000203"/>
              </a:rPr>
              <a:t>Performing a series of experiments at a laser facility to </a:t>
            </a:r>
            <a:r>
              <a:rPr lang="en-US" sz="1800" dirty="0">
                <a:solidFill>
                  <a:schemeClr val="accent3"/>
                </a:solidFill>
                <a:latin typeface="IBM Plex Sans" panose="020B0503050203000203"/>
              </a:rPr>
              <a:t>produce and characterize </a:t>
            </a:r>
            <a:r>
              <a:rPr lang="en-US" sz="1800" dirty="0">
                <a:solidFill>
                  <a:schemeClr val="tx1"/>
                </a:solidFill>
                <a:latin typeface="IBM Plex Sans" panose="020B0503050203000203"/>
              </a:rPr>
              <a:t>the </a:t>
            </a:r>
            <a:r>
              <a:rPr lang="en-US" sz="1800" dirty="0">
                <a:solidFill>
                  <a:schemeClr val="accent3"/>
                </a:solidFill>
                <a:latin typeface="IBM Plex Sans" panose="020B0503050203000203"/>
              </a:rPr>
              <a:t>neutron beam </a:t>
            </a:r>
            <a:r>
              <a:rPr lang="en-US" sz="1800" dirty="0">
                <a:solidFill>
                  <a:schemeClr val="tx1"/>
                </a:solidFill>
                <a:latin typeface="IBM Plex Sans" panose="020B0503050203000203"/>
              </a:rPr>
              <a:t>resulting from laser-driven ion beams. </a:t>
            </a:r>
          </a:p>
          <a:p>
            <a:pPr marL="457200" indent="-457200">
              <a:buClr>
                <a:schemeClr val="accent3"/>
              </a:buClr>
              <a:buSzPct val="140000"/>
              <a:buFont typeface="+mj-lt"/>
              <a:buAutoNum type="arabicPeriod"/>
            </a:pPr>
            <a:r>
              <a:rPr lang="en-US" sz="1800" dirty="0">
                <a:solidFill>
                  <a:srgbClr val="3E4655"/>
                </a:solidFill>
                <a:latin typeface="IBM Plex Sans" panose="020B0503050203000203"/>
              </a:rPr>
              <a:t>Analyzing the </a:t>
            </a:r>
            <a:r>
              <a:rPr lang="en-US" sz="1800" dirty="0">
                <a:solidFill>
                  <a:srgbClr val="D6516E"/>
                </a:solidFill>
                <a:latin typeface="IBM Plex Sans" panose="020B0503050203000203"/>
              </a:rPr>
              <a:t>response</a:t>
            </a:r>
            <a:r>
              <a:rPr lang="en-US" sz="1800" dirty="0">
                <a:solidFill>
                  <a:srgbClr val="3E4655"/>
                </a:solidFill>
                <a:latin typeface="IBM Plex Sans" panose="020B0503050203000203"/>
              </a:rPr>
              <a:t> of the different </a:t>
            </a:r>
            <a:r>
              <a:rPr lang="en-US" sz="1800" dirty="0">
                <a:solidFill>
                  <a:srgbClr val="D6516E"/>
                </a:solidFill>
                <a:latin typeface="IBM Plex Sans" panose="020B0503050203000203"/>
              </a:rPr>
              <a:t>nuclear physics detectors </a:t>
            </a:r>
            <a:r>
              <a:rPr lang="en-US" sz="1800" dirty="0">
                <a:solidFill>
                  <a:srgbClr val="3E4655"/>
                </a:solidFill>
                <a:latin typeface="IBM Plex Sans" panose="020B0503050203000203"/>
              </a:rPr>
              <a:t>in this new environment.</a:t>
            </a:r>
          </a:p>
          <a:p>
            <a:pPr marL="457200" indent="-457200">
              <a:buClr>
                <a:schemeClr val="accent3"/>
              </a:buClr>
              <a:buSzPct val="140000"/>
              <a:buFont typeface="+mj-lt"/>
              <a:buAutoNum type="arabicPeriod"/>
            </a:pPr>
            <a:r>
              <a:rPr lang="en-US" sz="1800" dirty="0">
                <a:solidFill>
                  <a:schemeClr val="tx1"/>
                </a:solidFill>
                <a:latin typeface="IBM Plex Sans" panose="020B0503050203000203"/>
              </a:rPr>
              <a:t>Assessing the </a:t>
            </a:r>
            <a:r>
              <a:rPr lang="en-US" sz="1800" dirty="0">
                <a:solidFill>
                  <a:schemeClr val="accent3"/>
                </a:solidFill>
                <a:latin typeface="IBM Plex Sans" panose="020B0503050203000203"/>
              </a:rPr>
              <a:t>suitability</a:t>
            </a:r>
            <a:r>
              <a:rPr lang="en-US" sz="1800" dirty="0">
                <a:solidFill>
                  <a:schemeClr val="tx1"/>
                </a:solidFill>
                <a:latin typeface="IBM Plex Sans" panose="020B0503050203000203"/>
              </a:rPr>
              <a:t> of laser-driven neutron beams for </a:t>
            </a:r>
            <a:r>
              <a:rPr lang="en-US" sz="1800" dirty="0">
                <a:solidFill>
                  <a:schemeClr val="accent3"/>
                </a:solidFill>
                <a:latin typeface="IBM Plex Sans" panose="020B0503050203000203"/>
              </a:rPr>
              <a:t>nuclear physics experiments</a:t>
            </a:r>
            <a:r>
              <a:rPr lang="en-US" sz="1800" dirty="0">
                <a:solidFill>
                  <a:schemeClr val="tx1"/>
                </a:solidFill>
                <a:latin typeface="IBM Plex Sans" panose="020B0503050203000203"/>
              </a:rPr>
              <a:t>. </a:t>
            </a:r>
          </a:p>
        </p:txBody>
      </p:sp>
      <p:pic>
        <p:nvPicPr>
          <p:cNvPr id="4" name="Picture 2" descr="https://www.hzdr.de/db/Pic?pOid=39469">
            <a:extLst>
              <a:ext uri="{FF2B5EF4-FFF2-40B4-BE49-F238E27FC236}">
                <a16:creationId xmlns:a16="http://schemas.microsoft.com/office/drawing/2014/main" id="{8E309D62-DFA8-9124-4052-8303A67953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1201" r="-528" b="5902"/>
          <a:stretch/>
        </p:blipFill>
        <p:spPr bwMode="auto">
          <a:xfrm>
            <a:off x="389387" y="4705470"/>
            <a:ext cx="3060000" cy="14950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ww.ariel-h2020.eu">
            <a:extLst>
              <a:ext uri="{FF2B5EF4-FFF2-40B4-BE49-F238E27FC236}">
                <a16:creationId xmlns:a16="http://schemas.microsoft.com/office/drawing/2014/main" id="{2CD24D44-A955-E517-4177-298ECE8615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23" y="970879"/>
            <a:ext cx="6747739" cy="6849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221 Tabla">
            <a:extLst>
              <a:ext uri="{FF2B5EF4-FFF2-40B4-BE49-F238E27FC236}">
                <a16:creationId xmlns:a16="http://schemas.microsoft.com/office/drawing/2014/main" id="{BA2EC818-2A6F-B7A7-AA11-8FF46539D657}"/>
              </a:ext>
            </a:extLst>
          </p:cNvPr>
          <p:cNvGraphicFramePr>
            <a:graphicFrameLocks noGrp="1"/>
          </p:cNvGraphicFramePr>
          <p:nvPr>
            <p:extLst>
              <p:ext uri="{D42A27DB-BD31-4B8C-83A1-F6EECF244321}">
                <p14:modId xmlns:p14="http://schemas.microsoft.com/office/powerpoint/2010/main" val="3239941033"/>
              </p:ext>
            </p:extLst>
          </p:nvPr>
        </p:nvGraphicFramePr>
        <p:xfrm>
          <a:off x="7568271" y="3905632"/>
          <a:ext cx="4234342" cy="2452390"/>
        </p:xfrm>
        <a:graphic>
          <a:graphicData uri="http://schemas.openxmlformats.org/drawingml/2006/table">
            <a:tbl>
              <a:tblPr firstRow="1" bandRow="1">
                <a:tableStyleId>{C083E6E3-FA7D-4D7B-A595-EF9225AFEA82}</a:tableStyleId>
              </a:tblPr>
              <a:tblGrid>
                <a:gridCol w="4234342">
                  <a:extLst>
                    <a:ext uri="{9D8B030D-6E8A-4147-A177-3AD203B41FA5}">
                      <a16:colId xmlns:a16="http://schemas.microsoft.com/office/drawing/2014/main" val="20001"/>
                    </a:ext>
                  </a:extLst>
                </a:gridCol>
              </a:tblGrid>
              <a:tr h="322068">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s-ES" sz="1600" dirty="0">
                          <a:solidFill>
                            <a:srgbClr val="D6516E"/>
                          </a:solidFill>
                          <a:latin typeface="Arial" panose="020B0604020202020204" pitchFamily="34" charset="0"/>
                          <a:cs typeface="Arial" panose="020B0604020202020204" pitchFamily="34" charset="0"/>
                        </a:rPr>
                        <a:t>DRACO@HZDR</a:t>
                      </a:r>
                      <a:endParaRPr lang="en-US" sz="1600" b="1" dirty="0">
                        <a:solidFill>
                          <a:srgbClr val="D6516E"/>
                        </a:solidFill>
                        <a:latin typeface="Arial" panose="020B0604020202020204" pitchFamily="34" charset="0"/>
                        <a:ea typeface="Roboto Condensed" panose="020B0604020202020204" charset="0"/>
                        <a:cs typeface="Arial" panose="020B0604020202020204" pitchFamily="34" charset="0"/>
                      </a:endParaRPr>
                    </a:p>
                  </a:txBody>
                  <a:tcPr/>
                </a:tc>
                <a:extLst>
                  <a:ext uri="{0D108BD9-81ED-4DB2-BD59-A6C34878D82A}">
                    <a16:rowId xmlns:a16="http://schemas.microsoft.com/office/drawing/2014/main" val="10000"/>
                  </a:ext>
                </a:extLst>
              </a:tr>
              <a:tr h="556299">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rial" panose="020B0604020202020204" pitchFamily="34" charset="0"/>
                          <a:cs typeface="Arial" panose="020B0604020202020204" pitchFamily="34" charset="0"/>
                        </a:rPr>
                        <a:t>PW-class 30</a:t>
                      </a:r>
                      <a:r>
                        <a:rPr lang="en-US" sz="1600" b="1" baseline="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J Laser</a:t>
                      </a:r>
                      <a:r>
                        <a:rPr lang="en-US" sz="1600" b="1" baseline="0" dirty="0">
                          <a:solidFill>
                            <a:schemeClr val="tx1"/>
                          </a:solidFill>
                          <a:latin typeface="Arial" panose="020B0604020202020204" pitchFamily="34" charset="0"/>
                          <a:cs typeface="Arial" panose="020B0604020202020204" pitchFamily="34" charset="0"/>
                        </a:rPr>
                        <a:t> System</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3"/>
                          </a:solidFill>
                          <a:latin typeface="Arial" panose="020B0604020202020204" pitchFamily="34" charset="0"/>
                          <a:ea typeface="Cambria" panose="02040503050406030204" pitchFamily="18" charset="0"/>
                          <a:cs typeface="Arial" panose="020B0604020202020204" pitchFamily="34" charset="0"/>
                        </a:rPr>
                        <a:t>(18 J on target)</a:t>
                      </a:r>
                    </a:p>
                  </a:txBody>
                  <a:tcPr anchor="ctr"/>
                </a:tc>
                <a:extLst>
                  <a:ext uri="{0D108BD9-81ED-4DB2-BD59-A6C34878D82A}">
                    <a16:rowId xmlns:a16="http://schemas.microsoft.com/office/drawing/2014/main" val="10001"/>
                  </a:ext>
                </a:extLst>
              </a:tr>
              <a:tr h="479435">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rial" panose="020B0604020202020204" pitchFamily="34" charset="0"/>
                          <a:cs typeface="Arial" panose="020B0604020202020204" pitchFamily="34" charset="0"/>
                        </a:rPr>
                        <a:t>30 fs laser pulse / ~</a:t>
                      </a:r>
                      <a:r>
                        <a:rPr lang="en-US" sz="1600" b="1" dirty="0" err="1">
                          <a:solidFill>
                            <a:schemeClr val="tx1"/>
                          </a:solidFill>
                          <a:latin typeface="Arial" panose="020B0604020202020204" pitchFamily="34" charset="0"/>
                          <a:cs typeface="Arial" panose="020B0604020202020204" pitchFamily="34" charset="0"/>
                        </a:rPr>
                        <a:t>ps</a:t>
                      </a:r>
                      <a:r>
                        <a:rPr lang="en-US" sz="1600" b="1" dirty="0">
                          <a:solidFill>
                            <a:schemeClr val="tx1"/>
                          </a:solidFill>
                          <a:latin typeface="Arial" panose="020B0604020202020204" pitchFamily="34" charset="0"/>
                          <a:cs typeface="Arial" panose="020B0604020202020204" pitchFamily="34" charset="0"/>
                        </a:rPr>
                        <a:t> ion</a:t>
                      </a:r>
                      <a:r>
                        <a:rPr lang="en-US" sz="1600" b="1" baseline="0" dirty="0">
                          <a:solidFill>
                            <a:schemeClr val="tx1"/>
                          </a:solidFill>
                          <a:latin typeface="Arial" panose="020B0604020202020204" pitchFamily="34" charset="0"/>
                          <a:cs typeface="Arial" panose="020B0604020202020204" pitchFamily="34" charset="0"/>
                        </a:rPr>
                        <a:t> pulse</a:t>
                      </a:r>
                      <a:endParaRPr lang="en-US" sz="1600" b="1" dirty="0">
                        <a:solidFill>
                          <a:schemeClr val="tx1"/>
                        </a:solidFill>
                        <a:latin typeface="Arial" panose="020B0604020202020204" pitchFamily="34" charset="0"/>
                        <a:ea typeface="Roboto Condensed" panose="020B0604020202020204" charset="0"/>
                        <a:cs typeface="Arial" panose="020B0604020202020204" pitchFamily="34" charset="0"/>
                      </a:endParaRPr>
                    </a:p>
                  </a:txBody>
                  <a:tcPr anchor="ctr"/>
                </a:tc>
                <a:extLst>
                  <a:ext uri="{0D108BD9-81ED-4DB2-BD59-A6C34878D82A}">
                    <a16:rowId xmlns:a16="http://schemas.microsoft.com/office/drawing/2014/main" val="10002"/>
                  </a:ext>
                </a:extLst>
              </a:tr>
              <a:tr h="556299">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rial" panose="020B0604020202020204" pitchFamily="34" charset="0"/>
                          <a:cs typeface="Arial" panose="020B0604020202020204" pitchFamily="34" charset="0"/>
                        </a:rPr>
                        <a:t>Up to 1 Hz (compressor)</a:t>
                      </a:r>
                      <a:endParaRPr lang="en-US" sz="1600" b="1" dirty="0">
                        <a:solidFill>
                          <a:schemeClr val="accent3"/>
                        </a:solidFill>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3"/>
                          </a:solidFill>
                          <a:latin typeface="Arial" panose="020B0604020202020204" pitchFamily="34" charset="0"/>
                          <a:ea typeface="Cambria" panose="02040503050406030204" pitchFamily="18" charset="0"/>
                          <a:cs typeface="Arial" panose="020B0604020202020204" pitchFamily="34" charset="0"/>
                        </a:rPr>
                        <a:t>(~ 1 shot/minute</a:t>
                      </a:r>
                      <a:r>
                        <a:rPr lang="en-US" sz="1600" b="1" baseline="0" dirty="0">
                          <a:solidFill>
                            <a:schemeClr val="accent3"/>
                          </a:solidFill>
                          <a:latin typeface="Arial" panose="020B0604020202020204" pitchFamily="34" charset="0"/>
                          <a:ea typeface="Cambria" panose="02040503050406030204" pitchFamily="18" charset="0"/>
                          <a:cs typeface="Arial" panose="020B0604020202020204" pitchFamily="34" charset="0"/>
                        </a:rPr>
                        <a:t> during the experiment)</a:t>
                      </a:r>
                      <a:endParaRPr lang="en-US" sz="1600" b="1" dirty="0">
                        <a:solidFill>
                          <a:schemeClr val="accent3"/>
                        </a:solidFill>
                        <a:latin typeface="Arial" panose="020B0604020202020204" pitchFamily="34" charset="0"/>
                        <a:ea typeface="Cambria" panose="02040503050406030204" pitchFamily="18" charset="0"/>
                        <a:cs typeface="Arial" panose="020B0604020202020204" pitchFamily="34" charset="0"/>
                      </a:endParaRPr>
                    </a:p>
                  </a:txBody>
                  <a:tcPr anchor="ctr"/>
                </a:tc>
                <a:extLst>
                  <a:ext uri="{0D108BD9-81ED-4DB2-BD59-A6C34878D82A}">
                    <a16:rowId xmlns:a16="http://schemas.microsoft.com/office/drawing/2014/main" val="10003"/>
                  </a:ext>
                </a:extLst>
              </a:tr>
              <a:tr h="479435">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1" baseline="0" dirty="0">
                          <a:solidFill>
                            <a:schemeClr val="tx1"/>
                          </a:solidFill>
                          <a:latin typeface="Arial" panose="020B0604020202020204" pitchFamily="34" charset="0"/>
                          <a:ea typeface="+mn-ea"/>
                          <a:cs typeface="Arial" panose="020B0604020202020204" pitchFamily="34" charset="0"/>
                        </a:rPr>
                        <a:t>~200 shots/day</a:t>
                      </a:r>
                      <a:endParaRPr lang="es-ES" sz="1600" b="1" baseline="30000" dirty="0">
                        <a:solidFill>
                          <a:schemeClr val="tx1"/>
                        </a:solidFill>
                        <a:latin typeface="Arial" panose="020B0604020202020204" pitchFamily="34" charset="0"/>
                        <a:ea typeface="Roboto Condensed" panose="020B0604020202020204" charset="0"/>
                        <a:cs typeface="Arial" panose="020B0604020202020204" pitchFamily="34" charset="0"/>
                      </a:endParaRPr>
                    </a:p>
                  </a:txBody>
                  <a:tcPr anchor="ctr"/>
                </a:tc>
                <a:extLst>
                  <a:ext uri="{0D108BD9-81ED-4DB2-BD59-A6C34878D82A}">
                    <a16:rowId xmlns:a16="http://schemas.microsoft.com/office/drawing/2014/main" val="10004"/>
                  </a:ext>
                </a:extLst>
              </a:tr>
            </a:tbl>
          </a:graphicData>
        </a:graphic>
      </p:graphicFrame>
      <p:pic>
        <p:nvPicPr>
          <p:cNvPr id="8" name="Picture 2" descr="https://lh3.googleusercontent.com/eAQ5aS5DX74Qy7TIPkXilPgOGNOz7iUbrcVgLr--YRhdb0Ht43UkmRkWz49mY7hCSL1LDx0K1nGLu17l7xJxXKkzsgQYj68fFTcGOXON_JQn7i0BVXKZT9Xd0V-u8pOE4dHV-KyVY5N4PAjD1xqetWAZO99iAh5PQl5Eh3-_jIYLCkqwh82Gff418eR53DUG98bSrQ9fFuSVwFMaTDeYU6HUG_zjCaasUGSy9f8ChTHNCc5RUShA3sZqu7B2_gMBQLhokUoHweo7VaKI0-2vz_lcHiWDGoPRyl6hpqZb3bSwzLPDG46JbCLLgP_gm056LeVgGxYQ4GSZg2cqRPpU4yVqT5Pda1R3kV7IxYCTkmKdq61n-hNb6II94oDcAAh7R2wDIUF5Ve72lazqgWBZTQXpLxkNlgmI030zDUmQgQ11ccSuN-3pJ-mxmF1AXzKQerbbXc8JOR18ub9VvhOOmIe1LUeeLTHPUoh73lGe1Pp7ebAEvnyP0Yy0nWohQKesf-w8AuPRLCEPTsur2uOf34s0AIF8Xr7NpGzVt0Ujfo4TK_BFVS8FCrZyu2oB7iYwpgkq9kVhAh0SAaZzCKPGweEhPI9tMBlOHzGs9cj9TsmmCN6IyoEUbWA1Kq_arZrcxc6UEwinCM81o-MbgMj1PArgT7ZD28PpMNobOkuxLH9LDelMIrK6JLsVHzKakset8vZlM44altudBXTWVZzVO2SLQsRc4u7v3ibarXu8NS7zNRaXzkocHcIq87HtpxI=w493-h657-no?authuser=0">
            <a:extLst>
              <a:ext uri="{FF2B5EF4-FFF2-40B4-BE49-F238E27FC236}">
                <a16:creationId xmlns:a16="http://schemas.microsoft.com/office/drawing/2014/main" id="{46C77793-9989-A4D2-8A80-7B9A2AF839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929" b="10448"/>
          <a:stretch/>
        </p:blipFill>
        <p:spPr bwMode="auto">
          <a:xfrm>
            <a:off x="8240433" y="901985"/>
            <a:ext cx="2890017" cy="2874022"/>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contenido 16">
            <a:extLst>
              <a:ext uri="{FF2B5EF4-FFF2-40B4-BE49-F238E27FC236}">
                <a16:creationId xmlns:a16="http://schemas.microsoft.com/office/drawing/2014/main" id="{19A9A07C-1AB4-F300-8182-9E0A54F6FC9B}"/>
              </a:ext>
            </a:extLst>
          </p:cNvPr>
          <p:cNvSpPr txBox="1">
            <a:spLocks/>
          </p:cNvSpPr>
          <p:nvPr/>
        </p:nvSpPr>
        <p:spPr>
          <a:xfrm>
            <a:off x="3449387" y="4938078"/>
            <a:ext cx="3426659" cy="170426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262626"/>
                </a:solidFill>
                <a:latin typeface="Arial" panose="020B0604020202020204" pitchFamily="34" charset="0"/>
                <a:ea typeface="Cambria" panose="02040503050406030204" pitchFamily="18" charset="0"/>
                <a:cs typeface="Arial" panose="020B0604020202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rgbClr val="262626"/>
                </a:solidFill>
                <a:latin typeface="Arial" panose="020B0604020202020204" pitchFamily="34" charset="0"/>
                <a:ea typeface="Cambria" panose="02040503050406030204" pitchFamily="18" charset="0"/>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262626"/>
                </a:solidFill>
                <a:latin typeface="Arial" panose="020B0604020202020204" pitchFamily="34" charset="0"/>
                <a:ea typeface="Cambria" panose="02040503050406030204" pitchFamily="18" charset="0"/>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262626"/>
                </a:solidFill>
                <a:latin typeface="Arial" panose="020B0604020202020204" pitchFamily="34" charset="0"/>
                <a:ea typeface="Cambria" panose="02040503050406030204" pitchFamily="18" charset="0"/>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262626"/>
                </a:solidFill>
                <a:latin typeface="Arial" panose="020B0604020202020204" pitchFamily="34" charset="0"/>
                <a:ea typeface="Cambria" panose="02040503050406030204" pitchFamily="18" charset="0"/>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1600" i="1" dirty="0">
                <a:solidFill>
                  <a:schemeClr val="accent3"/>
                </a:solidFill>
                <a:latin typeface="IBM Plex Sans" panose="020B0503050203000203"/>
              </a:rPr>
              <a:t>HZDR</a:t>
            </a:r>
            <a:r>
              <a:rPr lang="en-US" sz="1600" i="1" dirty="0">
                <a:solidFill>
                  <a:schemeClr val="tx1"/>
                </a:solidFill>
                <a:latin typeface="IBM Plex Sans" panose="020B0503050203000203"/>
              </a:rPr>
              <a:t> hosts both the </a:t>
            </a:r>
            <a:r>
              <a:rPr lang="en-US" sz="1600" i="1" dirty="0" err="1">
                <a:solidFill>
                  <a:schemeClr val="accent3"/>
                </a:solidFill>
                <a:latin typeface="IBM Plex Sans" panose="020B0503050203000203"/>
              </a:rPr>
              <a:t>nELBE</a:t>
            </a:r>
            <a:r>
              <a:rPr lang="en-US" sz="1600" i="1" dirty="0">
                <a:solidFill>
                  <a:schemeClr val="tx1"/>
                </a:solidFill>
                <a:latin typeface="IBM Plex Sans" panose="020B0503050203000203"/>
              </a:rPr>
              <a:t> neutron facility and the </a:t>
            </a:r>
            <a:r>
              <a:rPr lang="en-US" sz="1600" i="1" dirty="0">
                <a:solidFill>
                  <a:schemeClr val="accent3"/>
                </a:solidFill>
                <a:latin typeface="IBM Plex Sans" panose="020B0503050203000203"/>
              </a:rPr>
              <a:t>DRACO</a:t>
            </a:r>
            <a:r>
              <a:rPr lang="en-US" sz="1600" i="1" dirty="0">
                <a:solidFill>
                  <a:schemeClr val="tx1"/>
                </a:solidFill>
                <a:latin typeface="IBM Plex Sans" panose="020B0503050203000203"/>
              </a:rPr>
              <a:t> laser facility, a combination of facilities that make it the best suited research center for the purpose discussed herein</a:t>
            </a:r>
          </a:p>
          <a:p>
            <a:r>
              <a:rPr lang="es-ES" sz="1800" dirty="0">
                <a:solidFill>
                  <a:schemeClr val="tx1"/>
                </a:solidFill>
                <a:latin typeface="IBM Plex Sans" panose="020B0503050203000203"/>
              </a:rPr>
              <a:t>	</a:t>
            </a:r>
          </a:p>
          <a:p>
            <a:r>
              <a:rPr lang="en-US" sz="1800" i="1" dirty="0">
                <a:solidFill>
                  <a:schemeClr val="tx1"/>
                </a:solidFill>
                <a:latin typeface="IBM Plex Sans" panose="020B0503050203000203"/>
              </a:rPr>
              <a:t>.</a:t>
            </a:r>
            <a:endParaRPr lang="es-ES" sz="1800" dirty="0">
              <a:solidFill>
                <a:schemeClr val="tx1"/>
              </a:solidFill>
              <a:latin typeface="IBM Plex Sans" panose="020B0503050203000203"/>
            </a:endParaRPr>
          </a:p>
        </p:txBody>
      </p:sp>
      <p:pic>
        <p:nvPicPr>
          <p:cNvPr id="12" name="Picture 2" descr="New logo of ELBE">
            <a:extLst>
              <a:ext uri="{FF2B5EF4-FFF2-40B4-BE49-F238E27FC236}">
                <a16:creationId xmlns:a16="http://schemas.microsoft.com/office/drawing/2014/main" id="{24F469A2-896D-757C-F7CE-7921745DA501}"/>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6601" y="4756269"/>
            <a:ext cx="699359" cy="4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427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4"/>
          <p:cNvSpPr txBox="1">
            <a:spLocks/>
          </p:cNvSpPr>
          <p:nvPr/>
        </p:nvSpPr>
        <p:spPr>
          <a:xfrm>
            <a:off x="-1" y="-4777"/>
            <a:ext cx="12191999" cy="145075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b="1" kern="1200" spc="-50" baseline="0">
                <a:solidFill>
                  <a:schemeClr val="accent2">
                    <a:lumMod val="75000"/>
                  </a:schemeClr>
                </a:solidFill>
                <a:latin typeface="Merriweather" panose="00000500000000000000" pitchFamily="2" charset="0"/>
                <a:ea typeface="+mj-ea"/>
                <a:cs typeface="+mj-cs"/>
              </a:defRPr>
            </a:lvl1pPr>
          </a:lstStyle>
          <a:p>
            <a:pPr algn="ctr"/>
            <a:endParaRPr lang="es-ES" sz="3600" dirty="0">
              <a:solidFill>
                <a:srgbClr val="36557B"/>
              </a:solidFill>
            </a:endParaRPr>
          </a:p>
        </p:txBody>
      </p:sp>
      <p:graphicFrame>
        <p:nvGraphicFramePr>
          <p:cNvPr id="3" name="Diagrama 2"/>
          <p:cNvGraphicFramePr/>
          <p:nvPr>
            <p:extLst>
              <p:ext uri="{D42A27DB-BD31-4B8C-83A1-F6EECF244321}">
                <p14:modId xmlns:p14="http://schemas.microsoft.com/office/powerpoint/2010/main" val="2553830396"/>
              </p:ext>
            </p:extLst>
          </p:nvPr>
        </p:nvGraphicFramePr>
        <p:xfrm>
          <a:off x="253637" y="990601"/>
          <a:ext cx="6229050" cy="4877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ítulo 1"/>
          <p:cNvSpPr>
            <a:spLocks noGrp="1"/>
          </p:cNvSpPr>
          <p:nvPr>
            <p:ph type="title"/>
          </p:nvPr>
        </p:nvSpPr>
        <p:spPr/>
        <p:txBody>
          <a:bodyPr/>
          <a:lstStyle/>
          <a:p>
            <a:r>
              <a:rPr lang="es-ES" dirty="0"/>
              <a:t>“PITCHER-CATCHER” NEUTRON PRODUCTION SETUP</a:t>
            </a:r>
          </a:p>
        </p:txBody>
      </p:sp>
      <p:sp>
        <p:nvSpPr>
          <p:cNvPr id="5" name="Marcador de pie de página 4"/>
          <p:cNvSpPr>
            <a:spLocks noGrp="1"/>
          </p:cNvSpPr>
          <p:nvPr>
            <p:ph type="ftr" sz="quarter" idx="11"/>
          </p:nvPr>
        </p:nvSpPr>
        <p:spPr/>
        <p:txBody>
          <a:bodyPr/>
          <a:lstStyle/>
          <a:p>
            <a:r>
              <a:rPr lang="es-ES"/>
              <a:t>Ariel Final Workshop | M. A. Millán-Callado | 19/01/2024 | IJCLab, Orsay</a:t>
            </a:r>
            <a:endParaRPr lang="en-US" dirty="0"/>
          </a:p>
        </p:txBody>
      </p:sp>
      <p:pic>
        <p:nvPicPr>
          <p:cNvPr id="4" name="Imagen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19060" y="720601"/>
            <a:ext cx="4721989" cy="3516582"/>
          </a:xfrm>
          <a:prstGeom prst="rect">
            <a:avLst/>
          </a:prstGeom>
        </p:spPr>
      </p:pic>
      <p:pic>
        <p:nvPicPr>
          <p:cNvPr id="14" name="Imagen 13"/>
          <p:cNvPicPr>
            <a:picLocks noChangeAspect="1"/>
          </p:cNvPicPr>
          <p:nvPr/>
        </p:nvPicPr>
        <p:blipFill>
          <a:blip r:embed="rId9">
            <a:clrChange>
              <a:clrFrom>
                <a:srgbClr val="FFFFFF"/>
              </a:clrFrom>
              <a:clrTo>
                <a:srgbClr val="FFFFFF">
                  <a:alpha val="0"/>
                </a:srgbClr>
              </a:clrTo>
            </a:clrChange>
          </a:blip>
          <a:stretch>
            <a:fillRect/>
          </a:stretch>
        </p:blipFill>
        <p:spPr>
          <a:xfrm>
            <a:off x="7144486" y="4034289"/>
            <a:ext cx="3871135" cy="2274705"/>
          </a:xfrm>
          <a:prstGeom prst="rect">
            <a:avLst/>
          </a:prstGeom>
        </p:spPr>
      </p:pic>
    </p:spTree>
    <p:extLst>
      <p:ext uri="{BB962C8B-B14F-4D97-AF65-F5344CB8AC3E}">
        <p14:creationId xmlns:p14="http://schemas.microsoft.com/office/powerpoint/2010/main" val="3988524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4"/>
          <p:cNvSpPr txBox="1">
            <a:spLocks/>
          </p:cNvSpPr>
          <p:nvPr/>
        </p:nvSpPr>
        <p:spPr>
          <a:xfrm>
            <a:off x="-1" y="-4777"/>
            <a:ext cx="12191999" cy="145075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b="1" kern="1200" spc="-50" baseline="0">
                <a:solidFill>
                  <a:schemeClr val="accent2">
                    <a:lumMod val="75000"/>
                  </a:schemeClr>
                </a:solidFill>
                <a:latin typeface="Merriweather" panose="00000500000000000000" pitchFamily="2" charset="0"/>
                <a:ea typeface="+mj-ea"/>
                <a:cs typeface="+mj-cs"/>
              </a:defRPr>
            </a:lvl1pPr>
          </a:lstStyle>
          <a:p>
            <a:pPr algn="ctr"/>
            <a:endParaRPr lang="es-ES" sz="3600" dirty="0">
              <a:solidFill>
                <a:srgbClr val="36557B"/>
              </a:solidFill>
            </a:endParaRPr>
          </a:p>
        </p:txBody>
      </p:sp>
      <p:sp>
        <p:nvSpPr>
          <p:cNvPr id="2" name="Título 1"/>
          <p:cNvSpPr>
            <a:spLocks noGrp="1"/>
          </p:cNvSpPr>
          <p:nvPr>
            <p:ph type="title"/>
          </p:nvPr>
        </p:nvSpPr>
        <p:spPr/>
        <p:txBody>
          <a:bodyPr/>
          <a:lstStyle/>
          <a:p>
            <a:r>
              <a:rPr lang="es-ES" dirty="0"/>
              <a:t>ION DIAGNOSTICS</a:t>
            </a:r>
          </a:p>
        </p:txBody>
      </p:sp>
      <p:sp>
        <p:nvSpPr>
          <p:cNvPr id="5" name="Marcador de pie de página 4"/>
          <p:cNvSpPr>
            <a:spLocks noGrp="1"/>
          </p:cNvSpPr>
          <p:nvPr>
            <p:ph type="ftr" sz="quarter" idx="11"/>
          </p:nvPr>
        </p:nvSpPr>
        <p:spPr/>
        <p:txBody>
          <a:bodyPr/>
          <a:lstStyle/>
          <a:p>
            <a:r>
              <a:rPr lang="es-ES"/>
              <a:t>Ariel Final Workshop | M. A. Millán-Callado | 19/01/2024 | IJCLab, Orsay</a:t>
            </a:r>
            <a:endParaRPr lang="en-US" dirty="0"/>
          </a:p>
        </p:txBody>
      </p:sp>
      <p:pic>
        <p:nvPicPr>
          <p:cNvPr id="9" name="Imagen 8"/>
          <p:cNvPicPr>
            <a:picLocks noChangeAspect="1"/>
          </p:cNvPicPr>
          <p:nvPr/>
        </p:nvPicPr>
        <p:blipFill rotWithShape="1">
          <a:blip r:embed="rId3">
            <a:clrChange>
              <a:clrFrom>
                <a:srgbClr val="FFFFFF"/>
              </a:clrFrom>
              <a:clrTo>
                <a:srgbClr val="FFFFFF">
                  <a:alpha val="0"/>
                </a:srgbClr>
              </a:clrTo>
            </a:clrChange>
          </a:blip>
          <a:srcRect t="4273"/>
          <a:stretch/>
        </p:blipFill>
        <p:spPr>
          <a:xfrm>
            <a:off x="419668" y="820503"/>
            <a:ext cx="5182323" cy="5289205"/>
          </a:xfrm>
          <a:prstGeom prst="rect">
            <a:avLst/>
          </a:prstGeom>
        </p:spPr>
      </p:pic>
      <p:sp>
        <p:nvSpPr>
          <p:cNvPr id="8" name="CuadroTexto 7"/>
          <p:cNvSpPr txBox="1"/>
          <p:nvPr/>
        </p:nvSpPr>
        <p:spPr>
          <a:xfrm>
            <a:off x="5823166" y="648949"/>
            <a:ext cx="5733193" cy="5632311"/>
          </a:xfrm>
          <a:prstGeom prst="rect">
            <a:avLst/>
          </a:prstGeom>
        </p:spPr>
        <p:txBody>
          <a:bodyPr wrap="square" rtlCol="0">
            <a:spAutoFit/>
          </a:bodyPr>
          <a:lstStyle/>
          <a:p>
            <a:r>
              <a:rPr lang="en-US" b="1" dirty="0">
                <a:solidFill>
                  <a:srgbClr val="B32A48"/>
                </a:solidFill>
                <a:latin typeface="IBM Plex Sans" panose="020B0503050203000203"/>
              </a:rPr>
              <a:t>LASER DIAGNOSTICS</a:t>
            </a:r>
          </a:p>
          <a:p>
            <a:pPr marL="285750" indent="-285750">
              <a:buClr>
                <a:srgbClr val="B32A48"/>
              </a:buClr>
              <a:buSzPct val="150000"/>
              <a:buFont typeface="Arial" panose="020B0604020202020204" pitchFamily="34" charset="0"/>
              <a:buChar char="•"/>
            </a:pPr>
            <a:r>
              <a:rPr lang="en-US" b="1" dirty="0">
                <a:latin typeface="IBM Plex Sans" panose="020B0503050203000203"/>
              </a:rPr>
              <a:t>Electron spectrometers: </a:t>
            </a:r>
            <a:r>
              <a:rPr lang="en-US" dirty="0">
                <a:latin typeface="IBM Plex Sans" panose="020B0503050203000203"/>
              </a:rPr>
              <a:t>Plasma characteristics and the acceleration mechanism. </a:t>
            </a:r>
          </a:p>
          <a:p>
            <a:pPr marL="285750" indent="-285750">
              <a:buClr>
                <a:srgbClr val="B32A48"/>
              </a:buClr>
              <a:buSzPct val="150000"/>
              <a:buFont typeface="Arial" panose="020B0604020202020204" pitchFamily="34" charset="0"/>
              <a:buChar char="•"/>
            </a:pPr>
            <a:r>
              <a:rPr lang="en-US" b="1" dirty="0">
                <a:latin typeface="IBM Plex Sans" panose="020B0503050203000203"/>
              </a:rPr>
              <a:t>Bremsstrahlung spectrometer (BS):</a:t>
            </a:r>
            <a:r>
              <a:rPr lang="en-US" dirty="0">
                <a:latin typeface="IBM Plex Sans" panose="020B0503050203000203"/>
              </a:rPr>
              <a:t> γ-ray background</a:t>
            </a:r>
          </a:p>
          <a:p>
            <a:pPr marL="285750" indent="-285750">
              <a:buClr>
                <a:srgbClr val="B32A48"/>
              </a:buClr>
              <a:buSzPct val="150000"/>
              <a:buFont typeface="Arial" panose="020B0604020202020204" pitchFamily="34" charset="0"/>
              <a:buChar char="•"/>
            </a:pPr>
            <a:r>
              <a:rPr lang="en-US" b="1" dirty="0">
                <a:latin typeface="IBM Plex Sans" panose="020B0503050203000203"/>
              </a:rPr>
              <a:t>Electron </a:t>
            </a:r>
            <a:r>
              <a:rPr lang="en-US" b="1" dirty="0" err="1">
                <a:latin typeface="IBM Plex Sans" panose="020B0503050203000203"/>
              </a:rPr>
              <a:t>lanex</a:t>
            </a:r>
            <a:r>
              <a:rPr lang="en-US" b="1" dirty="0">
                <a:latin typeface="IBM Plex Sans" panose="020B0503050203000203"/>
              </a:rPr>
              <a:t> in the specular direction:</a:t>
            </a:r>
            <a:r>
              <a:rPr lang="en-US" dirty="0">
                <a:latin typeface="IBM Plex Sans" panose="020B0503050203000203"/>
              </a:rPr>
              <a:t> Target focus</a:t>
            </a:r>
          </a:p>
          <a:p>
            <a:pPr marL="285750" indent="-285750">
              <a:buFont typeface="Arial" panose="020B0604020202020204" pitchFamily="34" charset="0"/>
              <a:buChar char="•"/>
            </a:pPr>
            <a:endParaRPr lang="en-US" b="1" dirty="0">
              <a:latin typeface="IBM Plex Sans" panose="020B0503050203000203"/>
            </a:endParaRPr>
          </a:p>
          <a:p>
            <a:r>
              <a:rPr lang="en-US" b="1" dirty="0">
                <a:solidFill>
                  <a:srgbClr val="B32A48"/>
                </a:solidFill>
                <a:latin typeface="IBM Plex Sans" panose="020B0503050203000203"/>
              </a:rPr>
              <a:t>ION BEAM DIAGNOSTICS</a:t>
            </a:r>
          </a:p>
          <a:p>
            <a:pPr marL="285750" indent="-285750">
              <a:buClr>
                <a:srgbClr val="B32A48"/>
              </a:buClr>
              <a:buSzPct val="150000"/>
              <a:buFont typeface="Arial" panose="020B0604020202020204" pitchFamily="34" charset="0"/>
              <a:buChar char="•"/>
            </a:pPr>
            <a:r>
              <a:rPr lang="en-US" b="1" dirty="0">
                <a:latin typeface="IBM Plex Sans" panose="020B0503050203000203"/>
              </a:rPr>
              <a:t>Proton profiler:</a:t>
            </a:r>
            <a:r>
              <a:rPr lang="en-US" dirty="0">
                <a:latin typeface="IBM Plex Sans" panose="020B0503050203000203"/>
              </a:rPr>
              <a:t> Spatial distribution and alignment of the ion </a:t>
            </a:r>
            <a:r>
              <a:rPr lang="es-ES" dirty="0" err="1">
                <a:latin typeface="IBM Plex Sans" panose="020B0503050203000203"/>
              </a:rPr>
              <a:t>beam</a:t>
            </a:r>
            <a:r>
              <a:rPr lang="es-ES" dirty="0">
                <a:latin typeface="IBM Plex Sans" panose="020B0503050203000203"/>
              </a:rPr>
              <a:t> in </a:t>
            </a:r>
            <a:r>
              <a:rPr lang="es-ES" dirty="0" err="1">
                <a:latin typeface="IBM Plex Sans" panose="020B0503050203000203"/>
              </a:rPr>
              <a:t>the</a:t>
            </a:r>
            <a:r>
              <a:rPr lang="es-ES" dirty="0">
                <a:latin typeface="IBM Plex Sans" panose="020B0503050203000203"/>
              </a:rPr>
              <a:t> </a:t>
            </a:r>
            <a:r>
              <a:rPr lang="es-ES" dirty="0" err="1">
                <a:latin typeface="IBM Plex Sans" panose="020B0503050203000203"/>
              </a:rPr>
              <a:t>catcher</a:t>
            </a:r>
            <a:r>
              <a:rPr lang="es-ES" dirty="0">
                <a:latin typeface="IBM Plex Sans" panose="020B0503050203000203"/>
              </a:rPr>
              <a:t>.</a:t>
            </a:r>
          </a:p>
          <a:p>
            <a:pPr marL="285750" indent="-285750">
              <a:buClr>
                <a:srgbClr val="B32A48"/>
              </a:buClr>
              <a:buSzPct val="150000"/>
              <a:buFont typeface="Arial" panose="020B0604020202020204" pitchFamily="34" charset="0"/>
              <a:buChar char="•"/>
            </a:pPr>
            <a:r>
              <a:rPr lang="en-US" b="1" dirty="0">
                <a:latin typeface="IBM Plex Sans" panose="020B0503050203000203"/>
              </a:rPr>
              <a:t>Proton frontside spectrometer:</a:t>
            </a:r>
            <a:r>
              <a:rPr lang="en-US" dirty="0">
                <a:latin typeface="IBM Plex Sans" panose="020B0503050203000203"/>
              </a:rPr>
              <a:t> Backwards ion beam energy distribution.</a:t>
            </a:r>
          </a:p>
          <a:p>
            <a:pPr marL="285750" indent="-285750">
              <a:buClr>
                <a:srgbClr val="B32A48"/>
              </a:buClr>
              <a:buSzPct val="150000"/>
              <a:buFont typeface="Arial" panose="020B0604020202020204" pitchFamily="34" charset="0"/>
              <a:buChar char="•"/>
            </a:pPr>
            <a:r>
              <a:rPr lang="en-US" b="1" dirty="0">
                <a:latin typeface="IBM Plex Sans" panose="020B0503050203000203"/>
              </a:rPr>
              <a:t>Thomson Parabola Spectrometer (TPS):  </a:t>
            </a:r>
            <a:r>
              <a:rPr lang="en-US" dirty="0">
                <a:latin typeface="IBM Plex Sans" panose="020B0503050203000203"/>
              </a:rPr>
              <a:t>Shot-to-shot ion beam energy spectrum calibrated for the number of particles. </a:t>
            </a:r>
          </a:p>
          <a:p>
            <a:pPr marL="285750" indent="-285750">
              <a:buClr>
                <a:srgbClr val="B32A48"/>
              </a:buClr>
              <a:buSzPct val="150000"/>
              <a:buFont typeface="Arial" panose="020B0604020202020204" pitchFamily="34" charset="0"/>
              <a:buChar char="•"/>
            </a:pPr>
            <a:r>
              <a:rPr lang="en-US" b="1" dirty="0" err="1">
                <a:latin typeface="IBM Plex Sans" panose="020B0503050203000203"/>
              </a:rPr>
              <a:t>Radiochromic</a:t>
            </a:r>
            <a:r>
              <a:rPr lang="en-US" b="1" dirty="0">
                <a:latin typeface="IBM Plex Sans" panose="020B0503050203000203"/>
              </a:rPr>
              <a:t> film (RCF) stacks:</a:t>
            </a:r>
            <a:r>
              <a:rPr lang="en-US" dirty="0">
                <a:latin typeface="IBM Plex Sans" panose="020B0503050203000203"/>
              </a:rPr>
              <a:t> Integral double differential (in energy and angle) proton production per shot.</a:t>
            </a:r>
          </a:p>
          <a:p>
            <a:pPr marL="285750" indent="-285750">
              <a:buClr>
                <a:srgbClr val="B32A48"/>
              </a:buClr>
              <a:buSzPct val="150000"/>
              <a:buFont typeface="Arial" panose="020B0604020202020204" pitchFamily="34" charset="0"/>
              <a:buChar char="•"/>
            </a:pPr>
            <a:endParaRPr lang="en-US" dirty="0">
              <a:latin typeface="IBM Plex Sans" panose="020B0503050203000203"/>
            </a:endParaRPr>
          </a:p>
        </p:txBody>
      </p:sp>
      <p:sp>
        <p:nvSpPr>
          <p:cNvPr id="3" name="Rectangle 2">
            <a:extLst>
              <a:ext uri="{FF2B5EF4-FFF2-40B4-BE49-F238E27FC236}">
                <a16:creationId xmlns:a16="http://schemas.microsoft.com/office/drawing/2014/main" id="{2AADA714-9420-FE07-59B6-7E6DA46EC3A6}"/>
              </a:ext>
            </a:extLst>
          </p:cNvPr>
          <p:cNvSpPr/>
          <p:nvPr/>
        </p:nvSpPr>
        <p:spPr>
          <a:xfrm>
            <a:off x="5739319" y="4281055"/>
            <a:ext cx="5933872" cy="1704109"/>
          </a:xfrm>
          <a:prstGeom prst="rect">
            <a:avLst/>
          </a:prstGeom>
          <a:noFill/>
          <a:ln>
            <a:solidFill>
              <a:srgbClr val="B32A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6410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es-ES"/>
              <a:t>Ariel Final Workshop | M. A. Millán-Callado | 19/01/2024 | IJCLab, Orsay</a:t>
            </a:r>
            <a:endParaRPr lang="en-US" dirty="0"/>
          </a:p>
        </p:txBody>
      </p:sp>
      <p:sp>
        <p:nvSpPr>
          <p:cNvPr id="16" name="Título 1"/>
          <p:cNvSpPr>
            <a:spLocks noGrp="1"/>
          </p:cNvSpPr>
          <p:nvPr>
            <p:ph type="title"/>
          </p:nvPr>
        </p:nvSpPr>
        <p:spPr>
          <a:xfrm>
            <a:off x="412703" y="128232"/>
            <a:ext cx="11639550" cy="684947"/>
          </a:xfrm>
        </p:spPr>
        <p:txBody>
          <a:bodyPr/>
          <a:lstStyle/>
          <a:p>
            <a:r>
              <a:rPr lang="es-ES" dirty="0"/>
              <a:t>ION SOURCE CHARACTERIZATION: RCF STACK</a:t>
            </a:r>
          </a:p>
        </p:txBody>
      </p:sp>
      <p:pic>
        <p:nvPicPr>
          <p:cNvPr id="2" name="Imagen 1"/>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Lst>
          </a:blip>
          <a:srcRect r="1319" b="5539"/>
          <a:stretch/>
        </p:blipFill>
        <p:spPr>
          <a:xfrm>
            <a:off x="497899" y="2353223"/>
            <a:ext cx="11196201" cy="3860435"/>
          </a:xfrm>
          <a:prstGeom prst="rect">
            <a:avLst/>
          </a:prstGeom>
        </p:spPr>
      </p:pic>
      <p:grpSp>
        <p:nvGrpSpPr>
          <p:cNvPr id="15" name="Grupo 14"/>
          <p:cNvGrpSpPr>
            <a:grpSpLocks noChangeAspect="1"/>
          </p:cNvGrpSpPr>
          <p:nvPr/>
        </p:nvGrpSpPr>
        <p:grpSpPr>
          <a:xfrm>
            <a:off x="7132704" y="243583"/>
            <a:ext cx="4700991" cy="1863514"/>
            <a:chOff x="744503" y="2420702"/>
            <a:chExt cx="9142376" cy="3624118"/>
          </a:xfrm>
        </p:grpSpPr>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503" y="2420702"/>
              <a:ext cx="1783080" cy="1783080"/>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4327" y="2420702"/>
              <a:ext cx="1783080" cy="1783080"/>
            </a:xfrm>
            <a:prstGeom prst="rect">
              <a:avLst/>
            </a:prstGeom>
          </p:spPr>
        </p:pic>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4151" y="2420702"/>
              <a:ext cx="1783080" cy="1783080"/>
            </a:xfrm>
            <a:prstGeom prst="rect">
              <a:avLst/>
            </a:prstGeom>
          </p:spPr>
        </p:pic>
        <p:pic>
          <p:nvPicPr>
            <p:cNvPr id="7" name="Imagen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3975" y="2424981"/>
              <a:ext cx="1783080" cy="1783080"/>
            </a:xfrm>
            <a:prstGeom prst="rect">
              <a:avLst/>
            </a:prstGeom>
          </p:spPr>
        </p:pic>
        <p:pic>
          <p:nvPicPr>
            <p:cNvPr id="8" name="Imagen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03799" y="2420702"/>
              <a:ext cx="1783080" cy="1783080"/>
            </a:xfrm>
            <a:prstGeom prst="rect">
              <a:avLst/>
            </a:prstGeom>
          </p:spPr>
        </p:pic>
        <p:pic>
          <p:nvPicPr>
            <p:cNvPr id="9" name="Imagen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503" y="4261740"/>
              <a:ext cx="1783080" cy="1783080"/>
            </a:xfrm>
            <a:prstGeom prst="rect">
              <a:avLst/>
            </a:prstGeom>
          </p:spPr>
        </p:pic>
        <p:pic>
          <p:nvPicPr>
            <p:cNvPr id="11" name="Imagen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84327" y="4261740"/>
              <a:ext cx="1783080" cy="1783080"/>
            </a:xfrm>
            <a:prstGeom prst="rect">
              <a:avLst/>
            </a:prstGeom>
          </p:spPr>
        </p:pic>
        <p:pic>
          <p:nvPicPr>
            <p:cNvPr id="12" name="Imagen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24151" y="4261740"/>
              <a:ext cx="1783080" cy="1783080"/>
            </a:xfrm>
            <a:prstGeom prst="rect">
              <a:avLst/>
            </a:prstGeom>
          </p:spPr>
        </p:pic>
        <p:pic>
          <p:nvPicPr>
            <p:cNvPr id="13" name="Imagen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63975" y="4261740"/>
              <a:ext cx="1783080" cy="1783080"/>
            </a:xfrm>
            <a:prstGeom prst="rect">
              <a:avLst/>
            </a:prstGeom>
          </p:spPr>
        </p:pic>
        <p:pic>
          <p:nvPicPr>
            <p:cNvPr id="14" name="Imagen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03799" y="4261740"/>
              <a:ext cx="1783080" cy="1783080"/>
            </a:xfrm>
            <a:prstGeom prst="rect">
              <a:avLst/>
            </a:prstGeom>
          </p:spPr>
        </p:pic>
      </p:grpSp>
      <p:sp>
        <p:nvSpPr>
          <p:cNvPr id="17" name="TextBox 16">
            <a:extLst>
              <a:ext uri="{FF2B5EF4-FFF2-40B4-BE49-F238E27FC236}">
                <a16:creationId xmlns:a16="http://schemas.microsoft.com/office/drawing/2014/main" id="{A887FCE7-AF39-5E3D-4409-59A160AE04F3}"/>
              </a:ext>
            </a:extLst>
          </p:cNvPr>
          <p:cNvSpPr txBox="1"/>
          <p:nvPr/>
        </p:nvSpPr>
        <p:spPr>
          <a:xfrm>
            <a:off x="532958" y="1640961"/>
            <a:ext cx="6554585" cy="584775"/>
          </a:xfrm>
          <a:prstGeom prst="rect">
            <a:avLst/>
          </a:prstGeom>
        </p:spPr>
        <p:txBody>
          <a:bodyPr wrap="square" rtlCol="0">
            <a:spAutoFit/>
          </a:bodyPr>
          <a:lstStyle/>
          <a:p>
            <a:pPr marL="0" indent="0">
              <a:buNone/>
            </a:pPr>
            <a:r>
              <a:rPr lang="en-GB" sz="1600" dirty="0">
                <a:solidFill>
                  <a:srgbClr val="3E4655"/>
                </a:solidFill>
                <a:latin typeface="IBM Plex Sans" panose="020B0503050203000203" pitchFamily="34" charset="0"/>
                <a:cs typeface="Lao UI" panose="020B0502040204020203" pitchFamily="34" charset="0"/>
              </a:rPr>
              <a:t>Data provided from a previous characterization campaign of the proton source </a:t>
            </a:r>
            <a:r>
              <a:rPr lang="en-GB" sz="1600" dirty="0">
                <a:solidFill>
                  <a:srgbClr val="3E4655"/>
                </a:solidFill>
                <a:latin typeface="IBM Plex Sans" panose="020B0503050203000203" pitchFamily="34" charset="0"/>
                <a:cs typeface="Lao UI" panose="020B0502040204020203" pitchFamily="34" charset="0"/>
                <a:sym typeface="Wingdings" panose="05000000000000000000" pitchFamily="2" charset="2"/>
              </a:rPr>
              <a:t> Used as a reference proton shot. </a:t>
            </a:r>
            <a:endParaRPr lang="en-GB" sz="1600" dirty="0">
              <a:solidFill>
                <a:srgbClr val="3E4655"/>
              </a:solidFill>
              <a:latin typeface="IBM Plex Sans" panose="020B0503050203000203" pitchFamily="34" charset="0"/>
              <a:cs typeface="Lao UI" panose="020B0502040204020203" pitchFamily="34" charset="0"/>
            </a:endParaRPr>
          </a:p>
        </p:txBody>
      </p:sp>
      <p:sp>
        <p:nvSpPr>
          <p:cNvPr id="18" name="TextBox 17">
            <a:extLst>
              <a:ext uri="{FF2B5EF4-FFF2-40B4-BE49-F238E27FC236}">
                <a16:creationId xmlns:a16="http://schemas.microsoft.com/office/drawing/2014/main" id="{C47ACBF8-8BED-5BBC-5CC0-9883898EE60E}"/>
              </a:ext>
            </a:extLst>
          </p:cNvPr>
          <p:cNvSpPr txBox="1"/>
          <p:nvPr/>
        </p:nvSpPr>
        <p:spPr>
          <a:xfrm>
            <a:off x="1049425" y="1051810"/>
            <a:ext cx="4766048" cy="461665"/>
          </a:xfrm>
          <a:prstGeom prst="rect">
            <a:avLst/>
          </a:prstGeom>
        </p:spPr>
        <p:txBody>
          <a:bodyPr wrap="none" rtlCol="0">
            <a:spAutoFit/>
          </a:bodyPr>
          <a:lstStyle/>
          <a:p>
            <a:pPr marL="0" indent="0">
              <a:buNone/>
            </a:pPr>
            <a:r>
              <a:rPr lang="de-DE" sz="2400" b="1" dirty="0">
                <a:solidFill>
                  <a:srgbClr val="B32A48"/>
                </a:solidFill>
                <a:latin typeface="IBM Plex Sans" panose="020B0503050203000203" pitchFamily="34" charset="0"/>
                <a:cs typeface="Lao UI" panose="020B0502040204020203" pitchFamily="34" charset="0"/>
              </a:rPr>
              <a:t>5 </a:t>
            </a:r>
            <a:r>
              <a:rPr lang="es-ES" sz="2400" b="1" dirty="0">
                <a:solidFill>
                  <a:srgbClr val="B32A48"/>
                </a:solidFill>
                <a:latin typeface="IBM Plex Sans" panose="020B0503050203000203" pitchFamily="34" charset="0"/>
                <a:cs typeface="Lao UI" panose="020B0502040204020203" pitchFamily="34" charset="0"/>
              </a:rPr>
              <a:t>· 10</a:t>
            </a:r>
            <a:r>
              <a:rPr lang="de-DE" sz="2400" b="1" baseline="30000" dirty="0">
                <a:solidFill>
                  <a:srgbClr val="B32A48"/>
                </a:solidFill>
                <a:latin typeface="IBM Plex Sans" panose="020B0503050203000203" pitchFamily="34" charset="0"/>
                <a:cs typeface="Lao UI" panose="020B0502040204020203" pitchFamily="34" charset="0"/>
              </a:rPr>
              <a:t>11 </a:t>
            </a:r>
            <a:r>
              <a:rPr lang="de-DE" sz="2400" b="1" dirty="0">
                <a:solidFill>
                  <a:srgbClr val="B32A48"/>
                </a:solidFill>
                <a:latin typeface="IBM Plex Sans" panose="020B0503050203000203" pitchFamily="34" charset="0"/>
                <a:cs typeface="Lao UI" panose="020B0502040204020203" pitchFamily="34" charset="0"/>
              </a:rPr>
              <a:t>p/</a:t>
            </a:r>
            <a:r>
              <a:rPr lang="de-DE" sz="2400" b="1" dirty="0" err="1">
                <a:solidFill>
                  <a:srgbClr val="B32A48"/>
                </a:solidFill>
                <a:latin typeface="IBM Plex Sans" panose="020B0503050203000203" pitchFamily="34" charset="0"/>
                <a:cs typeface="Lao UI" panose="020B0502040204020203" pitchFamily="34" charset="0"/>
              </a:rPr>
              <a:t>shot</a:t>
            </a:r>
            <a:r>
              <a:rPr lang="de-DE" sz="2400" b="1" dirty="0">
                <a:solidFill>
                  <a:srgbClr val="B32A48"/>
                </a:solidFill>
                <a:latin typeface="IBM Plex Sans" panose="020B0503050203000203" pitchFamily="34" charset="0"/>
                <a:cs typeface="Lao UI" panose="020B0502040204020203" pitchFamily="34" charset="0"/>
              </a:rPr>
              <a:t> &amp; 20° </a:t>
            </a:r>
            <a:r>
              <a:rPr lang="de-DE" sz="2400" b="1" dirty="0" err="1">
                <a:solidFill>
                  <a:srgbClr val="B32A48"/>
                </a:solidFill>
                <a:latin typeface="IBM Plex Sans" panose="020B0503050203000203" pitchFamily="34" charset="0"/>
                <a:cs typeface="Lao UI" panose="020B0502040204020203" pitchFamily="34" charset="0"/>
              </a:rPr>
              <a:t>divergence</a:t>
            </a:r>
            <a:endParaRPr lang="es-ES" sz="2400" b="1" baseline="30000" dirty="0">
              <a:solidFill>
                <a:srgbClr val="B32A48"/>
              </a:solidFill>
              <a:latin typeface="IBM Plex Sans" panose="020B0503050203000203" pitchFamily="34" charset="0"/>
              <a:cs typeface="Lao UI" panose="020B0502040204020203" pitchFamily="34" charset="0"/>
            </a:endParaRPr>
          </a:p>
        </p:txBody>
      </p:sp>
    </p:spTree>
    <p:extLst>
      <p:ext uri="{BB962C8B-B14F-4D97-AF65-F5344CB8AC3E}">
        <p14:creationId xmlns:p14="http://schemas.microsoft.com/office/powerpoint/2010/main" val="3951528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Lst>
          </a:blip>
          <a:srcRect l="3521"/>
          <a:stretch/>
        </p:blipFill>
        <p:spPr>
          <a:xfrm>
            <a:off x="187848" y="1963625"/>
            <a:ext cx="5848962" cy="4194377"/>
          </a:xfrm>
          <a:prstGeom prst="rect">
            <a:avLst/>
          </a:prstGeom>
        </p:spPr>
      </p:pic>
      <p:sp>
        <p:nvSpPr>
          <p:cNvPr id="4" name="Marcador de pie de página 3"/>
          <p:cNvSpPr>
            <a:spLocks noGrp="1"/>
          </p:cNvSpPr>
          <p:nvPr>
            <p:ph type="ftr" sz="quarter" idx="11"/>
          </p:nvPr>
        </p:nvSpPr>
        <p:spPr>
          <a:xfrm>
            <a:off x="0" y="6459786"/>
            <a:ext cx="12128462" cy="363760"/>
          </a:xfrm>
        </p:spPr>
        <p:txBody>
          <a:bodyPr/>
          <a:lstStyle/>
          <a:p>
            <a:r>
              <a:rPr lang="es-ES"/>
              <a:t>Ariel Final Workshop | M. A. Millán-Callado | 19/01/2024 | IJCLab, Orsay</a:t>
            </a:r>
            <a:endParaRPr lang="en-US" dirty="0"/>
          </a:p>
        </p:txBody>
      </p:sp>
      <p:sp>
        <p:nvSpPr>
          <p:cNvPr id="16" name="Título 1"/>
          <p:cNvSpPr>
            <a:spLocks noGrp="1"/>
          </p:cNvSpPr>
          <p:nvPr>
            <p:ph type="title"/>
          </p:nvPr>
        </p:nvSpPr>
        <p:spPr>
          <a:xfrm>
            <a:off x="6372225" y="617024"/>
            <a:ext cx="5616000" cy="682387"/>
          </a:xfrm>
        </p:spPr>
        <p:txBody>
          <a:bodyPr/>
          <a:lstStyle/>
          <a:p>
            <a:r>
              <a:rPr lang="es-ES" dirty="0"/>
              <a:t>ION SOURCE CHARACTERIZATION: </a:t>
            </a:r>
            <a:br>
              <a:rPr lang="es-ES" dirty="0"/>
            </a:br>
            <a:r>
              <a:rPr lang="es-ES" dirty="0"/>
              <a:t>THOMSON PARABOLA SPECTROMETER</a:t>
            </a:r>
          </a:p>
        </p:txBody>
      </p:sp>
      <p:grpSp>
        <p:nvGrpSpPr>
          <p:cNvPr id="21" name="Grupo 20"/>
          <p:cNvGrpSpPr/>
          <p:nvPr/>
        </p:nvGrpSpPr>
        <p:grpSpPr>
          <a:xfrm>
            <a:off x="6200027" y="4215695"/>
            <a:ext cx="5734830" cy="1950724"/>
            <a:chOff x="1278299" y="946640"/>
            <a:chExt cx="8318374" cy="2825338"/>
          </a:xfrm>
        </p:grpSpPr>
        <p:grpSp>
          <p:nvGrpSpPr>
            <p:cNvPr id="39" name="Grupo 38"/>
            <p:cNvGrpSpPr/>
            <p:nvPr/>
          </p:nvGrpSpPr>
          <p:grpSpPr>
            <a:xfrm>
              <a:off x="1278299" y="946640"/>
              <a:ext cx="8318374" cy="2825338"/>
              <a:chOff x="1278299" y="946640"/>
              <a:chExt cx="8318374" cy="2825338"/>
            </a:xfrm>
          </p:grpSpPr>
          <p:pic>
            <p:nvPicPr>
              <p:cNvPr id="45" name="Imagen 44"/>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rcRect l="8055" t="12700" r="8801" b="49503"/>
              <a:stretch/>
            </p:blipFill>
            <p:spPr>
              <a:xfrm flipH="1">
                <a:off x="1278299" y="946640"/>
                <a:ext cx="8318374" cy="2825338"/>
              </a:xfrm>
              <a:prstGeom prst="rect">
                <a:avLst/>
              </a:prstGeom>
            </p:spPr>
          </p:pic>
          <p:sp>
            <p:nvSpPr>
              <p:cNvPr id="46" name="CuadroTexto 45"/>
              <p:cNvSpPr txBox="1"/>
              <p:nvPr/>
            </p:nvSpPr>
            <p:spPr>
              <a:xfrm>
                <a:off x="8574612" y="1215150"/>
                <a:ext cx="840096" cy="754975"/>
              </a:xfrm>
              <a:prstGeom prst="rect">
                <a:avLst/>
              </a:prstGeom>
              <a:noFill/>
            </p:spPr>
            <p:txBody>
              <a:bodyPr wrap="none" rtlCol="0">
                <a:spAutoFit/>
              </a:bodyPr>
              <a:lstStyle/>
              <a:p>
                <a:r>
                  <a:rPr lang="en-US" sz="2800" dirty="0">
                    <a:solidFill>
                      <a:srgbClr val="A1A1A1"/>
                    </a:solidFill>
                    <a:latin typeface="IBM Plex Sans" panose="020B0503050203000203" pitchFamily="34" charset="0"/>
                  </a:rPr>
                  <a:t>H</a:t>
                </a:r>
                <a:r>
                  <a:rPr lang="en-US" sz="2800" baseline="30000" dirty="0">
                    <a:solidFill>
                      <a:srgbClr val="A1A1A1"/>
                    </a:solidFill>
                    <a:latin typeface="IBM Plex Sans" panose="020B0503050203000203" pitchFamily="34" charset="0"/>
                  </a:rPr>
                  <a:t>+</a:t>
                </a:r>
              </a:p>
            </p:txBody>
          </p:sp>
          <p:sp>
            <p:nvSpPr>
              <p:cNvPr id="47" name="CuadroTexto 46"/>
              <p:cNvSpPr txBox="1"/>
              <p:nvPr/>
            </p:nvSpPr>
            <p:spPr>
              <a:xfrm>
                <a:off x="1278299" y="1943934"/>
                <a:ext cx="1686669" cy="577335"/>
              </a:xfrm>
              <a:prstGeom prst="rect">
                <a:avLst/>
              </a:prstGeom>
              <a:noFill/>
            </p:spPr>
            <p:txBody>
              <a:bodyPr wrap="none" rtlCol="0">
                <a:spAutoFit/>
              </a:bodyPr>
              <a:lstStyle/>
              <a:p>
                <a:r>
                  <a:rPr lang="en-US" sz="2000" dirty="0">
                    <a:solidFill>
                      <a:srgbClr val="A1A1A1"/>
                    </a:solidFill>
                    <a:latin typeface="IBM Plex Sans" panose="020B0503050203000203" pitchFamily="34" charset="0"/>
                  </a:rPr>
                  <a:t>Neutrals</a:t>
                </a:r>
                <a:endParaRPr lang="en-US" sz="2800" dirty="0">
                  <a:solidFill>
                    <a:srgbClr val="A1A1A1"/>
                  </a:solidFill>
                  <a:latin typeface="IBM Plex Sans" panose="020B0503050203000203" pitchFamily="34" charset="0"/>
                </a:endParaRPr>
              </a:p>
            </p:txBody>
          </p:sp>
          <p:sp>
            <p:nvSpPr>
              <p:cNvPr id="48" name="Elipse 47"/>
              <p:cNvSpPr/>
              <p:nvPr/>
            </p:nvSpPr>
            <p:spPr>
              <a:xfrm>
                <a:off x="1464770" y="2496817"/>
                <a:ext cx="191589" cy="193329"/>
              </a:xfrm>
              <a:prstGeom prst="ellipse">
                <a:avLst/>
              </a:prstGeom>
              <a:noFill/>
              <a:ln w="38100">
                <a:solidFill>
                  <a:srgbClr val="A1A1A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800">
                  <a:solidFill>
                    <a:srgbClr val="A1A1A1"/>
                  </a:solidFill>
                  <a:latin typeface="IBM Plex Sans" panose="020B0503050203000203" pitchFamily="34" charset="0"/>
                </a:endParaRPr>
              </a:p>
            </p:txBody>
          </p:sp>
          <p:sp>
            <p:nvSpPr>
              <p:cNvPr id="49" name="CuadroTexto 48"/>
              <p:cNvSpPr txBox="1"/>
              <p:nvPr/>
            </p:nvSpPr>
            <p:spPr>
              <a:xfrm>
                <a:off x="2867754" y="2887150"/>
                <a:ext cx="1261069" cy="577335"/>
              </a:xfrm>
              <a:prstGeom prst="rect">
                <a:avLst/>
              </a:prstGeom>
              <a:noFill/>
              <a:ln>
                <a:noFill/>
              </a:ln>
            </p:spPr>
            <p:txBody>
              <a:bodyPr wrap="none" rtlCol="0">
                <a:spAutoFit/>
              </a:bodyPr>
              <a:lstStyle/>
              <a:p>
                <a:r>
                  <a:rPr lang="en-US" sz="2000" dirty="0" err="1">
                    <a:solidFill>
                      <a:srgbClr val="CC0033"/>
                    </a:solidFill>
                    <a:latin typeface="IBM Plex Sans" panose="020B0503050203000203" pitchFamily="34" charset="0"/>
                  </a:rPr>
                  <a:t>E</a:t>
                </a:r>
                <a:r>
                  <a:rPr lang="en-US" sz="2000" baseline="-25000" dirty="0" err="1">
                    <a:solidFill>
                      <a:srgbClr val="CC0033"/>
                    </a:solidFill>
                    <a:latin typeface="IBM Plex Sans" panose="020B0503050203000203" pitchFamily="34" charset="0"/>
                  </a:rPr>
                  <a:t>Cut</a:t>
                </a:r>
                <a:r>
                  <a:rPr lang="en-US" sz="2000" baseline="-25000" dirty="0">
                    <a:solidFill>
                      <a:srgbClr val="CC0033"/>
                    </a:solidFill>
                    <a:latin typeface="IBM Plex Sans" panose="020B0503050203000203" pitchFamily="34" charset="0"/>
                  </a:rPr>
                  <a:t>-off</a:t>
                </a:r>
              </a:p>
            </p:txBody>
          </p:sp>
        </p:grpSp>
        <p:sp>
          <p:nvSpPr>
            <p:cNvPr id="40" name="CuadroTexto 39"/>
            <p:cNvSpPr txBox="1"/>
            <p:nvPr/>
          </p:nvSpPr>
          <p:spPr>
            <a:xfrm>
              <a:off x="5980405" y="1110334"/>
              <a:ext cx="992757" cy="754975"/>
            </a:xfrm>
            <a:prstGeom prst="rect">
              <a:avLst/>
            </a:prstGeom>
            <a:noFill/>
          </p:spPr>
          <p:txBody>
            <a:bodyPr wrap="none" rtlCol="0">
              <a:spAutoFit/>
            </a:bodyPr>
            <a:lstStyle/>
            <a:p>
              <a:r>
                <a:rPr lang="en-US" sz="2800" dirty="0">
                  <a:solidFill>
                    <a:srgbClr val="A1A1A1"/>
                  </a:solidFill>
                  <a:latin typeface="IBM Plex Sans" panose="020B0503050203000203" pitchFamily="34" charset="0"/>
                </a:rPr>
                <a:t>C</a:t>
              </a:r>
              <a:r>
                <a:rPr lang="en-US" sz="2800" baseline="30000" dirty="0">
                  <a:solidFill>
                    <a:srgbClr val="A1A1A1"/>
                  </a:solidFill>
                  <a:latin typeface="IBM Plex Sans" panose="020B0503050203000203" pitchFamily="34" charset="0"/>
                </a:rPr>
                <a:t>n+</a:t>
              </a:r>
            </a:p>
          </p:txBody>
        </p:sp>
        <p:cxnSp>
          <p:nvCxnSpPr>
            <p:cNvPr id="41" name="Conector recto de flecha 165"/>
            <p:cNvCxnSpPr/>
            <p:nvPr/>
          </p:nvCxnSpPr>
          <p:spPr>
            <a:xfrm>
              <a:off x="3416582" y="2677369"/>
              <a:ext cx="0" cy="432000"/>
            </a:xfrm>
            <a:prstGeom prst="straightConnector1">
              <a:avLst/>
            </a:prstGeom>
            <a:noFill/>
            <a:ln w="38103" cap="flat">
              <a:solidFill>
                <a:srgbClr val="CC0033"/>
              </a:solidFill>
              <a:prstDash val="solid"/>
              <a:round/>
              <a:headEnd type="arrow" w="med" len="med"/>
              <a:tailEnd type="none" w="med" len="med"/>
            </a:ln>
          </p:spPr>
        </p:cxnSp>
        <p:sp>
          <p:nvSpPr>
            <p:cNvPr id="42" name="CuadroTexto 41"/>
            <p:cNvSpPr txBox="1"/>
            <p:nvPr/>
          </p:nvSpPr>
          <p:spPr>
            <a:xfrm>
              <a:off x="1617481" y="1063834"/>
              <a:ext cx="3250889" cy="666155"/>
            </a:xfrm>
            <a:prstGeom prst="rect">
              <a:avLst/>
            </a:prstGeom>
            <a:noFill/>
          </p:spPr>
          <p:txBody>
            <a:bodyPr wrap="square" rtlCol="0">
              <a:spAutoFit/>
            </a:bodyPr>
            <a:lstStyle/>
            <a:p>
              <a:r>
                <a:rPr lang="en-US" sz="2400" dirty="0">
                  <a:solidFill>
                    <a:srgbClr val="A1A1A1"/>
                  </a:solidFill>
                  <a:latin typeface="IBM Plex Sans" panose="020B0503050203000203" pitchFamily="34" charset="0"/>
                </a:rPr>
                <a:t>MCP Image</a:t>
              </a:r>
            </a:p>
          </p:txBody>
        </p:sp>
        <p:cxnSp>
          <p:nvCxnSpPr>
            <p:cNvPr id="43" name="Conector recto de flecha 165"/>
            <p:cNvCxnSpPr/>
            <p:nvPr/>
          </p:nvCxnSpPr>
          <p:spPr>
            <a:xfrm flipV="1">
              <a:off x="2094756" y="3610077"/>
              <a:ext cx="7020000" cy="0"/>
            </a:xfrm>
            <a:prstGeom prst="straightConnector1">
              <a:avLst/>
            </a:prstGeom>
            <a:noFill/>
            <a:ln w="38103" cap="flat">
              <a:solidFill>
                <a:srgbClr val="A1A1A1"/>
              </a:solidFill>
              <a:prstDash val="solid"/>
              <a:round/>
              <a:headEnd type="arrow" w="med" len="med"/>
              <a:tailEnd type="none" w="med" len="med"/>
            </a:ln>
          </p:spPr>
        </p:cxnSp>
        <p:sp>
          <p:nvSpPr>
            <p:cNvPr id="44" name="CuadroTexto 43"/>
            <p:cNvSpPr txBox="1"/>
            <p:nvPr/>
          </p:nvSpPr>
          <p:spPr>
            <a:xfrm>
              <a:off x="7621809" y="2969337"/>
              <a:ext cx="1691295" cy="577335"/>
            </a:xfrm>
            <a:prstGeom prst="rect">
              <a:avLst/>
            </a:prstGeom>
            <a:noFill/>
          </p:spPr>
          <p:txBody>
            <a:bodyPr wrap="none" rtlCol="0">
              <a:spAutoFit/>
            </a:bodyPr>
            <a:lstStyle/>
            <a:p>
              <a:r>
                <a:rPr lang="en-US" sz="2000" dirty="0">
                  <a:solidFill>
                    <a:srgbClr val="A1A1A1"/>
                  </a:solidFill>
                  <a:latin typeface="IBM Plex Sans" panose="020B0503050203000203" pitchFamily="34" charset="0"/>
                </a:rPr>
                <a:t>E</a:t>
              </a:r>
              <a:r>
                <a:rPr lang="en-US" sz="2000" baseline="-25000" dirty="0">
                  <a:solidFill>
                    <a:srgbClr val="A1A1A1"/>
                  </a:solidFill>
                  <a:latin typeface="IBM Plex Sans" panose="020B0503050203000203" pitchFamily="34" charset="0"/>
                </a:rPr>
                <a:t>p</a:t>
              </a:r>
              <a:r>
                <a:rPr lang="en-US" sz="2000" dirty="0">
                  <a:solidFill>
                    <a:srgbClr val="A1A1A1"/>
                  </a:solidFill>
                  <a:latin typeface="IBM Plex Sans" panose="020B0503050203000203" pitchFamily="34" charset="0"/>
                </a:rPr>
                <a:t> (MeV)</a:t>
              </a:r>
              <a:endParaRPr lang="en-US" sz="2000" baseline="-25000" dirty="0">
                <a:solidFill>
                  <a:srgbClr val="A1A1A1"/>
                </a:solidFill>
                <a:latin typeface="IBM Plex Sans" panose="020B0503050203000203" pitchFamily="34" charset="0"/>
              </a:endParaRPr>
            </a:p>
          </p:txBody>
        </p:sp>
      </p:grpSp>
      <p:grpSp>
        <p:nvGrpSpPr>
          <p:cNvPr id="22" name="Grupo 21"/>
          <p:cNvGrpSpPr/>
          <p:nvPr/>
        </p:nvGrpSpPr>
        <p:grpSpPr>
          <a:xfrm>
            <a:off x="6162051" y="1898357"/>
            <a:ext cx="5810988" cy="2121868"/>
            <a:chOff x="1174691" y="4001057"/>
            <a:chExt cx="8428842" cy="3073215"/>
          </a:xfrm>
        </p:grpSpPr>
        <p:pic>
          <p:nvPicPr>
            <p:cNvPr id="31" name="Imagen 30"/>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9715" t="28731" r="6379" b="24234"/>
            <a:stretch/>
          </p:blipFill>
          <p:spPr>
            <a:xfrm>
              <a:off x="1271818" y="4039940"/>
              <a:ext cx="8331715" cy="3034332"/>
            </a:xfrm>
            <a:prstGeom prst="rect">
              <a:avLst/>
            </a:prstGeom>
          </p:spPr>
        </p:pic>
        <p:sp>
          <p:nvSpPr>
            <p:cNvPr id="32" name="CuadroTexto 31"/>
            <p:cNvSpPr txBox="1"/>
            <p:nvPr/>
          </p:nvSpPr>
          <p:spPr>
            <a:xfrm>
              <a:off x="1624343" y="4001057"/>
              <a:ext cx="3891195" cy="666155"/>
            </a:xfrm>
            <a:prstGeom prst="rect">
              <a:avLst/>
            </a:prstGeom>
            <a:noFill/>
          </p:spPr>
          <p:txBody>
            <a:bodyPr wrap="square" rtlCol="0">
              <a:spAutoFit/>
            </a:bodyPr>
            <a:lstStyle/>
            <a:p>
              <a:r>
                <a:rPr lang="en-US" sz="2400" dirty="0">
                  <a:solidFill>
                    <a:srgbClr val="A1A1A1"/>
                  </a:solidFill>
                  <a:latin typeface="IBM Plex Sans" panose="020B0503050203000203" pitchFamily="34" charset="0"/>
                </a:rPr>
                <a:t>LANEX Image</a:t>
              </a:r>
            </a:p>
          </p:txBody>
        </p:sp>
        <p:sp>
          <p:nvSpPr>
            <p:cNvPr id="33" name="CuadroTexto 32"/>
            <p:cNvSpPr txBox="1"/>
            <p:nvPr/>
          </p:nvSpPr>
          <p:spPr>
            <a:xfrm>
              <a:off x="5338713" y="4408965"/>
              <a:ext cx="992757" cy="754975"/>
            </a:xfrm>
            <a:prstGeom prst="rect">
              <a:avLst/>
            </a:prstGeom>
            <a:noFill/>
          </p:spPr>
          <p:txBody>
            <a:bodyPr wrap="none" rtlCol="0">
              <a:spAutoFit/>
            </a:bodyPr>
            <a:lstStyle/>
            <a:p>
              <a:r>
                <a:rPr lang="en-US" sz="2800" dirty="0">
                  <a:solidFill>
                    <a:srgbClr val="A1A1A1"/>
                  </a:solidFill>
                  <a:latin typeface="IBM Plex Sans" panose="020B0503050203000203" pitchFamily="34" charset="0"/>
                </a:rPr>
                <a:t>C</a:t>
              </a:r>
              <a:r>
                <a:rPr lang="en-US" sz="2800" baseline="30000" dirty="0">
                  <a:solidFill>
                    <a:srgbClr val="A1A1A1"/>
                  </a:solidFill>
                  <a:latin typeface="IBM Plex Sans" panose="020B0503050203000203" pitchFamily="34" charset="0"/>
                </a:rPr>
                <a:t>n+</a:t>
              </a:r>
            </a:p>
          </p:txBody>
        </p:sp>
        <p:sp>
          <p:nvSpPr>
            <p:cNvPr id="34" name="CuadroTexto 33"/>
            <p:cNvSpPr txBox="1"/>
            <p:nvPr/>
          </p:nvSpPr>
          <p:spPr>
            <a:xfrm>
              <a:off x="8267600" y="4095235"/>
              <a:ext cx="840096" cy="754975"/>
            </a:xfrm>
            <a:prstGeom prst="rect">
              <a:avLst/>
            </a:prstGeom>
            <a:noFill/>
          </p:spPr>
          <p:txBody>
            <a:bodyPr wrap="none" rtlCol="0">
              <a:spAutoFit/>
            </a:bodyPr>
            <a:lstStyle/>
            <a:p>
              <a:r>
                <a:rPr lang="en-US" sz="2800" dirty="0">
                  <a:solidFill>
                    <a:srgbClr val="A1A1A1"/>
                  </a:solidFill>
                  <a:latin typeface="IBM Plex Sans" panose="020B0503050203000203" pitchFamily="34" charset="0"/>
                </a:rPr>
                <a:t>H</a:t>
              </a:r>
              <a:r>
                <a:rPr lang="en-US" sz="2800" baseline="30000" dirty="0">
                  <a:solidFill>
                    <a:srgbClr val="A1A1A1"/>
                  </a:solidFill>
                  <a:latin typeface="IBM Plex Sans" panose="020B0503050203000203" pitchFamily="34" charset="0"/>
                </a:rPr>
                <a:t>+</a:t>
              </a:r>
            </a:p>
          </p:txBody>
        </p:sp>
        <p:sp>
          <p:nvSpPr>
            <p:cNvPr id="35" name="CuadroTexto 34"/>
            <p:cNvSpPr txBox="1"/>
            <p:nvPr/>
          </p:nvSpPr>
          <p:spPr>
            <a:xfrm>
              <a:off x="1174691" y="4905691"/>
              <a:ext cx="1686669" cy="577335"/>
            </a:xfrm>
            <a:prstGeom prst="rect">
              <a:avLst/>
            </a:prstGeom>
            <a:noFill/>
          </p:spPr>
          <p:txBody>
            <a:bodyPr wrap="none" rtlCol="0">
              <a:spAutoFit/>
            </a:bodyPr>
            <a:lstStyle/>
            <a:p>
              <a:r>
                <a:rPr lang="en-US" sz="2000" dirty="0">
                  <a:solidFill>
                    <a:srgbClr val="A1A1A1"/>
                  </a:solidFill>
                  <a:latin typeface="IBM Plex Sans" panose="020B0503050203000203" pitchFamily="34" charset="0"/>
                </a:rPr>
                <a:t>Neutrals</a:t>
              </a:r>
            </a:p>
          </p:txBody>
        </p:sp>
        <p:cxnSp>
          <p:nvCxnSpPr>
            <p:cNvPr id="36" name="Conector recto de flecha 165"/>
            <p:cNvCxnSpPr/>
            <p:nvPr/>
          </p:nvCxnSpPr>
          <p:spPr>
            <a:xfrm flipV="1">
              <a:off x="2028450" y="6872500"/>
              <a:ext cx="7020000" cy="0"/>
            </a:xfrm>
            <a:prstGeom prst="straightConnector1">
              <a:avLst/>
            </a:prstGeom>
            <a:noFill/>
            <a:ln w="38103" cap="flat">
              <a:solidFill>
                <a:srgbClr val="A1A1A1"/>
              </a:solidFill>
              <a:prstDash val="solid"/>
              <a:round/>
              <a:headEnd type="arrow" w="med" len="med"/>
              <a:tailEnd type="none" w="med" len="med"/>
            </a:ln>
          </p:spPr>
        </p:cxnSp>
        <p:sp>
          <p:nvSpPr>
            <p:cNvPr id="37" name="CuadroTexto 36"/>
            <p:cNvSpPr txBox="1"/>
            <p:nvPr/>
          </p:nvSpPr>
          <p:spPr>
            <a:xfrm>
              <a:off x="7562902" y="6239222"/>
              <a:ext cx="1691295" cy="577335"/>
            </a:xfrm>
            <a:prstGeom prst="rect">
              <a:avLst/>
            </a:prstGeom>
            <a:noFill/>
          </p:spPr>
          <p:txBody>
            <a:bodyPr wrap="none" rtlCol="0">
              <a:spAutoFit/>
            </a:bodyPr>
            <a:lstStyle/>
            <a:p>
              <a:r>
                <a:rPr lang="en-US" sz="2000" dirty="0">
                  <a:solidFill>
                    <a:srgbClr val="A1A1A1"/>
                  </a:solidFill>
                  <a:latin typeface="IBM Plex Sans" panose="020B0503050203000203" pitchFamily="34" charset="0"/>
                </a:rPr>
                <a:t>E</a:t>
              </a:r>
              <a:r>
                <a:rPr lang="en-US" sz="2000" baseline="-25000" dirty="0">
                  <a:solidFill>
                    <a:srgbClr val="A1A1A1"/>
                  </a:solidFill>
                  <a:latin typeface="IBM Plex Sans" panose="020B0503050203000203" pitchFamily="34" charset="0"/>
                </a:rPr>
                <a:t>p</a:t>
              </a:r>
              <a:r>
                <a:rPr lang="en-US" sz="2000" dirty="0">
                  <a:solidFill>
                    <a:srgbClr val="A1A1A1"/>
                  </a:solidFill>
                  <a:latin typeface="IBM Plex Sans" panose="020B0503050203000203" pitchFamily="34" charset="0"/>
                </a:rPr>
                <a:t> (MeV)</a:t>
              </a:r>
              <a:endParaRPr lang="en-US" sz="2000" baseline="-25000" dirty="0">
                <a:solidFill>
                  <a:srgbClr val="A1A1A1"/>
                </a:solidFill>
                <a:latin typeface="IBM Plex Sans" panose="020B0503050203000203" pitchFamily="34" charset="0"/>
              </a:endParaRPr>
            </a:p>
          </p:txBody>
        </p:sp>
        <p:sp>
          <p:nvSpPr>
            <p:cNvPr id="38" name="CuadroTexto 37"/>
            <p:cNvSpPr txBox="1"/>
            <p:nvPr/>
          </p:nvSpPr>
          <p:spPr>
            <a:xfrm>
              <a:off x="4445880" y="5670072"/>
              <a:ext cx="1885590" cy="577335"/>
            </a:xfrm>
            <a:prstGeom prst="rect">
              <a:avLst/>
            </a:prstGeom>
            <a:noFill/>
          </p:spPr>
          <p:txBody>
            <a:bodyPr wrap="none" rtlCol="0">
              <a:spAutoFit/>
            </a:bodyPr>
            <a:lstStyle/>
            <a:p>
              <a:r>
                <a:rPr lang="en-US" sz="2000" dirty="0">
                  <a:solidFill>
                    <a:srgbClr val="00FFE0"/>
                  </a:solidFill>
                  <a:latin typeface="IBM Plex Sans" panose="020B0503050203000203" pitchFamily="34" charset="0"/>
                  <a:sym typeface="Wingdings" panose="05000000000000000000" pitchFamily="2" charset="2"/>
                </a:rPr>
                <a:t>Spectrum</a:t>
              </a:r>
              <a:endParaRPr lang="en-US" sz="2000" baseline="-25000" dirty="0">
                <a:solidFill>
                  <a:srgbClr val="00FFE0"/>
                </a:solidFill>
                <a:latin typeface="IBM Plex Sans" panose="020B0503050203000203" pitchFamily="34" charset="0"/>
              </a:endParaRPr>
            </a:p>
          </p:txBody>
        </p:sp>
      </p:grpSp>
      <p:pic>
        <p:nvPicPr>
          <p:cNvPr id="50" name="Imagen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200" y="178376"/>
            <a:ext cx="5923536" cy="1483356"/>
          </a:xfrm>
          <a:prstGeom prst="rect">
            <a:avLst/>
          </a:prstGeom>
        </p:spPr>
      </p:pic>
      <p:cxnSp>
        <p:nvCxnSpPr>
          <p:cNvPr id="60" name="Conector recto de flecha 59"/>
          <p:cNvCxnSpPr>
            <a:cxnSpLocks/>
          </p:cNvCxnSpPr>
          <p:nvPr/>
        </p:nvCxnSpPr>
        <p:spPr>
          <a:xfrm flipH="1">
            <a:off x="4688732" y="3255088"/>
            <a:ext cx="3746963" cy="373329"/>
          </a:xfrm>
          <a:prstGeom prst="straightConnector1">
            <a:avLst/>
          </a:prstGeom>
          <a:ln w="53975">
            <a:solidFill>
              <a:srgbClr val="00FFE0"/>
            </a:solidFill>
            <a:tailEnd type="arrow"/>
          </a:ln>
        </p:spPr>
        <p:style>
          <a:lnRef idx="1">
            <a:schemeClr val="accent1"/>
          </a:lnRef>
          <a:fillRef idx="0">
            <a:schemeClr val="accent1"/>
          </a:fillRef>
          <a:effectRef idx="0">
            <a:schemeClr val="accent1"/>
          </a:effectRef>
          <a:fontRef idx="minor">
            <a:schemeClr val="tx1"/>
          </a:fontRef>
        </p:style>
      </p:cxnSp>
      <p:cxnSp>
        <p:nvCxnSpPr>
          <p:cNvPr id="61" name="Conector recto de flecha 60"/>
          <p:cNvCxnSpPr>
            <a:stCxn id="49" idx="1"/>
          </p:cNvCxnSpPr>
          <p:nvPr/>
        </p:nvCxnSpPr>
        <p:spPr>
          <a:xfrm flipH="1" flipV="1">
            <a:off x="5622502" y="5331012"/>
            <a:ext cx="1673323" cy="423795"/>
          </a:xfrm>
          <a:prstGeom prst="straightConnector1">
            <a:avLst/>
          </a:prstGeom>
          <a:ln w="53975">
            <a:solidFill>
              <a:srgbClr val="CC0033"/>
            </a:solidFill>
            <a:tailEnd type="arrow"/>
          </a:ln>
        </p:spPr>
        <p:style>
          <a:lnRef idx="1">
            <a:schemeClr val="accent1"/>
          </a:lnRef>
          <a:fillRef idx="0">
            <a:schemeClr val="accent1"/>
          </a:fillRef>
          <a:effectRef idx="0">
            <a:schemeClr val="accent1"/>
          </a:effectRef>
          <a:fontRef idx="minor">
            <a:schemeClr val="tx1"/>
          </a:fontRef>
        </p:style>
      </p:cxnSp>
      <p:sp>
        <p:nvSpPr>
          <p:cNvPr id="69" name="CuadroTexto 68"/>
          <p:cNvSpPr txBox="1"/>
          <p:nvPr/>
        </p:nvSpPr>
        <p:spPr>
          <a:xfrm>
            <a:off x="1408165" y="4635468"/>
            <a:ext cx="2824442" cy="337289"/>
          </a:xfrm>
          <a:prstGeom prst="rect">
            <a:avLst/>
          </a:prstGeom>
        </p:spPr>
        <p:txBody>
          <a:bodyPr wrap="square" rtlCol="0">
            <a:spAutoFit/>
          </a:bodyPr>
          <a:lstStyle/>
          <a:p>
            <a:pPr marL="0" indent="0">
              <a:buNone/>
            </a:pPr>
            <a:r>
              <a:rPr lang="es-ES" sz="1600" dirty="0">
                <a:solidFill>
                  <a:srgbClr val="005E94"/>
                </a:solidFill>
                <a:latin typeface="IBM Plex Sans" panose="020B0503050203000203" pitchFamily="34" charset="0"/>
                <a:cs typeface="Lao UI" panose="020B0502040204020203" pitchFamily="34" charset="0"/>
              </a:rPr>
              <a:t>TNSA </a:t>
            </a:r>
            <a:r>
              <a:rPr lang="en-US" sz="1600" dirty="0">
                <a:solidFill>
                  <a:srgbClr val="005E94"/>
                </a:solidFill>
                <a:latin typeface="IBM Plex Sans" panose="020B0503050203000203" pitchFamily="34" charset="0"/>
                <a:cs typeface="Lao UI" panose="020B0502040204020203" pitchFamily="34" charset="0"/>
              </a:rPr>
              <a:t>analytic</a:t>
            </a:r>
            <a:r>
              <a:rPr lang="es-ES" sz="1600" dirty="0">
                <a:solidFill>
                  <a:srgbClr val="005E94"/>
                </a:solidFill>
                <a:latin typeface="IBM Plex Sans" panose="020B0503050203000203" pitchFamily="34" charset="0"/>
                <a:cs typeface="Lao UI" panose="020B0502040204020203" pitchFamily="34" charset="0"/>
              </a:rPr>
              <a:t>al </a:t>
            </a:r>
            <a:r>
              <a:rPr lang="en-US" sz="1600" dirty="0">
                <a:solidFill>
                  <a:srgbClr val="005E94"/>
                </a:solidFill>
                <a:latin typeface="IBM Plex Sans" panose="020B0503050203000203" pitchFamily="34" charset="0"/>
                <a:cs typeface="Lao UI" panose="020B0502040204020203" pitchFamily="34" charset="0"/>
              </a:rPr>
              <a:t>spectrum fit</a:t>
            </a:r>
            <a:r>
              <a:rPr lang="es-ES" sz="1600" dirty="0">
                <a:solidFill>
                  <a:srgbClr val="005E94"/>
                </a:solidFill>
                <a:latin typeface="IBM Plex Sans" panose="020B0503050203000203" pitchFamily="34" charset="0"/>
                <a:cs typeface="Lao UI" panose="020B0502040204020203" pitchFamily="34" charset="0"/>
              </a:rPr>
              <a:t> </a:t>
            </a:r>
          </a:p>
        </p:txBody>
      </p:sp>
      <p:cxnSp>
        <p:nvCxnSpPr>
          <p:cNvPr id="70" name="Conector recto de flecha 165"/>
          <p:cNvCxnSpPr>
            <a:endCxn id="69" idx="0"/>
          </p:cNvCxnSpPr>
          <p:nvPr/>
        </p:nvCxnSpPr>
        <p:spPr>
          <a:xfrm flipH="1">
            <a:off x="2820386" y="4296914"/>
            <a:ext cx="691654" cy="338554"/>
          </a:xfrm>
          <a:prstGeom prst="straightConnector1">
            <a:avLst/>
          </a:prstGeom>
          <a:noFill/>
          <a:ln w="28575" cap="flat">
            <a:solidFill>
              <a:srgbClr val="005E94"/>
            </a:solidFill>
            <a:prstDash val="sysDash"/>
            <a:round/>
            <a:headEnd type="arrow" w="med" len="med"/>
            <a:tailEnd type="none" w="med" len="med"/>
          </a:ln>
        </p:spPr>
      </p:cxnSp>
      <p:sp>
        <p:nvSpPr>
          <p:cNvPr id="3" name="CuadroTexto 34">
            <a:extLst>
              <a:ext uri="{FF2B5EF4-FFF2-40B4-BE49-F238E27FC236}">
                <a16:creationId xmlns:a16="http://schemas.microsoft.com/office/drawing/2014/main" id="{09146D09-D4DF-2CB0-5334-234E6E48E189}"/>
              </a:ext>
            </a:extLst>
          </p:cNvPr>
          <p:cNvSpPr txBox="1"/>
          <p:nvPr/>
        </p:nvSpPr>
        <p:spPr>
          <a:xfrm>
            <a:off x="134200" y="178376"/>
            <a:ext cx="1600118" cy="338554"/>
          </a:xfrm>
          <a:prstGeom prst="rect">
            <a:avLst/>
          </a:prstGeom>
          <a:noFill/>
        </p:spPr>
        <p:txBody>
          <a:bodyPr wrap="none" rtlCol="0">
            <a:spAutoFit/>
          </a:bodyPr>
          <a:lstStyle/>
          <a:p>
            <a:r>
              <a:rPr lang="en-US" sz="1600" b="1" dirty="0">
                <a:solidFill>
                  <a:srgbClr val="D75873"/>
                </a:solidFill>
                <a:latin typeface="IBM Plex Sans" panose="020B0503050203000203" pitchFamily="34" charset="0"/>
              </a:rPr>
              <a:t>Proton profiler</a:t>
            </a:r>
          </a:p>
        </p:txBody>
      </p:sp>
    </p:spTree>
    <p:extLst>
      <p:ext uri="{BB962C8B-B14F-4D97-AF65-F5344CB8AC3E}">
        <p14:creationId xmlns:p14="http://schemas.microsoft.com/office/powerpoint/2010/main" val="2860190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a:t>ION SOURCE STABILITY</a:t>
            </a:r>
          </a:p>
        </p:txBody>
      </p:sp>
      <p:sp>
        <p:nvSpPr>
          <p:cNvPr id="9" name="Marcador de pie de página 8"/>
          <p:cNvSpPr>
            <a:spLocks noGrp="1"/>
          </p:cNvSpPr>
          <p:nvPr>
            <p:ph type="ftr" sz="quarter" idx="11"/>
          </p:nvPr>
        </p:nvSpPr>
        <p:spPr/>
        <p:txBody>
          <a:bodyPr/>
          <a:lstStyle/>
          <a:p>
            <a:r>
              <a:rPr lang="es-ES"/>
              <a:t>Ariel Final Workshop | M. A. Millán-Callado | 19/01/2024 | IJCLab, Orsay</a:t>
            </a:r>
            <a:endParaRPr lang="en-US" dirty="0"/>
          </a:p>
        </p:txBody>
      </p:sp>
      <p:pic>
        <p:nvPicPr>
          <p:cNvPr id="10" name="Imagen 9"/>
          <p:cNvPicPr>
            <a:picLocks noChangeAspect="1"/>
          </p:cNvPicPr>
          <p:nvPr/>
        </p:nvPicPr>
        <p:blipFill>
          <a:blip r:embed="rId3">
            <a:clrChange>
              <a:clrFrom>
                <a:srgbClr val="FFFFFF"/>
              </a:clrFrom>
              <a:clrTo>
                <a:srgbClr val="FFFFFF">
                  <a:alpha val="0"/>
                </a:srgbClr>
              </a:clrTo>
            </a:clrChange>
          </a:blip>
          <a:stretch>
            <a:fillRect/>
          </a:stretch>
        </p:blipFill>
        <p:spPr>
          <a:xfrm>
            <a:off x="650731" y="1107359"/>
            <a:ext cx="4377647" cy="2715025"/>
          </a:xfrm>
          <a:prstGeom prst="rect">
            <a:avLst/>
          </a:prstGeom>
        </p:spPr>
      </p:pic>
      <p:pic>
        <p:nvPicPr>
          <p:cNvPr id="5" name="Imagen 4"/>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501969" y="46944"/>
            <a:ext cx="6352530" cy="3179928"/>
          </a:xfrm>
          <a:prstGeom prst="rect">
            <a:avLst/>
          </a:prstGeom>
        </p:spPr>
      </p:pic>
      <p:pic>
        <p:nvPicPr>
          <p:cNvPr id="6" name="Imagen 5"/>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471655" y="3173892"/>
            <a:ext cx="6396492" cy="3165274"/>
          </a:xfrm>
          <a:prstGeom prst="rect">
            <a:avLst/>
          </a:prstGeom>
        </p:spPr>
      </p:pic>
      <p:sp>
        <p:nvSpPr>
          <p:cNvPr id="2" name="Rectangle 1">
            <a:extLst>
              <a:ext uri="{FF2B5EF4-FFF2-40B4-BE49-F238E27FC236}">
                <a16:creationId xmlns:a16="http://schemas.microsoft.com/office/drawing/2014/main" id="{FEFC6F90-1764-E2AD-36B8-8089B7B1566E}"/>
              </a:ext>
            </a:extLst>
          </p:cNvPr>
          <p:cNvSpPr/>
          <p:nvPr/>
        </p:nvSpPr>
        <p:spPr>
          <a:xfrm>
            <a:off x="1803400" y="2133600"/>
            <a:ext cx="2413000" cy="393700"/>
          </a:xfrm>
          <a:prstGeom prst="rect">
            <a:avLst/>
          </a:prstGeom>
          <a:noFill/>
          <a:ln w="38100">
            <a:solidFill>
              <a:srgbClr val="40C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angle 2">
            <a:extLst>
              <a:ext uri="{FF2B5EF4-FFF2-40B4-BE49-F238E27FC236}">
                <a16:creationId xmlns:a16="http://schemas.microsoft.com/office/drawing/2014/main" id="{E5E09A2A-425D-71A6-5BA2-445EDE4F41AD}"/>
              </a:ext>
            </a:extLst>
          </p:cNvPr>
          <p:cNvSpPr/>
          <p:nvPr/>
        </p:nvSpPr>
        <p:spPr>
          <a:xfrm>
            <a:off x="1803400" y="3261054"/>
            <a:ext cx="2413000" cy="393700"/>
          </a:xfrm>
          <a:prstGeom prst="rect">
            <a:avLst/>
          </a:prstGeom>
          <a:noFill/>
          <a:ln w="38100">
            <a:solidFill>
              <a:srgbClr val="40C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extBox 6">
            <a:extLst>
              <a:ext uri="{FF2B5EF4-FFF2-40B4-BE49-F238E27FC236}">
                <a16:creationId xmlns:a16="http://schemas.microsoft.com/office/drawing/2014/main" id="{D33B2F02-7EFB-A09C-8626-FD10BACEE693}"/>
              </a:ext>
            </a:extLst>
          </p:cNvPr>
          <p:cNvSpPr txBox="1"/>
          <p:nvPr/>
        </p:nvSpPr>
        <p:spPr>
          <a:xfrm>
            <a:off x="758932" y="4243589"/>
            <a:ext cx="4286751" cy="1938992"/>
          </a:xfrm>
          <a:prstGeom prst="rect">
            <a:avLst/>
          </a:prstGeom>
        </p:spPr>
        <p:txBody>
          <a:bodyPr wrap="none" rtlCol="0">
            <a:spAutoFit/>
          </a:bodyPr>
          <a:lstStyle/>
          <a:p>
            <a:pPr marL="0" indent="0" algn="ctr">
              <a:buNone/>
            </a:pPr>
            <a:r>
              <a:rPr lang="de-DE" sz="2000" dirty="0">
                <a:solidFill>
                  <a:srgbClr val="0070C0"/>
                </a:solidFill>
                <a:latin typeface="IBM Plex Sans" panose="020B0503050203000203" pitchFamily="34" charset="0"/>
                <a:cs typeface="Lao UI" panose="020B0502040204020203" pitchFamily="34" charset="0"/>
              </a:rPr>
              <a:t>Source stable shot-to-shot 20-30%</a:t>
            </a:r>
          </a:p>
          <a:p>
            <a:pPr marL="0" indent="0" algn="ctr">
              <a:buNone/>
            </a:pPr>
            <a:endParaRPr lang="de-DE" sz="2000" dirty="0">
              <a:solidFill>
                <a:srgbClr val="0070C0"/>
              </a:solidFill>
              <a:latin typeface="IBM Plex Sans" panose="020B0503050203000203" pitchFamily="34" charset="0"/>
              <a:cs typeface="Lao UI" panose="020B0502040204020203" pitchFamily="34" charset="0"/>
            </a:endParaRPr>
          </a:p>
          <a:p>
            <a:pPr marL="0" indent="0" algn="ctr">
              <a:buNone/>
            </a:pPr>
            <a:r>
              <a:rPr lang="de-DE" sz="2000" dirty="0">
                <a:solidFill>
                  <a:srgbClr val="3E4655"/>
                </a:solidFill>
                <a:latin typeface="IBM Plex Sans" panose="020B0503050203000203" pitchFamily="34" charset="0"/>
                <a:cs typeface="Lao UI" panose="020B0502040204020203" pitchFamily="34" charset="0"/>
              </a:rPr>
              <a:t>But</a:t>
            </a:r>
          </a:p>
          <a:p>
            <a:pPr marL="0" indent="0" algn="ctr">
              <a:buNone/>
            </a:pPr>
            <a:endParaRPr lang="de-DE" sz="2000" dirty="0">
              <a:solidFill>
                <a:srgbClr val="3E4655"/>
              </a:solidFill>
              <a:latin typeface="IBM Plex Sans" panose="020B0503050203000203" pitchFamily="34" charset="0"/>
              <a:cs typeface="Lao UI" panose="020B0502040204020203" pitchFamily="34" charset="0"/>
            </a:endParaRPr>
          </a:p>
          <a:p>
            <a:pPr marL="0" indent="0" algn="ctr">
              <a:buNone/>
            </a:pPr>
            <a:endParaRPr lang="de-DE" sz="2000" dirty="0">
              <a:solidFill>
                <a:srgbClr val="3E4655"/>
              </a:solidFill>
              <a:latin typeface="IBM Plex Sans" panose="020B0503050203000203" pitchFamily="34" charset="0"/>
              <a:cs typeface="Lao UI" panose="020B0502040204020203" pitchFamily="34" charset="0"/>
            </a:endParaRPr>
          </a:p>
          <a:p>
            <a:pPr marL="0" indent="0" algn="ctr">
              <a:buNone/>
            </a:pPr>
            <a:endParaRPr lang="es-ES" sz="2000" dirty="0">
              <a:solidFill>
                <a:srgbClr val="3E4655"/>
              </a:solidFill>
              <a:latin typeface="IBM Plex Sans" panose="020B0503050203000203" pitchFamily="34" charset="0"/>
              <a:cs typeface="Lao UI" panose="020B0502040204020203" pitchFamily="34" charset="0"/>
            </a:endParaRPr>
          </a:p>
        </p:txBody>
      </p:sp>
      <p:sp>
        <p:nvSpPr>
          <p:cNvPr id="8" name="Rectangle 7">
            <a:extLst>
              <a:ext uri="{FF2B5EF4-FFF2-40B4-BE49-F238E27FC236}">
                <a16:creationId xmlns:a16="http://schemas.microsoft.com/office/drawing/2014/main" id="{FDE5AB35-4222-4DC2-C57A-6940C9CA75FA}"/>
              </a:ext>
            </a:extLst>
          </p:cNvPr>
          <p:cNvSpPr/>
          <p:nvPr/>
        </p:nvSpPr>
        <p:spPr>
          <a:xfrm rot="5400000">
            <a:off x="3584867" y="2517751"/>
            <a:ext cx="2057084" cy="552182"/>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TextBox 12">
            <a:extLst>
              <a:ext uri="{FF2B5EF4-FFF2-40B4-BE49-F238E27FC236}">
                <a16:creationId xmlns:a16="http://schemas.microsoft.com/office/drawing/2014/main" id="{4387DAB8-9F65-B852-E01C-8417AFECA6AB}"/>
              </a:ext>
            </a:extLst>
          </p:cNvPr>
          <p:cNvSpPr txBox="1"/>
          <p:nvPr/>
        </p:nvSpPr>
        <p:spPr>
          <a:xfrm>
            <a:off x="-145692" y="5377110"/>
            <a:ext cx="6096000" cy="400110"/>
          </a:xfrm>
          <a:prstGeom prst="rect">
            <a:avLst/>
          </a:prstGeom>
          <a:noFill/>
        </p:spPr>
        <p:txBody>
          <a:bodyPr wrap="square">
            <a:spAutoFit/>
          </a:bodyPr>
          <a:lstStyle/>
          <a:p>
            <a:pPr algn="ctr"/>
            <a:r>
              <a:rPr lang="de-DE" sz="2000" dirty="0">
                <a:solidFill>
                  <a:srgbClr val="40C080"/>
                </a:solidFill>
                <a:latin typeface="IBM Plex Sans" panose="020B0503050203000203" pitchFamily="34" charset="0"/>
                <a:cs typeface="Lao UI" panose="020B0502040204020203" pitchFamily="34" charset="0"/>
              </a:rPr>
              <a:t>Up to x2 difference between days</a:t>
            </a:r>
            <a:endParaRPr lang="es-ES" sz="2000" dirty="0">
              <a:solidFill>
                <a:srgbClr val="40C080"/>
              </a:solidFill>
            </a:endParaRPr>
          </a:p>
        </p:txBody>
      </p:sp>
    </p:spTree>
    <p:extLst>
      <p:ext uri="{BB962C8B-B14F-4D97-AF65-F5344CB8AC3E}">
        <p14:creationId xmlns:p14="http://schemas.microsoft.com/office/powerpoint/2010/main" val="279581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p:bldP spid="8"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NEUTRON DETECTION SETUP</a:t>
            </a:r>
          </a:p>
        </p:txBody>
      </p:sp>
      <p:sp>
        <p:nvSpPr>
          <p:cNvPr id="9" name="Marcador de pie de página 8"/>
          <p:cNvSpPr>
            <a:spLocks noGrp="1"/>
          </p:cNvSpPr>
          <p:nvPr>
            <p:ph type="ftr" sz="quarter" idx="11"/>
          </p:nvPr>
        </p:nvSpPr>
        <p:spPr/>
        <p:txBody>
          <a:bodyPr/>
          <a:lstStyle/>
          <a:p>
            <a:r>
              <a:rPr lang="es-ES"/>
              <a:t>Ariel Final Workshop | M. A. Millán-Callado | 19/01/2024 | IJCLab, Orsay</a:t>
            </a:r>
            <a:endParaRPr lang="en-US" dirty="0"/>
          </a:p>
        </p:txBody>
      </p:sp>
      <p:graphicFrame>
        <p:nvGraphicFramePr>
          <p:cNvPr id="4" name="Diagrama 3"/>
          <p:cNvGraphicFramePr/>
          <p:nvPr>
            <p:extLst>
              <p:ext uri="{D42A27DB-BD31-4B8C-83A1-F6EECF244321}">
                <p14:modId xmlns:p14="http://schemas.microsoft.com/office/powerpoint/2010/main" val="2720135605"/>
              </p:ext>
            </p:extLst>
          </p:nvPr>
        </p:nvGraphicFramePr>
        <p:xfrm>
          <a:off x="160421" y="820503"/>
          <a:ext cx="5872092" cy="5465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n 11"/>
          <p:cNvPicPr>
            <a:picLocks noChangeAspect="1"/>
          </p:cNvPicPr>
          <p:nvPr/>
        </p:nvPicPr>
        <p:blipFill>
          <a:blip r:embed="rId8"/>
          <a:stretch>
            <a:fillRect/>
          </a:stretch>
        </p:blipFill>
        <p:spPr>
          <a:xfrm>
            <a:off x="6239442" y="0"/>
            <a:ext cx="5612847" cy="6286500"/>
          </a:xfrm>
          <a:prstGeom prst="rect">
            <a:avLst/>
          </a:prstGeom>
        </p:spPr>
      </p:pic>
      <p:cxnSp>
        <p:nvCxnSpPr>
          <p:cNvPr id="7" name="Conector recto de flecha 6"/>
          <p:cNvCxnSpPr/>
          <p:nvPr/>
        </p:nvCxnSpPr>
        <p:spPr>
          <a:xfrm flipH="1" flipV="1">
            <a:off x="7833857" y="4892473"/>
            <a:ext cx="1673323" cy="423795"/>
          </a:xfrm>
          <a:prstGeom prst="straightConnector1">
            <a:avLst/>
          </a:prstGeom>
          <a:ln w="53975">
            <a:solidFill>
              <a:srgbClr val="D6516E"/>
            </a:solidFill>
            <a:tailEnd type="arrow"/>
          </a:ln>
        </p:spPr>
        <p:style>
          <a:lnRef idx="1">
            <a:schemeClr val="accent1"/>
          </a:lnRef>
          <a:fillRef idx="0">
            <a:schemeClr val="accent1"/>
          </a:fillRef>
          <a:effectRef idx="0">
            <a:schemeClr val="accent1"/>
          </a:effectRef>
          <a:fontRef idx="minor">
            <a:schemeClr val="tx1"/>
          </a:fontRef>
        </p:style>
      </p:cxnSp>
      <p:cxnSp>
        <p:nvCxnSpPr>
          <p:cNvPr id="8" name="Conector recto de flecha 7"/>
          <p:cNvCxnSpPr/>
          <p:nvPr/>
        </p:nvCxnSpPr>
        <p:spPr>
          <a:xfrm>
            <a:off x="9507180" y="3452327"/>
            <a:ext cx="961767" cy="233265"/>
          </a:xfrm>
          <a:prstGeom prst="straightConnector1">
            <a:avLst/>
          </a:prstGeom>
          <a:ln w="53975">
            <a:solidFill>
              <a:srgbClr val="D6516E"/>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914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es-ES"/>
              <a:t>Ariel Final Workshop | M. A. Millán-Callado | 19/01/2024 | IJCLab, Orsay</a:t>
            </a:r>
            <a:endParaRPr lang="en-US" dirty="0"/>
          </a:p>
        </p:txBody>
      </p:sp>
      <p:sp>
        <p:nvSpPr>
          <p:cNvPr id="71" name="Título 2"/>
          <p:cNvSpPr>
            <a:spLocks noGrp="1"/>
          </p:cNvSpPr>
          <p:nvPr>
            <p:ph type="title"/>
          </p:nvPr>
        </p:nvSpPr>
        <p:spPr>
          <a:xfrm>
            <a:off x="552450" y="194026"/>
            <a:ext cx="11639550" cy="684947"/>
          </a:xfrm>
        </p:spPr>
        <p:txBody>
          <a:bodyPr/>
          <a:lstStyle/>
          <a:p>
            <a:r>
              <a:rPr lang="es-ES" dirty="0"/>
              <a:t>NEUTRON PRODUCTION: BUBBLE DETECTORS</a:t>
            </a:r>
          </a:p>
        </p:txBody>
      </p:sp>
      <p:sp>
        <p:nvSpPr>
          <p:cNvPr id="10" name="CuadroTexto 9">
            <a:extLst>
              <a:ext uri="{FF2B5EF4-FFF2-40B4-BE49-F238E27FC236}">
                <a16:creationId xmlns:a16="http://schemas.microsoft.com/office/drawing/2014/main" id="{9BF43B5B-57FF-4623-A442-D1C93D06B604}"/>
              </a:ext>
            </a:extLst>
          </p:cNvPr>
          <p:cNvSpPr txBox="1"/>
          <p:nvPr/>
        </p:nvSpPr>
        <p:spPr>
          <a:xfrm>
            <a:off x="389125" y="1138393"/>
            <a:ext cx="5706875" cy="1015663"/>
          </a:xfrm>
          <a:prstGeom prst="rect">
            <a:avLst/>
          </a:prstGeom>
          <a:noFill/>
        </p:spPr>
        <p:txBody>
          <a:bodyPr wrap="square" rtlCol="0">
            <a:spAutoFit/>
          </a:bodyPr>
          <a:lstStyle/>
          <a:p>
            <a:r>
              <a:rPr lang="es-ES" b="1" dirty="0" err="1">
                <a:solidFill>
                  <a:schemeClr val="accent3"/>
                </a:solidFill>
                <a:latin typeface="IBM Plex Sans" panose="020B0503050203000203" pitchFamily="34" charset="0"/>
                <a:ea typeface="Cambria" panose="02040503050406030204" pitchFamily="18" charset="0"/>
                <a:cs typeface="Arial" panose="020B0604020202020204" pitchFamily="34" charset="0"/>
              </a:rPr>
              <a:t>Bubbles</a:t>
            </a:r>
            <a:r>
              <a:rPr lang="es-ES" b="1" dirty="0">
                <a:solidFill>
                  <a:schemeClr val="accent3"/>
                </a:solidFill>
                <a:latin typeface="IBM Plex Sans" panose="020B0503050203000203" pitchFamily="34" charset="0"/>
                <a:ea typeface="Cambria" panose="02040503050406030204" pitchFamily="18" charset="0"/>
                <a:cs typeface="Arial" panose="020B0604020202020204" pitchFamily="34" charset="0"/>
              </a:rPr>
              <a:t> </a:t>
            </a:r>
            <a:r>
              <a:rPr lang="es-ES" b="1" dirty="0" err="1">
                <a:solidFill>
                  <a:schemeClr val="accent3"/>
                </a:solidFill>
                <a:latin typeface="IBM Plex Sans" panose="020B0503050203000203" pitchFamily="34" charset="0"/>
                <a:ea typeface="Cambria" panose="02040503050406030204" pitchFamily="18" charset="0"/>
                <a:cs typeface="Arial" panose="020B0604020202020204" pitchFamily="34" charset="0"/>
              </a:rPr>
              <a:t>detectors</a:t>
            </a:r>
            <a:r>
              <a:rPr lang="es-ES" b="1" dirty="0">
                <a:solidFill>
                  <a:schemeClr val="accent3"/>
                </a:solidFill>
                <a:latin typeface="IBM Plex Sans" panose="020B0503050203000203" pitchFamily="34" charset="0"/>
                <a:ea typeface="Cambria" panose="02040503050406030204" pitchFamily="18" charset="0"/>
                <a:cs typeface="Arial" panose="020B0604020202020204" pitchFamily="34" charset="0"/>
              </a:rPr>
              <a:t> </a:t>
            </a:r>
            <a:r>
              <a:rPr lang="es-ES" b="1" dirty="0" err="1">
                <a:solidFill>
                  <a:schemeClr val="accent3"/>
                </a:solidFill>
                <a:latin typeface="IBM Plex Sans" panose="020B0503050203000203" pitchFamily="34" charset="0"/>
                <a:ea typeface="Cambria" panose="02040503050406030204" pitchFamily="18" charset="0"/>
                <a:cs typeface="Arial" panose="020B0604020202020204" pitchFamily="34" charset="0"/>
              </a:rPr>
              <a:t>distribution</a:t>
            </a:r>
            <a:r>
              <a:rPr lang="es-ES" b="1" dirty="0">
                <a:solidFill>
                  <a:schemeClr val="accent3"/>
                </a:solidFill>
                <a:latin typeface="IBM Plex Sans" panose="020B0503050203000203" pitchFamily="34" charset="0"/>
                <a:ea typeface="Cambria" panose="02040503050406030204" pitchFamily="18" charset="0"/>
                <a:cs typeface="Arial" panose="020B0604020202020204" pitchFamily="34" charset="0"/>
              </a:rPr>
              <a:t> (in </a:t>
            </a:r>
            <a:r>
              <a:rPr lang="es-ES" b="1" dirty="0" err="1">
                <a:solidFill>
                  <a:schemeClr val="accent3"/>
                </a:solidFill>
                <a:latin typeface="IBM Plex Sans" panose="020B0503050203000203" pitchFamily="34" charset="0"/>
                <a:ea typeface="Cambria" panose="02040503050406030204" pitchFamily="18" charset="0"/>
                <a:cs typeface="Arial" panose="020B0604020202020204" pitchFamily="34" charset="0"/>
              </a:rPr>
              <a:t>different</a:t>
            </a:r>
            <a:r>
              <a:rPr lang="es-ES" b="1" dirty="0">
                <a:solidFill>
                  <a:schemeClr val="accent3"/>
                </a:solidFill>
                <a:latin typeface="IBM Plex Sans" panose="020B0503050203000203" pitchFamily="34" charset="0"/>
                <a:ea typeface="Cambria" panose="02040503050406030204" pitchFamily="18" charset="0"/>
                <a:cs typeface="Arial" panose="020B0604020202020204" pitchFamily="34" charset="0"/>
              </a:rPr>
              <a:t> </a:t>
            </a:r>
            <a:r>
              <a:rPr lang="es-ES" b="1" dirty="0" err="1">
                <a:solidFill>
                  <a:schemeClr val="accent3"/>
                </a:solidFill>
                <a:latin typeface="IBM Plex Sans" panose="020B0503050203000203" pitchFamily="34" charset="0"/>
                <a:ea typeface="Cambria" panose="02040503050406030204" pitchFamily="18" charset="0"/>
                <a:cs typeface="Arial" panose="020B0604020202020204" pitchFamily="34" charset="0"/>
              </a:rPr>
              <a:t>runs</a:t>
            </a:r>
            <a:r>
              <a:rPr lang="es-ES" b="1" dirty="0">
                <a:solidFill>
                  <a:schemeClr val="accent3"/>
                </a:solidFill>
                <a:latin typeface="IBM Plex Sans" panose="020B0503050203000203" pitchFamily="34" charset="0"/>
                <a:ea typeface="Cambria" panose="02040503050406030204" pitchFamily="18" charset="0"/>
                <a:cs typeface="Arial" panose="020B0604020202020204" pitchFamily="34" charset="0"/>
              </a:rPr>
              <a:t>):</a:t>
            </a:r>
            <a:endParaRPr lang="es-ES" b="1" dirty="0">
              <a:solidFill>
                <a:srgbClr val="3E4655"/>
              </a:solidFill>
              <a:latin typeface="IBM Plex Sans" panose="020B0503050203000203" pitchFamily="34" charset="0"/>
              <a:ea typeface="Cambria" panose="02040503050406030204" pitchFamily="18" charset="0"/>
              <a:cs typeface="Arial" panose="020B0604020202020204" pitchFamily="34" charset="0"/>
            </a:endParaRPr>
          </a:p>
          <a:p>
            <a:pPr marL="285750" indent="-285750">
              <a:buClr>
                <a:srgbClr val="B32A48"/>
              </a:buClr>
              <a:buSzPct val="150000"/>
              <a:buFont typeface="Arial" panose="020B0604020202020204" pitchFamily="34" charset="0"/>
              <a:buChar char="•"/>
            </a:pPr>
            <a:r>
              <a:rPr lang="es-ES" dirty="0">
                <a:solidFill>
                  <a:srgbClr val="3E4655"/>
                </a:solidFill>
                <a:latin typeface="IBM Plex Sans" panose="020B0503050203000203" pitchFamily="34" charset="0"/>
                <a:ea typeface="Cambria" panose="02040503050406030204" pitchFamily="18" charset="0"/>
                <a:cs typeface="Arial" panose="020B0604020202020204" pitchFamily="34" charset="0"/>
              </a:rPr>
              <a:t>In </a:t>
            </a:r>
            <a:r>
              <a:rPr lang="es-ES" dirty="0" err="1">
                <a:solidFill>
                  <a:srgbClr val="3E4655"/>
                </a:solidFill>
                <a:latin typeface="IBM Plex Sans" panose="020B0503050203000203" pitchFamily="34" charset="0"/>
                <a:ea typeface="Cambria" panose="02040503050406030204" pitchFamily="18" charset="0"/>
                <a:cs typeface="Arial" panose="020B0604020202020204" pitchFamily="34" charset="0"/>
              </a:rPr>
              <a:t>the</a:t>
            </a:r>
            <a:r>
              <a:rPr lang="es-ES" dirty="0">
                <a:solidFill>
                  <a:srgbClr val="3E4655"/>
                </a:solidFill>
                <a:latin typeface="IBM Plex Sans" panose="020B0503050203000203" pitchFamily="34" charset="0"/>
                <a:ea typeface="Cambria" panose="02040503050406030204" pitchFamily="18" charset="0"/>
                <a:cs typeface="Arial" panose="020B0604020202020204" pitchFamily="34" charset="0"/>
              </a:rPr>
              <a:t> </a:t>
            </a:r>
            <a:r>
              <a:rPr lang="es-ES" dirty="0" err="1">
                <a:solidFill>
                  <a:srgbClr val="3E4655"/>
                </a:solidFill>
                <a:latin typeface="IBM Plex Sans" panose="020B0503050203000203" pitchFamily="34" charset="0"/>
                <a:ea typeface="Cambria" panose="02040503050406030204" pitchFamily="18" charset="0"/>
                <a:cs typeface="Arial" panose="020B0604020202020204" pitchFamily="34" charset="0"/>
              </a:rPr>
              <a:t>chamber</a:t>
            </a:r>
            <a:r>
              <a:rPr lang="es-ES" dirty="0">
                <a:solidFill>
                  <a:srgbClr val="3E4655"/>
                </a:solidFill>
                <a:latin typeface="IBM Plex Sans" panose="020B0503050203000203" pitchFamily="34" charset="0"/>
                <a:ea typeface="Cambria" panose="02040503050406030204" pitchFamily="18" charset="0"/>
                <a:cs typeface="Arial" panose="020B0604020202020204" pitchFamily="34" charset="0"/>
              </a:rPr>
              <a:t> </a:t>
            </a:r>
            <a:r>
              <a:rPr lang="es-ES" dirty="0" err="1">
                <a:solidFill>
                  <a:srgbClr val="3E4655"/>
                </a:solidFill>
                <a:latin typeface="IBM Plex Sans" panose="020B0503050203000203" pitchFamily="34" charset="0"/>
                <a:ea typeface="Cambria" panose="02040503050406030204" pitchFamily="18" charset="0"/>
                <a:cs typeface="Arial" panose="020B0604020202020204" pitchFamily="34" charset="0"/>
              </a:rPr>
              <a:t>wall</a:t>
            </a:r>
            <a:r>
              <a:rPr lang="es-ES" dirty="0">
                <a:solidFill>
                  <a:srgbClr val="3E4655"/>
                </a:solidFill>
                <a:latin typeface="IBM Plex Sans" panose="020B0503050203000203" pitchFamily="34" charset="0"/>
                <a:ea typeface="Cambria" panose="02040503050406030204" pitchFamily="18" charset="0"/>
                <a:cs typeface="Arial" panose="020B0604020202020204" pitchFamily="34" charset="0"/>
              </a:rPr>
              <a:t>, at 0º, ±22,5º, ± 45º, ± 67,5º, ± 90º, ± 112,5º, 135º, 157,5º (</a:t>
            </a:r>
            <a:r>
              <a:rPr lang="es-ES" dirty="0" err="1">
                <a:solidFill>
                  <a:srgbClr val="3E4655"/>
                </a:solidFill>
                <a:latin typeface="IBM Plex Sans" panose="020B0503050203000203" pitchFamily="34" charset="0"/>
                <a:ea typeface="Cambria" panose="02040503050406030204" pitchFamily="18" charset="0"/>
                <a:cs typeface="Arial" panose="020B0604020202020204" pitchFamily="34" charset="0"/>
              </a:rPr>
              <a:t>from</a:t>
            </a:r>
            <a:r>
              <a:rPr lang="es-ES" dirty="0">
                <a:solidFill>
                  <a:srgbClr val="3E4655"/>
                </a:solidFill>
                <a:latin typeface="IBM Plex Sans" panose="020B0503050203000203" pitchFamily="34" charset="0"/>
                <a:ea typeface="Cambria" panose="02040503050406030204" pitchFamily="18" charset="0"/>
                <a:cs typeface="Arial" panose="020B0604020202020204" pitchFamily="34" charset="0"/>
              </a:rPr>
              <a:t> </a:t>
            </a:r>
            <a:r>
              <a:rPr lang="es-ES" dirty="0" err="1">
                <a:solidFill>
                  <a:srgbClr val="3E4655"/>
                </a:solidFill>
                <a:latin typeface="IBM Plex Sans" panose="020B0503050203000203" pitchFamily="34" charset="0"/>
                <a:ea typeface="Cambria" panose="02040503050406030204" pitchFamily="18" charset="0"/>
                <a:cs typeface="Arial" panose="020B0604020202020204" pitchFamily="34" charset="0"/>
              </a:rPr>
              <a:t>the</a:t>
            </a:r>
            <a:r>
              <a:rPr lang="es-ES" dirty="0">
                <a:solidFill>
                  <a:srgbClr val="3E4655"/>
                </a:solidFill>
                <a:latin typeface="IBM Plex Sans" panose="020B0503050203000203" pitchFamily="34" charset="0"/>
                <a:ea typeface="Cambria" panose="02040503050406030204" pitchFamily="18" charset="0"/>
                <a:cs typeface="Arial" panose="020B0604020202020204" pitchFamily="34" charset="0"/>
              </a:rPr>
              <a:t> </a:t>
            </a:r>
            <a:r>
              <a:rPr lang="es-ES" dirty="0" err="1">
                <a:solidFill>
                  <a:srgbClr val="3E4655"/>
                </a:solidFill>
                <a:latin typeface="IBM Plex Sans" panose="020B0503050203000203" pitchFamily="34" charset="0"/>
                <a:ea typeface="Cambria" panose="02040503050406030204" pitchFamily="18" charset="0"/>
                <a:cs typeface="Arial" panose="020B0604020202020204" pitchFamily="34" charset="0"/>
              </a:rPr>
              <a:t>proton</a:t>
            </a:r>
            <a:r>
              <a:rPr lang="es-ES" dirty="0">
                <a:solidFill>
                  <a:srgbClr val="3E4655"/>
                </a:solidFill>
                <a:latin typeface="IBM Plex Sans" panose="020B0503050203000203" pitchFamily="34" charset="0"/>
                <a:ea typeface="Cambria" panose="02040503050406030204" pitchFamily="18" charset="0"/>
                <a:cs typeface="Arial" panose="020B0604020202020204" pitchFamily="34" charset="0"/>
              </a:rPr>
              <a:t> line).</a:t>
            </a:r>
          </a:p>
          <a:p>
            <a:pPr marL="285750" indent="-285750">
              <a:buClr>
                <a:srgbClr val="B32A48"/>
              </a:buClr>
              <a:buSzPct val="150000"/>
              <a:buFont typeface="Arial" panose="020B0604020202020204" pitchFamily="34" charset="0"/>
              <a:buChar char="•"/>
            </a:pPr>
            <a:endParaRPr lang="es-ES" sz="500" dirty="0">
              <a:solidFill>
                <a:srgbClr val="3E4655"/>
              </a:solidFill>
              <a:latin typeface="IBM Plex Sans" panose="020B0503050203000203" pitchFamily="34" charset="0"/>
              <a:ea typeface="Cambria" panose="02040503050406030204" pitchFamily="18" charset="0"/>
              <a:cs typeface="Arial" panose="020B0604020202020204" pitchFamily="34" charset="0"/>
            </a:endParaRPr>
          </a:p>
        </p:txBody>
      </p:sp>
      <p:pic>
        <p:nvPicPr>
          <p:cNvPr id="2" name="Imagen 1"/>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578649" y="569635"/>
            <a:ext cx="6592220" cy="5563376"/>
          </a:xfrm>
          <a:prstGeom prst="rect">
            <a:avLst/>
          </a:prstGeom>
        </p:spPr>
      </p:pic>
      <p:sp>
        <p:nvSpPr>
          <p:cNvPr id="3" name="Rectángulo 18">
            <a:extLst>
              <a:ext uri="{FF2B5EF4-FFF2-40B4-BE49-F238E27FC236}">
                <a16:creationId xmlns:a16="http://schemas.microsoft.com/office/drawing/2014/main" id="{2E0BA482-7C45-9B28-1975-E7D4F9C7542A}"/>
              </a:ext>
            </a:extLst>
          </p:cNvPr>
          <p:cNvSpPr/>
          <p:nvPr/>
        </p:nvSpPr>
        <p:spPr>
          <a:xfrm>
            <a:off x="2200436" y="5368830"/>
            <a:ext cx="4474897" cy="523220"/>
          </a:xfrm>
          <a:prstGeom prst="rect">
            <a:avLst/>
          </a:prstGeom>
        </p:spPr>
        <p:txBody>
          <a:bodyPr wrap="square">
            <a:spAutoFit/>
          </a:bodyPr>
          <a:lstStyle/>
          <a:p>
            <a:pPr>
              <a:buClr>
                <a:srgbClr val="000000"/>
              </a:buClr>
              <a:defRPr/>
            </a:pPr>
            <a:r>
              <a:rPr lang="es-ES" sz="2800" dirty="0">
                <a:solidFill>
                  <a:srgbClr val="495B64"/>
                </a:solidFill>
                <a:latin typeface="IBM Plex Sans" panose="020B0503050203000203" pitchFamily="34" charset="0"/>
                <a:ea typeface="Cambria" panose="02040503050406030204" pitchFamily="18" charset="0"/>
                <a:cs typeface="Arial" panose="020B0604020202020204" pitchFamily="34" charset="0"/>
              </a:rPr>
              <a:t>~ 8(3)·10</a:t>
            </a:r>
            <a:r>
              <a:rPr lang="es-ES" sz="2800" baseline="30000" dirty="0">
                <a:solidFill>
                  <a:srgbClr val="495B64"/>
                </a:solidFill>
                <a:latin typeface="IBM Plex Sans" panose="020B0503050203000203" pitchFamily="34" charset="0"/>
                <a:ea typeface="Cambria" panose="02040503050406030204" pitchFamily="18" charset="0"/>
                <a:cs typeface="Arial" panose="020B0604020202020204" pitchFamily="34" charset="0"/>
              </a:rPr>
              <a:t>8 </a:t>
            </a:r>
            <a:r>
              <a:rPr lang="en-GB" sz="2800" kern="0" dirty="0">
                <a:solidFill>
                  <a:srgbClr val="495B64"/>
                </a:solidFill>
                <a:latin typeface="IBM Plex Sans" panose="020B0503050203000203" pitchFamily="34" charset="0"/>
                <a:ea typeface="Cambria" panose="02040503050406030204" pitchFamily="18" charset="0"/>
                <a:cs typeface="Arial" panose="020B0604020202020204" pitchFamily="34" charset="0"/>
              </a:rPr>
              <a:t>neutrons*/shot</a:t>
            </a:r>
          </a:p>
        </p:txBody>
      </p:sp>
      <p:sp>
        <p:nvSpPr>
          <p:cNvPr id="7" name="CuadroTexto 23">
            <a:extLst>
              <a:ext uri="{FF2B5EF4-FFF2-40B4-BE49-F238E27FC236}">
                <a16:creationId xmlns:a16="http://schemas.microsoft.com/office/drawing/2014/main" id="{28229832-B6B1-F54F-553F-F295A4DC89B1}"/>
              </a:ext>
            </a:extLst>
          </p:cNvPr>
          <p:cNvSpPr txBox="1"/>
          <p:nvPr/>
        </p:nvSpPr>
        <p:spPr>
          <a:xfrm>
            <a:off x="1792804" y="5879873"/>
            <a:ext cx="5246220" cy="307777"/>
          </a:xfrm>
          <a:prstGeom prst="rect">
            <a:avLst/>
          </a:prstGeom>
          <a:noFill/>
        </p:spPr>
        <p:txBody>
          <a:bodyPr wrap="square" rtlCol="0">
            <a:spAutoFit/>
          </a:bodyPr>
          <a:lstStyle/>
          <a:p>
            <a:pPr algn="ctr"/>
            <a:r>
              <a:rPr lang="es-ES" sz="1400" dirty="0">
                <a:solidFill>
                  <a:srgbClr val="3E4655"/>
                </a:solidFill>
                <a:latin typeface="IBM Plex Sans" panose="020B0503050203000203" pitchFamily="34" charset="0"/>
                <a:ea typeface="Cambria" panose="02040503050406030204" pitchFamily="18" charset="0"/>
              </a:rPr>
              <a:t>* </a:t>
            </a:r>
            <a:r>
              <a:rPr lang="es-ES" sz="1400" dirty="0" err="1">
                <a:solidFill>
                  <a:srgbClr val="3E4655"/>
                </a:solidFill>
                <a:latin typeface="IBM Plex Sans" panose="020B0503050203000203" pitchFamily="34" charset="0"/>
                <a:ea typeface="Cambria" panose="02040503050406030204" pitchFamily="18" charset="0"/>
              </a:rPr>
              <a:t>Assuming</a:t>
            </a:r>
            <a:r>
              <a:rPr lang="es-ES" sz="1400" dirty="0">
                <a:solidFill>
                  <a:srgbClr val="3E4655"/>
                </a:solidFill>
                <a:latin typeface="IBM Plex Sans" panose="020B0503050203000203" pitchFamily="34" charset="0"/>
                <a:ea typeface="Cambria" panose="02040503050406030204" pitchFamily="18" charset="0"/>
              </a:rPr>
              <a:t> </a:t>
            </a:r>
            <a:r>
              <a:rPr lang="es-ES" sz="1400" dirty="0" err="1">
                <a:solidFill>
                  <a:srgbClr val="3E4655"/>
                </a:solidFill>
                <a:latin typeface="IBM Plex Sans" panose="020B0503050203000203" pitchFamily="34" charset="0"/>
                <a:ea typeface="Cambria" panose="02040503050406030204" pitchFamily="18" charset="0"/>
              </a:rPr>
              <a:t>isotropic</a:t>
            </a:r>
            <a:r>
              <a:rPr lang="es-ES" sz="1400" dirty="0">
                <a:solidFill>
                  <a:srgbClr val="3E4655"/>
                </a:solidFill>
                <a:latin typeface="IBM Plex Sans" panose="020B0503050203000203" pitchFamily="34" charset="0"/>
                <a:ea typeface="Cambria" panose="02040503050406030204" pitchFamily="18" charset="0"/>
              </a:rPr>
              <a:t> </a:t>
            </a:r>
            <a:r>
              <a:rPr lang="es-ES" sz="1400" dirty="0" err="1">
                <a:solidFill>
                  <a:srgbClr val="3E4655"/>
                </a:solidFill>
                <a:latin typeface="IBM Plex Sans" panose="020B0503050203000203" pitchFamily="34" charset="0"/>
                <a:ea typeface="Cambria" panose="02040503050406030204" pitchFamily="18" charset="0"/>
              </a:rPr>
              <a:t>production</a:t>
            </a:r>
            <a:endParaRPr lang="es-ES" sz="1400" dirty="0">
              <a:solidFill>
                <a:srgbClr val="3E4655"/>
              </a:solidFill>
              <a:latin typeface="IBM Plex Sans" panose="020B0503050203000203" pitchFamily="34"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8EA0B59B-F63D-3A89-38B2-4C1D18E46AA2}"/>
              </a:ext>
            </a:extLst>
          </p:cNvPr>
          <p:cNvCxnSpPr>
            <a:cxnSpLocks/>
          </p:cNvCxnSpPr>
          <p:nvPr/>
        </p:nvCxnSpPr>
        <p:spPr>
          <a:xfrm flipH="1">
            <a:off x="6755907" y="1615736"/>
            <a:ext cx="3977196" cy="3882723"/>
          </a:xfrm>
          <a:prstGeom prst="straightConnector1">
            <a:avLst/>
          </a:prstGeom>
          <a:ln w="571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Imagen 7">
            <a:extLst>
              <a:ext uri="{FF2B5EF4-FFF2-40B4-BE49-F238E27FC236}">
                <a16:creationId xmlns:a16="http://schemas.microsoft.com/office/drawing/2014/main" id="{6DC4FEE7-53D9-3D45-D4CC-322B07EF1C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404" t="11389" r="16824" b="18334"/>
          <a:stretch/>
        </p:blipFill>
        <p:spPr>
          <a:xfrm>
            <a:off x="389125" y="2196714"/>
            <a:ext cx="1608351" cy="4028841"/>
          </a:xfrm>
          <a:prstGeom prst="rect">
            <a:avLst/>
          </a:prstGeom>
        </p:spPr>
      </p:pic>
      <mc:AlternateContent xmlns:mc="http://schemas.openxmlformats.org/markup-compatibility/2006" xmlns:a14="http://schemas.microsoft.com/office/drawing/2010/main">
        <mc:Choice Requires="a14">
          <p:sp>
            <p:nvSpPr>
              <p:cNvPr id="13" name="CuadroTexto 8">
                <a:extLst>
                  <a:ext uri="{FF2B5EF4-FFF2-40B4-BE49-F238E27FC236}">
                    <a16:creationId xmlns:a16="http://schemas.microsoft.com/office/drawing/2014/main" id="{3428620D-F427-6C03-54B6-66E88E6D34A2}"/>
                  </a:ext>
                </a:extLst>
              </p:cNvPr>
              <p:cNvSpPr txBox="1"/>
              <p:nvPr/>
            </p:nvSpPr>
            <p:spPr>
              <a:xfrm>
                <a:off x="1890343" y="2421220"/>
                <a:ext cx="3795437" cy="748988"/>
              </a:xfrm>
              <a:prstGeom prst="rect">
                <a:avLst/>
              </a:prstGeom>
            </p:spPr>
            <p:txBody>
              <a:bodyPr wrap="square" lIns="0" tIns="0" rIns="0" bIns="0" rtlCol="0">
                <a:spAutoFit/>
              </a:bodyPr>
              <a:lstStyle/>
              <a:p>
                <a:pPr marL="0" indent="0">
                  <a:buNone/>
                </a:pPr>
                <a14:m>
                  <m:oMathPara xmlns:m="http://schemas.openxmlformats.org/officeDocument/2006/math">
                    <m:oMathParaPr>
                      <m:jc m:val="centerGroup"/>
                    </m:oMathParaPr>
                    <m:oMath xmlns:m="http://schemas.openxmlformats.org/officeDocument/2006/math">
                      <m:sSub>
                        <m:sSubPr>
                          <m:ctrlPr>
                            <a:rPr lang="es-ES" sz="2400" b="0" i="1" smtClean="0">
                              <a:solidFill>
                                <a:srgbClr val="3E4655"/>
                              </a:solidFill>
                              <a:latin typeface="Cambria Math" panose="02040503050406030204" pitchFamily="18" charset="0"/>
                            </a:rPr>
                          </m:ctrlPr>
                        </m:sSubPr>
                        <m:e>
                          <m:r>
                            <m:rPr>
                              <m:sty m:val="p"/>
                            </m:rPr>
                            <a:rPr lang="el-GR" sz="2400" i="1" smtClean="0">
                              <a:solidFill>
                                <a:srgbClr val="3E4655"/>
                              </a:solidFill>
                              <a:latin typeface="Cambria Math" panose="02040503050406030204" pitchFamily="18" charset="0"/>
                            </a:rPr>
                            <m:t>Φ</m:t>
                          </m:r>
                        </m:e>
                        <m:sub>
                          <m:r>
                            <a:rPr lang="es-ES" sz="2400" b="0" i="1" smtClean="0">
                              <a:solidFill>
                                <a:srgbClr val="3E4655"/>
                              </a:solidFill>
                              <a:latin typeface="Cambria Math" panose="02040503050406030204" pitchFamily="18" charset="0"/>
                            </a:rPr>
                            <m:t>𝑛</m:t>
                          </m:r>
                        </m:sub>
                      </m:sSub>
                      <m:d>
                        <m:dPr>
                          <m:ctrlPr>
                            <a:rPr lang="es-ES" sz="2400" b="0" i="1" smtClean="0">
                              <a:solidFill>
                                <a:srgbClr val="3E4655"/>
                              </a:solidFill>
                              <a:latin typeface="Cambria Math" panose="02040503050406030204" pitchFamily="18" charset="0"/>
                            </a:rPr>
                          </m:ctrlPr>
                        </m:dPr>
                        <m:e>
                          <m:f>
                            <m:fPr>
                              <m:ctrlPr>
                                <a:rPr lang="es-ES" sz="2400" b="0" i="1" smtClean="0">
                                  <a:solidFill>
                                    <a:srgbClr val="3E4655"/>
                                  </a:solidFill>
                                  <a:latin typeface="Cambria Math" panose="02040503050406030204" pitchFamily="18" charset="0"/>
                                </a:rPr>
                              </m:ctrlPr>
                            </m:fPr>
                            <m:num>
                              <m:r>
                                <a:rPr lang="es-ES" sz="2400" b="0" i="1" smtClean="0">
                                  <a:solidFill>
                                    <a:srgbClr val="3E4655"/>
                                  </a:solidFill>
                                  <a:latin typeface="Cambria Math" panose="02040503050406030204" pitchFamily="18" charset="0"/>
                                </a:rPr>
                                <m:t>𝑛</m:t>
                              </m:r>
                            </m:num>
                            <m:den>
                              <m:r>
                                <a:rPr lang="es-ES" sz="2400" b="0" i="1" smtClean="0">
                                  <a:solidFill>
                                    <a:srgbClr val="3E4655"/>
                                  </a:solidFill>
                                  <a:latin typeface="Cambria Math" panose="02040503050406030204" pitchFamily="18" charset="0"/>
                                </a:rPr>
                                <m:t>𝑠𝑟</m:t>
                              </m:r>
                            </m:den>
                          </m:f>
                        </m:e>
                      </m:d>
                      <m:r>
                        <a:rPr lang="es-ES" sz="2400" b="0" i="1" smtClean="0">
                          <a:solidFill>
                            <a:srgbClr val="3E4655"/>
                          </a:solidFill>
                          <a:latin typeface="Cambria Math" panose="02040503050406030204" pitchFamily="18" charset="0"/>
                        </a:rPr>
                        <m:t>=</m:t>
                      </m:r>
                      <m:f>
                        <m:fPr>
                          <m:ctrlPr>
                            <a:rPr lang="es-ES" sz="2400" i="1" smtClean="0">
                              <a:solidFill>
                                <a:srgbClr val="3E4655"/>
                              </a:solidFill>
                              <a:latin typeface="Cambria Math" panose="02040503050406030204" pitchFamily="18" charset="0"/>
                            </a:rPr>
                          </m:ctrlPr>
                        </m:fPr>
                        <m:num>
                          <m:sSub>
                            <m:sSubPr>
                              <m:ctrlPr>
                                <a:rPr lang="es-ES" sz="2400" b="0" i="1" smtClean="0">
                                  <a:solidFill>
                                    <a:srgbClr val="3E4655"/>
                                  </a:solidFill>
                                  <a:latin typeface="Cambria Math" panose="02040503050406030204" pitchFamily="18" charset="0"/>
                                </a:rPr>
                              </m:ctrlPr>
                            </m:sSubPr>
                            <m:e>
                              <m:r>
                                <a:rPr lang="es-ES" sz="2400" b="0" i="1" smtClean="0">
                                  <a:solidFill>
                                    <a:srgbClr val="3E4655"/>
                                  </a:solidFill>
                                  <a:latin typeface="Cambria Math" panose="02040503050406030204" pitchFamily="18" charset="0"/>
                                </a:rPr>
                                <m:t>𝑛</m:t>
                              </m:r>
                            </m:e>
                            <m:sub>
                              <m:r>
                                <a:rPr lang="es-ES" sz="2400" b="0" i="1" smtClean="0">
                                  <a:solidFill>
                                    <a:srgbClr val="3E4655"/>
                                  </a:solidFill>
                                  <a:latin typeface="Cambria Math" panose="02040503050406030204" pitchFamily="18" charset="0"/>
                                </a:rPr>
                                <m:t>𝑏</m:t>
                              </m:r>
                            </m:sub>
                          </m:sSub>
                          <m:r>
                            <a:rPr lang="es-ES" sz="2400" i="1">
                              <a:solidFill>
                                <a:srgbClr val="3E4655"/>
                              </a:solidFill>
                              <a:latin typeface="Cambria Math" panose="02040503050406030204" pitchFamily="18" charset="0"/>
                              <a:ea typeface="Cambria Math" panose="02040503050406030204" pitchFamily="18" charset="0"/>
                            </a:rPr>
                            <m:t>∙</m:t>
                          </m:r>
                          <m:sSup>
                            <m:sSupPr>
                              <m:ctrlPr>
                                <a:rPr lang="es-ES" sz="2400" b="0" i="1" smtClean="0">
                                  <a:solidFill>
                                    <a:srgbClr val="3E4655"/>
                                  </a:solidFill>
                                  <a:latin typeface="Cambria Math" panose="02040503050406030204" pitchFamily="18" charset="0"/>
                                  <a:ea typeface="Cambria Math" panose="02040503050406030204" pitchFamily="18" charset="0"/>
                                </a:rPr>
                              </m:ctrlPr>
                            </m:sSupPr>
                            <m:e>
                              <m:r>
                                <a:rPr lang="es-ES" sz="2400" b="0" i="1" smtClean="0">
                                  <a:solidFill>
                                    <a:srgbClr val="3E4655"/>
                                  </a:solidFill>
                                  <a:latin typeface="Cambria Math" panose="02040503050406030204" pitchFamily="18" charset="0"/>
                                  <a:ea typeface="Cambria Math" panose="02040503050406030204" pitchFamily="18" charset="0"/>
                                </a:rPr>
                                <m:t>𝐿</m:t>
                              </m:r>
                            </m:e>
                            <m:sup>
                              <m:r>
                                <a:rPr lang="es-ES" sz="2400" b="0" i="1" smtClean="0">
                                  <a:solidFill>
                                    <a:srgbClr val="3E4655"/>
                                  </a:solidFill>
                                  <a:latin typeface="Cambria Math" panose="02040503050406030204" pitchFamily="18" charset="0"/>
                                  <a:ea typeface="Cambria Math" panose="02040503050406030204" pitchFamily="18" charset="0"/>
                                </a:rPr>
                                <m:t>2</m:t>
                              </m:r>
                            </m:sup>
                          </m:sSup>
                        </m:num>
                        <m:den>
                          <m:r>
                            <a:rPr lang="es-ES" sz="2400" b="0" i="1" smtClean="0">
                              <a:solidFill>
                                <a:srgbClr val="3E4655"/>
                              </a:solidFill>
                              <a:latin typeface="Cambria Math" panose="02040503050406030204" pitchFamily="18" charset="0"/>
                            </a:rPr>
                            <m:t>𝐶</m:t>
                          </m:r>
                          <m:r>
                            <a:rPr lang="es-ES" sz="2400" b="0" i="1" smtClean="0">
                              <a:solidFill>
                                <a:srgbClr val="3E4655"/>
                              </a:solidFill>
                              <a:latin typeface="Cambria Math" panose="02040503050406030204" pitchFamily="18" charset="0"/>
                              <a:ea typeface="Cambria Math" panose="02040503050406030204" pitchFamily="18" charset="0"/>
                            </a:rPr>
                            <m:t>∙</m:t>
                          </m:r>
                          <m:r>
                            <a:rPr lang="es-ES" sz="2400" b="0" i="1" smtClean="0">
                              <a:solidFill>
                                <a:srgbClr val="3E4655"/>
                              </a:solidFill>
                              <a:latin typeface="Cambria Math" panose="02040503050406030204" pitchFamily="18" charset="0"/>
                              <a:ea typeface="Cambria Math" panose="02040503050406030204" pitchFamily="18" charset="0"/>
                            </a:rPr>
                            <m:t>𝑆</m:t>
                          </m:r>
                        </m:den>
                      </m:f>
                    </m:oMath>
                  </m:oMathPara>
                </a14:m>
                <a:endParaRPr lang="es-ES" sz="2400" dirty="0">
                  <a:solidFill>
                    <a:srgbClr val="3E4655"/>
                  </a:solidFill>
                  <a:latin typeface="Merriweather" panose="00000500000000000000" pitchFamily="2" charset="0"/>
                  <a:cs typeface="Lao UI" panose="020B0502040204020203" pitchFamily="34" charset="0"/>
                </a:endParaRPr>
              </a:p>
            </p:txBody>
          </p:sp>
        </mc:Choice>
        <mc:Fallback xmlns="">
          <p:sp>
            <p:nvSpPr>
              <p:cNvPr id="13" name="CuadroTexto 8">
                <a:extLst>
                  <a:ext uri="{FF2B5EF4-FFF2-40B4-BE49-F238E27FC236}">
                    <a16:creationId xmlns:a16="http://schemas.microsoft.com/office/drawing/2014/main" id="{3428620D-F427-6C03-54B6-66E88E6D34A2}"/>
                  </a:ext>
                </a:extLst>
              </p:cNvPr>
              <p:cNvSpPr txBox="1">
                <a:spLocks noRot="1" noChangeAspect="1" noMove="1" noResize="1" noEditPoints="1" noAdjustHandles="1" noChangeArrowheads="1" noChangeShapeType="1" noTextEdit="1"/>
              </p:cNvSpPr>
              <p:nvPr/>
            </p:nvSpPr>
            <p:spPr>
              <a:xfrm>
                <a:off x="1890343" y="2421220"/>
                <a:ext cx="3795437" cy="748988"/>
              </a:xfrm>
              <a:prstGeom prst="rect">
                <a:avLst/>
              </a:prstGeom>
              <a:blipFill>
                <a:blip r:embed="rId6"/>
                <a:stretch>
                  <a:fillRect/>
                </a:stretch>
              </a:blipFill>
            </p:spPr>
            <p:txBody>
              <a:bodyPr/>
              <a:lstStyle/>
              <a:p>
                <a:r>
                  <a:rPr lang="es-ES">
                    <a:noFill/>
                  </a:rPr>
                  <a:t> </a:t>
                </a:r>
              </a:p>
            </p:txBody>
          </p:sp>
        </mc:Fallback>
      </mc:AlternateContent>
      <p:sp>
        <p:nvSpPr>
          <p:cNvPr id="14" name="CuadroTexto 12">
            <a:extLst>
              <a:ext uri="{FF2B5EF4-FFF2-40B4-BE49-F238E27FC236}">
                <a16:creationId xmlns:a16="http://schemas.microsoft.com/office/drawing/2014/main" id="{DCF16F05-E115-AAC0-AF13-D5B293500209}"/>
              </a:ext>
            </a:extLst>
          </p:cNvPr>
          <p:cNvSpPr txBox="1"/>
          <p:nvPr/>
        </p:nvSpPr>
        <p:spPr>
          <a:xfrm>
            <a:off x="2158619" y="3315829"/>
            <a:ext cx="3258883" cy="1600438"/>
          </a:xfrm>
          <a:prstGeom prst="rect">
            <a:avLst/>
          </a:prstGeom>
        </p:spPr>
        <p:txBody>
          <a:bodyPr wrap="square" rtlCol="0">
            <a:spAutoFit/>
          </a:bodyPr>
          <a:lstStyle/>
          <a:p>
            <a:pPr marL="285750" indent="-285750">
              <a:buClr>
                <a:srgbClr val="B32A48"/>
              </a:buClr>
              <a:buSzPct val="150000"/>
              <a:buFont typeface="Arial" panose="020B0604020202020204" pitchFamily="34" charset="0"/>
              <a:buChar char="•"/>
            </a:pPr>
            <a:r>
              <a:rPr lang="es-ES" sz="1400" dirty="0">
                <a:solidFill>
                  <a:srgbClr val="3E4655"/>
                </a:solidFill>
                <a:latin typeface="IBM Plex Sans" panose="020B0503050203000203"/>
                <a:cs typeface="Lao UI" panose="020B0502040204020203" pitchFamily="34" charset="0"/>
              </a:rPr>
              <a:t>N</a:t>
            </a:r>
            <a:r>
              <a:rPr lang="es-ES" sz="1400" baseline="-25000" dirty="0">
                <a:solidFill>
                  <a:srgbClr val="3E4655"/>
                </a:solidFill>
                <a:latin typeface="IBM Plex Sans" panose="020B0503050203000203"/>
                <a:cs typeface="Lao UI" panose="020B0502040204020203" pitchFamily="34" charset="0"/>
              </a:rPr>
              <a:t>b</a:t>
            </a:r>
            <a:r>
              <a:rPr lang="es-ES" sz="1400" dirty="0">
                <a:solidFill>
                  <a:srgbClr val="3E4655"/>
                </a:solidFill>
                <a:latin typeface="IBM Plex Sans" panose="020B0503050203000203"/>
                <a:cs typeface="Lao UI" panose="020B0502040204020203" pitchFamily="34" charset="0"/>
              </a:rPr>
              <a:t> </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400" dirty="0" err="1">
                <a:solidFill>
                  <a:srgbClr val="3E4655"/>
                </a:solidFill>
                <a:latin typeface="IBM Plex Sans" panose="020B0503050203000203"/>
                <a:cs typeface="Lao UI" panose="020B0502040204020203" pitchFamily="34" charset="0"/>
                <a:sym typeface="Wingdings" panose="05000000000000000000" pitchFamily="2" charset="2"/>
              </a:rPr>
              <a:t>Number</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 of </a:t>
            </a:r>
            <a:r>
              <a:rPr lang="es-ES" sz="1400" dirty="0" err="1">
                <a:solidFill>
                  <a:srgbClr val="3E4655"/>
                </a:solidFill>
                <a:latin typeface="IBM Plex Sans" panose="020B0503050203000203"/>
                <a:cs typeface="Lao UI" panose="020B0502040204020203" pitchFamily="34" charset="0"/>
                <a:sym typeface="Wingdings" panose="05000000000000000000" pitchFamily="2" charset="2"/>
              </a:rPr>
              <a:t>bubbles</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a:t>
            </a:r>
          </a:p>
          <a:p>
            <a:pPr marL="285750" indent="-285750">
              <a:buClr>
                <a:srgbClr val="B32A48"/>
              </a:buClr>
              <a:buSzPct val="150000"/>
              <a:buFont typeface="Arial" panose="020B0604020202020204" pitchFamily="34" charset="0"/>
              <a:buChar char="•"/>
            </a:pPr>
            <a:r>
              <a:rPr lang="es-ES" sz="1400" dirty="0">
                <a:solidFill>
                  <a:srgbClr val="3E4655"/>
                </a:solidFill>
                <a:latin typeface="IBM Plex Sans" panose="020B0503050203000203"/>
                <a:cs typeface="Lao UI" panose="020B0502040204020203" pitchFamily="34" charset="0"/>
                <a:sym typeface="Wingdings" panose="05000000000000000000" pitchFamily="2" charset="2"/>
              </a:rPr>
              <a:t>C (</a:t>
            </a:r>
            <a:r>
              <a:rPr lang="es-ES" sz="1400" dirty="0" err="1">
                <a:solidFill>
                  <a:srgbClr val="3E4655"/>
                </a:solidFill>
                <a:latin typeface="IBM Plex Sans" panose="020B0503050203000203"/>
                <a:cs typeface="Lao UI" panose="020B0502040204020203" pitchFamily="34" charset="0"/>
                <a:sym typeface="Wingdings" panose="05000000000000000000" pitchFamily="2" charset="2"/>
              </a:rPr>
              <a:t>bubbles</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/rem)  </a:t>
            </a:r>
            <a:r>
              <a:rPr lang="es-ES" sz="1400" dirty="0" err="1">
                <a:solidFill>
                  <a:srgbClr val="3E4655"/>
                </a:solidFill>
                <a:latin typeface="IBM Plex Sans" panose="020B0503050203000203"/>
                <a:cs typeface="Lao UI" panose="020B0502040204020203" pitchFamily="34" charset="0"/>
                <a:sym typeface="Wingdings" panose="05000000000000000000" pitchFamily="2" charset="2"/>
              </a:rPr>
              <a:t>Calibration</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 factor (</a:t>
            </a:r>
            <a:r>
              <a:rPr lang="es-ES" sz="1400" dirty="0" err="1">
                <a:solidFill>
                  <a:srgbClr val="3E4655"/>
                </a:solidFill>
                <a:latin typeface="IBM Plex Sans" panose="020B0503050203000203"/>
                <a:cs typeface="Lao UI" panose="020B0502040204020203" pitchFamily="34" charset="0"/>
                <a:sym typeface="Wingdings" panose="05000000000000000000" pitchFamily="2" charset="2"/>
              </a:rPr>
              <a:t>given</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400" dirty="0" err="1">
                <a:solidFill>
                  <a:srgbClr val="3E4655"/>
                </a:solidFill>
                <a:latin typeface="IBM Plex Sans" panose="020B0503050203000203"/>
                <a:cs typeface="Lao UI" panose="020B0502040204020203" pitchFamily="34" charset="0"/>
                <a:sym typeface="Wingdings" panose="05000000000000000000" pitchFamily="2" charset="2"/>
              </a:rPr>
              <a:t>by</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400" dirty="0" err="1">
                <a:solidFill>
                  <a:srgbClr val="3E4655"/>
                </a:solidFill>
                <a:latin typeface="IBM Plex Sans" panose="020B0503050203000203"/>
                <a:cs typeface="Lao UI" panose="020B0502040204020203" pitchFamily="34" charset="0"/>
                <a:sym typeface="Wingdings" panose="05000000000000000000" pitchFamily="2" charset="2"/>
              </a:rPr>
              <a:t>the</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400" dirty="0" err="1">
                <a:solidFill>
                  <a:srgbClr val="3E4655"/>
                </a:solidFill>
                <a:latin typeface="IBM Plex Sans" panose="020B0503050203000203"/>
                <a:cs typeface="Lao UI" panose="020B0502040204020203" pitchFamily="34" charset="0"/>
                <a:sym typeface="Wingdings" panose="05000000000000000000" pitchFamily="2" charset="2"/>
              </a:rPr>
              <a:t>manufacturer</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a:t>
            </a:r>
          </a:p>
          <a:p>
            <a:pPr marL="285750" indent="-285750">
              <a:buClr>
                <a:srgbClr val="B32A48"/>
              </a:buClr>
              <a:buSzPct val="150000"/>
              <a:buFont typeface="Arial" panose="020B0604020202020204" pitchFamily="34" charset="0"/>
              <a:buChar char="•"/>
            </a:pPr>
            <a:r>
              <a:rPr lang="es-ES" sz="1400" dirty="0">
                <a:solidFill>
                  <a:srgbClr val="3E4655"/>
                </a:solidFill>
                <a:latin typeface="IBM Plex Sans" panose="020B0503050203000203"/>
                <a:cs typeface="Lao UI" panose="020B0502040204020203" pitchFamily="34" charset="0"/>
                <a:sym typeface="Wingdings" panose="05000000000000000000" pitchFamily="2" charset="2"/>
              </a:rPr>
              <a:t>S = 3,5 · 10</a:t>
            </a:r>
            <a:r>
              <a:rPr lang="es-ES" sz="1400" baseline="30000" dirty="0">
                <a:solidFill>
                  <a:srgbClr val="3E4655"/>
                </a:solidFill>
                <a:latin typeface="IBM Plex Sans" panose="020B0503050203000203"/>
                <a:cs typeface="Lao UI" panose="020B0502040204020203" pitchFamily="34" charset="0"/>
                <a:sym typeface="Wingdings" panose="05000000000000000000" pitchFamily="2" charset="2"/>
              </a:rPr>
              <a:t>5</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400" dirty="0" err="1">
                <a:solidFill>
                  <a:srgbClr val="3E4655"/>
                </a:solidFill>
                <a:latin typeface="IBM Plex Sans" panose="020B0503050203000203"/>
                <a:cs typeface="Lao UI" panose="020B0502040204020203" pitchFamily="34" charset="0"/>
                <a:sym typeface="Wingdings" panose="05000000000000000000" pitchFamily="2" charset="2"/>
              </a:rPr>
              <a:t>bubbles</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/(n·cm</a:t>
            </a:r>
            <a:r>
              <a:rPr lang="es-ES" sz="1400" baseline="30000" dirty="0">
                <a:solidFill>
                  <a:srgbClr val="3E4655"/>
                </a:solidFill>
                <a:latin typeface="IBM Plex Sans" panose="020B0503050203000203"/>
                <a:cs typeface="Lao UI" panose="020B0502040204020203" pitchFamily="34" charset="0"/>
                <a:sym typeface="Wingdings" panose="05000000000000000000" pitchFamily="2" charset="2"/>
              </a:rPr>
              <a:t>2</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400" dirty="0" err="1">
                <a:solidFill>
                  <a:srgbClr val="3E4655"/>
                </a:solidFill>
                <a:latin typeface="IBM Plex Sans" panose="020B0503050203000203"/>
                <a:cs typeface="Lao UI" panose="020B0502040204020203" pitchFamily="34" charset="0"/>
                <a:sym typeface="Wingdings" panose="05000000000000000000" pitchFamily="2" charset="2"/>
              </a:rPr>
              <a:t>correction</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 factor</a:t>
            </a:r>
          </a:p>
          <a:p>
            <a:pPr marL="285750" indent="-285750">
              <a:buClr>
                <a:srgbClr val="B32A48"/>
              </a:buClr>
              <a:buSzPct val="150000"/>
              <a:buFont typeface="Arial" panose="020B0604020202020204" pitchFamily="34" charset="0"/>
              <a:buChar char="•"/>
            </a:pPr>
            <a:r>
              <a:rPr lang="es-ES" sz="1400" dirty="0">
                <a:solidFill>
                  <a:srgbClr val="3E4655"/>
                </a:solidFill>
                <a:latin typeface="IBM Plex Sans" panose="020B0503050203000203"/>
                <a:cs typeface="Lao UI" panose="020B0502040204020203" pitchFamily="34" charset="0"/>
                <a:sym typeface="Wingdings" panose="05000000000000000000" pitchFamily="2" charset="2"/>
              </a:rPr>
              <a:t>L</a:t>
            </a:r>
            <a:r>
              <a:rPr lang="es-ES" sz="1400" baseline="30000" dirty="0">
                <a:solidFill>
                  <a:srgbClr val="3E4655"/>
                </a:solidFill>
                <a:latin typeface="IBM Plex Sans" panose="020B0503050203000203"/>
                <a:cs typeface="Lao UI" panose="020B0502040204020203" pitchFamily="34" charset="0"/>
                <a:sym typeface="Wingdings" panose="05000000000000000000" pitchFamily="2" charset="2"/>
              </a:rPr>
              <a:t>2</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 (cm)  </a:t>
            </a:r>
            <a:r>
              <a:rPr lang="es-ES" sz="1400" dirty="0" err="1">
                <a:solidFill>
                  <a:srgbClr val="3E4655"/>
                </a:solidFill>
                <a:latin typeface="IBM Plex Sans" panose="020B0503050203000203"/>
                <a:cs typeface="Lao UI" panose="020B0502040204020203" pitchFamily="34" charset="0"/>
                <a:sym typeface="Wingdings" panose="05000000000000000000" pitchFamily="2" charset="2"/>
              </a:rPr>
              <a:t>Distance</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 to </a:t>
            </a:r>
            <a:r>
              <a:rPr lang="es-ES" sz="1400" dirty="0" err="1">
                <a:solidFill>
                  <a:srgbClr val="3E4655"/>
                </a:solidFill>
                <a:latin typeface="IBM Plex Sans" panose="020B0503050203000203"/>
                <a:cs typeface="Lao UI" panose="020B0502040204020203" pitchFamily="34" charset="0"/>
                <a:sym typeface="Wingdings" panose="05000000000000000000" pitchFamily="2" charset="2"/>
              </a:rPr>
              <a:t>the</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400" dirty="0" err="1">
                <a:solidFill>
                  <a:srgbClr val="3E4655"/>
                </a:solidFill>
                <a:latin typeface="IBM Plex Sans" panose="020B0503050203000203"/>
                <a:cs typeface="Lao UI" panose="020B0502040204020203" pitchFamily="34" charset="0"/>
                <a:sym typeface="Wingdings" panose="05000000000000000000" pitchFamily="2" charset="2"/>
              </a:rPr>
              <a:t>neutron</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400" dirty="0" err="1">
                <a:solidFill>
                  <a:srgbClr val="3E4655"/>
                </a:solidFill>
                <a:latin typeface="IBM Plex Sans" panose="020B0503050203000203"/>
                <a:cs typeface="Lao UI" panose="020B0502040204020203" pitchFamily="34" charset="0"/>
                <a:sym typeface="Wingdings" panose="05000000000000000000" pitchFamily="2" charset="2"/>
              </a:rPr>
              <a:t>source</a:t>
            </a:r>
            <a:endParaRPr lang="es-ES" sz="1400" dirty="0">
              <a:solidFill>
                <a:srgbClr val="3E4655"/>
              </a:solidFill>
              <a:latin typeface="IBM Plex Sans" panose="020B0503050203000203"/>
              <a:cs typeface="Lao UI" panose="020B0502040204020203" pitchFamily="34" charset="0"/>
            </a:endParaRPr>
          </a:p>
        </p:txBody>
      </p:sp>
      <p:pic>
        <p:nvPicPr>
          <p:cNvPr id="8" name="Picture 7">
            <a:extLst>
              <a:ext uri="{FF2B5EF4-FFF2-40B4-BE49-F238E27FC236}">
                <a16:creationId xmlns:a16="http://schemas.microsoft.com/office/drawing/2014/main" id="{300D6075-BCFA-4960-32F0-6D6B6B857D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3618" y="2382689"/>
            <a:ext cx="8339837" cy="3842866"/>
          </a:xfrm>
          <a:prstGeom prst="rect">
            <a:avLst/>
          </a:prstGeom>
        </p:spPr>
      </p:pic>
      <p:pic>
        <p:nvPicPr>
          <p:cNvPr id="11" name="Picture 10">
            <a:extLst>
              <a:ext uri="{FF2B5EF4-FFF2-40B4-BE49-F238E27FC236}">
                <a16:creationId xmlns:a16="http://schemas.microsoft.com/office/drawing/2014/main" id="{D31E48E7-3F51-CC1B-D308-8B83BEB69C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2233" y="317480"/>
            <a:ext cx="4251349" cy="3188512"/>
          </a:xfrm>
          <a:prstGeom prst="rect">
            <a:avLst/>
          </a:prstGeom>
        </p:spPr>
      </p:pic>
      <p:pic>
        <p:nvPicPr>
          <p:cNvPr id="18" name="Picture 17">
            <a:extLst>
              <a:ext uri="{FF2B5EF4-FFF2-40B4-BE49-F238E27FC236}">
                <a16:creationId xmlns:a16="http://schemas.microsoft.com/office/drawing/2014/main" id="{5EFE9D82-9CD9-129E-0166-A6DF730427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494" y="328329"/>
            <a:ext cx="4119397" cy="3089548"/>
          </a:xfrm>
          <a:prstGeom prst="rect">
            <a:avLst/>
          </a:prstGeom>
        </p:spPr>
      </p:pic>
    </p:spTree>
    <p:extLst>
      <p:ext uri="{BB962C8B-B14F-4D97-AF65-F5344CB8AC3E}">
        <p14:creationId xmlns:p14="http://schemas.microsoft.com/office/powerpoint/2010/main" val="360082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40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400"/>
                            </p:stCondLst>
                            <p:childTnLst>
                              <p:par>
                                <p:cTn id="15" presetID="1" presetClass="entr" presetSubtype="0" fill="hold" nodeType="afterEffect">
                                  <p:stCondLst>
                                    <p:cond delay="30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BACKGROUND SIMULATIONS</a:t>
            </a:r>
          </a:p>
        </p:txBody>
      </p:sp>
      <p:sp>
        <p:nvSpPr>
          <p:cNvPr id="3" name="Marcador de pie de página 2"/>
          <p:cNvSpPr>
            <a:spLocks noGrp="1"/>
          </p:cNvSpPr>
          <p:nvPr>
            <p:ph type="ftr" sz="quarter" idx="11"/>
          </p:nvPr>
        </p:nvSpPr>
        <p:spPr/>
        <p:txBody>
          <a:bodyPr/>
          <a:lstStyle/>
          <a:p>
            <a:r>
              <a:rPr lang="es-ES"/>
              <a:t>Ariel Final Workshop | M. A. Millán-Callado | 19/01/2024 | IJCLab, Orsay</a:t>
            </a:r>
            <a:endParaRPr lang="en-US" dirty="0"/>
          </a:p>
        </p:txBody>
      </p:sp>
      <p:sp>
        <p:nvSpPr>
          <p:cNvPr id="10" name="CuadroTexto 9"/>
          <p:cNvSpPr txBox="1"/>
          <p:nvPr/>
        </p:nvSpPr>
        <p:spPr>
          <a:xfrm>
            <a:off x="6040778" y="5673975"/>
            <a:ext cx="5749151" cy="369332"/>
          </a:xfrm>
          <a:prstGeom prst="rect">
            <a:avLst/>
          </a:prstGeom>
        </p:spPr>
        <p:txBody>
          <a:bodyPr wrap="square" rtlCol="0">
            <a:spAutoFit/>
          </a:bodyPr>
          <a:lstStyle/>
          <a:p>
            <a:pPr>
              <a:buClr>
                <a:srgbClr val="B32A48"/>
              </a:buClr>
              <a:buSzPct val="150000"/>
            </a:pPr>
            <a:r>
              <a:rPr lang="es-ES" b="1" dirty="0" err="1">
                <a:solidFill>
                  <a:srgbClr val="3E4655"/>
                </a:solidFill>
                <a:latin typeface="IBM Plex Sans"/>
                <a:cs typeface="Lao UI" panose="020B0502040204020203" pitchFamily="34" charset="0"/>
              </a:rPr>
              <a:t>Direct</a:t>
            </a:r>
            <a:r>
              <a:rPr lang="es-ES" b="1" dirty="0">
                <a:solidFill>
                  <a:srgbClr val="3E4655"/>
                </a:solidFill>
                <a:latin typeface="IBM Plex Sans"/>
                <a:cs typeface="Lao UI" panose="020B0502040204020203" pitchFamily="34" charset="0"/>
              </a:rPr>
              <a:t> </a:t>
            </a:r>
            <a:r>
              <a:rPr lang="es-ES" b="1" dirty="0" err="1">
                <a:solidFill>
                  <a:srgbClr val="3E4655"/>
                </a:solidFill>
                <a:latin typeface="IBM Plex Sans"/>
                <a:cs typeface="Lao UI" panose="020B0502040204020203" pitchFamily="34" charset="0"/>
              </a:rPr>
              <a:t>component</a:t>
            </a:r>
            <a:r>
              <a:rPr lang="es-ES" b="1" dirty="0">
                <a:solidFill>
                  <a:srgbClr val="3E4655"/>
                </a:solidFill>
                <a:latin typeface="IBM Plex Sans"/>
                <a:cs typeface="Lao UI" panose="020B0502040204020203" pitchFamily="34" charset="0"/>
              </a:rPr>
              <a:t>: </a:t>
            </a:r>
            <a:r>
              <a:rPr lang="es-ES" dirty="0">
                <a:solidFill>
                  <a:srgbClr val="3E4655"/>
                </a:solidFill>
                <a:latin typeface="IBM Plex Sans"/>
                <a:cs typeface="Lao UI" panose="020B0502040204020203" pitchFamily="34" charset="0"/>
              </a:rPr>
              <a:t>50-40% </a:t>
            </a:r>
            <a:r>
              <a:rPr lang="es-ES" dirty="0" err="1">
                <a:solidFill>
                  <a:srgbClr val="3E4655"/>
                </a:solidFill>
                <a:latin typeface="IBM Plex Sans"/>
                <a:cs typeface="Lao UI" panose="020B0502040204020203" pitchFamily="34" charset="0"/>
              </a:rPr>
              <a:t>for</a:t>
            </a:r>
            <a:r>
              <a:rPr lang="es-ES" dirty="0">
                <a:solidFill>
                  <a:srgbClr val="3E4655"/>
                </a:solidFill>
                <a:latin typeface="IBM Plex Sans"/>
                <a:cs typeface="Lao UI" panose="020B0502040204020203" pitchFamily="34" charset="0"/>
              </a:rPr>
              <a:t> </a:t>
            </a:r>
            <a:r>
              <a:rPr lang="es-ES" dirty="0" err="1">
                <a:solidFill>
                  <a:srgbClr val="3E4655"/>
                </a:solidFill>
                <a:latin typeface="IBM Plex Sans"/>
                <a:cs typeface="Lao UI" panose="020B0502040204020203" pitchFamily="34" charset="0"/>
              </a:rPr>
              <a:t>the</a:t>
            </a:r>
            <a:r>
              <a:rPr lang="es-ES" dirty="0">
                <a:solidFill>
                  <a:srgbClr val="3E4655"/>
                </a:solidFill>
                <a:latin typeface="IBM Plex Sans"/>
                <a:cs typeface="Lao UI" panose="020B0502040204020203" pitchFamily="34" charset="0"/>
              </a:rPr>
              <a:t> </a:t>
            </a:r>
            <a:r>
              <a:rPr lang="es-ES" dirty="0" err="1">
                <a:solidFill>
                  <a:srgbClr val="3E4655"/>
                </a:solidFill>
                <a:latin typeface="IBM Plex Sans"/>
                <a:cs typeface="Lao UI" panose="020B0502040204020203" pitchFamily="34" charset="0"/>
              </a:rPr>
              <a:t>bubbles</a:t>
            </a:r>
            <a:r>
              <a:rPr lang="es-ES" dirty="0">
                <a:solidFill>
                  <a:srgbClr val="3E4655"/>
                </a:solidFill>
                <a:latin typeface="IBM Plex Sans"/>
                <a:cs typeface="Lao UI" panose="020B0502040204020203" pitchFamily="34" charset="0"/>
              </a:rPr>
              <a:t> </a:t>
            </a:r>
          </a:p>
        </p:txBody>
      </p:sp>
      <p:sp>
        <p:nvSpPr>
          <p:cNvPr id="13" name="CuadroTexto 12"/>
          <p:cNvSpPr txBox="1"/>
          <p:nvPr/>
        </p:nvSpPr>
        <p:spPr>
          <a:xfrm>
            <a:off x="732296" y="6005324"/>
            <a:ext cx="4215449" cy="307777"/>
          </a:xfrm>
          <a:prstGeom prst="rect">
            <a:avLst/>
          </a:prstGeom>
        </p:spPr>
        <p:txBody>
          <a:bodyPr wrap="none" rtlCol="0">
            <a:spAutoFit/>
          </a:bodyPr>
          <a:lstStyle/>
          <a:p>
            <a:r>
              <a:rPr lang="es-ES" sz="1400" dirty="0">
                <a:solidFill>
                  <a:srgbClr val="3E4655"/>
                </a:solidFill>
                <a:latin typeface="IBM Plex Sans" panose="020B0503050203000203"/>
                <a:cs typeface="Lao UI" panose="020B0502040204020203" pitchFamily="34" charset="0"/>
              </a:rPr>
              <a:t>PHITS </a:t>
            </a:r>
            <a:r>
              <a:rPr lang="es-ES" sz="1400" dirty="0" err="1">
                <a:solidFill>
                  <a:srgbClr val="3E4655"/>
                </a:solidFill>
                <a:latin typeface="IBM Plex Sans" panose="020B0503050203000203"/>
                <a:cs typeface="Lao UI" panose="020B0502040204020203" pitchFamily="34" charset="0"/>
              </a:rPr>
              <a:t>simulations</a:t>
            </a:r>
            <a:r>
              <a:rPr lang="es-ES" sz="1400" dirty="0">
                <a:solidFill>
                  <a:srgbClr val="3E4655"/>
                </a:solidFill>
                <a:latin typeface="IBM Plex Sans" panose="020B0503050203000203"/>
                <a:cs typeface="Lao UI" panose="020B0502040204020203" pitchFamily="34" charset="0"/>
              </a:rPr>
              <a:t> </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 S. </a:t>
            </a:r>
            <a:r>
              <a:rPr lang="es-ES" sz="1400" dirty="0" err="1">
                <a:latin typeface="IBM Plex Sans" panose="020B0503050203000203"/>
              </a:rPr>
              <a:t>Scheuren</a:t>
            </a:r>
            <a:r>
              <a:rPr lang="es-ES" sz="1400" dirty="0">
                <a:latin typeface="IBM Plex Sans" panose="020B0503050203000203"/>
              </a:rPr>
              <a:t> (TUD) PhD </a:t>
            </a:r>
            <a:r>
              <a:rPr lang="es-ES" sz="1400" dirty="0" err="1">
                <a:latin typeface="IBM Plex Sans" panose="020B0503050203000203"/>
              </a:rPr>
              <a:t>thesis</a:t>
            </a:r>
            <a:r>
              <a:rPr lang="es-ES" sz="1400" dirty="0">
                <a:latin typeface="IBM Plex Sans" panose="020B0503050203000203"/>
              </a:rPr>
              <a:t>.</a:t>
            </a:r>
            <a:endParaRPr lang="es-ES" sz="1400" dirty="0">
              <a:solidFill>
                <a:srgbClr val="3E4655"/>
              </a:solidFill>
              <a:latin typeface="IBM Plex Sans" panose="020B0503050203000203"/>
              <a:cs typeface="Lao UI" panose="020B0502040204020203" pitchFamily="34" charset="0"/>
            </a:endParaRPr>
          </a:p>
        </p:txBody>
      </p:sp>
      <p:pic>
        <p:nvPicPr>
          <p:cNvPr id="20" name="Imagen 19"/>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76211" y="967186"/>
            <a:ext cx="7853434" cy="3915247"/>
          </a:xfrm>
          <a:prstGeom prst="rect">
            <a:avLst/>
          </a:prstGeom>
        </p:spPr>
      </p:pic>
      <p:sp>
        <p:nvSpPr>
          <p:cNvPr id="22" name="CuadroTexto 21"/>
          <p:cNvSpPr txBox="1"/>
          <p:nvPr/>
        </p:nvSpPr>
        <p:spPr>
          <a:xfrm>
            <a:off x="6906566" y="518868"/>
            <a:ext cx="2993892" cy="369332"/>
          </a:xfrm>
          <a:prstGeom prst="rect">
            <a:avLst/>
          </a:prstGeom>
        </p:spPr>
        <p:txBody>
          <a:bodyPr wrap="square" rtlCol="0">
            <a:spAutoFit/>
          </a:bodyPr>
          <a:lstStyle/>
          <a:p>
            <a:pPr marL="0" indent="0">
              <a:buNone/>
            </a:pPr>
            <a:r>
              <a:rPr lang="es-ES" sz="1800" dirty="0">
                <a:solidFill>
                  <a:srgbClr val="3E4655"/>
                </a:solidFill>
                <a:latin typeface="IBM Plex Sans" panose="020B0503050203000203"/>
                <a:cs typeface="Lao UI" panose="020B0502040204020203" pitchFamily="34" charset="0"/>
              </a:rPr>
              <a:t>BUBBLE DETECTOR AT 0º</a:t>
            </a:r>
          </a:p>
        </p:txBody>
      </p:sp>
      <p:pic>
        <p:nvPicPr>
          <p:cNvPr id="24" name="Imagen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96" y="866137"/>
            <a:ext cx="2849106" cy="2460409"/>
          </a:xfrm>
          <a:prstGeom prst="rect">
            <a:avLst/>
          </a:prstGeom>
        </p:spPr>
      </p:pic>
      <p:pic>
        <p:nvPicPr>
          <p:cNvPr id="25" name="Imagen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296" y="3398231"/>
            <a:ext cx="2849106" cy="2460410"/>
          </a:xfrm>
          <a:prstGeom prst="rect">
            <a:avLst/>
          </a:prstGeom>
        </p:spPr>
      </p:pic>
      <mc:AlternateContent xmlns:mc="http://schemas.openxmlformats.org/markup-compatibility/2006" xmlns:a14="http://schemas.microsoft.com/office/drawing/2010/main">
        <mc:Choice Requires="a14">
          <p:sp>
            <p:nvSpPr>
              <p:cNvPr id="27" name="CuadroTexto 26"/>
              <p:cNvSpPr txBox="1"/>
              <p:nvPr/>
            </p:nvSpPr>
            <p:spPr>
              <a:xfrm>
                <a:off x="4965079" y="4864197"/>
                <a:ext cx="2227854" cy="644600"/>
              </a:xfrm>
              <a:prstGeom prst="rect">
                <a:avLst/>
              </a:prstGeom>
            </p:spPr>
            <p:txBody>
              <a:bodyPr wrap="none" lIns="0" tIns="0" rIns="0" bIns="0" rtlCol="0">
                <a:spAutoFit/>
              </a:bodyPr>
              <a:lstStyle/>
              <a:p>
                <a:pPr marL="0" indent="0">
                  <a:buNone/>
                </a:pPr>
                <a14:m>
                  <m:oMathPara xmlns:m="http://schemas.openxmlformats.org/officeDocument/2006/math">
                    <m:oMathParaPr>
                      <m:jc m:val="centerGroup"/>
                    </m:oMathParaPr>
                    <m:oMath xmlns:m="http://schemas.openxmlformats.org/officeDocument/2006/math">
                      <m:r>
                        <a:rPr lang="es-ES" sz="1800" b="0" i="1" smtClean="0">
                          <a:solidFill>
                            <a:srgbClr val="3E4655"/>
                          </a:solidFill>
                          <a:latin typeface="Cambria Math" panose="02040503050406030204" pitchFamily="18" charset="0"/>
                          <a:cs typeface="Lao UI" panose="020B0502040204020203" pitchFamily="34" charset="0"/>
                        </a:rPr>
                        <m:t>𝑑𝑡</m:t>
                      </m:r>
                      <m:r>
                        <a:rPr lang="es-ES" sz="1800" b="0" i="1" smtClean="0">
                          <a:solidFill>
                            <a:srgbClr val="3E4655"/>
                          </a:solidFill>
                          <a:latin typeface="Cambria Math" panose="02040503050406030204" pitchFamily="18" charset="0"/>
                          <a:cs typeface="Lao UI" panose="020B0502040204020203" pitchFamily="34" charset="0"/>
                        </a:rPr>
                        <m:t>=</m:t>
                      </m:r>
                      <m:r>
                        <a:rPr lang="es-ES" sz="1800" b="0" i="1" smtClean="0">
                          <a:solidFill>
                            <a:srgbClr val="3E4655"/>
                          </a:solidFill>
                          <a:latin typeface="Cambria Math" panose="02040503050406030204" pitchFamily="18" charset="0"/>
                          <a:cs typeface="Lao UI" panose="020B0502040204020203" pitchFamily="34" charset="0"/>
                        </a:rPr>
                        <m:t>𝑡</m:t>
                      </m:r>
                      <m:r>
                        <a:rPr lang="es-ES" sz="1800" b="0" i="1" smtClean="0">
                          <a:solidFill>
                            <a:srgbClr val="3E4655"/>
                          </a:solidFill>
                          <a:latin typeface="Cambria Math" panose="02040503050406030204" pitchFamily="18" charset="0"/>
                          <a:cs typeface="Lao UI" panose="020B0502040204020203" pitchFamily="34" charset="0"/>
                        </a:rPr>
                        <m:t>−</m:t>
                      </m:r>
                      <m:f>
                        <m:fPr>
                          <m:ctrlPr>
                            <a:rPr lang="es-ES" sz="1800" b="0" i="1" smtClean="0">
                              <a:solidFill>
                                <a:srgbClr val="3E4655"/>
                              </a:solidFill>
                              <a:latin typeface="Cambria Math" panose="02040503050406030204" pitchFamily="18" charset="0"/>
                            </a:rPr>
                          </m:ctrlPr>
                        </m:fPr>
                        <m:num>
                          <m:r>
                            <a:rPr lang="es-ES" sz="1800" b="0" i="1" smtClean="0">
                              <a:solidFill>
                                <a:srgbClr val="3E4655"/>
                              </a:solidFill>
                              <a:latin typeface="Cambria Math" panose="02040503050406030204" pitchFamily="18" charset="0"/>
                            </a:rPr>
                            <m:t>72,293·</m:t>
                          </m:r>
                          <m:sSub>
                            <m:sSubPr>
                              <m:ctrlPr>
                                <a:rPr lang="es-ES" sz="1800" b="0" i="1" smtClean="0">
                                  <a:solidFill>
                                    <a:srgbClr val="3E4655"/>
                                  </a:solidFill>
                                  <a:latin typeface="Cambria Math" panose="02040503050406030204" pitchFamily="18" charset="0"/>
                                </a:rPr>
                              </m:ctrlPr>
                            </m:sSubPr>
                            <m:e>
                              <m:r>
                                <a:rPr lang="es-ES" sz="1800" b="0" i="1" smtClean="0">
                                  <a:solidFill>
                                    <a:srgbClr val="3E4655"/>
                                  </a:solidFill>
                                  <a:latin typeface="Cambria Math" panose="02040503050406030204" pitchFamily="18" charset="0"/>
                                </a:rPr>
                                <m:t>𝐿</m:t>
                              </m:r>
                            </m:e>
                            <m:sub>
                              <m:r>
                                <a:rPr lang="es-ES" sz="1800" b="0" i="1" smtClean="0">
                                  <a:solidFill>
                                    <a:srgbClr val="3E4655"/>
                                  </a:solidFill>
                                  <a:latin typeface="Cambria Math" panose="02040503050406030204" pitchFamily="18" charset="0"/>
                                </a:rPr>
                                <m:t>𝑡𝑜𝑓</m:t>
                              </m:r>
                            </m:sub>
                          </m:sSub>
                        </m:num>
                        <m:den>
                          <m:rad>
                            <m:radPr>
                              <m:degHide m:val="on"/>
                              <m:ctrlPr>
                                <a:rPr lang="es-ES" sz="1800" b="0" i="1" smtClean="0">
                                  <a:solidFill>
                                    <a:srgbClr val="3E4655"/>
                                  </a:solidFill>
                                  <a:latin typeface="Cambria Math" panose="02040503050406030204" pitchFamily="18" charset="0"/>
                                </a:rPr>
                              </m:ctrlPr>
                            </m:radPr>
                            <m:deg/>
                            <m:e>
                              <m:sSub>
                                <m:sSubPr>
                                  <m:ctrlPr>
                                    <a:rPr lang="es-ES" sz="1800" b="0" i="1" smtClean="0">
                                      <a:solidFill>
                                        <a:srgbClr val="3E4655"/>
                                      </a:solidFill>
                                      <a:latin typeface="Cambria Math" panose="02040503050406030204" pitchFamily="18" charset="0"/>
                                    </a:rPr>
                                  </m:ctrlPr>
                                </m:sSubPr>
                                <m:e>
                                  <m:r>
                                    <a:rPr lang="es-ES" sz="1800" b="0" i="1" smtClean="0">
                                      <a:solidFill>
                                        <a:srgbClr val="3E4655"/>
                                      </a:solidFill>
                                      <a:latin typeface="Cambria Math" panose="02040503050406030204" pitchFamily="18" charset="0"/>
                                    </a:rPr>
                                    <m:t>𝐸</m:t>
                                  </m:r>
                                </m:e>
                                <m:sub>
                                  <m:r>
                                    <a:rPr lang="es-ES" sz="1800" b="0" i="1" smtClean="0">
                                      <a:solidFill>
                                        <a:srgbClr val="3E4655"/>
                                      </a:solidFill>
                                      <a:latin typeface="Cambria Math" panose="02040503050406030204" pitchFamily="18" charset="0"/>
                                    </a:rPr>
                                    <m:t>𝑛</m:t>
                                  </m:r>
                                </m:sub>
                              </m:sSub>
                            </m:e>
                          </m:rad>
                        </m:den>
                      </m:f>
                    </m:oMath>
                  </m:oMathPara>
                </a14:m>
                <a:endParaRPr lang="es-ES" sz="1800" dirty="0">
                  <a:solidFill>
                    <a:srgbClr val="3E4655"/>
                  </a:solidFill>
                  <a:latin typeface="Merriweather" panose="00000500000000000000" pitchFamily="2" charset="0"/>
                  <a:cs typeface="Lao UI" panose="020B0502040204020203" pitchFamily="34" charset="0"/>
                </a:endParaRPr>
              </a:p>
            </p:txBody>
          </p:sp>
        </mc:Choice>
        <mc:Fallback xmlns="">
          <p:sp>
            <p:nvSpPr>
              <p:cNvPr id="27" name="CuadroTexto 26"/>
              <p:cNvSpPr txBox="1">
                <a:spLocks noRot="1" noChangeAspect="1" noMove="1" noResize="1" noEditPoints="1" noAdjustHandles="1" noChangeArrowheads="1" noChangeShapeType="1" noTextEdit="1"/>
              </p:cNvSpPr>
              <p:nvPr/>
            </p:nvSpPr>
            <p:spPr>
              <a:xfrm>
                <a:off x="4965079" y="4864197"/>
                <a:ext cx="2227854" cy="644600"/>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8" name="CuadroTexto 27"/>
              <p:cNvSpPr txBox="1"/>
              <p:nvPr/>
            </p:nvSpPr>
            <p:spPr>
              <a:xfrm>
                <a:off x="8494144" y="4778200"/>
                <a:ext cx="2812628" cy="677045"/>
              </a:xfrm>
              <a:prstGeom prst="rect">
                <a:avLst/>
              </a:prstGeom>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800" b="0" i="1" smtClean="0">
                          <a:solidFill>
                            <a:srgbClr val="3E4655"/>
                          </a:solidFill>
                          <a:latin typeface="Cambria Math" panose="02040503050406030204" pitchFamily="18" charset="0"/>
                          <a:cs typeface="Lao UI" panose="020B0502040204020203" pitchFamily="34" charset="0"/>
                        </a:rPr>
                        <m:t>𝑑𝐸</m:t>
                      </m:r>
                      <m:r>
                        <a:rPr lang="es-ES" sz="1800" b="0" i="1" smtClean="0">
                          <a:solidFill>
                            <a:srgbClr val="3E4655"/>
                          </a:solidFill>
                          <a:latin typeface="Cambria Math" panose="02040503050406030204" pitchFamily="18" charset="0"/>
                          <a:cs typeface="Lao UI" panose="020B0502040204020203" pitchFamily="34" charset="0"/>
                        </a:rPr>
                        <m:t>=</m:t>
                      </m:r>
                      <m:sSub>
                        <m:sSubPr>
                          <m:ctrlPr>
                            <a:rPr lang="es-ES" sz="1800" b="0" i="1" smtClean="0">
                              <a:solidFill>
                                <a:srgbClr val="3E4655"/>
                              </a:solidFill>
                              <a:latin typeface="Cambria Math" panose="02040503050406030204" pitchFamily="18" charset="0"/>
                              <a:cs typeface="Lao UI" panose="020B0502040204020203" pitchFamily="34" charset="0"/>
                            </a:rPr>
                          </m:ctrlPr>
                        </m:sSubPr>
                        <m:e>
                          <m:r>
                            <a:rPr lang="es-ES" sz="1800" b="0" i="1" smtClean="0">
                              <a:solidFill>
                                <a:srgbClr val="3E4655"/>
                              </a:solidFill>
                              <a:latin typeface="Cambria Math" panose="02040503050406030204" pitchFamily="18" charset="0"/>
                              <a:cs typeface="Lao UI" panose="020B0502040204020203" pitchFamily="34" charset="0"/>
                            </a:rPr>
                            <m:t>𝐸</m:t>
                          </m:r>
                        </m:e>
                        <m:sub>
                          <m:r>
                            <a:rPr lang="es-ES" sz="1800" b="0" i="1" smtClean="0">
                              <a:solidFill>
                                <a:srgbClr val="3E4655"/>
                              </a:solidFill>
                              <a:latin typeface="Cambria Math" panose="02040503050406030204" pitchFamily="18" charset="0"/>
                              <a:cs typeface="Lao UI" panose="020B0502040204020203" pitchFamily="34" charset="0"/>
                            </a:rPr>
                            <m:t>𝑛</m:t>
                          </m:r>
                        </m:sub>
                      </m:sSub>
                      <m:r>
                        <a:rPr lang="es-ES" sz="1800" b="0" i="1" smtClean="0">
                          <a:solidFill>
                            <a:srgbClr val="3E4655"/>
                          </a:solidFill>
                          <a:latin typeface="Cambria Math" panose="02040503050406030204" pitchFamily="18" charset="0"/>
                          <a:cs typeface="Lao UI" panose="020B0502040204020203" pitchFamily="34" charset="0"/>
                        </a:rPr>
                        <m:t>−</m:t>
                      </m:r>
                      <m:sSup>
                        <m:sSupPr>
                          <m:ctrlPr>
                            <a:rPr lang="es-ES" sz="1800" b="0" i="1" smtClean="0">
                              <a:solidFill>
                                <a:srgbClr val="3E4655"/>
                              </a:solidFill>
                              <a:latin typeface="Cambria Math" panose="02040503050406030204" pitchFamily="18" charset="0"/>
                            </a:rPr>
                          </m:ctrlPr>
                        </m:sSupPr>
                        <m:e>
                          <m:d>
                            <m:dPr>
                              <m:ctrlPr>
                                <a:rPr lang="es-ES" sz="1800" b="0" i="1" smtClean="0">
                                  <a:solidFill>
                                    <a:srgbClr val="3E4655"/>
                                  </a:solidFill>
                                  <a:latin typeface="Cambria Math" panose="02040503050406030204" pitchFamily="18" charset="0"/>
                                </a:rPr>
                              </m:ctrlPr>
                            </m:dPr>
                            <m:e>
                              <m:f>
                                <m:fPr>
                                  <m:ctrlPr>
                                    <a:rPr lang="es-ES" i="1">
                                      <a:solidFill>
                                        <a:srgbClr val="3E4655"/>
                                      </a:solidFill>
                                      <a:latin typeface="Cambria Math" panose="02040503050406030204" pitchFamily="18" charset="0"/>
                                    </a:rPr>
                                  </m:ctrlPr>
                                </m:fPr>
                                <m:num>
                                  <m:r>
                                    <a:rPr lang="es-ES" i="1">
                                      <a:solidFill>
                                        <a:srgbClr val="3E4655"/>
                                      </a:solidFill>
                                      <a:latin typeface="Cambria Math" panose="02040503050406030204" pitchFamily="18" charset="0"/>
                                    </a:rPr>
                                    <m:t>72,293·</m:t>
                                  </m:r>
                                  <m:sSub>
                                    <m:sSubPr>
                                      <m:ctrlPr>
                                        <a:rPr lang="es-ES" i="1">
                                          <a:solidFill>
                                            <a:srgbClr val="3E4655"/>
                                          </a:solidFill>
                                          <a:latin typeface="Cambria Math" panose="02040503050406030204" pitchFamily="18" charset="0"/>
                                        </a:rPr>
                                      </m:ctrlPr>
                                    </m:sSubPr>
                                    <m:e>
                                      <m:r>
                                        <a:rPr lang="es-ES" i="1">
                                          <a:solidFill>
                                            <a:srgbClr val="3E4655"/>
                                          </a:solidFill>
                                          <a:latin typeface="Cambria Math" panose="02040503050406030204" pitchFamily="18" charset="0"/>
                                        </a:rPr>
                                        <m:t>𝐿</m:t>
                                      </m:r>
                                    </m:e>
                                    <m:sub>
                                      <m:r>
                                        <a:rPr lang="es-ES" i="1">
                                          <a:solidFill>
                                            <a:srgbClr val="3E4655"/>
                                          </a:solidFill>
                                          <a:latin typeface="Cambria Math" panose="02040503050406030204" pitchFamily="18" charset="0"/>
                                        </a:rPr>
                                        <m:t>𝑡𝑜𝑓</m:t>
                                      </m:r>
                                    </m:sub>
                                  </m:sSub>
                                </m:num>
                                <m:den>
                                  <m:r>
                                    <a:rPr lang="es-ES" b="0" i="1" smtClean="0">
                                      <a:solidFill>
                                        <a:srgbClr val="3E4655"/>
                                      </a:solidFill>
                                      <a:latin typeface="Cambria Math" panose="02040503050406030204" pitchFamily="18" charset="0"/>
                                    </a:rPr>
                                    <m:t>𝑡</m:t>
                                  </m:r>
                                </m:den>
                              </m:f>
                            </m:e>
                          </m:d>
                        </m:e>
                        <m:sup>
                          <m:r>
                            <a:rPr lang="es-ES" sz="1800" b="0" i="1" smtClean="0">
                              <a:solidFill>
                                <a:srgbClr val="3E4655"/>
                              </a:solidFill>
                              <a:latin typeface="Cambria Math" panose="02040503050406030204" pitchFamily="18" charset="0"/>
                            </a:rPr>
                            <m:t>2</m:t>
                          </m:r>
                        </m:sup>
                      </m:sSup>
                    </m:oMath>
                  </m:oMathPara>
                </a14:m>
                <a:endParaRPr lang="es-ES" sz="1800" dirty="0">
                  <a:solidFill>
                    <a:srgbClr val="3E4655"/>
                  </a:solidFill>
                  <a:latin typeface="Merriweather" panose="00000500000000000000" pitchFamily="2" charset="0"/>
                  <a:cs typeface="Lao UI" panose="020B0502040204020203" pitchFamily="34" charset="0"/>
                </a:endParaRPr>
              </a:p>
            </p:txBody>
          </p:sp>
        </mc:Choice>
        <mc:Fallback xmlns="">
          <p:sp>
            <p:nvSpPr>
              <p:cNvPr id="28" name="CuadroTexto 27"/>
              <p:cNvSpPr txBox="1">
                <a:spLocks noRot="1" noChangeAspect="1" noMove="1" noResize="1" noEditPoints="1" noAdjustHandles="1" noChangeArrowheads="1" noChangeShapeType="1" noTextEdit="1"/>
              </p:cNvSpPr>
              <p:nvPr/>
            </p:nvSpPr>
            <p:spPr>
              <a:xfrm>
                <a:off x="8494144" y="4778200"/>
                <a:ext cx="2812628" cy="677045"/>
              </a:xfrm>
              <a:prstGeom prst="rect">
                <a:avLst/>
              </a:prstGeom>
              <a:blipFill>
                <a:blip r:embed="rId7"/>
                <a:stretch>
                  <a:fillRect/>
                </a:stretch>
              </a:blipFill>
            </p:spPr>
            <p:txBody>
              <a:bodyPr/>
              <a:lstStyle/>
              <a:p>
                <a:r>
                  <a:rPr lang="es-ES">
                    <a:noFill/>
                  </a:rPr>
                  <a:t> </a:t>
                </a:r>
              </a:p>
            </p:txBody>
          </p:sp>
        </mc:Fallback>
      </mc:AlternateContent>
      <p:pic>
        <p:nvPicPr>
          <p:cNvPr id="14" name="Picture 2" descr="PHITS Homepage">
            <a:extLst>
              <a:ext uri="{FF2B5EF4-FFF2-40B4-BE49-F238E27FC236}">
                <a16:creationId xmlns:a16="http://schemas.microsoft.com/office/drawing/2014/main" id="{818F69AF-48C0-EAE1-C01E-7AE2ED14878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81402" y="4930967"/>
            <a:ext cx="934817" cy="999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254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7">
            <a:extLst>
              <a:ext uri="{FF2B5EF4-FFF2-40B4-BE49-F238E27FC236}">
                <a16:creationId xmlns:a16="http://schemas.microsoft.com/office/drawing/2014/main" id="{5DC212BC-E508-434D-94B7-FDC60FFF3774}"/>
              </a:ext>
            </a:extLst>
          </p:cNvPr>
          <p:cNvSpPr txBox="1">
            <a:spLocks/>
          </p:cNvSpPr>
          <p:nvPr/>
        </p:nvSpPr>
        <p:spPr>
          <a:xfrm>
            <a:off x="7112001" y="2806149"/>
            <a:ext cx="4764410" cy="286495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72012" indent="-285750">
              <a:spcBef>
                <a:spcPts val="600"/>
              </a:spcBef>
              <a:buClr>
                <a:schemeClr val="accent3"/>
              </a:buClr>
              <a:buSzPct val="140000"/>
              <a:buFont typeface="Arial" panose="020B0604020202020204" pitchFamily="34" charset="0"/>
              <a:buChar char="•"/>
            </a:pPr>
            <a:endParaRPr lang="es-ES" sz="1600" b="1" kern="0" dirty="0">
              <a:solidFill>
                <a:srgbClr val="3E4655"/>
              </a:solidFill>
              <a:latin typeface="IBM Plex Sans" panose="020B0503050203000203"/>
              <a:ea typeface="Cambria" panose="02040503050406030204" pitchFamily="18" charset="0"/>
              <a:cs typeface="Arial" panose="020B0604020202020204" pitchFamily="34" charset="0"/>
            </a:endParaRPr>
          </a:p>
          <a:p>
            <a:pPr marL="285750" indent="-285750">
              <a:spcBef>
                <a:spcPts val="600"/>
              </a:spcBef>
              <a:buClr>
                <a:schemeClr val="accent3"/>
              </a:buClr>
              <a:buSzPct val="140000"/>
              <a:buFont typeface="Arial" panose="020B0604020202020204" pitchFamily="34" charset="0"/>
              <a:buChar char="•"/>
            </a:pPr>
            <a:r>
              <a:rPr lang="es-ES" sz="1600" kern="0" dirty="0" err="1">
                <a:solidFill>
                  <a:srgbClr val="3E4655"/>
                </a:solidFill>
                <a:latin typeface="IBM Plex Sans" panose="020B0503050203000203"/>
                <a:ea typeface="Cambria" panose="02040503050406030204" pitchFamily="18" charset="0"/>
                <a:cs typeface="Arial" panose="020B0604020202020204" pitchFamily="34" charset="0"/>
              </a:rPr>
              <a:t>For</a:t>
            </a:r>
            <a:r>
              <a:rPr lang="es-ES" sz="1600" kern="0" dirty="0">
                <a:solidFill>
                  <a:srgbClr val="3E4655"/>
                </a:solidFill>
                <a:latin typeface="IBM Plex Sans" panose="020B0503050203000203"/>
                <a:ea typeface="Cambria" panose="02040503050406030204" pitchFamily="18" charset="0"/>
                <a:cs typeface="Arial" panose="020B0604020202020204" pitchFamily="34" charset="0"/>
              </a:rPr>
              <a:t> </a:t>
            </a:r>
            <a:r>
              <a:rPr lang="es-ES" sz="1600" b="1" kern="0" dirty="0" err="1">
                <a:solidFill>
                  <a:srgbClr val="3E4655"/>
                </a:solidFill>
                <a:latin typeface="IBM Plex Sans" panose="020B0503050203000203"/>
                <a:ea typeface="Cambria" panose="02040503050406030204" pitchFamily="18" charset="0"/>
                <a:cs typeface="Arial" panose="020B0604020202020204" pitchFamily="34" charset="0"/>
              </a:rPr>
              <a:t>fast</a:t>
            </a:r>
            <a:r>
              <a:rPr lang="es-ES" sz="1600" b="1" kern="0" dirty="0">
                <a:solidFill>
                  <a:srgbClr val="3E4655"/>
                </a:solidFill>
                <a:latin typeface="IBM Plex Sans" panose="020B0503050203000203"/>
                <a:ea typeface="Cambria" panose="02040503050406030204" pitchFamily="18" charset="0"/>
                <a:cs typeface="Arial" panose="020B0604020202020204" pitchFamily="34" charset="0"/>
              </a:rPr>
              <a:t> </a:t>
            </a:r>
            <a:r>
              <a:rPr lang="es-ES" sz="1600" b="1" kern="0" dirty="0" err="1">
                <a:solidFill>
                  <a:srgbClr val="3E4655"/>
                </a:solidFill>
                <a:latin typeface="IBM Plex Sans" panose="020B0503050203000203"/>
                <a:ea typeface="Cambria" panose="02040503050406030204" pitchFamily="18" charset="0"/>
                <a:cs typeface="Arial" panose="020B0604020202020204" pitchFamily="34" charset="0"/>
              </a:rPr>
              <a:t>neutrons</a:t>
            </a:r>
            <a:r>
              <a:rPr lang="es-ES" sz="1600" b="1" kern="0" dirty="0">
                <a:solidFill>
                  <a:srgbClr val="3E4655"/>
                </a:solidFill>
                <a:latin typeface="IBM Plex Sans" panose="020B0503050203000203"/>
                <a:ea typeface="Cambria" panose="02040503050406030204" pitchFamily="18" charset="0"/>
                <a:cs typeface="Arial" panose="020B0604020202020204" pitchFamily="34" charset="0"/>
              </a:rPr>
              <a:t> </a:t>
            </a:r>
            <a:r>
              <a:rPr lang="es-ES" sz="1600" kern="0" dirty="0" err="1">
                <a:solidFill>
                  <a:srgbClr val="3E4655"/>
                </a:solidFill>
                <a:latin typeface="IBM Plex Sans" panose="020B0503050203000203"/>
                <a:ea typeface="Cambria" panose="02040503050406030204" pitchFamily="18" charset="0"/>
                <a:cs typeface="Arial" panose="020B0604020202020204" pitchFamily="34" charset="0"/>
              </a:rPr>
              <a:t>detection</a:t>
            </a:r>
            <a:endParaRPr lang="es-ES" sz="1600" kern="0" dirty="0">
              <a:solidFill>
                <a:srgbClr val="3E4655"/>
              </a:solidFill>
              <a:latin typeface="IBM Plex Sans" panose="020B0503050203000203"/>
              <a:ea typeface="Cambria" panose="02040503050406030204" pitchFamily="18" charset="0"/>
              <a:cs typeface="Arial" panose="020B0604020202020204" pitchFamily="34" charset="0"/>
            </a:endParaRPr>
          </a:p>
          <a:p>
            <a:pPr marL="285750" indent="-285750">
              <a:spcBef>
                <a:spcPts val="600"/>
              </a:spcBef>
              <a:buClr>
                <a:schemeClr val="accent3"/>
              </a:buClr>
              <a:buSzPct val="140000"/>
              <a:buFont typeface="Arial" panose="020B0604020202020204" pitchFamily="34" charset="0"/>
              <a:buChar char="•"/>
            </a:pPr>
            <a:r>
              <a:rPr lang="es-ES" sz="1600" b="1" kern="0" dirty="0" err="1">
                <a:solidFill>
                  <a:srgbClr val="3E4655"/>
                </a:solidFill>
                <a:latin typeface="IBM Plex Sans" panose="020B0503050203000203"/>
                <a:ea typeface="Cambria" panose="02040503050406030204" pitchFamily="18" charset="0"/>
                <a:cs typeface="Arial" panose="020B0604020202020204" pitchFamily="34" charset="0"/>
              </a:rPr>
              <a:t>Low</a:t>
            </a:r>
            <a:r>
              <a:rPr lang="es-ES" sz="1600" b="1" kern="0" dirty="0">
                <a:solidFill>
                  <a:srgbClr val="3E4655"/>
                </a:solidFill>
                <a:latin typeface="IBM Plex Sans" panose="020B0503050203000203"/>
                <a:ea typeface="Cambria" panose="02040503050406030204" pitchFamily="18" charset="0"/>
                <a:cs typeface="Arial" panose="020B0604020202020204" pitchFamily="34" charset="0"/>
              </a:rPr>
              <a:t> sensitive to gammas. </a:t>
            </a:r>
            <a:r>
              <a:rPr lang="es-ES" sz="1600" kern="0" dirty="0">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Small </a:t>
            </a:r>
            <a:r>
              <a:rPr lang="es-ES" sz="1600" kern="0" dirty="0" err="1">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shielding</a:t>
            </a:r>
            <a:r>
              <a:rPr lang="es-ES" sz="1600" kern="0" dirty="0">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kern="0" dirty="0" err="1">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needed</a:t>
            </a:r>
            <a:r>
              <a:rPr lang="es-ES" sz="1600" kern="0" dirty="0">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endParaRPr lang="en-US" sz="1600" kern="0" dirty="0">
              <a:solidFill>
                <a:srgbClr val="3E4655"/>
              </a:solidFill>
              <a:latin typeface="IBM Plex Sans" panose="020B0503050203000203"/>
              <a:ea typeface="Cambria" panose="02040503050406030204" pitchFamily="18" charset="0"/>
              <a:cs typeface="Arial" panose="020B0604020202020204" pitchFamily="34" charset="0"/>
            </a:endParaRPr>
          </a:p>
          <a:p>
            <a:pPr marL="285750" indent="-285750">
              <a:spcBef>
                <a:spcPts val="600"/>
              </a:spcBef>
              <a:buClr>
                <a:schemeClr val="accent3"/>
              </a:buClr>
              <a:buSzPct val="140000"/>
              <a:buFont typeface="Arial" panose="020B0604020202020204" pitchFamily="34" charset="0"/>
              <a:buChar char="•"/>
            </a:pPr>
            <a:r>
              <a:rPr lang="es-ES" sz="1600" b="1" kern="0" dirty="0" err="1">
                <a:solidFill>
                  <a:srgbClr val="3E4655"/>
                </a:solidFill>
                <a:latin typeface="IBM Plex Sans" panose="020B0503050203000203"/>
                <a:ea typeface="Cambria" panose="02040503050406030204" pitchFamily="18" charset="0"/>
                <a:cs typeface="Arial" panose="020B0604020202020204" pitchFamily="34" charset="0"/>
              </a:rPr>
              <a:t>Fast</a:t>
            </a:r>
            <a:r>
              <a:rPr lang="es-ES" sz="1600" b="1" kern="0" dirty="0">
                <a:solidFill>
                  <a:srgbClr val="3E4655"/>
                </a:solidFill>
                <a:latin typeface="IBM Plex Sans" panose="020B0503050203000203"/>
                <a:ea typeface="Cambria" panose="02040503050406030204" pitchFamily="18" charset="0"/>
                <a:cs typeface="Arial" panose="020B0604020202020204" pitchFamily="34" charset="0"/>
              </a:rPr>
              <a:t> response (sub </a:t>
            </a:r>
            <a:r>
              <a:rPr lang="es-ES" sz="1600" b="1" kern="0" dirty="0" err="1">
                <a:solidFill>
                  <a:srgbClr val="3E4655"/>
                </a:solidFill>
                <a:latin typeface="IBM Plex Sans" panose="020B0503050203000203"/>
                <a:ea typeface="Cambria" panose="02040503050406030204" pitchFamily="18" charset="0"/>
                <a:cs typeface="Arial" panose="020B0604020202020204" pitchFamily="34" charset="0"/>
              </a:rPr>
              <a:t>ns</a:t>
            </a:r>
            <a:r>
              <a:rPr lang="es-ES" sz="1600" b="1" kern="0" dirty="0">
                <a:solidFill>
                  <a:srgbClr val="3E4655"/>
                </a:solidFill>
                <a:latin typeface="IBM Plex Sans" panose="020B0503050203000203"/>
                <a:ea typeface="Cambria" panose="02040503050406030204" pitchFamily="18" charset="0"/>
                <a:cs typeface="Arial" panose="020B0604020202020204" pitchFamily="34" charset="0"/>
              </a:rPr>
              <a:t> </a:t>
            </a:r>
            <a:r>
              <a:rPr lang="es-ES" sz="1600" b="1" kern="0" dirty="0" err="1">
                <a:solidFill>
                  <a:srgbClr val="3E4655"/>
                </a:solidFill>
                <a:latin typeface="IBM Plex Sans" panose="020B0503050203000203"/>
                <a:ea typeface="Cambria" panose="02040503050406030204" pitchFamily="18" charset="0"/>
                <a:cs typeface="Arial" panose="020B0604020202020204" pitchFamily="34" charset="0"/>
              </a:rPr>
              <a:t>rise</a:t>
            </a:r>
            <a:r>
              <a:rPr lang="es-ES" sz="1600" b="1" kern="0" dirty="0">
                <a:solidFill>
                  <a:srgbClr val="3E4655"/>
                </a:solidFill>
                <a:latin typeface="IBM Plex Sans" panose="020B0503050203000203"/>
                <a:ea typeface="Cambria" panose="02040503050406030204" pitchFamily="18" charset="0"/>
                <a:cs typeface="Arial" panose="020B0604020202020204" pitchFamily="34" charset="0"/>
              </a:rPr>
              <a:t> time) and </a:t>
            </a:r>
            <a:r>
              <a:rPr lang="es-ES" sz="1600" b="1" kern="0" dirty="0" err="1">
                <a:solidFill>
                  <a:srgbClr val="3E4655"/>
                </a:solidFill>
                <a:latin typeface="IBM Plex Sans" panose="020B0503050203000203"/>
                <a:ea typeface="Cambria" panose="02040503050406030204" pitchFamily="18" charset="0"/>
                <a:cs typeface="Arial" panose="020B0604020202020204" pitchFamily="34" charset="0"/>
              </a:rPr>
              <a:t>small</a:t>
            </a:r>
            <a:r>
              <a:rPr lang="es-ES" sz="1600" b="1" kern="0" dirty="0">
                <a:solidFill>
                  <a:srgbClr val="3E4655"/>
                </a:solidFill>
                <a:latin typeface="IBM Plex Sans" panose="020B0503050203000203"/>
                <a:ea typeface="Cambria" panose="02040503050406030204" pitchFamily="18" charset="0"/>
                <a:cs typeface="Arial" panose="020B0604020202020204" pitchFamily="34" charset="0"/>
              </a:rPr>
              <a:t> </a:t>
            </a:r>
            <a:r>
              <a:rPr lang="es-ES" sz="1600" b="1" kern="0" dirty="0" err="1">
                <a:solidFill>
                  <a:srgbClr val="3E4655"/>
                </a:solidFill>
                <a:latin typeface="IBM Plex Sans" panose="020B0503050203000203"/>
                <a:ea typeface="Cambria" panose="02040503050406030204" pitchFamily="18" charset="0"/>
                <a:cs typeface="Arial" panose="020B0604020202020204" pitchFamily="34" charset="0"/>
              </a:rPr>
              <a:t>size</a:t>
            </a:r>
            <a:r>
              <a:rPr lang="es-ES" sz="1600" b="1" kern="0" dirty="0">
                <a:solidFill>
                  <a:srgbClr val="3E4655"/>
                </a:solidFill>
                <a:latin typeface="IBM Plex Sans" panose="020B0503050203000203"/>
                <a:ea typeface="Cambria" panose="02040503050406030204" pitchFamily="18" charset="0"/>
                <a:cs typeface="Arial" panose="020B0604020202020204" pitchFamily="34" charset="0"/>
              </a:rPr>
              <a:t> </a:t>
            </a:r>
            <a:r>
              <a:rPr lang="es-ES" sz="1600" b="1" kern="0" dirty="0">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kern="0" dirty="0" err="1">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Fast</a:t>
            </a:r>
            <a:r>
              <a:rPr lang="es-ES" sz="1600" kern="0" dirty="0">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kern="0" dirty="0" err="1">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recovery</a:t>
            </a:r>
            <a:r>
              <a:rPr lang="es-ES" sz="1600" kern="0" dirty="0">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after </a:t>
            </a:r>
            <a:r>
              <a:rPr lang="es-ES" sz="1600" kern="0" dirty="0" err="1">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saturation</a:t>
            </a:r>
            <a:r>
              <a:rPr lang="es-ES" sz="1600" kern="0" dirty="0">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a:t>
            </a:r>
          </a:p>
          <a:p>
            <a:pPr marL="285750" indent="-285750">
              <a:spcBef>
                <a:spcPts val="600"/>
              </a:spcBef>
              <a:buClr>
                <a:schemeClr val="accent3"/>
              </a:buClr>
              <a:buSzPct val="140000"/>
              <a:buFont typeface="Arial" panose="020B0604020202020204" pitchFamily="34" charset="0"/>
              <a:buChar char="•"/>
            </a:pPr>
            <a:r>
              <a:rPr lang="en-GB" sz="1600" b="1" dirty="0">
                <a:solidFill>
                  <a:srgbClr val="3E4655"/>
                </a:solidFill>
                <a:effectLst/>
                <a:latin typeface="IBM Plex Sans" panose="020B0503050203000203"/>
                <a:ea typeface="Cambria" panose="02040503050406030204" pitchFamily="18" charset="0"/>
                <a:cs typeface="Arial" panose="020B0604020202020204" pitchFamily="34" charset="0"/>
              </a:rPr>
              <a:t>Sensitive to charged particles</a:t>
            </a:r>
            <a:r>
              <a:rPr lang="en-GB" sz="1600" dirty="0">
                <a:solidFill>
                  <a:srgbClr val="3E4655"/>
                </a:solidFill>
                <a:effectLst/>
                <a:latin typeface="IBM Plex Sans" panose="020B0503050203000203"/>
                <a:ea typeface="Cambria" panose="02040503050406030204" pitchFamily="18" charset="0"/>
                <a:cs typeface="Arial" panose="020B0604020202020204" pitchFamily="34" charset="0"/>
              </a:rPr>
              <a:t> in (</a:t>
            </a:r>
            <a:r>
              <a:rPr lang="en-GB" sz="1600" dirty="0" err="1">
                <a:solidFill>
                  <a:srgbClr val="3E4655"/>
                </a:solidFill>
                <a:effectLst/>
                <a:latin typeface="IBM Plex Sans" panose="020B0503050203000203"/>
                <a:ea typeface="Cambria" panose="02040503050406030204" pitchFamily="18" charset="0"/>
                <a:cs typeface="Arial" panose="020B0604020202020204" pitchFamily="34" charset="0"/>
              </a:rPr>
              <a:t>n,chp</a:t>
            </a:r>
            <a:r>
              <a:rPr lang="en-GB" sz="1600" dirty="0">
                <a:solidFill>
                  <a:srgbClr val="3E4655"/>
                </a:solidFill>
                <a:effectLst/>
                <a:latin typeface="IBM Plex Sans" panose="020B0503050203000203"/>
                <a:ea typeface="Cambria" panose="02040503050406030204" pitchFamily="18" charset="0"/>
                <a:cs typeface="Arial" panose="020B0604020202020204" pitchFamily="34" charset="0"/>
              </a:rPr>
              <a:t>) reactions. </a:t>
            </a:r>
            <a:r>
              <a:rPr lang="en-GB" sz="1600" dirty="0">
                <a:solidFill>
                  <a:srgbClr val="3E4655"/>
                </a:solidFill>
                <a:effectLst/>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n-GB" sz="1600" b="1" dirty="0">
                <a:solidFill>
                  <a:srgbClr val="3E4655"/>
                </a:solidFill>
                <a:effectLst/>
                <a:latin typeface="IBM Plex Sans" panose="020B0503050203000203"/>
                <a:ea typeface="Cambria" panose="02040503050406030204" pitchFamily="18" charset="0"/>
                <a:cs typeface="Arial" panose="020B0604020202020204" pitchFamily="34" charset="0"/>
                <a:sym typeface="Wingdings" panose="05000000000000000000" pitchFamily="2" charset="2"/>
              </a:rPr>
              <a:t>Suitable for nuclear physics measurements </a:t>
            </a:r>
            <a:endParaRPr lang="es-ES" sz="1600" b="1" dirty="0">
              <a:solidFill>
                <a:srgbClr val="3E4655"/>
              </a:solidFill>
              <a:effectLst/>
              <a:latin typeface="IBM Plex Sans" panose="020B0503050203000203"/>
              <a:ea typeface="Cambria" panose="02040503050406030204" pitchFamily="18" charset="0"/>
              <a:cs typeface="Arial" panose="020B0604020202020204" pitchFamily="34" charset="0"/>
            </a:endParaRPr>
          </a:p>
          <a:p>
            <a:pPr marL="285750" indent="-285750">
              <a:spcBef>
                <a:spcPts val="600"/>
              </a:spcBef>
              <a:buClr>
                <a:schemeClr val="accent3"/>
              </a:buClr>
              <a:buSzPct val="140000"/>
              <a:buFont typeface="Arial" panose="020B0604020202020204" pitchFamily="34" charset="0"/>
              <a:buChar char="•"/>
            </a:pP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Need</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of a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high</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repetition</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source</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Typical</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of</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neutron</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physics</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exp</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but</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limited</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in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lasers</a:t>
            </a:r>
            <a:endParaRPr lang="es-ES" sz="1600" b="1" kern="0" dirty="0">
              <a:solidFill>
                <a:schemeClr val="accent3"/>
              </a:solidFill>
              <a:latin typeface="IBM Plex Sans" panose="020B0503050203000203"/>
              <a:ea typeface="Cambria" panose="02040503050406030204" pitchFamily="18" charset="0"/>
              <a:cs typeface="Arial" panose="020B0604020202020204" pitchFamily="34" charset="0"/>
            </a:endParaRPr>
          </a:p>
        </p:txBody>
      </p:sp>
      <p:sp>
        <p:nvSpPr>
          <p:cNvPr id="2" name="Rectángulo 1"/>
          <p:cNvSpPr/>
          <p:nvPr/>
        </p:nvSpPr>
        <p:spPr>
          <a:xfrm>
            <a:off x="7968833" y="1654568"/>
            <a:ext cx="247184" cy="369332"/>
          </a:xfrm>
          <a:prstGeom prst="rect">
            <a:avLst/>
          </a:prstGeom>
        </p:spPr>
        <p:txBody>
          <a:bodyPr wrap="none">
            <a:spAutoFit/>
          </a:bodyPr>
          <a:lstStyle/>
          <a:p>
            <a:r>
              <a:rPr lang="es-ES" dirty="0">
                <a:solidFill>
                  <a:srgbClr val="201F1E"/>
                </a:solidFill>
                <a:latin typeface="Arial" panose="020B0604020202020204" pitchFamily="34" charset="0"/>
                <a:cs typeface="Arial" panose="020B0604020202020204" pitchFamily="34" charset="0"/>
              </a:rPr>
              <a:t> </a:t>
            </a:r>
            <a:endParaRPr lang="es-ES" dirty="0">
              <a:latin typeface="Arial" panose="020B0604020202020204" pitchFamily="34" charset="0"/>
              <a:cs typeface="Arial" panose="020B0604020202020204" pitchFamily="34" charset="0"/>
            </a:endParaRPr>
          </a:p>
        </p:txBody>
      </p:sp>
      <p:sp>
        <p:nvSpPr>
          <p:cNvPr id="6" name="Rectángulo 5"/>
          <p:cNvSpPr/>
          <p:nvPr/>
        </p:nvSpPr>
        <p:spPr>
          <a:xfrm>
            <a:off x="330209" y="1021659"/>
            <a:ext cx="3181748" cy="523220"/>
          </a:xfrm>
          <a:prstGeom prst="rect">
            <a:avLst/>
          </a:prstGeom>
        </p:spPr>
        <p:txBody>
          <a:bodyPr wrap="square">
            <a:spAutoFit/>
          </a:bodyPr>
          <a:lstStyle/>
          <a:p>
            <a:pPr>
              <a:buClr>
                <a:srgbClr val="92D050"/>
              </a:buClr>
              <a:buSzPct val="100000"/>
            </a:pPr>
            <a:r>
              <a:rPr lang="es-ES" sz="1400" dirty="0" err="1">
                <a:solidFill>
                  <a:srgbClr val="3E4655"/>
                </a:solidFill>
                <a:latin typeface="IBM Plex Sans" panose="020B0503050203000203"/>
                <a:cs typeface="Arial" panose="020B0604020202020204" pitchFamily="34" charset="0"/>
              </a:rPr>
              <a:t>Operated</a:t>
            </a:r>
            <a:r>
              <a:rPr lang="es-ES" sz="1400" dirty="0">
                <a:solidFill>
                  <a:srgbClr val="3E4655"/>
                </a:solidFill>
                <a:latin typeface="IBM Plex Sans" panose="020B0503050203000203"/>
                <a:cs typeface="Arial" panose="020B0604020202020204" pitchFamily="34" charset="0"/>
              </a:rPr>
              <a:t> </a:t>
            </a:r>
            <a:r>
              <a:rPr lang="es-ES" sz="1400" dirty="0" err="1">
                <a:solidFill>
                  <a:srgbClr val="3E4655"/>
                </a:solidFill>
                <a:latin typeface="IBM Plex Sans" panose="020B0503050203000203"/>
                <a:cs typeface="Arial" panose="020B0604020202020204" pitchFamily="34" charset="0"/>
              </a:rPr>
              <a:t>with</a:t>
            </a:r>
            <a:r>
              <a:rPr lang="es-ES" sz="1400" dirty="0">
                <a:solidFill>
                  <a:srgbClr val="3E4655"/>
                </a:solidFill>
                <a:latin typeface="IBM Plex Sans" panose="020B0503050203000203"/>
                <a:cs typeface="Arial" panose="020B0604020202020204" pitchFamily="34" charset="0"/>
              </a:rPr>
              <a:t> a 2 GHz </a:t>
            </a:r>
            <a:r>
              <a:rPr lang="es-ES" sz="1400" dirty="0" err="1">
                <a:solidFill>
                  <a:srgbClr val="3E4655"/>
                </a:solidFill>
                <a:latin typeface="IBM Plex Sans" panose="020B0503050203000203"/>
                <a:cs typeface="Arial" panose="020B0604020202020204" pitchFamily="34" charset="0"/>
              </a:rPr>
              <a:t>Broadband</a:t>
            </a:r>
            <a:r>
              <a:rPr lang="es-ES" sz="1400" dirty="0">
                <a:solidFill>
                  <a:srgbClr val="3E4655"/>
                </a:solidFill>
                <a:latin typeface="IBM Plex Sans" panose="020B0503050203000203"/>
                <a:cs typeface="Arial" panose="020B0604020202020204" pitchFamily="34" charset="0"/>
              </a:rPr>
              <a:t> </a:t>
            </a:r>
            <a:r>
              <a:rPr lang="es-ES" sz="1400" dirty="0" err="1">
                <a:solidFill>
                  <a:srgbClr val="3E4655"/>
                </a:solidFill>
                <a:latin typeface="IBM Plex Sans" panose="020B0503050203000203"/>
                <a:cs typeface="Arial" panose="020B0604020202020204" pitchFamily="34" charset="0"/>
              </a:rPr>
              <a:t>Amplifier</a:t>
            </a:r>
            <a:r>
              <a:rPr lang="es-ES" sz="1400" dirty="0">
                <a:solidFill>
                  <a:srgbClr val="3E4655"/>
                </a:solidFill>
                <a:latin typeface="IBM Plex Sans" panose="020B0503050203000203"/>
                <a:cs typeface="Arial" panose="020B0604020202020204" pitchFamily="34" charset="0"/>
              </a:rPr>
              <a:t> (</a:t>
            </a:r>
            <a:r>
              <a:rPr lang="es-ES" sz="1400" dirty="0" err="1">
                <a:solidFill>
                  <a:srgbClr val="3E4655"/>
                </a:solidFill>
                <a:latin typeface="IBM Plex Sans" panose="020B0503050203000203"/>
                <a:cs typeface="Arial" panose="020B0604020202020204" pitchFamily="34" charset="0"/>
              </a:rPr>
              <a:t>low-noise</a:t>
            </a:r>
            <a:r>
              <a:rPr lang="es-ES" sz="1400" dirty="0">
                <a:solidFill>
                  <a:srgbClr val="3E4655"/>
                </a:solidFill>
                <a:latin typeface="IBM Plex Sans" panose="020B0503050203000203"/>
                <a:cs typeface="Arial" panose="020B0604020202020204" pitchFamily="34" charset="0"/>
              </a:rPr>
              <a:t>)</a:t>
            </a:r>
            <a:endParaRPr lang="es-ES" sz="1400" kern="0" dirty="0">
              <a:solidFill>
                <a:srgbClr val="3E4655"/>
              </a:solidFill>
              <a:latin typeface="IBM Plex Sans" panose="020B0503050203000203"/>
              <a:cs typeface="Arial" panose="020B0604020202020204" pitchFamily="34" charset="0"/>
            </a:endParaRPr>
          </a:p>
        </p:txBody>
      </p:sp>
      <p:pic>
        <p:nvPicPr>
          <p:cNvPr id="1028" name="Picture 4" descr="https://lh3.googleusercontent.com/tdu2hvlSAe3nSZ4NfrySSoFX2W_pfYMG0_al2bSP5u6f6cjHAhy_PE-k7HOBbzc_FkyR9eud7K1PKW5MzZncxSfEhHg1K16qVQv74nROqG63gT7LBduQAIRvER7w_becrxUKDSpiAGIsj5ol4QjRg5_6F5ScF0J_8CUvqiGewSp9dN1YoNs2So2mn41qa2_3DEK_e7U0Loaq0n5x4XhHzb2tcAcit0WmWTtPwAMNqgHZbXjovnhukQgFG8OmzBhRjLggTrFahsiXAZj6tz_c0K2wH1Vm27zcz7JHeJILQY50neCfO5nNHQ2g1VrHhrMllbJveUKVucY4OcCOHoCgTcH4NS303L5FOzKI8H-q5ZGJUZ6tcLXCl1HW0AkZgODG_xnx62fXw5ufdPld9uHcDqATH4gI_WqtdrM1paLSSidWT5sfJGygH_45-RrSAysOmYR8CBsZm-dZ71enefzhc-cn6rmnO9rxAemfMABzvDF_HIq4IKWwDt1-bD5uqyxv94rlCU9osND_TOM0ZBeto0Ikf-76_Mf9xOx2ZtlPAiGxUu0-p-x0eNPOBwh5ZyQ4xAth0GMQtPeDPNOwWxqqK8JRE11jgMFFHGZEasbTpOXamA5tGg_T4u21Z-wY12glb9wYg-bkbCD0_KrZmOTfi__9tbHZIX27gDhCfTvlkwKgMuGfkVxxiEMMIQ4xTDzRgWVSTrD36dnYlxF5_2YUgR83Iw=w876-h657-no?authuser=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54" b="9713"/>
          <a:stretch/>
        </p:blipFill>
        <p:spPr bwMode="auto">
          <a:xfrm>
            <a:off x="7112001" y="441247"/>
            <a:ext cx="4527550" cy="2544499"/>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pie de página 6"/>
          <p:cNvSpPr>
            <a:spLocks noGrp="1"/>
          </p:cNvSpPr>
          <p:nvPr>
            <p:ph type="ftr" sz="quarter" idx="11"/>
          </p:nvPr>
        </p:nvSpPr>
        <p:spPr/>
        <p:txBody>
          <a:bodyPr/>
          <a:lstStyle/>
          <a:p>
            <a:r>
              <a:rPr lang="es-ES"/>
              <a:t>Ariel Final Workshop | M. A. Millán-Callado | 19/01/2024 | IJCLab, Orsay</a:t>
            </a:r>
            <a:endParaRPr lang="en-US" dirty="0"/>
          </a:p>
        </p:txBody>
      </p:sp>
      <p:sp>
        <p:nvSpPr>
          <p:cNvPr id="15" name="Título 3"/>
          <p:cNvSpPr>
            <a:spLocks noGrp="1"/>
          </p:cNvSpPr>
          <p:nvPr>
            <p:ph type="title"/>
          </p:nvPr>
        </p:nvSpPr>
        <p:spPr>
          <a:xfrm>
            <a:off x="552450" y="187372"/>
            <a:ext cx="11639550" cy="684947"/>
          </a:xfrm>
        </p:spPr>
        <p:txBody>
          <a:bodyPr/>
          <a:lstStyle/>
          <a:p>
            <a:r>
              <a:rPr lang="es-ES" dirty="0"/>
              <a:t>SINGLE-EVENT DETECTORS (DIAMONDS)</a:t>
            </a:r>
          </a:p>
        </p:txBody>
      </p:sp>
      <p:pic>
        <p:nvPicPr>
          <p:cNvPr id="3" name="Imagen 9">
            <a:extLst>
              <a:ext uri="{FF2B5EF4-FFF2-40B4-BE49-F238E27FC236}">
                <a16:creationId xmlns:a16="http://schemas.microsoft.com/office/drawing/2014/main" id="{22D6BF67-D88E-EC5B-3E86-DEADF241B999}"/>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45122" y="1562500"/>
            <a:ext cx="6422562" cy="4590587"/>
          </a:xfrm>
          <a:prstGeom prst="rect">
            <a:avLst/>
          </a:prstGeom>
        </p:spPr>
      </p:pic>
      <p:pic>
        <p:nvPicPr>
          <p:cNvPr id="4" name="Imagen 11">
            <a:extLst>
              <a:ext uri="{FF2B5EF4-FFF2-40B4-BE49-F238E27FC236}">
                <a16:creationId xmlns:a16="http://schemas.microsoft.com/office/drawing/2014/main" id="{FC6D8446-1F58-51C7-DBAC-284247795F2A}"/>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3746976" y="1783456"/>
            <a:ext cx="2913642" cy="3884857"/>
          </a:xfrm>
          <a:prstGeom prst="rect">
            <a:avLst/>
          </a:prstGeom>
        </p:spPr>
      </p:pic>
      <p:pic>
        <p:nvPicPr>
          <p:cNvPr id="9" name="Imagen 12">
            <a:extLst>
              <a:ext uri="{FF2B5EF4-FFF2-40B4-BE49-F238E27FC236}">
                <a16:creationId xmlns:a16="http://schemas.microsoft.com/office/drawing/2014/main" id="{0FF8C3C7-DBAE-9B60-1E89-CE7C24DA8C55}"/>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a:off x="489017" y="1786253"/>
            <a:ext cx="2913642" cy="3884855"/>
          </a:xfrm>
          <a:prstGeom prst="rect">
            <a:avLst/>
          </a:prstGeom>
        </p:spPr>
      </p:pic>
    </p:spTree>
    <p:extLst>
      <p:ext uri="{BB962C8B-B14F-4D97-AF65-F5344CB8AC3E}">
        <p14:creationId xmlns:p14="http://schemas.microsoft.com/office/powerpoint/2010/main" val="175340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lstStyle/>
          <a:p>
            <a:r>
              <a:rPr lang="de-DE" sz="16600" dirty="0">
                <a:solidFill>
                  <a:srgbClr val="B32A48"/>
                </a:solidFill>
                <a:latin typeface="IBM Plex Sans" panose="020B0503050203000203" pitchFamily="34" charset="0"/>
              </a:rPr>
              <a:t>1.</a:t>
            </a:r>
            <a:r>
              <a:rPr lang="de-DE" dirty="0"/>
              <a:t>I</a:t>
            </a:r>
            <a:r>
              <a:rPr lang="es-ES" dirty="0"/>
              <a:t>NTRODUCTION</a:t>
            </a:r>
          </a:p>
        </p:txBody>
      </p:sp>
      <p:sp>
        <p:nvSpPr>
          <p:cNvPr id="6" name="Subtítulo 5"/>
          <p:cNvSpPr>
            <a:spLocks noGrp="1"/>
          </p:cNvSpPr>
          <p:nvPr>
            <p:ph type="subTitle" idx="1"/>
          </p:nvPr>
        </p:nvSpPr>
        <p:spPr/>
        <p:txBody>
          <a:bodyPr/>
          <a:lstStyle/>
          <a:p>
            <a:r>
              <a:rPr lang="en-US" dirty="0"/>
              <a:t>COMPACT NEUTRON SOURCES AND LASER ACCELERATION</a:t>
            </a:r>
          </a:p>
        </p:txBody>
      </p:sp>
    </p:spTree>
    <p:extLst>
      <p:ext uri="{BB962C8B-B14F-4D97-AF65-F5344CB8AC3E}">
        <p14:creationId xmlns:p14="http://schemas.microsoft.com/office/powerpoint/2010/main" val="1772858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7">
            <a:extLst>
              <a:ext uri="{FF2B5EF4-FFF2-40B4-BE49-F238E27FC236}">
                <a16:creationId xmlns:a16="http://schemas.microsoft.com/office/drawing/2014/main" id="{5DC212BC-E508-434D-94B7-FDC60FFF3774}"/>
              </a:ext>
            </a:extLst>
          </p:cNvPr>
          <p:cNvSpPr txBox="1">
            <a:spLocks/>
          </p:cNvSpPr>
          <p:nvPr/>
        </p:nvSpPr>
        <p:spPr>
          <a:xfrm>
            <a:off x="7112001" y="2806149"/>
            <a:ext cx="4764410" cy="286495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72012" indent="-285750">
              <a:spcBef>
                <a:spcPts val="600"/>
              </a:spcBef>
              <a:buClr>
                <a:schemeClr val="accent3"/>
              </a:buClr>
              <a:buSzPct val="140000"/>
              <a:buFont typeface="Arial" panose="020B0604020202020204" pitchFamily="34" charset="0"/>
              <a:buChar char="•"/>
            </a:pPr>
            <a:endParaRPr lang="es-ES" sz="1600" b="1" kern="0" dirty="0">
              <a:solidFill>
                <a:srgbClr val="3E4655"/>
              </a:solidFill>
              <a:latin typeface="IBM Plex Sans" panose="020B0503050203000203"/>
              <a:ea typeface="Cambria" panose="02040503050406030204" pitchFamily="18" charset="0"/>
              <a:cs typeface="Arial" panose="020B0604020202020204" pitchFamily="34" charset="0"/>
            </a:endParaRPr>
          </a:p>
          <a:p>
            <a:pPr marL="285750" indent="-285750">
              <a:spcBef>
                <a:spcPts val="600"/>
              </a:spcBef>
              <a:buClr>
                <a:schemeClr val="accent3"/>
              </a:buClr>
              <a:buSzPct val="140000"/>
              <a:buFont typeface="Arial" panose="020B0604020202020204" pitchFamily="34" charset="0"/>
              <a:buChar char="•"/>
            </a:pPr>
            <a:r>
              <a:rPr lang="es-ES" sz="1600" kern="0" dirty="0" err="1">
                <a:solidFill>
                  <a:srgbClr val="3E4655"/>
                </a:solidFill>
                <a:latin typeface="IBM Plex Sans" panose="020B0503050203000203"/>
                <a:ea typeface="Cambria" panose="02040503050406030204" pitchFamily="18" charset="0"/>
                <a:cs typeface="Arial" panose="020B0604020202020204" pitchFamily="34" charset="0"/>
              </a:rPr>
              <a:t>For</a:t>
            </a:r>
            <a:r>
              <a:rPr lang="es-ES" sz="1600" kern="0" dirty="0">
                <a:solidFill>
                  <a:srgbClr val="3E4655"/>
                </a:solidFill>
                <a:latin typeface="IBM Plex Sans" panose="020B0503050203000203"/>
                <a:ea typeface="Cambria" panose="02040503050406030204" pitchFamily="18" charset="0"/>
                <a:cs typeface="Arial" panose="020B0604020202020204" pitchFamily="34" charset="0"/>
              </a:rPr>
              <a:t> </a:t>
            </a:r>
            <a:r>
              <a:rPr lang="es-ES" sz="1600" b="1" kern="0" dirty="0" err="1">
                <a:solidFill>
                  <a:srgbClr val="3E4655"/>
                </a:solidFill>
                <a:latin typeface="IBM Plex Sans" panose="020B0503050203000203"/>
                <a:ea typeface="Cambria" panose="02040503050406030204" pitchFamily="18" charset="0"/>
                <a:cs typeface="Arial" panose="020B0604020202020204" pitchFamily="34" charset="0"/>
              </a:rPr>
              <a:t>fast</a:t>
            </a:r>
            <a:r>
              <a:rPr lang="es-ES" sz="1600" b="1" kern="0" dirty="0">
                <a:solidFill>
                  <a:srgbClr val="3E4655"/>
                </a:solidFill>
                <a:latin typeface="IBM Plex Sans" panose="020B0503050203000203"/>
                <a:ea typeface="Cambria" panose="02040503050406030204" pitchFamily="18" charset="0"/>
                <a:cs typeface="Arial" panose="020B0604020202020204" pitchFamily="34" charset="0"/>
              </a:rPr>
              <a:t> </a:t>
            </a:r>
            <a:r>
              <a:rPr lang="es-ES" sz="1600" b="1" kern="0" dirty="0" err="1">
                <a:solidFill>
                  <a:srgbClr val="3E4655"/>
                </a:solidFill>
                <a:latin typeface="IBM Plex Sans" panose="020B0503050203000203"/>
                <a:ea typeface="Cambria" panose="02040503050406030204" pitchFamily="18" charset="0"/>
                <a:cs typeface="Arial" panose="020B0604020202020204" pitchFamily="34" charset="0"/>
              </a:rPr>
              <a:t>neutrons</a:t>
            </a:r>
            <a:r>
              <a:rPr lang="es-ES" sz="1600" b="1" kern="0" dirty="0">
                <a:solidFill>
                  <a:srgbClr val="3E4655"/>
                </a:solidFill>
                <a:latin typeface="IBM Plex Sans" panose="020B0503050203000203"/>
                <a:ea typeface="Cambria" panose="02040503050406030204" pitchFamily="18" charset="0"/>
                <a:cs typeface="Arial" panose="020B0604020202020204" pitchFamily="34" charset="0"/>
              </a:rPr>
              <a:t> </a:t>
            </a:r>
            <a:r>
              <a:rPr lang="es-ES" sz="1600" kern="0" dirty="0" err="1">
                <a:solidFill>
                  <a:srgbClr val="3E4655"/>
                </a:solidFill>
                <a:latin typeface="IBM Plex Sans" panose="020B0503050203000203"/>
                <a:ea typeface="Cambria" panose="02040503050406030204" pitchFamily="18" charset="0"/>
                <a:cs typeface="Arial" panose="020B0604020202020204" pitchFamily="34" charset="0"/>
              </a:rPr>
              <a:t>detection</a:t>
            </a:r>
            <a:endParaRPr lang="es-ES" sz="1600" kern="0" dirty="0">
              <a:solidFill>
                <a:srgbClr val="3E4655"/>
              </a:solidFill>
              <a:latin typeface="IBM Plex Sans" panose="020B0503050203000203"/>
              <a:ea typeface="Cambria" panose="02040503050406030204" pitchFamily="18" charset="0"/>
              <a:cs typeface="Arial" panose="020B0604020202020204" pitchFamily="34" charset="0"/>
            </a:endParaRPr>
          </a:p>
          <a:p>
            <a:pPr marL="285750" indent="-285750">
              <a:spcBef>
                <a:spcPts val="600"/>
              </a:spcBef>
              <a:buClr>
                <a:schemeClr val="accent3"/>
              </a:buClr>
              <a:buSzPct val="140000"/>
              <a:buFont typeface="Arial" panose="020B0604020202020204" pitchFamily="34" charset="0"/>
              <a:buChar char="•"/>
            </a:pPr>
            <a:r>
              <a:rPr lang="es-ES" sz="1600" b="1" kern="0" dirty="0" err="1">
                <a:solidFill>
                  <a:srgbClr val="3E4655"/>
                </a:solidFill>
                <a:latin typeface="IBM Plex Sans" panose="020B0503050203000203"/>
                <a:ea typeface="Cambria" panose="02040503050406030204" pitchFamily="18" charset="0"/>
                <a:cs typeface="Arial" panose="020B0604020202020204" pitchFamily="34" charset="0"/>
              </a:rPr>
              <a:t>Low</a:t>
            </a:r>
            <a:r>
              <a:rPr lang="es-ES" sz="1600" b="1" kern="0" dirty="0">
                <a:solidFill>
                  <a:srgbClr val="3E4655"/>
                </a:solidFill>
                <a:latin typeface="IBM Plex Sans" panose="020B0503050203000203"/>
                <a:ea typeface="Cambria" panose="02040503050406030204" pitchFamily="18" charset="0"/>
                <a:cs typeface="Arial" panose="020B0604020202020204" pitchFamily="34" charset="0"/>
              </a:rPr>
              <a:t> sensitive to gammas. </a:t>
            </a:r>
            <a:r>
              <a:rPr lang="es-ES" sz="1600" kern="0" dirty="0">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Small </a:t>
            </a:r>
            <a:r>
              <a:rPr lang="es-ES" sz="1600" kern="0" dirty="0" err="1">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shielding</a:t>
            </a:r>
            <a:r>
              <a:rPr lang="es-ES" sz="1600" kern="0" dirty="0">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kern="0" dirty="0" err="1">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needed</a:t>
            </a:r>
            <a:r>
              <a:rPr lang="es-ES" sz="1600" kern="0" dirty="0">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endParaRPr lang="en-US" sz="1600" kern="0" dirty="0">
              <a:solidFill>
                <a:srgbClr val="3E4655"/>
              </a:solidFill>
              <a:latin typeface="IBM Plex Sans" panose="020B0503050203000203"/>
              <a:ea typeface="Cambria" panose="02040503050406030204" pitchFamily="18" charset="0"/>
              <a:cs typeface="Arial" panose="020B0604020202020204" pitchFamily="34" charset="0"/>
            </a:endParaRPr>
          </a:p>
          <a:p>
            <a:pPr marL="285750" indent="-285750">
              <a:spcBef>
                <a:spcPts val="600"/>
              </a:spcBef>
              <a:buClr>
                <a:schemeClr val="accent3"/>
              </a:buClr>
              <a:buSzPct val="140000"/>
              <a:buFont typeface="Arial" panose="020B0604020202020204" pitchFamily="34" charset="0"/>
              <a:buChar char="•"/>
            </a:pPr>
            <a:r>
              <a:rPr lang="es-ES" sz="1600" b="1" kern="0" dirty="0" err="1">
                <a:solidFill>
                  <a:srgbClr val="3E4655"/>
                </a:solidFill>
                <a:latin typeface="IBM Plex Sans" panose="020B0503050203000203"/>
                <a:ea typeface="Cambria" panose="02040503050406030204" pitchFamily="18" charset="0"/>
                <a:cs typeface="Arial" panose="020B0604020202020204" pitchFamily="34" charset="0"/>
              </a:rPr>
              <a:t>Fast</a:t>
            </a:r>
            <a:r>
              <a:rPr lang="es-ES" sz="1600" b="1" kern="0" dirty="0">
                <a:solidFill>
                  <a:srgbClr val="3E4655"/>
                </a:solidFill>
                <a:latin typeface="IBM Plex Sans" panose="020B0503050203000203"/>
                <a:ea typeface="Cambria" panose="02040503050406030204" pitchFamily="18" charset="0"/>
                <a:cs typeface="Arial" panose="020B0604020202020204" pitchFamily="34" charset="0"/>
              </a:rPr>
              <a:t> response (sub </a:t>
            </a:r>
            <a:r>
              <a:rPr lang="es-ES" sz="1600" b="1" kern="0" dirty="0" err="1">
                <a:solidFill>
                  <a:srgbClr val="3E4655"/>
                </a:solidFill>
                <a:latin typeface="IBM Plex Sans" panose="020B0503050203000203"/>
                <a:ea typeface="Cambria" panose="02040503050406030204" pitchFamily="18" charset="0"/>
                <a:cs typeface="Arial" panose="020B0604020202020204" pitchFamily="34" charset="0"/>
              </a:rPr>
              <a:t>ns</a:t>
            </a:r>
            <a:r>
              <a:rPr lang="es-ES" sz="1600" b="1" kern="0" dirty="0">
                <a:solidFill>
                  <a:srgbClr val="3E4655"/>
                </a:solidFill>
                <a:latin typeface="IBM Plex Sans" panose="020B0503050203000203"/>
                <a:ea typeface="Cambria" panose="02040503050406030204" pitchFamily="18" charset="0"/>
                <a:cs typeface="Arial" panose="020B0604020202020204" pitchFamily="34" charset="0"/>
              </a:rPr>
              <a:t> </a:t>
            </a:r>
            <a:r>
              <a:rPr lang="es-ES" sz="1600" b="1" kern="0" dirty="0" err="1">
                <a:solidFill>
                  <a:srgbClr val="3E4655"/>
                </a:solidFill>
                <a:latin typeface="IBM Plex Sans" panose="020B0503050203000203"/>
                <a:ea typeface="Cambria" panose="02040503050406030204" pitchFamily="18" charset="0"/>
                <a:cs typeface="Arial" panose="020B0604020202020204" pitchFamily="34" charset="0"/>
              </a:rPr>
              <a:t>rise</a:t>
            </a:r>
            <a:r>
              <a:rPr lang="es-ES" sz="1600" b="1" kern="0" dirty="0">
                <a:solidFill>
                  <a:srgbClr val="3E4655"/>
                </a:solidFill>
                <a:latin typeface="IBM Plex Sans" panose="020B0503050203000203"/>
                <a:ea typeface="Cambria" panose="02040503050406030204" pitchFamily="18" charset="0"/>
                <a:cs typeface="Arial" panose="020B0604020202020204" pitchFamily="34" charset="0"/>
              </a:rPr>
              <a:t> time) and </a:t>
            </a:r>
            <a:r>
              <a:rPr lang="es-ES" sz="1600" b="1" kern="0" dirty="0" err="1">
                <a:solidFill>
                  <a:srgbClr val="3E4655"/>
                </a:solidFill>
                <a:latin typeface="IBM Plex Sans" panose="020B0503050203000203"/>
                <a:ea typeface="Cambria" panose="02040503050406030204" pitchFamily="18" charset="0"/>
                <a:cs typeface="Arial" panose="020B0604020202020204" pitchFamily="34" charset="0"/>
              </a:rPr>
              <a:t>small</a:t>
            </a:r>
            <a:r>
              <a:rPr lang="es-ES" sz="1600" b="1" kern="0" dirty="0">
                <a:solidFill>
                  <a:srgbClr val="3E4655"/>
                </a:solidFill>
                <a:latin typeface="IBM Plex Sans" panose="020B0503050203000203"/>
                <a:ea typeface="Cambria" panose="02040503050406030204" pitchFamily="18" charset="0"/>
                <a:cs typeface="Arial" panose="020B0604020202020204" pitchFamily="34" charset="0"/>
              </a:rPr>
              <a:t> </a:t>
            </a:r>
            <a:r>
              <a:rPr lang="es-ES" sz="1600" b="1" kern="0" dirty="0" err="1">
                <a:solidFill>
                  <a:srgbClr val="3E4655"/>
                </a:solidFill>
                <a:latin typeface="IBM Plex Sans" panose="020B0503050203000203"/>
                <a:ea typeface="Cambria" panose="02040503050406030204" pitchFamily="18" charset="0"/>
                <a:cs typeface="Arial" panose="020B0604020202020204" pitchFamily="34" charset="0"/>
              </a:rPr>
              <a:t>size</a:t>
            </a:r>
            <a:r>
              <a:rPr lang="es-ES" sz="1600" b="1" kern="0" dirty="0">
                <a:solidFill>
                  <a:srgbClr val="3E4655"/>
                </a:solidFill>
                <a:latin typeface="IBM Plex Sans" panose="020B0503050203000203"/>
                <a:ea typeface="Cambria" panose="02040503050406030204" pitchFamily="18" charset="0"/>
                <a:cs typeface="Arial" panose="020B0604020202020204" pitchFamily="34" charset="0"/>
              </a:rPr>
              <a:t> </a:t>
            </a:r>
            <a:r>
              <a:rPr lang="es-ES" sz="1600" b="1" kern="0" dirty="0">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kern="0" dirty="0" err="1">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Fast</a:t>
            </a:r>
            <a:r>
              <a:rPr lang="es-ES" sz="1600" kern="0" dirty="0">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kern="0" dirty="0" err="1">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recovery</a:t>
            </a:r>
            <a:r>
              <a:rPr lang="es-ES" sz="1600" kern="0" dirty="0">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after </a:t>
            </a:r>
            <a:r>
              <a:rPr lang="es-ES" sz="1600" kern="0" dirty="0" err="1">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saturation</a:t>
            </a:r>
            <a:r>
              <a:rPr lang="es-ES" sz="1600" kern="0" dirty="0">
                <a:solidFill>
                  <a:srgbClr val="3E4655"/>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a:t>
            </a:r>
          </a:p>
          <a:p>
            <a:pPr marL="285750" indent="-285750">
              <a:spcBef>
                <a:spcPts val="600"/>
              </a:spcBef>
              <a:buClr>
                <a:schemeClr val="accent3"/>
              </a:buClr>
              <a:buSzPct val="140000"/>
              <a:buFont typeface="Arial" panose="020B0604020202020204" pitchFamily="34" charset="0"/>
              <a:buChar char="•"/>
            </a:pPr>
            <a:r>
              <a:rPr lang="en-GB" sz="1600" b="1" dirty="0">
                <a:solidFill>
                  <a:srgbClr val="3E4655"/>
                </a:solidFill>
                <a:effectLst/>
                <a:latin typeface="IBM Plex Sans" panose="020B0503050203000203"/>
                <a:ea typeface="Cambria" panose="02040503050406030204" pitchFamily="18" charset="0"/>
                <a:cs typeface="Arial" panose="020B0604020202020204" pitchFamily="34" charset="0"/>
              </a:rPr>
              <a:t>Sensitive to charged particles</a:t>
            </a:r>
            <a:r>
              <a:rPr lang="en-GB" sz="1600" dirty="0">
                <a:solidFill>
                  <a:srgbClr val="3E4655"/>
                </a:solidFill>
                <a:effectLst/>
                <a:latin typeface="IBM Plex Sans" panose="020B0503050203000203"/>
                <a:ea typeface="Cambria" panose="02040503050406030204" pitchFamily="18" charset="0"/>
                <a:cs typeface="Arial" panose="020B0604020202020204" pitchFamily="34" charset="0"/>
              </a:rPr>
              <a:t> in (</a:t>
            </a:r>
            <a:r>
              <a:rPr lang="en-GB" sz="1600" dirty="0" err="1">
                <a:solidFill>
                  <a:srgbClr val="3E4655"/>
                </a:solidFill>
                <a:effectLst/>
                <a:latin typeface="IBM Plex Sans" panose="020B0503050203000203"/>
                <a:ea typeface="Cambria" panose="02040503050406030204" pitchFamily="18" charset="0"/>
                <a:cs typeface="Arial" panose="020B0604020202020204" pitchFamily="34" charset="0"/>
              </a:rPr>
              <a:t>n,chp</a:t>
            </a:r>
            <a:r>
              <a:rPr lang="en-GB" sz="1600" dirty="0">
                <a:solidFill>
                  <a:srgbClr val="3E4655"/>
                </a:solidFill>
                <a:effectLst/>
                <a:latin typeface="IBM Plex Sans" panose="020B0503050203000203"/>
                <a:ea typeface="Cambria" panose="02040503050406030204" pitchFamily="18" charset="0"/>
                <a:cs typeface="Arial" panose="020B0604020202020204" pitchFamily="34" charset="0"/>
              </a:rPr>
              <a:t>) reactions. </a:t>
            </a:r>
            <a:r>
              <a:rPr lang="en-GB" sz="1600" dirty="0">
                <a:solidFill>
                  <a:srgbClr val="3E4655"/>
                </a:solidFill>
                <a:effectLst/>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n-GB" sz="1600" b="1" dirty="0">
                <a:solidFill>
                  <a:srgbClr val="3E4655"/>
                </a:solidFill>
                <a:effectLst/>
                <a:latin typeface="IBM Plex Sans" panose="020B0503050203000203"/>
                <a:ea typeface="Cambria" panose="02040503050406030204" pitchFamily="18" charset="0"/>
                <a:cs typeface="Arial" panose="020B0604020202020204" pitchFamily="34" charset="0"/>
                <a:sym typeface="Wingdings" panose="05000000000000000000" pitchFamily="2" charset="2"/>
              </a:rPr>
              <a:t>Suitable for nuclear physics measurements </a:t>
            </a:r>
            <a:endParaRPr lang="es-ES" sz="1600" b="1" dirty="0">
              <a:solidFill>
                <a:srgbClr val="3E4655"/>
              </a:solidFill>
              <a:effectLst/>
              <a:latin typeface="IBM Plex Sans" panose="020B0503050203000203"/>
              <a:ea typeface="Cambria" panose="02040503050406030204" pitchFamily="18" charset="0"/>
              <a:cs typeface="Arial" panose="020B0604020202020204" pitchFamily="34" charset="0"/>
            </a:endParaRPr>
          </a:p>
          <a:p>
            <a:pPr marL="285750" indent="-285750">
              <a:spcBef>
                <a:spcPts val="600"/>
              </a:spcBef>
              <a:buClr>
                <a:schemeClr val="accent3"/>
              </a:buClr>
              <a:buSzPct val="140000"/>
              <a:buFont typeface="Arial" panose="020B0604020202020204" pitchFamily="34" charset="0"/>
              <a:buChar char="•"/>
            </a:pP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Need</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of a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high</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repetition</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source</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Typical</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of</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neutron</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physics</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exp</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but</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limited</a:t>
            </a:r>
            <a:r>
              <a:rPr lang="es-ES" sz="1600" b="1" kern="0" dirty="0">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 in </a:t>
            </a:r>
            <a:r>
              <a:rPr lang="es-ES" sz="1600" b="1" kern="0" dirty="0" err="1">
                <a:solidFill>
                  <a:schemeClr val="accent3"/>
                </a:solidFill>
                <a:latin typeface="IBM Plex Sans" panose="020B0503050203000203"/>
                <a:ea typeface="Cambria" panose="02040503050406030204" pitchFamily="18" charset="0"/>
                <a:cs typeface="Arial" panose="020B0604020202020204" pitchFamily="34" charset="0"/>
                <a:sym typeface="Wingdings" panose="05000000000000000000" pitchFamily="2" charset="2"/>
              </a:rPr>
              <a:t>lasers</a:t>
            </a:r>
            <a:endParaRPr lang="es-ES" sz="1600" b="1" kern="0" dirty="0">
              <a:solidFill>
                <a:schemeClr val="accent3"/>
              </a:solidFill>
              <a:latin typeface="IBM Plex Sans" panose="020B0503050203000203"/>
              <a:ea typeface="Cambria" panose="02040503050406030204" pitchFamily="18" charset="0"/>
              <a:cs typeface="Arial" panose="020B0604020202020204" pitchFamily="34" charset="0"/>
            </a:endParaRPr>
          </a:p>
        </p:txBody>
      </p:sp>
      <p:sp>
        <p:nvSpPr>
          <p:cNvPr id="2" name="Rectángulo 1"/>
          <p:cNvSpPr/>
          <p:nvPr/>
        </p:nvSpPr>
        <p:spPr>
          <a:xfrm>
            <a:off x="7968833" y="1654568"/>
            <a:ext cx="247184" cy="369332"/>
          </a:xfrm>
          <a:prstGeom prst="rect">
            <a:avLst/>
          </a:prstGeom>
        </p:spPr>
        <p:txBody>
          <a:bodyPr wrap="none">
            <a:spAutoFit/>
          </a:bodyPr>
          <a:lstStyle/>
          <a:p>
            <a:r>
              <a:rPr lang="es-ES" dirty="0">
                <a:solidFill>
                  <a:srgbClr val="201F1E"/>
                </a:solidFill>
                <a:latin typeface="Arial" panose="020B0604020202020204" pitchFamily="34" charset="0"/>
                <a:cs typeface="Arial" panose="020B0604020202020204" pitchFamily="34" charset="0"/>
              </a:rPr>
              <a:t> </a:t>
            </a:r>
            <a:endParaRPr lang="es-ES" dirty="0">
              <a:latin typeface="Arial" panose="020B0604020202020204" pitchFamily="34" charset="0"/>
              <a:cs typeface="Arial" panose="020B0604020202020204" pitchFamily="34" charset="0"/>
            </a:endParaRPr>
          </a:p>
        </p:txBody>
      </p:sp>
      <p:sp>
        <p:nvSpPr>
          <p:cNvPr id="6" name="Rectángulo 5"/>
          <p:cNvSpPr/>
          <p:nvPr/>
        </p:nvSpPr>
        <p:spPr>
          <a:xfrm>
            <a:off x="330209" y="1021659"/>
            <a:ext cx="3181748" cy="523220"/>
          </a:xfrm>
          <a:prstGeom prst="rect">
            <a:avLst/>
          </a:prstGeom>
        </p:spPr>
        <p:txBody>
          <a:bodyPr wrap="square">
            <a:spAutoFit/>
          </a:bodyPr>
          <a:lstStyle/>
          <a:p>
            <a:pPr>
              <a:buClr>
                <a:srgbClr val="92D050"/>
              </a:buClr>
              <a:buSzPct val="100000"/>
            </a:pPr>
            <a:r>
              <a:rPr lang="es-ES" sz="1400" dirty="0" err="1">
                <a:solidFill>
                  <a:srgbClr val="3E4655"/>
                </a:solidFill>
                <a:latin typeface="IBM Plex Sans" panose="020B0503050203000203"/>
                <a:cs typeface="Arial" panose="020B0604020202020204" pitchFamily="34" charset="0"/>
              </a:rPr>
              <a:t>Operated</a:t>
            </a:r>
            <a:r>
              <a:rPr lang="es-ES" sz="1400" dirty="0">
                <a:solidFill>
                  <a:srgbClr val="3E4655"/>
                </a:solidFill>
                <a:latin typeface="IBM Plex Sans" panose="020B0503050203000203"/>
                <a:cs typeface="Arial" panose="020B0604020202020204" pitchFamily="34" charset="0"/>
              </a:rPr>
              <a:t> </a:t>
            </a:r>
            <a:r>
              <a:rPr lang="es-ES" sz="1400" dirty="0" err="1">
                <a:solidFill>
                  <a:srgbClr val="3E4655"/>
                </a:solidFill>
                <a:latin typeface="IBM Plex Sans" panose="020B0503050203000203"/>
                <a:cs typeface="Arial" panose="020B0604020202020204" pitchFamily="34" charset="0"/>
              </a:rPr>
              <a:t>with</a:t>
            </a:r>
            <a:r>
              <a:rPr lang="es-ES" sz="1400" dirty="0">
                <a:solidFill>
                  <a:srgbClr val="3E4655"/>
                </a:solidFill>
                <a:latin typeface="IBM Plex Sans" panose="020B0503050203000203"/>
                <a:cs typeface="Arial" panose="020B0604020202020204" pitchFamily="34" charset="0"/>
              </a:rPr>
              <a:t> a 2 GHz </a:t>
            </a:r>
            <a:r>
              <a:rPr lang="es-ES" sz="1400" dirty="0" err="1">
                <a:solidFill>
                  <a:srgbClr val="3E4655"/>
                </a:solidFill>
                <a:latin typeface="IBM Plex Sans" panose="020B0503050203000203"/>
                <a:cs typeface="Arial" panose="020B0604020202020204" pitchFamily="34" charset="0"/>
              </a:rPr>
              <a:t>Broadband</a:t>
            </a:r>
            <a:r>
              <a:rPr lang="es-ES" sz="1400" dirty="0">
                <a:solidFill>
                  <a:srgbClr val="3E4655"/>
                </a:solidFill>
                <a:latin typeface="IBM Plex Sans" panose="020B0503050203000203"/>
                <a:cs typeface="Arial" panose="020B0604020202020204" pitchFamily="34" charset="0"/>
              </a:rPr>
              <a:t> </a:t>
            </a:r>
            <a:r>
              <a:rPr lang="es-ES" sz="1400" dirty="0" err="1">
                <a:solidFill>
                  <a:srgbClr val="3E4655"/>
                </a:solidFill>
                <a:latin typeface="IBM Plex Sans" panose="020B0503050203000203"/>
                <a:cs typeface="Arial" panose="020B0604020202020204" pitchFamily="34" charset="0"/>
              </a:rPr>
              <a:t>Amplifier</a:t>
            </a:r>
            <a:r>
              <a:rPr lang="es-ES" sz="1400" dirty="0">
                <a:solidFill>
                  <a:srgbClr val="3E4655"/>
                </a:solidFill>
                <a:latin typeface="IBM Plex Sans" panose="020B0503050203000203"/>
                <a:cs typeface="Arial" panose="020B0604020202020204" pitchFamily="34" charset="0"/>
              </a:rPr>
              <a:t> (</a:t>
            </a:r>
            <a:r>
              <a:rPr lang="es-ES" sz="1400" dirty="0" err="1">
                <a:solidFill>
                  <a:srgbClr val="3E4655"/>
                </a:solidFill>
                <a:latin typeface="IBM Plex Sans" panose="020B0503050203000203"/>
                <a:cs typeface="Arial" panose="020B0604020202020204" pitchFamily="34" charset="0"/>
              </a:rPr>
              <a:t>low-noise</a:t>
            </a:r>
            <a:r>
              <a:rPr lang="es-ES" sz="1400" dirty="0">
                <a:solidFill>
                  <a:srgbClr val="3E4655"/>
                </a:solidFill>
                <a:latin typeface="IBM Plex Sans" panose="020B0503050203000203"/>
                <a:cs typeface="Arial" panose="020B0604020202020204" pitchFamily="34" charset="0"/>
              </a:rPr>
              <a:t>)</a:t>
            </a:r>
            <a:endParaRPr lang="es-ES" sz="1400" kern="0" dirty="0">
              <a:solidFill>
                <a:srgbClr val="3E4655"/>
              </a:solidFill>
              <a:latin typeface="IBM Plex Sans" panose="020B0503050203000203"/>
              <a:cs typeface="Arial" panose="020B0604020202020204" pitchFamily="34" charset="0"/>
            </a:endParaRPr>
          </a:p>
        </p:txBody>
      </p:sp>
      <p:pic>
        <p:nvPicPr>
          <p:cNvPr id="1028" name="Picture 4" descr="https://lh3.googleusercontent.com/tdu2hvlSAe3nSZ4NfrySSoFX2W_pfYMG0_al2bSP5u6f6cjHAhy_PE-k7HOBbzc_FkyR9eud7K1PKW5MzZncxSfEhHg1K16qVQv74nROqG63gT7LBduQAIRvER7w_becrxUKDSpiAGIsj5ol4QjRg5_6F5ScF0J_8CUvqiGewSp9dN1YoNs2So2mn41qa2_3DEK_e7U0Loaq0n5x4XhHzb2tcAcit0WmWTtPwAMNqgHZbXjovnhukQgFG8OmzBhRjLggTrFahsiXAZj6tz_c0K2wH1Vm27zcz7JHeJILQY50neCfO5nNHQ2g1VrHhrMllbJveUKVucY4OcCOHoCgTcH4NS303L5FOzKI8H-q5ZGJUZ6tcLXCl1HW0AkZgODG_xnx62fXw5ufdPld9uHcDqATH4gI_WqtdrM1paLSSidWT5sfJGygH_45-RrSAysOmYR8CBsZm-dZ71enefzhc-cn6rmnO9rxAemfMABzvDF_HIq4IKWwDt1-bD5uqyxv94rlCU9osND_TOM0ZBeto0Ikf-76_Mf9xOx2ZtlPAiGxUu0-p-x0eNPOBwh5ZyQ4xAth0GMQtPeDPNOwWxqqK8JRE11jgMFFHGZEasbTpOXamA5tGg_T4u21Z-wY12glb9wYg-bkbCD0_KrZmOTfi__9tbHZIX27gDhCfTvlkwKgMuGfkVxxiEMMIQ4xTDzRgWVSTrD36dnYlxF5_2YUgR83Iw=w876-h657-no?authuser=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54" b="9713"/>
          <a:stretch/>
        </p:blipFill>
        <p:spPr bwMode="auto">
          <a:xfrm>
            <a:off x="7112001" y="441247"/>
            <a:ext cx="4527550" cy="2544499"/>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pie de página 6"/>
          <p:cNvSpPr>
            <a:spLocks noGrp="1"/>
          </p:cNvSpPr>
          <p:nvPr>
            <p:ph type="ftr" sz="quarter" idx="11"/>
          </p:nvPr>
        </p:nvSpPr>
        <p:spPr/>
        <p:txBody>
          <a:bodyPr/>
          <a:lstStyle/>
          <a:p>
            <a:r>
              <a:rPr lang="es-ES"/>
              <a:t>Ariel Final Workshop | M. A. Millán-Callado | 19/01/2024 | IJCLab, Orsay</a:t>
            </a:r>
            <a:endParaRPr lang="en-US" dirty="0"/>
          </a:p>
        </p:txBody>
      </p:sp>
      <p:sp>
        <p:nvSpPr>
          <p:cNvPr id="15" name="Título 3"/>
          <p:cNvSpPr>
            <a:spLocks noGrp="1"/>
          </p:cNvSpPr>
          <p:nvPr>
            <p:ph type="title"/>
          </p:nvPr>
        </p:nvSpPr>
        <p:spPr>
          <a:xfrm>
            <a:off x="552450" y="187372"/>
            <a:ext cx="11639550" cy="684947"/>
          </a:xfrm>
        </p:spPr>
        <p:txBody>
          <a:bodyPr/>
          <a:lstStyle/>
          <a:p>
            <a:r>
              <a:rPr lang="es-ES" dirty="0"/>
              <a:t>SINGLE-EVENT DETECTORS (DIAMONDS)</a:t>
            </a:r>
          </a:p>
        </p:txBody>
      </p:sp>
      <p:pic>
        <p:nvPicPr>
          <p:cNvPr id="8" name="Picture 7">
            <a:extLst>
              <a:ext uri="{FF2B5EF4-FFF2-40B4-BE49-F238E27FC236}">
                <a16:creationId xmlns:a16="http://schemas.microsoft.com/office/drawing/2014/main" id="{BEE32338-84EE-42F8-24A8-8AE7218FF99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52450" y="1654568"/>
            <a:ext cx="6347963" cy="4578476"/>
          </a:xfrm>
          <a:prstGeom prst="rect">
            <a:avLst/>
          </a:prstGeom>
        </p:spPr>
      </p:pic>
    </p:spTree>
    <p:extLst>
      <p:ext uri="{BB962C8B-B14F-4D97-AF65-F5344CB8AC3E}">
        <p14:creationId xmlns:p14="http://schemas.microsoft.com/office/powerpoint/2010/main" val="466309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n-US" dirty="0"/>
              <a:t>SIGNAL ANALYSIS ALGORITHM</a:t>
            </a:r>
          </a:p>
        </p:txBody>
      </p:sp>
      <p:sp>
        <p:nvSpPr>
          <p:cNvPr id="3" name="Marcador de pie de página 2"/>
          <p:cNvSpPr>
            <a:spLocks noGrp="1"/>
          </p:cNvSpPr>
          <p:nvPr>
            <p:ph type="ftr" sz="quarter" idx="11"/>
          </p:nvPr>
        </p:nvSpPr>
        <p:spPr/>
        <p:txBody>
          <a:bodyPr/>
          <a:lstStyle/>
          <a:p>
            <a:r>
              <a:rPr lang="es-ES"/>
              <a:t>Ariel Final Workshop | M. A. Millán-Callado | 19/01/2024 | IJCLab, Orsay</a:t>
            </a:r>
            <a:endParaRPr lang="en-US" dirty="0"/>
          </a:p>
        </p:txBody>
      </p:sp>
      <p:sp>
        <p:nvSpPr>
          <p:cNvPr id="22" name="TextBox 21">
            <a:extLst>
              <a:ext uri="{FF2B5EF4-FFF2-40B4-BE49-F238E27FC236}">
                <a16:creationId xmlns:a16="http://schemas.microsoft.com/office/drawing/2014/main" id="{FCAA6710-064A-C1A5-0A25-210FAD83ADE3}"/>
              </a:ext>
            </a:extLst>
          </p:cNvPr>
          <p:cNvSpPr txBox="1"/>
          <p:nvPr/>
        </p:nvSpPr>
        <p:spPr>
          <a:xfrm>
            <a:off x="409605" y="1192800"/>
            <a:ext cx="4520839" cy="4514056"/>
          </a:xfrm>
          <a:prstGeom prst="rect">
            <a:avLst/>
          </a:prstGeom>
        </p:spPr>
        <p:txBody>
          <a:bodyPr wrap="square" rtlCol="0">
            <a:spAutoFit/>
          </a:bodyPr>
          <a:lstStyle/>
          <a:p>
            <a:pPr marL="342900" indent="-342900">
              <a:buClr>
                <a:srgbClr val="D75873"/>
              </a:buClr>
              <a:buSzPct val="150000"/>
              <a:buFont typeface="+mj-lt"/>
              <a:buAutoNum type="arabicPeriod"/>
            </a:pPr>
            <a:r>
              <a:rPr lang="de-DE" sz="1800" dirty="0" err="1">
                <a:solidFill>
                  <a:srgbClr val="3E4655"/>
                </a:solidFill>
                <a:latin typeface="IBM Plex Sans" panose="020B0503050203000203" pitchFamily="34" charset="0"/>
                <a:cs typeface="Lao UI" panose="020B0502040204020203" pitchFamily="34" charset="0"/>
              </a:rPr>
              <a:t>Substration</a:t>
            </a:r>
            <a:r>
              <a:rPr lang="de-DE" sz="1800" dirty="0">
                <a:solidFill>
                  <a:srgbClr val="3E4655"/>
                </a:solidFill>
                <a:latin typeface="IBM Plex Sans" panose="020B0503050203000203" pitchFamily="34" charset="0"/>
                <a:cs typeface="Lao UI" panose="020B0502040204020203" pitchFamily="34" charset="0"/>
              </a:rPr>
              <a:t> </a:t>
            </a:r>
            <a:r>
              <a:rPr lang="de-DE" sz="1800" dirty="0" err="1">
                <a:solidFill>
                  <a:srgbClr val="3E4655"/>
                </a:solidFill>
                <a:latin typeface="IBM Plex Sans" panose="020B0503050203000203" pitchFamily="34" charset="0"/>
                <a:cs typeface="Lao UI" panose="020B0502040204020203" pitchFamily="34" charset="0"/>
              </a:rPr>
              <a:t>of</a:t>
            </a:r>
            <a:r>
              <a:rPr lang="de-DE" sz="1800" dirty="0">
                <a:solidFill>
                  <a:srgbClr val="3E4655"/>
                </a:solidFill>
                <a:latin typeface="IBM Plex Sans" panose="020B0503050203000203" pitchFamily="34" charset="0"/>
                <a:cs typeface="Lao UI" panose="020B0502040204020203" pitchFamily="34" charset="0"/>
              </a:rPr>
              <a:t> </a:t>
            </a:r>
            <a:r>
              <a:rPr lang="de-DE" sz="1800" dirty="0" err="1">
                <a:solidFill>
                  <a:srgbClr val="3E4655"/>
                </a:solidFill>
                <a:latin typeface="IBM Plex Sans" panose="020B0503050203000203" pitchFamily="34" charset="0"/>
                <a:cs typeface="Lao UI" panose="020B0502040204020203" pitchFamily="34" charset="0"/>
              </a:rPr>
              <a:t>the</a:t>
            </a:r>
            <a:r>
              <a:rPr lang="de-DE" sz="1800" dirty="0">
                <a:solidFill>
                  <a:srgbClr val="3E4655"/>
                </a:solidFill>
                <a:latin typeface="IBM Plex Sans" panose="020B0503050203000203" pitchFamily="34" charset="0"/>
                <a:cs typeface="Lao UI" panose="020B0502040204020203" pitchFamily="34" charset="0"/>
              </a:rPr>
              <a:t> </a:t>
            </a:r>
            <a:r>
              <a:rPr lang="de-DE" sz="1800" dirty="0" err="1">
                <a:solidFill>
                  <a:srgbClr val="3E4655"/>
                </a:solidFill>
                <a:latin typeface="IBM Plex Sans" panose="020B0503050203000203" pitchFamily="34" charset="0"/>
                <a:cs typeface="Lao UI" panose="020B0502040204020203" pitchFamily="34" charset="0"/>
              </a:rPr>
              <a:t>oscilating</a:t>
            </a:r>
            <a:r>
              <a:rPr lang="de-DE" sz="1800" dirty="0">
                <a:solidFill>
                  <a:srgbClr val="3E4655"/>
                </a:solidFill>
                <a:latin typeface="IBM Plex Sans" panose="020B0503050203000203" pitchFamily="34" charset="0"/>
                <a:cs typeface="Lao UI" panose="020B0502040204020203" pitchFamily="34" charset="0"/>
              </a:rPr>
              <a:t> </a:t>
            </a:r>
            <a:r>
              <a:rPr lang="de-DE" sz="1800" dirty="0" err="1">
                <a:solidFill>
                  <a:srgbClr val="3E4655"/>
                </a:solidFill>
                <a:latin typeface="IBM Plex Sans" panose="020B0503050203000203" pitchFamily="34" charset="0"/>
                <a:cs typeface="Lao UI" panose="020B0502040204020203" pitchFamily="34" charset="0"/>
              </a:rPr>
              <a:t>average</a:t>
            </a:r>
            <a:r>
              <a:rPr lang="de-DE" sz="1800" dirty="0">
                <a:solidFill>
                  <a:srgbClr val="3E4655"/>
                </a:solidFill>
                <a:latin typeface="IBM Plex Sans" panose="020B0503050203000203" pitchFamily="34" charset="0"/>
                <a:cs typeface="Lao UI" panose="020B0502040204020203" pitchFamily="34" charset="0"/>
              </a:rPr>
              <a:t> </a:t>
            </a:r>
            <a:r>
              <a:rPr lang="de-DE" sz="1800" dirty="0" err="1">
                <a:solidFill>
                  <a:srgbClr val="3E4655"/>
                </a:solidFill>
                <a:latin typeface="IBM Plex Sans" panose="020B0503050203000203" pitchFamily="34" charset="0"/>
                <a:cs typeface="Lao UI" panose="020B0502040204020203" pitchFamily="34" charset="0"/>
              </a:rPr>
              <a:t>baseline</a:t>
            </a:r>
            <a:endParaRPr lang="de-DE" dirty="0">
              <a:solidFill>
                <a:srgbClr val="3E4655"/>
              </a:solidFill>
              <a:latin typeface="IBM Plex Sans" panose="020B0503050203000203" pitchFamily="34" charset="0"/>
              <a:cs typeface="Lao UI" panose="020B0502040204020203" pitchFamily="34" charset="0"/>
            </a:endParaRPr>
          </a:p>
          <a:p>
            <a:pPr>
              <a:buClr>
                <a:srgbClr val="D75873"/>
              </a:buClr>
              <a:buSzPct val="150000"/>
            </a:pPr>
            <a:endParaRPr lang="de-DE" sz="800" dirty="0">
              <a:solidFill>
                <a:srgbClr val="3E4655"/>
              </a:solidFill>
              <a:latin typeface="IBM Plex Sans" panose="020B0503050203000203" pitchFamily="34" charset="0"/>
              <a:cs typeface="Lao UI" panose="020B0502040204020203" pitchFamily="34" charset="0"/>
            </a:endParaRPr>
          </a:p>
          <a:p>
            <a:pPr marL="342900" indent="-342900">
              <a:buClr>
                <a:srgbClr val="D75873"/>
              </a:buClr>
              <a:buSzPct val="150000"/>
              <a:buFont typeface="+mj-lt"/>
              <a:buAutoNum type="arabicPeriod" startAt="2"/>
            </a:pPr>
            <a:r>
              <a:rPr lang="de-DE" dirty="0">
                <a:solidFill>
                  <a:srgbClr val="3E4655"/>
                </a:solidFill>
                <a:latin typeface="IBM Plex Sans" panose="020B0503050203000203" pitchFamily="34" charset="0"/>
                <a:cs typeface="Lao UI" panose="020B0502040204020203" pitchFamily="34" charset="0"/>
              </a:rPr>
              <a:t>Definition </a:t>
            </a:r>
            <a:r>
              <a:rPr lang="de-DE" dirty="0" err="1">
                <a:solidFill>
                  <a:srgbClr val="3E4655"/>
                </a:solidFill>
                <a:latin typeface="IBM Plex Sans" panose="020B0503050203000203" pitchFamily="34" charset="0"/>
                <a:cs typeface="Lao UI" panose="020B0502040204020203" pitchFamily="34" charset="0"/>
              </a:rPr>
              <a:t>of</a:t>
            </a:r>
            <a:r>
              <a:rPr lang="de-DE" dirty="0">
                <a:solidFill>
                  <a:srgbClr val="3E4655"/>
                </a:solidFill>
                <a:latin typeface="IBM Plex Sans" panose="020B0503050203000203" pitchFamily="34" charset="0"/>
                <a:cs typeface="Lao UI" panose="020B0502040204020203" pitchFamily="34" charset="0"/>
              </a:rPr>
              <a:t> </a:t>
            </a:r>
            <a:r>
              <a:rPr lang="de-DE" dirty="0" err="1">
                <a:solidFill>
                  <a:srgbClr val="3E4655"/>
                </a:solidFill>
                <a:latin typeface="IBM Plex Sans" panose="020B0503050203000203" pitchFamily="34" charset="0"/>
                <a:cs typeface="Lao UI" panose="020B0502040204020203" pitchFamily="34" charset="0"/>
              </a:rPr>
              <a:t>the</a:t>
            </a:r>
            <a:r>
              <a:rPr lang="de-DE" dirty="0">
                <a:solidFill>
                  <a:srgbClr val="3E4655"/>
                </a:solidFill>
                <a:latin typeface="IBM Plex Sans" panose="020B0503050203000203" pitchFamily="34" charset="0"/>
                <a:cs typeface="Lao UI" panose="020B0502040204020203" pitchFamily="34" charset="0"/>
              </a:rPr>
              <a:t> </a:t>
            </a:r>
            <a:r>
              <a:rPr lang="de-DE" dirty="0" err="1">
                <a:solidFill>
                  <a:srgbClr val="3E4655"/>
                </a:solidFill>
                <a:latin typeface="IBM Plex Sans" panose="020B0503050203000203" pitchFamily="34" charset="0"/>
                <a:cs typeface="Lao UI" panose="020B0502040204020203" pitchFamily="34" charset="0"/>
              </a:rPr>
              <a:t>gamma</a:t>
            </a:r>
            <a:r>
              <a:rPr lang="de-DE" dirty="0">
                <a:solidFill>
                  <a:srgbClr val="3E4655"/>
                </a:solidFill>
                <a:latin typeface="IBM Plex Sans" panose="020B0503050203000203" pitchFamily="34" charset="0"/>
                <a:cs typeface="Lao UI" panose="020B0502040204020203" pitchFamily="34" charset="0"/>
              </a:rPr>
              <a:t> </a:t>
            </a:r>
            <a:r>
              <a:rPr lang="de-DE" dirty="0" err="1">
                <a:solidFill>
                  <a:srgbClr val="3E4655"/>
                </a:solidFill>
                <a:latin typeface="IBM Plex Sans" panose="020B0503050203000203" pitchFamily="34" charset="0"/>
                <a:cs typeface="Lao UI" panose="020B0502040204020203" pitchFamily="34" charset="0"/>
              </a:rPr>
              <a:t>flash</a:t>
            </a:r>
            <a:r>
              <a:rPr lang="de-DE" dirty="0">
                <a:solidFill>
                  <a:srgbClr val="3E4655"/>
                </a:solidFill>
                <a:latin typeface="IBM Plex Sans" panose="020B0503050203000203" pitchFamily="34" charset="0"/>
                <a:cs typeface="Lao UI" panose="020B0502040204020203" pitchFamily="34" charset="0"/>
              </a:rPr>
              <a:t> temporal </a:t>
            </a:r>
            <a:r>
              <a:rPr lang="de-DE" dirty="0" err="1">
                <a:solidFill>
                  <a:srgbClr val="3E4655"/>
                </a:solidFill>
                <a:latin typeface="IBM Plex Sans" panose="020B0503050203000203" pitchFamily="34" charset="0"/>
                <a:cs typeface="Lao UI" panose="020B0502040204020203" pitchFamily="34" charset="0"/>
              </a:rPr>
              <a:t>threshold</a:t>
            </a:r>
            <a:r>
              <a:rPr lang="de-DE" dirty="0">
                <a:solidFill>
                  <a:srgbClr val="3E4655"/>
                </a:solidFill>
                <a:latin typeface="IBM Plex Sans" panose="020B0503050203000203" pitchFamily="34" charset="0"/>
                <a:cs typeface="Lao UI" panose="020B0502040204020203" pitchFamily="34" charset="0"/>
              </a:rPr>
              <a:t> (</a:t>
            </a:r>
            <a:r>
              <a:rPr lang="de-DE" dirty="0" err="1">
                <a:solidFill>
                  <a:srgbClr val="3E4655"/>
                </a:solidFill>
                <a:latin typeface="IBM Plex Sans" panose="020B0503050203000203" pitchFamily="34" charset="0"/>
                <a:cs typeface="Lao UI" panose="020B0502040204020203" pitchFamily="34" charset="0"/>
              </a:rPr>
              <a:t>set</a:t>
            </a:r>
            <a:r>
              <a:rPr lang="de-DE" dirty="0">
                <a:solidFill>
                  <a:srgbClr val="3E4655"/>
                </a:solidFill>
                <a:latin typeface="IBM Plex Sans" panose="020B0503050203000203" pitchFamily="34" charset="0"/>
                <a:cs typeface="Lao UI" panose="020B0502040204020203" pitchFamily="34" charset="0"/>
              </a:rPr>
              <a:t> </a:t>
            </a:r>
            <a:r>
              <a:rPr lang="de-DE" dirty="0" err="1">
                <a:solidFill>
                  <a:srgbClr val="3E4655"/>
                </a:solidFill>
                <a:latin typeface="IBM Plex Sans" panose="020B0503050203000203" pitchFamily="34" charset="0"/>
                <a:cs typeface="Lao UI" panose="020B0502040204020203" pitchFamily="34" charset="0"/>
              </a:rPr>
              <a:t>to</a:t>
            </a:r>
            <a:r>
              <a:rPr lang="de-DE" dirty="0">
                <a:solidFill>
                  <a:srgbClr val="3E4655"/>
                </a:solidFill>
                <a:latin typeface="IBM Plex Sans" panose="020B0503050203000203" pitchFamily="34" charset="0"/>
                <a:cs typeface="Lao UI" panose="020B0502040204020203" pitchFamily="34" charset="0"/>
              </a:rPr>
              <a:t> 20 </a:t>
            </a:r>
            <a:r>
              <a:rPr lang="de-DE" dirty="0" err="1">
                <a:solidFill>
                  <a:srgbClr val="3E4655"/>
                </a:solidFill>
                <a:latin typeface="IBM Plex Sans" panose="020B0503050203000203" pitchFamily="34" charset="0"/>
                <a:cs typeface="Lao UI" panose="020B0502040204020203" pitchFamily="34" charset="0"/>
              </a:rPr>
              <a:t>ns</a:t>
            </a:r>
            <a:r>
              <a:rPr lang="de-DE" dirty="0">
                <a:solidFill>
                  <a:srgbClr val="3E4655"/>
                </a:solidFill>
                <a:latin typeface="IBM Plex Sans" panose="020B0503050203000203" pitchFamily="34" charset="0"/>
                <a:cs typeface="Lao UI" panose="020B0502040204020203" pitchFamily="34" charset="0"/>
              </a:rPr>
              <a:t>)</a:t>
            </a:r>
            <a:endParaRPr lang="de-DE" sz="1800" dirty="0">
              <a:solidFill>
                <a:srgbClr val="3E4655"/>
              </a:solidFill>
              <a:latin typeface="IBM Plex Sans" panose="020B0503050203000203" pitchFamily="34" charset="0"/>
              <a:cs typeface="Lao UI" panose="020B0502040204020203" pitchFamily="34" charset="0"/>
            </a:endParaRPr>
          </a:p>
          <a:p>
            <a:pPr marL="342900" indent="-342900">
              <a:buClr>
                <a:srgbClr val="D75873"/>
              </a:buClr>
              <a:buSzPct val="150000"/>
              <a:buFont typeface="+mj-lt"/>
              <a:buAutoNum type="arabicPeriod" startAt="2"/>
            </a:pPr>
            <a:endParaRPr lang="de-DE" sz="800" dirty="0">
              <a:solidFill>
                <a:srgbClr val="3E4655"/>
              </a:solidFill>
              <a:latin typeface="IBM Plex Sans" panose="020B0503050203000203" pitchFamily="34" charset="0"/>
              <a:cs typeface="Lao UI" panose="020B0502040204020203" pitchFamily="34" charset="0"/>
            </a:endParaRPr>
          </a:p>
          <a:p>
            <a:pPr marL="342900" indent="-342900">
              <a:buClr>
                <a:srgbClr val="D75873"/>
              </a:buClr>
              <a:buSzPct val="150000"/>
              <a:buFont typeface="+mj-lt"/>
              <a:buAutoNum type="arabicPeriod" startAt="2"/>
            </a:pPr>
            <a:r>
              <a:rPr lang="es-ES" sz="1800" dirty="0" err="1">
                <a:solidFill>
                  <a:srgbClr val="3E4655"/>
                </a:solidFill>
                <a:latin typeface="IBM Plex Sans" panose="020B0503050203000203" pitchFamily="34" charset="0"/>
                <a:cs typeface="Lao UI" panose="020B0502040204020203" pitchFamily="34" charset="0"/>
              </a:rPr>
              <a:t>Threshold</a:t>
            </a:r>
            <a:r>
              <a:rPr lang="es-ES" sz="1800" dirty="0">
                <a:solidFill>
                  <a:srgbClr val="3E4655"/>
                </a:solidFill>
                <a:latin typeface="IBM Plex Sans" panose="020B0503050203000203" pitchFamily="34" charset="0"/>
                <a:cs typeface="Lao UI" panose="020B0502040204020203" pitchFamily="34" charset="0"/>
              </a:rPr>
              <a:t> in </a:t>
            </a:r>
            <a:r>
              <a:rPr lang="es-ES" sz="1800" dirty="0" err="1">
                <a:solidFill>
                  <a:srgbClr val="3E4655"/>
                </a:solidFill>
                <a:latin typeface="IBM Plex Sans" panose="020B0503050203000203" pitchFamily="34" charset="0"/>
                <a:cs typeface="Lao UI" panose="020B0502040204020203" pitchFamily="34" charset="0"/>
              </a:rPr>
              <a:t>amplitude</a:t>
            </a:r>
            <a:r>
              <a:rPr lang="es-ES" sz="1800" dirty="0">
                <a:solidFill>
                  <a:srgbClr val="3E4655"/>
                </a:solidFill>
                <a:latin typeface="IBM Plex Sans" panose="020B0503050203000203" pitchFamily="34" charset="0"/>
                <a:cs typeface="Lao UI" panose="020B0502040204020203" pitchFamily="34" charset="0"/>
              </a:rPr>
              <a:t> </a:t>
            </a:r>
            <a:r>
              <a:rPr lang="es-ES" sz="1800" dirty="0" err="1">
                <a:solidFill>
                  <a:srgbClr val="3E4655"/>
                </a:solidFill>
                <a:latin typeface="IBM Plex Sans" panose="020B0503050203000203" pitchFamily="34" charset="0"/>
                <a:cs typeface="Lao UI" panose="020B0502040204020203" pitchFamily="34" charset="0"/>
              </a:rPr>
              <a:t>Amp</a:t>
            </a:r>
            <a:r>
              <a:rPr lang="es-ES" sz="1800" baseline="-25000" dirty="0" err="1">
                <a:solidFill>
                  <a:srgbClr val="3E4655"/>
                </a:solidFill>
                <a:latin typeface="IBM Plex Sans" panose="020B0503050203000203" pitchFamily="34" charset="0"/>
                <a:cs typeface="Lao UI" panose="020B0502040204020203" pitchFamily="34" charset="0"/>
              </a:rPr>
              <a:t>th</a:t>
            </a:r>
            <a:r>
              <a:rPr lang="es-ES" sz="1800" dirty="0">
                <a:solidFill>
                  <a:srgbClr val="3E4655"/>
                </a:solidFill>
                <a:latin typeface="IBM Plex Sans" panose="020B0503050203000203" pitchFamily="34" charset="0"/>
                <a:cs typeface="Lao UI" panose="020B0502040204020203" pitchFamily="34" charset="0"/>
              </a:rPr>
              <a:t> </a:t>
            </a:r>
            <a:r>
              <a:rPr lang="es-ES" sz="1800" dirty="0" err="1">
                <a:solidFill>
                  <a:srgbClr val="3E4655"/>
                </a:solidFill>
                <a:latin typeface="IBM Plex Sans" panose="020B0503050203000203" pitchFamily="34" charset="0"/>
                <a:cs typeface="Lao UI" panose="020B0502040204020203" pitchFamily="34" charset="0"/>
              </a:rPr>
              <a:t>to</a:t>
            </a:r>
            <a:r>
              <a:rPr lang="es-ES" sz="1800" dirty="0">
                <a:solidFill>
                  <a:srgbClr val="3E4655"/>
                </a:solidFill>
                <a:latin typeface="IBM Plex Sans" panose="020B0503050203000203" pitchFamily="34" charset="0"/>
                <a:cs typeface="Lao UI" panose="020B0502040204020203" pitchFamily="34" charset="0"/>
              </a:rPr>
              <a:t> </a:t>
            </a:r>
            <a:r>
              <a:rPr lang="es-ES" sz="1800" dirty="0" err="1">
                <a:solidFill>
                  <a:srgbClr val="3E4655"/>
                </a:solidFill>
                <a:latin typeface="IBM Plex Sans" panose="020B0503050203000203" pitchFamily="34" charset="0"/>
                <a:cs typeface="Lao UI" panose="020B0502040204020203" pitchFamily="34" charset="0"/>
              </a:rPr>
              <a:t>find</a:t>
            </a:r>
            <a:r>
              <a:rPr lang="es-ES" sz="1800" dirty="0">
                <a:solidFill>
                  <a:srgbClr val="3E4655"/>
                </a:solidFill>
                <a:latin typeface="IBM Plex Sans" panose="020B0503050203000203" pitchFamily="34" charset="0"/>
                <a:cs typeface="Lao UI" panose="020B0502040204020203" pitchFamily="34" charset="0"/>
              </a:rPr>
              <a:t> </a:t>
            </a:r>
            <a:r>
              <a:rPr lang="es-ES" sz="1800" dirty="0" err="1">
                <a:solidFill>
                  <a:srgbClr val="3E4655"/>
                </a:solidFill>
                <a:latin typeface="IBM Plex Sans" panose="020B0503050203000203" pitchFamily="34" charset="0"/>
                <a:cs typeface="Lao UI" panose="020B0502040204020203" pitchFamily="34" charset="0"/>
              </a:rPr>
              <a:t>signal</a:t>
            </a:r>
            <a:r>
              <a:rPr lang="es-ES" sz="1800" dirty="0">
                <a:solidFill>
                  <a:srgbClr val="3E4655"/>
                </a:solidFill>
                <a:latin typeface="IBM Plex Sans" panose="020B0503050203000203" pitchFamily="34" charset="0"/>
                <a:cs typeface="Lao UI" panose="020B0502040204020203" pitchFamily="34" charset="0"/>
              </a:rPr>
              <a:t> candidates</a:t>
            </a:r>
          </a:p>
          <a:p>
            <a:pPr marL="342900" indent="-342900">
              <a:buClr>
                <a:srgbClr val="D75873"/>
              </a:buClr>
              <a:buSzPct val="150000"/>
              <a:buFont typeface="+mj-lt"/>
              <a:buAutoNum type="arabicPeriod" startAt="2"/>
            </a:pPr>
            <a:endParaRPr lang="es-ES" sz="800" dirty="0">
              <a:solidFill>
                <a:srgbClr val="3E4655"/>
              </a:solidFill>
              <a:latin typeface="IBM Plex Sans" panose="020B0503050203000203" pitchFamily="34" charset="0"/>
              <a:cs typeface="Lao UI" panose="020B0502040204020203" pitchFamily="34" charset="0"/>
            </a:endParaRPr>
          </a:p>
          <a:p>
            <a:pPr marL="342900" indent="-342900">
              <a:buClr>
                <a:srgbClr val="D75873"/>
              </a:buClr>
              <a:buSzPct val="150000"/>
              <a:buFont typeface="+mj-lt"/>
              <a:buAutoNum type="arabicPeriod" startAt="2"/>
            </a:pPr>
            <a:r>
              <a:rPr lang="es-ES" dirty="0">
                <a:solidFill>
                  <a:srgbClr val="3E4655"/>
                </a:solidFill>
                <a:latin typeface="IBM Plex Sans" panose="020B0503050203000203" pitchFamily="34" charset="0"/>
                <a:cs typeface="Lao UI" panose="020B0502040204020203" pitchFamily="34" charset="0"/>
              </a:rPr>
              <a:t>Define </a:t>
            </a:r>
            <a:r>
              <a:rPr lang="es-ES" dirty="0" err="1">
                <a:solidFill>
                  <a:srgbClr val="3E4655"/>
                </a:solidFill>
                <a:latin typeface="IBM Plex Sans" panose="020B0503050203000203" pitchFamily="34" charset="0"/>
                <a:cs typeface="Lao UI" panose="020B0502040204020203" pitchFamily="34" charset="0"/>
              </a:rPr>
              <a:t>signal</a:t>
            </a:r>
            <a:r>
              <a:rPr lang="es-ES" dirty="0">
                <a:solidFill>
                  <a:srgbClr val="3E4655"/>
                </a:solidFill>
                <a:latin typeface="IBM Plex Sans" panose="020B0503050203000203" pitchFamily="34" charset="0"/>
                <a:cs typeface="Lao UI" panose="020B0502040204020203" pitchFamily="34" charset="0"/>
              </a:rPr>
              <a:t> </a:t>
            </a:r>
            <a:r>
              <a:rPr lang="es-ES" dirty="0" err="1">
                <a:solidFill>
                  <a:srgbClr val="3E4655"/>
                </a:solidFill>
                <a:latin typeface="IBM Plex Sans" panose="020B0503050203000203" pitchFamily="34" charset="0"/>
                <a:cs typeface="Lao UI" panose="020B0502040204020203" pitchFamily="34" charset="0"/>
              </a:rPr>
              <a:t>parameters</a:t>
            </a:r>
            <a:r>
              <a:rPr lang="es-ES" dirty="0">
                <a:solidFill>
                  <a:srgbClr val="3E4655"/>
                </a:solidFill>
                <a:latin typeface="IBM Plex Sans" panose="020B0503050203000203" pitchFamily="34" charset="0"/>
                <a:cs typeface="Lao UI" panose="020B0502040204020203" pitchFamily="34" charset="0"/>
              </a:rPr>
              <a:t>: </a:t>
            </a:r>
            <a:r>
              <a:rPr lang="es-ES" dirty="0" err="1">
                <a:solidFill>
                  <a:srgbClr val="3E4655"/>
                </a:solidFill>
                <a:latin typeface="IBM Plex Sans" panose="020B0503050203000203" pitchFamily="34" charset="0"/>
                <a:cs typeface="Lao UI" panose="020B0502040204020203" pitchFamily="34" charset="0"/>
              </a:rPr>
              <a:t>Amp</a:t>
            </a:r>
            <a:r>
              <a:rPr lang="es-ES" baseline="-25000" dirty="0" err="1">
                <a:solidFill>
                  <a:srgbClr val="3E4655"/>
                </a:solidFill>
                <a:latin typeface="IBM Plex Sans" panose="020B0503050203000203" pitchFamily="34" charset="0"/>
                <a:cs typeface="Lao UI" panose="020B0502040204020203" pitchFamily="34" charset="0"/>
              </a:rPr>
              <a:t>max</a:t>
            </a:r>
            <a:r>
              <a:rPr lang="es-ES" dirty="0">
                <a:solidFill>
                  <a:srgbClr val="3E4655"/>
                </a:solidFill>
                <a:latin typeface="IBM Plex Sans" panose="020B0503050203000203" pitchFamily="34" charset="0"/>
                <a:cs typeface="Lao UI" panose="020B0502040204020203" pitchFamily="34" charset="0"/>
              </a:rPr>
              <a:t>, FWHM, t</a:t>
            </a:r>
            <a:r>
              <a:rPr lang="es-ES" baseline="-25000" dirty="0">
                <a:solidFill>
                  <a:srgbClr val="3E4655"/>
                </a:solidFill>
                <a:latin typeface="IBM Plex Sans" panose="020B0503050203000203" pitchFamily="34" charset="0"/>
                <a:cs typeface="Lao UI" panose="020B0502040204020203" pitchFamily="34" charset="0"/>
              </a:rPr>
              <a:t>30</a:t>
            </a:r>
          </a:p>
          <a:p>
            <a:pPr marL="342900" indent="-342900">
              <a:buClr>
                <a:srgbClr val="D75873"/>
              </a:buClr>
              <a:buSzPct val="150000"/>
              <a:buFont typeface="+mj-lt"/>
              <a:buAutoNum type="arabicPeriod" startAt="2"/>
            </a:pPr>
            <a:endParaRPr lang="es-ES" sz="800" baseline="-25000" dirty="0">
              <a:solidFill>
                <a:srgbClr val="3E4655"/>
              </a:solidFill>
              <a:latin typeface="IBM Plex Sans" panose="020B0503050203000203" pitchFamily="34" charset="0"/>
              <a:cs typeface="Lao UI" panose="020B0502040204020203" pitchFamily="34" charset="0"/>
            </a:endParaRPr>
          </a:p>
          <a:p>
            <a:pPr marL="342900" indent="-342900">
              <a:buClr>
                <a:srgbClr val="D75873"/>
              </a:buClr>
              <a:buSzPct val="150000"/>
              <a:buFont typeface="+mj-lt"/>
              <a:buAutoNum type="arabicPeriod" startAt="2"/>
            </a:pPr>
            <a:r>
              <a:rPr lang="es-ES" dirty="0">
                <a:solidFill>
                  <a:srgbClr val="3E4655"/>
                </a:solidFill>
                <a:latin typeface="IBM Plex Sans" panose="020B0503050203000203" pitchFamily="34" charset="0"/>
                <a:cs typeface="Lao UI" panose="020B0502040204020203" pitchFamily="34" charset="0"/>
              </a:rPr>
              <a:t>Define </a:t>
            </a:r>
            <a:r>
              <a:rPr lang="es-ES" dirty="0" err="1">
                <a:solidFill>
                  <a:srgbClr val="3E4655"/>
                </a:solidFill>
                <a:latin typeface="IBM Plex Sans" panose="020B0503050203000203" pitchFamily="34" charset="0"/>
                <a:cs typeface="Lao UI" panose="020B0502040204020203" pitchFamily="34" charset="0"/>
              </a:rPr>
              <a:t>signal</a:t>
            </a:r>
            <a:r>
              <a:rPr lang="es-ES" dirty="0">
                <a:solidFill>
                  <a:srgbClr val="3E4655"/>
                </a:solidFill>
                <a:latin typeface="IBM Plex Sans" panose="020B0503050203000203" pitchFamily="34" charset="0"/>
                <a:cs typeface="Lao UI" panose="020B0502040204020203" pitchFamily="34" charset="0"/>
              </a:rPr>
              <a:t> </a:t>
            </a:r>
            <a:r>
              <a:rPr lang="es-ES" dirty="0" err="1">
                <a:solidFill>
                  <a:srgbClr val="3E4655"/>
                </a:solidFill>
                <a:latin typeface="IBM Plex Sans" panose="020B0503050203000203" pitchFamily="34" charset="0"/>
                <a:cs typeface="Lao UI" panose="020B0502040204020203" pitchFamily="34" charset="0"/>
              </a:rPr>
              <a:t>limits</a:t>
            </a:r>
            <a:r>
              <a:rPr lang="es-ES" dirty="0">
                <a:solidFill>
                  <a:srgbClr val="3E4655"/>
                </a:solidFill>
                <a:latin typeface="IBM Plex Sans" panose="020B0503050203000203" pitchFamily="34" charset="0"/>
                <a:cs typeface="Lao UI" panose="020B0502040204020203" pitchFamily="34" charset="0"/>
              </a:rPr>
              <a:t> </a:t>
            </a:r>
            <a:r>
              <a:rPr lang="es-ES" dirty="0">
                <a:solidFill>
                  <a:srgbClr val="3E4655"/>
                </a:solidFill>
                <a:latin typeface="IBM Plex Sans" panose="020B0503050203000203" pitchFamily="34" charset="0"/>
                <a:cs typeface="Lao UI" panose="020B0502040204020203" pitchFamily="34" charset="0"/>
                <a:sym typeface="Wingdings" panose="05000000000000000000" pitchFamily="2" charset="2"/>
              </a:rPr>
              <a:t> No </a:t>
            </a:r>
            <a:r>
              <a:rPr lang="es-ES" dirty="0" err="1">
                <a:solidFill>
                  <a:srgbClr val="3E4655"/>
                </a:solidFill>
                <a:latin typeface="IBM Plex Sans" panose="020B0503050203000203" pitchFamily="34" charset="0"/>
                <a:cs typeface="Lao UI" panose="020B0502040204020203" pitchFamily="34" charset="0"/>
                <a:sym typeface="Wingdings" panose="05000000000000000000" pitchFamily="2" charset="2"/>
              </a:rPr>
              <a:t>signal</a:t>
            </a:r>
            <a:r>
              <a:rPr lang="es-ES" dirty="0">
                <a:solidFill>
                  <a:srgbClr val="3E4655"/>
                </a:solidFill>
                <a:latin typeface="IBM Plex Sans" panose="020B0503050203000203" pitchFamily="34" charset="0"/>
                <a:cs typeface="Lao UI" panose="020B0502040204020203" pitchFamily="34" charset="0"/>
                <a:sym typeface="Wingdings" panose="05000000000000000000" pitchFamily="2" charset="2"/>
              </a:rPr>
              <a:t> </a:t>
            </a:r>
            <a:r>
              <a:rPr lang="es-ES" dirty="0" err="1">
                <a:solidFill>
                  <a:srgbClr val="3E4655"/>
                </a:solidFill>
                <a:latin typeface="IBM Plex Sans" panose="020B0503050203000203" pitchFamily="34" charset="0"/>
                <a:cs typeface="Lao UI" panose="020B0502040204020203" pitchFamily="34" charset="0"/>
                <a:sym typeface="Wingdings" panose="05000000000000000000" pitchFamily="2" charset="2"/>
              </a:rPr>
              <a:t>detected</a:t>
            </a:r>
            <a:r>
              <a:rPr lang="es-ES" dirty="0">
                <a:solidFill>
                  <a:srgbClr val="3E4655"/>
                </a:solidFill>
                <a:latin typeface="IBM Plex Sans" panose="020B0503050203000203" pitchFamily="34" charset="0"/>
                <a:cs typeface="Lao UI" panose="020B0502040204020203" pitchFamily="34" charset="0"/>
                <a:sym typeface="Wingdings" panose="05000000000000000000" pitchFamily="2" charset="2"/>
              </a:rPr>
              <a:t> </a:t>
            </a:r>
            <a:r>
              <a:rPr lang="es-ES" dirty="0" err="1">
                <a:solidFill>
                  <a:srgbClr val="3E4655"/>
                </a:solidFill>
                <a:latin typeface="IBM Plex Sans" panose="020B0503050203000203" pitchFamily="34" charset="0"/>
                <a:cs typeface="Lao UI" panose="020B0502040204020203" pitchFamily="34" charset="0"/>
                <a:sym typeface="Wingdings" panose="05000000000000000000" pitchFamily="2" charset="2"/>
              </a:rPr>
              <a:t>until</a:t>
            </a:r>
            <a:r>
              <a:rPr lang="es-ES" dirty="0">
                <a:solidFill>
                  <a:srgbClr val="3E4655"/>
                </a:solidFill>
                <a:latin typeface="IBM Plex Sans" panose="020B0503050203000203" pitchFamily="34" charset="0"/>
                <a:cs typeface="Lao UI" panose="020B0502040204020203" pitchFamily="34" charset="0"/>
                <a:sym typeface="Wingdings" panose="05000000000000000000" pitchFamily="2" charset="2"/>
              </a:rPr>
              <a:t> </a:t>
            </a:r>
            <a:r>
              <a:rPr lang="es-ES" dirty="0" err="1">
                <a:solidFill>
                  <a:srgbClr val="3E4655"/>
                </a:solidFill>
                <a:latin typeface="IBM Plex Sans" panose="020B0503050203000203" pitchFamily="34" charset="0"/>
                <a:cs typeface="Lao UI" panose="020B0502040204020203" pitchFamily="34" charset="0"/>
                <a:sym typeface="Wingdings" panose="05000000000000000000" pitchFamily="2" charset="2"/>
              </a:rPr>
              <a:t>the</a:t>
            </a:r>
            <a:r>
              <a:rPr lang="es-ES" dirty="0">
                <a:solidFill>
                  <a:srgbClr val="3E4655"/>
                </a:solidFill>
                <a:latin typeface="IBM Plex Sans" panose="020B0503050203000203" pitchFamily="34" charset="0"/>
                <a:cs typeface="Lao UI" panose="020B0502040204020203" pitchFamily="34" charset="0"/>
                <a:sym typeface="Wingdings" panose="05000000000000000000" pitchFamily="2" charset="2"/>
              </a:rPr>
              <a:t> </a:t>
            </a:r>
            <a:r>
              <a:rPr lang="es-ES" dirty="0" err="1">
                <a:solidFill>
                  <a:srgbClr val="3E4655"/>
                </a:solidFill>
                <a:latin typeface="IBM Plex Sans" panose="020B0503050203000203" pitchFamily="34" charset="0"/>
                <a:cs typeface="Lao UI" panose="020B0502040204020203" pitchFamily="34" charset="0"/>
                <a:sym typeface="Wingdings" panose="05000000000000000000" pitchFamily="2" charset="2"/>
              </a:rPr>
              <a:t>previous</a:t>
            </a:r>
            <a:r>
              <a:rPr lang="es-ES" dirty="0">
                <a:solidFill>
                  <a:srgbClr val="3E4655"/>
                </a:solidFill>
                <a:latin typeface="IBM Plex Sans" panose="020B0503050203000203" pitchFamily="34" charset="0"/>
                <a:cs typeface="Lao UI" panose="020B0502040204020203" pitchFamily="34" charset="0"/>
                <a:sym typeface="Wingdings" panose="05000000000000000000" pitchFamily="2" charset="2"/>
              </a:rPr>
              <a:t> </a:t>
            </a:r>
            <a:r>
              <a:rPr lang="es-ES" dirty="0" err="1">
                <a:solidFill>
                  <a:srgbClr val="3E4655"/>
                </a:solidFill>
                <a:latin typeface="IBM Plex Sans" panose="020B0503050203000203" pitchFamily="34" charset="0"/>
                <a:cs typeface="Lao UI" panose="020B0502040204020203" pitchFamily="34" charset="0"/>
                <a:sym typeface="Wingdings" panose="05000000000000000000" pitchFamily="2" charset="2"/>
              </a:rPr>
              <a:t>one</a:t>
            </a:r>
            <a:r>
              <a:rPr lang="es-ES" dirty="0">
                <a:solidFill>
                  <a:srgbClr val="3E4655"/>
                </a:solidFill>
                <a:latin typeface="IBM Plex Sans" panose="020B0503050203000203" pitchFamily="34" charset="0"/>
                <a:cs typeface="Lao UI" panose="020B0502040204020203" pitchFamily="34" charset="0"/>
                <a:sym typeface="Wingdings" panose="05000000000000000000" pitchFamily="2" charset="2"/>
              </a:rPr>
              <a:t> </a:t>
            </a:r>
            <a:r>
              <a:rPr lang="es-ES" dirty="0" err="1">
                <a:solidFill>
                  <a:srgbClr val="3E4655"/>
                </a:solidFill>
                <a:latin typeface="IBM Plex Sans" panose="020B0503050203000203" pitchFamily="34" charset="0"/>
                <a:cs typeface="Lao UI" panose="020B0502040204020203" pitchFamily="34" charset="0"/>
                <a:sym typeface="Wingdings" panose="05000000000000000000" pitchFamily="2" charset="2"/>
              </a:rPr>
              <a:t>ends</a:t>
            </a:r>
            <a:endParaRPr lang="es-ES" dirty="0">
              <a:solidFill>
                <a:srgbClr val="3E4655"/>
              </a:solidFill>
              <a:latin typeface="IBM Plex Sans" panose="020B0503050203000203" pitchFamily="34" charset="0"/>
              <a:cs typeface="Lao UI" panose="020B0502040204020203" pitchFamily="34" charset="0"/>
              <a:sym typeface="Wingdings" panose="05000000000000000000" pitchFamily="2" charset="2"/>
            </a:endParaRPr>
          </a:p>
          <a:p>
            <a:pPr marL="342900" indent="-342900">
              <a:buClr>
                <a:srgbClr val="D75873"/>
              </a:buClr>
              <a:buSzPct val="150000"/>
              <a:buFont typeface="+mj-lt"/>
              <a:buAutoNum type="arabicPeriod" startAt="2"/>
            </a:pPr>
            <a:endParaRPr lang="es-ES" sz="800" dirty="0">
              <a:solidFill>
                <a:srgbClr val="3E4655"/>
              </a:solidFill>
              <a:latin typeface="IBM Plex Sans" panose="020B0503050203000203" pitchFamily="34" charset="0"/>
              <a:cs typeface="Lao UI" panose="020B0502040204020203" pitchFamily="34" charset="0"/>
              <a:sym typeface="Wingdings" panose="05000000000000000000" pitchFamily="2" charset="2"/>
            </a:endParaRPr>
          </a:p>
          <a:p>
            <a:pPr marL="342900" indent="-342900">
              <a:buClr>
                <a:srgbClr val="D75873"/>
              </a:buClr>
              <a:buSzPct val="150000"/>
              <a:buFont typeface="+mj-lt"/>
              <a:buAutoNum type="arabicPeriod" startAt="2"/>
            </a:pPr>
            <a:r>
              <a:rPr lang="es-ES" dirty="0">
                <a:solidFill>
                  <a:srgbClr val="3E4655"/>
                </a:solidFill>
                <a:latin typeface="IBM Plex Sans" panose="020B0503050203000203" pitchFamily="34" charset="0"/>
                <a:cs typeface="Lao UI" panose="020B0502040204020203" pitchFamily="34" charset="0"/>
              </a:rPr>
              <a:t>Define </a:t>
            </a:r>
            <a:r>
              <a:rPr lang="es-ES" dirty="0" err="1">
                <a:solidFill>
                  <a:srgbClr val="3E4655"/>
                </a:solidFill>
                <a:latin typeface="IBM Plex Sans" panose="020B0503050203000203" pitchFamily="34" charset="0"/>
                <a:cs typeface="Lao UI" panose="020B0502040204020203" pitchFamily="34" charset="0"/>
              </a:rPr>
              <a:t>the</a:t>
            </a:r>
            <a:r>
              <a:rPr lang="es-ES" dirty="0">
                <a:solidFill>
                  <a:srgbClr val="3E4655"/>
                </a:solidFill>
                <a:latin typeface="IBM Plex Sans" panose="020B0503050203000203" pitchFamily="34" charset="0"/>
                <a:cs typeface="Lao UI" panose="020B0502040204020203" pitchFamily="34" charset="0"/>
              </a:rPr>
              <a:t> individual </a:t>
            </a:r>
            <a:r>
              <a:rPr lang="es-ES" dirty="0" err="1">
                <a:solidFill>
                  <a:srgbClr val="3E4655"/>
                </a:solidFill>
                <a:latin typeface="IBM Plex Sans" panose="020B0503050203000203" pitchFamily="34" charset="0"/>
                <a:cs typeface="Lao UI" panose="020B0502040204020203" pitchFamily="34" charset="0"/>
              </a:rPr>
              <a:t>signal</a:t>
            </a:r>
            <a:r>
              <a:rPr lang="es-ES" dirty="0">
                <a:solidFill>
                  <a:srgbClr val="3E4655"/>
                </a:solidFill>
                <a:latin typeface="IBM Plex Sans" panose="020B0503050203000203" pitchFamily="34" charset="0"/>
                <a:cs typeface="Lao UI" panose="020B0502040204020203" pitchFamily="34" charset="0"/>
              </a:rPr>
              <a:t> </a:t>
            </a:r>
            <a:r>
              <a:rPr lang="es-ES" dirty="0" err="1">
                <a:solidFill>
                  <a:srgbClr val="3E4655"/>
                </a:solidFill>
                <a:latin typeface="IBM Plex Sans" panose="020B0503050203000203" pitchFamily="34" charset="0"/>
                <a:cs typeface="Lao UI" panose="020B0502040204020203" pitchFamily="34" charset="0"/>
              </a:rPr>
              <a:t>baseline</a:t>
            </a:r>
            <a:endParaRPr lang="es-ES" dirty="0">
              <a:solidFill>
                <a:srgbClr val="3E4655"/>
              </a:solidFill>
              <a:latin typeface="IBM Plex Sans" panose="020B0503050203000203" pitchFamily="34" charset="0"/>
              <a:cs typeface="Lao UI" panose="020B0502040204020203" pitchFamily="34" charset="0"/>
            </a:endParaRPr>
          </a:p>
          <a:p>
            <a:pPr marL="342900" indent="-342900">
              <a:buClr>
                <a:srgbClr val="D75873"/>
              </a:buClr>
              <a:buSzPct val="150000"/>
              <a:buFont typeface="+mj-lt"/>
              <a:buAutoNum type="arabicPeriod" startAt="2"/>
            </a:pPr>
            <a:endParaRPr lang="es-ES" sz="800" dirty="0">
              <a:solidFill>
                <a:srgbClr val="3E4655"/>
              </a:solidFill>
              <a:latin typeface="IBM Plex Sans" panose="020B0503050203000203" pitchFamily="34" charset="0"/>
              <a:cs typeface="Lao UI" panose="020B0502040204020203" pitchFamily="34" charset="0"/>
            </a:endParaRPr>
          </a:p>
          <a:p>
            <a:pPr marL="342900" indent="-342900">
              <a:buClr>
                <a:srgbClr val="D75873"/>
              </a:buClr>
              <a:buSzPct val="150000"/>
              <a:buFont typeface="+mj-lt"/>
              <a:buAutoNum type="arabicPeriod" startAt="2"/>
            </a:pPr>
            <a:r>
              <a:rPr lang="es-ES" dirty="0" err="1">
                <a:solidFill>
                  <a:srgbClr val="3E4655"/>
                </a:solidFill>
                <a:latin typeface="IBM Plex Sans" panose="020B0503050203000203" pitchFamily="34" charset="0"/>
                <a:cs typeface="Lao UI" panose="020B0502040204020203" pitchFamily="34" charset="0"/>
              </a:rPr>
              <a:t>Recalculate</a:t>
            </a:r>
            <a:r>
              <a:rPr lang="es-ES" dirty="0">
                <a:solidFill>
                  <a:srgbClr val="3E4655"/>
                </a:solidFill>
                <a:latin typeface="IBM Plex Sans" panose="020B0503050203000203" pitchFamily="34" charset="0"/>
                <a:cs typeface="Lao UI" panose="020B0502040204020203" pitchFamily="34" charset="0"/>
              </a:rPr>
              <a:t> </a:t>
            </a:r>
            <a:r>
              <a:rPr lang="es-ES" dirty="0" err="1">
                <a:solidFill>
                  <a:srgbClr val="3E4655"/>
                </a:solidFill>
                <a:latin typeface="IBM Plex Sans" panose="020B0503050203000203" pitchFamily="34" charset="0"/>
                <a:cs typeface="Lao UI" panose="020B0502040204020203" pitchFamily="34" charset="0"/>
              </a:rPr>
              <a:t>signal</a:t>
            </a:r>
            <a:r>
              <a:rPr lang="es-ES" dirty="0">
                <a:solidFill>
                  <a:srgbClr val="3E4655"/>
                </a:solidFill>
                <a:latin typeface="IBM Plex Sans" panose="020B0503050203000203" pitchFamily="34" charset="0"/>
                <a:cs typeface="Lao UI" panose="020B0502040204020203" pitchFamily="34" charset="0"/>
              </a:rPr>
              <a:t> </a:t>
            </a:r>
            <a:r>
              <a:rPr lang="es-ES" dirty="0" err="1">
                <a:solidFill>
                  <a:srgbClr val="3E4655"/>
                </a:solidFill>
                <a:latin typeface="IBM Plex Sans" panose="020B0503050203000203" pitchFamily="34" charset="0"/>
                <a:cs typeface="Lao UI" panose="020B0502040204020203" pitchFamily="34" charset="0"/>
              </a:rPr>
              <a:t>parameters</a:t>
            </a:r>
            <a:r>
              <a:rPr lang="es-ES" dirty="0">
                <a:solidFill>
                  <a:srgbClr val="3E4655"/>
                </a:solidFill>
                <a:latin typeface="IBM Plex Sans" panose="020B0503050203000203" pitchFamily="34" charset="0"/>
                <a:cs typeface="Lao UI" panose="020B0502040204020203" pitchFamily="34" charset="0"/>
              </a:rPr>
              <a:t> </a:t>
            </a:r>
            <a:r>
              <a:rPr lang="es-ES" dirty="0" err="1">
                <a:solidFill>
                  <a:srgbClr val="3E4655"/>
                </a:solidFill>
                <a:latin typeface="IBM Plex Sans" panose="020B0503050203000203" pitchFamily="34" charset="0"/>
                <a:cs typeface="Lao UI" panose="020B0502040204020203" pitchFamily="34" charset="0"/>
              </a:rPr>
              <a:t>from</a:t>
            </a:r>
            <a:r>
              <a:rPr lang="es-ES" dirty="0">
                <a:solidFill>
                  <a:srgbClr val="3E4655"/>
                </a:solidFill>
                <a:latin typeface="IBM Plex Sans" panose="020B0503050203000203" pitchFamily="34" charset="0"/>
                <a:cs typeface="Lao UI" panose="020B0502040204020203" pitchFamily="34" charset="0"/>
              </a:rPr>
              <a:t> </a:t>
            </a:r>
            <a:r>
              <a:rPr lang="es-ES" dirty="0" err="1">
                <a:solidFill>
                  <a:srgbClr val="3E4655"/>
                </a:solidFill>
                <a:latin typeface="IBM Plex Sans" panose="020B0503050203000203" pitchFamily="34" charset="0"/>
                <a:cs typeface="Lao UI" panose="020B0502040204020203" pitchFamily="34" charset="0"/>
              </a:rPr>
              <a:t>the</a:t>
            </a:r>
            <a:r>
              <a:rPr lang="es-ES" dirty="0">
                <a:solidFill>
                  <a:srgbClr val="3E4655"/>
                </a:solidFill>
                <a:latin typeface="IBM Plex Sans" panose="020B0503050203000203" pitchFamily="34" charset="0"/>
                <a:cs typeface="Lao UI" panose="020B0502040204020203" pitchFamily="34" charset="0"/>
              </a:rPr>
              <a:t> </a:t>
            </a:r>
            <a:r>
              <a:rPr lang="es-ES" dirty="0" err="1">
                <a:solidFill>
                  <a:srgbClr val="3E4655"/>
                </a:solidFill>
                <a:latin typeface="IBM Plex Sans" panose="020B0503050203000203" pitchFamily="34" charset="0"/>
                <a:cs typeface="Lao UI" panose="020B0502040204020203" pitchFamily="34" charset="0"/>
              </a:rPr>
              <a:t>signal</a:t>
            </a:r>
            <a:r>
              <a:rPr lang="es-ES" dirty="0">
                <a:solidFill>
                  <a:srgbClr val="3E4655"/>
                </a:solidFill>
                <a:latin typeface="IBM Plex Sans" panose="020B0503050203000203" pitchFamily="34" charset="0"/>
                <a:cs typeface="Lao UI" panose="020B0502040204020203" pitchFamily="34" charset="0"/>
              </a:rPr>
              <a:t> </a:t>
            </a:r>
            <a:r>
              <a:rPr lang="es-ES" dirty="0" err="1">
                <a:solidFill>
                  <a:srgbClr val="3E4655"/>
                </a:solidFill>
                <a:latin typeface="IBM Plex Sans" panose="020B0503050203000203" pitchFamily="34" charset="0"/>
                <a:cs typeface="Lao UI" panose="020B0502040204020203" pitchFamily="34" charset="0"/>
              </a:rPr>
              <a:t>baseline</a:t>
            </a:r>
            <a:r>
              <a:rPr lang="es-ES" dirty="0">
                <a:solidFill>
                  <a:srgbClr val="3E4655"/>
                </a:solidFill>
                <a:latin typeface="IBM Plex Sans" panose="020B0503050203000203" pitchFamily="34" charset="0"/>
                <a:cs typeface="Lao UI" panose="020B0502040204020203" pitchFamily="34" charset="0"/>
              </a:rPr>
              <a:t> </a:t>
            </a:r>
            <a:r>
              <a:rPr lang="es-ES" sz="1800" dirty="0">
                <a:solidFill>
                  <a:srgbClr val="3E4655"/>
                </a:solidFill>
                <a:latin typeface="IBM Plex Sans" panose="020B0503050203000203" pitchFamily="34" charset="0"/>
                <a:cs typeface="Lao UI" panose="020B0502040204020203" pitchFamily="34" charset="0"/>
              </a:rPr>
              <a:t> </a:t>
            </a:r>
          </a:p>
        </p:txBody>
      </p:sp>
      <p:grpSp>
        <p:nvGrpSpPr>
          <p:cNvPr id="4" name="Group 3">
            <a:extLst>
              <a:ext uri="{FF2B5EF4-FFF2-40B4-BE49-F238E27FC236}">
                <a16:creationId xmlns:a16="http://schemas.microsoft.com/office/drawing/2014/main" id="{5D9A092A-D5EF-23F0-9DB0-9941A66418C5}"/>
              </a:ext>
            </a:extLst>
          </p:cNvPr>
          <p:cNvGrpSpPr>
            <a:grpSpLocks noChangeAspect="1"/>
          </p:cNvGrpSpPr>
          <p:nvPr/>
        </p:nvGrpSpPr>
        <p:grpSpPr>
          <a:xfrm>
            <a:off x="5507708" y="88555"/>
            <a:ext cx="5723000" cy="3207122"/>
            <a:chOff x="4984344" y="1362288"/>
            <a:chExt cx="7375954" cy="4133424"/>
          </a:xfrm>
        </p:grpSpPr>
        <p:pic>
          <p:nvPicPr>
            <p:cNvPr id="2" name="Imagen 2">
              <a:extLst>
                <a:ext uri="{FF2B5EF4-FFF2-40B4-BE49-F238E27FC236}">
                  <a16:creationId xmlns:a16="http://schemas.microsoft.com/office/drawing/2014/main" id="{B1775D82-36CE-85F7-036D-65A5912A762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984344" y="1362288"/>
              <a:ext cx="7375954" cy="4133424"/>
            </a:xfrm>
            <a:prstGeom prst="rect">
              <a:avLst/>
            </a:prstGeom>
          </p:spPr>
        </p:pic>
        <p:sp>
          <p:nvSpPr>
            <p:cNvPr id="11" name="TextBox 10">
              <a:extLst>
                <a:ext uri="{FF2B5EF4-FFF2-40B4-BE49-F238E27FC236}">
                  <a16:creationId xmlns:a16="http://schemas.microsoft.com/office/drawing/2014/main" id="{24AE5FA4-09C3-D0C3-1B06-FBF991E5A0F5}"/>
                </a:ext>
              </a:extLst>
            </p:cNvPr>
            <p:cNvSpPr txBox="1"/>
            <p:nvPr/>
          </p:nvSpPr>
          <p:spPr>
            <a:xfrm>
              <a:off x="5350933" y="4259554"/>
              <a:ext cx="2161488" cy="276999"/>
            </a:xfrm>
            <a:prstGeom prst="rect">
              <a:avLst/>
            </a:prstGeom>
            <a:solidFill>
              <a:srgbClr val="F2F2F2">
                <a:alpha val="59000"/>
              </a:srgbClr>
            </a:solidFill>
          </p:spPr>
          <p:txBody>
            <a:bodyPr wrap="square" rtlCol="0" anchor="ctr">
              <a:spAutoFit/>
            </a:bodyPr>
            <a:lstStyle/>
            <a:p>
              <a:pPr marL="0" indent="0">
                <a:buNone/>
              </a:pPr>
              <a:r>
                <a:rPr lang="de-DE" sz="1200" b="1" dirty="0">
                  <a:solidFill>
                    <a:srgbClr val="3E4655"/>
                  </a:solidFill>
                  <a:latin typeface="IBM Plex Sans" panose="020B0503050203000203" pitchFamily="34" charset="0"/>
                  <a:cs typeface="Lao UI" panose="020B0502040204020203" pitchFamily="34" charset="0"/>
                </a:rPr>
                <a:t>Trace </a:t>
              </a:r>
              <a:r>
                <a:rPr lang="de-DE" sz="1200" b="1" dirty="0" err="1">
                  <a:solidFill>
                    <a:srgbClr val="3E4655"/>
                  </a:solidFill>
                  <a:latin typeface="IBM Plex Sans" panose="020B0503050203000203" pitchFamily="34" charset="0"/>
                  <a:cs typeface="Lao UI" panose="020B0502040204020203" pitchFamily="34" charset="0"/>
                </a:rPr>
                <a:t>baseline</a:t>
              </a:r>
              <a:r>
                <a:rPr lang="de-DE" sz="1200" b="1" dirty="0">
                  <a:solidFill>
                    <a:srgbClr val="3E4655"/>
                  </a:solidFill>
                  <a:latin typeface="IBM Plex Sans" panose="020B0503050203000203" pitchFamily="34" charset="0"/>
                  <a:cs typeface="Lao UI" panose="020B0502040204020203" pitchFamily="34" charset="0"/>
                </a:rPr>
                <a:t> (</a:t>
              </a:r>
              <a:r>
                <a:rPr lang="de-DE" sz="1200" b="1" dirty="0" err="1">
                  <a:solidFill>
                    <a:srgbClr val="3E4655"/>
                  </a:solidFill>
                  <a:latin typeface="IBM Plex Sans" panose="020B0503050203000203" pitchFamily="34" charset="0"/>
                  <a:cs typeface="Lao UI" panose="020B0502040204020203" pitchFamily="34" charset="0"/>
                </a:rPr>
                <a:t>set</a:t>
              </a:r>
              <a:r>
                <a:rPr lang="de-DE" sz="1200" b="1" dirty="0">
                  <a:solidFill>
                    <a:srgbClr val="3E4655"/>
                  </a:solidFill>
                  <a:latin typeface="IBM Plex Sans" panose="020B0503050203000203" pitchFamily="34" charset="0"/>
                  <a:cs typeface="Lao UI" panose="020B0502040204020203" pitchFamily="34" charset="0"/>
                </a:rPr>
                <a:t> </a:t>
              </a:r>
              <a:r>
                <a:rPr lang="de-DE" sz="1200" b="1" dirty="0" err="1">
                  <a:solidFill>
                    <a:srgbClr val="3E4655"/>
                  </a:solidFill>
                  <a:latin typeface="IBM Plex Sans" panose="020B0503050203000203" pitchFamily="34" charset="0"/>
                  <a:cs typeface="Lao UI" panose="020B0502040204020203" pitchFamily="34" charset="0"/>
                </a:rPr>
                <a:t>to</a:t>
              </a:r>
              <a:r>
                <a:rPr lang="de-DE" sz="1200" b="1" dirty="0">
                  <a:solidFill>
                    <a:srgbClr val="3E4655"/>
                  </a:solidFill>
                  <a:latin typeface="IBM Plex Sans" panose="020B0503050203000203" pitchFamily="34" charset="0"/>
                  <a:cs typeface="Lao UI" panose="020B0502040204020203" pitchFamily="34" charset="0"/>
                </a:rPr>
                <a:t> </a:t>
              </a:r>
              <a:r>
                <a:rPr lang="de-DE" sz="1200" b="1" dirty="0" err="1">
                  <a:solidFill>
                    <a:srgbClr val="3E4655"/>
                  </a:solidFill>
                  <a:latin typeface="IBM Plex Sans" panose="020B0503050203000203" pitchFamily="34" charset="0"/>
                  <a:cs typeface="Lao UI" panose="020B0502040204020203" pitchFamily="34" charset="0"/>
                </a:rPr>
                <a:t>zero</a:t>
              </a:r>
              <a:r>
                <a:rPr lang="de-DE" sz="1200" b="1" dirty="0">
                  <a:solidFill>
                    <a:srgbClr val="3E4655"/>
                  </a:solidFill>
                  <a:latin typeface="IBM Plex Sans" panose="020B0503050203000203" pitchFamily="34" charset="0"/>
                  <a:cs typeface="Lao UI" panose="020B0502040204020203" pitchFamily="34" charset="0"/>
                </a:rPr>
                <a:t>)</a:t>
              </a:r>
              <a:endParaRPr lang="es-ES" sz="1200" b="1" dirty="0">
                <a:solidFill>
                  <a:srgbClr val="3E4655"/>
                </a:solidFill>
                <a:latin typeface="IBM Plex Sans" panose="020B0503050203000203" pitchFamily="34" charset="0"/>
                <a:cs typeface="Lao UI" panose="020B0502040204020203" pitchFamily="34" charset="0"/>
              </a:endParaRPr>
            </a:p>
          </p:txBody>
        </p:sp>
        <p:sp>
          <p:nvSpPr>
            <p:cNvPr id="15" name="TextBox 14">
              <a:extLst>
                <a:ext uri="{FF2B5EF4-FFF2-40B4-BE49-F238E27FC236}">
                  <a16:creationId xmlns:a16="http://schemas.microsoft.com/office/drawing/2014/main" id="{583C132E-05A9-35E8-6DF7-8FB3D3CBB410}"/>
                </a:ext>
              </a:extLst>
            </p:cNvPr>
            <p:cNvSpPr txBox="1"/>
            <p:nvPr/>
          </p:nvSpPr>
          <p:spPr>
            <a:xfrm>
              <a:off x="7412207" y="3347904"/>
              <a:ext cx="3722494" cy="276999"/>
            </a:xfrm>
            <a:prstGeom prst="rect">
              <a:avLst/>
            </a:prstGeom>
          </p:spPr>
          <p:txBody>
            <a:bodyPr wrap="none" rtlCol="0">
              <a:spAutoFit/>
            </a:bodyPr>
            <a:lstStyle/>
            <a:p>
              <a:pPr marL="0" indent="0">
                <a:buNone/>
              </a:pPr>
              <a:r>
                <a:rPr lang="de-DE" sz="1200" dirty="0">
                  <a:solidFill>
                    <a:srgbClr val="3E4655"/>
                  </a:solidFill>
                  <a:latin typeface="IBM Plex Sans" panose="020B0503050203000203" pitchFamily="34" charset="0"/>
                  <a:cs typeface="Lao UI" panose="020B0502040204020203" pitchFamily="34" charset="0"/>
                </a:rPr>
                <a:t>Small </a:t>
              </a:r>
              <a:r>
                <a:rPr lang="de-DE" sz="1200" dirty="0" err="1">
                  <a:solidFill>
                    <a:srgbClr val="3E4655"/>
                  </a:solidFill>
                  <a:latin typeface="IBM Plex Sans" panose="020B0503050203000203" pitchFamily="34" charset="0"/>
                  <a:cs typeface="Lao UI" panose="020B0502040204020203" pitchFamily="34" charset="0"/>
                </a:rPr>
                <a:t>signal</a:t>
              </a:r>
              <a:r>
                <a:rPr lang="de-DE" sz="1200" dirty="0">
                  <a:solidFill>
                    <a:srgbClr val="3E4655"/>
                  </a:solidFill>
                  <a:latin typeface="IBM Plex Sans" panose="020B0503050203000203" pitchFamily="34" charset="0"/>
                  <a:cs typeface="Lao UI" panose="020B0502040204020203" pitchFamily="34" charset="0"/>
                </a:rPr>
                <a:t> </a:t>
              </a:r>
              <a:r>
                <a:rPr lang="de-DE" sz="1200" dirty="0" err="1">
                  <a:solidFill>
                    <a:srgbClr val="3E4655"/>
                  </a:solidFill>
                  <a:latin typeface="IBM Plex Sans" panose="020B0503050203000203" pitchFamily="34" charset="0"/>
                  <a:cs typeface="Lao UI" panose="020B0502040204020203" pitchFamily="34" charset="0"/>
                </a:rPr>
                <a:t>pop-up</a:t>
              </a:r>
              <a:r>
                <a:rPr lang="de-DE" sz="1200" dirty="0">
                  <a:solidFill>
                    <a:srgbClr val="3E4655"/>
                  </a:solidFill>
                  <a:latin typeface="IBM Plex Sans" panose="020B0503050203000203" pitchFamily="34" charset="0"/>
                  <a:cs typeface="Lao UI" panose="020B0502040204020203" pitchFamily="34" charset="0"/>
                </a:rPr>
                <a:t> </a:t>
              </a:r>
              <a:r>
                <a:rPr lang="de-DE" sz="1200" dirty="0" err="1">
                  <a:solidFill>
                    <a:srgbClr val="3E4655"/>
                  </a:solidFill>
                  <a:latin typeface="IBM Plex Sans" panose="020B0503050203000203" pitchFamily="34" charset="0"/>
                  <a:cs typeface="Lao UI" panose="020B0502040204020203" pitchFamily="34" charset="0"/>
                </a:rPr>
                <a:t>once</a:t>
              </a:r>
              <a:r>
                <a:rPr lang="de-DE" sz="1200" dirty="0">
                  <a:solidFill>
                    <a:srgbClr val="3E4655"/>
                  </a:solidFill>
                  <a:latin typeface="IBM Plex Sans" panose="020B0503050203000203" pitchFamily="34" charset="0"/>
                  <a:cs typeface="Lao UI" panose="020B0502040204020203" pitchFamily="34" charset="0"/>
                </a:rPr>
                <a:t> </a:t>
              </a:r>
              <a:r>
                <a:rPr lang="de-DE" sz="1200" dirty="0" err="1">
                  <a:solidFill>
                    <a:srgbClr val="3E4655"/>
                  </a:solidFill>
                  <a:latin typeface="IBM Plex Sans" panose="020B0503050203000203" pitchFamily="34" charset="0"/>
                  <a:cs typeface="Lao UI" panose="020B0502040204020203" pitchFamily="34" charset="0"/>
                </a:rPr>
                <a:t>the</a:t>
              </a:r>
              <a:r>
                <a:rPr lang="de-DE" sz="1200" dirty="0">
                  <a:solidFill>
                    <a:srgbClr val="3E4655"/>
                  </a:solidFill>
                  <a:latin typeface="IBM Plex Sans" panose="020B0503050203000203" pitchFamily="34" charset="0"/>
                  <a:cs typeface="Lao UI" panose="020B0502040204020203" pitchFamily="34" charset="0"/>
                </a:rPr>
                <a:t> </a:t>
              </a:r>
              <a:r>
                <a:rPr lang="de-DE" sz="1200" dirty="0" err="1">
                  <a:solidFill>
                    <a:srgbClr val="3E4655"/>
                  </a:solidFill>
                  <a:latin typeface="IBM Plex Sans" panose="020B0503050203000203" pitchFamily="34" charset="0"/>
                  <a:cs typeface="Lao UI" panose="020B0502040204020203" pitchFamily="34" charset="0"/>
                </a:rPr>
                <a:t>ringing</a:t>
              </a:r>
              <a:r>
                <a:rPr lang="de-DE" sz="1200" dirty="0">
                  <a:solidFill>
                    <a:srgbClr val="3E4655"/>
                  </a:solidFill>
                  <a:latin typeface="IBM Plex Sans" panose="020B0503050203000203" pitchFamily="34" charset="0"/>
                  <a:cs typeface="Lao UI" panose="020B0502040204020203" pitchFamily="34" charset="0"/>
                </a:rPr>
                <a:t> </a:t>
              </a:r>
              <a:r>
                <a:rPr lang="de-DE" sz="1200" dirty="0" err="1">
                  <a:solidFill>
                    <a:srgbClr val="3E4655"/>
                  </a:solidFill>
                  <a:latin typeface="IBM Plex Sans" panose="020B0503050203000203" pitchFamily="34" charset="0"/>
                  <a:cs typeface="Lao UI" panose="020B0502040204020203" pitchFamily="34" charset="0"/>
                </a:rPr>
                <a:t>is</a:t>
              </a:r>
              <a:r>
                <a:rPr lang="de-DE" sz="1200" dirty="0">
                  <a:solidFill>
                    <a:srgbClr val="3E4655"/>
                  </a:solidFill>
                  <a:latin typeface="IBM Plex Sans" panose="020B0503050203000203" pitchFamily="34" charset="0"/>
                  <a:cs typeface="Lao UI" panose="020B0502040204020203" pitchFamily="34" charset="0"/>
                </a:rPr>
                <a:t> </a:t>
              </a:r>
              <a:r>
                <a:rPr lang="de-DE" sz="1200" dirty="0" err="1">
                  <a:solidFill>
                    <a:srgbClr val="3E4655"/>
                  </a:solidFill>
                  <a:latin typeface="IBM Plex Sans" panose="020B0503050203000203" pitchFamily="34" charset="0"/>
                  <a:cs typeface="Lao UI" panose="020B0502040204020203" pitchFamily="34" charset="0"/>
                </a:rPr>
                <a:t>substracted</a:t>
              </a:r>
              <a:endParaRPr lang="es-ES" sz="1200" dirty="0">
                <a:solidFill>
                  <a:srgbClr val="3E4655"/>
                </a:solidFill>
                <a:latin typeface="IBM Plex Sans" panose="020B0503050203000203" pitchFamily="34" charset="0"/>
                <a:cs typeface="Lao UI" panose="020B0502040204020203" pitchFamily="34" charset="0"/>
              </a:endParaRPr>
            </a:p>
          </p:txBody>
        </p:sp>
        <p:cxnSp>
          <p:nvCxnSpPr>
            <p:cNvPr id="9" name="Straight Connector 8">
              <a:extLst>
                <a:ext uri="{FF2B5EF4-FFF2-40B4-BE49-F238E27FC236}">
                  <a16:creationId xmlns:a16="http://schemas.microsoft.com/office/drawing/2014/main" id="{94742421-2494-413E-C28A-ABB46C853D2E}"/>
                </a:ext>
              </a:extLst>
            </p:cNvPr>
            <p:cNvCxnSpPr>
              <a:cxnSpLocks/>
            </p:cNvCxnSpPr>
            <p:nvPr/>
          </p:nvCxnSpPr>
          <p:spPr>
            <a:xfrm>
              <a:off x="5799667" y="4259554"/>
              <a:ext cx="6010660" cy="0"/>
            </a:xfrm>
            <a:prstGeom prst="line">
              <a:avLst/>
            </a:prstGeom>
            <a:ln w="38100" cap="flat" cmpd="sng" algn="ctr">
              <a:solidFill>
                <a:srgbClr val="3E4655"/>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27286E67-9977-A902-E8D9-61E7AB3BF7C5}"/>
                </a:ext>
              </a:extLst>
            </p:cNvPr>
            <p:cNvCxnSpPr>
              <a:cxnSpLocks/>
            </p:cNvCxnSpPr>
            <p:nvPr/>
          </p:nvCxnSpPr>
          <p:spPr>
            <a:xfrm>
              <a:off x="5799667" y="4081798"/>
              <a:ext cx="6010659" cy="0"/>
            </a:xfrm>
            <a:prstGeom prst="line">
              <a:avLst/>
            </a:prstGeom>
            <a:ln w="38100" cap="flat" cmpd="sng" algn="ctr">
              <a:solidFill>
                <a:srgbClr val="00B050"/>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TextBox 23">
              <a:extLst>
                <a:ext uri="{FF2B5EF4-FFF2-40B4-BE49-F238E27FC236}">
                  <a16:creationId xmlns:a16="http://schemas.microsoft.com/office/drawing/2014/main" id="{5FD1C78E-4820-6733-3866-5E2069C0DA3F}"/>
                </a:ext>
              </a:extLst>
            </p:cNvPr>
            <p:cNvSpPr txBox="1"/>
            <p:nvPr/>
          </p:nvSpPr>
          <p:spPr>
            <a:xfrm>
              <a:off x="9491268" y="3776673"/>
              <a:ext cx="2509020" cy="276999"/>
            </a:xfrm>
            <a:prstGeom prst="rect">
              <a:avLst/>
            </a:prstGeom>
          </p:spPr>
          <p:txBody>
            <a:bodyPr wrap="none" rtlCol="0">
              <a:spAutoFit/>
            </a:bodyPr>
            <a:lstStyle/>
            <a:p>
              <a:pPr marL="0" indent="0">
                <a:buNone/>
              </a:pPr>
              <a:r>
                <a:rPr lang="de-DE" sz="1200" b="1" dirty="0" err="1">
                  <a:solidFill>
                    <a:srgbClr val="00B050"/>
                  </a:solidFill>
                  <a:latin typeface="IBM Plex Sans" panose="020B0503050203000203" pitchFamily="34" charset="0"/>
                  <a:cs typeface="Lao UI" panose="020B0502040204020203" pitchFamily="34" charset="0"/>
                </a:rPr>
                <a:t>Amp</a:t>
              </a:r>
              <a:r>
                <a:rPr lang="de-DE" sz="1200" b="1" baseline="-25000" dirty="0" err="1">
                  <a:solidFill>
                    <a:srgbClr val="00B050"/>
                  </a:solidFill>
                  <a:latin typeface="IBM Plex Sans" panose="020B0503050203000203" pitchFamily="34" charset="0"/>
                  <a:cs typeface="Lao UI" panose="020B0502040204020203" pitchFamily="34" charset="0"/>
                </a:rPr>
                <a:t>th</a:t>
              </a:r>
              <a:r>
                <a:rPr lang="de-DE" sz="1200" b="1" dirty="0">
                  <a:solidFill>
                    <a:srgbClr val="00B050"/>
                  </a:solidFill>
                  <a:latin typeface="IBM Plex Sans" panose="020B0503050203000203" pitchFamily="34" charset="0"/>
                  <a:cs typeface="Lao UI" panose="020B0502040204020203" pitchFamily="34" charset="0"/>
                </a:rPr>
                <a:t>(</a:t>
              </a:r>
              <a:r>
                <a:rPr lang="de-DE" sz="1200" b="1" dirty="0" err="1">
                  <a:solidFill>
                    <a:srgbClr val="00B050"/>
                  </a:solidFill>
                  <a:latin typeface="IBM Plex Sans" panose="020B0503050203000203" pitchFamily="34" charset="0"/>
                  <a:cs typeface="Lao UI" panose="020B0502040204020203" pitchFamily="34" charset="0"/>
                </a:rPr>
                <a:t>Detect</a:t>
              </a:r>
              <a:r>
                <a:rPr lang="de-DE" sz="1200" b="1" dirty="0">
                  <a:solidFill>
                    <a:srgbClr val="00B050"/>
                  </a:solidFill>
                  <a:latin typeface="IBM Plex Sans" panose="020B0503050203000203" pitchFamily="34" charset="0"/>
                  <a:cs typeface="Lao UI" panose="020B0502040204020203" pitchFamily="34" charset="0"/>
                </a:rPr>
                <a:t> </a:t>
              </a:r>
              <a:r>
                <a:rPr lang="de-DE" sz="1200" b="1" dirty="0" err="1">
                  <a:solidFill>
                    <a:srgbClr val="00B050"/>
                  </a:solidFill>
                  <a:latin typeface="IBM Plex Sans" panose="020B0503050203000203" pitchFamily="34" charset="0"/>
                  <a:cs typeface="Lao UI" panose="020B0502040204020203" pitchFamily="34" charset="0"/>
                </a:rPr>
                <a:t>signal</a:t>
              </a:r>
              <a:r>
                <a:rPr lang="de-DE" sz="1200" b="1" dirty="0">
                  <a:solidFill>
                    <a:srgbClr val="00B050"/>
                  </a:solidFill>
                  <a:latin typeface="IBM Plex Sans" panose="020B0503050203000203" pitchFamily="34" charset="0"/>
                  <a:cs typeface="Lao UI" panose="020B0502040204020203" pitchFamily="34" charset="0"/>
                </a:rPr>
                <a:t> </a:t>
              </a:r>
              <a:r>
                <a:rPr lang="de-DE" sz="1200" b="1" dirty="0" err="1">
                  <a:solidFill>
                    <a:srgbClr val="00B050"/>
                  </a:solidFill>
                  <a:latin typeface="IBM Plex Sans" panose="020B0503050203000203" pitchFamily="34" charset="0"/>
                  <a:cs typeface="Lao UI" panose="020B0502040204020203" pitchFamily="34" charset="0"/>
                </a:rPr>
                <a:t>candidates</a:t>
              </a:r>
              <a:r>
                <a:rPr lang="de-DE" sz="1200" b="1" dirty="0">
                  <a:solidFill>
                    <a:srgbClr val="00B050"/>
                  </a:solidFill>
                  <a:latin typeface="IBM Plex Sans" panose="020B0503050203000203" pitchFamily="34" charset="0"/>
                  <a:cs typeface="Lao UI" panose="020B0502040204020203" pitchFamily="34" charset="0"/>
                </a:rPr>
                <a:t>)</a:t>
              </a:r>
              <a:endParaRPr lang="es-ES" sz="1200" b="1" dirty="0">
                <a:solidFill>
                  <a:srgbClr val="00B050"/>
                </a:solidFill>
                <a:latin typeface="IBM Plex Sans" panose="020B0503050203000203" pitchFamily="34" charset="0"/>
                <a:cs typeface="Lao UI" panose="020B0502040204020203" pitchFamily="34" charset="0"/>
              </a:endParaRPr>
            </a:p>
          </p:txBody>
        </p:sp>
      </p:grpSp>
      <p:pic>
        <p:nvPicPr>
          <p:cNvPr id="5" name="Imagen 9">
            <a:extLst>
              <a:ext uri="{FF2B5EF4-FFF2-40B4-BE49-F238E27FC236}">
                <a16:creationId xmlns:a16="http://schemas.microsoft.com/office/drawing/2014/main" id="{05A8F33E-1305-149C-671C-59A13FD6ADA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654712" y="3360157"/>
            <a:ext cx="5296665" cy="2901546"/>
          </a:xfrm>
          <a:prstGeom prst="rect">
            <a:avLst/>
          </a:prstGeom>
        </p:spPr>
      </p:pic>
    </p:spTree>
    <p:extLst>
      <p:ext uri="{BB962C8B-B14F-4D97-AF65-F5344CB8AC3E}">
        <p14:creationId xmlns:p14="http://schemas.microsoft.com/office/powerpoint/2010/main" val="591230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146" t="-952" r="47787" b="25372"/>
          <a:stretch/>
        </p:blipFill>
        <p:spPr>
          <a:xfrm>
            <a:off x="4426721" y="3733245"/>
            <a:ext cx="3625443" cy="1945010"/>
          </a:xfrm>
          <a:prstGeom prst="rect">
            <a:avLst/>
          </a:prstGeom>
        </p:spPr>
      </p:pic>
      <p:sp>
        <p:nvSpPr>
          <p:cNvPr id="2" name="Título 1"/>
          <p:cNvSpPr>
            <a:spLocks noGrp="1"/>
          </p:cNvSpPr>
          <p:nvPr>
            <p:ph type="title"/>
          </p:nvPr>
        </p:nvSpPr>
        <p:spPr/>
        <p:txBody>
          <a:bodyPr/>
          <a:lstStyle/>
          <a:p>
            <a:r>
              <a:rPr lang="es-ES" dirty="0"/>
              <a:t>NEUTRON SCATERING BACKGROUND IN DIAMOND (SHADOW BARS)</a:t>
            </a:r>
          </a:p>
        </p:txBody>
      </p:sp>
      <p:sp>
        <p:nvSpPr>
          <p:cNvPr id="3" name="Marcador de pie de página 2"/>
          <p:cNvSpPr>
            <a:spLocks noGrp="1"/>
          </p:cNvSpPr>
          <p:nvPr>
            <p:ph type="ftr" sz="quarter" idx="11"/>
          </p:nvPr>
        </p:nvSpPr>
        <p:spPr/>
        <p:txBody>
          <a:bodyPr/>
          <a:lstStyle/>
          <a:p>
            <a:r>
              <a:rPr lang="es-ES"/>
              <a:t>Ariel Final Workshop | M. A. Millán-Callado | 19/01/2024 | IJCLab, Orsay</a:t>
            </a:r>
            <a:endParaRPr lang="en-US" dirty="0"/>
          </a:p>
        </p:txBody>
      </p:sp>
      <p:sp>
        <p:nvSpPr>
          <p:cNvPr id="8" name="CuadroTexto 7"/>
          <p:cNvSpPr txBox="1"/>
          <p:nvPr/>
        </p:nvSpPr>
        <p:spPr>
          <a:xfrm>
            <a:off x="4688492" y="2257556"/>
            <a:ext cx="2967843" cy="1569660"/>
          </a:xfrm>
          <a:prstGeom prst="rect">
            <a:avLst/>
          </a:prstGeom>
        </p:spPr>
        <p:txBody>
          <a:bodyPr wrap="square" rtlCol="0">
            <a:spAutoFit/>
          </a:bodyPr>
          <a:lstStyle/>
          <a:p>
            <a:pPr algn="ctr"/>
            <a:r>
              <a:rPr lang="es-ES" sz="1600" dirty="0">
                <a:solidFill>
                  <a:srgbClr val="3E4655"/>
                </a:solidFill>
                <a:latin typeface="IBM Plex Sans" panose="020B0503050203000203"/>
                <a:cs typeface="Lao UI" panose="020B0502040204020203" pitchFamily="34" charset="0"/>
              </a:rPr>
              <a:t>Geant4 </a:t>
            </a:r>
            <a:r>
              <a:rPr lang="es-ES" sz="1600" dirty="0" err="1">
                <a:solidFill>
                  <a:srgbClr val="3E4655"/>
                </a:solidFill>
                <a:latin typeface="IBM Plex Sans" panose="020B0503050203000203"/>
                <a:cs typeface="Lao UI" panose="020B0502040204020203" pitchFamily="34" charset="0"/>
              </a:rPr>
              <a:t>Simulations</a:t>
            </a:r>
            <a:r>
              <a:rPr lang="es-ES" sz="1600" dirty="0">
                <a:solidFill>
                  <a:srgbClr val="3E4655"/>
                </a:solidFill>
                <a:latin typeface="IBM Plex Sans" panose="020B0503050203000203"/>
                <a:cs typeface="Lao UI" panose="020B0502040204020203" pitchFamily="34" charset="0"/>
              </a:rPr>
              <a:t> </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Shadow bar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features</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n-US" sz="1600" dirty="0">
                <a:latin typeface="IBM Plex Sans" panose="020B0503050203000203"/>
              </a:rPr>
              <a:t>99,9% efficiency to remove or scatter neutrons below 50 MeV  (99,0% if only E</a:t>
            </a:r>
            <a:r>
              <a:rPr lang="en-US" sz="1600" baseline="-25000" dirty="0">
                <a:latin typeface="IBM Plex Sans" panose="020B0503050203000203"/>
              </a:rPr>
              <a:t>n </a:t>
            </a:r>
            <a:r>
              <a:rPr lang="en-US" sz="1600" dirty="0">
                <a:latin typeface="IBM Plex Sans" panose="020B0503050203000203"/>
              </a:rPr>
              <a:t>&gt; </a:t>
            </a:r>
            <a:r>
              <a:rPr lang="es-ES" sz="1600" dirty="0">
                <a:latin typeface="IBM Plex Sans" panose="020B0503050203000203"/>
              </a:rPr>
              <a:t>10 </a:t>
            </a:r>
            <a:r>
              <a:rPr lang="es-ES" sz="1600" dirty="0" err="1">
                <a:latin typeface="IBM Plex Sans" panose="020B0503050203000203"/>
              </a:rPr>
              <a:t>MeV</a:t>
            </a:r>
            <a:r>
              <a:rPr lang="es-ES" sz="1600" dirty="0">
                <a:latin typeface="IBM Plex Sans" panose="020B0503050203000203"/>
              </a:rPr>
              <a:t> </a:t>
            </a:r>
            <a:r>
              <a:rPr lang="es-ES" sz="1600" dirty="0" err="1">
                <a:latin typeface="IBM Plex Sans" panose="020B0503050203000203"/>
              </a:rPr>
              <a:t>considered</a:t>
            </a:r>
            <a:r>
              <a:rPr lang="es-ES" sz="1600" dirty="0">
                <a:latin typeface="IBM Plex Sans" panose="020B0503050203000203"/>
              </a:rPr>
              <a:t>)</a:t>
            </a:r>
            <a:endParaRPr lang="es-ES" sz="1600" dirty="0">
              <a:solidFill>
                <a:srgbClr val="3E4655"/>
              </a:solidFill>
              <a:latin typeface="IBM Plex Sans" panose="020B0503050203000203"/>
              <a:cs typeface="Lao UI" panose="020B0502040204020203" pitchFamily="34" charset="0"/>
            </a:endParaRPr>
          </a:p>
        </p:txBody>
      </p:sp>
      <p:pic>
        <p:nvPicPr>
          <p:cNvPr id="12" name="Imagen 11"/>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973104" y="810082"/>
            <a:ext cx="4051497" cy="2742552"/>
          </a:xfrm>
          <a:prstGeom prst="rect">
            <a:avLst/>
          </a:prstGeom>
        </p:spPr>
      </p:pic>
      <p:pic>
        <p:nvPicPr>
          <p:cNvPr id="13" name="Imagen 12"/>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8035436" y="3471543"/>
            <a:ext cx="3926835" cy="2768523"/>
          </a:xfrm>
          <a:prstGeom prst="rect">
            <a:avLst/>
          </a:prstGeom>
        </p:spPr>
      </p:pic>
      <p:sp>
        <p:nvSpPr>
          <p:cNvPr id="11" name="CuadroTexto 10">
            <a:extLst>
              <a:ext uri="{FF2B5EF4-FFF2-40B4-BE49-F238E27FC236}">
                <a16:creationId xmlns:a16="http://schemas.microsoft.com/office/drawing/2014/main" id="{6F767D85-5DC6-DC01-B927-110911A35867}"/>
              </a:ext>
            </a:extLst>
          </p:cNvPr>
          <p:cNvSpPr txBox="1"/>
          <p:nvPr/>
        </p:nvSpPr>
        <p:spPr>
          <a:xfrm>
            <a:off x="9347275" y="1621924"/>
            <a:ext cx="2711943" cy="338554"/>
          </a:xfrm>
          <a:prstGeom prst="rect">
            <a:avLst/>
          </a:prstGeom>
          <a:noFill/>
        </p:spPr>
        <p:txBody>
          <a:bodyPr wrap="square">
            <a:spAutoFit/>
          </a:bodyPr>
          <a:lstStyle/>
          <a:p>
            <a:r>
              <a:rPr lang="es-ES" sz="1600" dirty="0">
                <a:solidFill>
                  <a:srgbClr val="0070C0"/>
                </a:solidFill>
                <a:latin typeface="IBM Plex Sans" panose="020B0503050203000203"/>
                <a:cs typeface="Lao UI" panose="020B0502040204020203" pitchFamily="34" charset="0"/>
              </a:rPr>
              <a:t>40-50% BACKGROUND</a:t>
            </a:r>
            <a:endParaRPr lang="es-ES" sz="1600" dirty="0">
              <a:solidFill>
                <a:srgbClr val="0070C0"/>
              </a:solidFill>
            </a:endParaRPr>
          </a:p>
        </p:txBody>
      </p:sp>
      <p:pic>
        <p:nvPicPr>
          <p:cNvPr id="21" name="Picture 20">
            <a:extLst>
              <a:ext uri="{FF2B5EF4-FFF2-40B4-BE49-F238E27FC236}">
                <a16:creationId xmlns:a16="http://schemas.microsoft.com/office/drawing/2014/main" id="{1BBD4028-2036-F822-959A-9E1576DED9D6}"/>
              </a:ext>
            </a:extLst>
          </p:cNvPr>
          <p:cNvPicPr>
            <a:picLocks noChangeAspect="1"/>
          </p:cNvPicPr>
          <p:nvPr/>
        </p:nvPicPr>
        <p:blipFill rotWithShape="1">
          <a:blip r:embed="rId8"/>
          <a:srcRect r="12623"/>
          <a:stretch/>
        </p:blipFill>
        <p:spPr>
          <a:xfrm>
            <a:off x="423158" y="1040222"/>
            <a:ext cx="3896919" cy="3132664"/>
          </a:xfrm>
          <a:prstGeom prst="rect">
            <a:avLst/>
          </a:prstGeom>
        </p:spPr>
      </p:pic>
      <p:pic>
        <p:nvPicPr>
          <p:cNvPr id="3074" name="Picture 2" descr="Geant4 Logo - Geant4">
            <a:extLst>
              <a:ext uri="{FF2B5EF4-FFF2-40B4-BE49-F238E27FC236}">
                <a16:creationId xmlns:a16="http://schemas.microsoft.com/office/drawing/2014/main" id="{AE46DD56-DDB4-15E6-C4C1-BDE7EBCD6DF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93605" y="4122651"/>
            <a:ext cx="1718956" cy="5724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6FAD959-784E-D9F0-CAAA-9F3F712BE2E9}"/>
              </a:ext>
            </a:extLst>
          </p:cNvPr>
          <p:cNvSpPr txBox="1"/>
          <p:nvPr/>
        </p:nvSpPr>
        <p:spPr>
          <a:xfrm>
            <a:off x="2893714" y="3115316"/>
            <a:ext cx="1364476" cy="369332"/>
          </a:xfrm>
          <a:prstGeom prst="rect">
            <a:avLst/>
          </a:prstGeom>
        </p:spPr>
        <p:txBody>
          <a:bodyPr wrap="square" rtlCol="0">
            <a:spAutoFit/>
          </a:bodyPr>
          <a:lstStyle/>
          <a:p>
            <a:pPr marL="0" indent="0">
              <a:buNone/>
            </a:pPr>
            <a:r>
              <a:rPr lang="de-DE" sz="1800" b="1" dirty="0">
                <a:solidFill>
                  <a:srgbClr val="FFFF00"/>
                </a:solidFill>
                <a:latin typeface="IBM Plex Sans" panose="020B0503050203000203" pitchFamily="34" charset="0"/>
                <a:cs typeface="Lao UI" panose="020B0502040204020203" pitchFamily="34" charset="0"/>
              </a:rPr>
              <a:t>DETECTOR</a:t>
            </a:r>
            <a:endParaRPr lang="es-ES" sz="1800" b="1" dirty="0">
              <a:solidFill>
                <a:srgbClr val="FFFF00"/>
              </a:solidFill>
              <a:latin typeface="IBM Plex Sans" panose="020B0503050203000203" pitchFamily="34" charset="0"/>
              <a:cs typeface="Lao UI" panose="020B0502040204020203" pitchFamily="34" charset="0"/>
            </a:endParaRPr>
          </a:p>
        </p:txBody>
      </p:sp>
      <p:sp>
        <p:nvSpPr>
          <p:cNvPr id="16" name="Oval 15">
            <a:extLst>
              <a:ext uri="{FF2B5EF4-FFF2-40B4-BE49-F238E27FC236}">
                <a16:creationId xmlns:a16="http://schemas.microsoft.com/office/drawing/2014/main" id="{4F2CAA9B-CCAF-9E07-BCCC-32B561EDAD37}"/>
              </a:ext>
            </a:extLst>
          </p:cNvPr>
          <p:cNvSpPr/>
          <p:nvPr/>
        </p:nvSpPr>
        <p:spPr>
          <a:xfrm>
            <a:off x="2719976" y="2257555"/>
            <a:ext cx="729324" cy="609093"/>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0">
            <a:extLst>
              <a:ext uri="{FF2B5EF4-FFF2-40B4-BE49-F238E27FC236}">
                <a16:creationId xmlns:a16="http://schemas.microsoft.com/office/drawing/2014/main" id="{D940FA3B-0A50-31FC-FE7F-0325FDB2118A}"/>
              </a:ext>
            </a:extLst>
          </p:cNvPr>
          <p:cNvSpPr txBox="1"/>
          <p:nvPr/>
        </p:nvSpPr>
        <p:spPr>
          <a:xfrm>
            <a:off x="9585171" y="4339069"/>
            <a:ext cx="2711943" cy="338554"/>
          </a:xfrm>
          <a:prstGeom prst="rect">
            <a:avLst/>
          </a:prstGeom>
          <a:noFill/>
        </p:spPr>
        <p:txBody>
          <a:bodyPr wrap="square">
            <a:spAutoFit/>
          </a:bodyPr>
          <a:lstStyle/>
          <a:p>
            <a:r>
              <a:rPr lang="es-ES" sz="1600" dirty="0">
                <a:solidFill>
                  <a:srgbClr val="0070C0"/>
                </a:solidFill>
                <a:latin typeface="IBM Plex Sans" panose="020B0503050203000203"/>
                <a:cs typeface="Lao UI" panose="020B0502040204020203" pitchFamily="34" charset="0"/>
              </a:rPr>
              <a:t>40-50% BACKGROUND</a:t>
            </a:r>
            <a:endParaRPr lang="es-ES" sz="1600" dirty="0">
              <a:solidFill>
                <a:srgbClr val="0070C0"/>
              </a:solidFill>
            </a:endParaRPr>
          </a:p>
        </p:txBody>
      </p:sp>
      <p:pic>
        <p:nvPicPr>
          <p:cNvPr id="6146" name="Picture 2">
            <a:extLst>
              <a:ext uri="{FF2B5EF4-FFF2-40B4-BE49-F238E27FC236}">
                <a16:creationId xmlns:a16="http://schemas.microsoft.com/office/drawing/2014/main" id="{30C962DA-2D45-A9A9-2AE5-83AD2DCEB5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7764"/>
          <a:stretch/>
        </p:blipFill>
        <p:spPr bwMode="auto">
          <a:xfrm>
            <a:off x="423157" y="4257066"/>
            <a:ext cx="3896919" cy="195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24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EXPERIMENTAL NEUTRON FLUX</a:t>
            </a:r>
          </a:p>
        </p:txBody>
      </p:sp>
      <p:sp>
        <p:nvSpPr>
          <p:cNvPr id="3" name="Marcador de pie de página 2"/>
          <p:cNvSpPr>
            <a:spLocks noGrp="1"/>
          </p:cNvSpPr>
          <p:nvPr>
            <p:ph type="ftr" sz="quarter" idx="11"/>
          </p:nvPr>
        </p:nvSpPr>
        <p:spPr/>
        <p:txBody>
          <a:bodyPr/>
          <a:lstStyle/>
          <a:p>
            <a:r>
              <a:rPr lang="es-ES"/>
              <a:t>Ariel Final Workshop | M. A. Millán-Callado | 19/01/2024 | IJCLab, Orsay</a:t>
            </a:r>
            <a:endParaRPr lang="en-US" dirty="0"/>
          </a:p>
        </p:txBody>
      </p:sp>
      <p:pic>
        <p:nvPicPr>
          <p:cNvPr id="5" name="Imagen 4"/>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0499" y="1900219"/>
            <a:ext cx="11698719" cy="4342101"/>
          </a:xfrm>
          <a:prstGeom prst="rect">
            <a:avLst/>
          </a:prstGeom>
        </p:spPr>
      </p:pic>
      <p:sp>
        <p:nvSpPr>
          <p:cNvPr id="6" name="CuadroTexto 5"/>
          <p:cNvSpPr txBox="1"/>
          <p:nvPr/>
        </p:nvSpPr>
        <p:spPr>
          <a:xfrm>
            <a:off x="6879541" y="929235"/>
            <a:ext cx="4229043" cy="1200329"/>
          </a:xfrm>
          <a:prstGeom prst="rect">
            <a:avLst/>
          </a:prstGeom>
        </p:spPr>
        <p:txBody>
          <a:bodyPr wrap="none" rtlCol="0">
            <a:spAutoFit/>
          </a:bodyPr>
          <a:lstStyle/>
          <a:p>
            <a:pPr marL="0" indent="0">
              <a:buNone/>
            </a:pPr>
            <a:r>
              <a:rPr lang="es-ES" sz="1800" dirty="0" err="1">
                <a:solidFill>
                  <a:srgbClr val="3E4655"/>
                </a:solidFill>
                <a:latin typeface="IBM Plex Sans" panose="020B0503050203000203"/>
                <a:cs typeface="Lao UI" panose="020B0502040204020203" pitchFamily="34" charset="0"/>
              </a:rPr>
              <a:t>LiF</a:t>
            </a:r>
            <a:r>
              <a:rPr lang="es-ES" sz="1800" dirty="0">
                <a:solidFill>
                  <a:srgbClr val="3E4655"/>
                </a:solidFill>
                <a:latin typeface="IBM Plex Sans" panose="020B0503050203000203"/>
                <a:cs typeface="Lao UI" panose="020B0502040204020203" pitchFamily="34" charset="0"/>
              </a:rPr>
              <a:t>(</a:t>
            </a:r>
            <a:r>
              <a:rPr lang="es-ES" sz="1800" dirty="0" err="1">
                <a:solidFill>
                  <a:srgbClr val="3E4655"/>
                </a:solidFill>
                <a:latin typeface="IBM Plex Sans" panose="020B0503050203000203"/>
                <a:cs typeface="Lao UI" panose="020B0502040204020203" pitchFamily="34" charset="0"/>
              </a:rPr>
              <a:t>p,n</a:t>
            </a:r>
            <a:r>
              <a:rPr lang="es-ES" sz="1800" dirty="0">
                <a:solidFill>
                  <a:srgbClr val="3E4655"/>
                </a:solidFill>
                <a:latin typeface="IBM Plex Sans" panose="020B0503050203000203"/>
                <a:cs typeface="Lao UI" panose="020B0502040204020203" pitchFamily="34" charset="0"/>
              </a:rPr>
              <a:t>): 9(3)·10</a:t>
            </a:r>
            <a:r>
              <a:rPr lang="es-ES" sz="1800" baseline="30000" dirty="0">
                <a:solidFill>
                  <a:srgbClr val="3E4655"/>
                </a:solidFill>
                <a:latin typeface="IBM Plex Sans" panose="020B0503050203000203"/>
                <a:cs typeface="Lao UI" panose="020B0502040204020203" pitchFamily="34" charset="0"/>
              </a:rPr>
              <a:t>6</a:t>
            </a:r>
            <a:r>
              <a:rPr lang="es-ES" sz="1800" dirty="0">
                <a:solidFill>
                  <a:srgbClr val="3E4655"/>
                </a:solidFill>
                <a:latin typeface="IBM Plex Sans" panose="020B0503050203000203"/>
                <a:cs typeface="Lao UI" panose="020B0502040204020203" pitchFamily="34" charset="0"/>
              </a:rPr>
              <a:t> n/sr/</a:t>
            </a:r>
            <a:r>
              <a:rPr lang="es-ES" sz="1800" dirty="0" err="1">
                <a:solidFill>
                  <a:srgbClr val="3E4655"/>
                </a:solidFill>
                <a:latin typeface="IBM Plex Sans" panose="020B0503050203000203"/>
                <a:cs typeface="Lao UI" panose="020B0502040204020203" pitchFamily="34" charset="0"/>
              </a:rPr>
              <a:t>shot</a:t>
            </a:r>
            <a:r>
              <a:rPr lang="es-ES" sz="1800" dirty="0">
                <a:solidFill>
                  <a:srgbClr val="3E4655"/>
                </a:solidFill>
                <a:latin typeface="IBM Plex Sans" panose="020B0503050203000203"/>
                <a:cs typeface="Lao UI" panose="020B0502040204020203" pitchFamily="34" charset="0"/>
              </a:rPr>
              <a:t> (</a:t>
            </a:r>
            <a:r>
              <a:rPr lang="es-ES" sz="1800" dirty="0" err="1">
                <a:solidFill>
                  <a:srgbClr val="3E4655"/>
                </a:solidFill>
                <a:latin typeface="IBM Plex Sans" panose="020B0503050203000203"/>
                <a:cs typeface="Lao UI" panose="020B0502040204020203" pitchFamily="34" charset="0"/>
              </a:rPr>
              <a:t>kT</a:t>
            </a:r>
            <a:r>
              <a:rPr lang="es-ES" sz="1800" dirty="0">
                <a:solidFill>
                  <a:srgbClr val="3E4655"/>
                </a:solidFill>
                <a:latin typeface="IBM Plex Sans" panose="020B0503050203000203"/>
                <a:cs typeface="Lao UI" panose="020B0502040204020203" pitchFamily="34" charset="0"/>
              </a:rPr>
              <a:t> ~19 </a:t>
            </a:r>
            <a:r>
              <a:rPr lang="es-ES" sz="1800" dirty="0" err="1">
                <a:solidFill>
                  <a:srgbClr val="3E4655"/>
                </a:solidFill>
                <a:latin typeface="IBM Plex Sans" panose="020B0503050203000203"/>
                <a:cs typeface="Lao UI" panose="020B0502040204020203" pitchFamily="34" charset="0"/>
              </a:rPr>
              <a:t>MeV</a:t>
            </a:r>
            <a:r>
              <a:rPr lang="es-ES" sz="1800" dirty="0">
                <a:solidFill>
                  <a:srgbClr val="3E4655"/>
                </a:solidFill>
                <a:latin typeface="IBM Plex Sans" panose="020B0503050203000203"/>
                <a:cs typeface="Lao UI" panose="020B0502040204020203" pitchFamily="34" charset="0"/>
              </a:rPr>
              <a:t>)</a:t>
            </a:r>
          </a:p>
          <a:p>
            <a:endParaRPr lang="es-ES" dirty="0">
              <a:solidFill>
                <a:srgbClr val="3E4655"/>
              </a:solidFill>
              <a:latin typeface="IBM Plex Sans" panose="020B0503050203000203"/>
              <a:cs typeface="Lao UI" panose="020B0502040204020203" pitchFamily="34" charset="0"/>
            </a:endParaRPr>
          </a:p>
          <a:p>
            <a:r>
              <a:rPr lang="es-ES" dirty="0">
                <a:solidFill>
                  <a:srgbClr val="3E4655"/>
                </a:solidFill>
                <a:latin typeface="IBM Plex Sans" panose="020B0503050203000203"/>
                <a:cs typeface="Lao UI" panose="020B0502040204020203" pitchFamily="34" charset="0"/>
              </a:rPr>
              <a:t>Cu(</a:t>
            </a:r>
            <a:r>
              <a:rPr lang="es-ES" dirty="0" err="1">
                <a:solidFill>
                  <a:srgbClr val="3E4655"/>
                </a:solidFill>
                <a:latin typeface="IBM Plex Sans" panose="020B0503050203000203"/>
                <a:cs typeface="Lao UI" panose="020B0502040204020203" pitchFamily="34" charset="0"/>
              </a:rPr>
              <a:t>p,n</a:t>
            </a:r>
            <a:r>
              <a:rPr lang="es-ES" dirty="0">
                <a:solidFill>
                  <a:srgbClr val="3E4655"/>
                </a:solidFill>
                <a:latin typeface="IBM Plex Sans" panose="020B0503050203000203"/>
                <a:cs typeface="Lao UI" panose="020B0502040204020203" pitchFamily="34" charset="0"/>
              </a:rPr>
              <a:t>): 7(2)·10</a:t>
            </a:r>
            <a:r>
              <a:rPr lang="es-ES" baseline="30000" dirty="0">
                <a:solidFill>
                  <a:srgbClr val="3E4655"/>
                </a:solidFill>
                <a:latin typeface="IBM Plex Sans" panose="020B0503050203000203"/>
                <a:cs typeface="Lao UI" panose="020B0502040204020203" pitchFamily="34" charset="0"/>
              </a:rPr>
              <a:t>6</a:t>
            </a:r>
            <a:r>
              <a:rPr lang="es-ES" dirty="0">
                <a:solidFill>
                  <a:srgbClr val="3E4655"/>
                </a:solidFill>
                <a:latin typeface="IBM Plex Sans" panose="020B0503050203000203"/>
                <a:cs typeface="Lao UI" panose="020B0502040204020203" pitchFamily="34" charset="0"/>
              </a:rPr>
              <a:t> n/sr/</a:t>
            </a:r>
            <a:r>
              <a:rPr lang="es-ES" dirty="0" err="1">
                <a:solidFill>
                  <a:srgbClr val="3E4655"/>
                </a:solidFill>
                <a:latin typeface="IBM Plex Sans" panose="020B0503050203000203"/>
                <a:cs typeface="Lao UI" panose="020B0502040204020203" pitchFamily="34" charset="0"/>
              </a:rPr>
              <a:t>shot</a:t>
            </a:r>
            <a:r>
              <a:rPr lang="es-ES" dirty="0">
                <a:solidFill>
                  <a:srgbClr val="3E4655"/>
                </a:solidFill>
                <a:latin typeface="IBM Plex Sans" panose="020B0503050203000203"/>
                <a:cs typeface="Lao UI" panose="020B0502040204020203" pitchFamily="34" charset="0"/>
              </a:rPr>
              <a:t> (</a:t>
            </a:r>
            <a:r>
              <a:rPr lang="es-ES" dirty="0" err="1">
                <a:solidFill>
                  <a:srgbClr val="3E4655"/>
                </a:solidFill>
                <a:latin typeface="IBM Plex Sans" panose="020B0503050203000203"/>
                <a:cs typeface="Lao UI" panose="020B0502040204020203" pitchFamily="34" charset="0"/>
              </a:rPr>
              <a:t>kT</a:t>
            </a:r>
            <a:r>
              <a:rPr lang="es-ES" dirty="0">
                <a:solidFill>
                  <a:srgbClr val="3E4655"/>
                </a:solidFill>
                <a:latin typeface="IBM Plex Sans" panose="020B0503050203000203"/>
                <a:cs typeface="Lao UI" panose="020B0502040204020203" pitchFamily="34" charset="0"/>
              </a:rPr>
              <a:t> ~17 </a:t>
            </a:r>
            <a:r>
              <a:rPr lang="es-ES" dirty="0" err="1">
                <a:solidFill>
                  <a:srgbClr val="3E4655"/>
                </a:solidFill>
                <a:latin typeface="IBM Plex Sans" panose="020B0503050203000203"/>
                <a:cs typeface="Lao UI" panose="020B0502040204020203" pitchFamily="34" charset="0"/>
              </a:rPr>
              <a:t>MeV</a:t>
            </a:r>
            <a:r>
              <a:rPr lang="es-ES" dirty="0">
                <a:solidFill>
                  <a:srgbClr val="3E4655"/>
                </a:solidFill>
                <a:latin typeface="IBM Plex Sans" panose="020B0503050203000203"/>
                <a:cs typeface="Lao UI" panose="020B0502040204020203" pitchFamily="34" charset="0"/>
              </a:rPr>
              <a:t>)</a:t>
            </a:r>
          </a:p>
          <a:p>
            <a:pPr marL="0" indent="0">
              <a:buNone/>
            </a:pPr>
            <a:endParaRPr lang="es-ES" sz="1800" dirty="0">
              <a:solidFill>
                <a:srgbClr val="3E4655"/>
              </a:solidFill>
              <a:latin typeface="IBM Plex Sans" panose="020B0503050203000203"/>
              <a:cs typeface="Lao UI" panose="020B0502040204020203" pitchFamily="34" charset="0"/>
            </a:endParaRPr>
          </a:p>
        </p:txBody>
      </p:sp>
      <mc:AlternateContent xmlns:mc="http://schemas.openxmlformats.org/markup-compatibility/2006" xmlns:a14="http://schemas.microsoft.com/office/drawing/2010/main">
        <mc:Choice Requires="a14">
          <p:sp>
            <p:nvSpPr>
              <p:cNvPr id="8" name="CuadroTexto 7"/>
              <p:cNvSpPr txBox="1"/>
              <p:nvPr/>
            </p:nvSpPr>
            <p:spPr>
              <a:xfrm>
                <a:off x="3845861" y="1012619"/>
                <a:ext cx="2661311" cy="778868"/>
              </a:xfrm>
              <a:prstGeom prst="rect">
                <a:avLst/>
              </a:prstGeom>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ES" sz="2400" i="1" smtClean="0">
                              <a:solidFill>
                                <a:srgbClr val="3E4655"/>
                              </a:solidFill>
                              <a:latin typeface="Cambria Math" panose="02040503050406030204" pitchFamily="18" charset="0"/>
                            </a:rPr>
                          </m:ctrlPr>
                        </m:fPr>
                        <m:num>
                          <m:r>
                            <a:rPr lang="es-ES" sz="2400" i="1">
                              <a:solidFill>
                                <a:srgbClr val="3E4655"/>
                              </a:solidFill>
                              <a:latin typeface="Cambria Math" panose="02040503050406030204" pitchFamily="18" charset="0"/>
                            </a:rPr>
                            <m:t>𝑑</m:t>
                          </m:r>
                          <m:sSub>
                            <m:sSubPr>
                              <m:ctrlPr>
                                <a:rPr lang="es-ES" sz="2400" b="0" i="1" smtClean="0">
                                  <a:solidFill>
                                    <a:srgbClr val="3E4655"/>
                                  </a:solidFill>
                                  <a:latin typeface="Cambria Math" panose="02040503050406030204" pitchFamily="18" charset="0"/>
                                </a:rPr>
                              </m:ctrlPr>
                            </m:sSubPr>
                            <m:e>
                              <m:r>
                                <a:rPr lang="es-ES" sz="2400" b="0" i="1" smtClean="0">
                                  <a:solidFill>
                                    <a:srgbClr val="3E4655"/>
                                  </a:solidFill>
                                  <a:latin typeface="Cambria Math" panose="02040503050406030204" pitchFamily="18" charset="0"/>
                                </a:rPr>
                                <m:t>𝑁</m:t>
                              </m:r>
                            </m:e>
                            <m:sub>
                              <m:r>
                                <a:rPr lang="es-ES" sz="2400" b="0" i="1" smtClean="0">
                                  <a:solidFill>
                                    <a:srgbClr val="3E4655"/>
                                  </a:solidFill>
                                  <a:latin typeface="Cambria Math" panose="02040503050406030204" pitchFamily="18" charset="0"/>
                                </a:rPr>
                                <m:t>𝑛</m:t>
                              </m:r>
                            </m:sub>
                          </m:sSub>
                        </m:num>
                        <m:den>
                          <m:r>
                            <a:rPr lang="es-ES" sz="2400" b="0" i="1" smtClean="0">
                              <a:solidFill>
                                <a:srgbClr val="3E4655"/>
                              </a:solidFill>
                              <a:latin typeface="Cambria Math" panose="02040503050406030204" pitchFamily="18" charset="0"/>
                            </a:rPr>
                            <m:t>𝑑</m:t>
                          </m:r>
                          <m:sSub>
                            <m:sSubPr>
                              <m:ctrlPr>
                                <a:rPr lang="es-ES" sz="2400" b="0" i="1" smtClean="0">
                                  <a:solidFill>
                                    <a:srgbClr val="3E4655"/>
                                  </a:solidFill>
                                  <a:latin typeface="Cambria Math" panose="02040503050406030204" pitchFamily="18" charset="0"/>
                                </a:rPr>
                              </m:ctrlPr>
                            </m:sSubPr>
                            <m:e>
                              <m:r>
                                <a:rPr lang="es-ES" sz="2400" b="0" i="1" smtClean="0">
                                  <a:solidFill>
                                    <a:srgbClr val="3E4655"/>
                                  </a:solidFill>
                                  <a:latin typeface="Cambria Math" panose="02040503050406030204" pitchFamily="18" charset="0"/>
                                </a:rPr>
                                <m:t>𝐸</m:t>
                              </m:r>
                            </m:e>
                            <m:sub>
                              <m:r>
                                <a:rPr lang="es-ES" sz="2400" b="0" i="1" smtClean="0">
                                  <a:solidFill>
                                    <a:srgbClr val="3E4655"/>
                                  </a:solidFill>
                                  <a:latin typeface="Cambria Math" panose="02040503050406030204" pitchFamily="18" charset="0"/>
                                </a:rPr>
                                <m:t>𝑛</m:t>
                              </m:r>
                            </m:sub>
                          </m:sSub>
                        </m:den>
                      </m:f>
                      <m:r>
                        <a:rPr lang="es-ES" sz="2400" b="0" i="0" smtClean="0">
                          <a:solidFill>
                            <a:srgbClr val="3E4655"/>
                          </a:solidFill>
                          <a:latin typeface="Cambria Math" panose="02040503050406030204" pitchFamily="18" charset="0"/>
                        </a:rPr>
                        <m:t>=</m:t>
                      </m:r>
                      <m:f>
                        <m:fPr>
                          <m:ctrlPr>
                            <a:rPr lang="es-ES" sz="2400" b="0" i="1" smtClean="0">
                              <a:solidFill>
                                <a:srgbClr val="3E4655"/>
                              </a:solidFill>
                              <a:latin typeface="Cambria Math" panose="02040503050406030204" pitchFamily="18" charset="0"/>
                            </a:rPr>
                          </m:ctrlPr>
                        </m:fPr>
                        <m:num>
                          <m:sSub>
                            <m:sSubPr>
                              <m:ctrlPr>
                                <a:rPr lang="es-ES" sz="2400" b="0" i="1" smtClean="0">
                                  <a:solidFill>
                                    <a:srgbClr val="3E4655"/>
                                  </a:solidFill>
                                  <a:latin typeface="Cambria Math" panose="02040503050406030204" pitchFamily="18" charset="0"/>
                                </a:rPr>
                              </m:ctrlPr>
                            </m:sSubPr>
                            <m:e>
                              <m:r>
                                <a:rPr lang="es-ES" sz="2400" b="0" i="1" smtClean="0">
                                  <a:solidFill>
                                    <a:srgbClr val="3E4655"/>
                                  </a:solidFill>
                                  <a:latin typeface="Cambria Math" panose="02040503050406030204" pitchFamily="18" charset="0"/>
                                </a:rPr>
                                <m:t>𝑁</m:t>
                              </m:r>
                            </m:e>
                            <m:sub>
                              <m:r>
                                <a:rPr lang="es-ES" sz="2400" b="0" i="1" smtClean="0">
                                  <a:solidFill>
                                    <a:srgbClr val="3E4655"/>
                                  </a:solidFill>
                                  <a:latin typeface="Cambria Math" panose="02040503050406030204" pitchFamily="18" charset="0"/>
                                </a:rPr>
                                <m:t>0</m:t>
                              </m:r>
                            </m:sub>
                          </m:sSub>
                        </m:num>
                        <m:den>
                          <m:sSub>
                            <m:sSubPr>
                              <m:ctrlPr>
                                <a:rPr lang="es-ES" sz="2400" b="0" i="1" smtClean="0">
                                  <a:solidFill>
                                    <a:srgbClr val="3E4655"/>
                                  </a:solidFill>
                                  <a:latin typeface="Cambria Math" panose="02040503050406030204" pitchFamily="18" charset="0"/>
                                </a:rPr>
                              </m:ctrlPr>
                            </m:sSubPr>
                            <m:e>
                              <m:r>
                                <a:rPr lang="es-ES" sz="2400" b="0" i="1" smtClean="0">
                                  <a:solidFill>
                                    <a:srgbClr val="3E4655"/>
                                  </a:solidFill>
                                  <a:latin typeface="Cambria Math" panose="02040503050406030204" pitchFamily="18" charset="0"/>
                                </a:rPr>
                                <m:t>𝐸</m:t>
                              </m:r>
                            </m:e>
                            <m:sub>
                              <m:r>
                                <a:rPr lang="es-ES" sz="2400" b="0" i="1" smtClean="0">
                                  <a:solidFill>
                                    <a:srgbClr val="3E4655"/>
                                  </a:solidFill>
                                  <a:latin typeface="Cambria Math" panose="02040503050406030204" pitchFamily="18" charset="0"/>
                                </a:rPr>
                                <m:t>𝑛</m:t>
                              </m:r>
                            </m:sub>
                          </m:sSub>
                        </m:den>
                      </m:f>
                      <m:sSup>
                        <m:sSupPr>
                          <m:ctrlPr>
                            <a:rPr lang="es-ES" sz="2400" b="0" i="1" smtClean="0">
                              <a:solidFill>
                                <a:srgbClr val="3E4655"/>
                              </a:solidFill>
                              <a:latin typeface="Cambria Math" panose="02040503050406030204" pitchFamily="18" charset="0"/>
                            </a:rPr>
                          </m:ctrlPr>
                        </m:sSupPr>
                        <m:e>
                          <m:r>
                            <a:rPr lang="es-ES" sz="2400" b="0" i="1" smtClean="0">
                              <a:solidFill>
                                <a:srgbClr val="3E4655"/>
                              </a:solidFill>
                              <a:latin typeface="Cambria Math" panose="02040503050406030204" pitchFamily="18" charset="0"/>
                            </a:rPr>
                            <m:t>𝑒</m:t>
                          </m:r>
                        </m:e>
                        <m:sup>
                          <m:r>
                            <a:rPr lang="es-ES" sz="2400" b="0" i="1" smtClean="0">
                              <a:solidFill>
                                <a:srgbClr val="3E4655"/>
                              </a:solidFill>
                              <a:latin typeface="Cambria Math" panose="02040503050406030204" pitchFamily="18" charset="0"/>
                            </a:rPr>
                            <m:t>−</m:t>
                          </m:r>
                          <m:f>
                            <m:fPr>
                              <m:ctrlPr>
                                <a:rPr lang="es-ES" sz="2400" b="0" i="1" smtClean="0">
                                  <a:solidFill>
                                    <a:srgbClr val="3E4655"/>
                                  </a:solidFill>
                                  <a:latin typeface="Cambria Math" panose="02040503050406030204" pitchFamily="18" charset="0"/>
                                </a:rPr>
                              </m:ctrlPr>
                            </m:fPr>
                            <m:num>
                              <m:sSub>
                                <m:sSubPr>
                                  <m:ctrlPr>
                                    <a:rPr lang="es-ES" sz="2400" b="0" i="1" smtClean="0">
                                      <a:solidFill>
                                        <a:srgbClr val="3E4655"/>
                                      </a:solidFill>
                                      <a:latin typeface="Cambria Math" panose="02040503050406030204" pitchFamily="18" charset="0"/>
                                    </a:rPr>
                                  </m:ctrlPr>
                                </m:sSubPr>
                                <m:e>
                                  <m:r>
                                    <a:rPr lang="es-ES" sz="2400" b="0" i="1" smtClean="0">
                                      <a:solidFill>
                                        <a:srgbClr val="3E4655"/>
                                      </a:solidFill>
                                      <a:latin typeface="Cambria Math" panose="02040503050406030204" pitchFamily="18" charset="0"/>
                                    </a:rPr>
                                    <m:t>𝐸</m:t>
                                  </m:r>
                                </m:e>
                                <m:sub>
                                  <m:r>
                                    <a:rPr lang="es-ES" sz="2400" b="0" i="1" smtClean="0">
                                      <a:solidFill>
                                        <a:srgbClr val="3E4655"/>
                                      </a:solidFill>
                                      <a:latin typeface="Cambria Math" panose="02040503050406030204" pitchFamily="18" charset="0"/>
                                    </a:rPr>
                                    <m:t>𝑝</m:t>
                                  </m:r>
                                </m:sub>
                              </m:sSub>
                            </m:num>
                            <m:den>
                              <m:r>
                                <a:rPr lang="es-ES" sz="2400" b="0" i="1" smtClean="0">
                                  <a:solidFill>
                                    <a:srgbClr val="3E4655"/>
                                  </a:solidFill>
                                  <a:latin typeface="Cambria Math" panose="02040503050406030204" pitchFamily="18" charset="0"/>
                                </a:rPr>
                                <m:t>𝑘𝑇</m:t>
                              </m:r>
                            </m:den>
                          </m:f>
                        </m:sup>
                      </m:sSup>
                    </m:oMath>
                  </m:oMathPara>
                </a14:m>
                <a:endParaRPr lang="es-ES" sz="2400" dirty="0">
                  <a:solidFill>
                    <a:srgbClr val="3E4655"/>
                  </a:solidFill>
                  <a:latin typeface="Merriweather" panose="00000500000000000000" pitchFamily="2" charset="0"/>
                  <a:cs typeface="Lao UI" panose="020B0502040204020203" pitchFamily="34" charset="0"/>
                </a:endParaRPr>
              </a:p>
            </p:txBody>
          </p:sp>
        </mc:Choice>
        <mc:Fallback xmlns="">
          <p:sp>
            <p:nvSpPr>
              <p:cNvPr id="8" name="CuadroTexto 7"/>
              <p:cNvSpPr txBox="1">
                <a:spLocks noRot="1" noChangeAspect="1" noMove="1" noResize="1" noEditPoints="1" noAdjustHandles="1" noChangeArrowheads="1" noChangeShapeType="1" noTextEdit="1"/>
              </p:cNvSpPr>
              <p:nvPr/>
            </p:nvSpPr>
            <p:spPr>
              <a:xfrm>
                <a:off x="3845861" y="1012619"/>
                <a:ext cx="2661311" cy="778868"/>
              </a:xfrm>
              <a:prstGeom prst="rect">
                <a:avLst/>
              </a:prstGeom>
              <a:blipFill>
                <a:blip r:embed="rId4"/>
                <a:stretch>
                  <a:fillRect/>
                </a:stretch>
              </a:blipFill>
            </p:spPr>
            <p:txBody>
              <a:bodyPr/>
              <a:lstStyle/>
              <a:p>
                <a:r>
                  <a:rPr lang="es-ES">
                    <a:noFill/>
                  </a:rPr>
                  <a:t> </a:t>
                </a:r>
              </a:p>
            </p:txBody>
          </p:sp>
        </mc:Fallback>
      </mc:AlternateContent>
      <p:sp>
        <p:nvSpPr>
          <p:cNvPr id="7" name="CuadroTexto 6"/>
          <p:cNvSpPr txBox="1"/>
          <p:nvPr/>
        </p:nvSpPr>
        <p:spPr>
          <a:xfrm>
            <a:off x="1044820" y="1232776"/>
            <a:ext cx="2889894" cy="338554"/>
          </a:xfrm>
          <a:prstGeom prst="rect">
            <a:avLst/>
          </a:prstGeom>
        </p:spPr>
        <p:txBody>
          <a:bodyPr wrap="none" rtlCol="0">
            <a:spAutoFit/>
          </a:bodyPr>
          <a:lstStyle/>
          <a:p>
            <a:pPr marL="0" indent="0">
              <a:buNone/>
            </a:pPr>
            <a:r>
              <a:rPr lang="es-ES" sz="1600" dirty="0">
                <a:solidFill>
                  <a:srgbClr val="D6516E"/>
                </a:solidFill>
                <a:latin typeface="IBM Plex Sans" panose="020B0503050203000203"/>
                <a:cs typeface="Lao UI" panose="020B0502040204020203" pitchFamily="34" charset="0"/>
              </a:rPr>
              <a:t>TNSA ANALYTICAL SPECTRUM:</a:t>
            </a:r>
          </a:p>
        </p:txBody>
      </p:sp>
    </p:spTree>
    <p:extLst>
      <p:ext uri="{BB962C8B-B14F-4D97-AF65-F5344CB8AC3E}">
        <p14:creationId xmlns:p14="http://schemas.microsoft.com/office/powerpoint/2010/main" val="2635702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EXPECTED NEUTRON FLUX (RCF+Geant4)</a:t>
            </a:r>
          </a:p>
        </p:txBody>
      </p:sp>
      <p:sp>
        <p:nvSpPr>
          <p:cNvPr id="3" name="Marcador de pie de página 2"/>
          <p:cNvSpPr>
            <a:spLocks noGrp="1"/>
          </p:cNvSpPr>
          <p:nvPr>
            <p:ph type="ftr" sz="quarter" idx="11"/>
          </p:nvPr>
        </p:nvSpPr>
        <p:spPr/>
        <p:txBody>
          <a:bodyPr/>
          <a:lstStyle/>
          <a:p>
            <a:r>
              <a:rPr lang="es-ES"/>
              <a:t>Ariel Final Workshop | M. A. Millán-Callado | 19/01/2024 | IJCLab, Orsay</a:t>
            </a:r>
            <a:endParaRPr lang="en-US" dirty="0"/>
          </a:p>
        </p:txBody>
      </p:sp>
      <p:pic>
        <p:nvPicPr>
          <p:cNvPr id="9" name="Imagen 8"/>
          <p:cNvPicPr>
            <a:picLocks noChangeAspect="1"/>
          </p:cNvPicPr>
          <p:nvPr/>
        </p:nvPicPr>
        <p:blipFill rotWithShape="1">
          <a:blip r:embed="rId2">
            <a:clrChange>
              <a:clrFrom>
                <a:srgbClr val="FFFFFF"/>
              </a:clrFrom>
              <a:clrTo>
                <a:srgbClr val="FFFFFF">
                  <a:alpha val="0"/>
                </a:srgbClr>
              </a:clrTo>
            </a:clrChange>
          </a:blip>
          <a:srcRect b="1067"/>
          <a:stretch/>
        </p:blipFill>
        <p:spPr>
          <a:xfrm>
            <a:off x="5525660" y="2572344"/>
            <a:ext cx="6192147" cy="3729982"/>
          </a:xfrm>
          <a:prstGeom prst="rect">
            <a:avLst/>
          </a:prstGeom>
        </p:spPr>
      </p:pic>
      <p:pic>
        <p:nvPicPr>
          <p:cNvPr id="10" name="Imagen 9"/>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Lst>
          </a:blip>
          <a:srcRect l="49756" r="607" b="3652"/>
          <a:stretch/>
        </p:blipFill>
        <p:spPr>
          <a:xfrm>
            <a:off x="1123196" y="3533912"/>
            <a:ext cx="3869718" cy="2823345"/>
          </a:xfrm>
          <a:prstGeom prst="rect">
            <a:avLst/>
          </a:prstGeom>
        </p:spPr>
      </p:pic>
      <p:pic>
        <p:nvPicPr>
          <p:cNvPr id="12" name="Imagen 11"/>
          <p:cNvPicPr>
            <a:picLocks noChangeAspect="1"/>
          </p:cNvPicPr>
          <p:nvPr/>
        </p:nvPicPr>
        <p:blipFill>
          <a:blip r:embed="rId5">
            <a:clrChange>
              <a:clrFrom>
                <a:srgbClr val="FFFFFF"/>
              </a:clrFrom>
              <a:clrTo>
                <a:srgbClr val="FFFFFF">
                  <a:alpha val="0"/>
                </a:srgbClr>
              </a:clrTo>
            </a:clrChange>
          </a:blip>
          <a:stretch>
            <a:fillRect/>
          </a:stretch>
        </p:blipFill>
        <p:spPr>
          <a:xfrm>
            <a:off x="5873525" y="249658"/>
            <a:ext cx="5299627" cy="2549278"/>
          </a:xfrm>
          <a:prstGeom prst="rect">
            <a:avLst/>
          </a:prstGeom>
        </p:spPr>
      </p:pic>
      <p:pic>
        <p:nvPicPr>
          <p:cNvPr id="8" name="Picture 7">
            <a:extLst>
              <a:ext uri="{FF2B5EF4-FFF2-40B4-BE49-F238E27FC236}">
                <a16:creationId xmlns:a16="http://schemas.microsoft.com/office/drawing/2014/main" id="{874546E0-32AC-4183-0886-A3A0A80C162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23196" y="791803"/>
            <a:ext cx="3674097" cy="2663379"/>
          </a:xfrm>
          <a:prstGeom prst="rect">
            <a:avLst/>
          </a:prstGeom>
        </p:spPr>
      </p:pic>
      <p:pic>
        <p:nvPicPr>
          <p:cNvPr id="5" name="Picture 2" descr="Geant4 Logo - Geant4">
            <a:extLst>
              <a:ext uri="{FF2B5EF4-FFF2-40B4-BE49-F238E27FC236}">
                <a16:creationId xmlns:a16="http://schemas.microsoft.com/office/drawing/2014/main" id="{F37716C8-E63B-DD21-B205-551F5EFCD75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7361" y="33091"/>
            <a:ext cx="1569319" cy="52258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44DE35B-CE47-3D1E-C6DB-E91C334D6495}"/>
              </a:ext>
            </a:extLst>
          </p:cNvPr>
          <p:cNvSpPr txBox="1"/>
          <p:nvPr/>
        </p:nvSpPr>
        <p:spPr>
          <a:xfrm>
            <a:off x="10532631" y="504251"/>
            <a:ext cx="6094378" cy="307777"/>
          </a:xfrm>
          <a:prstGeom prst="rect">
            <a:avLst/>
          </a:prstGeom>
          <a:noFill/>
        </p:spPr>
        <p:txBody>
          <a:bodyPr wrap="square">
            <a:spAutoFit/>
          </a:bodyPr>
          <a:lstStyle/>
          <a:p>
            <a:r>
              <a:rPr lang="es-ES" sz="1400" b="0" i="0" u="none" strike="noStrike" baseline="0" dirty="0" err="1">
                <a:latin typeface="SFRM1200"/>
              </a:rPr>
              <a:t>QGSP_BIC_AllHP</a:t>
            </a:r>
            <a:endParaRPr lang="es-ES" sz="1400" dirty="0"/>
          </a:p>
        </p:txBody>
      </p:sp>
      <p:sp>
        <p:nvSpPr>
          <p:cNvPr id="6" name="CuadroTexto 5"/>
          <p:cNvSpPr txBox="1"/>
          <p:nvPr/>
        </p:nvSpPr>
        <p:spPr>
          <a:xfrm flipH="1">
            <a:off x="1894114" y="2572344"/>
            <a:ext cx="1614195" cy="338554"/>
          </a:xfrm>
          <a:prstGeom prst="rect">
            <a:avLst/>
          </a:prstGeom>
        </p:spPr>
        <p:txBody>
          <a:bodyPr wrap="square" rtlCol="0">
            <a:spAutoFit/>
          </a:bodyPr>
          <a:lstStyle/>
          <a:p>
            <a:pPr marL="0" indent="0">
              <a:buNone/>
            </a:pPr>
            <a:r>
              <a:rPr lang="es-ES" sz="1600" dirty="0">
                <a:solidFill>
                  <a:srgbClr val="3E4655"/>
                </a:solidFill>
                <a:latin typeface="IBM Plex Sans" panose="020B0503050203000203"/>
                <a:cs typeface="Lao UI" panose="020B0502040204020203" pitchFamily="34" charset="0"/>
              </a:rPr>
              <a:t>FROM RCF </a:t>
            </a:r>
          </a:p>
        </p:txBody>
      </p:sp>
    </p:spTree>
    <p:extLst>
      <p:ext uri="{BB962C8B-B14F-4D97-AF65-F5344CB8AC3E}">
        <p14:creationId xmlns:p14="http://schemas.microsoft.com/office/powerpoint/2010/main" val="152364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s-ES"/>
              <a:t>Ariel Final Workshop | M. A. Millán-Callado | 19/01/2024 | IJCLab, Orsay</a:t>
            </a:r>
            <a:endParaRPr lang="en-US" dirty="0"/>
          </a:p>
        </p:txBody>
      </p:sp>
      <p:sp>
        <p:nvSpPr>
          <p:cNvPr id="8" name="Título 1"/>
          <p:cNvSpPr>
            <a:spLocks noGrp="1"/>
          </p:cNvSpPr>
          <p:nvPr>
            <p:ph type="title"/>
          </p:nvPr>
        </p:nvSpPr>
        <p:spPr>
          <a:xfrm>
            <a:off x="419668" y="135556"/>
            <a:ext cx="11639550" cy="684947"/>
          </a:xfrm>
        </p:spPr>
        <p:txBody>
          <a:bodyPr/>
          <a:lstStyle/>
          <a:p>
            <a:r>
              <a:rPr lang="es-ES" dirty="0"/>
              <a:t>EXPERIMENTAL vs SIMULATIONS: DIAMOND DETECTOR</a:t>
            </a:r>
          </a:p>
        </p:txBody>
      </p:sp>
      <p:pic>
        <p:nvPicPr>
          <p:cNvPr id="9" name="Imagen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261774"/>
            <a:ext cx="12192000" cy="4575944"/>
          </a:xfrm>
          <a:prstGeom prst="rect">
            <a:avLst/>
          </a:prstGeom>
        </p:spPr>
      </p:pic>
    </p:spTree>
    <p:extLst>
      <p:ext uri="{BB962C8B-B14F-4D97-AF65-F5344CB8AC3E}">
        <p14:creationId xmlns:p14="http://schemas.microsoft.com/office/powerpoint/2010/main" val="3394461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lstStyle/>
          <a:p>
            <a:r>
              <a:rPr lang="de-DE" sz="16600" dirty="0">
                <a:solidFill>
                  <a:srgbClr val="B32A48"/>
                </a:solidFill>
                <a:latin typeface="IBM Plex Sans" panose="020B0503050203000203" pitchFamily="34" charset="0"/>
              </a:rPr>
              <a:t>3</a:t>
            </a:r>
            <a:r>
              <a:rPr kumimoji="0" lang="de-DE" sz="16600" b="0" i="0" u="none" strike="noStrike" kern="1200" cap="none" spc="-50" normalizeH="0" baseline="0" noProof="0" dirty="0">
                <a:ln>
                  <a:noFill/>
                </a:ln>
                <a:solidFill>
                  <a:srgbClr val="B32A48"/>
                </a:solidFill>
                <a:effectLst/>
                <a:uLnTx/>
                <a:uFillTx/>
                <a:latin typeface="IBM Plex Sans" panose="020B0503050203000203" pitchFamily="34" charset="0"/>
                <a:ea typeface="+mj-ea"/>
                <a:cs typeface="+mj-cs"/>
              </a:rPr>
              <a:t>.</a:t>
            </a:r>
            <a:r>
              <a:rPr lang="es-ES" dirty="0"/>
              <a:t>CONCLUSIONS</a:t>
            </a:r>
          </a:p>
        </p:txBody>
      </p:sp>
      <p:sp>
        <p:nvSpPr>
          <p:cNvPr id="6" name="Subtítulo 5"/>
          <p:cNvSpPr>
            <a:spLocks noGrp="1"/>
          </p:cNvSpPr>
          <p:nvPr>
            <p:ph type="subTitle" idx="1"/>
          </p:nvPr>
        </p:nvSpPr>
        <p:spPr/>
        <p:txBody>
          <a:bodyPr/>
          <a:lstStyle/>
          <a:p>
            <a:r>
              <a:rPr lang="en-GB" dirty="0"/>
              <a:t>SUMMARY AND OUTLOOK</a:t>
            </a:r>
            <a:endParaRPr lang="en-US" dirty="0"/>
          </a:p>
        </p:txBody>
      </p:sp>
    </p:spTree>
    <p:extLst>
      <p:ext uri="{BB962C8B-B14F-4D97-AF65-F5344CB8AC3E}">
        <p14:creationId xmlns:p14="http://schemas.microsoft.com/office/powerpoint/2010/main" val="77724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CONCLUSIONS AND OUTLOOK</a:t>
            </a:r>
          </a:p>
        </p:txBody>
      </p:sp>
      <p:sp>
        <p:nvSpPr>
          <p:cNvPr id="5" name="Marcador de pie de página 4"/>
          <p:cNvSpPr>
            <a:spLocks noGrp="1"/>
          </p:cNvSpPr>
          <p:nvPr>
            <p:ph type="ftr" sz="quarter" idx="11"/>
          </p:nvPr>
        </p:nvSpPr>
        <p:spPr/>
        <p:txBody>
          <a:bodyPr/>
          <a:lstStyle/>
          <a:p>
            <a:r>
              <a:rPr lang="es-ES"/>
              <a:t>Ariel Final Workshop | M. A. Millán-Callado | 19/01/2024 | IJCLab, Orsay</a:t>
            </a:r>
            <a:endParaRPr lang="en-US" dirty="0"/>
          </a:p>
        </p:txBody>
      </p:sp>
      <p:sp>
        <p:nvSpPr>
          <p:cNvPr id="17" name="Marcador de texto 16"/>
          <p:cNvSpPr>
            <a:spLocks noGrp="1"/>
          </p:cNvSpPr>
          <p:nvPr>
            <p:ph idx="4294967295"/>
          </p:nvPr>
        </p:nvSpPr>
        <p:spPr>
          <a:xfrm>
            <a:off x="419668" y="1812087"/>
            <a:ext cx="5275965" cy="4749536"/>
          </a:xfrm>
        </p:spPr>
        <p:txBody>
          <a:bodyPr>
            <a:noAutofit/>
          </a:bodyPr>
          <a:lstStyle/>
          <a:p>
            <a:pPr marL="285750" indent="-285750" algn="just">
              <a:spcBef>
                <a:spcPts val="600"/>
              </a:spcBef>
              <a:spcAft>
                <a:spcPts val="600"/>
              </a:spcAft>
              <a:buClr>
                <a:schemeClr val="accent3"/>
              </a:buClr>
              <a:buSzPct val="150000"/>
              <a:buFont typeface="Arial" panose="020B0604020202020204" pitchFamily="34" charset="0"/>
              <a:buChar char="•"/>
            </a:pPr>
            <a:r>
              <a:rPr lang="en-US" sz="1600" b="1" dirty="0">
                <a:solidFill>
                  <a:srgbClr val="3E4655"/>
                </a:solidFill>
                <a:latin typeface="IBM Plex Sans" panose="020B0503050203000203"/>
              </a:rPr>
              <a:t>Strong EMP: </a:t>
            </a:r>
            <a:r>
              <a:rPr lang="en-US" sz="1600" dirty="0">
                <a:solidFill>
                  <a:srgbClr val="3E4655"/>
                </a:solidFill>
                <a:latin typeface="IBM Plex Sans" panose="020B0503050203000203"/>
              </a:rPr>
              <a:t>High-frequency noise ringing in detector signals. </a:t>
            </a:r>
            <a:r>
              <a:rPr lang="en-US" sz="1600" dirty="0">
                <a:solidFill>
                  <a:srgbClr val="3E4655"/>
                </a:solidFill>
                <a:latin typeface="IBM Plex Sans" panose="020B0503050203000203"/>
                <a:sym typeface="Wingdings" panose="05000000000000000000" pitchFamily="2" charset="2"/>
              </a:rPr>
              <a:t> </a:t>
            </a:r>
            <a:r>
              <a:rPr lang="en-US" sz="1600" dirty="0">
                <a:solidFill>
                  <a:schemeClr val="accent3"/>
                </a:solidFill>
                <a:latin typeface="IBM Plex Sans" panose="020B0503050203000203"/>
                <a:sym typeface="Wingdings" panose="05000000000000000000" pitchFamily="2" charset="2"/>
              </a:rPr>
              <a:t>Reduced, but not avoided, with EM shielding.</a:t>
            </a:r>
            <a:endParaRPr lang="en-US" sz="1600" b="1" dirty="0">
              <a:solidFill>
                <a:srgbClr val="3E4655"/>
              </a:solidFill>
              <a:latin typeface="IBM Plex Sans" panose="020B0503050203000203"/>
              <a:sym typeface="Wingdings" panose="05000000000000000000" pitchFamily="2" charset="2"/>
            </a:endParaRPr>
          </a:p>
          <a:p>
            <a:pPr marL="285750" indent="-285750" algn="just">
              <a:spcBef>
                <a:spcPts val="600"/>
              </a:spcBef>
              <a:spcAft>
                <a:spcPts val="600"/>
              </a:spcAft>
              <a:buClr>
                <a:schemeClr val="accent3"/>
              </a:buClr>
              <a:buSzPct val="150000"/>
              <a:buFont typeface="Arial" panose="020B0604020202020204" pitchFamily="34" charset="0"/>
              <a:buChar char="•"/>
            </a:pPr>
            <a:r>
              <a:rPr lang="en-US" sz="1600" b="1" dirty="0">
                <a:solidFill>
                  <a:srgbClr val="3E4655"/>
                </a:solidFill>
                <a:latin typeface="IBM Plex Sans" panose="020B0503050203000203"/>
                <a:sym typeface="Wingdings" panose="05000000000000000000" pitchFamily="2" charset="2"/>
              </a:rPr>
              <a:t>Harsh/challenging radiation environment: </a:t>
            </a:r>
            <a:r>
              <a:rPr lang="en-US" sz="1600" dirty="0">
                <a:solidFill>
                  <a:srgbClr val="3E4655"/>
                </a:solidFill>
                <a:latin typeface="IBM Plex Sans" panose="020B0503050203000203"/>
                <a:sym typeface="Wingdings" panose="05000000000000000000" pitchFamily="2" charset="2"/>
              </a:rPr>
              <a:t>Strong detector saturation due to prompt components (with a limited duration). Need of huge shielding </a:t>
            </a:r>
            <a:r>
              <a:rPr lang="en-US" sz="1600" dirty="0">
                <a:solidFill>
                  <a:schemeClr val="accent3"/>
                </a:solidFill>
                <a:latin typeface="IBM Plex Sans" panose="020B0503050203000203"/>
                <a:sym typeface="Wingdings" panose="05000000000000000000" pitchFamily="2" charset="2"/>
              </a:rPr>
              <a:t>(extra source of background) </a:t>
            </a:r>
            <a:r>
              <a:rPr lang="en-US" sz="1600" dirty="0">
                <a:solidFill>
                  <a:srgbClr val="3E4655"/>
                </a:solidFill>
                <a:latin typeface="IBM Plex Sans" panose="020B0503050203000203"/>
                <a:sym typeface="Wingdings" panose="05000000000000000000" pitchFamily="2" charset="2"/>
              </a:rPr>
              <a:t>or ultrafast detectors with low efficiency</a:t>
            </a:r>
            <a:r>
              <a:rPr lang="en-US" sz="1600" dirty="0">
                <a:solidFill>
                  <a:schemeClr val="accent3"/>
                </a:solidFill>
                <a:latin typeface="IBM Plex Sans" panose="020B0503050203000203"/>
                <a:sym typeface="Wingdings" panose="05000000000000000000" pitchFamily="2" charset="2"/>
              </a:rPr>
              <a:t> (e.g. diamonds. Need of a high repetition source).</a:t>
            </a:r>
            <a:endParaRPr lang="en-US" sz="1600" b="1" dirty="0">
              <a:solidFill>
                <a:srgbClr val="3E4655"/>
              </a:solidFill>
              <a:latin typeface="IBM Plex Sans" panose="020B0503050203000203"/>
            </a:endParaRPr>
          </a:p>
          <a:p>
            <a:pPr marL="285750" indent="-285750" algn="just">
              <a:spcBef>
                <a:spcPts val="600"/>
              </a:spcBef>
              <a:spcAft>
                <a:spcPts val="600"/>
              </a:spcAft>
              <a:buClr>
                <a:schemeClr val="accent3"/>
              </a:buClr>
              <a:buSzPct val="150000"/>
              <a:buFont typeface="Arial" panose="020B0604020202020204" pitchFamily="34" charset="0"/>
              <a:buChar char="•"/>
            </a:pPr>
            <a:r>
              <a:rPr lang="en-US" sz="1600" b="1" dirty="0">
                <a:solidFill>
                  <a:srgbClr val="3E4655"/>
                </a:solidFill>
                <a:latin typeface="IBM Plex Sans" panose="020B0503050203000203"/>
              </a:rPr>
              <a:t>Almost 1300 shots &amp; laser-plasma source setup mostly unchanged </a:t>
            </a:r>
            <a:r>
              <a:rPr lang="en-US" sz="1600" dirty="0">
                <a:solidFill>
                  <a:srgbClr val="3E4655"/>
                </a:solidFill>
                <a:latin typeface="IBM Plex Sans" panose="020B0503050203000203"/>
                <a:sym typeface="Wingdings" panose="05000000000000000000" pitchFamily="2" charset="2"/>
              </a:rPr>
              <a:t> Statistical analysis of </a:t>
            </a:r>
            <a:r>
              <a:rPr lang="en-US" sz="1600" dirty="0">
                <a:solidFill>
                  <a:srgbClr val="3E4655"/>
                </a:solidFill>
                <a:latin typeface="IBM Plex Sans" panose="020B0503050203000203"/>
              </a:rPr>
              <a:t>shot-to-shot fluctuations and proton acceleration stability.</a:t>
            </a:r>
          </a:p>
          <a:p>
            <a:pPr marL="285750" indent="-285750" algn="just">
              <a:spcBef>
                <a:spcPts val="600"/>
              </a:spcBef>
              <a:spcAft>
                <a:spcPts val="600"/>
              </a:spcAft>
              <a:buClr>
                <a:schemeClr val="accent3"/>
              </a:buClr>
              <a:buSzPct val="150000"/>
              <a:buFont typeface="Arial" panose="020B0604020202020204" pitchFamily="34" charset="0"/>
              <a:buChar char="•"/>
            </a:pPr>
            <a:r>
              <a:rPr lang="en-GB" sz="1600" dirty="0">
                <a:solidFill>
                  <a:srgbClr val="3E4655"/>
                </a:solidFill>
                <a:latin typeface="IBM Plex Sans" panose="020B0503050203000203"/>
              </a:rPr>
              <a:t>First single-event measurement of a fast neutron flux produced by a PW laser with a nuclear physics detector with results in agreement with the expectations from simulations </a:t>
            </a:r>
            <a:r>
              <a:rPr lang="en-US" sz="1600" b="1" dirty="0">
                <a:solidFill>
                  <a:srgbClr val="3E4655"/>
                </a:solidFill>
                <a:latin typeface="IBM Plex Sans" panose="020B0503050203000203"/>
                <a:sym typeface="Wingdings" panose="05000000000000000000" pitchFamily="2" charset="2"/>
              </a:rPr>
              <a:t> </a:t>
            </a:r>
            <a:r>
              <a:rPr lang="en-US" sz="1600" b="1" dirty="0">
                <a:solidFill>
                  <a:schemeClr val="accent3"/>
                </a:solidFill>
                <a:latin typeface="IBM Plex Sans" panose="020B0503050203000203"/>
                <a:sym typeface="Wingdings" panose="05000000000000000000" pitchFamily="2" charset="2"/>
              </a:rPr>
              <a:t>First steps for nuclear reactions measurements in a laser facility.</a:t>
            </a:r>
            <a:endParaRPr lang="en-US" sz="1600" b="1" dirty="0">
              <a:solidFill>
                <a:srgbClr val="3E4655"/>
              </a:solidFill>
              <a:latin typeface="IBM Plex Sans" panose="020B0503050203000203"/>
            </a:endParaRPr>
          </a:p>
          <a:p>
            <a:pPr marL="285750" indent="-285750" algn="just">
              <a:spcBef>
                <a:spcPts val="600"/>
              </a:spcBef>
              <a:spcAft>
                <a:spcPts val="600"/>
              </a:spcAft>
              <a:buClr>
                <a:srgbClr val="AB061D"/>
              </a:buClr>
              <a:buSzPct val="150000"/>
              <a:buFont typeface="Arial" panose="020B0604020202020204" pitchFamily="34" charset="0"/>
              <a:buChar char="•"/>
            </a:pPr>
            <a:endParaRPr lang="en-US" sz="1600" dirty="0">
              <a:solidFill>
                <a:srgbClr val="3E4655"/>
              </a:solidFill>
              <a:latin typeface="IBM Plex Sans" panose="020B0503050203000203"/>
            </a:endParaRPr>
          </a:p>
        </p:txBody>
      </p:sp>
      <p:pic>
        <p:nvPicPr>
          <p:cNvPr id="6146" name="Picture 2" descr="Archivo:HZDR-LOGO.png - Wikipedia, la enciclopedia libre"/>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1601" b="10714"/>
          <a:stretch/>
        </p:blipFill>
        <p:spPr bwMode="auto">
          <a:xfrm>
            <a:off x="2029806" y="963039"/>
            <a:ext cx="1837292" cy="706512"/>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9">
            <a:extLst>
              <a:ext uri="{FF2B5EF4-FFF2-40B4-BE49-F238E27FC236}">
                <a16:creationId xmlns:a16="http://schemas.microsoft.com/office/drawing/2014/main" id="{230A5482-E728-FB9A-FDF5-C19FD33EBEF3}"/>
              </a:ext>
            </a:extLst>
          </p:cNvPr>
          <p:cNvSpPr txBox="1"/>
          <p:nvPr/>
        </p:nvSpPr>
        <p:spPr>
          <a:xfrm>
            <a:off x="6496369" y="3009823"/>
            <a:ext cx="5239062" cy="3293209"/>
          </a:xfrm>
          <a:prstGeom prst="rect">
            <a:avLst/>
          </a:prstGeom>
          <a:noFill/>
        </p:spPr>
        <p:txBody>
          <a:bodyPr wrap="square" rtlCol="0">
            <a:spAutoFit/>
          </a:bodyPr>
          <a:lstStyle/>
          <a:p>
            <a:pPr algn="ctr"/>
            <a:r>
              <a:rPr lang="en-GB" sz="1600" b="1" dirty="0">
                <a:solidFill>
                  <a:srgbClr val="B32A48"/>
                </a:solidFill>
                <a:latin typeface="Arial" panose="020B0604020202020204" pitchFamily="34" charset="0"/>
                <a:cs typeface="Arial" panose="020B0604020202020204" pitchFamily="34" charset="0"/>
                <a:sym typeface="Wingdings" panose="05000000000000000000" pitchFamily="2" charset="2"/>
              </a:rPr>
              <a:t>The work opens the door to future measurements of nuclear reactions at LDNS, considering:</a:t>
            </a:r>
          </a:p>
          <a:p>
            <a:endParaRPr lang="en-GB" sz="800" b="1" dirty="0">
              <a:solidFill>
                <a:srgbClr val="B32A48"/>
              </a:solidFill>
              <a:latin typeface="Arial" panose="020B0604020202020204" pitchFamily="34" charset="0"/>
              <a:cs typeface="Arial" panose="020B0604020202020204" pitchFamily="34" charset="0"/>
              <a:sym typeface="Wingdings" panose="05000000000000000000" pitchFamily="2" charset="2"/>
            </a:endParaRPr>
          </a:p>
          <a:p>
            <a:pPr marL="342900" indent="-342900">
              <a:buClr>
                <a:srgbClr val="B32A48"/>
              </a:buClr>
              <a:buSzPct val="150000"/>
              <a:buFont typeface="Arial" panose="020B0604020202020204" pitchFamily="34" charset="0"/>
              <a:buChar char="•"/>
            </a:pPr>
            <a:r>
              <a:rPr lang="en-GB" sz="1600" dirty="0">
                <a:solidFill>
                  <a:srgbClr val="3E4655"/>
                </a:solidFill>
                <a:latin typeface="IBM Plex Sans" panose="020B0503050203000203" pitchFamily="34" charset="0"/>
              </a:rPr>
              <a:t>I</a:t>
            </a:r>
            <a:r>
              <a:rPr lang="en-GB" sz="1600" i="0" u="none" strike="noStrike" baseline="0" dirty="0">
                <a:solidFill>
                  <a:srgbClr val="3E4655"/>
                </a:solidFill>
                <a:latin typeface="IBM Plex Sans" panose="020B0503050203000203" pitchFamily="34" charset="0"/>
              </a:rPr>
              <a:t>t is carried out in a room adjacent to the laser-interaction room, in order to reduce the EMP, the gamma-flash saturation and the neutron scattering background</a:t>
            </a:r>
          </a:p>
          <a:p>
            <a:pPr marL="342900" indent="-342900">
              <a:buClr>
                <a:srgbClr val="B32A48"/>
              </a:buClr>
              <a:buSzPct val="150000"/>
              <a:buFont typeface="Arial" panose="020B0604020202020204" pitchFamily="34" charset="0"/>
              <a:buChar char="•"/>
            </a:pPr>
            <a:endParaRPr lang="en-GB" sz="800" i="0" u="none" strike="noStrike" baseline="0" dirty="0">
              <a:solidFill>
                <a:srgbClr val="3E4655"/>
              </a:solidFill>
              <a:latin typeface="IBM Plex Sans" panose="020B0503050203000203" pitchFamily="34" charset="0"/>
            </a:endParaRPr>
          </a:p>
          <a:p>
            <a:pPr marL="342900" indent="-342900">
              <a:buClr>
                <a:srgbClr val="B32A48"/>
              </a:buClr>
              <a:buSzPct val="150000"/>
              <a:buFont typeface="Arial" panose="020B0604020202020204" pitchFamily="34" charset="0"/>
              <a:buChar char="•"/>
            </a:pPr>
            <a:r>
              <a:rPr lang="en-GB" sz="1600" dirty="0">
                <a:solidFill>
                  <a:srgbClr val="3E4655"/>
                </a:solidFill>
                <a:latin typeface="IBM Plex Sans" panose="020B0503050203000203" pitchFamily="34" charset="0"/>
                <a:cs typeface="Arial" panose="020B0604020202020204" pitchFamily="34" charset="0"/>
                <a:sym typeface="Wingdings" panose="05000000000000000000" pitchFamily="2" charset="2"/>
              </a:rPr>
              <a:t>Fully exploitation of the laser repetition rate  Target refreshment (Hot topic in laser acceleration community) + Plasma mirror limitation</a:t>
            </a:r>
          </a:p>
          <a:p>
            <a:pPr marL="342900" indent="-342900">
              <a:buClr>
                <a:srgbClr val="B32A48"/>
              </a:buClr>
              <a:buSzPct val="150000"/>
              <a:buFont typeface="Arial" panose="020B0604020202020204" pitchFamily="34" charset="0"/>
              <a:buChar char="•"/>
            </a:pPr>
            <a:endParaRPr lang="en-GB" sz="800" dirty="0">
              <a:solidFill>
                <a:srgbClr val="3E4655"/>
              </a:solidFill>
              <a:latin typeface="IBM Plex Sans" panose="020B0503050203000203" pitchFamily="34" charset="0"/>
              <a:cs typeface="Arial" panose="020B0604020202020204" pitchFamily="34" charset="0"/>
              <a:sym typeface="Wingdings" panose="05000000000000000000" pitchFamily="2" charset="2"/>
            </a:endParaRPr>
          </a:p>
          <a:p>
            <a:pPr marL="342900" indent="-342900">
              <a:buClr>
                <a:srgbClr val="B32A48"/>
              </a:buClr>
              <a:buSzPct val="150000"/>
              <a:buFont typeface="Arial" panose="020B0604020202020204" pitchFamily="34" charset="0"/>
              <a:buChar char="•"/>
            </a:pPr>
            <a:r>
              <a:rPr lang="en-GB" sz="1600" dirty="0">
                <a:solidFill>
                  <a:srgbClr val="3E4655"/>
                </a:solidFill>
                <a:latin typeface="IBM Plex Sans" panose="020B0503050203000203" pitchFamily="34" charset="0"/>
                <a:cs typeface="Arial" panose="020B0604020202020204" pitchFamily="34" charset="0"/>
                <a:sym typeface="Wingdings" panose="05000000000000000000" pitchFamily="2" charset="2"/>
              </a:rPr>
              <a:t>Low efficiency detectors to reduce the effect of the gamma flash saturation and the signal pile-up</a:t>
            </a:r>
          </a:p>
        </p:txBody>
      </p:sp>
      <p:pic>
        <p:nvPicPr>
          <p:cNvPr id="7" name="Imagen 2">
            <a:extLst>
              <a:ext uri="{FF2B5EF4-FFF2-40B4-BE49-F238E27FC236}">
                <a16:creationId xmlns:a16="http://schemas.microsoft.com/office/drawing/2014/main" id="{6F6D2C9F-4EB7-7F7E-E356-D7193052D089}"/>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096000" y="771104"/>
            <a:ext cx="5658164" cy="2081966"/>
          </a:xfrm>
          <a:prstGeom prst="rect">
            <a:avLst/>
          </a:prstGeom>
        </p:spPr>
      </p:pic>
    </p:spTree>
    <p:extLst>
      <p:ext uri="{BB962C8B-B14F-4D97-AF65-F5344CB8AC3E}">
        <p14:creationId xmlns:p14="http://schemas.microsoft.com/office/powerpoint/2010/main" val="88800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ítulo 3"/>
          <p:cNvSpPr txBox="1">
            <a:spLocks/>
          </p:cNvSpPr>
          <p:nvPr/>
        </p:nvSpPr>
        <p:spPr>
          <a:xfrm>
            <a:off x="6013342" y="5226700"/>
            <a:ext cx="6178658" cy="112395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s-ES" sz="2000" kern="0" dirty="0">
              <a:solidFill>
                <a:srgbClr val="6573A2"/>
              </a:solidFill>
              <a:latin typeface="IBM Plex Sans"/>
            </a:endParaRPr>
          </a:p>
        </p:txBody>
      </p:sp>
      <p:sp>
        <p:nvSpPr>
          <p:cNvPr id="2" name="Marcador de pie de página 1"/>
          <p:cNvSpPr>
            <a:spLocks noGrp="1"/>
          </p:cNvSpPr>
          <p:nvPr>
            <p:ph type="ftr" sz="quarter" idx="11"/>
          </p:nvPr>
        </p:nvSpPr>
        <p:spPr/>
        <p:txBody>
          <a:bodyPr/>
          <a:lstStyle/>
          <a:p>
            <a:r>
              <a:rPr lang="es-ES"/>
              <a:t>Ariel Final Workshop | M. A. Millán-Callado | 19/01/2024 | IJCLab, Orsay</a:t>
            </a:r>
            <a:endParaRPr lang="en-US" dirty="0"/>
          </a:p>
        </p:txBody>
      </p:sp>
      <p:pic>
        <p:nvPicPr>
          <p:cNvPr id="10" name="Picture 9">
            <a:extLst>
              <a:ext uri="{FF2B5EF4-FFF2-40B4-BE49-F238E27FC236}">
                <a16:creationId xmlns:a16="http://schemas.microsoft.com/office/drawing/2014/main" id="{D2DC2F35-49F3-B47D-D29B-10FB4255DF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450" y="2698445"/>
            <a:ext cx="3111041" cy="2328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E310E455-E18E-B60D-9264-DFAF64F643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6516">
            <a:off x="8543125" y="266705"/>
            <a:ext cx="3154158" cy="23606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n 10"/>
          <p:cNvPicPr>
            <a:picLocks noChangeAspect="1"/>
          </p:cNvPicPr>
          <p:nvPr/>
        </p:nvPicPr>
        <p:blipFill rotWithShape="1">
          <a:blip r:embed="rId5" cstate="print">
            <a:extLst>
              <a:ext uri="{28A0092B-C50C-407E-A947-70E740481C1C}">
                <a14:useLocalDpi xmlns:a14="http://schemas.microsoft.com/office/drawing/2010/main" val="0"/>
              </a:ext>
            </a:extLst>
          </a:blip>
          <a:srcRect t="20503" b="9497"/>
          <a:stretch/>
        </p:blipFill>
        <p:spPr>
          <a:xfrm rot="21393017">
            <a:off x="3487854" y="300150"/>
            <a:ext cx="4750437" cy="249398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39B56C58-DD4D-67A9-5FC6-084EBF6297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92651">
            <a:off x="389030" y="491416"/>
            <a:ext cx="2821161" cy="21114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a:extLst>
              <a:ext uri="{FF2B5EF4-FFF2-40B4-BE49-F238E27FC236}">
                <a16:creationId xmlns:a16="http://schemas.microsoft.com/office/drawing/2014/main" id="{E1B9AEE2-E766-4EBC-4011-5C5A193DB6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28570">
            <a:off x="3990101" y="2716902"/>
            <a:ext cx="3058148" cy="22888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ZoneTexte 149"/>
          <p:cNvSpPr txBox="1">
            <a:spLocks noChangeArrowheads="1"/>
          </p:cNvSpPr>
          <p:nvPr/>
        </p:nvSpPr>
        <p:spPr bwMode="auto">
          <a:xfrm>
            <a:off x="118667" y="5714970"/>
            <a:ext cx="119546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fr-FR" altLang="fr-FR" sz="1600" b="1" dirty="0">
                <a:solidFill>
                  <a:srgbClr val="495B64"/>
                </a:solidFill>
              </a:rPr>
              <a:t>Acknowledgements</a:t>
            </a:r>
          </a:p>
          <a:p>
            <a:pPr algn="just" eaLnBrk="1" hangingPunct="1">
              <a:spcBef>
                <a:spcPct val="0"/>
              </a:spcBef>
              <a:buFontTx/>
              <a:buNone/>
            </a:pPr>
            <a:r>
              <a:rPr lang="en-US" altLang="fr-FR" sz="1400" dirty="0">
                <a:solidFill>
                  <a:srgbClr val="495B64"/>
                </a:solidFill>
              </a:rPr>
              <a:t>This project has received funding from the EC H2020-Euratom research and training </a:t>
            </a:r>
            <a:r>
              <a:rPr lang="en-US" altLang="fr-FR" sz="1400" dirty="0" err="1">
                <a:solidFill>
                  <a:srgbClr val="495B64"/>
                </a:solidFill>
              </a:rPr>
              <a:t>programme</a:t>
            </a:r>
            <a:r>
              <a:rPr lang="en-US" altLang="fr-FR" sz="1400" dirty="0">
                <a:solidFill>
                  <a:srgbClr val="495B64"/>
                </a:solidFill>
              </a:rPr>
              <a:t> 2014-2018 under grant agreement 847594 (ARIEL).</a:t>
            </a:r>
          </a:p>
        </p:txBody>
      </p:sp>
      <p:pic>
        <p:nvPicPr>
          <p:cNvPr id="4" name="Imagen 3"/>
          <p:cNvPicPr>
            <a:picLocks noChangeAspect="1"/>
          </p:cNvPicPr>
          <p:nvPr/>
        </p:nvPicPr>
        <p:blipFill rotWithShape="1">
          <a:blip r:embed="rId8" cstate="print">
            <a:extLst>
              <a:ext uri="{28A0092B-C50C-407E-A947-70E740481C1C}">
                <a14:useLocalDpi xmlns:a14="http://schemas.microsoft.com/office/drawing/2010/main" val="0"/>
              </a:ext>
            </a:extLst>
          </a:blip>
          <a:srcRect l="4826" t="38187" r="3633"/>
          <a:stretch/>
        </p:blipFill>
        <p:spPr>
          <a:xfrm rot="792362">
            <a:off x="7554776" y="2841960"/>
            <a:ext cx="4147754" cy="21005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CuadroTexto 7"/>
          <p:cNvSpPr txBox="1"/>
          <p:nvPr/>
        </p:nvSpPr>
        <p:spPr>
          <a:xfrm>
            <a:off x="1999967" y="4242017"/>
            <a:ext cx="8026749" cy="1569660"/>
          </a:xfrm>
          <a:prstGeom prst="rect">
            <a:avLst/>
          </a:prstGeom>
          <a:noFill/>
        </p:spPr>
        <p:txBody>
          <a:bodyPr wrap="none" rtlCol="0">
            <a:spAutoFit/>
          </a:bodyPr>
          <a:lstStyle/>
          <a:p>
            <a:r>
              <a:rPr lang="es-ES" sz="9600" b="1" dirty="0">
                <a:ln w="22225">
                  <a:solidFill>
                    <a:srgbClr val="A90533"/>
                  </a:solidFill>
                  <a:prstDash val="solid"/>
                </a:ln>
                <a:solidFill>
                  <a:schemeClr val="accent3">
                    <a:lumMod val="40000"/>
                    <a:lumOff val="60000"/>
                  </a:schemeClr>
                </a:solidFill>
                <a:latin typeface="Arial Black" panose="020B0A04020102020204" pitchFamily="34" charset="0"/>
              </a:rPr>
              <a:t>¡¡GRACIAS!!</a:t>
            </a:r>
          </a:p>
        </p:txBody>
      </p:sp>
      <p:sp>
        <p:nvSpPr>
          <p:cNvPr id="7" name="CuadroTexto 6"/>
          <p:cNvSpPr txBox="1"/>
          <p:nvPr/>
        </p:nvSpPr>
        <p:spPr>
          <a:xfrm>
            <a:off x="7251012" y="4614549"/>
            <a:ext cx="4206601" cy="1446550"/>
          </a:xfrm>
          <a:prstGeom prst="rect">
            <a:avLst/>
          </a:prstGeom>
        </p:spPr>
        <p:txBody>
          <a:bodyPr wrap="none" rtlCol="0">
            <a:spAutoFit/>
          </a:bodyPr>
          <a:lstStyle/>
          <a:p>
            <a:pPr marL="0" indent="0">
              <a:buNone/>
            </a:pPr>
            <a:r>
              <a:rPr lang="es-ES" sz="8800" i="1" dirty="0" err="1">
                <a:solidFill>
                  <a:srgbClr val="B32A48"/>
                </a:solidFill>
                <a:effectLst>
                  <a:outerShdw blurRad="38100" dist="38100" dir="2700000" algn="tl">
                    <a:srgbClr val="000000">
                      <a:alpha val="43137"/>
                    </a:srgbClr>
                  </a:outerShdw>
                </a:effectLst>
                <a:latin typeface="Freestyle Script" panose="030804020302050B0404" pitchFamily="66" charset="0"/>
                <a:cs typeface="Lao UI" panose="020B0502040204020203" pitchFamily="34" charset="0"/>
              </a:rPr>
              <a:t>Any</a:t>
            </a:r>
            <a:r>
              <a:rPr lang="es-ES" sz="8800" i="1" dirty="0">
                <a:solidFill>
                  <a:srgbClr val="B32A48"/>
                </a:solidFill>
                <a:effectLst>
                  <a:outerShdw blurRad="38100" dist="38100" dir="2700000" algn="tl">
                    <a:srgbClr val="000000">
                      <a:alpha val="43137"/>
                    </a:srgbClr>
                  </a:outerShdw>
                </a:effectLst>
                <a:latin typeface="Freestyle Script" panose="030804020302050B0404" pitchFamily="66" charset="0"/>
                <a:cs typeface="Lao UI" panose="020B0502040204020203" pitchFamily="34" charset="0"/>
              </a:rPr>
              <a:t> </a:t>
            </a:r>
            <a:r>
              <a:rPr lang="es-ES" sz="8800" i="1" dirty="0" err="1">
                <a:solidFill>
                  <a:srgbClr val="B32A48"/>
                </a:solidFill>
                <a:effectLst>
                  <a:outerShdw blurRad="38100" dist="38100" dir="2700000" algn="tl">
                    <a:srgbClr val="000000">
                      <a:alpha val="43137"/>
                    </a:srgbClr>
                  </a:outerShdw>
                </a:effectLst>
                <a:latin typeface="Freestyle Script" panose="030804020302050B0404" pitchFamily="66" charset="0"/>
                <a:cs typeface="Lao UI" panose="020B0502040204020203" pitchFamily="34" charset="0"/>
              </a:rPr>
              <a:t>question</a:t>
            </a:r>
            <a:r>
              <a:rPr lang="es-ES" sz="8800" i="1" dirty="0">
                <a:solidFill>
                  <a:srgbClr val="B32A48"/>
                </a:solidFill>
                <a:effectLst>
                  <a:outerShdw blurRad="38100" dist="38100" dir="2700000" algn="tl">
                    <a:srgbClr val="000000">
                      <a:alpha val="43137"/>
                    </a:srgbClr>
                  </a:outerShdw>
                </a:effectLst>
                <a:latin typeface="Freestyle Script" panose="030804020302050B0404" pitchFamily="66" charset="0"/>
                <a:cs typeface="Lao UI" panose="020B0502040204020203" pitchFamily="34" charset="0"/>
              </a:rPr>
              <a:t>?</a:t>
            </a:r>
          </a:p>
        </p:txBody>
      </p:sp>
    </p:spTree>
    <p:extLst>
      <p:ext uri="{BB962C8B-B14F-4D97-AF65-F5344CB8AC3E}">
        <p14:creationId xmlns:p14="http://schemas.microsoft.com/office/powerpoint/2010/main" val="3580846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1165374" y="1177241"/>
            <a:ext cx="10058400" cy="3566160"/>
          </a:xfrm>
        </p:spPr>
        <p:txBody>
          <a:bodyPr>
            <a:noAutofit/>
          </a:bodyPr>
          <a:lstStyle/>
          <a:p>
            <a:r>
              <a:rPr lang="de-DE" sz="12400" dirty="0">
                <a:solidFill>
                  <a:srgbClr val="B32A48"/>
                </a:solidFill>
                <a:latin typeface="IBM Plex Sans" panose="020B0503050203000203" pitchFamily="34" charset="0"/>
              </a:rPr>
              <a:t>BACK-UP SLIDES</a:t>
            </a:r>
            <a:endParaRPr lang="es-ES" sz="6600" dirty="0"/>
          </a:p>
        </p:txBody>
      </p:sp>
    </p:spTree>
    <p:extLst>
      <p:ext uri="{BB962C8B-B14F-4D97-AF65-F5344CB8AC3E}">
        <p14:creationId xmlns:p14="http://schemas.microsoft.com/office/powerpoint/2010/main" val="2101492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8" name="Título 7"/>
          <p:cNvSpPr>
            <a:spLocks noGrp="1"/>
          </p:cNvSpPr>
          <p:nvPr>
            <p:ph type="title"/>
          </p:nvPr>
        </p:nvSpPr>
        <p:spPr/>
        <p:txBody>
          <a:bodyPr/>
          <a:lstStyle/>
          <a:p>
            <a:r>
              <a:rPr lang="es-ES" dirty="0"/>
              <a:t>NEED FOR SMALL-SCALE NEUTRON SOURCES</a:t>
            </a:r>
          </a:p>
        </p:txBody>
      </p:sp>
      <p:sp>
        <p:nvSpPr>
          <p:cNvPr id="5" name="Marcador de pie de página 4"/>
          <p:cNvSpPr>
            <a:spLocks noGrp="1"/>
          </p:cNvSpPr>
          <p:nvPr>
            <p:ph type="ftr" sz="quarter" idx="11"/>
          </p:nvPr>
        </p:nvSpPr>
        <p:spPr/>
        <p:txBody>
          <a:bodyPr/>
          <a:lstStyle/>
          <a:p>
            <a:r>
              <a:rPr lang="pt-BR"/>
              <a:t>Ariel Final Workshop | M. A. Millán-Callado | 19/01/2024 | IJCLab, Orsay</a:t>
            </a:r>
            <a:endParaRPr lang="en-US" dirty="0"/>
          </a:p>
        </p:txBody>
      </p:sp>
      <p:pic>
        <p:nvPicPr>
          <p:cNvPr id="29" name="Imagen 28">
            <a:extLst>
              <a:ext uri="{FF2B5EF4-FFF2-40B4-BE49-F238E27FC236}">
                <a16:creationId xmlns:a16="http://schemas.microsoft.com/office/drawing/2014/main" id="{650F3D76-DEB0-4C58-6C37-AD354EA59FC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39247"/>
          <a:stretch/>
        </p:blipFill>
        <p:spPr>
          <a:xfrm>
            <a:off x="-219575" y="1181699"/>
            <a:ext cx="7248605" cy="2869972"/>
          </a:xfrm>
          <a:prstGeom prst="rect">
            <a:avLst/>
          </a:prstGeom>
        </p:spPr>
      </p:pic>
      <p:sp>
        <p:nvSpPr>
          <p:cNvPr id="14" name="CuadroTexto 2">
            <a:extLst>
              <a:ext uri="{FF2B5EF4-FFF2-40B4-BE49-F238E27FC236}">
                <a16:creationId xmlns:a16="http://schemas.microsoft.com/office/drawing/2014/main" id="{2A6CD119-DEBD-7EAC-0C34-DF919AD6C818}"/>
              </a:ext>
            </a:extLst>
          </p:cNvPr>
          <p:cNvSpPr txBox="1"/>
          <p:nvPr/>
        </p:nvSpPr>
        <p:spPr>
          <a:xfrm>
            <a:off x="275637" y="945152"/>
            <a:ext cx="5926463" cy="307777"/>
          </a:xfrm>
          <a:prstGeom prst="rect">
            <a:avLst/>
          </a:prstGeom>
        </p:spPr>
        <p:txBody>
          <a:bodyPr wrap="square" rtlCol="0">
            <a:spAutoFit/>
          </a:bodyPr>
          <a:lstStyle/>
          <a:p>
            <a:pPr algn="just">
              <a:buClr>
                <a:srgbClr val="B32A48"/>
              </a:buClr>
              <a:buSzPct val="150000"/>
            </a:pPr>
            <a:r>
              <a:rPr lang="en-GB" sz="1400" dirty="0">
                <a:solidFill>
                  <a:srgbClr val="3E4655"/>
                </a:solidFill>
                <a:latin typeface="IBM Plex Sans" panose="020B0503050203000203" pitchFamily="34" charset="0"/>
              </a:rPr>
              <a:t>Image credit: F. </a:t>
            </a:r>
            <a:r>
              <a:rPr lang="en-GB" sz="1400" dirty="0" err="1">
                <a:solidFill>
                  <a:srgbClr val="3E4655"/>
                </a:solidFill>
                <a:latin typeface="IBM Plex Sans" panose="020B0503050203000203" pitchFamily="34" charset="0"/>
              </a:rPr>
              <a:t>Gunsing</a:t>
            </a:r>
            <a:r>
              <a:rPr lang="en-GB" sz="1400" dirty="0">
                <a:solidFill>
                  <a:srgbClr val="3E4655"/>
                </a:solidFill>
                <a:latin typeface="IBM Plex Sans" panose="020B0503050203000203" pitchFamily="34" charset="0"/>
              </a:rPr>
              <a:t> and </a:t>
            </a:r>
            <a:r>
              <a:rPr lang="en-GB" sz="1400" dirty="0" err="1">
                <a:solidFill>
                  <a:srgbClr val="3E4655"/>
                </a:solidFill>
                <a:latin typeface="IBM Plex Sans" panose="020B0503050203000203" pitchFamily="34" charset="0"/>
              </a:rPr>
              <a:t>then_TOF</a:t>
            </a:r>
            <a:r>
              <a:rPr lang="en-GB" sz="1400" dirty="0">
                <a:solidFill>
                  <a:srgbClr val="3E4655"/>
                </a:solidFill>
                <a:latin typeface="IBM Plex Sans" panose="020B0503050203000203" pitchFamily="34" charset="0"/>
              </a:rPr>
              <a:t> collaboration</a:t>
            </a:r>
            <a:endParaRPr lang="es-ES" sz="1400" dirty="0">
              <a:solidFill>
                <a:srgbClr val="3E4655"/>
              </a:solidFill>
              <a:latin typeface="IBM Plex Sans" panose="020B0503050203000203" pitchFamily="34" charset="0"/>
            </a:endParaRPr>
          </a:p>
        </p:txBody>
      </p:sp>
      <p:grpSp>
        <p:nvGrpSpPr>
          <p:cNvPr id="15" name="Grupo 30">
            <a:extLst>
              <a:ext uri="{FF2B5EF4-FFF2-40B4-BE49-F238E27FC236}">
                <a16:creationId xmlns:a16="http://schemas.microsoft.com/office/drawing/2014/main" id="{7B8DCF39-78EC-5D6C-0A8C-73C65685751C}"/>
              </a:ext>
            </a:extLst>
          </p:cNvPr>
          <p:cNvGrpSpPr>
            <a:grpSpLocks noChangeAspect="1"/>
          </p:cNvGrpSpPr>
          <p:nvPr/>
        </p:nvGrpSpPr>
        <p:grpSpPr>
          <a:xfrm>
            <a:off x="158201" y="4081686"/>
            <a:ext cx="7345631" cy="2262158"/>
            <a:chOff x="349331" y="1144168"/>
            <a:chExt cx="7793351" cy="1887364"/>
          </a:xfrm>
        </p:grpSpPr>
        <p:sp>
          <p:nvSpPr>
            <p:cNvPr id="30" name="ZoneTexte 73">
              <a:extLst>
                <a:ext uri="{FF2B5EF4-FFF2-40B4-BE49-F238E27FC236}">
                  <a16:creationId xmlns:a16="http://schemas.microsoft.com/office/drawing/2014/main" id="{9010A89F-0231-C5C3-6722-BF44024A9FC2}"/>
                </a:ext>
              </a:extLst>
            </p:cNvPr>
            <p:cNvSpPr txBox="1">
              <a:spLocks noChangeArrowheads="1"/>
            </p:cNvSpPr>
            <p:nvPr/>
          </p:nvSpPr>
          <p:spPr bwMode="auto">
            <a:xfrm>
              <a:off x="349331" y="1144168"/>
              <a:ext cx="3197006" cy="188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marL="285750" indent="-285750" eaLnBrk="1" hangingPunct="1">
                <a:spcBef>
                  <a:spcPct val="0"/>
                </a:spcBef>
                <a:spcAft>
                  <a:spcPts val="600"/>
                </a:spcAft>
                <a:buClr>
                  <a:srgbClr val="B32A48"/>
                </a:buClr>
                <a:buSzPct val="150000"/>
              </a:pPr>
              <a:r>
                <a:rPr lang="en-US" altLang="es-ES" sz="1800" dirty="0">
                  <a:solidFill>
                    <a:srgbClr val="3E4655"/>
                  </a:solidFill>
                  <a:latin typeface="IBM Plex Sans" panose="020B0503050203000203" pitchFamily="34" charset="0"/>
                </a:rPr>
                <a:t>Restricted transfer of knowledge outside a research center.</a:t>
              </a:r>
            </a:p>
            <a:p>
              <a:pPr marL="285750" indent="-285750" eaLnBrk="1" hangingPunct="1">
                <a:spcBef>
                  <a:spcPct val="0"/>
                </a:spcBef>
                <a:spcAft>
                  <a:spcPts val="600"/>
                </a:spcAft>
                <a:buClr>
                  <a:srgbClr val="B32A48"/>
                </a:buClr>
                <a:buSzPct val="150000"/>
              </a:pPr>
              <a:r>
                <a:rPr lang="en-US" altLang="es-ES" sz="1800" dirty="0">
                  <a:solidFill>
                    <a:srgbClr val="3E4655"/>
                  </a:solidFill>
                  <a:latin typeface="IBM Plex Sans" panose="020B0503050203000203" pitchFamily="34" charset="0"/>
                </a:rPr>
                <a:t>Not exploited to their full capacity</a:t>
              </a:r>
              <a:r>
                <a:rPr lang="en-US" altLang="es-ES" sz="1800" dirty="0">
                  <a:solidFill>
                    <a:srgbClr val="495B64"/>
                  </a:solidFill>
                  <a:latin typeface="IBM Plex Sans" panose="020B0503050203000203" pitchFamily="34" charset="0"/>
                </a:rPr>
                <a:t>.</a:t>
              </a:r>
            </a:p>
            <a:p>
              <a:pPr marL="285750" indent="-285750" eaLnBrk="1" hangingPunct="1">
                <a:spcBef>
                  <a:spcPct val="0"/>
                </a:spcBef>
                <a:spcAft>
                  <a:spcPts val="600"/>
                </a:spcAft>
                <a:buClr>
                  <a:srgbClr val="B32A48"/>
                </a:buClr>
                <a:buSzPct val="150000"/>
              </a:pPr>
              <a:r>
                <a:rPr lang="en-US" altLang="es-ES" sz="1800" dirty="0">
                  <a:solidFill>
                    <a:srgbClr val="495B64"/>
                  </a:solidFill>
                  <a:latin typeface="IBM Plex Sans" panose="020B0503050203000203" pitchFamily="34" charset="0"/>
                </a:rPr>
                <a:t>Limited availability</a:t>
              </a:r>
              <a:endParaRPr lang="en-GB" altLang="es-ES" sz="1800" dirty="0">
                <a:solidFill>
                  <a:srgbClr val="495B64"/>
                </a:solidFill>
                <a:latin typeface="IBM Plex Sans" panose="020B0503050203000203" pitchFamily="34" charset="0"/>
              </a:endParaRPr>
            </a:p>
            <a:p>
              <a:pPr marL="285750" indent="-285750" algn="ctr" eaLnBrk="1" hangingPunct="1">
                <a:spcBef>
                  <a:spcPct val="0"/>
                </a:spcBef>
                <a:spcAft>
                  <a:spcPts val="600"/>
                </a:spcAft>
                <a:buClr>
                  <a:schemeClr val="tx2"/>
                </a:buClr>
                <a:buSzPct val="120000"/>
                <a:buFont typeface="Wingdings" panose="05000000000000000000" pitchFamily="2" charset="2"/>
                <a:buChar char="§"/>
              </a:pPr>
              <a:endParaRPr lang="fr-FR" altLang="fr-FR" sz="1800" dirty="0">
                <a:solidFill>
                  <a:srgbClr val="495B64"/>
                </a:solidFill>
                <a:latin typeface="IBM Plex Sans" panose="020B0503050203000203" pitchFamily="34" charset="0"/>
              </a:endParaRPr>
            </a:p>
          </p:txBody>
        </p:sp>
        <p:sp>
          <p:nvSpPr>
            <p:cNvPr id="24" name="ZoneTexte 73">
              <a:extLst>
                <a:ext uri="{FF2B5EF4-FFF2-40B4-BE49-F238E27FC236}">
                  <a16:creationId xmlns:a16="http://schemas.microsoft.com/office/drawing/2014/main" id="{776D2145-BD93-4ABB-93FE-55D5F5B3816E}"/>
                </a:ext>
              </a:extLst>
            </p:cNvPr>
            <p:cNvSpPr txBox="1">
              <a:spLocks noChangeArrowheads="1"/>
            </p:cNvSpPr>
            <p:nvPr/>
          </p:nvSpPr>
          <p:spPr bwMode="auto">
            <a:xfrm>
              <a:off x="4945676" y="1155038"/>
              <a:ext cx="3197006" cy="175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marL="285750" indent="-285750" eaLnBrk="1" hangingPunct="1">
                <a:spcBef>
                  <a:spcPts val="0"/>
                </a:spcBef>
                <a:spcAft>
                  <a:spcPts val="600"/>
                </a:spcAft>
                <a:buClr>
                  <a:srgbClr val="B32A48"/>
                </a:buClr>
                <a:buSzPct val="150000"/>
              </a:pPr>
              <a:r>
                <a:rPr lang="en-US" altLang="es-ES" sz="1800" dirty="0">
                  <a:solidFill>
                    <a:srgbClr val="495B64"/>
                  </a:solidFill>
                  <a:latin typeface="IBM Plex Sans" panose="020B0503050203000203" pitchFamily="34" charset="0"/>
                </a:rPr>
                <a:t>Huge size and complexity of conventional high intensity neutron sources.</a:t>
              </a:r>
            </a:p>
            <a:p>
              <a:pPr marL="285750" indent="-285750" eaLnBrk="1" hangingPunct="1">
                <a:spcBef>
                  <a:spcPts val="0"/>
                </a:spcBef>
                <a:spcAft>
                  <a:spcPts val="600"/>
                </a:spcAft>
                <a:buClr>
                  <a:srgbClr val="B32A48"/>
                </a:buClr>
                <a:buSzPct val="150000"/>
              </a:pPr>
              <a:r>
                <a:rPr lang="en-US" altLang="es-ES" sz="1800" dirty="0">
                  <a:solidFill>
                    <a:srgbClr val="495B64"/>
                  </a:solidFill>
                  <a:latin typeface="IBM Plex Sans" panose="020B0503050203000203" pitchFamily="34" charset="0"/>
                </a:rPr>
                <a:t>Progressive shut down of research reactors. </a:t>
              </a:r>
              <a:endParaRPr lang="fr-FR" altLang="fr-FR" sz="1800" dirty="0">
                <a:solidFill>
                  <a:srgbClr val="495B64"/>
                </a:solidFill>
                <a:latin typeface="IBM Plex Sans" panose="020B0503050203000203" pitchFamily="34" charset="0"/>
              </a:endParaRPr>
            </a:p>
          </p:txBody>
        </p:sp>
        <p:sp>
          <p:nvSpPr>
            <p:cNvPr id="23" name="Flecha derecha 26">
              <a:extLst>
                <a:ext uri="{FF2B5EF4-FFF2-40B4-BE49-F238E27FC236}">
                  <a16:creationId xmlns:a16="http://schemas.microsoft.com/office/drawing/2014/main" id="{CCF1E51B-98AD-9536-6EEB-C1D1174FFCC5}"/>
                </a:ext>
              </a:extLst>
            </p:cNvPr>
            <p:cNvSpPr/>
            <p:nvPr/>
          </p:nvSpPr>
          <p:spPr>
            <a:xfrm>
              <a:off x="3716826" y="1386371"/>
              <a:ext cx="1058360" cy="786989"/>
            </a:xfrm>
            <a:prstGeom prst="rightArrow">
              <a:avLst>
                <a:gd name="adj1" fmla="val 50000"/>
                <a:gd name="adj2" fmla="val 34657"/>
              </a:avLst>
            </a:prstGeom>
            <a:solidFill>
              <a:srgbClr val="88A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latin typeface="IBM Plex Sans" panose="020B0503050203000203" pitchFamily="34" charset="0"/>
                </a:rPr>
                <a:t>WHY?</a:t>
              </a:r>
            </a:p>
          </p:txBody>
        </p:sp>
      </p:grpSp>
      <p:grpSp>
        <p:nvGrpSpPr>
          <p:cNvPr id="4111" name="Group 4110">
            <a:extLst>
              <a:ext uri="{FF2B5EF4-FFF2-40B4-BE49-F238E27FC236}">
                <a16:creationId xmlns:a16="http://schemas.microsoft.com/office/drawing/2014/main" id="{40537F79-6020-08CA-97F1-CA0C0CC7AFCB}"/>
              </a:ext>
            </a:extLst>
          </p:cNvPr>
          <p:cNvGrpSpPr>
            <a:grpSpLocks noChangeAspect="1"/>
          </p:cNvGrpSpPr>
          <p:nvPr/>
        </p:nvGrpSpPr>
        <p:grpSpPr>
          <a:xfrm>
            <a:off x="7029030" y="1268738"/>
            <a:ext cx="4682809" cy="2686889"/>
            <a:chOff x="4612088" y="970379"/>
            <a:chExt cx="6279178" cy="3602851"/>
          </a:xfrm>
        </p:grpSpPr>
        <p:pic>
          <p:nvPicPr>
            <p:cNvPr id="4112" name="Picture 4111">
              <a:extLst>
                <a:ext uri="{FF2B5EF4-FFF2-40B4-BE49-F238E27FC236}">
                  <a16:creationId xmlns:a16="http://schemas.microsoft.com/office/drawing/2014/main" id="{550B25C1-6E7B-7AF6-B5DE-753F9D5D034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4688" t="28103" r="15466" b="19794"/>
            <a:stretch/>
          </p:blipFill>
          <p:spPr>
            <a:xfrm>
              <a:off x="4612088" y="970379"/>
              <a:ext cx="6279178" cy="3602851"/>
            </a:xfrm>
            <a:custGeom>
              <a:avLst/>
              <a:gdLst>
                <a:gd name="connsiteX0" fmla="*/ 0 w 6506191"/>
                <a:gd name="connsiteY0" fmla="*/ 0 h 5143047"/>
                <a:gd name="connsiteX1" fmla="*/ 6506191 w 6506191"/>
                <a:gd name="connsiteY1" fmla="*/ 0 h 5143047"/>
                <a:gd name="connsiteX2" fmla="*/ 6506191 w 6506191"/>
                <a:gd name="connsiteY2" fmla="*/ 3531673 h 5143047"/>
                <a:gd name="connsiteX3" fmla="*/ 6496969 w 6506191"/>
                <a:gd name="connsiteY3" fmla="*/ 3583737 h 5143047"/>
                <a:gd name="connsiteX4" fmla="*/ 6506191 w 6506191"/>
                <a:gd name="connsiteY4" fmla="*/ 3592219 h 5143047"/>
                <a:gd name="connsiteX5" fmla="*/ 6506191 w 6506191"/>
                <a:gd name="connsiteY5" fmla="*/ 5143047 h 5143047"/>
                <a:gd name="connsiteX6" fmla="*/ 0 w 6506191"/>
                <a:gd name="connsiteY6" fmla="*/ 5143047 h 514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6191" h="5143047">
                  <a:moveTo>
                    <a:pt x="0" y="0"/>
                  </a:moveTo>
                  <a:lnTo>
                    <a:pt x="6506191" y="0"/>
                  </a:lnTo>
                  <a:lnTo>
                    <a:pt x="6506191" y="3531673"/>
                  </a:lnTo>
                  <a:lnTo>
                    <a:pt x="6496969" y="3583737"/>
                  </a:lnTo>
                  <a:lnTo>
                    <a:pt x="6506191" y="3592219"/>
                  </a:lnTo>
                  <a:lnTo>
                    <a:pt x="6506191" y="5143047"/>
                  </a:lnTo>
                  <a:lnTo>
                    <a:pt x="0" y="5143047"/>
                  </a:lnTo>
                  <a:close/>
                </a:path>
              </a:pathLst>
            </a:custGeom>
            <a:ln>
              <a:noFill/>
            </a:ln>
            <a:effectLst>
              <a:innerShdw blurRad="63500" dist="50800" dir="18900000">
                <a:prstClr val="black">
                  <a:alpha val="50000"/>
                </a:prstClr>
              </a:innerShdw>
            </a:effectLst>
          </p:spPr>
        </p:pic>
        <p:grpSp>
          <p:nvGrpSpPr>
            <p:cNvPr id="4113" name="Grupo 60">
              <a:extLst>
                <a:ext uri="{FF2B5EF4-FFF2-40B4-BE49-F238E27FC236}">
                  <a16:creationId xmlns:a16="http://schemas.microsoft.com/office/drawing/2014/main" id="{D2128BEE-5AB7-0494-C897-AF4B8E2F8F12}"/>
                </a:ext>
              </a:extLst>
            </p:cNvPr>
            <p:cNvGrpSpPr/>
            <p:nvPr/>
          </p:nvGrpSpPr>
          <p:grpSpPr>
            <a:xfrm>
              <a:off x="5571911" y="993690"/>
              <a:ext cx="5165123" cy="3520700"/>
              <a:chOff x="1136015" y="860773"/>
              <a:chExt cx="5165123" cy="3520700"/>
            </a:xfrm>
          </p:grpSpPr>
          <p:sp>
            <p:nvSpPr>
              <p:cNvPr id="4114" name="Elipse 15">
                <a:extLst>
                  <a:ext uri="{FF2B5EF4-FFF2-40B4-BE49-F238E27FC236}">
                    <a16:creationId xmlns:a16="http://schemas.microsoft.com/office/drawing/2014/main" id="{3C719769-E9F7-B91A-0445-8520D761C374}"/>
                  </a:ext>
                </a:extLst>
              </p:cNvPr>
              <p:cNvSpPr/>
              <p:nvPr/>
            </p:nvSpPr>
            <p:spPr>
              <a:xfrm rot="1231222">
                <a:off x="3811009" y="3112030"/>
                <a:ext cx="982109" cy="978262"/>
              </a:xfrm>
              <a:prstGeom prst="ellipse">
                <a:avLst/>
              </a:prstGeom>
              <a:noFill/>
              <a:ln w="5715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a:solidFill>
                    <a:srgbClr val="FFFF00"/>
                  </a:solidFill>
                  <a:effectLst>
                    <a:glow rad="101600">
                      <a:schemeClr val="bg1">
                        <a:lumMod val="95000"/>
                        <a:alpha val="60000"/>
                      </a:schemeClr>
                    </a:glow>
                    <a:outerShdw blurRad="38100" dist="38100" dir="2700000" algn="tl">
                      <a:srgbClr val="000000">
                        <a:alpha val="43137"/>
                      </a:srgbClr>
                    </a:outerShdw>
                  </a:effectLst>
                  <a:latin typeface="IBM Plex Sans" panose="020B0503050203000203" pitchFamily="34" charset="0"/>
                  <a:ea typeface="Cambria" panose="02040503050406030204" pitchFamily="18" charset="0"/>
                  <a:cs typeface="Arial" panose="020B0604020202020204" pitchFamily="34" charset="0"/>
                </a:endParaRPr>
              </a:p>
            </p:txBody>
          </p:sp>
          <p:sp>
            <p:nvSpPr>
              <p:cNvPr id="4115" name="Elipse 16">
                <a:extLst>
                  <a:ext uri="{FF2B5EF4-FFF2-40B4-BE49-F238E27FC236}">
                    <a16:creationId xmlns:a16="http://schemas.microsoft.com/office/drawing/2014/main" id="{46467B29-2333-A23D-A0FC-D4E9426EF8E8}"/>
                  </a:ext>
                </a:extLst>
              </p:cNvPr>
              <p:cNvSpPr/>
              <p:nvPr/>
            </p:nvSpPr>
            <p:spPr>
              <a:xfrm rot="1231222">
                <a:off x="3465055" y="2838887"/>
                <a:ext cx="411301" cy="413884"/>
              </a:xfrm>
              <a:prstGeom prst="ellipse">
                <a:avLst/>
              </a:prstGeom>
              <a:noFill/>
              <a:ln w="5715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a:solidFill>
                    <a:srgbClr val="FFFF00"/>
                  </a:solidFill>
                  <a:effectLst>
                    <a:glow rad="101600">
                      <a:schemeClr val="bg1">
                        <a:lumMod val="95000"/>
                        <a:alpha val="60000"/>
                      </a:schemeClr>
                    </a:glow>
                    <a:outerShdw blurRad="38100" dist="38100" dir="2700000" algn="tl">
                      <a:srgbClr val="000000">
                        <a:alpha val="43137"/>
                      </a:srgbClr>
                    </a:outerShdw>
                  </a:effectLst>
                  <a:latin typeface="IBM Plex Sans" panose="020B0503050203000203" pitchFamily="34" charset="0"/>
                  <a:ea typeface="Cambria" panose="02040503050406030204" pitchFamily="18" charset="0"/>
                  <a:cs typeface="Arial" panose="020B0604020202020204" pitchFamily="34" charset="0"/>
                </a:endParaRPr>
              </a:p>
            </p:txBody>
          </p:sp>
          <p:cxnSp>
            <p:nvCxnSpPr>
              <p:cNvPr id="4116" name="Conector recto de flecha 17">
                <a:extLst>
                  <a:ext uri="{FF2B5EF4-FFF2-40B4-BE49-F238E27FC236}">
                    <a16:creationId xmlns:a16="http://schemas.microsoft.com/office/drawing/2014/main" id="{9633C548-7A1D-FB0B-8725-2FB4356FE612}"/>
                  </a:ext>
                </a:extLst>
              </p:cNvPr>
              <p:cNvCxnSpPr>
                <a:cxnSpLocks/>
                <a:stCxn id="4114" idx="3"/>
              </p:cNvCxnSpPr>
              <p:nvPr/>
            </p:nvCxnSpPr>
            <p:spPr>
              <a:xfrm flipH="1" flipV="1">
                <a:off x="2530463" y="1616439"/>
                <a:ext cx="1325165" cy="2186926"/>
              </a:xfrm>
              <a:prstGeom prst="straightConnector1">
                <a:avLst/>
              </a:prstGeom>
              <a:ln w="57150">
                <a:solidFill>
                  <a:srgbClr val="FFFF00"/>
                </a:solidFill>
                <a:headEnd type="none" w="med" len="med"/>
                <a:tailEnd type="arrow" w="med" len="med"/>
              </a:ln>
            </p:spPr>
            <p:style>
              <a:lnRef idx="3">
                <a:schemeClr val="accent4"/>
              </a:lnRef>
              <a:fillRef idx="0">
                <a:schemeClr val="accent4"/>
              </a:fillRef>
              <a:effectRef idx="2">
                <a:schemeClr val="accent4"/>
              </a:effectRef>
              <a:fontRef idx="minor">
                <a:schemeClr val="tx1"/>
              </a:fontRef>
            </p:style>
          </p:cxnSp>
          <p:cxnSp>
            <p:nvCxnSpPr>
              <p:cNvPr id="4117" name="Conector recto 20">
                <a:extLst>
                  <a:ext uri="{FF2B5EF4-FFF2-40B4-BE49-F238E27FC236}">
                    <a16:creationId xmlns:a16="http://schemas.microsoft.com/office/drawing/2014/main" id="{AAD609A1-E349-176A-5E4F-E05EF059C822}"/>
                  </a:ext>
                </a:extLst>
              </p:cNvPr>
              <p:cNvCxnSpPr/>
              <p:nvPr/>
            </p:nvCxnSpPr>
            <p:spPr>
              <a:xfrm flipH="1" flipV="1">
                <a:off x="1677722" y="1317754"/>
                <a:ext cx="852741" cy="308158"/>
              </a:xfrm>
              <a:prstGeom prst="line">
                <a:avLst/>
              </a:prstGeom>
              <a:ln w="57150">
                <a:solidFill>
                  <a:srgbClr val="FFFF00"/>
                </a:solidFill>
                <a:headEnd type="none" w="med" len="med"/>
                <a:tailEnd type="arrow" w="med" len="med"/>
              </a:ln>
            </p:spPr>
            <p:style>
              <a:lnRef idx="3">
                <a:schemeClr val="accent4"/>
              </a:lnRef>
              <a:fillRef idx="0">
                <a:schemeClr val="accent4"/>
              </a:fillRef>
              <a:effectRef idx="2">
                <a:schemeClr val="accent4"/>
              </a:effectRef>
              <a:fontRef idx="minor">
                <a:schemeClr val="tx1"/>
              </a:fontRef>
            </p:style>
          </p:cxnSp>
          <p:sp>
            <p:nvSpPr>
              <p:cNvPr id="4118" name="CuadroTexto 26">
                <a:extLst>
                  <a:ext uri="{FF2B5EF4-FFF2-40B4-BE49-F238E27FC236}">
                    <a16:creationId xmlns:a16="http://schemas.microsoft.com/office/drawing/2014/main" id="{E502FADE-1CE7-C044-3495-8645AB2744BC}"/>
                  </a:ext>
                </a:extLst>
              </p:cNvPr>
              <p:cNvSpPr txBox="1"/>
              <p:nvPr/>
            </p:nvSpPr>
            <p:spPr>
              <a:xfrm>
                <a:off x="1136015" y="860773"/>
                <a:ext cx="2301594" cy="488441"/>
              </a:xfrm>
              <a:prstGeom prst="rect">
                <a:avLst/>
              </a:prstGeom>
              <a:noFill/>
              <a:ln>
                <a:noFill/>
              </a:ln>
            </p:spPr>
            <p:txBody>
              <a:bodyPr wrap="none" rtlCol="0">
                <a:spAutoFit/>
              </a:bodyPr>
              <a:lstStyle/>
              <a:p>
                <a:r>
                  <a:rPr lang="es-ES" sz="1600" b="1" dirty="0">
                    <a:ln w="3175">
                      <a:noFill/>
                    </a:ln>
                    <a:solidFill>
                      <a:srgbClr val="FFFF00"/>
                    </a:solidFill>
                    <a:effectLst>
                      <a:outerShdw blurRad="38100" dist="38100" dir="2700000" algn="tl">
                        <a:srgbClr val="000000">
                          <a:alpha val="43137"/>
                        </a:srgbClr>
                      </a:outerShdw>
                    </a:effectLst>
                    <a:latin typeface="IBM Plex Sans" panose="020B0503050203000203" pitchFamily="34" charset="0"/>
                    <a:ea typeface="Cambria" panose="02040503050406030204" pitchFamily="18" charset="0"/>
                    <a:cs typeface="Arial" panose="020B0604020202020204" pitchFamily="34" charset="0"/>
                  </a:rPr>
                  <a:t>EAR1 @200 m </a:t>
                </a:r>
              </a:p>
            </p:txBody>
          </p:sp>
          <p:sp>
            <p:nvSpPr>
              <p:cNvPr id="4119" name="CuadroTexto 27">
                <a:extLst>
                  <a:ext uri="{FF2B5EF4-FFF2-40B4-BE49-F238E27FC236}">
                    <a16:creationId xmlns:a16="http://schemas.microsoft.com/office/drawing/2014/main" id="{54849F51-0B56-ECF8-E796-70C54B36C20B}"/>
                  </a:ext>
                </a:extLst>
              </p:cNvPr>
              <p:cNvSpPr txBox="1"/>
              <p:nvPr/>
            </p:nvSpPr>
            <p:spPr>
              <a:xfrm>
                <a:off x="3494399" y="1946996"/>
                <a:ext cx="1355702" cy="843669"/>
              </a:xfrm>
              <a:prstGeom prst="rect">
                <a:avLst/>
              </a:prstGeom>
              <a:noFill/>
              <a:ln>
                <a:noFill/>
              </a:ln>
            </p:spPr>
            <p:txBody>
              <a:bodyPr wrap="none" rtlCol="0">
                <a:spAutoFit/>
              </a:bodyPr>
              <a:lstStyle/>
              <a:p>
                <a:r>
                  <a:rPr lang="es-ES" sz="1600" b="1" dirty="0">
                    <a:ln w="3175">
                      <a:noFill/>
                    </a:ln>
                    <a:solidFill>
                      <a:srgbClr val="FFFF00"/>
                    </a:solidFill>
                    <a:effectLst>
                      <a:outerShdw blurRad="38100" dist="38100" dir="2700000" algn="tl">
                        <a:srgbClr val="000000">
                          <a:alpha val="43137"/>
                        </a:srgbClr>
                      </a:outerShdw>
                    </a:effectLst>
                    <a:latin typeface="IBM Plex Sans" panose="020B0503050203000203" pitchFamily="34" charset="0"/>
                    <a:ea typeface="Cambria" panose="02040503050406030204" pitchFamily="18" charset="0"/>
                    <a:cs typeface="Arial" panose="020B0604020202020204" pitchFamily="34" charset="0"/>
                  </a:rPr>
                  <a:t>1,4 </a:t>
                </a:r>
                <a:r>
                  <a:rPr lang="es-ES" sz="1600" b="1" dirty="0" err="1">
                    <a:ln w="3175">
                      <a:noFill/>
                    </a:ln>
                    <a:solidFill>
                      <a:srgbClr val="FFFF00"/>
                    </a:solidFill>
                    <a:effectLst>
                      <a:outerShdw blurRad="38100" dist="38100" dir="2700000" algn="tl">
                        <a:srgbClr val="000000">
                          <a:alpha val="43137"/>
                        </a:srgbClr>
                      </a:outerShdw>
                    </a:effectLst>
                    <a:latin typeface="IBM Plex Sans" panose="020B0503050203000203" pitchFamily="34" charset="0"/>
                    <a:ea typeface="Cambria" panose="02040503050406030204" pitchFamily="18" charset="0"/>
                    <a:cs typeface="Arial" panose="020B0604020202020204" pitchFamily="34" charset="0"/>
                  </a:rPr>
                  <a:t>GeV</a:t>
                </a:r>
                <a:endParaRPr lang="es-ES" sz="1600" b="1" dirty="0">
                  <a:ln w="3175">
                    <a:noFill/>
                  </a:ln>
                  <a:solidFill>
                    <a:srgbClr val="FFFF00"/>
                  </a:solidFill>
                  <a:effectLst>
                    <a:outerShdw blurRad="38100" dist="38100" dir="2700000" algn="tl">
                      <a:srgbClr val="000000">
                        <a:alpha val="43137"/>
                      </a:srgbClr>
                    </a:outerShdw>
                  </a:effectLst>
                  <a:latin typeface="IBM Plex Sans" panose="020B0503050203000203" pitchFamily="34" charset="0"/>
                  <a:ea typeface="Cambria" panose="02040503050406030204" pitchFamily="18" charset="0"/>
                  <a:cs typeface="Arial" panose="020B0604020202020204" pitchFamily="34" charset="0"/>
                </a:endParaRPr>
              </a:p>
              <a:p>
                <a:r>
                  <a:rPr lang="es-ES" sz="1600" b="1" dirty="0" err="1">
                    <a:ln w="3175">
                      <a:noFill/>
                    </a:ln>
                    <a:solidFill>
                      <a:srgbClr val="FFFF00"/>
                    </a:solidFill>
                    <a:effectLst>
                      <a:outerShdw blurRad="38100" dist="38100" dir="2700000" algn="tl">
                        <a:srgbClr val="000000">
                          <a:alpha val="43137"/>
                        </a:srgbClr>
                      </a:outerShdw>
                    </a:effectLst>
                    <a:latin typeface="IBM Plex Sans" panose="020B0503050203000203" pitchFamily="34" charset="0"/>
                    <a:ea typeface="Cambria" panose="02040503050406030204" pitchFamily="18" charset="0"/>
                    <a:cs typeface="Arial" panose="020B0604020202020204" pitchFamily="34" charset="0"/>
                  </a:rPr>
                  <a:t>Booster</a:t>
                </a:r>
                <a:endParaRPr lang="es-ES" sz="1600" b="1" dirty="0">
                  <a:ln w="3175">
                    <a:noFill/>
                  </a:ln>
                  <a:solidFill>
                    <a:srgbClr val="FFFF00"/>
                  </a:solidFill>
                  <a:effectLst>
                    <a:outerShdw blurRad="38100" dist="38100" dir="2700000" algn="tl">
                      <a:srgbClr val="000000">
                        <a:alpha val="43137"/>
                      </a:srgbClr>
                    </a:outerShdw>
                  </a:effectLst>
                  <a:latin typeface="IBM Plex Sans" panose="020B0503050203000203" pitchFamily="34" charset="0"/>
                  <a:ea typeface="Cambria" panose="02040503050406030204" pitchFamily="18" charset="0"/>
                  <a:cs typeface="Arial" panose="020B0604020202020204" pitchFamily="34" charset="0"/>
                </a:endParaRPr>
              </a:p>
            </p:txBody>
          </p:sp>
          <p:sp>
            <p:nvSpPr>
              <p:cNvPr id="4120" name="CuadroTexto 28">
                <a:extLst>
                  <a:ext uri="{FF2B5EF4-FFF2-40B4-BE49-F238E27FC236}">
                    <a16:creationId xmlns:a16="http://schemas.microsoft.com/office/drawing/2014/main" id="{9F022D46-2587-9675-9A5B-C60198EBA689}"/>
                  </a:ext>
                </a:extLst>
              </p:cNvPr>
              <p:cNvSpPr txBox="1"/>
              <p:nvPr/>
            </p:nvSpPr>
            <p:spPr>
              <a:xfrm>
                <a:off x="4589281" y="3893032"/>
                <a:ext cx="1711857" cy="488441"/>
              </a:xfrm>
              <a:prstGeom prst="rect">
                <a:avLst/>
              </a:prstGeom>
              <a:noFill/>
              <a:ln>
                <a:noFill/>
              </a:ln>
            </p:spPr>
            <p:txBody>
              <a:bodyPr wrap="none" rtlCol="0">
                <a:spAutoFit/>
              </a:bodyPr>
              <a:lstStyle/>
              <a:p>
                <a:r>
                  <a:rPr lang="es-ES" sz="1600" b="1" dirty="0">
                    <a:ln w="3175">
                      <a:noFill/>
                    </a:ln>
                    <a:solidFill>
                      <a:srgbClr val="FFFF00"/>
                    </a:solidFill>
                    <a:effectLst>
                      <a:outerShdw blurRad="38100" dist="38100" dir="2700000" algn="tl">
                        <a:srgbClr val="000000">
                          <a:alpha val="43137"/>
                        </a:srgbClr>
                      </a:outerShdw>
                    </a:effectLst>
                    <a:latin typeface="IBM Plex Sans" panose="020B0503050203000203" pitchFamily="34" charset="0"/>
                    <a:ea typeface="Cambria" panose="02040503050406030204" pitchFamily="18" charset="0"/>
                    <a:cs typeface="Arial" panose="020B0604020202020204" pitchFamily="34" charset="0"/>
                  </a:rPr>
                  <a:t>20 </a:t>
                </a:r>
                <a:r>
                  <a:rPr lang="es-ES" sz="1600" b="1" dirty="0" err="1">
                    <a:ln w="3175">
                      <a:noFill/>
                    </a:ln>
                    <a:solidFill>
                      <a:srgbClr val="FFFF00"/>
                    </a:solidFill>
                    <a:effectLst>
                      <a:outerShdw blurRad="38100" dist="38100" dir="2700000" algn="tl">
                        <a:srgbClr val="000000">
                          <a:alpha val="43137"/>
                        </a:srgbClr>
                      </a:outerShdw>
                    </a:effectLst>
                    <a:latin typeface="IBM Plex Sans" panose="020B0503050203000203" pitchFamily="34" charset="0"/>
                    <a:ea typeface="Cambria" panose="02040503050406030204" pitchFamily="18" charset="0"/>
                    <a:cs typeface="Arial" panose="020B0604020202020204" pitchFamily="34" charset="0"/>
                  </a:rPr>
                  <a:t>GeV</a:t>
                </a:r>
                <a:r>
                  <a:rPr lang="es-ES" sz="1600" b="1" dirty="0">
                    <a:ln w="3175">
                      <a:noFill/>
                    </a:ln>
                    <a:solidFill>
                      <a:srgbClr val="FFFF00"/>
                    </a:solidFill>
                    <a:effectLst>
                      <a:outerShdw blurRad="38100" dist="38100" dir="2700000" algn="tl">
                        <a:srgbClr val="000000">
                          <a:alpha val="43137"/>
                        </a:srgbClr>
                      </a:outerShdw>
                    </a:effectLst>
                    <a:latin typeface="IBM Plex Sans" panose="020B0503050203000203" pitchFamily="34" charset="0"/>
                    <a:ea typeface="Cambria" panose="02040503050406030204" pitchFamily="18" charset="0"/>
                    <a:cs typeface="Arial" panose="020B0604020202020204" pitchFamily="34" charset="0"/>
                  </a:rPr>
                  <a:t> PS</a:t>
                </a:r>
              </a:p>
            </p:txBody>
          </p:sp>
          <p:cxnSp>
            <p:nvCxnSpPr>
              <p:cNvPr id="4121" name="Conector recto 29">
                <a:extLst>
                  <a:ext uri="{FF2B5EF4-FFF2-40B4-BE49-F238E27FC236}">
                    <a16:creationId xmlns:a16="http://schemas.microsoft.com/office/drawing/2014/main" id="{FFB8123F-64CD-1116-7B15-E447FBDFC738}"/>
                  </a:ext>
                </a:extLst>
              </p:cNvPr>
              <p:cNvCxnSpPr>
                <a:cxnSpLocks/>
                <a:stCxn id="4115" idx="6"/>
              </p:cNvCxnSpPr>
              <p:nvPr/>
            </p:nvCxnSpPr>
            <p:spPr>
              <a:xfrm flipH="1">
                <a:off x="3525365" y="3117917"/>
                <a:ext cx="337944" cy="752255"/>
              </a:xfrm>
              <a:prstGeom prst="line">
                <a:avLst/>
              </a:prstGeom>
              <a:ln w="57150">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22" name="CuadroTexto 34">
                <a:extLst>
                  <a:ext uri="{FF2B5EF4-FFF2-40B4-BE49-F238E27FC236}">
                    <a16:creationId xmlns:a16="http://schemas.microsoft.com/office/drawing/2014/main" id="{8549C876-9CC2-A6E5-30DC-FB448CD6DBB9}"/>
                  </a:ext>
                </a:extLst>
              </p:cNvPr>
              <p:cNvSpPr txBox="1"/>
              <p:nvPr/>
            </p:nvSpPr>
            <p:spPr>
              <a:xfrm>
                <a:off x="1769327" y="3856577"/>
                <a:ext cx="2102701" cy="488441"/>
              </a:xfrm>
              <a:prstGeom prst="rect">
                <a:avLst/>
              </a:prstGeom>
              <a:noFill/>
              <a:ln>
                <a:noFill/>
              </a:ln>
            </p:spPr>
            <p:txBody>
              <a:bodyPr wrap="none" rtlCol="0">
                <a:spAutoFit/>
              </a:bodyPr>
              <a:lstStyle/>
              <a:p>
                <a:r>
                  <a:rPr lang="es-ES" sz="1600" b="1" dirty="0">
                    <a:ln w="3175">
                      <a:noFill/>
                    </a:ln>
                    <a:solidFill>
                      <a:srgbClr val="FFFF00"/>
                    </a:solidFill>
                    <a:effectLst>
                      <a:outerShdw blurRad="38100" dist="38100" dir="2700000" algn="tl">
                        <a:srgbClr val="000000">
                          <a:alpha val="43137"/>
                        </a:srgbClr>
                      </a:outerShdw>
                    </a:effectLst>
                    <a:latin typeface="IBM Plex Sans" panose="020B0503050203000203" pitchFamily="34" charset="0"/>
                    <a:ea typeface="Cambria" panose="02040503050406030204" pitchFamily="18" charset="0"/>
                    <a:cs typeface="Arial" panose="020B0604020202020204" pitchFamily="34" charset="0"/>
                  </a:rPr>
                  <a:t>50 </a:t>
                </a:r>
                <a:r>
                  <a:rPr lang="es-ES" sz="1600" b="1" dirty="0" err="1">
                    <a:ln w="3175">
                      <a:noFill/>
                    </a:ln>
                    <a:solidFill>
                      <a:srgbClr val="FFFF00"/>
                    </a:solidFill>
                    <a:effectLst>
                      <a:outerShdw blurRad="38100" dist="38100" dir="2700000" algn="tl">
                        <a:srgbClr val="000000">
                          <a:alpha val="43137"/>
                        </a:srgbClr>
                      </a:outerShdw>
                    </a:effectLst>
                    <a:latin typeface="IBM Plex Sans" panose="020B0503050203000203" pitchFamily="34" charset="0"/>
                    <a:ea typeface="Cambria" panose="02040503050406030204" pitchFamily="18" charset="0"/>
                    <a:cs typeface="Arial" panose="020B0604020202020204" pitchFamily="34" charset="0"/>
                  </a:rPr>
                  <a:t>MeV</a:t>
                </a:r>
                <a:r>
                  <a:rPr lang="es-ES" sz="1600" b="1" dirty="0">
                    <a:ln w="3175">
                      <a:noFill/>
                    </a:ln>
                    <a:solidFill>
                      <a:srgbClr val="FFFF00"/>
                    </a:solidFill>
                    <a:effectLst>
                      <a:outerShdw blurRad="38100" dist="38100" dir="2700000" algn="tl">
                        <a:srgbClr val="000000">
                          <a:alpha val="43137"/>
                        </a:srgbClr>
                      </a:outerShdw>
                    </a:effectLst>
                    <a:latin typeface="IBM Plex Sans" panose="020B0503050203000203" pitchFamily="34" charset="0"/>
                    <a:ea typeface="Cambria" panose="02040503050406030204" pitchFamily="18" charset="0"/>
                    <a:cs typeface="Arial" panose="020B0604020202020204" pitchFamily="34" charset="0"/>
                  </a:rPr>
                  <a:t> </a:t>
                </a:r>
                <a:r>
                  <a:rPr lang="es-ES" sz="1600" b="1" dirty="0" err="1">
                    <a:ln w="3175">
                      <a:noFill/>
                    </a:ln>
                    <a:solidFill>
                      <a:srgbClr val="FFFF00"/>
                    </a:solidFill>
                    <a:effectLst>
                      <a:outerShdw blurRad="38100" dist="38100" dir="2700000" algn="tl">
                        <a:srgbClr val="000000">
                          <a:alpha val="43137"/>
                        </a:srgbClr>
                      </a:outerShdw>
                    </a:effectLst>
                    <a:latin typeface="IBM Plex Sans" panose="020B0503050203000203" pitchFamily="34" charset="0"/>
                    <a:ea typeface="Cambria" panose="02040503050406030204" pitchFamily="18" charset="0"/>
                    <a:cs typeface="Arial" panose="020B0604020202020204" pitchFamily="34" charset="0"/>
                  </a:rPr>
                  <a:t>Linac</a:t>
                </a:r>
                <a:endParaRPr lang="es-ES" sz="1600" b="1" dirty="0">
                  <a:ln w="3175">
                    <a:noFill/>
                  </a:ln>
                  <a:solidFill>
                    <a:srgbClr val="FFFF00"/>
                  </a:solidFill>
                  <a:effectLst>
                    <a:outerShdw blurRad="38100" dist="38100" dir="2700000" algn="tl">
                      <a:srgbClr val="000000">
                        <a:alpha val="43137"/>
                      </a:srgbClr>
                    </a:outerShdw>
                  </a:effectLst>
                  <a:latin typeface="IBM Plex Sans" panose="020B0503050203000203" pitchFamily="34" charset="0"/>
                  <a:ea typeface="Cambria" panose="02040503050406030204" pitchFamily="18" charset="0"/>
                  <a:cs typeface="Arial" panose="020B0604020202020204" pitchFamily="34" charset="0"/>
                </a:endParaRPr>
              </a:p>
            </p:txBody>
          </p:sp>
        </p:grpSp>
      </p:grpSp>
      <p:sp>
        <p:nvSpPr>
          <p:cNvPr id="4123" name="TextBox 4122">
            <a:extLst>
              <a:ext uri="{FF2B5EF4-FFF2-40B4-BE49-F238E27FC236}">
                <a16:creationId xmlns:a16="http://schemas.microsoft.com/office/drawing/2014/main" id="{86742142-3FA7-2608-3DC7-76B22DED0CBE}"/>
              </a:ext>
            </a:extLst>
          </p:cNvPr>
          <p:cNvSpPr txBox="1"/>
          <p:nvPr/>
        </p:nvSpPr>
        <p:spPr>
          <a:xfrm>
            <a:off x="6977640" y="4135295"/>
            <a:ext cx="4967299" cy="1292662"/>
          </a:xfrm>
          <a:prstGeom prst="rect">
            <a:avLst/>
          </a:prstGeom>
          <a:noFill/>
        </p:spPr>
        <p:txBody>
          <a:bodyPr wrap="square">
            <a:spAutoFit/>
          </a:bodyPr>
          <a:lstStyle/>
          <a:p>
            <a:pPr algn="ctr"/>
            <a:r>
              <a:rPr lang="en-GB" sz="1600" b="1" dirty="0" err="1">
                <a:solidFill>
                  <a:srgbClr val="B32A48"/>
                </a:solidFill>
                <a:latin typeface="IBM Plex Sans" panose="020B0503050203000203" pitchFamily="34" charset="0"/>
              </a:rPr>
              <a:t>n_TOF@CERN</a:t>
            </a:r>
            <a:r>
              <a:rPr lang="en-GB" sz="1600" b="1" dirty="0">
                <a:solidFill>
                  <a:srgbClr val="B32A48"/>
                </a:solidFill>
                <a:latin typeface="IBM Plex Sans" panose="020B0503050203000203" pitchFamily="34" charset="0"/>
              </a:rPr>
              <a:t> spallation source </a:t>
            </a:r>
            <a:r>
              <a:rPr lang="en-GB" sz="1600" dirty="0">
                <a:solidFill>
                  <a:srgbClr val="3E4655"/>
                </a:solidFill>
                <a:latin typeface="IBM Plex Sans" panose="020B0503050203000203" pitchFamily="34" charset="0"/>
                <a:sym typeface="Wingdings" panose="05000000000000000000" pitchFamily="2" charset="2"/>
              </a:rPr>
              <a:t> Accelerators chain extended for about 1 km</a:t>
            </a:r>
          </a:p>
          <a:p>
            <a:pPr algn="ctr"/>
            <a:r>
              <a:rPr lang="en-GB" sz="1600" dirty="0">
                <a:solidFill>
                  <a:srgbClr val="3E4655"/>
                </a:solidFill>
                <a:latin typeface="IBM Plex Sans" panose="020B0503050203000203" pitchFamily="34" charset="0"/>
                <a:sym typeface="Wingdings" panose="05000000000000000000" pitchFamily="2" charset="2"/>
              </a:rPr>
              <a:t>Collaboration &gt;</a:t>
            </a:r>
            <a:r>
              <a:rPr lang="en-GB" sz="1600" i="0" u="none" strike="noStrike" baseline="0" dirty="0">
                <a:solidFill>
                  <a:srgbClr val="3E4655"/>
                </a:solidFill>
                <a:latin typeface="IBM Plex Sans" panose="020B0503050203000203" pitchFamily="34" charset="0"/>
                <a:sym typeface="Wingdings" panose="05000000000000000000" pitchFamily="2" charset="2"/>
              </a:rPr>
              <a:t> 30 institutions</a:t>
            </a:r>
            <a:endParaRPr lang="en-GB" sz="1600" i="0" u="none" strike="noStrike" baseline="0" dirty="0">
              <a:solidFill>
                <a:srgbClr val="3E4655"/>
              </a:solidFill>
              <a:latin typeface="IBM Plex Sans" panose="020B0503050203000203" pitchFamily="34" charset="0"/>
            </a:endParaRPr>
          </a:p>
          <a:p>
            <a:pPr algn="ctr"/>
            <a:endParaRPr lang="es-ES" sz="1200" dirty="0">
              <a:solidFill>
                <a:srgbClr val="3E4655"/>
              </a:solidFill>
              <a:latin typeface="IBM Plex Sans" panose="020B0503050203000203" pitchFamily="34" charset="0"/>
            </a:endParaRPr>
          </a:p>
          <a:p>
            <a:pPr algn="ctr"/>
            <a:endParaRPr lang="es-ES" sz="1600" dirty="0">
              <a:solidFill>
                <a:srgbClr val="B32A48"/>
              </a:solidFill>
              <a:latin typeface="IBM Plex Sans" panose="020B0503050203000203" pitchFamily="34" charset="0"/>
            </a:endParaRPr>
          </a:p>
        </p:txBody>
      </p:sp>
    </p:spTree>
    <p:extLst>
      <p:ext uri="{BB962C8B-B14F-4D97-AF65-F5344CB8AC3E}">
        <p14:creationId xmlns:p14="http://schemas.microsoft.com/office/powerpoint/2010/main" val="2664981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s-ES"/>
              <a:t>Ariel Final Workshop | M. A. Millán-Callado | 19/01/2024 | IJCLab, Orsay</a:t>
            </a:r>
            <a:endParaRPr lang="en-US" dirty="0"/>
          </a:p>
        </p:txBody>
      </p:sp>
      <p:sp>
        <p:nvSpPr>
          <p:cNvPr id="12" name="Título 6"/>
          <p:cNvSpPr>
            <a:spLocks noGrp="1"/>
          </p:cNvSpPr>
          <p:nvPr>
            <p:ph type="title"/>
          </p:nvPr>
        </p:nvSpPr>
        <p:spPr>
          <a:xfrm>
            <a:off x="419668" y="135556"/>
            <a:ext cx="11639550" cy="684947"/>
          </a:xfrm>
        </p:spPr>
        <p:txBody>
          <a:bodyPr/>
          <a:lstStyle/>
          <a:p>
            <a:r>
              <a:rPr lang="es-ES" dirty="0"/>
              <a:t>PSD LIMITATIONS</a:t>
            </a: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9368" y="598922"/>
            <a:ext cx="4458742" cy="2991279"/>
          </a:xfrm>
          <a:prstGeom prst="rect">
            <a:avLst/>
          </a:prstGeom>
        </p:spPr>
      </p:pic>
      <p:sp>
        <p:nvSpPr>
          <p:cNvPr id="11" name="CuadroTexto 10"/>
          <p:cNvSpPr txBox="1"/>
          <p:nvPr/>
        </p:nvSpPr>
        <p:spPr>
          <a:xfrm>
            <a:off x="419668" y="1990790"/>
            <a:ext cx="2825798" cy="1384995"/>
          </a:xfrm>
          <a:prstGeom prst="rect">
            <a:avLst/>
          </a:prstGeom>
        </p:spPr>
        <p:txBody>
          <a:bodyPr wrap="square" rtlCol="0">
            <a:spAutoFit/>
          </a:bodyPr>
          <a:lstStyle/>
          <a:p>
            <a:pPr marL="0" indent="0">
              <a:buNone/>
            </a:pPr>
            <a:r>
              <a:rPr lang="es-ES" sz="1400" dirty="0">
                <a:solidFill>
                  <a:srgbClr val="3E4655"/>
                </a:solidFill>
                <a:latin typeface="Merriweather" panose="00000500000000000000" pitchFamily="2" charset="0"/>
                <a:cs typeface="Lao UI" panose="020B0502040204020203" pitchFamily="34" charset="0"/>
              </a:rPr>
              <a:t>F ~1 </a:t>
            </a:r>
            <a:r>
              <a:rPr lang="es-ES" sz="1400" dirty="0">
                <a:solidFill>
                  <a:srgbClr val="3E4655"/>
                </a:solidFill>
                <a:latin typeface="Merriweather" panose="00000500000000000000" pitchFamily="2" charset="0"/>
                <a:cs typeface="Lao UI" panose="020B0502040204020203" pitchFamily="34" charset="0"/>
                <a:sym typeface="Wingdings" panose="05000000000000000000" pitchFamily="2" charset="2"/>
              </a:rPr>
              <a:t> Point-</a:t>
            </a:r>
            <a:r>
              <a:rPr lang="es-ES" sz="1400" dirty="0" err="1">
                <a:solidFill>
                  <a:srgbClr val="3E4655"/>
                </a:solidFill>
                <a:latin typeface="Merriweather" panose="00000500000000000000" pitchFamily="2" charset="0"/>
                <a:cs typeface="Lao UI" panose="020B0502040204020203" pitchFamily="34" charset="0"/>
                <a:sym typeface="Wingdings" panose="05000000000000000000" pitchFamily="2" charset="2"/>
              </a:rPr>
              <a:t>like</a:t>
            </a:r>
            <a:r>
              <a:rPr lang="es-ES" sz="1400" dirty="0">
                <a:solidFill>
                  <a:srgbClr val="3E4655"/>
                </a:solidFill>
                <a:latin typeface="Merriweather" panose="00000500000000000000" pitchFamily="2" charset="0"/>
                <a:cs typeface="Lao UI" panose="020B0502040204020203" pitchFamily="34" charset="0"/>
                <a:sym typeface="Wingdings" panose="05000000000000000000" pitchFamily="2" charset="2"/>
              </a:rPr>
              <a:t> </a:t>
            </a:r>
            <a:r>
              <a:rPr lang="es-ES" sz="1400" dirty="0" err="1">
                <a:solidFill>
                  <a:srgbClr val="3E4655"/>
                </a:solidFill>
                <a:latin typeface="Merriweather" panose="00000500000000000000" pitchFamily="2" charset="0"/>
                <a:cs typeface="Lao UI" panose="020B0502040204020203" pitchFamily="34" charset="0"/>
                <a:sym typeface="Wingdings" panose="05000000000000000000" pitchFamily="2" charset="2"/>
              </a:rPr>
              <a:t>ionization</a:t>
            </a:r>
            <a:endParaRPr lang="es-ES" sz="1400" dirty="0">
              <a:solidFill>
                <a:srgbClr val="3E4655"/>
              </a:solidFill>
              <a:latin typeface="Merriweather" panose="00000500000000000000" pitchFamily="2" charset="0"/>
              <a:cs typeface="Lao UI" panose="020B0502040204020203" pitchFamily="34" charset="0"/>
              <a:sym typeface="Wingdings" panose="05000000000000000000" pitchFamily="2" charset="2"/>
            </a:endParaRPr>
          </a:p>
          <a:p>
            <a:pPr marL="0" indent="0">
              <a:buNone/>
            </a:pPr>
            <a:r>
              <a:rPr lang="es-ES" sz="1400" dirty="0">
                <a:solidFill>
                  <a:srgbClr val="3E4655"/>
                </a:solidFill>
                <a:latin typeface="Merriweather" panose="00000500000000000000" pitchFamily="2" charset="0"/>
                <a:cs typeface="Lao UI" panose="020B0502040204020203" pitchFamily="34" charset="0"/>
                <a:sym typeface="Wingdings" panose="05000000000000000000" pitchFamily="2" charset="2"/>
              </a:rPr>
              <a:t>F ~2  </a:t>
            </a:r>
            <a:r>
              <a:rPr lang="es-ES" sz="1400" dirty="0" err="1">
                <a:solidFill>
                  <a:srgbClr val="3E4655"/>
                </a:solidFill>
                <a:latin typeface="Merriweather" panose="00000500000000000000" pitchFamily="2" charset="0"/>
                <a:cs typeface="Lao UI" panose="020B0502040204020203" pitchFamily="34" charset="0"/>
                <a:sym typeface="Wingdings" panose="05000000000000000000" pitchFamily="2" charset="2"/>
              </a:rPr>
              <a:t>Homogeneous</a:t>
            </a:r>
            <a:r>
              <a:rPr lang="es-ES" sz="1400" dirty="0">
                <a:solidFill>
                  <a:srgbClr val="3E4655"/>
                </a:solidFill>
                <a:latin typeface="Merriweather" panose="00000500000000000000" pitchFamily="2" charset="0"/>
                <a:cs typeface="Lao UI" panose="020B0502040204020203" pitchFamily="34" charset="0"/>
                <a:sym typeface="Wingdings" panose="05000000000000000000" pitchFamily="2" charset="2"/>
              </a:rPr>
              <a:t> </a:t>
            </a:r>
            <a:r>
              <a:rPr lang="es-ES" sz="1400" dirty="0" err="1">
                <a:solidFill>
                  <a:srgbClr val="3E4655"/>
                </a:solidFill>
                <a:latin typeface="Merriweather" panose="00000500000000000000" pitchFamily="2" charset="0"/>
                <a:cs typeface="Lao UI" panose="020B0502040204020203" pitchFamily="34" charset="0"/>
                <a:sym typeface="Wingdings" panose="05000000000000000000" pitchFamily="2" charset="2"/>
              </a:rPr>
              <a:t>ionization</a:t>
            </a:r>
            <a:endParaRPr lang="es-ES" sz="1400" dirty="0">
              <a:solidFill>
                <a:srgbClr val="3E4655"/>
              </a:solidFill>
              <a:latin typeface="Merriweather" panose="00000500000000000000" pitchFamily="2" charset="0"/>
              <a:cs typeface="Lao UI" panose="020B0502040204020203" pitchFamily="34" charset="0"/>
              <a:sym typeface="Wingdings" panose="05000000000000000000" pitchFamily="2" charset="2"/>
            </a:endParaRPr>
          </a:p>
          <a:p>
            <a:pPr marL="0" indent="0">
              <a:buNone/>
            </a:pPr>
            <a:endParaRPr lang="es-ES" sz="1400" dirty="0">
              <a:solidFill>
                <a:srgbClr val="3E4655"/>
              </a:solidFill>
              <a:latin typeface="Merriweather" panose="00000500000000000000" pitchFamily="2" charset="0"/>
              <a:cs typeface="Lao UI" panose="020B0502040204020203" pitchFamily="34" charset="0"/>
              <a:sym typeface="Wingdings" panose="05000000000000000000" pitchFamily="2" charset="2"/>
            </a:endParaRPr>
          </a:p>
          <a:p>
            <a:pPr marL="0" indent="0">
              <a:buNone/>
            </a:pPr>
            <a:r>
              <a:rPr lang="es-ES" sz="1400" dirty="0">
                <a:solidFill>
                  <a:srgbClr val="3E4655"/>
                </a:solidFill>
                <a:latin typeface="Merriweather" panose="00000500000000000000" pitchFamily="2" charset="0"/>
                <a:cs typeface="Lao UI" panose="020B0502040204020203" pitchFamily="34" charset="0"/>
                <a:sym typeface="Wingdings" panose="05000000000000000000" pitchFamily="2" charset="2"/>
              </a:rPr>
              <a:t>F &lt; 1,6 Usual </a:t>
            </a:r>
            <a:r>
              <a:rPr lang="es-ES" sz="1400" dirty="0" err="1">
                <a:solidFill>
                  <a:srgbClr val="3E4655"/>
                </a:solidFill>
                <a:latin typeface="Merriweather" panose="00000500000000000000" pitchFamily="2" charset="0"/>
                <a:cs typeface="Lao UI" panose="020B0502040204020203" pitchFamily="34" charset="0"/>
                <a:sym typeface="Wingdings" panose="05000000000000000000" pitchFamily="2" charset="2"/>
              </a:rPr>
              <a:t>qualifier</a:t>
            </a:r>
            <a:r>
              <a:rPr lang="es-ES" sz="1400" dirty="0">
                <a:solidFill>
                  <a:srgbClr val="3E4655"/>
                </a:solidFill>
                <a:latin typeface="Merriweather" panose="00000500000000000000" pitchFamily="2" charset="0"/>
                <a:cs typeface="Lao UI" panose="020B0502040204020203" pitchFamily="34" charset="0"/>
                <a:sym typeface="Wingdings" panose="05000000000000000000" pitchFamily="2" charset="2"/>
              </a:rPr>
              <a:t> </a:t>
            </a:r>
            <a:r>
              <a:rPr lang="es-ES" sz="1400" dirty="0" err="1">
                <a:solidFill>
                  <a:srgbClr val="3E4655"/>
                </a:solidFill>
                <a:latin typeface="Merriweather" panose="00000500000000000000" pitchFamily="2" charset="0"/>
                <a:cs typeface="Lao UI" panose="020B0502040204020203" pitchFamily="34" charset="0"/>
                <a:sym typeface="Wingdings" panose="05000000000000000000" pitchFamily="2" charset="2"/>
              </a:rPr>
              <a:t>for</a:t>
            </a:r>
            <a:r>
              <a:rPr lang="es-ES" sz="1400" dirty="0">
                <a:solidFill>
                  <a:srgbClr val="3E4655"/>
                </a:solidFill>
                <a:latin typeface="Merriweather" panose="00000500000000000000" pitchFamily="2" charset="0"/>
                <a:cs typeface="Lao UI" panose="020B0502040204020203" pitchFamily="34" charset="0"/>
                <a:sym typeface="Wingdings" panose="05000000000000000000" pitchFamily="2" charset="2"/>
              </a:rPr>
              <a:t> </a:t>
            </a:r>
            <a:r>
              <a:rPr lang="es-ES" sz="1400" dirty="0" err="1">
                <a:solidFill>
                  <a:srgbClr val="3E4655"/>
                </a:solidFill>
                <a:latin typeface="Merriweather" panose="00000500000000000000" pitchFamily="2" charset="0"/>
                <a:cs typeface="Lao UI" panose="020B0502040204020203" pitchFamily="34" charset="0"/>
                <a:sym typeface="Wingdings" panose="05000000000000000000" pitchFamily="2" charset="2"/>
              </a:rPr>
              <a:t>neutrons</a:t>
            </a:r>
            <a:endParaRPr lang="es-ES" sz="1400" dirty="0">
              <a:solidFill>
                <a:srgbClr val="3E4655"/>
              </a:solidFill>
              <a:latin typeface="Merriweather" panose="00000500000000000000" pitchFamily="2" charset="0"/>
              <a:cs typeface="Lao UI" panose="020B0502040204020203" pitchFamily="34" charset="0"/>
            </a:endParaRPr>
          </a:p>
        </p:txBody>
      </p:sp>
      <p:pic>
        <p:nvPicPr>
          <p:cNvPr id="6" name="Imagen 5"/>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Lst>
          </a:blip>
          <a:srcRect t="49700"/>
          <a:stretch/>
        </p:blipFill>
        <p:spPr>
          <a:xfrm>
            <a:off x="3914539" y="3644450"/>
            <a:ext cx="7520494" cy="2469286"/>
          </a:xfrm>
          <a:prstGeom prst="rect">
            <a:avLst/>
          </a:prstGeom>
        </p:spPr>
      </p:pic>
      <p:pic>
        <p:nvPicPr>
          <p:cNvPr id="13" name="Imagen 12"/>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Lst>
          </a:blip>
          <a:srcRect l="26089" r="25714" b="48335"/>
          <a:stretch/>
        </p:blipFill>
        <p:spPr>
          <a:xfrm>
            <a:off x="750198" y="3636561"/>
            <a:ext cx="3574114" cy="2500892"/>
          </a:xfrm>
          <a:prstGeom prst="rect">
            <a:avLst/>
          </a:prstGeom>
        </p:spPr>
      </p:pic>
      <p:pic>
        <p:nvPicPr>
          <p:cNvPr id="8" name="Imagen 7"/>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7674786" y="706122"/>
            <a:ext cx="4069735" cy="2944767"/>
          </a:xfrm>
          <a:prstGeom prst="rect">
            <a:avLst/>
          </a:prstGeom>
        </p:spPr>
      </p:pic>
      <mc:AlternateContent xmlns:mc="http://schemas.openxmlformats.org/markup-compatibility/2006" xmlns:a14="http://schemas.microsoft.com/office/drawing/2010/main">
        <mc:Choice Requires="a14">
          <p:sp>
            <p:nvSpPr>
              <p:cNvPr id="10" name="CuadroTexto 9"/>
              <p:cNvSpPr txBox="1"/>
              <p:nvPr/>
            </p:nvSpPr>
            <p:spPr>
              <a:xfrm>
                <a:off x="750198" y="1094624"/>
                <a:ext cx="1829668" cy="691471"/>
              </a:xfrm>
              <a:prstGeom prst="rect">
                <a:avLst/>
              </a:prstGeom>
            </p:spPr>
            <p:txBody>
              <a:bodyPr wrap="none" lIns="0" tIns="0" rIns="0" bIns="0" rtlCol="0">
                <a:spAutoFit/>
              </a:bodyPr>
              <a:lstStyle/>
              <a:p>
                <a:pPr marL="0" indent="0">
                  <a:buNone/>
                </a:pPr>
                <a14:m>
                  <m:oMathPara xmlns:m="http://schemas.openxmlformats.org/officeDocument/2006/math">
                    <m:oMathParaPr>
                      <m:jc m:val="centerGroup"/>
                    </m:oMathParaPr>
                    <m:oMath xmlns:m="http://schemas.openxmlformats.org/officeDocument/2006/math">
                      <m:r>
                        <a:rPr lang="es-ES" sz="2400" b="0" i="1" smtClean="0">
                          <a:solidFill>
                            <a:srgbClr val="3E4655"/>
                          </a:solidFill>
                          <a:latin typeface="Cambria Math" panose="02040503050406030204" pitchFamily="18" charset="0"/>
                        </a:rPr>
                        <m:t>𝐹</m:t>
                      </m:r>
                      <m:r>
                        <a:rPr lang="es-ES" sz="2400" b="0" i="1" smtClean="0">
                          <a:solidFill>
                            <a:srgbClr val="3E4655"/>
                          </a:solidFill>
                          <a:latin typeface="Cambria Math" panose="02040503050406030204" pitchFamily="18" charset="0"/>
                        </a:rPr>
                        <m:t>=</m:t>
                      </m:r>
                      <m:f>
                        <m:fPr>
                          <m:ctrlPr>
                            <a:rPr lang="es-ES" sz="2400" i="1" smtClean="0">
                              <a:solidFill>
                                <a:srgbClr val="3E4655"/>
                              </a:solidFill>
                              <a:latin typeface="Cambria Math" panose="02040503050406030204" pitchFamily="18" charset="0"/>
                            </a:rPr>
                          </m:ctrlPr>
                        </m:fPr>
                        <m:num>
                          <m:r>
                            <a:rPr lang="es-ES" sz="2400" b="0" i="1" smtClean="0">
                              <a:solidFill>
                                <a:srgbClr val="3E4655"/>
                              </a:solidFill>
                              <a:latin typeface="Cambria Math" panose="02040503050406030204" pitchFamily="18" charset="0"/>
                            </a:rPr>
                            <m:t>𝑊</m:t>
                          </m:r>
                          <m:r>
                            <a:rPr lang="es-ES" sz="2400" b="0" i="1" smtClean="0">
                              <a:solidFill>
                                <a:srgbClr val="3E4655"/>
                              </a:solidFill>
                              <a:latin typeface="Cambria Math" panose="02040503050406030204" pitchFamily="18" charset="0"/>
                            </a:rPr>
                            <m:t>·</m:t>
                          </m:r>
                          <m:r>
                            <a:rPr lang="es-ES" sz="2400" b="0" i="1" smtClean="0">
                              <a:solidFill>
                                <a:srgbClr val="3E4655"/>
                              </a:solidFill>
                              <a:latin typeface="Cambria Math" panose="02040503050406030204" pitchFamily="18" charset="0"/>
                            </a:rPr>
                            <m:t>𝐴𝑚𝑝</m:t>
                          </m:r>
                        </m:num>
                        <m:den>
                          <m:r>
                            <a:rPr lang="es-ES" sz="2400" b="0" i="1" smtClean="0">
                              <a:solidFill>
                                <a:srgbClr val="3E4655"/>
                              </a:solidFill>
                              <a:latin typeface="Cambria Math" panose="02040503050406030204" pitchFamily="18" charset="0"/>
                            </a:rPr>
                            <m:t>𝐴</m:t>
                          </m:r>
                        </m:den>
                      </m:f>
                    </m:oMath>
                  </m:oMathPara>
                </a14:m>
                <a:endParaRPr lang="es-ES" sz="2400" dirty="0">
                  <a:solidFill>
                    <a:srgbClr val="3E4655"/>
                  </a:solidFill>
                  <a:latin typeface="Merriweather" panose="00000500000000000000" pitchFamily="2" charset="0"/>
                  <a:cs typeface="Lao UI" panose="020B0502040204020203" pitchFamily="34" charset="0"/>
                </a:endParaRPr>
              </a:p>
            </p:txBody>
          </p:sp>
        </mc:Choice>
        <mc:Fallback xmlns="">
          <p:sp>
            <p:nvSpPr>
              <p:cNvPr id="10" name="CuadroTexto 9"/>
              <p:cNvSpPr txBox="1">
                <a:spLocks noRot="1" noChangeAspect="1" noMove="1" noResize="1" noEditPoints="1" noAdjustHandles="1" noChangeArrowheads="1" noChangeShapeType="1" noTextEdit="1"/>
              </p:cNvSpPr>
              <p:nvPr/>
            </p:nvSpPr>
            <p:spPr>
              <a:xfrm>
                <a:off x="750198" y="1094624"/>
                <a:ext cx="1829668" cy="691471"/>
              </a:xfrm>
              <a:prstGeom prst="rect">
                <a:avLst/>
              </a:prstGeom>
              <a:blipFill>
                <a:blip r:embed="rId8"/>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253110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BACKGROUND SIMULATIONS</a:t>
            </a:r>
          </a:p>
        </p:txBody>
      </p:sp>
      <p:sp>
        <p:nvSpPr>
          <p:cNvPr id="3" name="Marcador de pie de página 2"/>
          <p:cNvSpPr>
            <a:spLocks noGrp="1"/>
          </p:cNvSpPr>
          <p:nvPr>
            <p:ph type="ftr" sz="quarter" idx="11"/>
          </p:nvPr>
        </p:nvSpPr>
        <p:spPr/>
        <p:txBody>
          <a:bodyPr/>
          <a:lstStyle/>
          <a:p>
            <a:r>
              <a:rPr lang="es-ES"/>
              <a:t>Ariel Final Workshop | M. A. Millán-Callado | 19/01/2024 | IJCLab, Orsay</a:t>
            </a:r>
            <a:endParaRPr lang="en-US" dirty="0"/>
          </a:p>
        </p:txBody>
      </p:sp>
      <p:sp>
        <p:nvSpPr>
          <p:cNvPr id="10" name="CuadroTexto 9"/>
          <p:cNvSpPr txBox="1"/>
          <p:nvPr/>
        </p:nvSpPr>
        <p:spPr>
          <a:xfrm>
            <a:off x="5422187" y="5615674"/>
            <a:ext cx="5657849" cy="923330"/>
          </a:xfrm>
          <a:prstGeom prst="rect">
            <a:avLst/>
          </a:prstGeom>
        </p:spPr>
        <p:txBody>
          <a:bodyPr wrap="square" rtlCol="0">
            <a:spAutoFit/>
          </a:bodyPr>
          <a:lstStyle/>
          <a:p>
            <a:pPr>
              <a:buClr>
                <a:srgbClr val="B32A48"/>
              </a:buClr>
              <a:buSzPct val="150000"/>
            </a:pPr>
            <a:r>
              <a:rPr lang="es-ES" b="1" dirty="0">
                <a:solidFill>
                  <a:srgbClr val="3E4655"/>
                </a:solidFill>
                <a:latin typeface="IBM Plex Sans"/>
                <a:cs typeface="Lao UI" panose="020B0502040204020203" pitchFamily="34" charset="0"/>
              </a:rPr>
              <a:t>Direct </a:t>
            </a:r>
            <a:r>
              <a:rPr lang="es-ES" b="1" dirty="0" err="1">
                <a:solidFill>
                  <a:srgbClr val="3E4655"/>
                </a:solidFill>
                <a:latin typeface="IBM Plex Sans"/>
                <a:cs typeface="Lao UI" panose="020B0502040204020203" pitchFamily="34" charset="0"/>
              </a:rPr>
              <a:t>component</a:t>
            </a:r>
            <a:r>
              <a:rPr lang="es-ES" b="1" dirty="0">
                <a:solidFill>
                  <a:srgbClr val="3E4655"/>
                </a:solidFill>
                <a:latin typeface="IBM Plex Sans"/>
                <a:cs typeface="Lao UI" panose="020B0502040204020203" pitchFamily="34" charset="0"/>
              </a:rPr>
              <a:t>: </a:t>
            </a:r>
            <a:r>
              <a:rPr lang="es-ES" dirty="0">
                <a:solidFill>
                  <a:srgbClr val="3E4655"/>
                </a:solidFill>
                <a:latin typeface="IBM Plex Sans"/>
                <a:cs typeface="Lao UI" panose="020B0502040204020203" pitchFamily="34" charset="0"/>
              </a:rPr>
              <a:t>30-40% </a:t>
            </a:r>
            <a:r>
              <a:rPr lang="es-ES" dirty="0" err="1">
                <a:solidFill>
                  <a:srgbClr val="3E4655"/>
                </a:solidFill>
                <a:latin typeface="IBM Plex Sans"/>
                <a:cs typeface="Lao UI" panose="020B0502040204020203" pitchFamily="34" charset="0"/>
              </a:rPr>
              <a:t>for</a:t>
            </a:r>
            <a:r>
              <a:rPr lang="es-ES" dirty="0">
                <a:solidFill>
                  <a:srgbClr val="3E4655"/>
                </a:solidFill>
                <a:latin typeface="IBM Plex Sans"/>
                <a:cs typeface="Lao UI" panose="020B0502040204020203" pitchFamily="34" charset="0"/>
              </a:rPr>
              <a:t> </a:t>
            </a:r>
            <a:r>
              <a:rPr lang="es-ES" dirty="0" err="1">
                <a:solidFill>
                  <a:srgbClr val="3E4655"/>
                </a:solidFill>
                <a:latin typeface="IBM Plex Sans"/>
                <a:cs typeface="Lao UI" panose="020B0502040204020203" pitchFamily="34" charset="0"/>
              </a:rPr>
              <a:t>the</a:t>
            </a:r>
            <a:r>
              <a:rPr lang="es-ES" dirty="0">
                <a:solidFill>
                  <a:srgbClr val="3E4655"/>
                </a:solidFill>
                <a:latin typeface="IBM Plex Sans"/>
                <a:cs typeface="Lao UI" panose="020B0502040204020203" pitchFamily="34" charset="0"/>
              </a:rPr>
              <a:t> </a:t>
            </a:r>
            <a:r>
              <a:rPr lang="es-ES" dirty="0" err="1">
                <a:solidFill>
                  <a:srgbClr val="3E4655"/>
                </a:solidFill>
                <a:latin typeface="IBM Plex Sans"/>
                <a:cs typeface="Lao UI" panose="020B0502040204020203" pitchFamily="34" charset="0"/>
              </a:rPr>
              <a:t>diamond</a:t>
            </a:r>
            <a:r>
              <a:rPr lang="es-ES" dirty="0">
                <a:solidFill>
                  <a:srgbClr val="3E4655"/>
                </a:solidFill>
                <a:latin typeface="IBM Plex Sans"/>
                <a:cs typeface="Lao UI" panose="020B0502040204020203" pitchFamily="34" charset="0"/>
              </a:rPr>
              <a:t> detector </a:t>
            </a:r>
            <a:r>
              <a:rPr lang="es-ES" dirty="0">
                <a:solidFill>
                  <a:srgbClr val="3E4655"/>
                </a:solidFill>
                <a:latin typeface="IBM Plex Sans"/>
                <a:cs typeface="Lao UI" panose="020B0502040204020203" pitchFamily="34" charset="0"/>
                <a:sym typeface="Wingdings" panose="05000000000000000000" pitchFamily="2" charset="2"/>
              </a:rPr>
              <a:t> 50-60% </a:t>
            </a:r>
            <a:r>
              <a:rPr lang="es-ES" dirty="0" err="1">
                <a:solidFill>
                  <a:srgbClr val="3E4655"/>
                </a:solidFill>
                <a:latin typeface="IBM Plex Sans"/>
                <a:cs typeface="Lao UI" panose="020B0502040204020203" pitchFamily="34" charset="0"/>
                <a:sym typeface="Wingdings" panose="05000000000000000000" pitchFamily="2" charset="2"/>
              </a:rPr>
              <a:t>according</a:t>
            </a:r>
            <a:r>
              <a:rPr lang="es-ES" dirty="0">
                <a:solidFill>
                  <a:srgbClr val="3E4655"/>
                </a:solidFill>
                <a:latin typeface="IBM Plex Sans"/>
                <a:cs typeface="Lao UI" panose="020B0502040204020203" pitchFamily="34" charset="0"/>
                <a:sym typeface="Wingdings" panose="05000000000000000000" pitchFamily="2" charset="2"/>
              </a:rPr>
              <a:t> to </a:t>
            </a:r>
            <a:r>
              <a:rPr lang="es-ES" dirty="0" err="1">
                <a:solidFill>
                  <a:srgbClr val="3E4655"/>
                </a:solidFill>
                <a:latin typeface="IBM Plex Sans"/>
                <a:cs typeface="Lao UI" panose="020B0502040204020203" pitchFamily="34" charset="0"/>
                <a:sym typeface="Wingdings" panose="05000000000000000000" pitchFamily="2" charset="2"/>
              </a:rPr>
              <a:t>the</a:t>
            </a:r>
            <a:r>
              <a:rPr lang="es-ES" dirty="0">
                <a:solidFill>
                  <a:srgbClr val="3E4655"/>
                </a:solidFill>
                <a:latin typeface="IBM Plex Sans"/>
                <a:cs typeface="Lao UI" panose="020B0502040204020203" pitchFamily="34" charset="0"/>
                <a:sym typeface="Wingdings" panose="05000000000000000000" pitchFamily="2" charset="2"/>
              </a:rPr>
              <a:t> SB.</a:t>
            </a:r>
          </a:p>
          <a:p>
            <a:pPr>
              <a:buClr>
                <a:srgbClr val="B32A48"/>
              </a:buClr>
              <a:buSzPct val="150000"/>
            </a:pPr>
            <a:endParaRPr lang="es-ES" dirty="0">
              <a:solidFill>
                <a:srgbClr val="3E4655"/>
              </a:solidFill>
              <a:latin typeface="IBM Plex Sans"/>
              <a:cs typeface="Lao UI" panose="020B0502040204020203" pitchFamily="34" charset="0"/>
            </a:endParaRPr>
          </a:p>
        </p:txBody>
      </p:sp>
      <p:sp>
        <p:nvSpPr>
          <p:cNvPr id="13" name="CuadroTexto 12"/>
          <p:cNvSpPr txBox="1"/>
          <p:nvPr/>
        </p:nvSpPr>
        <p:spPr>
          <a:xfrm>
            <a:off x="732296" y="6005324"/>
            <a:ext cx="4215449" cy="307777"/>
          </a:xfrm>
          <a:prstGeom prst="rect">
            <a:avLst/>
          </a:prstGeom>
        </p:spPr>
        <p:txBody>
          <a:bodyPr wrap="none" rtlCol="0">
            <a:spAutoFit/>
          </a:bodyPr>
          <a:lstStyle/>
          <a:p>
            <a:r>
              <a:rPr lang="es-ES" sz="1400" dirty="0">
                <a:solidFill>
                  <a:srgbClr val="3E4655"/>
                </a:solidFill>
                <a:latin typeface="IBM Plex Sans" panose="020B0503050203000203"/>
                <a:cs typeface="Lao UI" panose="020B0502040204020203" pitchFamily="34" charset="0"/>
              </a:rPr>
              <a:t>PHITS </a:t>
            </a:r>
            <a:r>
              <a:rPr lang="es-ES" sz="1400" dirty="0" err="1">
                <a:solidFill>
                  <a:srgbClr val="3E4655"/>
                </a:solidFill>
                <a:latin typeface="IBM Plex Sans" panose="020B0503050203000203"/>
                <a:cs typeface="Lao UI" panose="020B0502040204020203" pitchFamily="34" charset="0"/>
              </a:rPr>
              <a:t>simulations</a:t>
            </a:r>
            <a:r>
              <a:rPr lang="es-ES" sz="1400" dirty="0">
                <a:solidFill>
                  <a:srgbClr val="3E4655"/>
                </a:solidFill>
                <a:latin typeface="IBM Plex Sans" panose="020B0503050203000203"/>
                <a:cs typeface="Lao UI" panose="020B0502040204020203" pitchFamily="34" charset="0"/>
              </a:rPr>
              <a:t> </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 S. </a:t>
            </a:r>
            <a:r>
              <a:rPr lang="es-ES" sz="1400" dirty="0" err="1">
                <a:latin typeface="IBM Plex Sans" panose="020B0503050203000203"/>
              </a:rPr>
              <a:t>Scheuren</a:t>
            </a:r>
            <a:r>
              <a:rPr lang="es-ES" sz="1400" dirty="0">
                <a:latin typeface="IBM Plex Sans" panose="020B0503050203000203"/>
              </a:rPr>
              <a:t> (TUD) PhD </a:t>
            </a:r>
            <a:r>
              <a:rPr lang="es-ES" sz="1400" dirty="0" err="1">
                <a:latin typeface="IBM Plex Sans" panose="020B0503050203000203"/>
              </a:rPr>
              <a:t>thesis</a:t>
            </a:r>
            <a:r>
              <a:rPr lang="es-ES" sz="1400" dirty="0">
                <a:latin typeface="IBM Plex Sans" panose="020B0503050203000203"/>
              </a:rPr>
              <a:t>.</a:t>
            </a:r>
            <a:endParaRPr lang="es-ES" sz="1400" dirty="0">
              <a:solidFill>
                <a:srgbClr val="3E4655"/>
              </a:solidFill>
              <a:latin typeface="IBM Plex Sans" panose="020B0503050203000203"/>
              <a:cs typeface="Lao UI" panose="020B0502040204020203" pitchFamily="34" charset="0"/>
            </a:endParaRPr>
          </a:p>
        </p:txBody>
      </p:sp>
      <p:pic>
        <p:nvPicPr>
          <p:cNvPr id="21" name="Imagen 20"/>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67671" y="1106930"/>
            <a:ext cx="7922258" cy="3907600"/>
          </a:xfrm>
          <a:prstGeom prst="rect">
            <a:avLst/>
          </a:prstGeom>
        </p:spPr>
      </p:pic>
      <p:sp>
        <p:nvSpPr>
          <p:cNvPr id="22" name="CuadroTexto 21"/>
          <p:cNvSpPr txBox="1"/>
          <p:nvPr/>
        </p:nvSpPr>
        <p:spPr>
          <a:xfrm>
            <a:off x="6754166" y="655009"/>
            <a:ext cx="2993892" cy="369332"/>
          </a:xfrm>
          <a:prstGeom prst="rect">
            <a:avLst/>
          </a:prstGeom>
        </p:spPr>
        <p:txBody>
          <a:bodyPr wrap="square" rtlCol="0">
            <a:spAutoFit/>
          </a:bodyPr>
          <a:lstStyle/>
          <a:p>
            <a:pPr marL="0" indent="0">
              <a:buNone/>
            </a:pPr>
            <a:r>
              <a:rPr lang="es-ES" sz="1800" dirty="0">
                <a:solidFill>
                  <a:srgbClr val="3E4655"/>
                </a:solidFill>
                <a:latin typeface="IBM Plex Sans" panose="020B0503050203000203"/>
                <a:cs typeface="Lao UI" panose="020B0502040204020203" pitchFamily="34" charset="0"/>
              </a:rPr>
              <a:t>DIAMOND DETECTOR</a:t>
            </a:r>
          </a:p>
        </p:txBody>
      </p:sp>
      <p:pic>
        <p:nvPicPr>
          <p:cNvPr id="24" name="Imagen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96" y="866137"/>
            <a:ext cx="2849106" cy="2460409"/>
          </a:xfrm>
          <a:prstGeom prst="rect">
            <a:avLst/>
          </a:prstGeom>
        </p:spPr>
      </p:pic>
      <p:pic>
        <p:nvPicPr>
          <p:cNvPr id="25" name="Imagen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296" y="3398231"/>
            <a:ext cx="2849106" cy="2460410"/>
          </a:xfrm>
          <a:prstGeom prst="rect">
            <a:avLst/>
          </a:prstGeom>
        </p:spPr>
      </p:pic>
      <mc:AlternateContent xmlns:mc="http://schemas.openxmlformats.org/markup-compatibility/2006" xmlns:a14="http://schemas.microsoft.com/office/drawing/2010/main">
        <mc:Choice Requires="a14">
          <p:sp>
            <p:nvSpPr>
              <p:cNvPr id="27" name="CuadroTexto 26"/>
              <p:cNvSpPr txBox="1"/>
              <p:nvPr/>
            </p:nvSpPr>
            <p:spPr>
              <a:xfrm>
                <a:off x="4965079" y="4864197"/>
                <a:ext cx="2227854" cy="644600"/>
              </a:xfrm>
              <a:prstGeom prst="rect">
                <a:avLst/>
              </a:prstGeom>
            </p:spPr>
            <p:txBody>
              <a:bodyPr wrap="none" lIns="0" tIns="0" rIns="0" bIns="0" rtlCol="0">
                <a:spAutoFit/>
              </a:bodyPr>
              <a:lstStyle/>
              <a:p>
                <a:pPr marL="0" indent="0">
                  <a:buNone/>
                </a:pPr>
                <a14:m>
                  <m:oMathPara xmlns:m="http://schemas.openxmlformats.org/officeDocument/2006/math">
                    <m:oMathParaPr>
                      <m:jc m:val="centerGroup"/>
                    </m:oMathParaPr>
                    <m:oMath xmlns:m="http://schemas.openxmlformats.org/officeDocument/2006/math">
                      <m:r>
                        <a:rPr lang="es-ES" sz="1800" b="0" i="1" smtClean="0">
                          <a:solidFill>
                            <a:srgbClr val="3E4655"/>
                          </a:solidFill>
                          <a:latin typeface="Cambria Math" panose="02040503050406030204" pitchFamily="18" charset="0"/>
                          <a:cs typeface="Lao UI" panose="020B0502040204020203" pitchFamily="34" charset="0"/>
                        </a:rPr>
                        <m:t>𝑑𝑡</m:t>
                      </m:r>
                      <m:r>
                        <a:rPr lang="es-ES" sz="1800" b="0" i="1" smtClean="0">
                          <a:solidFill>
                            <a:srgbClr val="3E4655"/>
                          </a:solidFill>
                          <a:latin typeface="Cambria Math" panose="02040503050406030204" pitchFamily="18" charset="0"/>
                          <a:cs typeface="Lao UI" panose="020B0502040204020203" pitchFamily="34" charset="0"/>
                        </a:rPr>
                        <m:t>=</m:t>
                      </m:r>
                      <m:r>
                        <a:rPr lang="es-ES" sz="1800" b="0" i="1" smtClean="0">
                          <a:solidFill>
                            <a:srgbClr val="3E4655"/>
                          </a:solidFill>
                          <a:latin typeface="Cambria Math" panose="02040503050406030204" pitchFamily="18" charset="0"/>
                          <a:cs typeface="Lao UI" panose="020B0502040204020203" pitchFamily="34" charset="0"/>
                        </a:rPr>
                        <m:t>𝑡</m:t>
                      </m:r>
                      <m:r>
                        <a:rPr lang="es-ES" sz="1800" b="0" i="1" smtClean="0">
                          <a:solidFill>
                            <a:srgbClr val="3E4655"/>
                          </a:solidFill>
                          <a:latin typeface="Cambria Math" panose="02040503050406030204" pitchFamily="18" charset="0"/>
                          <a:cs typeface="Lao UI" panose="020B0502040204020203" pitchFamily="34" charset="0"/>
                        </a:rPr>
                        <m:t>−</m:t>
                      </m:r>
                      <m:f>
                        <m:fPr>
                          <m:ctrlPr>
                            <a:rPr lang="es-ES" sz="1800" b="0" i="1" smtClean="0">
                              <a:solidFill>
                                <a:srgbClr val="3E4655"/>
                              </a:solidFill>
                              <a:latin typeface="Cambria Math" panose="02040503050406030204" pitchFamily="18" charset="0"/>
                            </a:rPr>
                          </m:ctrlPr>
                        </m:fPr>
                        <m:num>
                          <m:r>
                            <a:rPr lang="es-ES" sz="1800" b="0" i="1" smtClean="0">
                              <a:solidFill>
                                <a:srgbClr val="3E4655"/>
                              </a:solidFill>
                              <a:latin typeface="Cambria Math" panose="02040503050406030204" pitchFamily="18" charset="0"/>
                            </a:rPr>
                            <m:t>72,293·</m:t>
                          </m:r>
                          <m:sSub>
                            <m:sSubPr>
                              <m:ctrlPr>
                                <a:rPr lang="es-ES" sz="1800" b="0" i="1" smtClean="0">
                                  <a:solidFill>
                                    <a:srgbClr val="3E4655"/>
                                  </a:solidFill>
                                  <a:latin typeface="Cambria Math" panose="02040503050406030204" pitchFamily="18" charset="0"/>
                                </a:rPr>
                              </m:ctrlPr>
                            </m:sSubPr>
                            <m:e>
                              <m:r>
                                <a:rPr lang="es-ES" sz="1800" b="0" i="1" smtClean="0">
                                  <a:solidFill>
                                    <a:srgbClr val="3E4655"/>
                                  </a:solidFill>
                                  <a:latin typeface="Cambria Math" panose="02040503050406030204" pitchFamily="18" charset="0"/>
                                </a:rPr>
                                <m:t>𝐿</m:t>
                              </m:r>
                            </m:e>
                            <m:sub>
                              <m:r>
                                <a:rPr lang="es-ES" sz="1800" b="0" i="1" smtClean="0">
                                  <a:solidFill>
                                    <a:srgbClr val="3E4655"/>
                                  </a:solidFill>
                                  <a:latin typeface="Cambria Math" panose="02040503050406030204" pitchFamily="18" charset="0"/>
                                </a:rPr>
                                <m:t>𝑡𝑜𝑓</m:t>
                              </m:r>
                            </m:sub>
                          </m:sSub>
                        </m:num>
                        <m:den>
                          <m:rad>
                            <m:radPr>
                              <m:degHide m:val="on"/>
                              <m:ctrlPr>
                                <a:rPr lang="es-ES" sz="1800" b="0" i="1" smtClean="0">
                                  <a:solidFill>
                                    <a:srgbClr val="3E4655"/>
                                  </a:solidFill>
                                  <a:latin typeface="Cambria Math" panose="02040503050406030204" pitchFamily="18" charset="0"/>
                                </a:rPr>
                              </m:ctrlPr>
                            </m:radPr>
                            <m:deg/>
                            <m:e>
                              <m:sSub>
                                <m:sSubPr>
                                  <m:ctrlPr>
                                    <a:rPr lang="es-ES" sz="1800" b="0" i="1" smtClean="0">
                                      <a:solidFill>
                                        <a:srgbClr val="3E4655"/>
                                      </a:solidFill>
                                      <a:latin typeface="Cambria Math" panose="02040503050406030204" pitchFamily="18" charset="0"/>
                                    </a:rPr>
                                  </m:ctrlPr>
                                </m:sSubPr>
                                <m:e>
                                  <m:r>
                                    <a:rPr lang="es-ES" sz="1800" b="0" i="1" smtClean="0">
                                      <a:solidFill>
                                        <a:srgbClr val="3E4655"/>
                                      </a:solidFill>
                                      <a:latin typeface="Cambria Math" panose="02040503050406030204" pitchFamily="18" charset="0"/>
                                    </a:rPr>
                                    <m:t>𝐸</m:t>
                                  </m:r>
                                </m:e>
                                <m:sub>
                                  <m:r>
                                    <a:rPr lang="es-ES" sz="1800" b="0" i="1" smtClean="0">
                                      <a:solidFill>
                                        <a:srgbClr val="3E4655"/>
                                      </a:solidFill>
                                      <a:latin typeface="Cambria Math" panose="02040503050406030204" pitchFamily="18" charset="0"/>
                                    </a:rPr>
                                    <m:t>𝑛</m:t>
                                  </m:r>
                                </m:sub>
                              </m:sSub>
                            </m:e>
                          </m:rad>
                        </m:den>
                      </m:f>
                    </m:oMath>
                  </m:oMathPara>
                </a14:m>
                <a:endParaRPr lang="es-ES" sz="1800" dirty="0">
                  <a:solidFill>
                    <a:srgbClr val="3E4655"/>
                  </a:solidFill>
                  <a:latin typeface="Merriweather" panose="00000500000000000000" pitchFamily="2" charset="0"/>
                  <a:cs typeface="Lao UI" panose="020B0502040204020203" pitchFamily="34" charset="0"/>
                </a:endParaRPr>
              </a:p>
            </p:txBody>
          </p:sp>
        </mc:Choice>
        <mc:Fallback xmlns="">
          <p:sp>
            <p:nvSpPr>
              <p:cNvPr id="27" name="CuadroTexto 26"/>
              <p:cNvSpPr txBox="1">
                <a:spLocks noRot="1" noChangeAspect="1" noMove="1" noResize="1" noEditPoints="1" noAdjustHandles="1" noChangeArrowheads="1" noChangeShapeType="1" noTextEdit="1"/>
              </p:cNvSpPr>
              <p:nvPr/>
            </p:nvSpPr>
            <p:spPr>
              <a:xfrm>
                <a:off x="4965079" y="4864197"/>
                <a:ext cx="2227854" cy="644600"/>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8" name="CuadroTexto 27"/>
              <p:cNvSpPr txBox="1"/>
              <p:nvPr/>
            </p:nvSpPr>
            <p:spPr>
              <a:xfrm>
                <a:off x="8494144" y="4778200"/>
                <a:ext cx="2812628" cy="677045"/>
              </a:xfrm>
              <a:prstGeom prst="rect">
                <a:avLst/>
              </a:prstGeom>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800" b="0" i="1" smtClean="0">
                          <a:solidFill>
                            <a:srgbClr val="3E4655"/>
                          </a:solidFill>
                          <a:latin typeface="Cambria Math" panose="02040503050406030204" pitchFamily="18" charset="0"/>
                          <a:cs typeface="Lao UI" panose="020B0502040204020203" pitchFamily="34" charset="0"/>
                        </a:rPr>
                        <m:t>𝑑𝐸</m:t>
                      </m:r>
                      <m:r>
                        <a:rPr lang="es-ES" sz="1800" b="0" i="1" smtClean="0">
                          <a:solidFill>
                            <a:srgbClr val="3E4655"/>
                          </a:solidFill>
                          <a:latin typeface="Cambria Math" panose="02040503050406030204" pitchFamily="18" charset="0"/>
                          <a:cs typeface="Lao UI" panose="020B0502040204020203" pitchFamily="34" charset="0"/>
                        </a:rPr>
                        <m:t>=</m:t>
                      </m:r>
                      <m:sSub>
                        <m:sSubPr>
                          <m:ctrlPr>
                            <a:rPr lang="es-ES" sz="1800" b="0" i="1" smtClean="0">
                              <a:solidFill>
                                <a:srgbClr val="3E4655"/>
                              </a:solidFill>
                              <a:latin typeface="Cambria Math" panose="02040503050406030204" pitchFamily="18" charset="0"/>
                              <a:cs typeface="Lao UI" panose="020B0502040204020203" pitchFamily="34" charset="0"/>
                            </a:rPr>
                          </m:ctrlPr>
                        </m:sSubPr>
                        <m:e>
                          <m:r>
                            <a:rPr lang="es-ES" sz="1800" b="0" i="1" smtClean="0">
                              <a:solidFill>
                                <a:srgbClr val="3E4655"/>
                              </a:solidFill>
                              <a:latin typeface="Cambria Math" panose="02040503050406030204" pitchFamily="18" charset="0"/>
                              <a:cs typeface="Lao UI" panose="020B0502040204020203" pitchFamily="34" charset="0"/>
                            </a:rPr>
                            <m:t>𝐸</m:t>
                          </m:r>
                        </m:e>
                        <m:sub>
                          <m:r>
                            <a:rPr lang="es-ES" sz="1800" b="0" i="1" smtClean="0">
                              <a:solidFill>
                                <a:srgbClr val="3E4655"/>
                              </a:solidFill>
                              <a:latin typeface="Cambria Math" panose="02040503050406030204" pitchFamily="18" charset="0"/>
                              <a:cs typeface="Lao UI" panose="020B0502040204020203" pitchFamily="34" charset="0"/>
                            </a:rPr>
                            <m:t>𝑛</m:t>
                          </m:r>
                        </m:sub>
                      </m:sSub>
                      <m:r>
                        <a:rPr lang="es-ES" sz="1800" b="0" i="1" smtClean="0">
                          <a:solidFill>
                            <a:srgbClr val="3E4655"/>
                          </a:solidFill>
                          <a:latin typeface="Cambria Math" panose="02040503050406030204" pitchFamily="18" charset="0"/>
                          <a:cs typeface="Lao UI" panose="020B0502040204020203" pitchFamily="34" charset="0"/>
                        </a:rPr>
                        <m:t>−</m:t>
                      </m:r>
                      <m:sSup>
                        <m:sSupPr>
                          <m:ctrlPr>
                            <a:rPr lang="es-ES" sz="1800" b="0" i="1" smtClean="0">
                              <a:solidFill>
                                <a:srgbClr val="3E4655"/>
                              </a:solidFill>
                              <a:latin typeface="Cambria Math" panose="02040503050406030204" pitchFamily="18" charset="0"/>
                            </a:rPr>
                          </m:ctrlPr>
                        </m:sSupPr>
                        <m:e>
                          <m:d>
                            <m:dPr>
                              <m:ctrlPr>
                                <a:rPr lang="es-ES" sz="1800" b="0" i="1" smtClean="0">
                                  <a:solidFill>
                                    <a:srgbClr val="3E4655"/>
                                  </a:solidFill>
                                  <a:latin typeface="Cambria Math" panose="02040503050406030204" pitchFamily="18" charset="0"/>
                                </a:rPr>
                              </m:ctrlPr>
                            </m:dPr>
                            <m:e>
                              <m:f>
                                <m:fPr>
                                  <m:ctrlPr>
                                    <a:rPr lang="es-ES" i="1">
                                      <a:solidFill>
                                        <a:srgbClr val="3E4655"/>
                                      </a:solidFill>
                                      <a:latin typeface="Cambria Math" panose="02040503050406030204" pitchFamily="18" charset="0"/>
                                    </a:rPr>
                                  </m:ctrlPr>
                                </m:fPr>
                                <m:num>
                                  <m:r>
                                    <a:rPr lang="es-ES" i="1">
                                      <a:solidFill>
                                        <a:srgbClr val="3E4655"/>
                                      </a:solidFill>
                                      <a:latin typeface="Cambria Math" panose="02040503050406030204" pitchFamily="18" charset="0"/>
                                    </a:rPr>
                                    <m:t>72,293·</m:t>
                                  </m:r>
                                  <m:sSub>
                                    <m:sSubPr>
                                      <m:ctrlPr>
                                        <a:rPr lang="es-ES" i="1">
                                          <a:solidFill>
                                            <a:srgbClr val="3E4655"/>
                                          </a:solidFill>
                                          <a:latin typeface="Cambria Math" panose="02040503050406030204" pitchFamily="18" charset="0"/>
                                        </a:rPr>
                                      </m:ctrlPr>
                                    </m:sSubPr>
                                    <m:e>
                                      <m:r>
                                        <a:rPr lang="es-ES" i="1">
                                          <a:solidFill>
                                            <a:srgbClr val="3E4655"/>
                                          </a:solidFill>
                                          <a:latin typeface="Cambria Math" panose="02040503050406030204" pitchFamily="18" charset="0"/>
                                        </a:rPr>
                                        <m:t>𝐿</m:t>
                                      </m:r>
                                    </m:e>
                                    <m:sub>
                                      <m:r>
                                        <a:rPr lang="es-ES" i="1">
                                          <a:solidFill>
                                            <a:srgbClr val="3E4655"/>
                                          </a:solidFill>
                                          <a:latin typeface="Cambria Math" panose="02040503050406030204" pitchFamily="18" charset="0"/>
                                        </a:rPr>
                                        <m:t>𝑡𝑜𝑓</m:t>
                                      </m:r>
                                    </m:sub>
                                  </m:sSub>
                                </m:num>
                                <m:den>
                                  <m:r>
                                    <a:rPr lang="es-ES" b="0" i="1" smtClean="0">
                                      <a:solidFill>
                                        <a:srgbClr val="3E4655"/>
                                      </a:solidFill>
                                      <a:latin typeface="Cambria Math" panose="02040503050406030204" pitchFamily="18" charset="0"/>
                                    </a:rPr>
                                    <m:t>𝑡</m:t>
                                  </m:r>
                                </m:den>
                              </m:f>
                            </m:e>
                          </m:d>
                        </m:e>
                        <m:sup>
                          <m:r>
                            <a:rPr lang="es-ES" sz="1800" b="0" i="1" smtClean="0">
                              <a:solidFill>
                                <a:srgbClr val="3E4655"/>
                              </a:solidFill>
                              <a:latin typeface="Cambria Math" panose="02040503050406030204" pitchFamily="18" charset="0"/>
                            </a:rPr>
                            <m:t>2</m:t>
                          </m:r>
                        </m:sup>
                      </m:sSup>
                    </m:oMath>
                  </m:oMathPara>
                </a14:m>
                <a:endParaRPr lang="es-ES" sz="1800" dirty="0">
                  <a:solidFill>
                    <a:srgbClr val="3E4655"/>
                  </a:solidFill>
                  <a:latin typeface="Merriweather" panose="00000500000000000000" pitchFamily="2" charset="0"/>
                  <a:cs typeface="Lao UI" panose="020B0502040204020203" pitchFamily="34" charset="0"/>
                </a:endParaRPr>
              </a:p>
            </p:txBody>
          </p:sp>
        </mc:Choice>
        <mc:Fallback xmlns="">
          <p:sp>
            <p:nvSpPr>
              <p:cNvPr id="28" name="CuadroTexto 27"/>
              <p:cNvSpPr txBox="1">
                <a:spLocks noRot="1" noChangeAspect="1" noMove="1" noResize="1" noEditPoints="1" noAdjustHandles="1" noChangeArrowheads="1" noChangeShapeType="1" noTextEdit="1"/>
              </p:cNvSpPr>
              <p:nvPr/>
            </p:nvSpPr>
            <p:spPr>
              <a:xfrm>
                <a:off x="8494144" y="4778200"/>
                <a:ext cx="2812628" cy="677045"/>
              </a:xfrm>
              <a:prstGeom prst="rect">
                <a:avLst/>
              </a:prstGeom>
              <a:blipFill>
                <a:blip r:embed="rId7"/>
                <a:stretch>
                  <a:fillRect/>
                </a:stretch>
              </a:blipFill>
            </p:spPr>
            <p:txBody>
              <a:bodyPr/>
              <a:lstStyle/>
              <a:p>
                <a:r>
                  <a:rPr lang="es-ES">
                    <a:noFill/>
                  </a:rPr>
                  <a:t> </a:t>
                </a:r>
              </a:p>
            </p:txBody>
          </p:sp>
        </mc:Fallback>
      </mc:AlternateContent>
      <p:pic>
        <p:nvPicPr>
          <p:cNvPr id="14" name="Picture 2" descr="PHITS Homepage">
            <a:extLst>
              <a:ext uri="{FF2B5EF4-FFF2-40B4-BE49-F238E27FC236}">
                <a16:creationId xmlns:a16="http://schemas.microsoft.com/office/drawing/2014/main" id="{818F69AF-48C0-EAE1-C01E-7AE2ED14878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81402" y="4930967"/>
            <a:ext cx="934817" cy="999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712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BACKGROUND SIMULATIONS</a:t>
            </a:r>
          </a:p>
        </p:txBody>
      </p:sp>
      <p:sp>
        <p:nvSpPr>
          <p:cNvPr id="3" name="Marcador de pie de página 2"/>
          <p:cNvSpPr>
            <a:spLocks noGrp="1"/>
          </p:cNvSpPr>
          <p:nvPr>
            <p:ph type="ftr" sz="quarter" idx="11"/>
          </p:nvPr>
        </p:nvSpPr>
        <p:spPr/>
        <p:txBody>
          <a:bodyPr/>
          <a:lstStyle/>
          <a:p>
            <a:r>
              <a:rPr lang="es-ES"/>
              <a:t>Ariel Final Workshop | M. A. Millán-Callado | 19/01/2024 | IJCLab, Orsay</a:t>
            </a:r>
            <a:endParaRPr lang="en-US" dirty="0"/>
          </a:p>
        </p:txBody>
      </p:sp>
      <p:sp>
        <p:nvSpPr>
          <p:cNvPr id="10" name="CuadroTexto 9"/>
          <p:cNvSpPr txBox="1"/>
          <p:nvPr/>
        </p:nvSpPr>
        <p:spPr>
          <a:xfrm>
            <a:off x="5557620" y="5666770"/>
            <a:ext cx="5749151" cy="369332"/>
          </a:xfrm>
          <a:prstGeom prst="rect">
            <a:avLst/>
          </a:prstGeom>
        </p:spPr>
        <p:txBody>
          <a:bodyPr wrap="square" rtlCol="0">
            <a:spAutoFit/>
          </a:bodyPr>
          <a:lstStyle/>
          <a:p>
            <a:pPr>
              <a:buClr>
                <a:srgbClr val="B32A48"/>
              </a:buClr>
              <a:buSzPct val="150000"/>
            </a:pPr>
            <a:r>
              <a:rPr lang="es-ES" b="1" dirty="0" err="1">
                <a:solidFill>
                  <a:srgbClr val="3E4655"/>
                </a:solidFill>
                <a:latin typeface="IBM Plex Sans"/>
                <a:cs typeface="Lao UI" panose="020B0502040204020203" pitchFamily="34" charset="0"/>
              </a:rPr>
              <a:t>Direct</a:t>
            </a:r>
            <a:r>
              <a:rPr lang="es-ES" b="1" dirty="0">
                <a:solidFill>
                  <a:srgbClr val="3E4655"/>
                </a:solidFill>
                <a:latin typeface="IBM Plex Sans"/>
                <a:cs typeface="Lao UI" panose="020B0502040204020203" pitchFamily="34" charset="0"/>
              </a:rPr>
              <a:t> </a:t>
            </a:r>
            <a:r>
              <a:rPr lang="es-ES" b="1" dirty="0" err="1">
                <a:solidFill>
                  <a:srgbClr val="3E4655"/>
                </a:solidFill>
                <a:latin typeface="IBM Plex Sans"/>
                <a:cs typeface="Lao UI" panose="020B0502040204020203" pitchFamily="34" charset="0"/>
              </a:rPr>
              <a:t>component</a:t>
            </a:r>
            <a:r>
              <a:rPr lang="es-ES" b="1" dirty="0">
                <a:solidFill>
                  <a:srgbClr val="3E4655"/>
                </a:solidFill>
                <a:latin typeface="IBM Plex Sans"/>
                <a:cs typeface="Lao UI" panose="020B0502040204020203" pitchFamily="34" charset="0"/>
              </a:rPr>
              <a:t>: </a:t>
            </a:r>
            <a:r>
              <a:rPr lang="es-ES" dirty="0">
                <a:solidFill>
                  <a:srgbClr val="3E4655"/>
                </a:solidFill>
                <a:latin typeface="IBM Plex Sans"/>
                <a:cs typeface="Lao UI" panose="020B0502040204020203" pitchFamily="34" charset="0"/>
              </a:rPr>
              <a:t>1-6% </a:t>
            </a:r>
            <a:r>
              <a:rPr lang="es-ES" dirty="0" err="1">
                <a:solidFill>
                  <a:srgbClr val="3E4655"/>
                </a:solidFill>
                <a:latin typeface="IBM Plex Sans"/>
                <a:cs typeface="Lao UI" panose="020B0502040204020203" pitchFamily="34" charset="0"/>
              </a:rPr>
              <a:t>for</a:t>
            </a:r>
            <a:r>
              <a:rPr lang="es-ES" dirty="0">
                <a:solidFill>
                  <a:srgbClr val="3E4655"/>
                </a:solidFill>
                <a:latin typeface="IBM Plex Sans"/>
                <a:cs typeface="Lao UI" panose="020B0502040204020203" pitchFamily="34" charset="0"/>
              </a:rPr>
              <a:t> </a:t>
            </a:r>
            <a:r>
              <a:rPr lang="es-ES" dirty="0" err="1">
                <a:solidFill>
                  <a:srgbClr val="3E4655"/>
                </a:solidFill>
                <a:latin typeface="IBM Plex Sans"/>
                <a:cs typeface="Lao UI" panose="020B0502040204020203" pitchFamily="34" charset="0"/>
              </a:rPr>
              <a:t>the</a:t>
            </a:r>
            <a:r>
              <a:rPr lang="es-ES" dirty="0">
                <a:solidFill>
                  <a:srgbClr val="3E4655"/>
                </a:solidFill>
                <a:latin typeface="IBM Plex Sans"/>
                <a:cs typeface="Lao UI" panose="020B0502040204020203" pitchFamily="34" charset="0"/>
              </a:rPr>
              <a:t> EJ-232Q </a:t>
            </a:r>
            <a:r>
              <a:rPr lang="es-ES" dirty="0" err="1">
                <a:solidFill>
                  <a:srgbClr val="3E4655"/>
                </a:solidFill>
                <a:latin typeface="IBM Plex Sans"/>
                <a:cs typeface="Lao UI" panose="020B0502040204020203" pitchFamily="34" charset="0"/>
              </a:rPr>
              <a:t>Scintillator</a:t>
            </a:r>
            <a:endParaRPr lang="es-ES" dirty="0">
              <a:solidFill>
                <a:srgbClr val="3E4655"/>
              </a:solidFill>
              <a:latin typeface="IBM Plex Sans"/>
              <a:cs typeface="Lao UI" panose="020B0502040204020203" pitchFamily="34" charset="0"/>
            </a:endParaRPr>
          </a:p>
        </p:txBody>
      </p:sp>
      <p:sp>
        <p:nvSpPr>
          <p:cNvPr id="13" name="CuadroTexto 12"/>
          <p:cNvSpPr txBox="1"/>
          <p:nvPr/>
        </p:nvSpPr>
        <p:spPr>
          <a:xfrm>
            <a:off x="732296" y="6005324"/>
            <a:ext cx="4215449" cy="307777"/>
          </a:xfrm>
          <a:prstGeom prst="rect">
            <a:avLst/>
          </a:prstGeom>
        </p:spPr>
        <p:txBody>
          <a:bodyPr wrap="none" rtlCol="0">
            <a:spAutoFit/>
          </a:bodyPr>
          <a:lstStyle/>
          <a:p>
            <a:r>
              <a:rPr lang="es-ES" sz="1400" dirty="0">
                <a:solidFill>
                  <a:srgbClr val="3E4655"/>
                </a:solidFill>
                <a:latin typeface="IBM Plex Sans" panose="020B0503050203000203"/>
                <a:cs typeface="Lao UI" panose="020B0502040204020203" pitchFamily="34" charset="0"/>
              </a:rPr>
              <a:t>PHITS </a:t>
            </a:r>
            <a:r>
              <a:rPr lang="es-ES" sz="1400" dirty="0" err="1">
                <a:solidFill>
                  <a:srgbClr val="3E4655"/>
                </a:solidFill>
                <a:latin typeface="IBM Plex Sans" panose="020B0503050203000203"/>
                <a:cs typeface="Lao UI" panose="020B0502040204020203" pitchFamily="34" charset="0"/>
              </a:rPr>
              <a:t>simulations</a:t>
            </a:r>
            <a:r>
              <a:rPr lang="es-ES" sz="1400" dirty="0">
                <a:solidFill>
                  <a:srgbClr val="3E4655"/>
                </a:solidFill>
                <a:latin typeface="IBM Plex Sans" panose="020B0503050203000203"/>
                <a:cs typeface="Lao UI" panose="020B0502040204020203" pitchFamily="34" charset="0"/>
              </a:rPr>
              <a:t> </a:t>
            </a:r>
            <a:r>
              <a:rPr lang="es-ES" sz="1400" dirty="0">
                <a:solidFill>
                  <a:srgbClr val="3E4655"/>
                </a:solidFill>
                <a:latin typeface="IBM Plex Sans" panose="020B0503050203000203"/>
                <a:cs typeface="Lao UI" panose="020B0502040204020203" pitchFamily="34" charset="0"/>
                <a:sym typeface="Wingdings" panose="05000000000000000000" pitchFamily="2" charset="2"/>
              </a:rPr>
              <a:t> S. </a:t>
            </a:r>
            <a:r>
              <a:rPr lang="es-ES" sz="1400" dirty="0" err="1">
                <a:latin typeface="IBM Plex Sans" panose="020B0503050203000203"/>
              </a:rPr>
              <a:t>Scheuren</a:t>
            </a:r>
            <a:r>
              <a:rPr lang="es-ES" sz="1400" dirty="0">
                <a:latin typeface="IBM Plex Sans" panose="020B0503050203000203"/>
              </a:rPr>
              <a:t> (TUD) PhD </a:t>
            </a:r>
            <a:r>
              <a:rPr lang="es-ES" sz="1400" dirty="0" err="1">
                <a:latin typeface="IBM Plex Sans" panose="020B0503050203000203"/>
              </a:rPr>
              <a:t>thesis</a:t>
            </a:r>
            <a:r>
              <a:rPr lang="es-ES" sz="1400" dirty="0">
                <a:latin typeface="IBM Plex Sans" panose="020B0503050203000203"/>
              </a:rPr>
              <a:t>.</a:t>
            </a:r>
            <a:endParaRPr lang="es-ES" sz="1400" dirty="0">
              <a:solidFill>
                <a:srgbClr val="3E4655"/>
              </a:solidFill>
              <a:latin typeface="IBM Plex Sans" panose="020B0503050203000203"/>
              <a:cs typeface="Lao UI" panose="020B0502040204020203" pitchFamily="34" charset="0"/>
            </a:endParaRPr>
          </a:p>
        </p:txBody>
      </p:sp>
      <p:pic>
        <p:nvPicPr>
          <p:cNvPr id="19" name="Imagen 1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31807" y="871604"/>
            <a:ext cx="7853435" cy="3846424"/>
          </a:xfrm>
          <a:prstGeom prst="rect">
            <a:avLst/>
          </a:prstGeom>
        </p:spPr>
      </p:pic>
      <p:sp>
        <p:nvSpPr>
          <p:cNvPr id="22" name="CuadroTexto 21"/>
          <p:cNvSpPr txBox="1"/>
          <p:nvPr/>
        </p:nvSpPr>
        <p:spPr>
          <a:xfrm>
            <a:off x="7216908" y="451171"/>
            <a:ext cx="1999834" cy="369332"/>
          </a:xfrm>
          <a:prstGeom prst="rect">
            <a:avLst/>
          </a:prstGeom>
        </p:spPr>
        <p:txBody>
          <a:bodyPr wrap="square" rtlCol="0">
            <a:spAutoFit/>
          </a:bodyPr>
          <a:lstStyle/>
          <a:p>
            <a:pPr marL="0" indent="0">
              <a:buNone/>
            </a:pPr>
            <a:r>
              <a:rPr lang="es-ES" sz="1800" dirty="0">
                <a:solidFill>
                  <a:srgbClr val="3E4655"/>
                </a:solidFill>
                <a:latin typeface="IBM Plex Sans" panose="020B0503050203000203"/>
                <a:cs typeface="Lao UI" panose="020B0502040204020203" pitchFamily="34" charset="0"/>
              </a:rPr>
              <a:t>SCINTILLATORS</a:t>
            </a:r>
          </a:p>
        </p:txBody>
      </p:sp>
      <p:pic>
        <p:nvPicPr>
          <p:cNvPr id="24" name="Imagen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96" y="866137"/>
            <a:ext cx="2849106" cy="2460409"/>
          </a:xfrm>
          <a:prstGeom prst="rect">
            <a:avLst/>
          </a:prstGeom>
        </p:spPr>
      </p:pic>
      <p:pic>
        <p:nvPicPr>
          <p:cNvPr id="25" name="Imagen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296" y="3398231"/>
            <a:ext cx="2849106" cy="2460410"/>
          </a:xfrm>
          <a:prstGeom prst="rect">
            <a:avLst/>
          </a:prstGeom>
        </p:spPr>
      </p:pic>
      <mc:AlternateContent xmlns:mc="http://schemas.openxmlformats.org/markup-compatibility/2006" xmlns:a14="http://schemas.microsoft.com/office/drawing/2010/main">
        <mc:Choice Requires="a14">
          <p:sp>
            <p:nvSpPr>
              <p:cNvPr id="27" name="CuadroTexto 26"/>
              <p:cNvSpPr txBox="1"/>
              <p:nvPr/>
            </p:nvSpPr>
            <p:spPr>
              <a:xfrm>
                <a:off x="4965079" y="4864197"/>
                <a:ext cx="2227854" cy="644600"/>
              </a:xfrm>
              <a:prstGeom prst="rect">
                <a:avLst/>
              </a:prstGeom>
            </p:spPr>
            <p:txBody>
              <a:bodyPr wrap="none" lIns="0" tIns="0" rIns="0" bIns="0" rtlCol="0">
                <a:spAutoFit/>
              </a:bodyPr>
              <a:lstStyle/>
              <a:p>
                <a:pPr marL="0" indent="0">
                  <a:buNone/>
                </a:pPr>
                <a14:m>
                  <m:oMathPara xmlns:m="http://schemas.openxmlformats.org/officeDocument/2006/math">
                    <m:oMathParaPr>
                      <m:jc m:val="centerGroup"/>
                    </m:oMathParaPr>
                    <m:oMath xmlns:m="http://schemas.openxmlformats.org/officeDocument/2006/math">
                      <m:r>
                        <a:rPr lang="es-ES" sz="1800" b="0" i="1" smtClean="0">
                          <a:solidFill>
                            <a:srgbClr val="3E4655"/>
                          </a:solidFill>
                          <a:latin typeface="Cambria Math" panose="02040503050406030204" pitchFamily="18" charset="0"/>
                          <a:cs typeface="Lao UI" panose="020B0502040204020203" pitchFamily="34" charset="0"/>
                        </a:rPr>
                        <m:t>𝑑𝑡</m:t>
                      </m:r>
                      <m:r>
                        <a:rPr lang="es-ES" sz="1800" b="0" i="1" smtClean="0">
                          <a:solidFill>
                            <a:srgbClr val="3E4655"/>
                          </a:solidFill>
                          <a:latin typeface="Cambria Math" panose="02040503050406030204" pitchFamily="18" charset="0"/>
                          <a:cs typeface="Lao UI" panose="020B0502040204020203" pitchFamily="34" charset="0"/>
                        </a:rPr>
                        <m:t>=</m:t>
                      </m:r>
                      <m:r>
                        <a:rPr lang="es-ES" sz="1800" b="0" i="1" smtClean="0">
                          <a:solidFill>
                            <a:srgbClr val="3E4655"/>
                          </a:solidFill>
                          <a:latin typeface="Cambria Math" panose="02040503050406030204" pitchFamily="18" charset="0"/>
                          <a:cs typeface="Lao UI" panose="020B0502040204020203" pitchFamily="34" charset="0"/>
                        </a:rPr>
                        <m:t>𝑡</m:t>
                      </m:r>
                      <m:r>
                        <a:rPr lang="es-ES" sz="1800" b="0" i="1" smtClean="0">
                          <a:solidFill>
                            <a:srgbClr val="3E4655"/>
                          </a:solidFill>
                          <a:latin typeface="Cambria Math" panose="02040503050406030204" pitchFamily="18" charset="0"/>
                          <a:cs typeface="Lao UI" panose="020B0502040204020203" pitchFamily="34" charset="0"/>
                        </a:rPr>
                        <m:t>−</m:t>
                      </m:r>
                      <m:f>
                        <m:fPr>
                          <m:ctrlPr>
                            <a:rPr lang="es-ES" sz="1800" b="0" i="1" smtClean="0">
                              <a:solidFill>
                                <a:srgbClr val="3E4655"/>
                              </a:solidFill>
                              <a:latin typeface="Cambria Math" panose="02040503050406030204" pitchFamily="18" charset="0"/>
                            </a:rPr>
                          </m:ctrlPr>
                        </m:fPr>
                        <m:num>
                          <m:r>
                            <a:rPr lang="es-ES" sz="1800" b="0" i="1" smtClean="0">
                              <a:solidFill>
                                <a:srgbClr val="3E4655"/>
                              </a:solidFill>
                              <a:latin typeface="Cambria Math" panose="02040503050406030204" pitchFamily="18" charset="0"/>
                            </a:rPr>
                            <m:t>72,293·</m:t>
                          </m:r>
                          <m:sSub>
                            <m:sSubPr>
                              <m:ctrlPr>
                                <a:rPr lang="es-ES" sz="1800" b="0" i="1" smtClean="0">
                                  <a:solidFill>
                                    <a:srgbClr val="3E4655"/>
                                  </a:solidFill>
                                  <a:latin typeface="Cambria Math" panose="02040503050406030204" pitchFamily="18" charset="0"/>
                                </a:rPr>
                              </m:ctrlPr>
                            </m:sSubPr>
                            <m:e>
                              <m:r>
                                <a:rPr lang="es-ES" sz="1800" b="0" i="1" smtClean="0">
                                  <a:solidFill>
                                    <a:srgbClr val="3E4655"/>
                                  </a:solidFill>
                                  <a:latin typeface="Cambria Math" panose="02040503050406030204" pitchFamily="18" charset="0"/>
                                </a:rPr>
                                <m:t>𝐿</m:t>
                              </m:r>
                            </m:e>
                            <m:sub>
                              <m:r>
                                <a:rPr lang="es-ES" sz="1800" b="0" i="1" smtClean="0">
                                  <a:solidFill>
                                    <a:srgbClr val="3E4655"/>
                                  </a:solidFill>
                                  <a:latin typeface="Cambria Math" panose="02040503050406030204" pitchFamily="18" charset="0"/>
                                </a:rPr>
                                <m:t>𝑡𝑜𝑓</m:t>
                              </m:r>
                            </m:sub>
                          </m:sSub>
                        </m:num>
                        <m:den>
                          <m:rad>
                            <m:radPr>
                              <m:degHide m:val="on"/>
                              <m:ctrlPr>
                                <a:rPr lang="es-ES" sz="1800" b="0" i="1" smtClean="0">
                                  <a:solidFill>
                                    <a:srgbClr val="3E4655"/>
                                  </a:solidFill>
                                  <a:latin typeface="Cambria Math" panose="02040503050406030204" pitchFamily="18" charset="0"/>
                                </a:rPr>
                              </m:ctrlPr>
                            </m:radPr>
                            <m:deg/>
                            <m:e>
                              <m:sSub>
                                <m:sSubPr>
                                  <m:ctrlPr>
                                    <a:rPr lang="es-ES" sz="1800" b="0" i="1" smtClean="0">
                                      <a:solidFill>
                                        <a:srgbClr val="3E4655"/>
                                      </a:solidFill>
                                      <a:latin typeface="Cambria Math" panose="02040503050406030204" pitchFamily="18" charset="0"/>
                                    </a:rPr>
                                  </m:ctrlPr>
                                </m:sSubPr>
                                <m:e>
                                  <m:r>
                                    <a:rPr lang="es-ES" sz="1800" b="0" i="1" smtClean="0">
                                      <a:solidFill>
                                        <a:srgbClr val="3E4655"/>
                                      </a:solidFill>
                                      <a:latin typeface="Cambria Math" panose="02040503050406030204" pitchFamily="18" charset="0"/>
                                    </a:rPr>
                                    <m:t>𝐸</m:t>
                                  </m:r>
                                </m:e>
                                <m:sub>
                                  <m:r>
                                    <a:rPr lang="es-ES" sz="1800" b="0" i="1" smtClean="0">
                                      <a:solidFill>
                                        <a:srgbClr val="3E4655"/>
                                      </a:solidFill>
                                      <a:latin typeface="Cambria Math" panose="02040503050406030204" pitchFamily="18" charset="0"/>
                                    </a:rPr>
                                    <m:t>𝑛</m:t>
                                  </m:r>
                                </m:sub>
                              </m:sSub>
                            </m:e>
                          </m:rad>
                        </m:den>
                      </m:f>
                    </m:oMath>
                  </m:oMathPara>
                </a14:m>
                <a:endParaRPr lang="es-ES" sz="1800" dirty="0">
                  <a:solidFill>
                    <a:srgbClr val="3E4655"/>
                  </a:solidFill>
                  <a:latin typeface="Merriweather" panose="00000500000000000000" pitchFamily="2" charset="0"/>
                  <a:cs typeface="Lao UI" panose="020B0502040204020203" pitchFamily="34" charset="0"/>
                </a:endParaRPr>
              </a:p>
            </p:txBody>
          </p:sp>
        </mc:Choice>
        <mc:Fallback xmlns="">
          <p:sp>
            <p:nvSpPr>
              <p:cNvPr id="27" name="CuadroTexto 26"/>
              <p:cNvSpPr txBox="1">
                <a:spLocks noRot="1" noChangeAspect="1" noMove="1" noResize="1" noEditPoints="1" noAdjustHandles="1" noChangeArrowheads="1" noChangeShapeType="1" noTextEdit="1"/>
              </p:cNvSpPr>
              <p:nvPr/>
            </p:nvSpPr>
            <p:spPr>
              <a:xfrm>
                <a:off x="4965079" y="4864197"/>
                <a:ext cx="2227854" cy="644600"/>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8" name="CuadroTexto 27"/>
              <p:cNvSpPr txBox="1"/>
              <p:nvPr/>
            </p:nvSpPr>
            <p:spPr>
              <a:xfrm>
                <a:off x="8494144" y="4778200"/>
                <a:ext cx="2812628" cy="677045"/>
              </a:xfrm>
              <a:prstGeom prst="rect">
                <a:avLst/>
              </a:prstGeom>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800" b="0" i="1" smtClean="0">
                          <a:solidFill>
                            <a:srgbClr val="3E4655"/>
                          </a:solidFill>
                          <a:latin typeface="Cambria Math" panose="02040503050406030204" pitchFamily="18" charset="0"/>
                          <a:cs typeface="Lao UI" panose="020B0502040204020203" pitchFamily="34" charset="0"/>
                        </a:rPr>
                        <m:t>𝑑𝐸</m:t>
                      </m:r>
                      <m:r>
                        <a:rPr lang="es-ES" sz="1800" b="0" i="1" smtClean="0">
                          <a:solidFill>
                            <a:srgbClr val="3E4655"/>
                          </a:solidFill>
                          <a:latin typeface="Cambria Math" panose="02040503050406030204" pitchFamily="18" charset="0"/>
                          <a:cs typeface="Lao UI" panose="020B0502040204020203" pitchFamily="34" charset="0"/>
                        </a:rPr>
                        <m:t>=</m:t>
                      </m:r>
                      <m:sSub>
                        <m:sSubPr>
                          <m:ctrlPr>
                            <a:rPr lang="es-ES" sz="1800" b="0" i="1" smtClean="0">
                              <a:solidFill>
                                <a:srgbClr val="3E4655"/>
                              </a:solidFill>
                              <a:latin typeface="Cambria Math" panose="02040503050406030204" pitchFamily="18" charset="0"/>
                              <a:cs typeface="Lao UI" panose="020B0502040204020203" pitchFamily="34" charset="0"/>
                            </a:rPr>
                          </m:ctrlPr>
                        </m:sSubPr>
                        <m:e>
                          <m:r>
                            <a:rPr lang="es-ES" sz="1800" b="0" i="1" smtClean="0">
                              <a:solidFill>
                                <a:srgbClr val="3E4655"/>
                              </a:solidFill>
                              <a:latin typeface="Cambria Math" panose="02040503050406030204" pitchFamily="18" charset="0"/>
                              <a:cs typeface="Lao UI" panose="020B0502040204020203" pitchFamily="34" charset="0"/>
                            </a:rPr>
                            <m:t>𝐸</m:t>
                          </m:r>
                        </m:e>
                        <m:sub>
                          <m:r>
                            <a:rPr lang="es-ES" sz="1800" b="0" i="1" smtClean="0">
                              <a:solidFill>
                                <a:srgbClr val="3E4655"/>
                              </a:solidFill>
                              <a:latin typeface="Cambria Math" panose="02040503050406030204" pitchFamily="18" charset="0"/>
                              <a:cs typeface="Lao UI" panose="020B0502040204020203" pitchFamily="34" charset="0"/>
                            </a:rPr>
                            <m:t>𝑛</m:t>
                          </m:r>
                        </m:sub>
                      </m:sSub>
                      <m:r>
                        <a:rPr lang="es-ES" sz="1800" b="0" i="1" smtClean="0">
                          <a:solidFill>
                            <a:srgbClr val="3E4655"/>
                          </a:solidFill>
                          <a:latin typeface="Cambria Math" panose="02040503050406030204" pitchFamily="18" charset="0"/>
                          <a:cs typeface="Lao UI" panose="020B0502040204020203" pitchFamily="34" charset="0"/>
                        </a:rPr>
                        <m:t>−</m:t>
                      </m:r>
                      <m:sSup>
                        <m:sSupPr>
                          <m:ctrlPr>
                            <a:rPr lang="es-ES" sz="1800" b="0" i="1" smtClean="0">
                              <a:solidFill>
                                <a:srgbClr val="3E4655"/>
                              </a:solidFill>
                              <a:latin typeface="Cambria Math" panose="02040503050406030204" pitchFamily="18" charset="0"/>
                            </a:rPr>
                          </m:ctrlPr>
                        </m:sSupPr>
                        <m:e>
                          <m:d>
                            <m:dPr>
                              <m:ctrlPr>
                                <a:rPr lang="es-ES" sz="1800" b="0" i="1" smtClean="0">
                                  <a:solidFill>
                                    <a:srgbClr val="3E4655"/>
                                  </a:solidFill>
                                  <a:latin typeface="Cambria Math" panose="02040503050406030204" pitchFamily="18" charset="0"/>
                                </a:rPr>
                              </m:ctrlPr>
                            </m:dPr>
                            <m:e>
                              <m:f>
                                <m:fPr>
                                  <m:ctrlPr>
                                    <a:rPr lang="es-ES" i="1">
                                      <a:solidFill>
                                        <a:srgbClr val="3E4655"/>
                                      </a:solidFill>
                                      <a:latin typeface="Cambria Math" panose="02040503050406030204" pitchFamily="18" charset="0"/>
                                    </a:rPr>
                                  </m:ctrlPr>
                                </m:fPr>
                                <m:num>
                                  <m:r>
                                    <a:rPr lang="es-ES" i="1">
                                      <a:solidFill>
                                        <a:srgbClr val="3E4655"/>
                                      </a:solidFill>
                                      <a:latin typeface="Cambria Math" panose="02040503050406030204" pitchFamily="18" charset="0"/>
                                    </a:rPr>
                                    <m:t>72,293·</m:t>
                                  </m:r>
                                  <m:sSub>
                                    <m:sSubPr>
                                      <m:ctrlPr>
                                        <a:rPr lang="es-ES" i="1">
                                          <a:solidFill>
                                            <a:srgbClr val="3E4655"/>
                                          </a:solidFill>
                                          <a:latin typeface="Cambria Math" panose="02040503050406030204" pitchFamily="18" charset="0"/>
                                        </a:rPr>
                                      </m:ctrlPr>
                                    </m:sSubPr>
                                    <m:e>
                                      <m:r>
                                        <a:rPr lang="es-ES" i="1">
                                          <a:solidFill>
                                            <a:srgbClr val="3E4655"/>
                                          </a:solidFill>
                                          <a:latin typeface="Cambria Math" panose="02040503050406030204" pitchFamily="18" charset="0"/>
                                        </a:rPr>
                                        <m:t>𝐿</m:t>
                                      </m:r>
                                    </m:e>
                                    <m:sub>
                                      <m:r>
                                        <a:rPr lang="es-ES" i="1">
                                          <a:solidFill>
                                            <a:srgbClr val="3E4655"/>
                                          </a:solidFill>
                                          <a:latin typeface="Cambria Math" panose="02040503050406030204" pitchFamily="18" charset="0"/>
                                        </a:rPr>
                                        <m:t>𝑡𝑜𝑓</m:t>
                                      </m:r>
                                    </m:sub>
                                  </m:sSub>
                                </m:num>
                                <m:den>
                                  <m:r>
                                    <a:rPr lang="es-ES" b="0" i="1" smtClean="0">
                                      <a:solidFill>
                                        <a:srgbClr val="3E4655"/>
                                      </a:solidFill>
                                      <a:latin typeface="Cambria Math" panose="02040503050406030204" pitchFamily="18" charset="0"/>
                                    </a:rPr>
                                    <m:t>𝑡</m:t>
                                  </m:r>
                                </m:den>
                              </m:f>
                            </m:e>
                          </m:d>
                        </m:e>
                        <m:sup>
                          <m:r>
                            <a:rPr lang="es-ES" sz="1800" b="0" i="1" smtClean="0">
                              <a:solidFill>
                                <a:srgbClr val="3E4655"/>
                              </a:solidFill>
                              <a:latin typeface="Cambria Math" panose="02040503050406030204" pitchFamily="18" charset="0"/>
                            </a:rPr>
                            <m:t>2</m:t>
                          </m:r>
                        </m:sup>
                      </m:sSup>
                    </m:oMath>
                  </m:oMathPara>
                </a14:m>
                <a:endParaRPr lang="es-ES" sz="1800" dirty="0">
                  <a:solidFill>
                    <a:srgbClr val="3E4655"/>
                  </a:solidFill>
                  <a:latin typeface="Merriweather" panose="00000500000000000000" pitchFamily="2" charset="0"/>
                  <a:cs typeface="Lao UI" panose="020B0502040204020203" pitchFamily="34" charset="0"/>
                </a:endParaRPr>
              </a:p>
            </p:txBody>
          </p:sp>
        </mc:Choice>
        <mc:Fallback xmlns="">
          <p:sp>
            <p:nvSpPr>
              <p:cNvPr id="28" name="CuadroTexto 27"/>
              <p:cNvSpPr txBox="1">
                <a:spLocks noRot="1" noChangeAspect="1" noMove="1" noResize="1" noEditPoints="1" noAdjustHandles="1" noChangeArrowheads="1" noChangeShapeType="1" noTextEdit="1"/>
              </p:cNvSpPr>
              <p:nvPr/>
            </p:nvSpPr>
            <p:spPr>
              <a:xfrm>
                <a:off x="8494144" y="4778200"/>
                <a:ext cx="2812628" cy="677045"/>
              </a:xfrm>
              <a:prstGeom prst="rect">
                <a:avLst/>
              </a:prstGeom>
              <a:blipFill>
                <a:blip r:embed="rId7"/>
                <a:stretch>
                  <a:fillRect/>
                </a:stretch>
              </a:blipFill>
            </p:spPr>
            <p:txBody>
              <a:bodyPr/>
              <a:lstStyle/>
              <a:p>
                <a:r>
                  <a:rPr lang="es-ES">
                    <a:noFill/>
                  </a:rPr>
                  <a:t> </a:t>
                </a:r>
              </a:p>
            </p:txBody>
          </p:sp>
        </mc:Fallback>
      </mc:AlternateContent>
      <p:pic>
        <p:nvPicPr>
          <p:cNvPr id="4098" name="Picture 2" descr="PHITS Homepage">
            <a:extLst>
              <a:ext uri="{FF2B5EF4-FFF2-40B4-BE49-F238E27FC236}">
                <a16:creationId xmlns:a16="http://schemas.microsoft.com/office/drawing/2014/main" id="{818F69AF-48C0-EAE1-C01E-7AE2ED14878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81402" y="4930967"/>
            <a:ext cx="934817" cy="999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270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l="25404" t="11389" r="16824" b="18334"/>
          <a:stretch/>
        </p:blipFill>
        <p:spPr>
          <a:xfrm>
            <a:off x="9823475" y="685368"/>
            <a:ext cx="2082346" cy="5216174"/>
          </a:xfrm>
          <a:prstGeom prst="rect">
            <a:avLst/>
          </a:prstGeom>
        </p:spPr>
      </p:pic>
      <p:sp>
        <p:nvSpPr>
          <p:cNvPr id="4" name="Marcador de pie de página 3"/>
          <p:cNvSpPr>
            <a:spLocks noGrp="1"/>
          </p:cNvSpPr>
          <p:nvPr>
            <p:ph type="ftr" sz="quarter" idx="11"/>
          </p:nvPr>
        </p:nvSpPr>
        <p:spPr/>
        <p:txBody>
          <a:bodyPr/>
          <a:lstStyle/>
          <a:p>
            <a:r>
              <a:rPr lang="es-ES"/>
              <a:t>Ariel Final Workshop | M. A. Millán-Callado | 19/01/2024 | IJCLab, Orsay</a:t>
            </a:r>
            <a:endParaRPr lang="en-US" dirty="0"/>
          </a:p>
        </p:txBody>
      </p:sp>
      <p:sp>
        <p:nvSpPr>
          <p:cNvPr id="71" name="Título 2"/>
          <p:cNvSpPr>
            <a:spLocks noGrp="1"/>
          </p:cNvSpPr>
          <p:nvPr>
            <p:ph type="title"/>
          </p:nvPr>
        </p:nvSpPr>
        <p:spPr>
          <a:xfrm>
            <a:off x="552450" y="194026"/>
            <a:ext cx="11639550" cy="684947"/>
          </a:xfrm>
        </p:spPr>
        <p:txBody>
          <a:bodyPr/>
          <a:lstStyle/>
          <a:p>
            <a:r>
              <a:rPr lang="es-ES" dirty="0"/>
              <a:t>NEUTRON PRODUCTION: BUBBLE DETECTORS</a:t>
            </a:r>
          </a:p>
        </p:txBody>
      </p:sp>
      <mc:AlternateContent xmlns:mc="http://schemas.openxmlformats.org/markup-compatibility/2006" xmlns:a14="http://schemas.microsoft.com/office/drawing/2010/main">
        <mc:Choice Requires="a14">
          <p:sp>
            <p:nvSpPr>
              <p:cNvPr id="9" name="CuadroTexto 8"/>
              <p:cNvSpPr txBox="1"/>
              <p:nvPr/>
            </p:nvSpPr>
            <p:spPr>
              <a:xfrm>
                <a:off x="0" y="4591953"/>
                <a:ext cx="4491789" cy="988347"/>
              </a:xfrm>
              <a:prstGeom prst="rect">
                <a:avLst/>
              </a:prstGeom>
            </p:spPr>
            <p:txBody>
              <a:bodyPr wrap="square" lIns="0" tIns="0" rIns="0" bIns="0" rtlCol="0">
                <a:spAutoFit/>
              </a:bodyPr>
              <a:lstStyle/>
              <a:p>
                <a:pPr marL="0" indent="0">
                  <a:buNone/>
                </a:pPr>
                <a14:m>
                  <m:oMathPara xmlns:m="http://schemas.openxmlformats.org/officeDocument/2006/math">
                    <m:oMathParaPr>
                      <m:jc m:val="centerGroup"/>
                    </m:oMathParaPr>
                    <m:oMath xmlns:m="http://schemas.openxmlformats.org/officeDocument/2006/math">
                      <m:sSub>
                        <m:sSubPr>
                          <m:ctrlPr>
                            <a:rPr lang="es-ES" sz="3200" b="0" i="1" smtClean="0">
                              <a:solidFill>
                                <a:srgbClr val="3E4655"/>
                              </a:solidFill>
                              <a:latin typeface="Cambria Math" panose="02040503050406030204" pitchFamily="18" charset="0"/>
                            </a:rPr>
                          </m:ctrlPr>
                        </m:sSubPr>
                        <m:e>
                          <m:r>
                            <m:rPr>
                              <m:sty m:val="p"/>
                            </m:rPr>
                            <a:rPr lang="el-GR" sz="3200" i="1" smtClean="0">
                              <a:solidFill>
                                <a:srgbClr val="3E4655"/>
                              </a:solidFill>
                              <a:latin typeface="Cambria Math" panose="02040503050406030204" pitchFamily="18" charset="0"/>
                            </a:rPr>
                            <m:t>Φ</m:t>
                          </m:r>
                        </m:e>
                        <m:sub>
                          <m:r>
                            <a:rPr lang="es-ES" sz="3200" b="0" i="1" smtClean="0">
                              <a:solidFill>
                                <a:srgbClr val="3E4655"/>
                              </a:solidFill>
                              <a:latin typeface="Cambria Math" panose="02040503050406030204" pitchFamily="18" charset="0"/>
                            </a:rPr>
                            <m:t>𝑛</m:t>
                          </m:r>
                        </m:sub>
                      </m:sSub>
                      <m:d>
                        <m:dPr>
                          <m:ctrlPr>
                            <a:rPr lang="es-ES" sz="3200" b="0" i="1" smtClean="0">
                              <a:solidFill>
                                <a:srgbClr val="3E4655"/>
                              </a:solidFill>
                              <a:latin typeface="Cambria Math" panose="02040503050406030204" pitchFamily="18" charset="0"/>
                            </a:rPr>
                          </m:ctrlPr>
                        </m:dPr>
                        <m:e>
                          <m:f>
                            <m:fPr>
                              <m:ctrlPr>
                                <a:rPr lang="es-ES" sz="3200" b="0" i="1" smtClean="0">
                                  <a:solidFill>
                                    <a:srgbClr val="3E4655"/>
                                  </a:solidFill>
                                  <a:latin typeface="Cambria Math" panose="02040503050406030204" pitchFamily="18" charset="0"/>
                                </a:rPr>
                              </m:ctrlPr>
                            </m:fPr>
                            <m:num>
                              <m:r>
                                <a:rPr lang="es-ES" sz="3200" b="0" i="1" smtClean="0">
                                  <a:solidFill>
                                    <a:srgbClr val="3E4655"/>
                                  </a:solidFill>
                                  <a:latin typeface="Cambria Math" panose="02040503050406030204" pitchFamily="18" charset="0"/>
                                </a:rPr>
                                <m:t>𝑛</m:t>
                              </m:r>
                            </m:num>
                            <m:den>
                              <m:r>
                                <a:rPr lang="es-ES" sz="3200" b="0" i="1" smtClean="0">
                                  <a:solidFill>
                                    <a:srgbClr val="3E4655"/>
                                  </a:solidFill>
                                  <a:latin typeface="Cambria Math" panose="02040503050406030204" pitchFamily="18" charset="0"/>
                                </a:rPr>
                                <m:t>𝑠𝑟</m:t>
                              </m:r>
                            </m:den>
                          </m:f>
                        </m:e>
                      </m:d>
                      <m:r>
                        <a:rPr lang="es-ES" sz="3200" b="0" i="1" smtClean="0">
                          <a:solidFill>
                            <a:srgbClr val="3E4655"/>
                          </a:solidFill>
                          <a:latin typeface="Cambria Math" panose="02040503050406030204" pitchFamily="18" charset="0"/>
                        </a:rPr>
                        <m:t>=</m:t>
                      </m:r>
                      <m:f>
                        <m:fPr>
                          <m:ctrlPr>
                            <a:rPr lang="es-ES" sz="3200" i="1" smtClean="0">
                              <a:solidFill>
                                <a:srgbClr val="3E4655"/>
                              </a:solidFill>
                              <a:latin typeface="Cambria Math" panose="02040503050406030204" pitchFamily="18" charset="0"/>
                            </a:rPr>
                          </m:ctrlPr>
                        </m:fPr>
                        <m:num>
                          <m:sSub>
                            <m:sSubPr>
                              <m:ctrlPr>
                                <a:rPr lang="es-ES" sz="3200" b="0" i="1" smtClean="0">
                                  <a:solidFill>
                                    <a:srgbClr val="3E4655"/>
                                  </a:solidFill>
                                  <a:latin typeface="Cambria Math" panose="02040503050406030204" pitchFamily="18" charset="0"/>
                                </a:rPr>
                              </m:ctrlPr>
                            </m:sSubPr>
                            <m:e>
                              <m:r>
                                <a:rPr lang="es-ES" sz="3200" b="0" i="1" smtClean="0">
                                  <a:solidFill>
                                    <a:srgbClr val="3E4655"/>
                                  </a:solidFill>
                                  <a:latin typeface="Cambria Math" panose="02040503050406030204" pitchFamily="18" charset="0"/>
                                </a:rPr>
                                <m:t>𝑛</m:t>
                              </m:r>
                            </m:e>
                            <m:sub>
                              <m:r>
                                <a:rPr lang="es-ES" sz="3200" b="0" i="1" smtClean="0">
                                  <a:solidFill>
                                    <a:srgbClr val="3E4655"/>
                                  </a:solidFill>
                                  <a:latin typeface="Cambria Math" panose="02040503050406030204" pitchFamily="18" charset="0"/>
                                </a:rPr>
                                <m:t>𝑏</m:t>
                              </m:r>
                            </m:sub>
                          </m:sSub>
                          <m:r>
                            <a:rPr lang="es-ES" sz="3200" i="1">
                              <a:solidFill>
                                <a:srgbClr val="3E4655"/>
                              </a:solidFill>
                              <a:latin typeface="Cambria Math" panose="02040503050406030204" pitchFamily="18" charset="0"/>
                              <a:ea typeface="Cambria Math" panose="02040503050406030204" pitchFamily="18" charset="0"/>
                            </a:rPr>
                            <m:t>∙</m:t>
                          </m:r>
                          <m:sSup>
                            <m:sSupPr>
                              <m:ctrlPr>
                                <a:rPr lang="es-ES" sz="3200" b="0" i="1" smtClean="0">
                                  <a:solidFill>
                                    <a:srgbClr val="3E4655"/>
                                  </a:solidFill>
                                  <a:latin typeface="Cambria Math" panose="02040503050406030204" pitchFamily="18" charset="0"/>
                                  <a:ea typeface="Cambria Math" panose="02040503050406030204" pitchFamily="18" charset="0"/>
                                </a:rPr>
                              </m:ctrlPr>
                            </m:sSupPr>
                            <m:e>
                              <m:r>
                                <a:rPr lang="es-ES" sz="3200" b="0" i="1" smtClean="0">
                                  <a:solidFill>
                                    <a:srgbClr val="3E4655"/>
                                  </a:solidFill>
                                  <a:latin typeface="Cambria Math" panose="02040503050406030204" pitchFamily="18" charset="0"/>
                                  <a:ea typeface="Cambria Math" panose="02040503050406030204" pitchFamily="18" charset="0"/>
                                </a:rPr>
                                <m:t>𝐿</m:t>
                              </m:r>
                            </m:e>
                            <m:sup>
                              <m:r>
                                <a:rPr lang="es-ES" sz="3200" b="0" i="1" smtClean="0">
                                  <a:solidFill>
                                    <a:srgbClr val="3E4655"/>
                                  </a:solidFill>
                                  <a:latin typeface="Cambria Math" panose="02040503050406030204" pitchFamily="18" charset="0"/>
                                  <a:ea typeface="Cambria Math" panose="02040503050406030204" pitchFamily="18" charset="0"/>
                                </a:rPr>
                                <m:t>2</m:t>
                              </m:r>
                            </m:sup>
                          </m:sSup>
                        </m:num>
                        <m:den>
                          <m:r>
                            <a:rPr lang="es-ES" sz="3200" b="0" i="1" smtClean="0">
                              <a:solidFill>
                                <a:srgbClr val="3E4655"/>
                              </a:solidFill>
                              <a:latin typeface="Cambria Math" panose="02040503050406030204" pitchFamily="18" charset="0"/>
                            </a:rPr>
                            <m:t>𝐶</m:t>
                          </m:r>
                          <m:r>
                            <a:rPr lang="es-ES" sz="3200" b="0" i="1" smtClean="0">
                              <a:solidFill>
                                <a:srgbClr val="3E4655"/>
                              </a:solidFill>
                              <a:latin typeface="Cambria Math" panose="02040503050406030204" pitchFamily="18" charset="0"/>
                              <a:ea typeface="Cambria Math" panose="02040503050406030204" pitchFamily="18" charset="0"/>
                            </a:rPr>
                            <m:t>∙</m:t>
                          </m:r>
                          <m:r>
                            <a:rPr lang="es-ES" sz="3200" b="0" i="1" smtClean="0">
                              <a:solidFill>
                                <a:srgbClr val="3E4655"/>
                              </a:solidFill>
                              <a:latin typeface="Cambria Math" panose="02040503050406030204" pitchFamily="18" charset="0"/>
                              <a:ea typeface="Cambria Math" panose="02040503050406030204" pitchFamily="18" charset="0"/>
                            </a:rPr>
                            <m:t>𝑆</m:t>
                          </m:r>
                        </m:den>
                      </m:f>
                    </m:oMath>
                  </m:oMathPara>
                </a14:m>
                <a:endParaRPr lang="es-ES" sz="3200" dirty="0">
                  <a:solidFill>
                    <a:srgbClr val="3E4655"/>
                  </a:solidFill>
                  <a:latin typeface="Merriweather" panose="00000500000000000000" pitchFamily="2" charset="0"/>
                  <a:cs typeface="Lao UI" panose="020B0502040204020203" pitchFamily="34" charset="0"/>
                </a:endParaRPr>
              </a:p>
            </p:txBody>
          </p:sp>
        </mc:Choice>
        <mc:Fallback xmlns="">
          <p:sp>
            <p:nvSpPr>
              <p:cNvPr id="9" name="CuadroTexto 8"/>
              <p:cNvSpPr txBox="1">
                <a:spLocks noRot="1" noChangeAspect="1" noMove="1" noResize="1" noEditPoints="1" noAdjustHandles="1" noChangeArrowheads="1" noChangeShapeType="1" noTextEdit="1"/>
              </p:cNvSpPr>
              <p:nvPr/>
            </p:nvSpPr>
            <p:spPr>
              <a:xfrm>
                <a:off x="0" y="4591953"/>
                <a:ext cx="4491789" cy="988347"/>
              </a:xfrm>
              <a:prstGeom prst="rect">
                <a:avLst/>
              </a:prstGeom>
              <a:blipFill>
                <a:blip r:embed="rId4"/>
                <a:stretch>
                  <a:fillRect/>
                </a:stretch>
              </a:blipFill>
            </p:spPr>
            <p:txBody>
              <a:bodyPr/>
              <a:lstStyle/>
              <a:p>
                <a:r>
                  <a:rPr lang="es-ES">
                    <a:noFill/>
                  </a:rPr>
                  <a:t> </a:t>
                </a:r>
              </a:p>
            </p:txBody>
          </p:sp>
        </mc:Fallback>
      </mc:AlternateContent>
      <p:sp>
        <p:nvSpPr>
          <p:cNvPr id="13" name="CuadroTexto 12"/>
          <p:cNvSpPr txBox="1"/>
          <p:nvPr/>
        </p:nvSpPr>
        <p:spPr>
          <a:xfrm>
            <a:off x="4491789" y="4547325"/>
            <a:ext cx="4694840" cy="1354217"/>
          </a:xfrm>
          <a:prstGeom prst="rect">
            <a:avLst/>
          </a:prstGeom>
        </p:spPr>
        <p:txBody>
          <a:bodyPr wrap="square" rtlCol="0">
            <a:spAutoFit/>
          </a:bodyPr>
          <a:lstStyle/>
          <a:p>
            <a:pPr marL="285750" indent="-285750">
              <a:buClr>
                <a:srgbClr val="B32A48"/>
              </a:buClr>
              <a:buSzPct val="150000"/>
              <a:buFont typeface="Arial" panose="020B0604020202020204" pitchFamily="34" charset="0"/>
              <a:buChar char="•"/>
            </a:pPr>
            <a:r>
              <a:rPr lang="es-ES" sz="1600" dirty="0">
                <a:solidFill>
                  <a:srgbClr val="3E4655"/>
                </a:solidFill>
                <a:latin typeface="IBM Plex Sans" panose="020B0503050203000203"/>
                <a:cs typeface="Lao UI" panose="020B0502040204020203" pitchFamily="34" charset="0"/>
              </a:rPr>
              <a:t>N</a:t>
            </a:r>
            <a:r>
              <a:rPr lang="es-ES" sz="1600" baseline="-25000" dirty="0">
                <a:solidFill>
                  <a:srgbClr val="3E4655"/>
                </a:solidFill>
                <a:latin typeface="IBM Plex Sans" panose="020B0503050203000203"/>
                <a:cs typeface="Lao UI" panose="020B0502040204020203" pitchFamily="34" charset="0"/>
              </a:rPr>
              <a:t>b</a:t>
            </a:r>
            <a:r>
              <a:rPr lang="es-ES" sz="1600" dirty="0">
                <a:solidFill>
                  <a:srgbClr val="3E4655"/>
                </a:solidFill>
                <a:latin typeface="IBM Plex Sans" panose="020B0503050203000203"/>
                <a:cs typeface="Lao UI" panose="020B0502040204020203" pitchFamily="34" charset="0"/>
              </a:rPr>
              <a:t> </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Number</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of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bubbles</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a:t>
            </a:r>
          </a:p>
          <a:p>
            <a:pPr marL="285750" indent="-285750">
              <a:buClr>
                <a:srgbClr val="B32A48"/>
              </a:buClr>
              <a:buSzPct val="150000"/>
              <a:buFont typeface="Arial" panose="020B0604020202020204" pitchFamily="34" charset="0"/>
              <a:buChar char="•"/>
            </a:pPr>
            <a:r>
              <a:rPr lang="es-ES" sz="1600" dirty="0">
                <a:solidFill>
                  <a:srgbClr val="3E4655"/>
                </a:solidFill>
                <a:latin typeface="IBM Plex Sans" panose="020B0503050203000203"/>
                <a:cs typeface="Lao UI" panose="020B0502040204020203" pitchFamily="34" charset="0"/>
                <a:sym typeface="Wingdings" panose="05000000000000000000" pitchFamily="2" charset="2"/>
              </a:rPr>
              <a:t>C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bubbles</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/rem) 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Calibration</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factor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given</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by</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the</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manufacturer</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a:t>
            </a:r>
          </a:p>
          <a:p>
            <a:pPr marL="285750" indent="-285750">
              <a:buClr>
                <a:srgbClr val="B32A48"/>
              </a:buClr>
              <a:buSzPct val="150000"/>
              <a:buFont typeface="Arial" panose="020B0604020202020204" pitchFamily="34" charset="0"/>
              <a:buChar char="•"/>
            </a:pPr>
            <a:r>
              <a:rPr lang="es-ES" sz="1600" dirty="0">
                <a:solidFill>
                  <a:srgbClr val="3E4655"/>
                </a:solidFill>
                <a:latin typeface="IBM Plex Sans" panose="020B0503050203000203"/>
                <a:cs typeface="Lao UI" panose="020B0502040204020203" pitchFamily="34" charset="0"/>
                <a:sym typeface="Wingdings" panose="05000000000000000000" pitchFamily="2" charset="2"/>
              </a:rPr>
              <a:t>S = 3,5 · 10</a:t>
            </a:r>
            <a:r>
              <a:rPr lang="es-ES" sz="1600" baseline="30000" dirty="0">
                <a:solidFill>
                  <a:srgbClr val="3E4655"/>
                </a:solidFill>
                <a:latin typeface="IBM Plex Sans" panose="020B0503050203000203"/>
                <a:cs typeface="Lao UI" panose="020B0502040204020203" pitchFamily="34" charset="0"/>
                <a:sym typeface="Wingdings" panose="05000000000000000000" pitchFamily="2" charset="2"/>
              </a:rPr>
              <a:t>5</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bubbles</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/(n·cm</a:t>
            </a:r>
            <a:r>
              <a:rPr lang="es-ES" sz="1600" baseline="30000" dirty="0">
                <a:solidFill>
                  <a:srgbClr val="3E4655"/>
                </a:solidFill>
                <a:latin typeface="IBM Plex Sans" panose="020B0503050203000203"/>
                <a:cs typeface="Lao UI" panose="020B0502040204020203" pitchFamily="34" charset="0"/>
                <a:sym typeface="Wingdings" panose="05000000000000000000" pitchFamily="2" charset="2"/>
              </a:rPr>
              <a:t>2</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correction</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factor</a:t>
            </a:r>
          </a:p>
          <a:p>
            <a:pPr marL="285750" indent="-285750">
              <a:buClr>
                <a:srgbClr val="B32A48"/>
              </a:buClr>
              <a:buSzPct val="150000"/>
              <a:buFont typeface="Arial" panose="020B0604020202020204" pitchFamily="34" charset="0"/>
              <a:buChar char="•"/>
            </a:pPr>
            <a:r>
              <a:rPr lang="es-ES" sz="1600" dirty="0">
                <a:solidFill>
                  <a:srgbClr val="3E4655"/>
                </a:solidFill>
                <a:latin typeface="IBM Plex Sans" panose="020B0503050203000203"/>
                <a:cs typeface="Lao UI" panose="020B0502040204020203" pitchFamily="34" charset="0"/>
                <a:sym typeface="Wingdings" panose="05000000000000000000" pitchFamily="2" charset="2"/>
              </a:rPr>
              <a:t>L</a:t>
            </a:r>
            <a:r>
              <a:rPr lang="es-ES" sz="1600" baseline="30000" dirty="0">
                <a:solidFill>
                  <a:srgbClr val="3E4655"/>
                </a:solidFill>
                <a:latin typeface="IBM Plex Sans" panose="020B0503050203000203"/>
                <a:cs typeface="Lao UI" panose="020B0502040204020203" pitchFamily="34" charset="0"/>
                <a:sym typeface="Wingdings" panose="05000000000000000000" pitchFamily="2" charset="2"/>
              </a:rPr>
              <a:t>2</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(cm) 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Distance</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to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the</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neutron</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source</a:t>
            </a:r>
            <a:endParaRPr lang="es-ES" sz="1600" dirty="0">
              <a:solidFill>
                <a:srgbClr val="3E4655"/>
              </a:solidFill>
              <a:latin typeface="IBM Plex Sans" panose="020B0503050203000203"/>
              <a:cs typeface="Lao UI" panose="020B0502040204020203" pitchFamily="34" charset="0"/>
            </a:endParaRPr>
          </a:p>
        </p:txBody>
      </p:sp>
      <p:pic>
        <p:nvPicPr>
          <p:cNvPr id="19" name="Imagen 18"/>
          <p:cNvPicPr>
            <a:picLocks noChangeAspect="1"/>
          </p:cNvPicPr>
          <p:nvPr/>
        </p:nvPicPr>
        <p:blipFill rotWithShape="1">
          <a:blip r:embed="rId5">
            <a:clrChange>
              <a:clrFrom>
                <a:srgbClr val="FFFFFF"/>
              </a:clrFrom>
              <a:clrTo>
                <a:srgbClr val="FFFFFF">
                  <a:alpha val="0"/>
                </a:srgbClr>
              </a:clrTo>
            </a:clrChange>
          </a:blip>
          <a:srcRect r="49600"/>
          <a:stretch/>
        </p:blipFill>
        <p:spPr>
          <a:xfrm>
            <a:off x="139665" y="958613"/>
            <a:ext cx="4872709" cy="3527457"/>
          </a:xfrm>
          <a:prstGeom prst="rect">
            <a:avLst/>
          </a:prstGeom>
        </p:spPr>
      </p:pic>
      <p:pic>
        <p:nvPicPr>
          <p:cNvPr id="21" name="Imagen 20"/>
          <p:cNvPicPr>
            <a:picLocks noChangeAspect="1"/>
          </p:cNvPicPr>
          <p:nvPr/>
        </p:nvPicPr>
        <p:blipFill rotWithShape="1">
          <a:blip r:embed="rId5">
            <a:clrChange>
              <a:clrFrom>
                <a:srgbClr val="FFFFFF"/>
              </a:clrFrom>
              <a:clrTo>
                <a:srgbClr val="FFFFFF">
                  <a:alpha val="0"/>
                </a:srgbClr>
              </a:clrTo>
            </a:clrChange>
          </a:blip>
          <a:srcRect l="49780"/>
          <a:stretch/>
        </p:blipFill>
        <p:spPr>
          <a:xfrm>
            <a:off x="4726583" y="976280"/>
            <a:ext cx="4873161" cy="3540418"/>
          </a:xfrm>
          <a:prstGeom prst="rect">
            <a:avLst/>
          </a:prstGeom>
        </p:spPr>
      </p:pic>
    </p:spTree>
    <p:extLst>
      <p:ext uri="{BB962C8B-B14F-4D97-AF65-F5344CB8AC3E}">
        <p14:creationId xmlns:p14="http://schemas.microsoft.com/office/powerpoint/2010/main" val="1201972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DATA COMPARISON WITH SIMULATIONS: BUBBLES</a:t>
            </a:r>
          </a:p>
        </p:txBody>
      </p:sp>
      <p:sp>
        <p:nvSpPr>
          <p:cNvPr id="3" name="Marcador de pie de página 2"/>
          <p:cNvSpPr>
            <a:spLocks noGrp="1"/>
          </p:cNvSpPr>
          <p:nvPr>
            <p:ph type="ftr" sz="quarter" idx="11"/>
          </p:nvPr>
        </p:nvSpPr>
        <p:spPr/>
        <p:txBody>
          <a:bodyPr/>
          <a:lstStyle/>
          <a:p>
            <a:r>
              <a:rPr lang="es-ES"/>
              <a:t>Ariel Final Workshop | M. A. Millán-Callado | 19/01/2024 | IJCLab, Orsay</a:t>
            </a:r>
            <a:endParaRPr lang="en-US" dirty="0"/>
          </a:p>
        </p:txBody>
      </p:sp>
      <p:pic>
        <p:nvPicPr>
          <p:cNvPr id="14" name="Imagen 13"/>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24431" y="1433510"/>
            <a:ext cx="10159326" cy="3827634"/>
          </a:xfrm>
          <a:prstGeom prst="rect">
            <a:avLst/>
          </a:prstGeom>
        </p:spPr>
      </p:pic>
      <p:sp>
        <p:nvSpPr>
          <p:cNvPr id="5" name="CuadroTexto 4"/>
          <p:cNvSpPr txBox="1"/>
          <p:nvPr/>
        </p:nvSpPr>
        <p:spPr>
          <a:xfrm>
            <a:off x="257648" y="5874151"/>
            <a:ext cx="9117892" cy="369332"/>
          </a:xfrm>
          <a:prstGeom prst="rect">
            <a:avLst/>
          </a:prstGeom>
        </p:spPr>
        <p:txBody>
          <a:bodyPr wrap="square" rtlCol="0">
            <a:spAutoFit/>
          </a:bodyPr>
          <a:lstStyle/>
          <a:p>
            <a:r>
              <a:rPr lang="es-ES" sz="1800" dirty="0">
                <a:solidFill>
                  <a:srgbClr val="3E4655"/>
                </a:solidFill>
                <a:latin typeface="Merriweather" panose="00000500000000000000" pitchFamily="2" charset="0"/>
                <a:cs typeface="Lao UI" panose="020B0502040204020203" pitchFamily="34" charset="0"/>
              </a:rPr>
              <a:t>* </a:t>
            </a:r>
            <a:r>
              <a:rPr lang="en-US" dirty="0"/>
              <a:t>The value for PHITS corresponds to the simulation in the forward direction (2π)</a:t>
            </a:r>
            <a:endParaRPr lang="es-ES" sz="1800" dirty="0">
              <a:solidFill>
                <a:srgbClr val="3E4655"/>
              </a:solidFill>
              <a:latin typeface="Merriweather" panose="00000500000000000000" pitchFamily="2" charset="0"/>
              <a:cs typeface="Lao UI" panose="020B0502040204020203" pitchFamily="34" charset="0"/>
            </a:endParaRPr>
          </a:p>
        </p:txBody>
      </p:sp>
    </p:spTree>
    <p:extLst>
      <p:ext uri="{BB962C8B-B14F-4D97-AF65-F5344CB8AC3E}">
        <p14:creationId xmlns:p14="http://schemas.microsoft.com/office/powerpoint/2010/main" val="2564117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ES" dirty="0"/>
              <a:t>NOISE REDUCTION</a:t>
            </a:r>
          </a:p>
        </p:txBody>
      </p:sp>
      <p:sp>
        <p:nvSpPr>
          <p:cNvPr id="3" name="Marcador de pie de página 2"/>
          <p:cNvSpPr>
            <a:spLocks noGrp="1"/>
          </p:cNvSpPr>
          <p:nvPr>
            <p:ph type="ftr" sz="quarter" idx="11"/>
          </p:nvPr>
        </p:nvSpPr>
        <p:spPr/>
        <p:txBody>
          <a:bodyPr/>
          <a:lstStyle/>
          <a:p>
            <a:r>
              <a:rPr lang="es-ES"/>
              <a:t>Ariel Final Workshop | M. A. Millán-Callado | 19/01/2024 | IJCLab, Orsay</a:t>
            </a:r>
            <a:endParaRPr lang="en-US" dirty="0"/>
          </a:p>
        </p:txBody>
      </p:sp>
      <p:pic>
        <p:nvPicPr>
          <p:cNvPr id="6" name="Imagen 5"/>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681012" y="3167854"/>
            <a:ext cx="4243160" cy="3093820"/>
          </a:xfrm>
          <a:prstGeom prst="rect">
            <a:avLst/>
          </a:prstGeom>
        </p:spPr>
      </p:pic>
      <p:pic>
        <p:nvPicPr>
          <p:cNvPr id="8" name="Imagen 7"/>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Layer>
                </a14:imgProps>
              </a:ext>
            </a:extLst>
          </a:blip>
          <a:srcRect l="6066"/>
          <a:stretch/>
        </p:blipFill>
        <p:spPr>
          <a:xfrm>
            <a:off x="372117" y="1780654"/>
            <a:ext cx="5385013" cy="3181943"/>
          </a:xfrm>
          <a:prstGeom prst="rect">
            <a:avLst/>
          </a:prstGeom>
        </p:spPr>
      </p:pic>
      <p:pic>
        <p:nvPicPr>
          <p:cNvPr id="10" name="Imagen 9"/>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7665266" y="333054"/>
            <a:ext cx="4358817" cy="3115506"/>
          </a:xfrm>
          <a:prstGeom prst="rect">
            <a:avLst/>
          </a:prstGeom>
        </p:spPr>
      </p:pic>
      <p:pic>
        <p:nvPicPr>
          <p:cNvPr id="12" name="Imagen 11"/>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tretch>
            <a:fillRect/>
          </a:stretch>
        </p:blipFill>
        <p:spPr>
          <a:xfrm>
            <a:off x="5870638" y="3408483"/>
            <a:ext cx="1803434" cy="2404579"/>
          </a:xfrm>
          <a:prstGeom prst="rect">
            <a:avLst/>
          </a:prstGeom>
        </p:spPr>
      </p:pic>
      <p:pic>
        <p:nvPicPr>
          <p:cNvPr id="13" name="Imagen 12"/>
          <p:cNvPicPr>
            <a:picLocks noChangeAspect="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tretch>
            <a:fillRect/>
          </a:stretch>
        </p:blipFill>
        <p:spPr>
          <a:xfrm>
            <a:off x="5870638" y="459042"/>
            <a:ext cx="1799239" cy="2398985"/>
          </a:xfrm>
          <a:prstGeom prst="rect">
            <a:avLst/>
          </a:prstGeom>
        </p:spPr>
      </p:pic>
      <p:pic>
        <p:nvPicPr>
          <p:cNvPr id="15" name="Imagen 14"/>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Layer>
                </a14:imgProps>
              </a:ext>
            </a:extLst>
          </a:blip>
          <a:srcRect l="336" r="95445" b="71584"/>
          <a:stretch/>
        </p:blipFill>
        <p:spPr>
          <a:xfrm>
            <a:off x="146713" y="1837532"/>
            <a:ext cx="272955" cy="1020495"/>
          </a:xfrm>
          <a:prstGeom prst="rect">
            <a:avLst/>
          </a:prstGeom>
        </p:spPr>
      </p:pic>
      <p:sp>
        <p:nvSpPr>
          <p:cNvPr id="2" name="TextBox 1">
            <a:extLst>
              <a:ext uri="{FF2B5EF4-FFF2-40B4-BE49-F238E27FC236}">
                <a16:creationId xmlns:a16="http://schemas.microsoft.com/office/drawing/2014/main" id="{AEC2CE95-596B-0539-8FA3-AD7C35D1EFAE}"/>
              </a:ext>
            </a:extLst>
          </p:cNvPr>
          <p:cNvSpPr txBox="1"/>
          <p:nvPr/>
        </p:nvSpPr>
        <p:spPr>
          <a:xfrm>
            <a:off x="556603" y="1243617"/>
            <a:ext cx="3920483" cy="646331"/>
          </a:xfrm>
          <a:prstGeom prst="rect">
            <a:avLst/>
          </a:prstGeom>
        </p:spPr>
        <p:txBody>
          <a:bodyPr wrap="square" rtlCol="0">
            <a:spAutoFit/>
          </a:bodyPr>
          <a:lstStyle/>
          <a:p>
            <a:pPr marL="0" indent="0">
              <a:buNone/>
            </a:pPr>
            <a:r>
              <a:rPr lang="de-DE" sz="1800" dirty="0" err="1">
                <a:solidFill>
                  <a:srgbClr val="3E4655"/>
                </a:solidFill>
                <a:latin typeface="IBM Plex Sans" panose="020B0503050203000203" pitchFamily="34" charset="0"/>
                <a:cs typeface="Lao UI" panose="020B0502040204020203" pitchFamily="34" charset="0"/>
              </a:rPr>
              <a:t>For</a:t>
            </a:r>
            <a:r>
              <a:rPr lang="de-DE" sz="1800" dirty="0">
                <a:solidFill>
                  <a:srgbClr val="3E4655"/>
                </a:solidFill>
                <a:latin typeface="IBM Plex Sans" panose="020B0503050203000203" pitchFamily="34" charset="0"/>
                <a:cs typeface="Lao UI" panose="020B0502040204020203" pitchFamily="34" charset="0"/>
              </a:rPr>
              <a:t> a </a:t>
            </a:r>
            <a:r>
              <a:rPr lang="de-DE" sz="1800" dirty="0" err="1">
                <a:solidFill>
                  <a:srgbClr val="3E4655"/>
                </a:solidFill>
                <a:latin typeface="IBM Plex Sans" panose="020B0503050203000203" pitchFamily="34" charset="0"/>
                <a:cs typeface="Lao UI" panose="020B0502040204020203" pitchFamily="34" charset="0"/>
              </a:rPr>
              <a:t>previous</a:t>
            </a:r>
            <a:r>
              <a:rPr lang="de-DE" sz="1800" dirty="0">
                <a:solidFill>
                  <a:srgbClr val="3E4655"/>
                </a:solidFill>
                <a:latin typeface="IBM Plex Sans" panose="020B0503050203000203" pitchFamily="34" charset="0"/>
                <a:cs typeface="Lao UI" panose="020B0502040204020203" pitchFamily="34" charset="0"/>
              </a:rPr>
              <a:t> </a:t>
            </a:r>
            <a:r>
              <a:rPr lang="de-DE" sz="1800" dirty="0" err="1">
                <a:solidFill>
                  <a:srgbClr val="3E4655"/>
                </a:solidFill>
                <a:latin typeface="IBM Plex Sans" panose="020B0503050203000203" pitchFamily="34" charset="0"/>
                <a:cs typeface="Lao UI" panose="020B0502040204020203" pitchFamily="34" charset="0"/>
              </a:rPr>
              <a:t>campaign</a:t>
            </a:r>
            <a:r>
              <a:rPr lang="de-DE" sz="1800" dirty="0">
                <a:solidFill>
                  <a:srgbClr val="3E4655"/>
                </a:solidFill>
                <a:latin typeface="IBM Plex Sans" panose="020B0503050203000203" pitchFamily="34" charset="0"/>
                <a:cs typeface="Lao UI" panose="020B0502040204020203" pitchFamily="34" charset="0"/>
              </a:rPr>
              <a:t> in </a:t>
            </a:r>
            <a:r>
              <a:rPr lang="de-DE" dirty="0">
                <a:solidFill>
                  <a:srgbClr val="3E4655"/>
                </a:solidFill>
                <a:latin typeface="IBM Plex Sans" panose="020B0503050203000203" pitchFamily="34" charset="0"/>
                <a:cs typeface="Lao UI" panose="020B0502040204020203" pitchFamily="34" charset="0"/>
              </a:rPr>
              <a:t>M</a:t>
            </a:r>
            <a:r>
              <a:rPr lang="de-DE" sz="1800" dirty="0">
                <a:solidFill>
                  <a:srgbClr val="3E4655"/>
                </a:solidFill>
                <a:latin typeface="IBM Plex Sans" panose="020B0503050203000203" pitchFamily="34" charset="0"/>
                <a:cs typeface="Lao UI" panose="020B0502040204020203" pitchFamily="34" charset="0"/>
              </a:rPr>
              <a:t>ay 2021 (different </a:t>
            </a:r>
            <a:r>
              <a:rPr lang="de-DE" sz="1800" dirty="0" err="1">
                <a:solidFill>
                  <a:srgbClr val="3E4655"/>
                </a:solidFill>
                <a:latin typeface="IBM Plex Sans" panose="020B0503050203000203" pitchFamily="34" charset="0"/>
                <a:cs typeface="Lao UI" panose="020B0502040204020203" pitchFamily="34" charset="0"/>
              </a:rPr>
              <a:t>detector</a:t>
            </a:r>
            <a:r>
              <a:rPr lang="de-DE" sz="1800" dirty="0">
                <a:solidFill>
                  <a:srgbClr val="3E4655"/>
                </a:solidFill>
                <a:latin typeface="IBM Plex Sans" panose="020B0503050203000203" pitchFamily="34" charset="0"/>
                <a:cs typeface="Lao UI" panose="020B0502040204020203" pitchFamily="34" charset="0"/>
              </a:rPr>
              <a:t>)</a:t>
            </a:r>
            <a:endParaRPr lang="es-ES" sz="1800" dirty="0">
              <a:solidFill>
                <a:srgbClr val="3E4655"/>
              </a:solidFill>
              <a:latin typeface="IBM Plex Sans" panose="020B0503050203000203" pitchFamily="34" charset="0"/>
              <a:cs typeface="Lao UI" panose="020B0502040204020203" pitchFamily="34" charset="0"/>
            </a:endParaRPr>
          </a:p>
        </p:txBody>
      </p:sp>
    </p:spTree>
    <p:extLst>
      <p:ext uri="{BB962C8B-B14F-4D97-AF65-F5344CB8AC3E}">
        <p14:creationId xmlns:p14="http://schemas.microsoft.com/office/powerpoint/2010/main" val="4211743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6"/>
          <p:cNvSpPr>
            <a:spLocks noGrp="1"/>
          </p:cNvSpPr>
          <p:nvPr>
            <p:ph type="title"/>
          </p:nvPr>
        </p:nvSpPr>
        <p:spPr/>
        <p:txBody>
          <a:bodyPr/>
          <a:lstStyle/>
          <a:p>
            <a:r>
              <a:rPr lang="en-US" dirty="0"/>
              <a:t>DETECTION EFFICIENCY AND ENERGY CALIBRATION</a:t>
            </a:r>
            <a:endParaRPr lang="es-ES" dirty="0"/>
          </a:p>
        </p:txBody>
      </p:sp>
      <p:sp>
        <p:nvSpPr>
          <p:cNvPr id="3" name="Marcador de pie de página 2"/>
          <p:cNvSpPr>
            <a:spLocks noGrp="1"/>
          </p:cNvSpPr>
          <p:nvPr>
            <p:ph type="ftr" sz="quarter" idx="11"/>
          </p:nvPr>
        </p:nvSpPr>
        <p:spPr/>
        <p:txBody>
          <a:bodyPr/>
          <a:lstStyle/>
          <a:p>
            <a:r>
              <a:rPr lang="es-ES"/>
              <a:t>Ariel Final Workshop | M. A. Millán-Callado | 19/01/2024 | IJCLab, Orsay</a:t>
            </a:r>
            <a:endParaRPr lang="en-US" dirty="0"/>
          </a:p>
        </p:txBody>
      </p:sp>
      <p:cxnSp>
        <p:nvCxnSpPr>
          <p:cNvPr id="19" name="Conector recto 18"/>
          <p:cNvCxnSpPr/>
          <p:nvPr/>
        </p:nvCxnSpPr>
        <p:spPr>
          <a:xfrm>
            <a:off x="5353618" y="1303586"/>
            <a:ext cx="0" cy="4399197"/>
          </a:xfrm>
          <a:prstGeom prst="line">
            <a:avLst/>
          </a:prstGeom>
          <a:ln w="57150">
            <a:solidFill>
              <a:srgbClr val="840F3C"/>
            </a:solidFill>
          </a:ln>
        </p:spPr>
        <p:style>
          <a:lnRef idx="3">
            <a:schemeClr val="accent6"/>
          </a:lnRef>
          <a:fillRef idx="0">
            <a:schemeClr val="accent6"/>
          </a:fillRef>
          <a:effectRef idx="2">
            <a:schemeClr val="accent6"/>
          </a:effectRef>
          <a:fontRef idx="minor">
            <a:schemeClr val="tx1"/>
          </a:fontRef>
        </p:style>
      </p:cxnSp>
      <p:pic>
        <p:nvPicPr>
          <p:cNvPr id="9" name="Imagen 8"/>
          <p:cNvPicPr>
            <a:picLocks noChangeAspect="1"/>
          </p:cNvPicPr>
          <p:nvPr/>
        </p:nvPicPr>
        <p:blipFill>
          <a:blip r:embed="rId3">
            <a:clrChange>
              <a:clrFrom>
                <a:srgbClr val="FFFFFF"/>
              </a:clrFrom>
              <a:clrTo>
                <a:srgbClr val="FFFFFF">
                  <a:alpha val="0"/>
                </a:srgbClr>
              </a:clrTo>
            </a:clrChange>
          </a:blip>
          <a:stretch>
            <a:fillRect/>
          </a:stretch>
        </p:blipFill>
        <p:spPr>
          <a:xfrm>
            <a:off x="5486051" y="1164471"/>
            <a:ext cx="6573167" cy="4677428"/>
          </a:xfrm>
          <a:prstGeom prst="rect">
            <a:avLst/>
          </a:prstGeom>
        </p:spPr>
      </p:pic>
      <p:sp>
        <p:nvSpPr>
          <p:cNvPr id="2" name="CuadroTexto 9">
            <a:extLst>
              <a:ext uri="{FF2B5EF4-FFF2-40B4-BE49-F238E27FC236}">
                <a16:creationId xmlns:a16="http://schemas.microsoft.com/office/drawing/2014/main" id="{33E86CFB-444A-7936-49F6-B03B1AFA3E43}"/>
              </a:ext>
            </a:extLst>
          </p:cNvPr>
          <p:cNvSpPr txBox="1"/>
          <p:nvPr/>
        </p:nvSpPr>
        <p:spPr>
          <a:xfrm>
            <a:off x="419668" y="898990"/>
            <a:ext cx="5665846" cy="338554"/>
          </a:xfrm>
          <a:prstGeom prst="rect">
            <a:avLst/>
          </a:prstGeom>
        </p:spPr>
        <p:txBody>
          <a:bodyPr wrap="none" rtlCol="0">
            <a:spAutoFit/>
          </a:bodyPr>
          <a:lstStyle/>
          <a:p>
            <a:pPr marL="0" indent="0">
              <a:buNone/>
            </a:pPr>
            <a:r>
              <a:rPr lang="es-ES" sz="1600" dirty="0">
                <a:solidFill>
                  <a:srgbClr val="3E4655"/>
                </a:solidFill>
                <a:latin typeface="IBM Plex Sans" panose="020B0503050203000203"/>
                <a:cs typeface="Lao UI" panose="020B0502040204020203" pitchFamily="34" charset="0"/>
              </a:rPr>
              <a:t>Geant4 </a:t>
            </a:r>
            <a:r>
              <a:rPr lang="es-ES" sz="1600" dirty="0" err="1">
                <a:solidFill>
                  <a:srgbClr val="3E4655"/>
                </a:solidFill>
                <a:latin typeface="IBM Plex Sans" panose="020B0503050203000203"/>
                <a:cs typeface="Lao UI" panose="020B0502040204020203" pitchFamily="34" charset="0"/>
              </a:rPr>
              <a:t>Simulations</a:t>
            </a:r>
            <a:r>
              <a:rPr lang="es-ES" sz="1600" dirty="0">
                <a:solidFill>
                  <a:srgbClr val="3E4655"/>
                </a:solidFill>
                <a:latin typeface="IBM Plex Sans" panose="020B0503050203000203"/>
                <a:cs typeface="Lao UI" panose="020B0502040204020203" pitchFamily="34" charset="0"/>
              </a:rPr>
              <a:t> </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Monoenergetic</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beams</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in 1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MeV</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steps</a:t>
            </a:r>
            <a:endParaRPr lang="es-ES" sz="1600" dirty="0">
              <a:solidFill>
                <a:srgbClr val="3E4655"/>
              </a:solidFill>
              <a:latin typeface="IBM Plex Sans" panose="020B0503050203000203"/>
              <a:cs typeface="Lao UI" panose="020B0502040204020203" pitchFamily="34" charset="0"/>
            </a:endParaRPr>
          </a:p>
        </p:txBody>
      </p:sp>
      <p:pic>
        <p:nvPicPr>
          <p:cNvPr id="7" name="Imagen 14">
            <a:extLst>
              <a:ext uri="{FF2B5EF4-FFF2-40B4-BE49-F238E27FC236}">
                <a16:creationId xmlns:a16="http://schemas.microsoft.com/office/drawing/2014/main" id="{5926D35F-6FF4-9069-5C2C-24342CAF04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4263" y="1690744"/>
            <a:ext cx="5056743" cy="3476511"/>
          </a:xfrm>
          <a:prstGeom prst="rect">
            <a:avLst/>
          </a:prstGeom>
        </p:spPr>
      </p:pic>
      <p:sp>
        <p:nvSpPr>
          <p:cNvPr id="10" name="Rectangle 9">
            <a:extLst>
              <a:ext uri="{FF2B5EF4-FFF2-40B4-BE49-F238E27FC236}">
                <a16:creationId xmlns:a16="http://schemas.microsoft.com/office/drawing/2014/main" id="{B5361AC3-D844-2250-10F3-74E20BBFAD1F}"/>
              </a:ext>
            </a:extLst>
          </p:cNvPr>
          <p:cNvSpPr/>
          <p:nvPr/>
        </p:nvSpPr>
        <p:spPr>
          <a:xfrm>
            <a:off x="3243962" y="2152650"/>
            <a:ext cx="1695450" cy="2000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angle 10">
            <a:extLst>
              <a:ext uri="{FF2B5EF4-FFF2-40B4-BE49-F238E27FC236}">
                <a16:creationId xmlns:a16="http://schemas.microsoft.com/office/drawing/2014/main" id="{68EBCA8B-C099-4AC6-0C0C-4EA4BF656B15}"/>
              </a:ext>
            </a:extLst>
          </p:cNvPr>
          <p:cNvSpPr/>
          <p:nvPr/>
        </p:nvSpPr>
        <p:spPr>
          <a:xfrm>
            <a:off x="9340945" y="1723751"/>
            <a:ext cx="2032888" cy="3782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Picture 2" descr="Geant4 Logo - Geant4">
            <a:extLst>
              <a:ext uri="{FF2B5EF4-FFF2-40B4-BE49-F238E27FC236}">
                <a16:creationId xmlns:a16="http://schemas.microsoft.com/office/drawing/2014/main" id="{EED3D47A-03E0-4935-15B6-340E701462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468" y="1913260"/>
            <a:ext cx="1133516" cy="377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100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6"/>
          <p:cNvSpPr>
            <a:spLocks noGrp="1"/>
          </p:cNvSpPr>
          <p:nvPr>
            <p:ph type="title"/>
          </p:nvPr>
        </p:nvSpPr>
        <p:spPr/>
        <p:txBody>
          <a:bodyPr/>
          <a:lstStyle/>
          <a:p>
            <a:r>
              <a:rPr lang="en-US" dirty="0"/>
              <a:t>DETECTION EFFICIENCY AND ENERGY CALIBRATION</a:t>
            </a:r>
            <a:endParaRPr lang="es-ES" dirty="0"/>
          </a:p>
        </p:txBody>
      </p:sp>
      <p:sp>
        <p:nvSpPr>
          <p:cNvPr id="3" name="Marcador de pie de página 2"/>
          <p:cNvSpPr>
            <a:spLocks noGrp="1"/>
          </p:cNvSpPr>
          <p:nvPr>
            <p:ph type="ftr" sz="quarter" idx="11"/>
          </p:nvPr>
        </p:nvSpPr>
        <p:spPr/>
        <p:txBody>
          <a:bodyPr/>
          <a:lstStyle/>
          <a:p>
            <a:r>
              <a:rPr lang="es-ES"/>
              <a:t>Ariel Final Workshop | M. A. Millán-Callado | 19/01/2024 | IJCLab, Orsay</a:t>
            </a:r>
            <a:endParaRPr lang="en-US" dirty="0"/>
          </a:p>
        </p:txBody>
      </p:sp>
      <p:pic>
        <p:nvPicPr>
          <p:cNvPr id="2" name="Imagen 1"/>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238472" y="1376541"/>
            <a:ext cx="3575428" cy="2404398"/>
          </a:xfrm>
          <a:prstGeom prst="rect">
            <a:avLst/>
          </a:prstGeom>
        </p:spPr>
      </p:pic>
      <p:pic>
        <p:nvPicPr>
          <p:cNvPr id="4" name="Imagen 3"/>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276414" y="3812657"/>
            <a:ext cx="3495282" cy="2404397"/>
          </a:xfrm>
          <a:prstGeom prst="rect">
            <a:avLst/>
          </a:prstGeom>
        </p:spPr>
      </p:pic>
      <p:sp>
        <p:nvSpPr>
          <p:cNvPr id="10" name="CuadroTexto 9"/>
          <p:cNvSpPr txBox="1"/>
          <p:nvPr/>
        </p:nvSpPr>
        <p:spPr>
          <a:xfrm>
            <a:off x="419668" y="898990"/>
            <a:ext cx="5665846" cy="338554"/>
          </a:xfrm>
          <a:prstGeom prst="rect">
            <a:avLst/>
          </a:prstGeom>
        </p:spPr>
        <p:txBody>
          <a:bodyPr wrap="none" rtlCol="0">
            <a:spAutoFit/>
          </a:bodyPr>
          <a:lstStyle/>
          <a:p>
            <a:pPr marL="0" indent="0">
              <a:buNone/>
            </a:pPr>
            <a:r>
              <a:rPr lang="es-ES" sz="1600" dirty="0">
                <a:solidFill>
                  <a:srgbClr val="3E4655"/>
                </a:solidFill>
                <a:latin typeface="IBM Plex Sans" panose="020B0503050203000203"/>
                <a:cs typeface="Lao UI" panose="020B0502040204020203" pitchFamily="34" charset="0"/>
              </a:rPr>
              <a:t>Geant4 </a:t>
            </a:r>
            <a:r>
              <a:rPr lang="es-ES" sz="1600" dirty="0" err="1">
                <a:solidFill>
                  <a:srgbClr val="3E4655"/>
                </a:solidFill>
                <a:latin typeface="IBM Plex Sans" panose="020B0503050203000203"/>
                <a:cs typeface="Lao UI" panose="020B0502040204020203" pitchFamily="34" charset="0"/>
              </a:rPr>
              <a:t>Simulations</a:t>
            </a:r>
            <a:r>
              <a:rPr lang="es-ES" sz="1600" dirty="0">
                <a:solidFill>
                  <a:srgbClr val="3E4655"/>
                </a:solidFill>
                <a:latin typeface="IBM Plex Sans" panose="020B0503050203000203"/>
                <a:cs typeface="Lao UI" panose="020B0502040204020203" pitchFamily="34" charset="0"/>
              </a:rPr>
              <a:t> </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Monoenergetic</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beams</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in 1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MeV</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steps</a:t>
            </a:r>
            <a:endParaRPr lang="es-ES" sz="1600" dirty="0">
              <a:solidFill>
                <a:srgbClr val="3E4655"/>
              </a:solidFill>
              <a:latin typeface="IBM Plex Sans" panose="020B0503050203000203"/>
              <a:cs typeface="Lao UI" panose="020B0502040204020203" pitchFamily="34" charset="0"/>
            </a:endParaRPr>
          </a:p>
        </p:txBody>
      </p:sp>
      <p:sp>
        <p:nvSpPr>
          <p:cNvPr id="14" name="CuadroTexto 13"/>
          <p:cNvSpPr txBox="1"/>
          <p:nvPr/>
        </p:nvSpPr>
        <p:spPr>
          <a:xfrm>
            <a:off x="3039091" y="2277671"/>
            <a:ext cx="841897" cy="369332"/>
          </a:xfrm>
          <a:prstGeom prst="rect">
            <a:avLst/>
          </a:prstGeom>
        </p:spPr>
        <p:txBody>
          <a:bodyPr wrap="none" rtlCol="0">
            <a:spAutoFit/>
          </a:bodyPr>
          <a:lstStyle/>
          <a:p>
            <a:pPr marL="0" indent="0">
              <a:buNone/>
            </a:pPr>
            <a:r>
              <a:rPr lang="es-ES" sz="1800" dirty="0">
                <a:solidFill>
                  <a:srgbClr val="3E4655"/>
                </a:solidFill>
                <a:latin typeface="IBM Plex Sans" panose="020B0503050203000203"/>
                <a:cs typeface="Lao UI" panose="020B0502040204020203" pitchFamily="34" charset="0"/>
              </a:rPr>
              <a:t>5 </a:t>
            </a:r>
            <a:r>
              <a:rPr lang="es-ES" sz="1800" dirty="0" err="1">
                <a:solidFill>
                  <a:srgbClr val="3E4655"/>
                </a:solidFill>
                <a:latin typeface="IBM Plex Sans" panose="020B0503050203000203"/>
                <a:cs typeface="Lao UI" panose="020B0502040204020203" pitchFamily="34" charset="0"/>
              </a:rPr>
              <a:t>MeV</a:t>
            </a:r>
            <a:endParaRPr lang="es-ES" sz="1800" dirty="0">
              <a:solidFill>
                <a:srgbClr val="3E4655"/>
              </a:solidFill>
              <a:latin typeface="IBM Plex Sans" panose="020B0503050203000203"/>
              <a:cs typeface="Lao UI" panose="020B0502040204020203" pitchFamily="34" charset="0"/>
            </a:endParaRPr>
          </a:p>
        </p:txBody>
      </p:sp>
      <p:sp>
        <p:nvSpPr>
          <p:cNvPr id="16" name="CuadroTexto 15"/>
          <p:cNvSpPr txBox="1"/>
          <p:nvPr/>
        </p:nvSpPr>
        <p:spPr>
          <a:xfrm>
            <a:off x="1794699" y="5377298"/>
            <a:ext cx="986167" cy="369332"/>
          </a:xfrm>
          <a:prstGeom prst="rect">
            <a:avLst/>
          </a:prstGeom>
        </p:spPr>
        <p:txBody>
          <a:bodyPr wrap="none" rtlCol="0">
            <a:spAutoFit/>
          </a:bodyPr>
          <a:lstStyle/>
          <a:p>
            <a:pPr marL="0" indent="0">
              <a:buNone/>
            </a:pPr>
            <a:r>
              <a:rPr lang="es-ES" sz="1800" dirty="0">
                <a:solidFill>
                  <a:srgbClr val="3E4655"/>
                </a:solidFill>
                <a:latin typeface="IBM Plex Sans" panose="020B0503050203000203"/>
                <a:cs typeface="Lao UI" panose="020B0502040204020203" pitchFamily="34" charset="0"/>
              </a:rPr>
              <a:t>15 </a:t>
            </a:r>
            <a:r>
              <a:rPr lang="es-ES" sz="1800" dirty="0" err="1">
                <a:solidFill>
                  <a:srgbClr val="3E4655"/>
                </a:solidFill>
                <a:latin typeface="IBM Plex Sans" panose="020B0503050203000203"/>
                <a:cs typeface="Lao UI" panose="020B0502040204020203" pitchFamily="34" charset="0"/>
              </a:rPr>
              <a:t>MeV</a:t>
            </a:r>
            <a:endParaRPr lang="es-ES" sz="1800" dirty="0">
              <a:solidFill>
                <a:srgbClr val="3E4655"/>
              </a:solidFill>
              <a:latin typeface="IBM Plex Sans" panose="020B0503050203000203"/>
              <a:cs typeface="Lao UI" panose="020B0502040204020203" pitchFamily="34" charset="0"/>
            </a:endParaRPr>
          </a:p>
        </p:txBody>
      </p:sp>
      <p:cxnSp>
        <p:nvCxnSpPr>
          <p:cNvPr id="19" name="Conector recto 18"/>
          <p:cNvCxnSpPr/>
          <p:nvPr/>
        </p:nvCxnSpPr>
        <p:spPr>
          <a:xfrm>
            <a:off x="6408256" y="1424928"/>
            <a:ext cx="0" cy="4399197"/>
          </a:xfrm>
          <a:prstGeom prst="line">
            <a:avLst/>
          </a:prstGeom>
          <a:ln w="57150">
            <a:solidFill>
              <a:srgbClr val="840F3C"/>
            </a:solidFill>
          </a:ln>
        </p:spPr>
        <p:style>
          <a:lnRef idx="3">
            <a:schemeClr val="accent6"/>
          </a:lnRef>
          <a:fillRef idx="0">
            <a:schemeClr val="accent6"/>
          </a:fillRef>
          <a:effectRef idx="2">
            <a:schemeClr val="accent6"/>
          </a:effectRef>
          <a:fontRef idx="minor">
            <a:schemeClr val="tx1"/>
          </a:fontRef>
        </p:style>
      </p:cxnSp>
      <p:sp>
        <p:nvSpPr>
          <p:cNvPr id="7" name="CuadroTexto 6"/>
          <p:cNvSpPr txBox="1"/>
          <p:nvPr/>
        </p:nvSpPr>
        <p:spPr>
          <a:xfrm>
            <a:off x="6609706" y="978302"/>
            <a:ext cx="3490571" cy="1600438"/>
          </a:xfrm>
          <a:prstGeom prst="rect">
            <a:avLst/>
          </a:prstGeom>
        </p:spPr>
        <p:txBody>
          <a:bodyPr wrap="none" rtlCol="0">
            <a:spAutoFit/>
          </a:bodyPr>
          <a:lstStyle/>
          <a:p>
            <a:pPr marL="285750" indent="-285750">
              <a:buClr>
                <a:srgbClr val="B32A48"/>
              </a:buClr>
              <a:buFont typeface="Arial" panose="020B0604020202020204" pitchFamily="34" charset="0"/>
              <a:buChar char="•"/>
            </a:pPr>
            <a:r>
              <a:rPr lang="es-ES" sz="1600" dirty="0">
                <a:solidFill>
                  <a:srgbClr val="3E4655"/>
                </a:solidFill>
                <a:latin typeface="IBM Plex Sans" panose="020B0503050203000203"/>
                <a:cs typeface="Lao UI" panose="020B0502040204020203" pitchFamily="34" charset="0"/>
              </a:rPr>
              <a:t>A (</a:t>
            </a:r>
            <a:r>
              <a:rPr lang="es-ES" sz="1600" dirty="0" err="1">
                <a:solidFill>
                  <a:srgbClr val="3E4655"/>
                </a:solidFill>
                <a:latin typeface="IBM Plex Sans" panose="020B0503050203000203"/>
                <a:cs typeface="Lao UI" panose="020B0502040204020203" pitchFamily="34" charset="0"/>
              </a:rPr>
              <a:t>V·s</a:t>
            </a:r>
            <a:r>
              <a:rPr lang="es-ES" sz="1600" dirty="0">
                <a:solidFill>
                  <a:srgbClr val="3E4655"/>
                </a:solidFill>
                <a:latin typeface="IBM Plex Sans" panose="020B0503050203000203"/>
                <a:cs typeface="Lao UI" panose="020B0502040204020203" pitchFamily="34" charset="0"/>
              </a:rPr>
              <a:t>) </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Signal</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area</a:t>
            </a:r>
            <a:endParaRPr lang="es-ES" sz="1600" dirty="0">
              <a:solidFill>
                <a:srgbClr val="3E4655"/>
              </a:solidFill>
              <a:latin typeface="IBM Plex Sans" panose="020B0503050203000203"/>
              <a:cs typeface="Lao UI" panose="020B0502040204020203" pitchFamily="34" charset="0"/>
              <a:sym typeface="Wingdings" panose="05000000000000000000" pitchFamily="2" charset="2"/>
            </a:endParaRPr>
          </a:p>
          <a:p>
            <a:pPr marL="285750" indent="-285750">
              <a:buClr>
                <a:srgbClr val="B32A48"/>
              </a:buClr>
              <a:buFont typeface="Arial" panose="020B0604020202020204" pitchFamily="34" charset="0"/>
              <a:buChar char="•"/>
            </a:pPr>
            <a:r>
              <a:rPr lang="es-ES" sz="1600" dirty="0">
                <a:solidFill>
                  <a:srgbClr val="3E4655"/>
                </a:solidFill>
                <a:latin typeface="IBM Plex Sans" panose="020B0503050203000203"/>
                <a:cs typeface="Lao UI" panose="020B0502040204020203" pitchFamily="34" charset="0"/>
                <a:sym typeface="Wingdings" panose="05000000000000000000" pitchFamily="2" charset="2"/>
              </a:rPr>
              <a:t>Z = 50 </a:t>
            </a:r>
            <a:r>
              <a:rPr lang="el-GR" sz="1600" dirty="0">
                <a:solidFill>
                  <a:srgbClr val="3E4655"/>
                </a:solidFill>
                <a:latin typeface="Merriweather" panose="00000500000000000000" pitchFamily="2" charset="0"/>
                <a:cs typeface="Lao UI" panose="020B0502040204020203" pitchFamily="34" charset="0"/>
                <a:sym typeface="Wingdings" panose="05000000000000000000" pitchFamily="2" charset="2"/>
              </a:rPr>
              <a:t>Ω</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Impedance</a:t>
            </a:r>
            <a:endParaRPr lang="es-ES" sz="1600" dirty="0">
              <a:solidFill>
                <a:srgbClr val="3E4655"/>
              </a:solidFill>
              <a:latin typeface="IBM Plex Sans" panose="020B0503050203000203"/>
              <a:cs typeface="Lao UI" panose="020B0502040204020203" pitchFamily="34" charset="0"/>
              <a:sym typeface="Wingdings" panose="05000000000000000000" pitchFamily="2" charset="2"/>
            </a:endParaRPr>
          </a:p>
          <a:p>
            <a:pPr marL="285750" indent="-285750">
              <a:buClr>
                <a:srgbClr val="B32A48"/>
              </a:buClr>
              <a:buFont typeface="Arial" panose="020B0604020202020204" pitchFamily="34" charset="0"/>
              <a:buChar char="•"/>
            </a:pPr>
            <a:r>
              <a:rPr lang="es-ES" sz="1600" dirty="0">
                <a:solidFill>
                  <a:srgbClr val="3E4655"/>
                </a:solidFill>
                <a:latin typeface="IBM Plex Sans" panose="020B0503050203000203"/>
                <a:cs typeface="Lao UI" panose="020B0502040204020203" pitchFamily="34" charset="0"/>
                <a:sym typeface="Wingdings" panose="05000000000000000000" pitchFamily="2" charset="2"/>
              </a:rPr>
              <a:t>G = 150 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Amplifier</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gain</a:t>
            </a:r>
            <a:endParaRPr lang="es-ES" sz="1600" dirty="0">
              <a:solidFill>
                <a:srgbClr val="3E4655"/>
              </a:solidFill>
              <a:latin typeface="IBM Plex Sans" panose="020B0503050203000203"/>
              <a:cs typeface="Lao UI" panose="020B0502040204020203" pitchFamily="34" charset="0"/>
              <a:sym typeface="Wingdings" panose="05000000000000000000" pitchFamily="2" charset="2"/>
            </a:endParaRPr>
          </a:p>
          <a:p>
            <a:pPr marL="285750" indent="-285750">
              <a:buClr>
                <a:srgbClr val="B32A48"/>
              </a:buClr>
              <a:buFont typeface="Arial" panose="020B0604020202020204" pitchFamily="34" charset="0"/>
              <a:buChar char="•"/>
            </a:pPr>
            <a:r>
              <a:rPr lang="es-ES" sz="1600" dirty="0">
                <a:solidFill>
                  <a:srgbClr val="3E4655"/>
                </a:solidFill>
                <a:latin typeface="IBM Plex Sans" panose="020B0503050203000203"/>
                <a:cs typeface="Lao UI" panose="020B0502040204020203" pitchFamily="34" charset="0"/>
                <a:sym typeface="Wingdings" panose="05000000000000000000" pitchFamily="2" charset="2"/>
              </a:rPr>
              <a:t>Q = 1,6· 10</a:t>
            </a:r>
            <a:r>
              <a:rPr lang="es-ES" sz="1600" baseline="30000" dirty="0">
                <a:solidFill>
                  <a:srgbClr val="3E4655"/>
                </a:solidFill>
                <a:latin typeface="IBM Plex Sans" panose="020B0503050203000203"/>
                <a:cs typeface="Lao UI" panose="020B0502040204020203" pitchFamily="34" charset="0"/>
                <a:sym typeface="Wingdings" panose="05000000000000000000" pitchFamily="2" charset="2"/>
              </a:rPr>
              <a:t>-19</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C  e-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charge</a:t>
            </a:r>
            <a:endParaRPr lang="es-ES" sz="1600" dirty="0">
              <a:solidFill>
                <a:srgbClr val="3E4655"/>
              </a:solidFill>
              <a:latin typeface="IBM Plex Sans" panose="020B0503050203000203"/>
              <a:cs typeface="Lao UI" panose="020B0502040204020203" pitchFamily="34" charset="0"/>
              <a:sym typeface="Wingdings" panose="05000000000000000000" pitchFamily="2" charset="2"/>
            </a:endParaRPr>
          </a:p>
          <a:p>
            <a:pPr marL="285750" indent="-285750">
              <a:buClr>
                <a:srgbClr val="B32A48"/>
              </a:buClr>
              <a:buFont typeface="Arial" panose="020B0604020202020204" pitchFamily="34" charset="0"/>
              <a:buChar char="•"/>
            </a:pP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E</a:t>
            </a:r>
            <a:r>
              <a:rPr lang="es-ES" sz="1600" baseline="-25000" dirty="0" err="1">
                <a:solidFill>
                  <a:srgbClr val="3E4655"/>
                </a:solidFill>
                <a:latin typeface="IBM Plex Sans" panose="020B0503050203000203"/>
                <a:cs typeface="Lao UI" panose="020B0502040204020203" pitchFamily="34" charset="0"/>
                <a:sym typeface="Wingdings" panose="05000000000000000000" pitchFamily="2" charset="2"/>
              </a:rPr>
              <a:t>ioniz</a:t>
            </a:r>
            <a:r>
              <a:rPr lang="es-ES" sz="1600" baseline="-250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13 eV 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Ionization</a:t>
            </a:r>
            <a:r>
              <a:rPr lang="es-ES" sz="1600" dirty="0">
                <a:solidFill>
                  <a:srgbClr val="3E4655"/>
                </a:solidFill>
                <a:latin typeface="IBM Plex Sans" panose="020B0503050203000203"/>
                <a:cs typeface="Lao UI" panose="020B0502040204020203" pitchFamily="34" charset="0"/>
                <a:sym typeface="Wingdings" panose="05000000000000000000" pitchFamily="2" charset="2"/>
              </a:rPr>
              <a:t> </a:t>
            </a:r>
            <a:r>
              <a:rPr lang="es-ES" sz="1600" dirty="0" err="1">
                <a:solidFill>
                  <a:srgbClr val="3E4655"/>
                </a:solidFill>
                <a:latin typeface="IBM Plex Sans" panose="020B0503050203000203"/>
                <a:cs typeface="Lao UI" panose="020B0502040204020203" pitchFamily="34" charset="0"/>
                <a:sym typeface="Wingdings" panose="05000000000000000000" pitchFamily="2" charset="2"/>
              </a:rPr>
              <a:t>energy</a:t>
            </a:r>
            <a:endParaRPr lang="es-ES" sz="1600" dirty="0">
              <a:solidFill>
                <a:srgbClr val="3E4655"/>
              </a:solidFill>
              <a:latin typeface="IBM Plex Sans" panose="020B0503050203000203"/>
              <a:cs typeface="Lao UI" panose="020B0502040204020203" pitchFamily="34" charset="0"/>
              <a:sym typeface="Wingdings" panose="05000000000000000000" pitchFamily="2" charset="2"/>
            </a:endParaRPr>
          </a:p>
          <a:p>
            <a:pPr marL="285750" indent="-285750">
              <a:buClr>
                <a:srgbClr val="B32A48"/>
              </a:buClr>
              <a:buFont typeface="Arial" panose="020B0604020202020204" pitchFamily="34" charset="0"/>
              <a:buChar char="•"/>
            </a:pPr>
            <a:endParaRPr lang="es-ES" sz="1600" dirty="0">
              <a:solidFill>
                <a:srgbClr val="3E4655"/>
              </a:solidFill>
              <a:latin typeface="IBM Plex Sans" panose="020B0503050203000203"/>
              <a:cs typeface="Lao UI" panose="020B0502040204020203" pitchFamily="34" charset="0"/>
            </a:endParaRPr>
          </a:p>
        </p:txBody>
      </p:sp>
      <mc:AlternateContent xmlns:mc="http://schemas.openxmlformats.org/markup-compatibility/2006" xmlns:a14="http://schemas.microsoft.com/office/drawing/2010/main">
        <mc:Choice Requires="a14">
          <p:sp>
            <p:nvSpPr>
              <p:cNvPr id="8" name="CuadroTexto 7"/>
              <p:cNvSpPr txBox="1"/>
              <p:nvPr/>
            </p:nvSpPr>
            <p:spPr>
              <a:xfrm>
                <a:off x="9653546" y="1063234"/>
                <a:ext cx="2242537" cy="756104"/>
              </a:xfrm>
              <a:prstGeom prst="rect">
                <a:avLst/>
              </a:prstGeom>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2400" b="0" i="1" smtClean="0">
                              <a:solidFill>
                                <a:srgbClr val="3E4655"/>
                              </a:solidFill>
                              <a:latin typeface="Cambria Math" panose="02040503050406030204" pitchFamily="18" charset="0"/>
                            </a:rPr>
                          </m:ctrlPr>
                        </m:sSubPr>
                        <m:e>
                          <m:r>
                            <a:rPr lang="es-ES" sz="2400" b="0" i="1" smtClean="0">
                              <a:solidFill>
                                <a:srgbClr val="3E4655"/>
                              </a:solidFill>
                              <a:latin typeface="Cambria Math" panose="02040503050406030204" pitchFamily="18" charset="0"/>
                            </a:rPr>
                            <m:t>𝐸</m:t>
                          </m:r>
                        </m:e>
                        <m:sub>
                          <m:r>
                            <a:rPr lang="es-ES" sz="2400" b="0" i="1" smtClean="0">
                              <a:solidFill>
                                <a:srgbClr val="3E4655"/>
                              </a:solidFill>
                              <a:latin typeface="Cambria Math" panose="02040503050406030204" pitchFamily="18" charset="0"/>
                            </a:rPr>
                            <m:t>𝑑𝑒𝑝</m:t>
                          </m:r>
                        </m:sub>
                      </m:sSub>
                      <m:r>
                        <a:rPr lang="es-ES" sz="2400" b="0" i="1" smtClean="0">
                          <a:solidFill>
                            <a:srgbClr val="3E4655"/>
                          </a:solidFill>
                          <a:latin typeface="Cambria Math" panose="02040503050406030204" pitchFamily="18" charset="0"/>
                        </a:rPr>
                        <m:t>=</m:t>
                      </m:r>
                      <m:f>
                        <m:fPr>
                          <m:ctrlPr>
                            <a:rPr lang="es-ES" sz="2400" i="1" smtClean="0">
                              <a:solidFill>
                                <a:srgbClr val="3E4655"/>
                              </a:solidFill>
                              <a:latin typeface="Cambria Math" panose="02040503050406030204" pitchFamily="18" charset="0"/>
                            </a:rPr>
                          </m:ctrlPr>
                        </m:fPr>
                        <m:num>
                          <m:r>
                            <a:rPr lang="es-ES" sz="2400" b="0" i="1" smtClean="0">
                              <a:solidFill>
                                <a:srgbClr val="3E4655"/>
                              </a:solidFill>
                              <a:latin typeface="Cambria Math" panose="02040503050406030204" pitchFamily="18" charset="0"/>
                            </a:rPr>
                            <m:t>𝐴</m:t>
                          </m:r>
                          <m:r>
                            <a:rPr lang="es-ES" sz="2400" b="0" i="1" smtClean="0">
                              <a:solidFill>
                                <a:srgbClr val="3E4655"/>
                              </a:solidFill>
                              <a:latin typeface="Cambria Math" panose="02040503050406030204" pitchFamily="18" charset="0"/>
                            </a:rPr>
                            <m:t>·</m:t>
                          </m:r>
                          <m:sSub>
                            <m:sSubPr>
                              <m:ctrlPr>
                                <a:rPr lang="es-ES" sz="2400" b="0" i="1" smtClean="0">
                                  <a:solidFill>
                                    <a:srgbClr val="3E4655"/>
                                  </a:solidFill>
                                  <a:latin typeface="Cambria Math" panose="02040503050406030204" pitchFamily="18" charset="0"/>
                                </a:rPr>
                              </m:ctrlPr>
                            </m:sSubPr>
                            <m:e>
                              <m:r>
                                <a:rPr lang="es-ES" sz="2400" b="0" i="1" smtClean="0">
                                  <a:solidFill>
                                    <a:srgbClr val="3E4655"/>
                                  </a:solidFill>
                                  <a:latin typeface="Cambria Math" panose="02040503050406030204" pitchFamily="18" charset="0"/>
                                </a:rPr>
                                <m:t>𝐸</m:t>
                              </m:r>
                            </m:e>
                            <m:sub>
                              <m:r>
                                <a:rPr lang="es-ES" sz="2400" i="1">
                                  <a:solidFill>
                                    <a:srgbClr val="3E4655"/>
                                  </a:solidFill>
                                  <a:latin typeface="Cambria Math" panose="02040503050406030204" pitchFamily="18" charset="0"/>
                                </a:rPr>
                                <m:t>𝑖𝑜𝑛𝑖𝑧</m:t>
                              </m:r>
                            </m:sub>
                          </m:sSub>
                        </m:num>
                        <m:den>
                          <m:r>
                            <a:rPr lang="es-ES" sz="2400" b="0" i="1" smtClean="0">
                              <a:solidFill>
                                <a:srgbClr val="3E4655"/>
                              </a:solidFill>
                              <a:latin typeface="Cambria Math" panose="02040503050406030204" pitchFamily="18" charset="0"/>
                            </a:rPr>
                            <m:t>𝑍</m:t>
                          </m:r>
                          <m:r>
                            <a:rPr lang="es-ES" sz="2400" b="0" i="1" smtClean="0">
                              <a:solidFill>
                                <a:srgbClr val="3E4655"/>
                              </a:solidFill>
                              <a:latin typeface="Cambria Math" panose="02040503050406030204" pitchFamily="18" charset="0"/>
                            </a:rPr>
                            <m:t>·</m:t>
                          </m:r>
                          <m:r>
                            <a:rPr lang="es-ES" sz="2400" b="0" i="1" smtClean="0">
                              <a:solidFill>
                                <a:srgbClr val="3E4655"/>
                              </a:solidFill>
                              <a:latin typeface="Cambria Math" panose="02040503050406030204" pitchFamily="18" charset="0"/>
                            </a:rPr>
                            <m:t>𝐺</m:t>
                          </m:r>
                          <m:r>
                            <a:rPr lang="es-ES" sz="2400" b="0" i="1" smtClean="0">
                              <a:solidFill>
                                <a:srgbClr val="3E4655"/>
                              </a:solidFill>
                              <a:latin typeface="Cambria Math" panose="02040503050406030204" pitchFamily="18" charset="0"/>
                            </a:rPr>
                            <m:t>·</m:t>
                          </m:r>
                          <m:r>
                            <a:rPr lang="es-ES" sz="2400" b="0" i="1" smtClean="0">
                              <a:solidFill>
                                <a:srgbClr val="3E4655"/>
                              </a:solidFill>
                              <a:latin typeface="Cambria Math" panose="02040503050406030204" pitchFamily="18" charset="0"/>
                            </a:rPr>
                            <m:t>𝑞</m:t>
                          </m:r>
                        </m:den>
                      </m:f>
                    </m:oMath>
                  </m:oMathPara>
                </a14:m>
                <a:endParaRPr lang="es-ES" sz="2400" dirty="0">
                  <a:solidFill>
                    <a:srgbClr val="3E4655"/>
                  </a:solidFill>
                  <a:latin typeface="Merriweather" panose="00000500000000000000" pitchFamily="2" charset="0"/>
                  <a:cs typeface="Lao UI" panose="020B0502040204020203" pitchFamily="34" charset="0"/>
                </a:endParaRPr>
              </a:p>
            </p:txBody>
          </p:sp>
        </mc:Choice>
        <mc:Fallback xmlns="">
          <p:sp>
            <p:nvSpPr>
              <p:cNvPr id="8" name="CuadroTexto 7"/>
              <p:cNvSpPr txBox="1">
                <a:spLocks noRot="1" noChangeAspect="1" noMove="1" noResize="1" noEditPoints="1" noAdjustHandles="1" noChangeArrowheads="1" noChangeShapeType="1" noTextEdit="1"/>
              </p:cNvSpPr>
              <p:nvPr/>
            </p:nvSpPr>
            <p:spPr>
              <a:xfrm>
                <a:off x="9653546" y="1063234"/>
                <a:ext cx="2242537" cy="756104"/>
              </a:xfrm>
              <a:prstGeom prst="rect">
                <a:avLst/>
              </a:prstGeom>
              <a:blipFill>
                <a:blip r:embed="rId7"/>
                <a:stretch>
                  <a:fillRect/>
                </a:stretch>
              </a:blipFill>
            </p:spPr>
            <p:txBody>
              <a:bodyPr/>
              <a:lstStyle/>
              <a:p>
                <a:r>
                  <a:rPr lang="es-ES">
                    <a:noFill/>
                  </a:rPr>
                  <a:t> </a:t>
                </a:r>
              </a:p>
            </p:txBody>
          </p:sp>
        </mc:Fallback>
      </mc:AlternateContent>
      <p:pic>
        <p:nvPicPr>
          <p:cNvPr id="5" name="Imagen 5">
            <a:extLst>
              <a:ext uri="{FF2B5EF4-FFF2-40B4-BE49-F238E27FC236}">
                <a16:creationId xmlns:a16="http://schemas.microsoft.com/office/drawing/2014/main" id="{0F0365ED-FFA1-1669-6119-78E5D79BE512}"/>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6572315" y="2403887"/>
            <a:ext cx="5416024" cy="3697024"/>
          </a:xfrm>
          <a:prstGeom prst="rect">
            <a:avLst/>
          </a:prstGeom>
        </p:spPr>
      </p:pic>
      <p:sp>
        <p:nvSpPr>
          <p:cNvPr id="6" name="Elipse 3">
            <a:extLst>
              <a:ext uri="{FF2B5EF4-FFF2-40B4-BE49-F238E27FC236}">
                <a16:creationId xmlns:a16="http://schemas.microsoft.com/office/drawing/2014/main" id="{231D1F2A-CEE8-CE86-0681-63EE9B5532A5}"/>
              </a:ext>
            </a:extLst>
          </p:cNvPr>
          <p:cNvSpPr/>
          <p:nvPr/>
        </p:nvSpPr>
        <p:spPr>
          <a:xfrm>
            <a:off x="6985411" y="2692134"/>
            <a:ext cx="523638" cy="132304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IBM Plex Sans" panose="020B0503050203000203"/>
            </a:endParaRPr>
          </a:p>
        </p:txBody>
      </p:sp>
      <p:sp>
        <p:nvSpPr>
          <p:cNvPr id="11" name="CuadroTexto 4">
            <a:extLst>
              <a:ext uri="{FF2B5EF4-FFF2-40B4-BE49-F238E27FC236}">
                <a16:creationId xmlns:a16="http://schemas.microsoft.com/office/drawing/2014/main" id="{CE6E2C25-59BD-8DE3-AC21-BB7EFC9EE042}"/>
              </a:ext>
            </a:extLst>
          </p:cNvPr>
          <p:cNvSpPr txBox="1"/>
          <p:nvPr/>
        </p:nvSpPr>
        <p:spPr>
          <a:xfrm>
            <a:off x="7486585" y="2665106"/>
            <a:ext cx="1032056" cy="369332"/>
          </a:xfrm>
          <a:prstGeom prst="rect">
            <a:avLst/>
          </a:prstGeom>
        </p:spPr>
        <p:txBody>
          <a:bodyPr wrap="square" rtlCol="0">
            <a:spAutoFit/>
          </a:bodyPr>
          <a:lstStyle/>
          <a:p>
            <a:pPr marL="0" indent="0">
              <a:buNone/>
            </a:pPr>
            <a:r>
              <a:rPr lang="es-ES" sz="1800" dirty="0" err="1">
                <a:latin typeface="IBM Plex Sans" panose="020B0503050203000203"/>
                <a:cs typeface="Lao UI" panose="020B0502040204020203" pitchFamily="34" charset="0"/>
              </a:rPr>
              <a:t>Noise</a:t>
            </a:r>
            <a:endParaRPr lang="es-ES" sz="1800" dirty="0">
              <a:latin typeface="IBM Plex Sans" panose="020B0503050203000203"/>
              <a:cs typeface="Lao UI" panose="020B0502040204020203" pitchFamily="34" charset="0"/>
            </a:endParaRPr>
          </a:p>
        </p:txBody>
      </p:sp>
      <p:pic>
        <p:nvPicPr>
          <p:cNvPr id="15" name="Picture 2" descr="Geant4 Logo - Geant4">
            <a:extLst>
              <a:ext uri="{FF2B5EF4-FFF2-40B4-BE49-F238E27FC236}">
                <a16:creationId xmlns:a16="http://schemas.microsoft.com/office/drawing/2014/main" id="{139D2A7D-B705-345C-B4AE-96A7EADCA65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33302" y="1447029"/>
            <a:ext cx="1181503" cy="3934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eant4 Logo - Geant4">
            <a:extLst>
              <a:ext uri="{FF2B5EF4-FFF2-40B4-BE49-F238E27FC236}">
                <a16:creationId xmlns:a16="http://schemas.microsoft.com/office/drawing/2014/main" id="{65EE48A7-F202-546F-D857-B2FEA0A7DF8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33303" y="3818203"/>
            <a:ext cx="1181503" cy="39344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14">
            <a:extLst>
              <a:ext uri="{FF2B5EF4-FFF2-40B4-BE49-F238E27FC236}">
                <a16:creationId xmlns:a16="http://schemas.microsoft.com/office/drawing/2014/main" id="{1285CFBF-C685-205E-9B1D-135C0CF8E545}"/>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504362" y="1869069"/>
            <a:ext cx="5056743" cy="3476511"/>
          </a:xfrm>
          <a:prstGeom prst="rect">
            <a:avLst/>
          </a:prstGeom>
          <a:solidFill>
            <a:srgbClr val="F2F2F2"/>
          </a:solidFill>
        </p:spPr>
      </p:pic>
      <p:pic>
        <p:nvPicPr>
          <p:cNvPr id="13" name="Picture 2" descr="Geant4 Logo - Geant4">
            <a:extLst>
              <a:ext uri="{FF2B5EF4-FFF2-40B4-BE49-F238E27FC236}">
                <a16:creationId xmlns:a16="http://schemas.microsoft.com/office/drawing/2014/main" id="{2B82AC22-4D03-F8F1-534E-83C549CDE22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93841" y="2062986"/>
            <a:ext cx="1133516" cy="377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78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a:t>SCINTILLATOR TIME-OF-FLIGHT TRACES</a:t>
            </a:r>
          </a:p>
        </p:txBody>
      </p:sp>
      <p:sp>
        <p:nvSpPr>
          <p:cNvPr id="6" name="Marcador de pie de página 5"/>
          <p:cNvSpPr>
            <a:spLocks noGrp="1"/>
          </p:cNvSpPr>
          <p:nvPr>
            <p:ph type="ftr" sz="quarter" idx="11"/>
          </p:nvPr>
        </p:nvSpPr>
        <p:spPr/>
        <p:txBody>
          <a:bodyPr/>
          <a:lstStyle/>
          <a:p>
            <a:r>
              <a:rPr lang="es-ES"/>
              <a:t>Ariel Final Workshop | M. A. Millán-Callado | 19/01/2024 | IJCLab, Orsay</a:t>
            </a:r>
            <a:endParaRPr lang="en-US" dirty="0"/>
          </a:p>
        </p:txBody>
      </p:sp>
      <p:sp>
        <p:nvSpPr>
          <p:cNvPr id="20" name="Rectángulo 19"/>
          <p:cNvSpPr/>
          <p:nvPr/>
        </p:nvSpPr>
        <p:spPr>
          <a:xfrm>
            <a:off x="131725" y="1078792"/>
            <a:ext cx="6649436" cy="1569660"/>
          </a:xfrm>
          <a:prstGeom prst="rect">
            <a:avLst/>
          </a:prstGeom>
          <a:noFill/>
        </p:spPr>
        <p:txBody>
          <a:bodyPr wrap="square">
            <a:spAutoFit/>
          </a:bodyPr>
          <a:lstStyle/>
          <a:p>
            <a:pPr algn="ctr"/>
            <a:r>
              <a:rPr lang="en-US" sz="1600" dirty="0">
                <a:solidFill>
                  <a:srgbClr val="262626"/>
                </a:solidFill>
                <a:latin typeface="IBM Plex Sans" panose="020B0503050203000203" pitchFamily="34" charset="0"/>
                <a:ea typeface="Cambria" panose="02040503050406030204" pitchFamily="18" charset="0"/>
                <a:cs typeface="Arial" panose="020B0604020202020204" pitchFamily="34" charset="0"/>
              </a:rPr>
              <a:t>Superposition of all the signals produced during each shot (</a:t>
            </a:r>
            <a:r>
              <a:rPr lang="en-US" dirty="0">
                <a:solidFill>
                  <a:srgbClr val="262626"/>
                </a:solidFill>
                <a:latin typeface="IBM Plex Sans" panose="020B0503050203000203" pitchFamily="34" charset="0"/>
                <a:ea typeface="Cambria" panose="02040503050406030204" pitchFamily="18" charset="0"/>
                <a:cs typeface="Arial" panose="020B0604020202020204" pitchFamily="34" charset="0"/>
              </a:rPr>
              <a:t>pile-up</a:t>
            </a:r>
            <a:r>
              <a:rPr lang="en-US" sz="1600" dirty="0">
                <a:solidFill>
                  <a:srgbClr val="262626"/>
                </a:solidFill>
                <a:latin typeface="IBM Plex Sans" panose="020B0503050203000203" pitchFamily="34" charset="0"/>
                <a:ea typeface="Cambria" panose="02040503050406030204" pitchFamily="18" charset="0"/>
                <a:cs typeface="Arial" panose="020B0604020202020204" pitchFamily="34" charset="0"/>
              </a:rPr>
              <a:t>)</a:t>
            </a:r>
          </a:p>
          <a:p>
            <a:pPr algn="ctr"/>
            <a:r>
              <a:rPr lang="en-US" sz="1600" b="1" dirty="0">
                <a:solidFill>
                  <a:srgbClr val="B32A48"/>
                </a:solidFill>
                <a:latin typeface="IBM Plex Sans" panose="020B0503050203000203" pitchFamily="34" charset="0"/>
                <a:ea typeface="Cambria" panose="02040503050406030204" pitchFamily="18" charset="0"/>
                <a:cs typeface="Arial" panose="020B0604020202020204" pitchFamily="34" charset="0"/>
              </a:rPr>
              <a:t>+</a:t>
            </a:r>
            <a:r>
              <a:rPr lang="en-US" sz="1600" dirty="0">
                <a:solidFill>
                  <a:srgbClr val="262626"/>
                </a:solidFill>
                <a:latin typeface="IBM Plex Sans" panose="020B0503050203000203" pitchFamily="34" charset="0"/>
                <a:ea typeface="Cambria" panose="02040503050406030204" pitchFamily="18" charset="0"/>
                <a:cs typeface="Arial" panose="020B0604020202020204" pitchFamily="34" charset="0"/>
              </a:rPr>
              <a:t> </a:t>
            </a:r>
          </a:p>
          <a:p>
            <a:pPr algn="ctr"/>
            <a:r>
              <a:rPr lang="en-US" sz="1600" dirty="0">
                <a:solidFill>
                  <a:srgbClr val="262626"/>
                </a:solidFill>
                <a:latin typeface="IBM Plex Sans" panose="020B0503050203000203" pitchFamily="34" charset="0"/>
                <a:ea typeface="Cambria" panose="02040503050406030204" pitchFamily="18" charset="0"/>
                <a:cs typeface="Arial" panose="020B0604020202020204" pitchFamily="34" charset="0"/>
              </a:rPr>
              <a:t>Mixed field of gammas and neutrons</a:t>
            </a:r>
          </a:p>
          <a:p>
            <a:pPr algn="ctr"/>
            <a:r>
              <a:rPr lang="en-US" sz="1600" b="1" dirty="0">
                <a:solidFill>
                  <a:srgbClr val="B32A48"/>
                </a:solidFill>
                <a:latin typeface="IBM Plex Sans" panose="020B0503050203000203" pitchFamily="34" charset="0"/>
                <a:ea typeface="Cambria" panose="02040503050406030204" pitchFamily="18" charset="0"/>
                <a:cs typeface="Arial" panose="020B0604020202020204" pitchFamily="34" charset="0"/>
              </a:rPr>
              <a:t>+</a:t>
            </a:r>
            <a:r>
              <a:rPr lang="en-US" sz="1600" dirty="0">
                <a:solidFill>
                  <a:srgbClr val="262626"/>
                </a:solidFill>
                <a:latin typeface="IBM Plex Sans" panose="020B0503050203000203" pitchFamily="34" charset="0"/>
                <a:ea typeface="Cambria" panose="02040503050406030204" pitchFamily="18" charset="0"/>
                <a:cs typeface="Arial" panose="020B0604020202020204" pitchFamily="34" charset="0"/>
              </a:rPr>
              <a:t> </a:t>
            </a:r>
          </a:p>
          <a:p>
            <a:pPr algn="ctr"/>
            <a:r>
              <a:rPr lang="en-US" sz="1600" dirty="0">
                <a:solidFill>
                  <a:srgbClr val="262626"/>
                </a:solidFill>
                <a:latin typeface="IBM Plex Sans" panose="020B0503050203000203" pitchFamily="34" charset="0"/>
                <a:ea typeface="Cambria" panose="02040503050406030204" pitchFamily="18" charset="0"/>
                <a:cs typeface="Arial" panose="020B0604020202020204" pitchFamily="34" charset="0"/>
              </a:rPr>
              <a:t>Shielding effect </a:t>
            </a:r>
          </a:p>
          <a:p>
            <a:pPr algn="ctr"/>
            <a:endParaRPr lang="en-US" sz="1400" dirty="0">
              <a:solidFill>
                <a:srgbClr val="262626"/>
              </a:solidFill>
              <a:latin typeface="IBM Plex Sans" panose="020B0503050203000203" pitchFamily="34" charset="0"/>
              <a:ea typeface="Cambria" panose="02040503050406030204" pitchFamily="18" charset="0"/>
              <a:cs typeface="Arial" panose="020B0604020202020204" pitchFamily="34" charset="0"/>
            </a:endParaRPr>
          </a:p>
        </p:txBody>
      </p:sp>
      <p:sp>
        <p:nvSpPr>
          <p:cNvPr id="21" name="Flecha abajo 20"/>
          <p:cNvSpPr/>
          <p:nvPr/>
        </p:nvSpPr>
        <p:spPr>
          <a:xfrm rot="16200000">
            <a:off x="6717366" y="1435860"/>
            <a:ext cx="476281" cy="685036"/>
          </a:xfrm>
          <a:prstGeom prst="downArrow">
            <a:avLst>
              <a:gd name="adj1" fmla="val 50000"/>
              <a:gd name="adj2" fmla="val 72732"/>
            </a:avLst>
          </a:prstGeom>
          <a:noFill/>
          <a:ln w="57150">
            <a:solidFill>
              <a:srgbClr val="B32A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3" name="Imagen 22"/>
          <p:cNvPicPr>
            <a:picLocks noChangeAspect="1"/>
          </p:cNvPicPr>
          <p:nvPr/>
        </p:nvPicPr>
        <p:blipFill>
          <a:blip r:embed="rId3">
            <a:clrChange>
              <a:clrFrom>
                <a:srgbClr val="FFFFFF"/>
              </a:clrFrom>
              <a:clrTo>
                <a:srgbClr val="FFFFFF">
                  <a:alpha val="0"/>
                </a:srgbClr>
              </a:clrTo>
            </a:clrChange>
          </a:blip>
          <a:stretch>
            <a:fillRect/>
          </a:stretch>
        </p:blipFill>
        <p:spPr>
          <a:xfrm>
            <a:off x="131725" y="2184252"/>
            <a:ext cx="7315200" cy="3951247"/>
          </a:xfrm>
          <a:prstGeom prst="rect">
            <a:avLst/>
          </a:prstGeom>
        </p:spPr>
      </p:pic>
      <p:pic>
        <p:nvPicPr>
          <p:cNvPr id="25" name="Picture 2" descr="https://lh3.googleusercontent.com/UJzWG6TdteOkRjCArHB-yC7Wat4NnEuXaEAIm_48sy2v4Kc4Lxe5WKZyCa7CNPa2YL5kDeM8IOftM1INdCmuUG0i5H6gCvWh7LHUGvVKquBCf0EMTDYohiuAAiSii7iuMwHarTKSipMU1OhP5ndS31NX6dv3TiHZzVPhwltU4vW_cDc1BX4t0wW8Z3MsK28fzkexjtFhgFYpbzQ7fW9wToLatCLIYiMhoUzwTN0jLVsqUu2Bvywh8AFrt2drDKJWzHgqAozxjE-6J6VGWjHq1yS4GEXau4zF2TrLDCdefiDAi4jZDdP63frxCLHzxx43AnJtGUBM28FJNO8pjmQeC4OBP-5oxHMYBIV_GNpKkbCDVIcqTa-4ecOowZH7ADIzJxXPn7BKf8JIwW2d-DwWwvAcyWabvQYaLW3_9jZ9tmTPziFRVKWvfw6b9I_svfb6YNtpGTDJzzA2z_R08eRB4hSGJbmojnL2HwBQ6W3vVouybeY6MsMM1MNsdV_xmecQ9UszdUoZWXFoaa_jPE88Ybx2aCJb2_MVi1LkCYNByXxmvean5r6mxTgfdOezQkj-L6Zet0aPJ-ZybmtqQ7SpnevZe5DoNFBeb2Nl_4cWJxzvzjnD7Om0mS00gSl9FRkv66bmpEAUqFBNKlQWMyqPxgYowyoo6iOfxqTF75cwzi4SnQHEMOj9Ql_9_ABFjSBLwGHhSM3Ylk321TJDXNwDfGarTg=w288-h625-no?authuser=0"/>
          <p:cNvPicPr>
            <a:picLocks noChangeAspect="1" noChangeArrowheads="1"/>
          </p:cNvPicPr>
          <p:nvPr/>
        </p:nvPicPr>
        <p:blipFill rotWithShape="1">
          <a:blip r:embed="rId4">
            <a:extLst>
              <a:ext uri="{28A0092B-C50C-407E-A947-70E740481C1C}">
                <a14:useLocalDpi xmlns:a14="http://schemas.microsoft.com/office/drawing/2010/main" val="0"/>
              </a:ext>
            </a:extLst>
          </a:blip>
          <a:srcRect t="30870"/>
          <a:stretch/>
        </p:blipFill>
        <p:spPr bwMode="auto">
          <a:xfrm>
            <a:off x="7298025" y="2610501"/>
            <a:ext cx="2221107" cy="33321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05AF19-4766-11B0-D5F4-04E9EE246724}"/>
              </a:ext>
            </a:extLst>
          </p:cNvPr>
          <p:cNvSpPr txBox="1"/>
          <p:nvPr/>
        </p:nvSpPr>
        <p:spPr>
          <a:xfrm>
            <a:off x="7205866" y="1482957"/>
            <a:ext cx="4853352" cy="646331"/>
          </a:xfrm>
          <a:prstGeom prst="rect">
            <a:avLst/>
          </a:prstGeom>
          <a:noFill/>
        </p:spPr>
        <p:txBody>
          <a:bodyPr wrap="square">
            <a:spAutoFit/>
          </a:bodyPr>
          <a:lstStyle/>
          <a:p>
            <a:pPr algn="ctr"/>
            <a:r>
              <a:rPr lang="en-US" sz="1800" b="1" dirty="0">
                <a:solidFill>
                  <a:srgbClr val="262626"/>
                </a:solidFill>
                <a:latin typeface="IBM Plex Sans" panose="020B0503050203000203" pitchFamily="34" charset="0"/>
                <a:ea typeface="Cambria" panose="02040503050406030204" pitchFamily="18" charset="0"/>
                <a:cs typeface="Arial" panose="020B0604020202020204" pitchFamily="34" charset="0"/>
              </a:rPr>
              <a:t>Need of deconvolution algorithms and detailed simulations to resolve it</a:t>
            </a:r>
          </a:p>
        </p:txBody>
      </p:sp>
      <p:pic>
        <p:nvPicPr>
          <p:cNvPr id="5122" name="Picture 2">
            <a:extLst>
              <a:ext uri="{FF2B5EF4-FFF2-40B4-BE49-F238E27FC236}">
                <a16:creationId xmlns:a16="http://schemas.microsoft.com/office/drawing/2014/main" id="{72D4D503-A44C-6A8D-C274-ED284EC643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99" t="19486" r="61640" b="2277"/>
          <a:stretch/>
        </p:blipFill>
        <p:spPr bwMode="auto">
          <a:xfrm>
            <a:off x="9632542" y="2606406"/>
            <a:ext cx="2221108" cy="334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82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a:t>SIGNALS FROM THE SCINTILLATORS</a:t>
            </a:r>
          </a:p>
        </p:txBody>
      </p:sp>
      <p:sp>
        <p:nvSpPr>
          <p:cNvPr id="6" name="Marcador de pie de página 5"/>
          <p:cNvSpPr>
            <a:spLocks noGrp="1"/>
          </p:cNvSpPr>
          <p:nvPr>
            <p:ph type="ftr" sz="quarter" idx="11"/>
          </p:nvPr>
        </p:nvSpPr>
        <p:spPr/>
        <p:txBody>
          <a:bodyPr/>
          <a:lstStyle/>
          <a:p>
            <a:r>
              <a:rPr lang="es-ES"/>
              <a:t>Ariel Final Workshop | M. A. Millán-Callado | 19/01/2024 | IJCLab, Orsay</a:t>
            </a:r>
            <a:endParaRPr lang="en-US" dirty="0"/>
          </a:p>
        </p:txBody>
      </p:sp>
      <p:pic>
        <p:nvPicPr>
          <p:cNvPr id="15" name="Imagen 14"/>
          <p:cNvPicPr>
            <a:picLocks noChangeAspect="1"/>
          </p:cNvPicPr>
          <p:nvPr/>
        </p:nvPicPr>
        <p:blipFill rotWithShape="1">
          <a:blip r:embed="rId3">
            <a:clrChange>
              <a:clrFrom>
                <a:srgbClr val="FFFFFF"/>
              </a:clrFrom>
              <a:clrTo>
                <a:srgbClr val="FFFFFF">
                  <a:alpha val="0"/>
                </a:srgbClr>
              </a:clrTo>
            </a:clrChange>
          </a:blip>
          <a:srcRect t="9401"/>
          <a:stretch/>
        </p:blipFill>
        <p:spPr>
          <a:xfrm>
            <a:off x="485882" y="3938507"/>
            <a:ext cx="4619481" cy="2468401"/>
          </a:xfrm>
          <a:prstGeom prst="rect">
            <a:avLst/>
          </a:prstGeom>
          <a:noFill/>
          <a:ln cap="flat">
            <a:noFill/>
          </a:ln>
        </p:spPr>
      </p:pic>
      <p:pic>
        <p:nvPicPr>
          <p:cNvPr id="16" name="Imagen 15"/>
          <p:cNvPicPr>
            <a:picLocks noChangeAspect="1"/>
          </p:cNvPicPr>
          <p:nvPr/>
        </p:nvPicPr>
        <p:blipFill>
          <a:blip r:embed="rId4">
            <a:clrChange>
              <a:clrFrom>
                <a:srgbClr val="F2F2F2"/>
              </a:clrFrom>
              <a:clrTo>
                <a:srgbClr val="F2F2F2">
                  <a:alpha val="0"/>
                </a:srgbClr>
              </a:clrTo>
            </a:clrChange>
          </a:blip>
          <a:stretch>
            <a:fillRect/>
          </a:stretch>
        </p:blipFill>
        <p:spPr>
          <a:xfrm>
            <a:off x="5085767" y="3003804"/>
            <a:ext cx="6915733" cy="3403104"/>
          </a:xfrm>
          <a:prstGeom prst="rect">
            <a:avLst/>
          </a:prstGeom>
        </p:spPr>
      </p:pic>
      <p:sp>
        <p:nvSpPr>
          <p:cNvPr id="17" name="Título 3"/>
          <p:cNvSpPr txBox="1">
            <a:spLocks/>
          </p:cNvSpPr>
          <p:nvPr/>
        </p:nvSpPr>
        <p:spPr>
          <a:xfrm>
            <a:off x="732617" y="3569113"/>
            <a:ext cx="4126010" cy="369394"/>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sz="4800" b="0" kern="1200" spc="-50" baseline="0">
                <a:solidFill>
                  <a:srgbClr val="DFE0D0"/>
                </a:solidFill>
                <a:latin typeface="Gill Sans MT Condensed" panose="020B0506020104020203" pitchFamily="34" charset="0"/>
                <a:ea typeface="+mj-ea"/>
                <a:cs typeface="+mj-cs"/>
              </a:defRPr>
            </a:lvl1pPr>
          </a:lstStyle>
          <a:p>
            <a:pPr algn="ctr"/>
            <a:r>
              <a:rPr lang="es-ES" sz="1200">
                <a:solidFill>
                  <a:srgbClr val="262626"/>
                </a:solidFill>
                <a:latin typeface="+mn-lt"/>
              </a:rPr>
              <a:t>Pitcher-catcher production comparison</a:t>
            </a:r>
            <a:endParaRPr lang="es-ES" sz="1200" dirty="0">
              <a:solidFill>
                <a:srgbClr val="262626"/>
              </a:solidFill>
              <a:latin typeface="+mn-lt"/>
            </a:endParaRPr>
          </a:p>
        </p:txBody>
      </p:sp>
      <p:pic>
        <p:nvPicPr>
          <p:cNvPr id="18" name="Imagen 17"/>
          <p:cNvPicPr>
            <a:picLocks noChangeAspect="1"/>
          </p:cNvPicPr>
          <p:nvPr/>
        </p:nvPicPr>
        <p:blipFill>
          <a:blip r:embed="rId5">
            <a:clrChange>
              <a:clrFrom>
                <a:srgbClr val="FFFFFF"/>
              </a:clrFrom>
              <a:clrTo>
                <a:srgbClr val="FFFFFF">
                  <a:alpha val="0"/>
                </a:srgbClr>
              </a:clrTo>
            </a:clrChange>
          </a:blip>
          <a:stretch>
            <a:fillRect/>
          </a:stretch>
        </p:blipFill>
        <p:spPr>
          <a:xfrm>
            <a:off x="485882" y="1060570"/>
            <a:ext cx="5080955" cy="2744438"/>
          </a:xfrm>
          <a:prstGeom prst="rect">
            <a:avLst/>
          </a:prstGeom>
        </p:spPr>
      </p:pic>
      <p:sp>
        <p:nvSpPr>
          <p:cNvPr id="19" name="Título 3"/>
          <p:cNvSpPr txBox="1">
            <a:spLocks/>
          </p:cNvSpPr>
          <p:nvPr/>
        </p:nvSpPr>
        <p:spPr>
          <a:xfrm>
            <a:off x="732617" y="990600"/>
            <a:ext cx="4126010" cy="36939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b="1" kern="1200" spc="-50" baseline="0">
                <a:solidFill>
                  <a:schemeClr val="accent2">
                    <a:lumMod val="75000"/>
                  </a:schemeClr>
                </a:solidFill>
                <a:latin typeface="Merriweather" panose="00000500000000000000" pitchFamily="2" charset="0"/>
                <a:ea typeface="+mj-ea"/>
                <a:cs typeface="+mj-cs"/>
              </a:defRPr>
            </a:lvl1pPr>
          </a:lstStyle>
          <a:p>
            <a:pPr algn="ctr"/>
            <a:r>
              <a:rPr lang="es-ES" sz="1200" dirty="0" err="1">
                <a:solidFill>
                  <a:srgbClr val="262626"/>
                </a:solidFill>
                <a:latin typeface="+mn-lt"/>
              </a:rPr>
              <a:t>Gammaflash</a:t>
            </a:r>
            <a:r>
              <a:rPr lang="es-ES" sz="1200" dirty="0">
                <a:solidFill>
                  <a:srgbClr val="262626"/>
                </a:solidFill>
                <a:latin typeface="+mn-lt"/>
              </a:rPr>
              <a:t> </a:t>
            </a:r>
            <a:r>
              <a:rPr lang="es-ES" sz="1200" dirty="0" err="1">
                <a:solidFill>
                  <a:srgbClr val="262626"/>
                </a:solidFill>
                <a:latin typeface="+mn-lt"/>
              </a:rPr>
              <a:t>substractions</a:t>
            </a:r>
            <a:endParaRPr lang="es-ES" sz="1200" dirty="0">
              <a:solidFill>
                <a:srgbClr val="262626"/>
              </a:solidFill>
              <a:latin typeface="+mn-lt"/>
            </a:endParaRPr>
          </a:p>
        </p:txBody>
      </p:sp>
      <p:sp>
        <p:nvSpPr>
          <p:cNvPr id="20" name="Rectángulo 19"/>
          <p:cNvSpPr/>
          <p:nvPr/>
        </p:nvSpPr>
        <p:spPr>
          <a:xfrm>
            <a:off x="5430319" y="1284669"/>
            <a:ext cx="6096000" cy="1754326"/>
          </a:xfrm>
          <a:prstGeom prst="rect">
            <a:avLst/>
          </a:prstGeom>
          <a:noFill/>
        </p:spPr>
        <p:txBody>
          <a:bodyPr>
            <a:spAutoFit/>
          </a:bodyPr>
          <a:lstStyle/>
          <a:p>
            <a:pPr algn="ctr"/>
            <a:r>
              <a:rPr lang="en-US" dirty="0">
                <a:solidFill>
                  <a:srgbClr val="262626"/>
                </a:solidFill>
                <a:latin typeface="Cambria" panose="02040503050406030204" pitchFamily="18" charset="0"/>
                <a:ea typeface="Cambria" panose="02040503050406030204" pitchFamily="18" charset="0"/>
              </a:rPr>
              <a:t>This traces are the result of the superposition of all the signals produced during each shot (pile-up)</a:t>
            </a:r>
          </a:p>
          <a:p>
            <a:pPr algn="ctr"/>
            <a:endParaRPr lang="en-US" dirty="0">
              <a:solidFill>
                <a:srgbClr val="262626"/>
              </a:solidFill>
              <a:latin typeface="Cambria" panose="02040503050406030204" pitchFamily="18" charset="0"/>
              <a:ea typeface="Cambria" panose="02040503050406030204" pitchFamily="18" charset="0"/>
            </a:endParaRPr>
          </a:p>
          <a:p>
            <a:pPr algn="ctr"/>
            <a:endParaRPr lang="en-US" dirty="0">
              <a:solidFill>
                <a:srgbClr val="262626"/>
              </a:solidFill>
              <a:latin typeface="Cambria" panose="02040503050406030204" pitchFamily="18" charset="0"/>
              <a:ea typeface="Cambria" panose="02040503050406030204" pitchFamily="18" charset="0"/>
            </a:endParaRPr>
          </a:p>
          <a:p>
            <a:pPr algn="ctr"/>
            <a:endParaRPr lang="en-US" b="1" dirty="0">
              <a:solidFill>
                <a:srgbClr val="262626"/>
              </a:solidFill>
              <a:latin typeface="Cambria" panose="02040503050406030204" pitchFamily="18" charset="0"/>
              <a:ea typeface="Cambria" panose="02040503050406030204" pitchFamily="18" charset="0"/>
            </a:endParaRPr>
          </a:p>
          <a:p>
            <a:pPr algn="ctr"/>
            <a:r>
              <a:rPr lang="en-US" b="1" dirty="0">
                <a:solidFill>
                  <a:srgbClr val="262626"/>
                </a:solidFill>
                <a:latin typeface="Cambria" panose="02040503050406030204" pitchFamily="18" charset="0"/>
                <a:ea typeface="Cambria" panose="02040503050406030204" pitchFamily="18" charset="0"/>
              </a:rPr>
              <a:t>Extra effort to be unfolded</a:t>
            </a:r>
            <a:endParaRPr lang="es-ES" b="1" dirty="0">
              <a:solidFill>
                <a:srgbClr val="262626"/>
              </a:solidFill>
              <a:latin typeface="Cambria" panose="02040503050406030204" pitchFamily="18" charset="0"/>
              <a:ea typeface="Cambria" panose="02040503050406030204" pitchFamily="18" charset="0"/>
            </a:endParaRPr>
          </a:p>
        </p:txBody>
      </p:sp>
      <p:sp>
        <p:nvSpPr>
          <p:cNvPr id="21" name="Flecha abajo 20"/>
          <p:cNvSpPr/>
          <p:nvPr/>
        </p:nvSpPr>
        <p:spPr>
          <a:xfrm>
            <a:off x="8203943" y="1993890"/>
            <a:ext cx="386817" cy="647584"/>
          </a:xfrm>
          <a:prstGeom prst="downArrow">
            <a:avLst/>
          </a:prstGeom>
          <a:noFill/>
          <a:ln w="57150">
            <a:solidFill>
              <a:srgbClr val="B32A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88587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10" name="22 Rectángulo">
            <a:extLst>
              <a:ext uri="{FF2B5EF4-FFF2-40B4-BE49-F238E27FC236}">
                <a16:creationId xmlns:a16="http://schemas.microsoft.com/office/drawing/2014/main" id="{F456C2C1-66AE-D68B-CB8F-B603BA3F6066}"/>
              </a:ext>
            </a:extLst>
          </p:cNvPr>
          <p:cNvSpPr/>
          <p:nvPr/>
        </p:nvSpPr>
        <p:spPr>
          <a:xfrm>
            <a:off x="819584" y="692875"/>
            <a:ext cx="1656223" cy="3770263"/>
          </a:xfrm>
          <a:prstGeom prst="rect">
            <a:avLst/>
          </a:prstGeom>
        </p:spPr>
        <p:txBody>
          <a:bodyPr wrap="none">
            <a:spAutoFit/>
          </a:bodyPr>
          <a:lstStyle/>
          <a:p>
            <a:r>
              <a:rPr lang="en-US" sz="23900" b="1" dirty="0">
                <a:solidFill>
                  <a:schemeClr val="accent3"/>
                </a:solidFill>
                <a:latin typeface="Britannic Bold" panose="020B0903060703020204" pitchFamily="34" charset="0"/>
                <a:cs typeface="Lao UI" panose="020B0502040204020203" pitchFamily="34" charset="0"/>
              </a:rPr>
              <a:t>“</a:t>
            </a:r>
            <a:endParaRPr lang="en-US" sz="23900" b="1" dirty="0">
              <a:solidFill>
                <a:schemeClr val="accent3"/>
              </a:solidFill>
              <a:latin typeface="Britannic Bold" panose="020B0903060703020204" pitchFamily="34" charset="0"/>
            </a:endParaRPr>
          </a:p>
        </p:txBody>
      </p:sp>
      <p:sp>
        <p:nvSpPr>
          <p:cNvPr id="11" name="23 Rectángulo">
            <a:extLst>
              <a:ext uri="{FF2B5EF4-FFF2-40B4-BE49-F238E27FC236}">
                <a16:creationId xmlns:a16="http://schemas.microsoft.com/office/drawing/2014/main" id="{BC722BB3-0B94-5B44-FFC9-F056DAAA84D1}"/>
              </a:ext>
            </a:extLst>
          </p:cNvPr>
          <p:cNvSpPr/>
          <p:nvPr/>
        </p:nvSpPr>
        <p:spPr>
          <a:xfrm>
            <a:off x="9900458" y="2245610"/>
            <a:ext cx="1707519" cy="3770263"/>
          </a:xfrm>
          <a:prstGeom prst="rect">
            <a:avLst/>
          </a:prstGeom>
        </p:spPr>
        <p:txBody>
          <a:bodyPr wrap="none">
            <a:spAutoFit/>
          </a:bodyPr>
          <a:lstStyle/>
          <a:p>
            <a:pPr marL="50799"/>
            <a:r>
              <a:rPr lang="en-US" sz="23900" b="1" dirty="0">
                <a:solidFill>
                  <a:schemeClr val="accent3"/>
                </a:solidFill>
                <a:latin typeface="Britannic Bold" panose="020B0903060703020204" pitchFamily="34" charset="0"/>
                <a:cs typeface="Arial" panose="020B0604020202020204" pitchFamily="34" charset="0"/>
              </a:rPr>
              <a:t>”</a:t>
            </a:r>
          </a:p>
        </p:txBody>
      </p:sp>
      <p:sp>
        <p:nvSpPr>
          <p:cNvPr id="5" name="Marcador de pie de página 4"/>
          <p:cNvSpPr>
            <a:spLocks noGrp="1"/>
          </p:cNvSpPr>
          <p:nvPr>
            <p:ph type="ftr" sz="quarter" idx="11"/>
          </p:nvPr>
        </p:nvSpPr>
        <p:spPr/>
        <p:txBody>
          <a:bodyPr/>
          <a:lstStyle/>
          <a:p>
            <a:r>
              <a:rPr lang="pt-BR"/>
              <a:t>Ariel Final Workshop | M. A. Millán-Callado | 19/01/2024 | IJCLab, Orsay</a:t>
            </a:r>
            <a:endParaRPr lang="en-US" dirty="0"/>
          </a:p>
        </p:txBody>
      </p:sp>
      <p:sp>
        <p:nvSpPr>
          <p:cNvPr id="214" name="Shape 214"/>
          <p:cNvSpPr txBox="1">
            <a:spLocks noGrp="1"/>
          </p:cNvSpPr>
          <p:nvPr>
            <p:ph idx="4294967295"/>
          </p:nvPr>
        </p:nvSpPr>
        <p:spPr>
          <a:xfrm>
            <a:off x="2133600" y="1674813"/>
            <a:ext cx="10058400" cy="4022725"/>
          </a:xfrm>
          <a:prstGeom prst="rect">
            <a:avLst/>
          </a:prstGeom>
        </p:spPr>
        <p:txBody>
          <a:bodyPr spcFirstLastPara="1" vert="horz" wrap="square" lIns="121900" tIns="121900" rIns="121900" bIns="121900" rtlCol="0" anchor="ctr" anchorCtr="0">
            <a:noAutofit/>
          </a:bodyPr>
          <a:lstStyle/>
          <a:p>
            <a:pPr marL="101597" indent="0" algn="ctr">
              <a:spcBef>
                <a:spcPts val="0"/>
              </a:spcBef>
              <a:buNone/>
            </a:pPr>
            <a:r>
              <a:rPr lang="es-ES" sz="1200" dirty="0">
                <a:solidFill>
                  <a:srgbClr val="520219"/>
                </a:solidFill>
                <a:latin typeface="Merriweather" panose="00000500000000000000" pitchFamily="2" charset="0"/>
              </a:rPr>
              <a:t> </a:t>
            </a:r>
          </a:p>
          <a:p>
            <a:pPr marL="0" indent="0" algn="ctr">
              <a:spcBef>
                <a:spcPts val="0"/>
              </a:spcBef>
              <a:spcAft>
                <a:spcPts val="0"/>
              </a:spcAft>
              <a:buNone/>
            </a:pPr>
            <a:endParaRPr sz="1600" b="1" dirty="0">
              <a:latin typeface="Merriweather" panose="00000500000000000000" pitchFamily="2" charset="0"/>
            </a:endParaRPr>
          </a:p>
        </p:txBody>
      </p:sp>
      <p:sp>
        <p:nvSpPr>
          <p:cNvPr id="9" name="Marcador de texto 8">
            <a:extLst>
              <a:ext uri="{FF2B5EF4-FFF2-40B4-BE49-F238E27FC236}">
                <a16:creationId xmlns:a16="http://schemas.microsoft.com/office/drawing/2014/main" id="{92374EB3-46E4-C5D0-2121-38A456D02DED}"/>
              </a:ext>
            </a:extLst>
          </p:cNvPr>
          <p:cNvSpPr txBox="1">
            <a:spLocks/>
          </p:cNvSpPr>
          <p:nvPr/>
        </p:nvSpPr>
        <p:spPr>
          <a:xfrm>
            <a:off x="1573721" y="1846626"/>
            <a:ext cx="9239249" cy="22069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nstantia" panose="0203060205030603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nstantia" panose="0203060205030603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nstantia" panose="0203060205030603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nstantia" panose="0203060205030603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nstantia" panose="0203060205030603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66" indent="0" algn="ctr">
              <a:buFont typeface="Arial" panose="020B0604020202020204" pitchFamily="34" charset="0"/>
              <a:buNone/>
            </a:pPr>
            <a:r>
              <a:rPr lang="en-US" dirty="0">
                <a:solidFill>
                  <a:srgbClr val="3E4655"/>
                </a:solidFill>
                <a:latin typeface="IBM Plex Sans" panose="020B0503050203000203" pitchFamily="34" charset="0"/>
                <a:ea typeface="Cambria" panose="02040503050406030204" pitchFamily="18" charset="0"/>
                <a:cs typeface="Arial" panose="020B0604020202020204" pitchFamily="34" charset="0"/>
              </a:rPr>
              <a:t>There is a general belief […] that neutron methods are an emerging technique and not exploited to their full capacity. This is partly due to the fact that useful neutron beams can only be generated at advanced research reactors and/or high energy neutron spallation sources.</a:t>
            </a:r>
          </a:p>
          <a:p>
            <a:pPr marL="33866" indent="0" algn="ctr">
              <a:buFont typeface="Arial" panose="020B0604020202020204" pitchFamily="34" charset="0"/>
              <a:buNone/>
            </a:pPr>
            <a:r>
              <a:rPr lang="en-US" dirty="0">
                <a:solidFill>
                  <a:schemeClr val="accent3"/>
                </a:solidFill>
                <a:latin typeface="IBM Plex Sans" panose="020B0503050203000203" pitchFamily="34" charset="0"/>
                <a:ea typeface="Cambria" panose="02040503050406030204" pitchFamily="18" charset="0"/>
                <a:cs typeface="Arial" panose="020B0604020202020204" pitchFamily="34" charset="0"/>
              </a:rPr>
              <a:t> - </a:t>
            </a:r>
            <a:r>
              <a:rPr lang="en-US" sz="1800" dirty="0">
                <a:solidFill>
                  <a:schemeClr val="accent3"/>
                </a:solidFill>
                <a:latin typeface="IBM Plex Sans" panose="020B0503050203000203" pitchFamily="34" charset="0"/>
                <a:ea typeface="Cambria" panose="02040503050406030204" pitchFamily="18" charset="0"/>
                <a:cs typeface="Arial" panose="020B0604020202020204" pitchFamily="34" charset="0"/>
              </a:rPr>
              <a:t>IAEA-TECDOC-1439, Development opportunities for small scale accelerator driven neutron sources, Report of a technical meeting, Vienna, 18-21 May 2004 </a:t>
            </a:r>
            <a:endParaRPr lang="es-ES" dirty="0">
              <a:solidFill>
                <a:schemeClr val="accent3"/>
              </a:solidFill>
              <a:latin typeface="IBM Plex Sans" panose="020B0503050203000203" pitchFamily="34" charset="0"/>
              <a:ea typeface="Cambria" panose="02040503050406030204" pitchFamily="18" charset="0"/>
              <a:cs typeface="Arial" panose="020B0604020202020204" pitchFamily="34" charset="0"/>
            </a:endParaRPr>
          </a:p>
        </p:txBody>
      </p:sp>
      <p:sp>
        <p:nvSpPr>
          <p:cNvPr id="12" name="Rectángulo 11"/>
          <p:cNvSpPr/>
          <p:nvPr/>
        </p:nvSpPr>
        <p:spPr>
          <a:xfrm>
            <a:off x="167951" y="74645"/>
            <a:ext cx="727788" cy="8864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63041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p:cNvPicPr>
            <a:picLocks noChangeAspect="1"/>
          </p:cNvPicPr>
          <p:nvPr/>
        </p:nvPicPr>
        <p:blipFill>
          <a:blip r:embed="rId4" cstate="print">
            <a:extLst>
              <a:ext uri="{28A0092B-C50C-407E-A947-70E740481C1C}">
                <a14:useLocalDpi xmlns:a14="http://schemas.microsoft.com/office/drawing/2010/main" val="0"/>
              </a:ext>
            </a:extLst>
          </a:blip>
          <a:srcRect l="10651" b="161"/>
          <a:stretch>
            <a:fillRect/>
          </a:stretch>
        </p:blipFill>
        <p:spPr>
          <a:xfrm>
            <a:off x="6163677" y="1019030"/>
            <a:ext cx="3271418" cy="2448000"/>
          </a:xfrm>
          <a:custGeom>
            <a:avLst/>
            <a:gdLst>
              <a:gd name="connsiteX0" fmla="*/ 0 w 3362224"/>
              <a:gd name="connsiteY0" fmla="*/ 0 h 2515950"/>
              <a:gd name="connsiteX1" fmla="*/ 3362224 w 3362224"/>
              <a:gd name="connsiteY1" fmla="*/ 0 h 2515950"/>
              <a:gd name="connsiteX2" fmla="*/ 3362224 w 3362224"/>
              <a:gd name="connsiteY2" fmla="*/ 2515950 h 2515950"/>
              <a:gd name="connsiteX3" fmla="*/ 0 w 3362224"/>
              <a:gd name="connsiteY3" fmla="*/ 2515950 h 2515950"/>
            </a:gdLst>
            <a:ahLst/>
            <a:cxnLst>
              <a:cxn ang="0">
                <a:pos x="connsiteX0" y="connsiteY0"/>
              </a:cxn>
              <a:cxn ang="0">
                <a:pos x="connsiteX1" y="connsiteY1"/>
              </a:cxn>
              <a:cxn ang="0">
                <a:pos x="connsiteX2" y="connsiteY2"/>
              </a:cxn>
              <a:cxn ang="0">
                <a:pos x="connsiteX3" y="connsiteY3"/>
              </a:cxn>
            </a:cxnLst>
            <a:rect l="l" t="t" r="r" b="b"/>
            <a:pathLst>
              <a:path w="3362224" h="2515950">
                <a:moveTo>
                  <a:pt x="0" y="0"/>
                </a:moveTo>
                <a:lnTo>
                  <a:pt x="3362224" y="0"/>
                </a:lnTo>
                <a:lnTo>
                  <a:pt x="3362224" y="2515950"/>
                </a:lnTo>
                <a:lnTo>
                  <a:pt x="0" y="2515950"/>
                </a:lnTo>
                <a:close/>
              </a:path>
            </a:pathLst>
          </a:custGeom>
          <a:ln>
            <a:noFill/>
          </a:ln>
          <a:effectLst/>
        </p:spPr>
      </p:pic>
      <p:sp>
        <p:nvSpPr>
          <p:cNvPr id="2" name="Título 1"/>
          <p:cNvSpPr>
            <a:spLocks noGrp="1"/>
          </p:cNvSpPr>
          <p:nvPr>
            <p:ph type="title"/>
          </p:nvPr>
        </p:nvSpPr>
        <p:spPr/>
        <p:txBody>
          <a:bodyPr/>
          <a:lstStyle/>
          <a:p>
            <a:r>
              <a:rPr lang="es-ES" dirty="0"/>
              <a:t>ACCELERATOR-BASED &amp; LASER-DRIVEN NEUTRON SOURCES </a:t>
            </a:r>
          </a:p>
        </p:txBody>
      </p:sp>
      <p:sp>
        <p:nvSpPr>
          <p:cNvPr id="7" name="Marcador de pie de página 6"/>
          <p:cNvSpPr>
            <a:spLocks noGrp="1"/>
          </p:cNvSpPr>
          <p:nvPr>
            <p:ph type="ftr" sz="quarter" idx="11"/>
          </p:nvPr>
        </p:nvSpPr>
        <p:spPr/>
        <p:txBody>
          <a:bodyPr/>
          <a:lstStyle/>
          <a:p>
            <a:r>
              <a:rPr lang="es-ES"/>
              <a:t>Ariel Final Workshop | M. A. Millán-Callado | 19/01/2024 | IJCLab, Orsay</a:t>
            </a:r>
            <a:endParaRPr lang="en-US" dirty="0"/>
          </a:p>
        </p:txBody>
      </p:sp>
      <p:pic>
        <p:nvPicPr>
          <p:cNvPr id="24" name="Imagen 23" descr="https://lh3.googleusercontent.com/oyGgLj9YK8Ob66vjef6Rrmf3Zw_ucX2YQlyqKes4aOcJgUkw7ldfBaepG6c-IriEtHYevWJDavqr3uWlqo0EqoKUIiCIATD5nvRI60Le0cGBVGZCYFzMGX7LnZI26mLCwIpjeZuntVrDKGWJ_s3jszC7Le4BHFVvMDrWO8VlpyPyO4LOSIa049ksjrH9ewgmTYx1Kd3zkyGYh1j-PDD64R7R2GPpGgGmtV4D16YeqmnMwO4arQsUzIFqO-lHeisuzkBoema8woi0dERFSWngh1i7vrf7azMlQxmMNdHidYIZzkoOWgUCBZzMrrhXgDvdoBcnKaUej38Zy5eVHJmYtjL7a1oDPxXFMzQGb7YnYykrBTwlCseqnmpoepXxmAWeygunmf6VVvtAqxtoWZvOYAzed9Rnhjrkg1_QOqH75lP65gUs4RGYq0hDy_RhvRAUZC3NHdOlAXVIvKWAZKgF169L00cEIrbfW2tNhDVX1rCmSi3qCxl0UH_pYA56X-2F1O_2kBIbdRpb-z7BrRMTCiXCEqSsPe_MS3n7bIMi6ZOkNFAX1zFtMHxjilwtAb_GZH0TFAySODC4av9va0EJd6otmmQiyIDY7a-c8MtKEGQ7B624KrI0BXJdSsLZRuci-aytNortcpvhYOeN0PfQyrPbNto6vq9VPo0eW7lWyKBYRbXrHgm3EHHq2DjDjM_p9C7at11xPFklpGYMXsLLm7LV7A=w1006-h464-no?authuser=0"/>
          <p:cNvPicPr>
            <a:picLocks noChangeAspect="1" noChangeArrowheads="1"/>
          </p:cNvPicPr>
          <p:nvPr/>
        </p:nvPicPr>
        <p:blipFill rotWithShape="1">
          <a:blip r:embed="rId5">
            <a:extLst>
              <a:ext uri="{28A0092B-C50C-407E-A947-70E740481C1C}">
                <a14:useLocalDpi xmlns:a14="http://schemas.microsoft.com/office/drawing/2010/main" val="0"/>
              </a:ext>
            </a:extLst>
          </a:blip>
          <a:srcRect l="22309" t="-558" r="16285" b="558"/>
          <a:stretch/>
        </p:blipFill>
        <p:spPr bwMode="auto">
          <a:xfrm>
            <a:off x="2628420" y="1019030"/>
            <a:ext cx="3266160" cy="2448000"/>
          </a:xfrm>
          <a:custGeom>
            <a:avLst/>
            <a:gdLst>
              <a:gd name="connsiteX0" fmla="*/ 0 w 3362224"/>
              <a:gd name="connsiteY0" fmla="*/ 0 h 2520000"/>
              <a:gd name="connsiteX1" fmla="*/ 3362224 w 3362224"/>
              <a:gd name="connsiteY1" fmla="*/ 0 h 2520000"/>
              <a:gd name="connsiteX2" fmla="*/ 3362224 w 3362224"/>
              <a:gd name="connsiteY2" fmla="*/ 2520000 h 2520000"/>
              <a:gd name="connsiteX3" fmla="*/ 0 w 3362224"/>
              <a:gd name="connsiteY3" fmla="*/ 2520000 h 2520000"/>
            </a:gdLst>
            <a:ahLst/>
            <a:cxnLst>
              <a:cxn ang="0">
                <a:pos x="connsiteX0" y="connsiteY0"/>
              </a:cxn>
              <a:cxn ang="0">
                <a:pos x="connsiteX1" y="connsiteY1"/>
              </a:cxn>
              <a:cxn ang="0">
                <a:pos x="connsiteX2" y="connsiteY2"/>
              </a:cxn>
              <a:cxn ang="0">
                <a:pos x="connsiteX3" y="connsiteY3"/>
              </a:cxn>
            </a:cxnLst>
            <a:rect l="l" t="t" r="r" b="b"/>
            <a:pathLst>
              <a:path w="3362224" h="2520000">
                <a:moveTo>
                  <a:pt x="0" y="0"/>
                </a:moveTo>
                <a:lnTo>
                  <a:pt x="3362224" y="0"/>
                </a:lnTo>
                <a:lnTo>
                  <a:pt x="3362224" y="2520000"/>
                </a:lnTo>
                <a:lnTo>
                  <a:pt x="0" y="2520000"/>
                </a:lnTo>
                <a:close/>
              </a:path>
            </a:pathLst>
          </a:custGeom>
          <a:noFill/>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rot="19738351">
            <a:off x="1404986" y="4678788"/>
            <a:ext cx="1899879" cy="646331"/>
          </a:xfrm>
          <a:prstGeom prst="rect">
            <a:avLst/>
          </a:prstGeom>
          <a:noFill/>
        </p:spPr>
        <p:txBody>
          <a:bodyPr wrap="none" rtlCol="0">
            <a:spAutoFit/>
          </a:bodyPr>
          <a:lstStyle/>
          <a:p>
            <a:r>
              <a:rPr lang="en-US" dirty="0">
                <a:solidFill>
                  <a:srgbClr val="FF0000"/>
                </a:solidFill>
                <a:latin typeface="IBM Plex Sans" panose="020B0503050203000203"/>
              </a:rPr>
              <a:t>~ 200 shots/day </a:t>
            </a:r>
          </a:p>
          <a:p>
            <a:r>
              <a:rPr lang="en-US" dirty="0">
                <a:solidFill>
                  <a:srgbClr val="FF0000"/>
                </a:solidFill>
                <a:latin typeface="IBM Plex Sans" panose="020B0503050203000203"/>
              </a:rPr>
              <a:t>(plasma mirror)</a:t>
            </a:r>
            <a:endParaRPr lang="en-US" dirty="0">
              <a:solidFill>
                <a:srgbClr val="FF0000"/>
              </a:solidFill>
              <a:latin typeface="IBM Plex Sans" panose="020B0503050203000203"/>
              <a:ea typeface="Cambria" panose="02040503050406030204" pitchFamily="18" charset="0"/>
            </a:endParaRPr>
          </a:p>
        </p:txBody>
      </p:sp>
      <p:graphicFrame>
        <p:nvGraphicFramePr>
          <p:cNvPr id="12" name="221 Tabla"/>
          <p:cNvGraphicFramePr>
            <a:graphicFrameLocks noGrp="1"/>
          </p:cNvGraphicFramePr>
          <p:nvPr/>
        </p:nvGraphicFramePr>
        <p:xfrm>
          <a:off x="2461846" y="3539863"/>
          <a:ext cx="7113929" cy="2727960"/>
        </p:xfrm>
        <a:graphic>
          <a:graphicData uri="http://schemas.openxmlformats.org/drawingml/2006/table">
            <a:tbl>
              <a:tblPr firstRow="1" bandRow="1">
                <a:tableStyleId>{9D7B26C5-4107-4FEC-AEDC-1716B250A1EF}</a:tableStyleId>
              </a:tblPr>
              <a:tblGrid>
                <a:gridCol w="2927813">
                  <a:extLst>
                    <a:ext uri="{9D8B030D-6E8A-4147-A177-3AD203B41FA5}">
                      <a16:colId xmlns:a16="http://schemas.microsoft.com/office/drawing/2014/main" val="20001"/>
                    </a:ext>
                  </a:extLst>
                </a:gridCol>
                <a:gridCol w="1459310">
                  <a:extLst>
                    <a:ext uri="{9D8B030D-6E8A-4147-A177-3AD203B41FA5}">
                      <a16:colId xmlns:a16="http://schemas.microsoft.com/office/drawing/2014/main" val="4018956059"/>
                    </a:ext>
                  </a:extLst>
                </a:gridCol>
                <a:gridCol w="2726806">
                  <a:extLst>
                    <a:ext uri="{9D8B030D-6E8A-4147-A177-3AD203B41FA5}">
                      <a16:colId xmlns:a16="http://schemas.microsoft.com/office/drawing/2014/main" val="20002"/>
                    </a:ext>
                  </a:extLst>
                </a:gridCol>
              </a:tblGrid>
              <a:tr h="320656">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s-ES" sz="1700" dirty="0"/>
                        <a:t>DRACO@HZDR</a:t>
                      </a:r>
                      <a:endParaRPr lang="en-US" sz="1700" b="1" dirty="0">
                        <a:solidFill>
                          <a:schemeClr val="tx1">
                            <a:lumMod val="95000"/>
                            <a:lumOff val="5000"/>
                          </a:schemeClr>
                        </a:solidFill>
                        <a:latin typeface="Constantia" panose="02030602050306030303" pitchFamily="18" charset="0"/>
                        <a:ea typeface="Roboto Condensed" panose="020B0604020202020204" charset="0"/>
                      </a:endParaRPr>
                    </a:p>
                  </a:txBody>
                  <a:tcPr/>
                </a:tc>
                <a:tc>
                  <a:txBody>
                    <a:bodyPr/>
                    <a:lstStyle/>
                    <a:p>
                      <a:endParaRPr lang="en-US" sz="1700" dirty="0">
                        <a:latin typeface="Constantia" panose="02030602050306030303" pitchFamily="18" charset="0"/>
                      </a:endParaRPr>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s-ES" sz="1700" dirty="0" err="1"/>
                        <a:t>HiSPANoS@CNA</a:t>
                      </a:r>
                      <a:endParaRPr lang="en-US" sz="1700" b="1" dirty="0">
                        <a:solidFill>
                          <a:schemeClr val="tx1">
                            <a:lumMod val="95000"/>
                            <a:lumOff val="5000"/>
                          </a:schemeClr>
                        </a:solidFill>
                        <a:latin typeface="Constantia" panose="02030602050306030303" pitchFamily="18" charset="0"/>
                        <a:ea typeface="Roboto Condensed" panose="020B0604020202020204" charset="0"/>
                      </a:endParaRPr>
                    </a:p>
                  </a:txBody>
                  <a:tcPr/>
                </a:tc>
                <a:extLst>
                  <a:ext uri="{0D108BD9-81ED-4DB2-BD59-A6C34878D82A}">
                    <a16:rowId xmlns:a16="http://schemas.microsoft.com/office/drawing/2014/main" val="10000"/>
                  </a:ext>
                </a:extLst>
              </a:tr>
              <a:tr h="47401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400" dirty="0"/>
                        <a:t>PW-class 30</a:t>
                      </a:r>
                      <a:r>
                        <a:rPr lang="en-US" sz="1400" baseline="0" dirty="0"/>
                        <a:t> </a:t>
                      </a:r>
                      <a:r>
                        <a:rPr lang="en-US" sz="1400" dirty="0"/>
                        <a:t>J Laser</a:t>
                      </a:r>
                      <a:r>
                        <a:rPr lang="en-US" sz="1400" baseline="0" dirty="0"/>
                        <a:t> System</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B32A48"/>
                          </a:solidFill>
                        </a:rPr>
                        <a:t>(18 J on target)</a:t>
                      </a:r>
                      <a:endParaRPr lang="en-US" sz="1400" b="0" dirty="0">
                        <a:solidFill>
                          <a:srgbClr val="B32A48"/>
                        </a:solidFill>
                        <a:latin typeface="Cambria" panose="02040503050406030204" pitchFamily="18" charset="0"/>
                        <a:ea typeface="Cambria" panose="02040503050406030204" pitchFamily="18" charset="0"/>
                      </a:endParaRPr>
                    </a:p>
                  </a:txBody>
                  <a:tcPr/>
                </a:tc>
                <a:tc>
                  <a:txBody>
                    <a:bodyPr/>
                    <a:lstStyle/>
                    <a:p>
                      <a:pPr algn="ctr"/>
                      <a:r>
                        <a:rPr lang="en-US" sz="1400" b="1" dirty="0"/>
                        <a:t>Facility</a:t>
                      </a:r>
                      <a:endParaRPr lang="en-US" sz="1400" b="1" dirty="0">
                        <a:latin typeface="Constantia" panose="02030602050306030303" pitchFamily="18" charset="0"/>
                      </a:endParaRPr>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400" dirty="0"/>
                        <a:t>3 MV Tandem Accelerator</a:t>
                      </a:r>
                      <a:endParaRPr lang="en-US" sz="1400" b="0" dirty="0">
                        <a:latin typeface="Constantia" panose="02030602050306030303" pitchFamily="18" charset="0"/>
                        <a:ea typeface="Roboto Condensed" panose="020B0604020202020204" charset="0"/>
                      </a:endParaRPr>
                    </a:p>
                  </a:txBody>
                  <a:tcPr/>
                </a:tc>
                <a:extLst>
                  <a:ext uri="{0D108BD9-81ED-4DB2-BD59-A6C34878D82A}">
                    <a16:rowId xmlns:a16="http://schemas.microsoft.com/office/drawing/2014/main" val="10001"/>
                  </a:ext>
                </a:extLst>
              </a:tr>
              <a:tr h="278831">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400" dirty="0"/>
                        <a:t>30 fs laser / ~</a:t>
                      </a:r>
                      <a:r>
                        <a:rPr lang="en-US" sz="1400" dirty="0" err="1"/>
                        <a:t>ps</a:t>
                      </a:r>
                      <a:r>
                        <a:rPr lang="en-US" sz="1400" dirty="0"/>
                        <a:t> ions</a:t>
                      </a:r>
                      <a:endParaRPr lang="en-US" sz="1400" b="1" dirty="0">
                        <a:latin typeface="Constantia" panose="02030602050306030303" pitchFamily="18" charset="0"/>
                        <a:ea typeface="Roboto Condensed" panose="020B0604020202020204" charset="0"/>
                      </a:endParaRPr>
                    </a:p>
                  </a:txBody>
                  <a:tcPr/>
                </a:tc>
                <a:tc>
                  <a:txBody>
                    <a:bodyPr/>
                    <a:lstStyle/>
                    <a:p>
                      <a:pPr algn="ctr"/>
                      <a:r>
                        <a:rPr lang="en-US" sz="1400" b="1" dirty="0"/>
                        <a:t>Pulse duration</a:t>
                      </a:r>
                      <a:endParaRPr lang="en-US" sz="1400" b="1" dirty="0">
                        <a:latin typeface="Constantia" panose="02030602050306030303" pitchFamily="18" charset="0"/>
                      </a:endParaRPr>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400" dirty="0"/>
                        <a:t>1-2 ns</a:t>
                      </a:r>
                      <a:endParaRPr lang="en-US" sz="1400" b="1" dirty="0">
                        <a:latin typeface="Constantia" panose="02030602050306030303" pitchFamily="18" charset="0"/>
                        <a:ea typeface="Roboto Condensed" panose="020B0604020202020204" charset="0"/>
                      </a:endParaRPr>
                    </a:p>
                  </a:txBody>
                  <a:tcPr/>
                </a:tc>
                <a:extLst>
                  <a:ext uri="{0D108BD9-81ED-4DB2-BD59-A6C34878D82A}">
                    <a16:rowId xmlns:a16="http://schemas.microsoft.com/office/drawing/2014/main" val="10002"/>
                  </a:ext>
                </a:extLst>
              </a:tr>
              <a:tr h="669195">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400" dirty="0"/>
                        <a:t>Up to 1 Hz (compressor)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B32A48"/>
                          </a:solidFill>
                        </a:rPr>
                        <a:t>(1 shot/minute</a:t>
                      </a:r>
                      <a:r>
                        <a:rPr lang="en-US" sz="1400" baseline="0" dirty="0">
                          <a:solidFill>
                            <a:srgbClr val="B32A48"/>
                          </a:solidFill>
                        </a:rPr>
                        <a:t> during the experiment)</a:t>
                      </a:r>
                      <a:endParaRPr lang="en-US" sz="1400" dirty="0">
                        <a:solidFill>
                          <a:srgbClr val="B32A48"/>
                        </a:solidFill>
                        <a:latin typeface="Cambria" panose="02040503050406030204" pitchFamily="18" charset="0"/>
                        <a:ea typeface="Cambria" panose="02040503050406030204" pitchFamily="18" charset="0"/>
                      </a:endParaRPr>
                    </a:p>
                  </a:txBody>
                  <a:tcPr/>
                </a:tc>
                <a:tc>
                  <a:txBody>
                    <a:bodyPr/>
                    <a:lstStyle/>
                    <a:p>
                      <a:pPr algn="ctr"/>
                      <a:r>
                        <a:rPr lang="en-US" sz="1400" b="1" dirty="0"/>
                        <a:t>Repetition rate</a:t>
                      </a:r>
                      <a:endParaRPr lang="en-US" sz="1400" b="1" dirty="0">
                        <a:latin typeface="Constantia" panose="02030602050306030303" pitchFamily="18" charset="0"/>
                      </a:endParaRPr>
                    </a:p>
                  </a:txBody>
                  <a:tcPr/>
                </a:tc>
                <a:tc>
                  <a:txBody>
                    <a:bodyPr/>
                    <a:lstStyle/>
                    <a:p>
                      <a:pPr algn="ctr"/>
                      <a:r>
                        <a:rPr lang="en-US" sz="1400" dirty="0"/>
                        <a:t>500 kHz</a:t>
                      </a:r>
                      <a:endParaRPr lang="en-US" sz="1400" dirty="0">
                        <a:latin typeface="Constantia" panose="02030602050306030303" pitchFamily="18" charset="0"/>
                      </a:endParaRPr>
                    </a:p>
                  </a:txBody>
                  <a:tcPr/>
                </a:tc>
                <a:extLst>
                  <a:ext uri="{0D108BD9-81ED-4DB2-BD59-A6C34878D82A}">
                    <a16:rowId xmlns:a16="http://schemas.microsoft.com/office/drawing/2014/main" val="10003"/>
                  </a:ext>
                </a:extLst>
              </a:tr>
              <a:tr h="474013">
                <a:tc>
                  <a:txBody>
                    <a:bodyPr/>
                    <a:lstStyle/>
                    <a:p>
                      <a:pPr lvl="0" algn="ctr"/>
                      <a:r>
                        <a:rPr lang="en-US" sz="1400" dirty="0"/>
                        <a:t>7-9·10</a:t>
                      </a:r>
                      <a:r>
                        <a:rPr lang="en-US" sz="1400" baseline="30000" dirty="0"/>
                        <a:t>6 </a:t>
                      </a:r>
                    </a:p>
                    <a:p>
                      <a:pPr lvl="0" algn="ctr"/>
                      <a:r>
                        <a:rPr lang="es-ES" sz="1400" baseline="0" dirty="0">
                          <a:solidFill>
                            <a:srgbClr val="B32A48"/>
                          </a:solidFill>
                        </a:rPr>
                        <a:t>(</a:t>
                      </a:r>
                      <a:r>
                        <a:rPr lang="es-ES" sz="1400" baseline="0" dirty="0" err="1">
                          <a:solidFill>
                            <a:srgbClr val="B32A48"/>
                          </a:solidFill>
                        </a:rPr>
                        <a:t>A</a:t>
                      </a:r>
                      <a:r>
                        <a:rPr lang="es-ES" sz="1400" dirty="0" err="1">
                          <a:solidFill>
                            <a:srgbClr val="B32A48"/>
                          </a:solidFill>
                        </a:rPr>
                        <a:t>ssuming</a:t>
                      </a:r>
                      <a:r>
                        <a:rPr lang="es-ES" sz="1400" dirty="0">
                          <a:solidFill>
                            <a:srgbClr val="B32A48"/>
                          </a:solidFill>
                        </a:rPr>
                        <a:t> </a:t>
                      </a:r>
                      <a:r>
                        <a:rPr lang="es-ES" sz="1400" dirty="0" err="1">
                          <a:solidFill>
                            <a:srgbClr val="B32A48"/>
                          </a:solidFill>
                        </a:rPr>
                        <a:t>isotropic</a:t>
                      </a:r>
                      <a:r>
                        <a:rPr lang="es-ES" sz="1400" dirty="0">
                          <a:solidFill>
                            <a:srgbClr val="B32A48"/>
                          </a:solidFill>
                        </a:rPr>
                        <a:t> </a:t>
                      </a:r>
                      <a:r>
                        <a:rPr lang="es-ES" sz="1400" dirty="0" err="1">
                          <a:solidFill>
                            <a:srgbClr val="B32A48"/>
                          </a:solidFill>
                        </a:rPr>
                        <a:t>production</a:t>
                      </a:r>
                      <a:r>
                        <a:rPr lang="es-ES" sz="1200" dirty="0">
                          <a:solidFill>
                            <a:srgbClr val="B32A48"/>
                          </a:solidFill>
                        </a:rPr>
                        <a:t>)</a:t>
                      </a:r>
                      <a:endParaRPr lang="es-ES" sz="1400" dirty="0">
                        <a:solidFill>
                          <a:srgbClr val="B32A48"/>
                        </a:solidFill>
                        <a:latin typeface="Cambria" panose="02040503050406030204" pitchFamily="18" charset="0"/>
                        <a:ea typeface="Cambria" panose="02040503050406030204" pitchFamily="18" charset="0"/>
                      </a:endParaRPr>
                    </a:p>
                  </a:txBody>
                  <a:tcPr/>
                </a:tc>
                <a:tc>
                  <a:txBody>
                    <a:bodyPr/>
                    <a:lstStyle/>
                    <a:p>
                      <a:pPr algn="ctr"/>
                      <a:r>
                        <a:rPr lang="en-US" sz="1400" b="1" dirty="0"/>
                        <a:t>Production </a:t>
                      </a:r>
                      <a:r>
                        <a:rPr lang="en-US" sz="1400" b="1" baseline="0" dirty="0"/>
                        <a:t>(n/</a:t>
                      </a:r>
                      <a:r>
                        <a:rPr lang="en-US" sz="1400" b="1" baseline="0" dirty="0" err="1"/>
                        <a:t>sr</a:t>
                      </a:r>
                      <a:r>
                        <a:rPr lang="en-US" sz="1400" b="1" baseline="0" dirty="0"/>
                        <a:t>/pulse)</a:t>
                      </a:r>
                      <a:endParaRPr lang="en-US" sz="1400" b="1" dirty="0">
                        <a:latin typeface="Constantia" panose="02030602050306030303" pitchFamily="18" charset="0"/>
                      </a:endParaRPr>
                    </a:p>
                  </a:txBody>
                  <a:tcPr/>
                </a:tc>
                <a:tc>
                  <a:txBody>
                    <a:bodyPr/>
                    <a:lstStyle/>
                    <a:p>
                      <a:pPr algn="ctr"/>
                      <a:r>
                        <a:rPr lang="en-US" sz="1400" baseline="0" dirty="0"/>
                        <a:t> ~ </a:t>
                      </a:r>
                      <a:r>
                        <a:rPr lang="en-US" sz="1400" dirty="0"/>
                        <a:t>10</a:t>
                      </a:r>
                      <a:r>
                        <a:rPr lang="en-US" sz="1400" baseline="30000" dirty="0"/>
                        <a:t>5</a:t>
                      </a:r>
                      <a:endParaRPr lang="en-US" sz="1400" b="1" dirty="0">
                        <a:solidFill>
                          <a:srgbClr val="00B050"/>
                        </a:solidFill>
                        <a:latin typeface="Constantia" panose="02030602050306030303" pitchFamily="18" charset="0"/>
                      </a:endParaRPr>
                    </a:p>
                  </a:txBody>
                  <a:tcPr/>
                </a:tc>
                <a:extLst>
                  <a:ext uri="{0D108BD9-81ED-4DB2-BD59-A6C34878D82A}">
                    <a16:rowId xmlns:a16="http://schemas.microsoft.com/office/drawing/2014/main" val="10004"/>
                  </a:ext>
                </a:extLst>
              </a:tr>
              <a:tr h="2788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7-9·10</a:t>
                      </a:r>
                      <a:r>
                        <a:rPr lang="en-US" sz="1400" baseline="30000" dirty="0"/>
                        <a:t>6</a:t>
                      </a:r>
                      <a:endParaRPr lang="es-ES" sz="1400" b="1" baseline="30000" dirty="0">
                        <a:solidFill>
                          <a:srgbClr val="00B050"/>
                        </a:solidFill>
                        <a:latin typeface="Constantia" panose="02030602050306030303" pitchFamily="18" charset="0"/>
                        <a:ea typeface="Roboto Condensed" panose="020B0604020202020204" charset="0"/>
                      </a:endParaRPr>
                    </a:p>
                  </a:txBody>
                  <a:tcPr/>
                </a:tc>
                <a:tc>
                  <a:txBody>
                    <a:bodyPr/>
                    <a:lstStyle/>
                    <a:p>
                      <a:pPr algn="ctr"/>
                      <a:r>
                        <a:rPr lang="en-US" sz="1400" b="1" dirty="0"/>
                        <a:t>Flux (n/</a:t>
                      </a:r>
                      <a:r>
                        <a:rPr lang="en-US" sz="1400" b="1" dirty="0" err="1"/>
                        <a:t>sr</a:t>
                      </a:r>
                      <a:r>
                        <a:rPr lang="en-US" sz="1400" b="1" dirty="0"/>
                        <a:t>/s)</a:t>
                      </a:r>
                      <a:endParaRPr lang="en-US" sz="1400" b="1" dirty="0">
                        <a:latin typeface="Constantia" panose="02030602050306030303"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cap="none" dirty="0">
                          <a:effectLst/>
                          <a:sym typeface="Arial"/>
                        </a:rPr>
                        <a:t>4-5·</a:t>
                      </a:r>
                      <a:r>
                        <a:rPr lang="en-US" sz="1400" dirty="0"/>
                        <a:t>10</a:t>
                      </a:r>
                      <a:r>
                        <a:rPr lang="en-US" sz="1400" baseline="30000" dirty="0"/>
                        <a:t>10</a:t>
                      </a:r>
                      <a:endParaRPr lang="en-US" sz="1400" b="1" dirty="0">
                        <a:solidFill>
                          <a:srgbClr val="00B050"/>
                        </a:solidFill>
                        <a:latin typeface="Constantia" panose="02030602050306030303" pitchFamily="18" charset="0"/>
                      </a:endParaRPr>
                    </a:p>
                  </a:txBody>
                  <a:tcPr/>
                </a:tc>
                <a:extLst>
                  <a:ext uri="{0D108BD9-81ED-4DB2-BD59-A6C34878D82A}">
                    <a16:rowId xmlns:a16="http://schemas.microsoft.com/office/drawing/2014/main" val="1057721148"/>
                  </a:ext>
                </a:extLst>
              </a:tr>
            </a:tbl>
          </a:graphicData>
        </a:graphic>
      </p:graphicFrame>
      <p:sp>
        <p:nvSpPr>
          <p:cNvPr id="17" name="CuadroTexto 16"/>
          <p:cNvSpPr txBox="1"/>
          <p:nvPr/>
        </p:nvSpPr>
        <p:spPr>
          <a:xfrm>
            <a:off x="276225" y="1058294"/>
            <a:ext cx="2340000" cy="3754874"/>
          </a:xfrm>
          <a:prstGeom prst="rect">
            <a:avLst/>
          </a:prstGeom>
        </p:spPr>
        <p:txBody>
          <a:bodyPr wrap="square" rtlCol="0">
            <a:spAutoFit/>
          </a:bodyPr>
          <a:lstStyle/>
          <a:p>
            <a:pPr>
              <a:buClr>
                <a:srgbClr val="B32A48"/>
              </a:buClr>
              <a:buSzPct val="150000"/>
            </a:pPr>
            <a:r>
              <a:rPr lang="en-US" sz="1400" b="1" dirty="0">
                <a:solidFill>
                  <a:srgbClr val="B32A48"/>
                </a:solidFill>
                <a:latin typeface="IBM Plex Sans" panose="020B0503050203000203"/>
                <a:cs typeface="Arial" panose="020B0604020202020204" pitchFamily="34" charset="0"/>
              </a:rPr>
              <a:t>LASER-DRIVEN </a:t>
            </a:r>
          </a:p>
          <a:p>
            <a:pPr>
              <a:buClr>
                <a:srgbClr val="B32A48"/>
              </a:buClr>
              <a:buSzPct val="150000"/>
            </a:pPr>
            <a:r>
              <a:rPr lang="en-US" sz="1400" b="1" dirty="0">
                <a:solidFill>
                  <a:srgbClr val="B32A48"/>
                </a:solidFill>
                <a:latin typeface="IBM Plex Sans" panose="020B0503050203000203"/>
                <a:cs typeface="Arial" panose="020B0604020202020204" pitchFamily="34" charset="0"/>
              </a:rPr>
              <a:t>(LDNS)</a:t>
            </a:r>
          </a:p>
          <a:p>
            <a:pPr>
              <a:buClr>
                <a:srgbClr val="B32A48"/>
              </a:buClr>
              <a:buSzPct val="150000"/>
            </a:pPr>
            <a:endParaRPr lang="en-US" sz="1400" b="1" dirty="0">
              <a:solidFill>
                <a:srgbClr val="B32A48"/>
              </a:solidFill>
              <a:latin typeface="IBM Plex Sans" panose="020B0503050203000203"/>
              <a:cs typeface="Arial" panose="020B0604020202020204" pitchFamily="34" charset="0"/>
            </a:endParaRPr>
          </a:p>
          <a:p>
            <a:pPr>
              <a:buClr>
                <a:srgbClr val="B32A48"/>
              </a:buClr>
              <a:buSzPct val="150000"/>
            </a:pPr>
            <a:r>
              <a:rPr lang="en-US" sz="1400" b="1" dirty="0">
                <a:solidFill>
                  <a:srgbClr val="B32A48"/>
                </a:solidFill>
                <a:latin typeface="IBM Plex Sans" panose="020B0503050203000203"/>
                <a:cs typeface="Arial" panose="020B0604020202020204" pitchFamily="34" charset="0"/>
              </a:rPr>
              <a:t>Advantages</a:t>
            </a:r>
          </a:p>
          <a:p>
            <a:pPr marL="285750" indent="-285750">
              <a:buClr>
                <a:srgbClr val="B32A48"/>
              </a:buClr>
              <a:buSzPct val="150000"/>
              <a:buFont typeface="Arial" panose="020B0604020202020204" pitchFamily="34" charset="0"/>
              <a:buChar char="•"/>
            </a:pPr>
            <a:r>
              <a:rPr lang="en-US" sz="1400" dirty="0">
                <a:solidFill>
                  <a:srgbClr val="3E4655"/>
                </a:solidFill>
                <a:latin typeface="IBM Plex Sans" panose="020B0503050203000203"/>
                <a:cs typeface="Arial" panose="020B0604020202020204" pitchFamily="34" charset="0"/>
              </a:rPr>
              <a:t>Higher instantaneous flux</a:t>
            </a:r>
          </a:p>
          <a:p>
            <a:pPr marL="285750" indent="-285750">
              <a:buClr>
                <a:srgbClr val="B32A48"/>
              </a:buClr>
              <a:buSzPct val="150000"/>
              <a:buFont typeface="Arial" panose="020B0604020202020204" pitchFamily="34" charset="0"/>
              <a:buChar char="•"/>
            </a:pPr>
            <a:r>
              <a:rPr lang="en-US" sz="1400" dirty="0">
                <a:solidFill>
                  <a:srgbClr val="3E4655"/>
                </a:solidFill>
                <a:latin typeface="IBM Plex Sans" panose="020B0503050203000203"/>
                <a:cs typeface="Arial" panose="020B0604020202020204" pitchFamily="34" charset="0"/>
              </a:rPr>
              <a:t>Shorter pulses</a:t>
            </a:r>
          </a:p>
          <a:p>
            <a:pPr marL="285750" indent="-285750">
              <a:buClr>
                <a:srgbClr val="B32A48"/>
              </a:buClr>
              <a:buSzPct val="150000"/>
              <a:buFont typeface="Arial" panose="020B0604020202020204" pitchFamily="34" charset="0"/>
              <a:buChar char="•"/>
            </a:pPr>
            <a:r>
              <a:rPr lang="en-US" sz="1400" dirty="0">
                <a:solidFill>
                  <a:srgbClr val="3E4655"/>
                </a:solidFill>
                <a:latin typeface="IBM Plex Sans" panose="020B0503050203000203"/>
                <a:cs typeface="Arial" panose="020B0604020202020204" pitchFamily="34" charset="0"/>
              </a:rPr>
              <a:t>Technology in fast development</a:t>
            </a:r>
          </a:p>
          <a:p>
            <a:pPr marL="285750" indent="-285750">
              <a:buClr>
                <a:srgbClr val="B32A48"/>
              </a:buClr>
              <a:buSzPct val="150000"/>
              <a:buFont typeface="Arial" panose="020B0604020202020204" pitchFamily="34" charset="0"/>
              <a:buChar char="•"/>
            </a:pPr>
            <a:endParaRPr lang="en-US" sz="1400" b="1" dirty="0">
              <a:solidFill>
                <a:srgbClr val="B32A48"/>
              </a:solidFill>
              <a:latin typeface="IBM Plex Sans" panose="020B0503050203000203"/>
              <a:cs typeface="Arial" panose="020B0604020202020204" pitchFamily="34" charset="0"/>
            </a:endParaRPr>
          </a:p>
          <a:p>
            <a:pPr>
              <a:buClr>
                <a:srgbClr val="B32A48"/>
              </a:buClr>
              <a:buSzPct val="150000"/>
            </a:pPr>
            <a:r>
              <a:rPr lang="en-US" sz="1400" b="1" dirty="0">
                <a:solidFill>
                  <a:srgbClr val="B32A48"/>
                </a:solidFill>
                <a:latin typeface="IBM Plex Sans" panose="020B0503050203000203"/>
                <a:cs typeface="Arial" panose="020B0604020202020204" pitchFamily="34" charset="0"/>
              </a:rPr>
              <a:t>Drawbacks</a:t>
            </a:r>
          </a:p>
          <a:p>
            <a:pPr marL="285750" indent="-285750">
              <a:buClr>
                <a:srgbClr val="B32A48"/>
              </a:buClr>
              <a:buSzPct val="150000"/>
              <a:buFont typeface="Arial" panose="020B0604020202020204" pitchFamily="34" charset="0"/>
              <a:buChar char="•"/>
            </a:pPr>
            <a:r>
              <a:rPr lang="en-US" sz="1400" dirty="0">
                <a:solidFill>
                  <a:srgbClr val="3E4655"/>
                </a:solidFill>
                <a:latin typeface="IBM Plex Sans" panose="020B0503050203000203"/>
                <a:cs typeface="Arial" panose="020B0604020202020204" pitchFamily="34" charset="0"/>
              </a:rPr>
              <a:t>Lower repetition rate (for now)</a:t>
            </a:r>
          </a:p>
          <a:p>
            <a:pPr marL="285750" indent="-285750">
              <a:buClr>
                <a:srgbClr val="B32A48"/>
              </a:buClr>
              <a:buSzPct val="150000"/>
              <a:buFont typeface="Arial" panose="020B0604020202020204" pitchFamily="34" charset="0"/>
              <a:buChar char="•"/>
            </a:pPr>
            <a:r>
              <a:rPr lang="en-US" sz="1400" dirty="0">
                <a:solidFill>
                  <a:srgbClr val="3E4655"/>
                </a:solidFill>
                <a:latin typeface="IBM Plex Sans" panose="020B0503050203000203"/>
                <a:cs typeface="Arial" panose="020B0604020202020204" pitchFamily="34" charset="0"/>
              </a:rPr>
              <a:t>Lower reproducibility</a:t>
            </a:r>
          </a:p>
          <a:p>
            <a:pPr marL="285750" indent="-285750">
              <a:buClr>
                <a:srgbClr val="B32A48"/>
              </a:buClr>
              <a:buSzPct val="150000"/>
              <a:buFont typeface="Arial" panose="020B0604020202020204" pitchFamily="34" charset="0"/>
              <a:buChar char="•"/>
            </a:pPr>
            <a:r>
              <a:rPr lang="en-US" sz="1400" dirty="0">
                <a:solidFill>
                  <a:srgbClr val="3E4655"/>
                </a:solidFill>
                <a:latin typeface="IBM Plex Sans" panose="020B0503050203000203"/>
                <a:cs typeface="Arial" panose="020B0604020202020204" pitchFamily="34" charset="0"/>
              </a:rPr>
              <a:t>New /Unknown environment</a:t>
            </a:r>
          </a:p>
          <a:p>
            <a:pPr>
              <a:buClr>
                <a:srgbClr val="B32A48"/>
              </a:buClr>
              <a:buSzPct val="150000"/>
            </a:pPr>
            <a:endParaRPr lang="en-US" sz="1400" dirty="0">
              <a:solidFill>
                <a:srgbClr val="3E4655"/>
              </a:solidFill>
              <a:latin typeface="IBM Plex Sans" panose="020B0503050203000203"/>
              <a:cs typeface="Arial" panose="020B0604020202020204" pitchFamily="34" charset="0"/>
            </a:endParaRPr>
          </a:p>
        </p:txBody>
      </p:sp>
      <p:sp>
        <p:nvSpPr>
          <p:cNvPr id="18" name="CuadroTexto 17"/>
          <p:cNvSpPr txBox="1"/>
          <p:nvPr/>
        </p:nvSpPr>
        <p:spPr>
          <a:xfrm>
            <a:off x="9575775" y="1047536"/>
            <a:ext cx="2340000" cy="2893100"/>
          </a:xfrm>
          <a:prstGeom prst="rect">
            <a:avLst/>
          </a:prstGeom>
        </p:spPr>
        <p:txBody>
          <a:bodyPr wrap="square" rtlCol="0">
            <a:spAutoFit/>
          </a:bodyPr>
          <a:lstStyle/>
          <a:p>
            <a:pPr>
              <a:buClr>
                <a:srgbClr val="B32A48"/>
              </a:buClr>
              <a:buSzPct val="150000"/>
            </a:pPr>
            <a:r>
              <a:rPr lang="en-US" sz="1400" b="1" dirty="0">
                <a:solidFill>
                  <a:srgbClr val="B32A48"/>
                </a:solidFill>
                <a:latin typeface="IBM Plex Sans" panose="020B0503050203000203"/>
                <a:cs typeface="Arial" panose="020B0604020202020204" pitchFamily="34" charset="0"/>
              </a:rPr>
              <a:t>Accelerator-based (ABNS)</a:t>
            </a:r>
          </a:p>
          <a:p>
            <a:pPr>
              <a:buClr>
                <a:srgbClr val="B32A48"/>
              </a:buClr>
              <a:buSzPct val="150000"/>
            </a:pPr>
            <a:endParaRPr lang="en-US" sz="1400" b="1" dirty="0">
              <a:solidFill>
                <a:srgbClr val="B32A48"/>
              </a:solidFill>
              <a:latin typeface="IBM Plex Sans" panose="020B0503050203000203"/>
              <a:cs typeface="Arial" panose="020B0604020202020204" pitchFamily="34" charset="0"/>
            </a:endParaRPr>
          </a:p>
          <a:p>
            <a:pPr>
              <a:buClr>
                <a:srgbClr val="B32A48"/>
              </a:buClr>
              <a:buSzPct val="150000"/>
            </a:pPr>
            <a:r>
              <a:rPr lang="en-US" sz="1400" b="1" dirty="0">
                <a:solidFill>
                  <a:srgbClr val="B32A48"/>
                </a:solidFill>
                <a:latin typeface="IBM Plex Sans" panose="020B0503050203000203"/>
                <a:cs typeface="Arial" panose="020B0604020202020204" pitchFamily="34" charset="0"/>
              </a:rPr>
              <a:t>Advantages</a:t>
            </a:r>
          </a:p>
          <a:p>
            <a:pPr marL="285750" indent="-285750">
              <a:buClr>
                <a:srgbClr val="B32A48"/>
              </a:buClr>
              <a:buSzPct val="150000"/>
              <a:buFont typeface="Arial" panose="020B0604020202020204" pitchFamily="34" charset="0"/>
              <a:buChar char="•"/>
            </a:pPr>
            <a:r>
              <a:rPr lang="en-US" sz="1400" dirty="0">
                <a:solidFill>
                  <a:srgbClr val="3E4655"/>
                </a:solidFill>
                <a:latin typeface="IBM Plex Sans" panose="020B0503050203000203"/>
                <a:cs typeface="Arial" panose="020B0604020202020204" pitchFamily="34" charset="0"/>
              </a:rPr>
              <a:t>Higher integrated flux</a:t>
            </a:r>
          </a:p>
          <a:p>
            <a:pPr marL="285750" indent="-285750">
              <a:buClr>
                <a:srgbClr val="B32A48"/>
              </a:buClr>
              <a:buSzPct val="150000"/>
              <a:buFont typeface="Arial" panose="020B0604020202020204" pitchFamily="34" charset="0"/>
              <a:buChar char="•"/>
            </a:pPr>
            <a:r>
              <a:rPr lang="en-US" sz="1400" dirty="0">
                <a:solidFill>
                  <a:srgbClr val="3E4655"/>
                </a:solidFill>
                <a:latin typeface="IBM Plex Sans" panose="020B0503050203000203"/>
                <a:cs typeface="Arial" panose="020B0604020202020204" pitchFamily="34" charset="0"/>
              </a:rPr>
              <a:t>Higher stability</a:t>
            </a:r>
          </a:p>
          <a:p>
            <a:pPr marL="285750" indent="-285750">
              <a:buClr>
                <a:srgbClr val="B32A48"/>
              </a:buClr>
              <a:buSzPct val="150000"/>
              <a:buFont typeface="Arial" panose="020B0604020202020204" pitchFamily="34" charset="0"/>
              <a:buChar char="•"/>
            </a:pPr>
            <a:r>
              <a:rPr lang="en-US" sz="1400" dirty="0">
                <a:solidFill>
                  <a:srgbClr val="3E4655"/>
                </a:solidFill>
                <a:latin typeface="IBM Plex Sans" panose="020B0503050203000203"/>
                <a:cs typeface="Arial" panose="020B0604020202020204" pitchFamily="34" charset="0"/>
              </a:rPr>
              <a:t>Robust and well-know technology</a:t>
            </a:r>
          </a:p>
          <a:p>
            <a:pPr>
              <a:buClr>
                <a:srgbClr val="B32A48"/>
              </a:buClr>
              <a:buSzPct val="150000"/>
            </a:pPr>
            <a:endParaRPr lang="en-US" sz="1400" dirty="0">
              <a:solidFill>
                <a:srgbClr val="3E4655"/>
              </a:solidFill>
              <a:latin typeface="IBM Plex Sans" panose="020B0503050203000203"/>
              <a:cs typeface="Arial" panose="020B0604020202020204" pitchFamily="34" charset="0"/>
            </a:endParaRPr>
          </a:p>
          <a:p>
            <a:pPr>
              <a:buClr>
                <a:srgbClr val="B32A48"/>
              </a:buClr>
              <a:buSzPct val="150000"/>
            </a:pPr>
            <a:r>
              <a:rPr lang="en-US" sz="1400" b="1" dirty="0">
                <a:solidFill>
                  <a:srgbClr val="B32A48"/>
                </a:solidFill>
                <a:latin typeface="IBM Plex Sans" panose="020B0503050203000203"/>
                <a:cs typeface="Arial" panose="020B0604020202020204" pitchFamily="34" charset="0"/>
              </a:rPr>
              <a:t>Drawbacks</a:t>
            </a:r>
          </a:p>
          <a:p>
            <a:pPr marL="285750" indent="-285750">
              <a:buClr>
                <a:srgbClr val="B32A48"/>
              </a:buClr>
              <a:buSzPct val="150000"/>
              <a:buFont typeface="Arial" panose="020B0604020202020204" pitchFamily="34" charset="0"/>
              <a:buChar char="•"/>
            </a:pPr>
            <a:r>
              <a:rPr lang="en-US" sz="1400" dirty="0">
                <a:solidFill>
                  <a:srgbClr val="3E4655"/>
                </a:solidFill>
                <a:latin typeface="IBM Plex Sans" panose="020B0503050203000203"/>
                <a:cs typeface="Arial" panose="020B0604020202020204" pitchFamily="34" charset="0"/>
              </a:rPr>
              <a:t>Longer pulses</a:t>
            </a:r>
          </a:p>
          <a:p>
            <a:pPr marL="285750" indent="-285750">
              <a:buClr>
                <a:srgbClr val="B32A48"/>
              </a:buClr>
              <a:buSzPct val="150000"/>
              <a:buFont typeface="Arial" panose="020B0604020202020204" pitchFamily="34" charset="0"/>
              <a:buChar char="•"/>
            </a:pPr>
            <a:r>
              <a:rPr lang="en-US" sz="1400" dirty="0">
                <a:solidFill>
                  <a:srgbClr val="3E4655"/>
                </a:solidFill>
                <a:latin typeface="IBM Plex Sans" panose="020B0503050203000203"/>
                <a:cs typeface="Arial" panose="020B0604020202020204" pitchFamily="34" charset="0"/>
              </a:rPr>
              <a:t>Lower instantaneous flux</a:t>
            </a:r>
          </a:p>
          <a:p>
            <a:pPr>
              <a:buClr>
                <a:srgbClr val="B32A48"/>
              </a:buClr>
              <a:buSzPct val="150000"/>
            </a:pPr>
            <a:endParaRPr lang="en-US" sz="1400" dirty="0">
              <a:solidFill>
                <a:srgbClr val="3E4655"/>
              </a:solidFill>
              <a:latin typeface="IBM Plex Sans" panose="020B0503050203000203"/>
              <a:cs typeface="Arial" panose="020B0604020202020204" pitchFamily="34" charset="0"/>
            </a:endParaRPr>
          </a:p>
        </p:txBody>
      </p:sp>
    </p:spTree>
    <p:custDataLst>
      <p:tags r:id="rId1"/>
    </p:custDataLst>
    <p:extLst>
      <p:ext uri="{BB962C8B-B14F-4D97-AF65-F5344CB8AC3E}">
        <p14:creationId xmlns:p14="http://schemas.microsoft.com/office/powerpoint/2010/main" val="1518879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6 Rectángulo"/>
          <p:cNvSpPr/>
          <p:nvPr/>
        </p:nvSpPr>
        <p:spPr>
          <a:xfrm>
            <a:off x="8671538" y="3015426"/>
            <a:ext cx="3228164" cy="3046988"/>
          </a:xfrm>
          <a:prstGeom prst="rect">
            <a:avLst/>
          </a:prstGeom>
        </p:spPr>
        <p:txBody>
          <a:bodyPr wrap="square" numCol="1">
            <a:spAutoFit/>
          </a:bodyPr>
          <a:lstStyle/>
          <a:p>
            <a:pPr>
              <a:buClr>
                <a:srgbClr val="9D394F"/>
              </a:buClr>
              <a:buSzPct val="150000"/>
            </a:pPr>
            <a:r>
              <a:rPr lang="en-US" sz="1600" b="1" dirty="0">
                <a:solidFill>
                  <a:srgbClr val="495B64"/>
                </a:solidFill>
                <a:latin typeface="IBM Plex Sans" panose="020B0503050203000203" pitchFamily="34" charset="0"/>
                <a:cs typeface="Arial" panose="020B0604020202020204" pitchFamily="34" charset="0"/>
              </a:rPr>
              <a:t>General </a:t>
            </a:r>
          </a:p>
          <a:p>
            <a:pPr marL="285750" indent="-285750">
              <a:buClr>
                <a:srgbClr val="9D394F"/>
              </a:buClr>
              <a:buSzPct val="150000"/>
              <a:buFont typeface="Arial" panose="020B0604020202020204" pitchFamily="34" charset="0"/>
              <a:buChar char="•"/>
            </a:pPr>
            <a:r>
              <a:rPr lang="en-US" sz="1600" baseline="30000" dirty="0">
                <a:solidFill>
                  <a:srgbClr val="495B64"/>
                </a:solidFill>
                <a:latin typeface="IBM Plex Sans" panose="020B0503050203000203" pitchFamily="34" charset="0"/>
                <a:cs typeface="Arial" panose="020B0604020202020204" pitchFamily="34" charset="0"/>
              </a:rPr>
              <a:t>1</a:t>
            </a:r>
            <a:r>
              <a:rPr lang="en-US" sz="1600" dirty="0">
                <a:solidFill>
                  <a:srgbClr val="495B64"/>
                </a:solidFill>
                <a:latin typeface="IBM Plex Sans" panose="020B0503050203000203" pitchFamily="34" charset="0"/>
                <a:cs typeface="Arial" panose="020B0604020202020204" pitchFamily="34" charset="0"/>
              </a:rPr>
              <a:t>H, </a:t>
            </a:r>
            <a:r>
              <a:rPr lang="en-US" sz="1600" baseline="30000" dirty="0">
                <a:solidFill>
                  <a:srgbClr val="495B64"/>
                </a:solidFill>
                <a:latin typeface="IBM Plex Sans" panose="020B0503050203000203" pitchFamily="34" charset="0"/>
                <a:cs typeface="Arial" panose="020B0604020202020204" pitchFamily="34" charset="0"/>
              </a:rPr>
              <a:t>2</a:t>
            </a:r>
            <a:r>
              <a:rPr lang="en-US" sz="1600" dirty="0">
                <a:solidFill>
                  <a:srgbClr val="495B64"/>
                </a:solidFill>
                <a:latin typeface="IBM Plex Sans" panose="020B0503050203000203" pitchFamily="34" charset="0"/>
                <a:cs typeface="Arial" panose="020B0604020202020204" pitchFamily="34" charset="0"/>
              </a:rPr>
              <a:t>H, </a:t>
            </a:r>
            <a:r>
              <a:rPr lang="en-US" sz="1600" baseline="30000" dirty="0">
                <a:solidFill>
                  <a:srgbClr val="495B64"/>
                </a:solidFill>
                <a:latin typeface="IBM Plex Sans" panose="020B0503050203000203" pitchFamily="34" charset="0"/>
                <a:cs typeface="Arial" panose="020B0604020202020204" pitchFamily="34" charset="0"/>
              </a:rPr>
              <a:t>4</a:t>
            </a:r>
            <a:r>
              <a:rPr lang="en-US" sz="1600" dirty="0">
                <a:solidFill>
                  <a:srgbClr val="495B64"/>
                </a:solidFill>
                <a:latin typeface="IBM Plex Sans" panose="020B0503050203000203" pitchFamily="34" charset="0"/>
                <a:cs typeface="Arial" panose="020B0604020202020204" pitchFamily="34" charset="0"/>
              </a:rPr>
              <a:t>He beams</a:t>
            </a:r>
          </a:p>
          <a:p>
            <a:pPr marL="285750" indent="-285750">
              <a:buClr>
                <a:srgbClr val="9D394F"/>
              </a:buClr>
              <a:buSzPct val="150000"/>
              <a:buFont typeface="Arial" panose="020B0604020202020204" pitchFamily="34" charset="0"/>
              <a:buChar char="•"/>
            </a:pPr>
            <a:r>
              <a:rPr lang="en-US" sz="1600" dirty="0">
                <a:solidFill>
                  <a:srgbClr val="495B64"/>
                </a:solidFill>
                <a:latin typeface="IBM Plex Sans" panose="020B0503050203000203" pitchFamily="34" charset="0"/>
                <a:cs typeface="Arial" panose="020B0604020202020204" pitchFamily="34" charset="0"/>
              </a:rPr>
              <a:t>Up to 6 MeV (9 MeV for </a:t>
            </a:r>
            <a:r>
              <a:rPr lang="en-US" sz="1600" baseline="30000" dirty="0">
                <a:solidFill>
                  <a:srgbClr val="495B64"/>
                </a:solidFill>
                <a:latin typeface="IBM Plex Sans" panose="020B0503050203000203" pitchFamily="34" charset="0"/>
                <a:cs typeface="Arial" panose="020B0604020202020204" pitchFamily="34" charset="0"/>
              </a:rPr>
              <a:t>4</a:t>
            </a:r>
            <a:r>
              <a:rPr lang="en-US" sz="1600" dirty="0">
                <a:solidFill>
                  <a:srgbClr val="495B64"/>
                </a:solidFill>
                <a:latin typeface="IBM Plex Sans" panose="020B0503050203000203" pitchFamily="34" charset="0"/>
                <a:cs typeface="Arial" panose="020B0604020202020204" pitchFamily="34" charset="0"/>
              </a:rPr>
              <a:t>He)</a:t>
            </a:r>
          </a:p>
          <a:p>
            <a:pPr marL="285750" indent="-285750">
              <a:buClr>
                <a:srgbClr val="9D394F"/>
              </a:buClr>
              <a:buSzPct val="150000"/>
              <a:buFont typeface="Arial" panose="020B0604020202020204" pitchFamily="34" charset="0"/>
              <a:buChar char="•"/>
            </a:pPr>
            <a:endParaRPr lang="en-US" sz="1600" dirty="0">
              <a:solidFill>
                <a:srgbClr val="495B64"/>
              </a:solidFill>
              <a:latin typeface="IBM Plex Sans" panose="020B0503050203000203" pitchFamily="34" charset="0"/>
              <a:cs typeface="Arial" panose="020B0604020202020204" pitchFamily="34" charset="0"/>
            </a:endParaRPr>
          </a:p>
          <a:p>
            <a:r>
              <a:rPr lang="en-US" sz="1600" b="1" dirty="0">
                <a:solidFill>
                  <a:srgbClr val="495B64"/>
                </a:solidFill>
                <a:latin typeface="IBM Plex Sans" panose="020B0503050203000203" pitchFamily="34" charset="0"/>
                <a:cs typeface="Arial" panose="020B0604020202020204" pitchFamily="34" charset="0"/>
              </a:rPr>
              <a:t>Continuous mode</a:t>
            </a:r>
          </a:p>
          <a:p>
            <a:pPr marL="285750" indent="-285750">
              <a:buClr>
                <a:srgbClr val="9D394F"/>
              </a:buClr>
              <a:buSzPct val="150000"/>
              <a:buFont typeface="Arial" panose="020B0604020202020204" pitchFamily="34" charset="0"/>
              <a:buChar char="•"/>
            </a:pPr>
            <a:r>
              <a:rPr lang="en-US" sz="1600" dirty="0">
                <a:solidFill>
                  <a:srgbClr val="495B64"/>
                </a:solidFill>
                <a:latin typeface="IBM Plex Sans" panose="020B0503050203000203" pitchFamily="34" charset="0"/>
                <a:cs typeface="Arial" panose="020B0604020202020204" pitchFamily="34" charset="0"/>
              </a:rPr>
              <a:t>Up to 10 </a:t>
            </a:r>
            <a:r>
              <a:rPr lang="en-US" sz="1600" dirty="0" err="1">
                <a:solidFill>
                  <a:srgbClr val="495B64"/>
                </a:solidFill>
                <a:latin typeface="IBM Plex Sans" panose="020B0503050203000203" pitchFamily="34" charset="0"/>
                <a:cs typeface="Arial" panose="020B0604020202020204" pitchFamily="34" charset="0"/>
              </a:rPr>
              <a:t>uA</a:t>
            </a:r>
            <a:r>
              <a:rPr lang="en-US" sz="1600" dirty="0">
                <a:solidFill>
                  <a:srgbClr val="495B64"/>
                </a:solidFill>
                <a:latin typeface="IBM Plex Sans" panose="020B0503050203000203" pitchFamily="34" charset="0"/>
                <a:cs typeface="Arial" panose="020B0604020202020204" pitchFamily="34" charset="0"/>
              </a:rPr>
              <a:t> </a:t>
            </a:r>
          </a:p>
          <a:p>
            <a:pPr marL="285750" indent="-285750">
              <a:buClr>
                <a:srgbClr val="9D394F"/>
              </a:buClr>
              <a:buSzPct val="150000"/>
              <a:buFont typeface="Arial" panose="020B0604020202020204" pitchFamily="34" charset="0"/>
              <a:buChar char="•"/>
            </a:pPr>
            <a:endParaRPr lang="en-US" sz="1600" dirty="0">
              <a:solidFill>
                <a:srgbClr val="495B64"/>
              </a:solidFill>
              <a:latin typeface="IBM Plex Sans" panose="020B0503050203000203" pitchFamily="34" charset="0"/>
              <a:cs typeface="Arial" panose="020B0604020202020204" pitchFamily="34" charset="0"/>
            </a:endParaRPr>
          </a:p>
          <a:p>
            <a:r>
              <a:rPr lang="en-US" sz="1600" b="1" dirty="0">
                <a:solidFill>
                  <a:srgbClr val="495B64"/>
                </a:solidFill>
                <a:latin typeface="IBM Plex Sans" panose="020B0503050203000203" pitchFamily="34" charset="0"/>
                <a:cs typeface="Arial" panose="020B0604020202020204" pitchFamily="34" charset="0"/>
              </a:rPr>
              <a:t>Pulse mode</a:t>
            </a:r>
          </a:p>
          <a:p>
            <a:pPr marL="285750" indent="-285750">
              <a:buClr>
                <a:srgbClr val="9D394F"/>
              </a:buClr>
              <a:buSzPct val="150000"/>
              <a:buFont typeface="Arial" panose="020B0604020202020204" pitchFamily="34" charset="0"/>
              <a:buChar char="•"/>
            </a:pPr>
            <a:r>
              <a:rPr lang="en-US" sz="1600" dirty="0">
                <a:solidFill>
                  <a:srgbClr val="495B64"/>
                </a:solidFill>
                <a:latin typeface="IBM Plex Sans" panose="020B0503050203000203" pitchFamily="34" charset="0"/>
                <a:cs typeface="Arial" panose="020B0604020202020204" pitchFamily="34" charset="0"/>
              </a:rPr>
              <a:t>1-2 ns pulse width</a:t>
            </a:r>
          </a:p>
          <a:p>
            <a:pPr marL="285750" indent="-285750">
              <a:buClr>
                <a:srgbClr val="9D394F"/>
              </a:buClr>
              <a:buSzPct val="150000"/>
              <a:buFont typeface="Arial" panose="020B0604020202020204" pitchFamily="34" charset="0"/>
              <a:buChar char="•"/>
            </a:pPr>
            <a:r>
              <a:rPr lang="en-US" sz="1600" dirty="0">
                <a:solidFill>
                  <a:srgbClr val="495B64"/>
                </a:solidFill>
                <a:latin typeface="IBM Plex Sans" panose="020B0503050203000203" pitchFamily="34" charset="0"/>
                <a:cs typeface="Arial" panose="020B0604020202020204" pitchFamily="34" charset="0"/>
              </a:rPr>
              <a:t>32,5 kHz - 2 MHz</a:t>
            </a:r>
          </a:p>
          <a:p>
            <a:pPr marL="285750" indent="-285750">
              <a:buClr>
                <a:srgbClr val="9D394F"/>
              </a:buClr>
              <a:buSzPct val="150000"/>
              <a:buFont typeface="Arial" panose="020B0604020202020204" pitchFamily="34" charset="0"/>
              <a:buChar char="•"/>
            </a:pPr>
            <a:r>
              <a:rPr lang="en-US" sz="1600" dirty="0">
                <a:solidFill>
                  <a:srgbClr val="495B64"/>
                </a:solidFill>
                <a:latin typeface="IBM Plex Sans" panose="020B0503050203000203" pitchFamily="34" charset="0"/>
                <a:cs typeface="Arial" panose="020B0604020202020204" pitchFamily="34" charset="0"/>
              </a:rPr>
              <a:t>2 % duty cycle at 500 kHz</a:t>
            </a:r>
          </a:p>
          <a:p>
            <a:pPr marL="285750" indent="-285750">
              <a:buClr>
                <a:srgbClr val="9D394F"/>
              </a:buClr>
              <a:buSzPct val="150000"/>
              <a:buFont typeface="Arial" panose="020B0604020202020204" pitchFamily="34" charset="0"/>
              <a:buChar char="•"/>
            </a:pPr>
            <a:r>
              <a:rPr lang="en-US" sz="1600" dirty="0">
                <a:solidFill>
                  <a:srgbClr val="495B64"/>
                </a:solidFill>
                <a:latin typeface="IBM Plex Sans" panose="020B0503050203000203" pitchFamily="34" charset="0"/>
                <a:cs typeface="Arial" panose="020B0604020202020204" pitchFamily="34" charset="0"/>
              </a:rPr>
              <a:t>1- 4 m flight path</a:t>
            </a:r>
          </a:p>
        </p:txBody>
      </p:sp>
      <p:sp>
        <p:nvSpPr>
          <p:cNvPr id="2" name="Título 1"/>
          <p:cNvSpPr>
            <a:spLocks noGrp="1"/>
          </p:cNvSpPr>
          <p:nvPr>
            <p:ph type="title"/>
          </p:nvPr>
        </p:nvSpPr>
        <p:spPr/>
        <p:txBody>
          <a:bodyPr/>
          <a:lstStyle/>
          <a:p>
            <a:r>
              <a:rPr lang="es-ES" dirty="0"/>
              <a:t>THE HiSPANoS NEUTRON SOURCE</a:t>
            </a:r>
          </a:p>
        </p:txBody>
      </p:sp>
      <p:graphicFrame>
        <p:nvGraphicFramePr>
          <p:cNvPr id="5" name="Tabla 4">
            <a:extLst>
              <a:ext uri="{FF2B5EF4-FFF2-40B4-BE49-F238E27FC236}">
                <a16:creationId xmlns:a16="http://schemas.microsoft.com/office/drawing/2014/main" id="{691F64E5-F24A-4E06-9AEF-57C278E0AA06}"/>
              </a:ext>
            </a:extLst>
          </p:cNvPr>
          <p:cNvGraphicFramePr>
            <a:graphicFrameLocks noGrp="1"/>
          </p:cNvGraphicFramePr>
          <p:nvPr/>
        </p:nvGraphicFramePr>
        <p:xfrm>
          <a:off x="292298" y="1398835"/>
          <a:ext cx="8257404" cy="4060329"/>
        </p:xfrm>
        <a:graphic>
          <a:graphicData uri="http://schemas.openxmlformats.org/drawingml/2006/table">
            <a:tbl>
              <a:tblPr firstRow="1" bandRow="1">
                <a:tableStyleId>{F5AB1C69-6EDB-4FF4-983F-18BD219EF322}</a:tableStyleId>
              </a:tblPr>
              <a:tblGrid>
                <a:gridCol w="1254392">
                  <a:extLst>
                    <a:ext uri="{9D8B030D-6E8A-4147-A177-3AD203B41FA5}">
                      <a16:colId xmlns:a16="http://schemas.microsoft.com/office/drawing/2014/main" val="20000"/>
                    </a:ext>
                  </a:extLst>
                </a:gridCol>
                <a:gridCol w="1031131">
                  <a:extLst>
                    <a:ext uri="{9D8B030D-6E8A-4147-A177-3AD203B41FA5}">
                      <a16:colId xmlns:a16="http://schemas.microsoft.com/office/drawing/2014/main" val="20001"/>
                    </a:ext>
                  </a:extLst>
                </a:gridCol>
                <a:gridCol w="826852">
                  <a:extLst>
                    <a:ext uri="{9D8B030D-6E8A-4147-A177-3AD203B41FA5}">
                      <a16:colId xmlns:a16="http://schemas.microsoft.com/office/drawing/2014/main" val="20002"/>
                    </a:ext>
                  </a:extLst>
                </a:gridCol>
                <a:gridCol w="1079770">
                  <a:extLst>
                    <a:ext uri="{9D8B030D-6E8A-4147-A177-3AD203B41FA5}">
                      <a16:colId xmlns:a16="http://schemas.microsoft.com/office/drawing/2014/main" val="847567964"/>
                    </a:ext>
                  </a:extLst>
                </a:gridCol>
                <a:gridCol w="1284051">
                  <a:extLst>
                    <a:ext uri="{9D8B030D-6E8A-4147-A177-3AD203B41FA5}">
                      <a16:colId xmlns:a16="http://schemas.microsoft.com/office/drawing/2014/main" val="3116720448"/>
                    </a:ext>
                  </a:extLst>
                </a:gridCol>
                <a:gridCol w="1099225">
                  <a:extLst>
                    <a:ext uri="{9D8B030D-6E8A-4147-A177-3AD203B41FA5}">
                      <a16:colId xmlns:a16="http://schemas.microsoft.com/office/drawing/2014/main" val="691454411"/>
                    </a:ext>
                  </a:extLst>
                </a:gridCol>
                <a:gridCol w="1681983">
                  <a:extLst>
                    <a:ext uri="{9D8B030D-6E8A-4147-A177-3AD203B41FA5}">
                      <a16:colId xmlns:a16="http://schemas.microsoft.com/office/drawing/2014/main" val="20004"/>
                    </a:ext>
                  </a:extLst>
                </a:gridCol>
              </a:tblGrid>
              <a:tr h="271970">
                <a:tc rowSpan="2">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es-ES" sz="1600" dirty="0" err="1">
                          <a:solidFill>
                            <a:schemeClr val="bg1">
                              <a:lumMod val="95000"/>
                            </a:schemeClr>
                          </a:solidFill>
                          <a:latin typeface="IBM Plex Sans" panose="020B0503050203000203" pitchFamily="34" charset="0"/>
                          <a:cs typeface="Arial" panose="020B0604020202020204" pitchFamily="34" charset="0"/>
                        </a:rPr>
                        <a:t>Reaction</a:t>
                      </a:r>
                      <a:endParaRPr lang="es-ES" sz="1600" dirty="0">
                        <a:solidFill>
                          <a:schemeClr val="bg1">
                            <a:lumMod val="95000"/>
                          </a:schemeClr>
                        </a:solidFill>
                        <a:latin typeface="IBM Plex Sans" panose="020B0503050203000203" pitchFamily="34" charset="0"/>
                        <a:cs typeface="Arial" panose="020B0604020202020204" pitchFamily="34" charset="0"/>
                      </a:endParaRPr>
                    </a:p>
                  </a:txBody>
                  <a:tcPr marL="121920" marR="121920" marT="60960" marB="6096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E4655"/>
                    </a:solidFill>
                  </a:tcPr>
                </a:tc>
                <a:tc rowSpan="2">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es-ES" sz="1600" dirty="0">
                          <a:solidFill>
                            <a:schemeClr val="bg1">
                              <a:lumMod val="95000"/>
                            </a:schemeClr>
                          </a:solidFill>
                          <a:latin typeface="IBM Plex Sans" panose="020B0503050203000203" pitchFamily="34" charset="0"/>
                          <a:cs typeface="Arial" panose="020B0604020202020204" pitchFamily="34" charset="0"/>
                        </a:rPr>
                        <a:t>Q-</a:t>
                      </a:r>
                      <a:r>
                        <a:rPr lang="es-ES" sz="1600" dirty="0" err="1">
                          <a:solidFill>
                            <a:schemeClr val="bg1">
                              <a:lumMod val="95000"/>
                            </a:schemeClr>
                          </a:solidFill>
                          <a:latin typeface="IBM Plex Sans" panose="020B0503050203000203" pitchFamily="34" charset="0"/>
                          <a:cs typeface="Arial" panose="020B0604020202020204" pitchFamily="34" charset="0"/>
                        </a:rPr>
                        <a:t>value</a:t>
                      </a:r>
                      <a:endParaRPr lang="es-ES" sz="1600" dirty="0">
                        <a:solidFill>
                          <a:schemeClr val="bg1">
                            <a:lumMod val="95000"/>
                          </a:schemeClr>
                        </a:solidFill>
                        <a:latin typeface="IBM Plex Sans" panose="020B0503050203000203" pitchFamily="34" charset="0"/>
                        <a:cs typeface="Arial" panose="020B0604020202020204" pitchFamily="34" charset="0"/>
                      </a:endParaRPr>
                    </a:p>
                    <a:p>
                      <a:pPr algn="ctr"/>
                      <a:r>
                        <a:rPr lang="es-ES" sz="1600" dirty="0">
                          <a:solidFill>
                            <a:schemeClr val="bg1">
                              <a:lumMod val="95000"/>
                            </a:schemeClr>
                          </a:solidFill>
                          <a:latin typeface="IBM Plex Sans" panose="020B0503050203000203" pitchFamily="34" charset="0"/>
                          <a:cs typeface="Arial" panose="020B0604020202020204" pitchFamily="34" charset="0"/>
                        </a:rPr>
                        <a:t>(</a:t>
                      </a:r>
                      <a:r>
                        <a:rPr lang="es-ES" sz="1600" dirty="0" err="1">
                          <a:solidFill>
                            <a:schemeClr val="bg1">
                              <a:lumMod val="95000"/>
                            </a:schemeClr>
                          </a:solidFill>
                          <a:latin typeface="IBM Plex Sans" panose="020B0503050203000203" pitchFamily="34" charset="0"/>
                          <a:cs typeface="Arial" panose="020B0604020202020204" pitchFamily="34" charset="0"/>
                        </a:rPr>
                        <a:t>MeV</a:t>
                      </a:r>
                      <a:r>
                        <a:rPr lang="es-ES" sz="1600" dirty="0">
                          <a:solidFill>
                            <a:schemeClr val="bg1">
                              <a:lumMod val="95000"/>
                            </a:schemeClr>
                          </a:solidFill>
                          <a:latin typeface="IBM Plex Sans" panose="020B0503050203000203" pitchFamily="34" charset="0"/>
                          <a:cs typeface="Arial" panose="020B0604020202020204" pitchFamily="34" charset="0"/>
                        </a:rPr>
                        <a:t>)</a:t>
                      </a:r>
                    </a:p>
                  </a:txBody>
                  <a:tcPr marL="121920" marR="121920" marT="60960" marB="6096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E4655"/>
                    </a:solidFill>
                  </a:tcPr>
                </a:tc>
                <a:tc rowSpan="2">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es-ES" sz="1600" dirty="0" err="1">
                          <a:solidFill>
                            <a:schemeClr val="bg1">
                              <a:lumMod val="95000"/>
                            </a:schemeClr>
                          </a:solidFill>
                          <a:latin typeface="IBM Plex Sans" panose="020B0503050203000203" pitchFamily="34" charset="0"/>
                          <a:cs typeface="Arial" panose="020B0604020202020204" pitchFamily="34" charset="0"/>
                        </a:rPr>
                        <a:t>E</a:t>
                      </a:r>
                      <a:r>
                        <a:rPr lang="es-ES" sz="1600" baseline="-25000" dirty="0" err="1">
                          <a:solidFill>
                            <a:schemeClr val="bg1">
                              <a:lumMod val="95000"/>
                            </a:schemeClr>
                          </a:solidFill>
                          <a:latin typeface="IBM Plex Sans" panose="020B0503050203000203" pitchFamily="34" charset="0"/>
                          <a:cs typeface="Arial" panose="020B0604020202020204" pitchFamily="34" charset="0"/>
                        </a:rPr>
                        <a:t>th</a:t>
                      </a:r>
                      <a:endParaRPr lang="es-ES" sz="1600" baseline="-25000" dirty="0">
                        <a:solidFill>
                          <a:schemeClr val="bg1">
                            <a:lumMod val="95000"/>
                          </a:schemeClr>
                        </a:solidFill>
                        <a:latin typeface="IBM Plex Sans" panose="020B0503050203000203" pitchFamily="34" charset="0"/>
                        <a:cs typeface="Arial" panose="020B0604020202020204" pitchFamily="34" charset="0"/>
                      </a:endParaRPr>
                    </a:p>
                    <a:p>
                      <a:pPr algn="ctr"/>
                      <a:r>
                        <a:rPr lang="es-ES" sz="1600" dirty="0">
                          <a:solidFill>
                            <a:schemeClr val="bg1">
                              <a:lumMod val="95000"/>
                            </a:schemeClr>
                          </a:solidFill>
                          <a:latin typeface="IBM Plex Sans" panose="020B0503050203000203" pitchFamily="34" charset="0"/>
                          <a:cs typeface="Arial" panose="020B0604020202020204" pitchFamily="34" charset="0"/>
                        </a:rPr>
                        <a:t>(</a:t>
                      </a:r>
                      <a:r>
                        <a:rPr lang="es-ES" sz="1600" dirty="0" err="1">
                          <a:solidFill>
                            <a:schemeClr val="bg1">
                              <a:lumMod val="95000"/>
                            </a:schemeClr>
                          </a:solidFill>
                          <a:latin typeface="IBM Plex Sans" panose="020B0503050203000203" pitchFamily="34" charset="0"/>
                          <a:cs typeface="Arial" panose="020B0604020202020204" pitchFamily="34" charset="0"/>
                        </a:rPr>
                        <a:t>MeV</a:t>
                      </a:r>
                      <a:r>
                        <a:rPr lang="es-ES" sz="1600" dirty="0">
                          <a:solidFill>
                            <a:schemeClr val="bg1">
                              <a:lumMod val="95000"/>
                            </a:schemeClr>
                          </a:solidFill>
                          <a:latin typeface="IBM Plex Sans" panose="020B0503050203000203" pitchFamily="34" charset="0"/>
                          <a:cs typeface="Arial" panose="020B0604020202020204" pitchFamily="34" charset="0"/>
                        </a:rPr>
                        <a:t>)</a:t>
                      </a:r>
                    </a:p>
                  </a:txBody>
                  <a:tcPr marL="121920" marR="121920" marT="60960" marB="6096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E4655"/>
                    </a:solidFill>
                  </a:tcPr>
                </a:tc>
                <a:tc gridSpan="3">
                  <a:txBody>
                    <a:bodyPr/>
                    <a:lstStyle/>
                    <a:p>
                      <a:pPr algn="ctr"/>
                      <a:r>
                        <a:rPr lang="es-ES" sz="1600" dirty="0">
                          <a:latin typeface="IBM Plex Sans" panose="020B0503050203000203" pitchFamily="34" charset="0"/>
                          <a:cs typeface="Arial" panose="020B0604020202020204" pitchFamily="34" charset="0"/>
                        </a:rPr>
                        <a:t>Target</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E4655"/>
                    </a:solidFill>
                  </a:tcPr>
                </a:tc>
                <a:tc hMerge="1">
                  <a:txBody>
                    <a:bodyPr/>
                    <a:lstStyle/>
                    <a:p>
                      <a:pPr algn="ctr"/>
                      <a:endParaRPr lang="es-ES" sz="1200" dirty="0">
                        <a:latin typeface="Arial" panose="020B0604020202020204" pitchFamily="34" charset="0"/>
                        <a:cs typeface="Arial" panose="020B0604020202020204" pitchFamily="34" charset="0"/>
                      </a:endParaRPr>
                    </a:p>
                  </a:txBody>
                  <a:tcPr marL="121920" marR="121920" marT="60960" marB="60960" anchor="ctr">
                    <a:solidFill>
                      <a:srgbClr val="88AFA7"/>
                    </a:solidFill>
                  </a:tcPr>
                </a:tc>
                <a:tc hMerge="1">
                  <a:txBody>
                    <a:bodyPr/>
                    <a:lstStyle/>
                    <a:p>
                      <a:pPr algn="ctr"/>
                      <a:endParaRPr lang="es-ES" sz="1200" dirty="0">
                        <a:latin typeface="Arial" panose="020B0604020202020204" pitchFamily="34" charset="0"/>
                        <a:cs typeface="Arial" panose="020B0604020202020204" pitchFamily="34" charset="0"/>
                      </a:endParaRPr>
                    </a:p>
                  </a:txBody>
                  <a:tcPr marL="121920" marR="121920" marT="60960" marB="60960" anchor="ctr">
                    <a:solidFill>
                      <a:srgbClr val="88AFA7"/>
                    </a:solidFill>
                  </a:tcPr>
                </a:tc>
                <a:tc rowSpan="2">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es-ES" sz="1600" dirty="0" err="1">
                          <a:solidFill>
                            <a:schemeClr val="bg1">
                              <a:lumMod val="95000"/>
                            </a:schemeClr>
                          </a:solidFill>
                          <a:latin typeface="IBM Plex Sans" panose="020B0503050203000203" pitchFamily="34" charset="0"/>
                          <a:cs typeface="Arial" panose="020B0604020202020204" pitchFamily="34" charset="0"/>
                        </a:rPr>
                        <a:t>Neutron</a:t>
                      </a:r>
                      <a:r>
                        <a:rPr lang="es-ES" sz="1600" dirty="0">
                          <a:solidFill>
                            <a:schemeClr val="bg1">
                              <a:lumMod val="95000"/>
                            </a:schemeClr>
                          </a:solidFill>
                          <a:latin typeface="IBM Plex Sans" panose="020B0503050203000203" pitchFamily="34" charset="0"/>
                          <a:cs typeface="Arial" panose="020B0604020202020204" pitchFamily="34" charset="0"/>
                        </a:rPr>
                        <a:t> </a:t>
                      </a:r>
                      <a:r>
                        <a:rPr lang="es-ES" sz="1600" dirty="0" err="1">
                          <a:solidFill>
                            <a:schemeClr val="bg1">
                              <a:lumMod val="95000"/>
                            </a:schemeClr>
                          </a:solidFill>
                          <a:latin typeface="IBM Plex Sans" panose="020B0503050203000203" pitchFamily="34" charset="0"/>
                          <a:cs typeface="Arial" panose="020B0604020202020204" pitchFamily="34" charset="0"/>
                        </a:rPr>
                        <a:t>spectra</a:t>
                      </a:r>
                      <a:endParaRPr lang="es-ES" sz="1600" dirty="0">
                        <a:solidFill>
                          <a:schemeClr val="bg1">
                            <a:lumMod val="95000"/>
                          </a:schemeClr>
                        </a:solidFill>
                        <a:latin typeface="IBM Plex Sans" panose="020B0503050203000203" pitchFamily="34" charset="0"/>
                        <a:cs typeface="Arial" panose="020B0604020202020204" pitchFamily="34" charset="0"/>
                      </a:endParaRPr>
                    </a:p>
                  </a:txBody>
                  <a:tcPr marL="121920" marR="121920" marT="60960" marB="6096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E4655"/>
                    </a:solidFill>
                  </a:tcPr>
                </a:tc>
                <a:extLst>
                  <a:ext uri="{0D108BD9-81ED-4DB2-BD59-A6C34878D82A}">
                    <a16:rowId xmlns:a16="http://schemas.microsoft.com/office/drawing/2014/main" val="10000"/>
                  </a:ext>
                </a:extLst>
              </a:tr>
              <a:tr h="402729">
                <a:tc vMerge="1">
                  <a:txBody>
                    <a:bodyPr/>
                    <a:lstStyle/>
                    <a:p>
                      <a:pPr algn="ctr"/>
                      <a:endParaRPr lang="es-ES" sz="1200" dirty="0">
                        <a:latin typeface="Arial" panose="020B0604020202020204" pitchFamily="34" charset="0"/>
                        <a:cs typeface="Arial" panose="020B0604020202020204" pitchFamily="34" charset="0"/>
                      </a:endParaRPr>
                    </a:p>
                  </a:txBody>
                  <a:tcPr marL="121920" marR="121920" marT="60960" marB="60960" anchor="ctr">
                    <a:solidFill>
                      <a:srgbClr val="88AFA7"/>
                    </a:solidFill>
                  </a:tcPr>
                </a:tc>
                <a:tc vMerge="1">
                  <a:txBody>
                    <a:bodyPr/>
                    <a:lstStyle/>
                    <a:p>
                      <a:pPr algn="ctr"/>
                      <a:endParaRPr lang="es-ES" sz="1200" dirty="0">
                        <a:latin typeface="Arial" panose="020B0604020202020204" pitchFamily="34" charset="0"/>
                        <a:cs typeface="Arial" panose="020B0604020202020204" pitchFamily="34" charset="0"/>
                      </a:endParaRPr>
                    </a:p>
                  </a:txBody>
                  <a:tcPr marL="121920" marR="121920" marT="60960" marB="60960" anchor="ctr">
                    <a:solidFill>
                      <a:srgbClr val="88AFA7"/>
                    </a:solidFill>
                  </a:tcPr>
                </a:tc>
                <a:tc vMerge="1">
                  <a:txBody>
                    <a:bodyPr/>
                    <a:lstStyle/>
                    <a:p>
                      <a:pPr algn="ctr"/>
                      <a:endParaRPr lang="es-ES" sz="1200" dirty="0">
                        <a:latin typeface="Arial" panose="020B0604020202020204" pitchFamily="34" charset="0"/>
                        <a:cs typeface="Arial" panose="020B0604020202020204" pitchFamily="34" charset="0"/>
                      </a:endParaRPr>
                    </a:p>
                  </a:txBody>
                  <a:tcPr marL="121920" marR="121920" marT="60960" marB="60960" anchor="ctr">
                    <a:solidFill>
                      <a:srgbClr val="88AFA7"/>
                    </a:solidFill>
                  </a:tcPr>
                </a:tc>
                <a:tc>
                  <a:txBody>
                    <a:bodyPr/>
                    <a:lstStyle/>
                    <a:p>
                      <a:pPr algn="ctr"/>
                      <a:r>
                        <a:rPr lang="es-ES" sz="1600" dirty="0">
                          <a:solidFill>
                            <a:schemeClr val="bg1">
                              <a:lumMod val="95000"/>
                            </a:schemeClr>
                          </a:solidFill>
                          <a:latin typeface="IBM Plex Sans" panose="020B0503050203000203" pitchFamily="34" charset="0"/>
                          <a:cs typeface="Arial" panose="020B0604020202020204" pitchFamily="34" charset="0"/>
                        </a:rPr>
                        <a:t>Material</a:t>
                      </a:r>
                    </a:p>
                  </a:txBody>
                  <a:tcPr marL="121920" marR="121920" marT="60960" marB="60960" anchor="ctr">
                    <a:lnL w="381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E4655"/>
                    </a:solidFill>
                  </a:tcPr>
                </a:tc>
                <a:tc>
                  <a:txBody>
                    <a:bodyPr/>
                    <a:lstStyle/>
                    <a:p>
                      <a:pPr algn="ctr"/>
                      <a:r>
                        <a:rPr lang="es-ES" sz="1600" dirty="0" err="1">
                          <a:solidFill>
                            <a:schemeClr val="bg1">
                              <a:lumMod val="95000"/>
                            </a:schemeClr>
                          </a:solidFill>
                          <a:latin typeface="IBM Plex Sans" panose="020B0503050203000203" pitchFamily="34" charset="0"/>
                          <a:cs typeface="Arial" panose="020B0604020202020204" pitchFamily="34" charset="0"/>
                        </a:rPr>
                        <a:t>Thickness</a:t>
                      </a:r>
                      <a:endParaRPr lang="es-ES" sz="1600" dirty="0">
                        <a:solidFill>
                          <a:schemeClr val="bg1">
                            <a:lumMod val="95000"/>
                          </a:schemeClr>
                        </a:solidFill>
                        <a:latin typeface="IBM Plex Sans" panose="020B0503050203000203" pitchFamily="34" charset="0"/>
                        <a:cs typeface="Arial" panose="020B0604020202020204" pitchFamily="34" charset="0"/>
                      </a:endParaRPr>
                    </a:p>
                  </a:txBody>
                  <a:tcPr marL="121920" marR="121920" marT="60960" marB="60960" anchor="ct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E4655"/>
                    </a:solidFill>
                  </a:tcPr>
                </a:tc>
                <a:tc>
                  <a:txBody>
                    <a:bodyPr/>
                    <a:lstStyle/>
                    <a:p>
                      <a:pPr algn="ctr"/>
                      <a:r>
                        <a:rPr lang="es-ES" sz="1600" dirty="0" err="1">
                          <a:solidFill>
                            <a:schemeClr val="bg1">
                              <a:lumMod val="95000"/>
                            </a:schemeClr>
                          </a:solidFill>
                          <a:latin typeface="IBM Plex Sans" panose="020B0503050203000203" pitchFamily="34" charset="0"/>
                          <a:cs typeface="Arial" panose="020B0604020202020204" pitchFamily="34" charset="0"/>
                        </a:rPr>
                        <a:t>Diameter</a:t>
                      </a:r>
                      <a:endParaRPr lang="es-ES" sz="1600" dirty="0">
                        <a:solidFill>
                          <a:schemeClr val="bg1">
                            <a:lumMod val="95000"/>
                          </a:schemeClr>
                        </a:solidFill>
                        <a:latin typeface="IBM Plex Sans" panose="020B0503050203000203" pitchFamily="34" charset="0"/>
                        <a:cs typeface="Arial" panose="020B0604020202020204" pitchFamily="34" charset="0"/>
                      </a:endParaRPr>
                    </a:p>
                  </a:txBody>
                  <a:tcPr marL="121920" marR="121920" marT="60960" marB="60960" anchor="ctr">
                    <a:lnL w="12700" cmpd="sng">
                      <a:noFill/>
                    </a:lnL>
                    <a:lnR w="381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E4655"/>
                    </a:solidFill>
                  </a:tcPr>
                </a:tc>
                <a:tc vMerge="1">
                  <a:txBody>
                    <a:bodyPr/>
                    <a:lstStyle/>
                    <a:p>
                      <a:pPr algn="ctr"/>
                      <a:endParaRPr lang="es-ES" sz="1200" dirty="0">
                        <a:latin typeface="Arial" panose="020B0604020202020204" pitchFamily="34" charset="0"/>
                        <a:cs typeface="Arial" panose="020B0604020202020204" pitchFamily="34" charset="0"/>
                      </a:endParaRPr>
                    </a:p>
                  </a:txBody>
                  <a:tcPr marL="121920" marR="121920" marT="60960" marB="60960" anchor="ctr">
                    <a:solidFill>
                      <a:srgbClr val="88AFA7"/>
                    </a:solidFill>
                  </a:tcPr>
                </a:tc>
                <a:extLst>
                  <a:ext uri="{0D108BD9-81ED-4DB2-BD59-A6C34878D82A}">
                    <a16:rowId xmlns:a16="http://schemas.microsoft.com/office/drawing/2014/main" val="700159018"/>
                  </a:ext>
                </a:extLst>
              </a:tr>
              <a:tr h="761083">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es-ES" sz="1600" baseline="30000" dirty="0">
                          <a:latin typeface="IBM Plex Sans" panose="020B0503050203000203" pitchFamily="34" charset="0"/>
                          <a:cs typeface="Arial" panose="020B0604020202020204" pitchFamily="34" charset="0"/>
                        </a:rPr>
                        <a:t>2</a:t>
                      </a:r>
                      <a:r>
                        <a:rPr lang="es-ES" sz="1600" dirty="0">
                          <a:latin typeface="IBM Plex Sans" panose="020B0503050203000203" pitchFamily="34" charset="0"/>
                          <a:cs typeface="Arial" panose="020B0604020202020204" pitchFamily="34" charset="0"/>
                        </a:rPr>
                        <a:t>H(</a:t>
                      </a:r>
                      <a:r>
                        <a:rPr lang="es-ES" sz="1600" dirty="0" err="1">
                          <a:latin typeface="IBM Plex Sans" panose="020B0503050203000203" pitchFamily="34" charset="0"/>
                          <a:cs typeface="Arial" panose="020B0604020202020204" pitchFamily="34" charset="0"/>
                        </a:rPr>
                        <a:t>d,n</a:t>
                      </a:r>
                      <a:r>
                        <a:rPr lang="es-ES" sz="1600" dirty="0">
                          <a:latin typeface="IBM Plex Sans" panose="020B0503050203000203" pitchFamily="34" charset="0"/>
                          <a:cs typeface="Arial" panose="020B0604020202020204" pitchFamily="34" charset="0"/>
                        </a:rPr>
                        <a:t>)</a:t>
                      </a:r>
                      <a:r>
                        <a:rPr lang="es-ES" sz="1600" baseline="30000" dirty="0">
                          <a:latin typeface="IBM Plex Sans" panose="020B0503050203000203" pitchFamily="34" charset="0"/>
                          <a:cs typeface="Arial" panose="020B0604020202020204" pitchFamily="34" charset="0"/>
                        </a:rPr>
                        <a:t>3</a:t>
                      </a:r>
                      <a:r>
                        <a:rPr lang="es-ES" sz="1600" dirty="0">
                          <a:latin typeface="IBM Plex Sans" panose="020B0503050203000203" pitchFamily="34" charset="0"/>
                          <a:cs typeface="Arial" panose="020B0604020202020204" pitchFamily="34" charset="0"/>
                        </a:rPr>
                        <a:t>He</a:t>
                      </a:r>
                    </a:p>
                  </a:txBody>
                  <a:tcPr marL="121920" marR="121920" marT="60960" marB="6096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AA4B3"/>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es-ES" sz="1600" dirty="0">
                          <a:latin typeface="IBM Plex Sans" panose="020B0503050203000203" pitchFamily="34" charset="0"/>
                          <a:cs typeface="Arial" panose="020B0604020202020204" pitchFamily="34" charset="0"/>
                        </a:rPr>
                        <a:t>3,27</a:t>
                      </a:r>
                    </a:p>
                  </a:txBody>
                  <a:tcPr marL="121920" marR="121920" marT="60960" marB="6096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AA4B3"/>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latin typeface="IBM Plex Sans" panose="020B0503050203000203" pitchFamily="34" charset="0"/>
                          <a:cs typeface="Arial" panose="020B0604020202020204" pitchFamily="34" charset="0"/>
                        </a:rPr>
                        <a:t>0,0</a:t>
                      </a:r>
                    </a:p>
                  </a:txBody>
                  <a:tcPr marL="121920" marR="121920" marT="60960" marB="6096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AA4B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latin typeface="IBM Plex Sans" panose="020B0503050203000203" pitchFamily="34" charset="0"/>
                          <a:cs typeface="Arial" panose="020B0604020202020204" pitchFamily="34" charset="0"/>
                        </a:rPr>
                        <a:t>D/Ti</a:t>
                      </a:r>
                    </a:p>
                  </a:txBody>
                  <a:tcPr marL="121920" marR="121920" marT="60960" marB="6096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AA4B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latin typeface="IBM Plex Sans" panose="020B0503050203000203" pitchFamily="34" charset="0"/>
                          <a:cs typeface="Arial" panose="020B0604020202020204" pitchFamily="34" charset="0"/>
                        </a:rPr>
                        <a:t>546 µg/cm</a:t>
                      </a:r>
                      <a:r>
                        <a:rPr lang="es-ES" sz="1600" baseline="30000" dirty="0">
                          <a:latin typeface="IBM Plex Sans" panose="020B0503050203000203" pitchFamily="34" charset="0"/>
                          <a:cs typeface="Arial" panose="020B0604020202020204" pitchFamily="34" charset="0"/>
                        </a:rPr>
                        <a:t>2</a:t>
                      </a:r>
                    </a:p>
                  </a:txBody>
                  <a:tcPr marL="121920" marR="121920" marT="60960" marB="6096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AA4B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latin typeface="IBM Plex Sans" panose="020B0503050203000203" pitchFamily="34" charset="0"/>
                          <a:cs typeface="Arial" panose="020B0604020202020204" pitchFamily="34" charset="0"/>
                        </a:rPr>
                        <a:t>30 mm</a:t>
                      </a:r>
                    </a:p>
                  </a:txBody>
                  <a:tcPr marL="121920" marR="121920" marT="60960" marB="6096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AA4B3"/>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es-ES" sz="1600" dirty="0" err="1">
                          <a:latin typeface="IBM Plex Sans" panose="020B0503050203000203" pitchFamily="34" charset="0"/>
                          <a:cs typeface="Arial" panose="020B0604020202020204" pitchFamily="34" charset="0"/>
                        </a:rPr>
                        <a:t>Quasi-monoenergetic</a:t>
                      </a:r>
                      <a:endParaRPr lang="es-ES" sz="1600" dirty="0">
                        <a:latin typeface="IBM Plex Sans" panose="020B0503050203000203" pitchFamily="34" charset="0"/>
                        <a:cs typeface="Arial" panose="020B0604020202020204" pitchFamily="34" charset="0"/>
                      </a:endParaRPr>
                    </a:p>
                    <a:p>
                      <a:pPr algn="ctr"/>
                      <a:r>
                        <a:rPr lang="es-ES" sz="1600" dirty="0">
                          <a:latin typeface="IBM Plex Sans" panose="020B0503050203000203" pitchFamily="34" charset="0"/>
                          <a:cs typeface="Arial" panose="020B0604020202020204" pitchFamily="34" charset="0"/>
                        </a:rPr>
                        <a:t>2,2 – 6,1  </a:t>
                      </a:r>
                      <a:r>
                        <a:rPr lang="es-ES" sz="1600" dirty="0" err="1">
                          <a:latin typeface="IBM Plex Sans" panose="020B0503050203000203" pitchFamily="34" charset="0"/>
                          <a:cs typeface="Arial" panose="020B0604020202020204" pitchFamily="34" charset="0"/>
                        </a:rPr>
                        <a:t>MeV</a:t>
                      </a:r>
                      <a:endParaRPr lang="es-ES" sz="1600" dirty="0">
                        <a:latin typeface="IBM Plex Sans" panose="020B0503050203000203" pitchFamily="34" charset="0"/>
                        <a:cs typeface="Arial" panose="020B0604020202020204" pitchFamily="34" charset="0"/>
                      </a:endParaRPr>
                    </a:p>
                  </a:txBody>
                  <a:tcPr marL="121920" marR="121920" marT="60960" marB="6096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AA4B3"/>
                    </a:solidFill>
                  </a:tcPr>
                </a:tc>
                <a:extLst>
                  <a:ext uri="{0D108BD9-81ED-4DB2-BD59-A6C34878D82A}">
                    <a16:rowId xmlns:a16="http://schemas.microsoft.com/office/drawing/2014/main" val="10001"/>
                  </a:ext>
                </a:extLst>
              </a:tr>
              <a:tr h="562227">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aseline="30000" dirty="0">
                          <a:latin typeface="IBM Plex Sans" panose="020B0503050203000203" pitchFamily="34" charset="0"/>
                          <a:cs typeface="Arial" panose="020B0604020202020204" pitchFamily="34" charset="0"/>
                        </a:rPr>
                        <a:t>9</a:t>
                      </a:r>
                      <a:r>
                        <a:rPr lang="es-ES" sz="1600" dirty="0">
                          <a:latin typeface="IBM Plex Sans" panose="020B0503050203000203" pitchFamily="34" charset="0"/>
                          <a:cs typeface="Arial" panose="020B0604020202020204" pitchFamily="34" charset="0"/>
                        </a:rPr>
                        <a:t>Be(</a:t>
                      </a:r>
                      <a:r>
                        <a:rPr lang="es-ES" sz="1600" dirty="0" err="1">
                          <a:latin typeface="IBM Plex Sans" panose="020B0503050203000203" pitchFamily="34" charset="0"/>
                          <a:cs typeface="Arial" panose="020B0604020202020204" pitchFamily="34" charset="0"/>
                        </a:rPr>
                        <a:t>p,n</a:t>
                      </a:r>
                      <a:r>
                        <a:rPr lang="es-ES" sz="1600" dirty="0">
                          <a:latin typeface="IBM Plex Sans" panose="020B0503050203000203" pitchFamily="34" charset="0"/>
                          <a:cs typeface="Arial" panose="020B0604020202020204" pitchFamily="34" charset="0"/>
                        </a:rPr>
                        <a:t>)</a:t>
                      </a:r>
                      <a:r>
                        <a:rPr lang="es-ES" sz="1600" baseline="30000" dirty="0">
                          <a:latin typeface="IBM Plex Sans" panose="020B0503050203000203" pitchFamily="34" charset="0"/>
                          <a:cs typeface="Arial" panose="020B0604020202020204" pitchFamily="34" charset="0"/>
                        </a:rPr>
                        <a:t>9</a:t>
                      </a:r>
                      <a:r>
                        <a:rPr lang="es-ES" sz="1600" dirty="0">
                          <a:latin typeface="IBM Plex Sans" panose="020B0503050203000203" pitchFamily="34" charset="0"/>
                          <a:cs typeface="Arial" panose="020B0604020202020204" pitchFamily="34" charset="0"/>
                        </a:rPr>
                        <a:t>B</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es-ES" sz="1600" dirty="0">
                          <a:latin typeface="IBM Plex Sans" panose="020B0503050203000203" pitchFamily="34" charset="0"/>
                          <a:cs typeface="Arial" panose="020B0604020202020204" pitchFamily="34" charset="0"/>
                        </a:rPr>
                        <a:t>-1,85</a:t>
                      </a:r>
                      <a:endParaRPr lang="es-ES" sz="1600" baseline="0" dirty="0">
                        <a:latin typeface="IBM Plex Sans" panose="020B0503050203000203" pitchFamily="34" charset="0"/>
                        <a:cs typeface="Arial" panose="020B0604020202020204" pitchFamily="34" charset="0"/>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es-ES" sz="1600" baseline="0" dirty="0">
                          <a:latin typeface="IBM Plex Sans" panose="020B0503050203000203" pitchFamily="34" charset="0"/>
                          <a:cs typeface="Arial" panose="020B0604020202020204" pitchFamily="34" charset="0"/>
                        </a:rPr>
                        <a:t>2,06</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latin typeface="IBM Plex Sans" panose="020B0503050203000203" pitchFamily="34" charset="0"/>
                          <a:cs typeface="Arial" panose="020B0604020202020204" pitchFamily="34" charset="0"/>
                        </a:rPr>
                        <a:t>Be</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CBDF"/>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latin typeface="IBM Plex Sans" panose="020B0503050203000203" pitchFamily="34" charset="0"/>
                          <a:cs typeface="Arial" panose="020B0604020202020204" pitchFamily="34" charset="0"/>
                        </a:rPr>
                        <a:t>500 µm </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CBDF"/>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latin typeface="IBM Plex Sans" panose="020B0503050203000203" pitchFamily="34" charset="0"/>
                          <a:cs typeface="Arial" panose="020B0604020202020204" pitchFamily="34" charset="0"/>
                        </a:rPr>
                        <a:t>25 mm</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CBDF"/>
                    </a:solidFill>
                  </a:tcPr>
                </a:tc>
                <a:tc>
                  <a:txBody>
                    <a:bodyPr/>
                    <a:lstStyle/>
                    <a:p>
                      <a:pPr algn="ctr"/>
                      <a:r>
                        <a:rPr lang="en-US" sz="1600" noProof="0" dirty="0">
                          <a:latin typeface="IBM Plex Sans" panose="020B0503050203000203" pitchFamily="34" charset="0"/>
                          <a:cs typeface="Arial" panose="020B0604020202020204" pitchFamily="34" charset="0"/>
                        </a:rPr>
                        <a:t>Continuum</a:t>
                      </a:r>
                      <a:r>
                        <a:rPr lang="es-ES" sz="1600" dirty="0">
                          <a:latin typeface="IBM Plex Sans" panose="020B0503050203000203" pitchFamily="34" charset="0"/>
                          <a:cs typeface="Arial" panose="020B0604020202020204" pitchFamily="34" charset="0"/>
                        </a:rPr>
                        <a:t> </a:t>
                      </a:r>
                    </a:p>
                    <a:p>
                      <a:pPr algn="ctr"/>
                      <a:r>
                        <a:rPr lang="es-ES" sz="1600" dirty="0">
                          <a:latin typeface="IBM Plex Sans" panose="020B0503050203000203" pitchFamily="34" charset="0"/>
                          <a:cs typeface="Arial" panose="020B0604020202020204" pitchFamily="34" charset="0"/>
                        </a:rPr>
                        <a:t>up to 4 </a:t>
                      </a:r>
                      <a:r>
                        <a:rPr lang="es-ES" sz="1600" dirty="0" err="1">
                          <a:latin typeface="IBM Plex Sans" panose="020B0503050203000203" pitchFamily="34" charset="0"/>
                          <a:cs typeface="Arial" panose="020B0604020202020204" pitchFamily="34" charset="0"/>
                        </a:rPr>
                        <a:t>MeV</a:t>
                      </a:r>
                      <a:endParaRPr lang="es-ES" sz="1600" dirty="0">
                        <a:latin typeface="IBM Plex Sans" panose="020B0503050203000203" pitchFamily="34" charset="0"/>
                        <a:cs typeface="Arial" panose="020B0604020202020204" pitchFamily="34" charset="0"/>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2"/>
                  </a:ext>
                </a:extLst>
              </a:tr>
              <a:tr h="562227">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aseline="30000" dirty="0">
                          <a:latin typeface="IBM Plex Sans" panose="020B0503050203000203" pitchFamily="34" charset="0"/>
                          <a:cs typeface="Arial" panose="020B0604020202020204" pitchFamily="34" charset="0"/>
                        </a:rPr>
                        <a:t>9</a:t>
                      </a:r>
                      <a:r>
                        <a:rPr lang="es-ES" sz="1600" dirty="0">
                          <a:latin typeface="IBM Plex Sans" panose="020B0503050203000203" pitchFamily="34" charset="0"/>
                          <a:cs typeface="Arial" panose="020B0604020202020204" pitchFamily="34" charset="0"/>
                        </a:rPr>
                        <a:t>Be(</a:t>
                      </a:r>
                      <a:r>
                        <a:rPr lang="es-ES" sz="1600" dirty="0" err="1">
                          <a:latin typeface="IBM Plex Sans" panose="020B0503050203000203" pitchFamily="34" charset="0"/>
                          <a:cs typeface="Arial" panose="020B0604020202020204" pitchFamily="34" charset="0"/>
                        </a:rPr>
                        <a:t>d,n</a:t>
                      </a:r>
                      <a:r>
                        <a:rPr lang="es-ES" sz="1600" dirty="0">
                          <a:latin typeface="IBM Plex Sans" panose="020B0503050203000203" pitchFamily="34" charset="0"/>
                          <a:cs typeface="Arial" panose="020B0604020202020204" pitchFamily="34" charset="0"/>
                        </a:rPr>
                        <a:t>)</a:t>
                      </a:r>
                      <a:r>
                        <a:rPr lang="es-ES" sz="1600" baseline="30000" dirty="0">
                          <a:latin typeface="IBM Plex Sans" panose="020B0503050203000203" pitchFamily="34" charset="0"/>
                          <a:cs typeface="Arial" panose="020B0604020202020204" pitchFamily="34" charset="0"/>
                        </a:rPr>
                        <a:t>10</a:t>
                      </a:r>
                      <a:r>
                        <a:rPr lang="es-ES" sz="1600" dirty="0">
                          <a:latin typeface="IBM Plex Sans" panose="020B0503050203000203" pitchFamily="34" charset="0"/>
                          <a:cs typeface="Arial" panose="020B0604020202020204" pitchFamily="34" charset="0"/>
                        </a:rPr>
                        <a:t>B</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CBDF"/>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latin typeface="IBM Plex Sans" panose="020B0503050203000203" pitchFamily="34" charset="0"/>
                          <a:cs typeface="Arial" panose="020B0604020202020204" pitchFamily="34" charset="0"/>
                        </a:rPr>
                        <a:t>4,36</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CBDF"/>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es-ES" sz="1600" dirty="0">
                          <a:latin typeface="IBM Plex Sans" panose="020B0503050203000203" pitchFamily="34" charset="0"/>
                          <a:cs typeface="Arial" panose="020B0604020202020204" pitchFamily="34" charset="0"/>
                        </a:rPr>
                        <a:t>0,0</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CBDF"/>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200" dirty="0">
                        <a:latin typeface="Arial" panose="020B0604020202020204" pitchFamily="34" charset="0"/>
                        <a:cs typeface="Arial" panose="020B0604020202020204" pitchFamily="34" charset="0"/>
                      </a:endParaRPr>
                    </a:p>
                  </a:txBody>
                  <a:tcPr marL="121920" marR="121920" marT="60960" marB="60960" anchor="ctr">
                    <a:solidFill>
                      <a:schemeClr val="accent3">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200" dirty="0">
                        <a:latin typeface="Arial" panose="020B0604020202020204" pitchFamily="34" charset="0"/>
                        <a:cs typeface="Arial" panose="020B0604020202020204" pitchFamily="34" charset="0"/>
                      </a:endParaRPr>
                    </a:p>
                  </a:txBody>
                  <a:tcPr marL="121920" marR="121920" marT="60960" marB="60960" anchor="ctr">
                    <a:solidFill>
                      <a:schemeClr val="accent3">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200" dirty="0">
                        <a:latin typeface="Arial" panose="020B0604020202020204" pitchFamily="34" charset="0"/>
                        <a:cs typeface="Arial" panose="020B0604020202020204" pitchFamily="34" charset="0"/>
                      </a:endParaRPr>
                    </a:p>
                  </a:txBody>
                  <a:tcPr marL="121920" marR="121920" marT="60960" marB="60960" anchor="c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en-US" sz="1600" noProof="0" dirty="0">
                          <a:latin typeface="IBM Plex Sans" panose="020B0503050203000203" pitchFamily="34" charset="0"/>
                          <a:cs typeface="Arial" panose="020B0604020202020204" pitchFamily="34" charset="0"/>
                        </a:rPr>
                        <a:t>Continuum</a:t>
                      </a:r>
                      <a:r>
                        <a:rPr lang="es-ES" sz="1600" dirty="0">
                          <a:latin typeface="IBM Plex Sans" panose="020B0503050203000203" pitchFamily="34" charset="0"/>
                          <a:cs typeface="Arial" panose="020B0604020202020204" pitchFamily="34" charset="0"/>
                        </a:rPr>
                        <a:t> </a:t>
                      </a:r>
                    </a:p>
                    <a:p>
                      <a:pPr algn="ctr"/>
                      <a:r>
                        <a:rPr lang="es-ES" sz="1600" dirty="0">
                          <a:latin typeface="IBM Plex Sans" panose="020B0503050203000203" pitchFamily="34" charset="0"/>
                          <a:cs typeface="Arial" panose="020B0604020202020204" pitchFamily="34" charset="0"/>
                        </a:rPr>
                        <a:t>up to10 </a:t>
                      </a:r>
                      <a:r>
                        <a:rPr lang="es-ES" sz="1600" dirty="0" err="1">
                          <a:latin typeface="IBM Plex Sans" panose="020B0503050203000203" pitchFamily="34" charset="0"/>
                          <a:cs typeface="Arial" panose="020B0604020202020204" pitchFamily="34" charset="0"/>
                        </a:rPr>
                        <a:t>MeV</a:t>
                      </a:r>
                      <a:endParaRPr lang="es-ES" sz="1600" dirty="0">
                        <a:latin typeface="IBM Plex Sans" panose="020B0503050203000203" pitchFamily="34" charset="0"/>
                        <a:cs typeface="Arial" panose="020B0604020202020204" pitchFamily="34" charset="0"/>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CBDF"/>
                    </a:solidFill>
                  </a:tcPr>
                </a:tc>
                <a:extLst>
                  <a:ext uri="{0D108BD9-81ED-4DB2-BD59-A6C34878D82A}">
                    <a16:rowId xmlns:a16="http://schemas.microsoft.com/office/drawing/2014/main" val="10003"/>
                  </a:ext>
                </a:extLst>
              </a:tr>
              <a:tr h="463010">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aseline="30000" dirty="0">
                          <a:latin typeface="IBM Plex Sans" panose="020B0503050203000203" pitchFamily="34" charset="0"/>
                          <a:cs typeface="Arial" panose="020B0604020202020204" pitchFamily="34" charset="0"/>
                        </a:rPr>
                        <a:t>7</a:t>
                      </a:r>
                      <a:r>
                        <a:rPr lang="es-ES" sz="1600" baseline="0" dirty="0">
                          <a:latin typeface="IBM Plex Sans" panose="020B0503050203000203" pitchFamily="34" charset="0"/>
                          <a:cs typeface="Arial" panose="020B0604020202020204" pitchFamily="34" charset="0"/>
                        </a:rPr>
                        <a:t>Li</a:t>
                      </a:r>
                      <a:r>
                        <a:rPr lang="es-ES" sz="1600" dirty="0">
                          <a:latin typeface="IBM Plex Sans" panose="020B0503050203000203" pitchFamily="34" charset="0"/>
                          <a:cs typeface="Arial" panose="020B0604020202020204" pitchFamily="34" charset="0"/>
                        </a:rPr>
                        <a:t>(</a:t>
                      </a:r>
                      <a:r>
                        <a:rPr lang="es-ES" sz="1600" dirty="0" err="1">
                          <a:latin typeface="IBM Plex Sans" panose="020B0503050203000203" pitchFamily="34" charset="0"/>
                          <a:cs typeface="Arial" panose="020B0604020202020204" pitchFamily="34" charset="0"/>
                        </a:rPr>
                        <a:t>p,n</a:t>
                      </a:r>
                      <a:r>
                        <a:rPr lang="es-ES" sz="1600" dirty="0">
                          <a:latin typeface="IBM Plex Sans" panose="020B0503050203000203" pitchFamily="34" charset="0"/>
                          <a:cs typeface="Arial" panose="020B0604020202020204" pitchFamily="34" charset="0"/>
                        </a:rPr>
                        <a:t>)</a:t>
                      </a:r>
                      <a:r>
                        <a:rPr lang="es-ES" sz="1600" baseline="30000" dirty="0">
                          <a:latin typeface="IBM Plex Sans" panose="020B0503050203000203" pitchFamily="34" charset="0"/>
                          <a:cs typeface="Arial" panose="020B0604020202020204" pitchFamily="34" charset="0"/>
                        </a:rPr>
                        <a:t>7</a:t>
                      </a:r>
                      <a:r>
                        <a:rPr lang="es-ES" sz="1600" dirty="0">
                          <a:latin typeface="IBM Plex Sans" panose="020B0503050203000203" pitchFamily="34" charset="0"/>
                          <a:cs typeface="Arial" panose="020B0604020202020204" pitchFamily="34" charset="0"/>
                        </a:rPr>
                        <a:t>Be</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0CCB7"/>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es-ES" sz="1600" dirty="0">
                          <a:latin typeface="IBM Plex Sans" panose="020B0503050203000203" pitchFamily="34" charset="0"/>
                          <a:cs typeface="Arial" panose="020B0604020202020204" pitchFamily="34" charset="0"/>
                        </a:rPr>
                        <a:t>-1,64</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0CCB7"/>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latin typeface="IBM Plex Sans" panose="020B0503050203000203" pitchFamily="34" charset="0"/>
                          <a:cs typeface="Arial" panose="020B0604020202020204" pitchFamily="34" charset="0"/>
                        </a:rPr>
                        <a:t>1,88</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0CCB7"/>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latin typeface="IBM Plex Sans" panose="020B0503050203000203" pitchFamily="34" charset="0"/>
                          <a:cs typeface="Arial" panose="020B0604020202020204" pitchFamily="34" charset="0"/>
                        </a:rPr>
                        <a:t>Li</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0CCB7"/>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latin typeface="IBM Plex Sans" panose="020B0503050203000203" pitchFamily="34" charset="0"/>
                          <a:cs typeface="Arial" panose="020B0604020202020204" pitchFamily="34" charset="0"/>
                        </a:rPr>
                        <a:t>500 µm </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0CCB7"/>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latin typeface="IBM Plex Sans" panose="020B0503050203000203" pitchFamily="34" charset="0"/>
                          <a:cs typeface="Arial" panose="020B0604020202020204" pitchFamily="34" charset="0"/>
                        </a:rPr>
                        <a:t>25 mm</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0CCB7"/>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en-US" sz="1600" noProof="0" dirty="0">
                          <a:latin typeface="IBM Plex Sans" panose="020B0503050203000203" pitchFamily="34" charset="0"/>
                          <a:cs typeface="Arial" panose="020B0604020202020204" pitchFamily="34" charset="0"/>
                        </a:rPr>
                        <a:t>Continuum</a:t>
                      </a:r>
                      <a:r>
                        <a:rPr lang="es-ES" sz="1600" dirty="0">
                          <a:latin typeface="IBM Plex Sans" panose="020B0503050203000203" pitchFamily="34" charset="0"/>
                          <a:cs typeface="Arial" panose="020B0604020202020204" pitchFamily="34" charset="0"/>
                        </a:rPr>
                        <a:t> </a:t>
                      </a:r>
                    </a:p>
                    <a:p>
                      <a:pPr algn="ctr"/>
                      <a:r>
                        <a:rPr lang="es-ES" sz="1600" dirty="0">
                          <a:latin typeface="IBM Plex Sans" panose="020B0503050203000203" pitchFamily="34" charset="0"/>
                          <a:cs typeface="Arial" panose="020B0604020202020204" pitchFamily="34" charset="0"/>
                        </a:rPr>
                        <a:t>up to 4 </a:t>
                      </a:r>
                      <a:r>
                        <a:rPr lang="es-ES" sz="1600" dirty="0" err="1">
                          <a:latin typeface="IBM Plex Sans" panose="020B0503050203000203" pitchFamily="34" charset="0"/>
                          <a:cs typeface="Arial" panose="020B0604020202020204" pitchFamily="34" charset="0"/>
                        </a:rPr>
                        <a:t>MeV</a:t>
                      </a:r>
                      <a:endParaRPr lang="es-ES" sz="1600" dirty="0">
                        <a:latin typeface="IBM Plex Sans" panose="020B0503050203000203" pitchFamily="34" charset="0"/>
                        <a:cs typeface="Arial" panose="020B0604020202020204" pitchFamily="34" charset="0"/>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0CCB7"/>
                    </a:solidFill>
                  </a:tcPr>
                </a:tc>
                <a:extLst>
                  <a:ext uri="{0D108BD9-81ED-4DB2-BD59-A6C34878D82A}">
                    <a16:rowId xmlns:a16="http://schemas.microsoft.com/office/drawing/2014/main" val="10006"/>
                  </a:ext>
                </a:extLst>
              </a:tr>
              <a:tr h="4351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aseline="30000" dirty="0">
                          <a:latin typeface="IBM Plex Sans" panose="020B0503050203000203" pitchFamily="34" charset="0"/>
                          <a:cs typeface="Arial" panose="020B0604020202020204" pitchFamily="34" charset="0"/>
                        </a:rPr>
                        <a:t>7</a:t>
                      </a:r>
                      <a:r>
                        <a:rPr lang="es-ES" sz="1600" baseline="0" dirty="0">
                          <a:latin typeface="IBM Plex Sans" panose="020B0503050203000203" pitchFamily="34" charset="0"/>
                          <a:cs typeface="Arial" panose="020B0604020202020204" pitchFamily="34" charset="0"/>
                        </a:rPr>
                        <a:t>Li</a:t>
                      </a:r>
                      <a:r>
                        <a:rPr lang="es-ES" sz="1600" dirty="0">
                          <a:latin typeface="IBM Plex Sans" panose="020B0503050203000203" pitchFamily="34" charset="0"/>
                          <a:cs typeface="Arial" panose="020B0604020202020204" pitchFamily="34" charset="0"/>
                        </a:rPr>
                        <a:t>(</a:t>
                      </a:r>
                      <a:r>
                        <a:rPr lang="es-ES" sz="1600" dirty="0" err="1">
                          <a:latin typeface="IBM Plex Sans" panose="020B0503050203000203" pitchFamily="34" charset="0"/>
                          <a:cs typeface="Arial" panose="020B0604020202020204" pitchFamily="34" charset="0"/>
                        </a:rPr>
                        <a:t>d,n</a:t>
                      </a:r>
                      <a:r>
                        <a:rPr lang="es-ES" sz="1600" dirty="0">
                          <a:latin typeface="IBM Plex Sans" panose="020B0503050203000203" pitchFamily="34" charset="0"/>
                          <a:cs typeface="Arial" panose="020B0604020202020204" pitchFamily="34" charset="0"/>
                        </a:rPr>
                        <a:t>)</a:t>
                      </a:r>
                      <a:r>
                        <a:rPr lang="es-ES" sz="1600" baseline="30000" dirty="0">
                          <a:latin typeface="IBM Plex Sans" panose="020B0503050203000203" pitchFamily="34" charset="0"/>
                          <a:cs typeface="Arial" panose="020B0604020202020204" pitchFamily="34" charset="0"/>
                        </a:rPr>
                        <a:t>8</a:t>
                      </a:r>
                      <a:r>
                        <a:rPr lang="es-ES" sz="1600" dirty="0">
                          <a:latin typeface="IBM Plex Sans" panose="020B0503050203000203" pitchFamily="34" charset="0"/>
                          <a:cs typeface="Arial" panose="020B0604020202020204" pitchFamily="34" charset="0"/>
                        </a:rPr>
                        <a:t>Be</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0CCB7"/>
                    </a:solidFill>
                  </a:tcPr>
                </a:tc>
                <a:tc>
                  <a:txBody>
                    <a:bodyPr/>
                    <a:lstStyle/>
                    <a:p>
                      <a:pPr algn="ctr"/>
                      <a:r>
                        <a:rPr lang="es-ES" sz="1600" dirty="0">
                          <a:latin typeface="IBM Plex Sans" panose="020B0503050203000203" pitchFamily="34" charset="0"/>
                          <a:cs typeface="Arial" panose="020B0604020202020204" pitchFamily="34" charset="0"/>
                        </a:rPr>
                        <a:t>15,03</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0CCB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latin typeface="IBM Plex Sans" panose="020B0503050203000203" pitchFamily="34" charset="0"/>
                          <a:cs typeface="Arial" panose="020B0604020202020204" pitchFamily="34" charset="0"/>
                        </a:rPr>
                        <a:t>0,0</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0CCB7"/>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200" dirty="0">
                        <a:latin typeface="Arial" panose="020B0604020202020204" pitchFamily="34" charset="0"/>
                        <a:cs typeface="Arial" panose="020B0604020202020204" pitchFamily="34" charset="0"/>
                      </a:endParaRPr>
                    </a:p>
                  </a:txBody>
                  <a:tcPr marL="121920" marR="121920" marT="60960" marB="60960" anchor="ctr">
                    <a:solidFill>
                      <a:srgbClr val="C0E399"/>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200" dirty="0">
                        <a:latin typeface="Arial" panose="020B0604020202020204" pitchFamily="34" charset="0"/>
                        <a:cs typeface="Arial" panose="020B0604020202020204" pitchFamily="34" charset="0"/>
                      </a:endParaRPr>
                    </a:p>
                  </a:txBody>
                  <a:tcPr marL="121920" marR="121920" marT="60960" marB="60960" anchor="ctr">
                    <a:solidFill>
                      <a:srgbClr val="C0E399"/>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200" dirty="0">
                        <a:latin typeface="Arial" panose="020B0604020202020204" pitchFamily="34" charset="0"/>
                        <a:cs typeface="Arial" panose="020B0604020202020204" pitchFamily="34" charset="0"/>
                      </a:endParaRPr>
                    </a:p>
                  </a:txBody>
                  <a:tcPr marL="121920" marR="121920" marT="60960" marB="60960" anchor="ctr">
                    <a:solidFill>
                      <a:srgbClr val="C0E399"/>
                    </a:solidFill>
                  </a:tcPr>
                </a:tc>
                <a:tc>
                  <a:txBody>
                    <a:bodyPr/>
                    <a:lstStyle/>
                    <a:p>
                      <a:pPr algn="ctr"/>
                      <a:r>
                        <a:rPr lang="en-US" sz="1600" noProof="0" dirty="0">
                          <a:latin typeface="IBM Plex Sans" panose="020B0503050203000203" pitchFamily="34" charset="0"/>
                          <a:cs typeface="Arial" panose="020B0604020202020204" pitchFamily="34" charset="0"/>
                        </a:rPr>
                        <a:t>Continuum</a:t>
                      </a:r>
                      <a:r>
                        <a:rPr lang="es-ES" sz="1600" dirty="0">
                          <a:latin typeface="IBM Plex Sans" panose="020B0503050203000203" pitchFamily="34" charset="0"/>
                          <a:cs typeface="Arial" panose="020B0604020202020204" pitchFamily="34" charset="0"/>
                        </a:rPr>
                        <a:t> </a:t>
                      </a:r>
                    </a:p>
                    <a:p>
                      <a:pPr algn="ctr"/>
                      <a:r>
                        <a:rPr lang="es-ES" sz="1600" dirty="0">
                          <a:latin typeface="IBM Plex Sans" panose="020B0503050203000203" pitchFamily="34" charset="0"/>
                          <a:cs typeface="Arial" panose="020B0604020202020204" pitchFamily="34" charset="0"/>
                        </a:rPr>
                        <a:t>up to20 </a:t>
                      </a:r>
                      <a:r>
                        <a:rPr lang="es-ES" sz="1600" dirty="0" err="1">
                          <a:latin typeface="IBM Plex Sans" panose="020B0503050203000203" pitchFamily="34" charset="0"/>
                          <a:cs typeface="Arial" panose="020B0604020202020204" pitchFamily="34" charset="0"/>
                        </a:rPr>
                        <a:t>MeV</a:t>
                      </a:r>
                      <a:endParaRPr lang="es-ES" sz="1600" dirty="0">
                        <a:latin typeface="IBM Plex Sans" panose="020B0503050203000203" pitchFamily="34" charset="0"/>
                        <a:cs typeface="Arial" panose="020B0604020202020204" pitchFamily="34" charset="0"/>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0CCB7"/>
                    </a:solidFill>
                  </a:tcPr>
                </a:tc>
                <a:extLst>
                  <a:ext uri="{0D108BD9-81ED-4DB2-BD59-A6C34878D82A}">
                    <a16:rowId xmlns:a16="http://schemas.microsoft.com/office/drawing/2014/main" val="4021829956"/>
                  </a:ext>
                </a:extLst>
              </a:tr>
            </a:tbl>
          </a:graphicData>
        </a:graphic>
      </p:graphicFrame>
      <p:sp>
        <p:nvSpPr>
          <p:cNvPr id="7" name="Marcador de pie de página 6"/>
          <p:cNvSpPr>
            <a:spLocks noGrp="1"/>
          </p:cNvSpPr>
          <p:nvPr>
            <p:ph type="ftr" sz="quarter" idx="11"/>
          </p:nvPr>
        </p:nvSpPr>
        <p:spPr/>
        <p:txBody>
          <a:bodyPr/>
          <a:lstStyle/>
          <a:p>
            <a:r>
              <a:rPr lang="es-ES"/>
              <a:t>Ariel Final Workshop | M. A. Millán-Callado | 19/01/2024 | IJCLab, Orsay</a:t>
            </a:r>
            <a:endParaRPr lang="es-ES" dirty="0"/>
          </a:p>
        </p:txBody>
      </p:sp>
      <p:pic>
        <p:nvPicPr>
          <p:cNvPr id="11" name="Imagen 10">
            <a:extLst>
              <a:ext uri="{FF2B5EF4-FFF2-40B4-BE49-F238E27FC236}">
                <a16:creationId xmlns:a16="http://schemas.microsoft.com/office/drawing/2014/main" id="{273723DA-D5C2-4D1F-A9B3-758ECD37CF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1" t="5439" r="1630" b="3140"/>
          <a:stretch/>
        </p:blipFill>
        <p:spPr>
          <a:xfrm>
            <a:off x="8671538" y="1073273"/>
            <a:ext cx="3228164" cy="1815843"/>
          </a:xfrm>
          <a:prstGeom prst="rect">
            <a:avLst/>
          </a:prstGeom>
        </p:spPr>
      </p:pic>
    </p:spTree>
    <p:extLst>
      <p:ext uri="{BB962C8B-B14F-4D97-AF65-F5344CB8AC3E}">
        <p14:creationId xmlns:p14="http://schemas.microsoft.com/office/powerpoint/2010/main" val="2519954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0BFA-710F-57D6-AED4-7170879BED9D}"/>
              </a:ext>
            </a:extLst>
          </p:cNvPr>
          <p:cNvSpPr>
            <a:spLocks noGrp="1"/>
          </p:cNvSpPr>
          <p:nvPr>
            <p:ph type="title"/>
          </p:nvPr>
        </p:nvSpPr>
        <p:spPr/>
        <p:txBody>
          <a:bodyPr/>
          <a:lstStyle/>
          <a:p>
            <a:r>
              <a:rPr lang="de-DE" dirty="0"/>
              <a:t>PLASMA MIRROR</a:t>
            </a:r>
            <a:endParaRPr lang="es-ES" dirty="0"/>
          </a:p>
        </p:txBody>
      </p:sp>
      <p:sp>
        <p:nvSpPr>
          <p:cNvPr id="3" name="Footer Placeholder 2">
            <a:extLst>
              <a:ext uri="{FF2B5EF4-FFF2-40B4-BE49-F238E27FC236}">
                <a16:creationId xmlns:a16="http://schemas.microsoft.com/office/drawing/2014/main" id="{B7328568-838A-3B32-E0F2-291E29F82B84}"/>
              </a:ext>
            </a:extLst>
          </p:cNvPr>
          <p:cNvSpPr>
            <a:spLocks noGrp="1"/>
          </p:cNvSpPr>
          <p:nvPr>
            <p:ph type="ftr" sz="quarter" idx="11"/>
          </p:nvPr>
        </p:nvSpPr>
        <p:spPr/>
        <p:txBody>
          <a:bodyPr/>
          <a:lstStyle/>
          <a:p>
            <a:r>
              <a:rPr lang="es-ES"/>
              <a:t>Ariel Final Workshop | M. A. Millán-Callado | 19/01/2024 | IJCLab, Orsay</a:t>
            </a:r>
            <a:endParaRPr lang="en-US" dirty="0"/>
          </a:p>
        </p:txBody>
      </p:sp>
      <p:pic>
        <p:nvPicPr>
          <p:cNvPr id="5" name="Picture 4">
            <a:extLst>
              <a:ext uri="{FF2B5EF4-FFF2-40B4-BE49-F238E27FC236}">
                <a16:creationId xmlns:a16="http://schemas.microsoft.com/office/drawing/2014/main" id="{7C809F48-6A97-47D9-CD76-BB732FE5E297}"/>
              </a:ext>
            </a:extLst>
          </p:cNvPr>
          <p:cNvPicPr>
            <a:picLocks noChangeAspect="1"/>
          </p:cNvPicPr>
          <p:nvPr/>
        </p:nvPicPr>
        <p:blipFill>
          <a:blip r:embed="rId2"/>
          <a:stretch>
            <a:fillRect/>
          </a:stretch>
        </p:blipFill>
        <p:spPr>
          <a:xfrm>
            <a:off x="390525" y="941050"/>
            <a:ext cx="11410950" cy="5248275"/>
          </a:xfrm>
          <a:prstGeom prst="rect">
            <a:avLst/>
          </a:prstGeom>
        </p:spPr>
      </p:pic>
    </p:spTree>
    <p:extLst>
      <p:ext uri="{BB962C8B-B14F-4D97-AF65-F5344CB8AC3E}">
        <p14:creationId xmlns:p14="http://schemas.microsoft.com/office/powerpoint/2010/main" val="288035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AVERAGE SIGNAL AND DISPERSION</a:t>
            </a:r>
          </a:p>
        </p:txBody>
      </p:sp>
      <p:sp>
        <p:nvSpPr>
          <p:cNvPr id="6" name="Marcador de pie de página 5"/>
          <p:cNvSpPr>
            <a:spLocks noGrp="1"/>
          </p:cNvSpPr>
          <p:nvPr>
            <p:ph type="ftr" sz="quarter" idx="11"/>
          </p:nvPr>
        </p:nvSpPr>
        <p:spPr/>
        <p:txBody>
          <a:bodyPr/>
          <a:lstStyle/>
          <a:p>
            <a:r>
              <a:rPr lang="es-ES"/>
              <a:t>Ariel Final Workshop | M. A. Millán-Callado | 19/01/2024 | IJCLab, Orsay</a:t>
            </a:r>
            <a:endParaRPr lang="en-US" dirty="0"/>
          </a:p>
        </p:txBody>
      </p:sp>
      <p:pic>
        <p:nvPicPr>
          <p:cNvPr id="15" name="Imagen 14"/>
          <p:cNvPicPr>
            <a:picLocks noChangeAspect="1"/>
          </p:cNvPicPr>
          <p:nvPr/>
        </p:nvPicPr>
        <p:blipFill>
          <a:blip r:embed="rId3">
            <a:clrChange>
              <a:clrFrom>
                <a:srgbClr val="FFFFFF"/>
              </a:clrFrom>
              <a:clrTo>
                <a:srgbClr val="FFFFFF">
                  <a:alpha val="0"/>
                </a:srgbClr>
              </a:clrTo>
            </a:clrChange>
          </a:blip>
          <a:stretch>
            <a:fillRect/>
          </a:stretch>
        </p:blipFill>
        <p:spPr>
          <a:xfrm>
            <a:off x="26894" y="1445980"/>
            <a:ext cx="6348885" cy="3996000"/>
          </a:xfrm>
          <a:prstGeom prst="rect">
            <a:avLst/>
          </a:prstGeom>
          <a:noFill/>
          <a:ln cap="flat">
            <a:noFill/>
          </a:ln>
        </p:spPr>
      </p:pic>
      <p:pic>
        <p:nvPicPr>
          <p:cNvPr id="17" name="Imagen 16"/>
          <p:cNvPicPr>
            <a:picLocks noChangeAspect="1"/>
          </p:cNvPicPr>
          <p:nvPr/>
        </p:nvPicPr>
        <p:blipFill>
          <a:blip r:embed="rId4">
            <a:clrChange>
              <a:clrFrom>
                <a:srgbClr val="FFFFFF"/>
              </a:clrFrom>
              <a:clrTo>
                <a:srgbClr val="FFFFFF">
                  <a:alpha val="0"/>
                </a:srgbClr>
              </a:clrTo>
            </a:clrChange>
          </a:blip>
          <a:stretch>
            <a:fillRect/>
          </a:stretch>
        </p:blipFill>
        <p:spPr>
          <a:xfrm>
            <a:off x="5870010" y="1445980"/>
            <a:ext cx="6348885" cy="3996000"/>
          </a:xfrm>
          <a:prstGeom prst="rect">
            <a:avLst/>
          </a:prstGeom>
          <a:noFill/>
          <a:ln cap="flat">
            <a:noFill/>
          </a:ln>
        </p:spPr>
      </p:pic>
    </p:spTree>
    <p:extLst>
      <p:ext uri="{BB962C8B-B14F-4D97-AF65-F5344CB8AC3E}">
        <p14:creationId xmlns:p14="http://schemas.microsoft.com/office/powerpoint/2010/main" val="1246245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ie de página 6"/>
          <p:cNvSpPr>
            <a:spLocks noGrp="1"/>
          </p:cNvSpPr>
          <p:nvPr>
            <p:ph type="ftr" sz="quarter" idx="11"/>
          </p:nvPr>
        </p:nvSpPr>
        <p:spPr/>
        <p:txBody>
          <a:bodyPr/>
          <a:lstStyle/>
          <a:p>
            <a:r>
              <a:rPr lang="es-ES"/>
              <a:t>Ariel Final Workshop | M. A. Millán-Callado | 19/01/2024 | IJCLab, Orsay</a:t>
            </a:r>
            <a:endParaRPr lang="en-US" dirty="0"/>
          </a:p>
        </p:txBody>
      </p:sp>
      <p:sp>
        <p:nvSpPr>
          <p:cNvPr id="8" name="Título 5">
            <a:extLst>
              <a:ext uri="{FF2B5EF4-FFF2-40B4-BE49-F238E27FC236}">
                <a16:creationId xmlns:a16="http://schemas.microsoft.com/office/drawing/2014/main" id="{22FE1A34-9457-4797-2C17-5BAF8F89C35B}"/>
              </a:ext>
            </a:extLst>
          </p:cNvPr>
          <p:cNvSpPr>
            <a:spLocks noGrp="1"/>
          </p:cNvSpPr>
          <p:nvPr>
            <p:ph type="title"/>
          </p:nvPr>
        </p:nvSpPr>
        <p:spPr>
          <a:xfrm>
            <a:off x="552450" y="201303"/>
            <a:ext cx="11639550" cy="684947"/>
          </a:xfrm>
        </p:spPr>
        <p:txBody>
          <a:bodyPr/>
          <a:lstStyle/>
          <a:p>
            <a:r>
              <a:rPr lang="en-US" dirty="0"/>
              <a:t>EXPERIMENTAL CAMPAIGN AT VEGA@CLPU (Spain) </a:t>
            </a:r>
            <a:endParaRPr lang="es-ES" dirty="0"/>
          </a:p>
        </p:txBody>
      </p:sp>
      <p:graphicFrame>
        <p:nvGraphicFramePr>
          <p:cNvPr id="10" name="221 Tabla">
            <a:extLst>
              <a:ext uri="{FF2B5EF4-FFF2-40B4-BE49-F238E27FC236}">
                <a16:creationId xmlns:a16="http://schemas.microsoft.com/office/drawing/2014/main" id="{E91CC464-E726-4421-324D-E845DF328156}"/>
              </a:ext>
            </a:extLst>
          </p:cNvPr>
          <p:cNvGraphicFramePr>
            <a:graphicFrameLocks noGrp="1"/>
          </p:cNvGraphicFramePr>
          <p:nvPr/>
        </p:nvGraphicFramePr>
        <p:xfrm>
          <a:off x="276224" y="1245681"/>
          <a:ext cx="4930258" cy="3509199"/>
        </p:xfrm>
        <a:graphic>
          <a:graphicData uri="http://schemas.openxmlformats.org/drawingml/2006/table">
            <a:tbl>
              <a:tblPr firstRow="1" bandRow="1">
                <a:tableStyleId>{C083E6E3-FA7D-4D7B-A595-EF9225AFEA82}</a:tableStyleId>
              </a:tblPr>
              <a:tblGrid>
                <a:gridCol w="4930258">
                  <a:extLst>
                    <a:ext uri="{9D8B030D-6E8A-4147-A177-3AD203B41FA5}">
                      <a16:colId xmlns:a16="http://schemas.microsoft.com/office/drawing/2014/main" val="20001"/>
                    </a:ext>
                  </a:extLst>
                </a:gridCol>
              </a:tblGrid>
              <a:tr h="355480">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s-ES" sz="2000" dirty="0">
                          <a:solidFill>
                            <a:srgbClr val="36557B"/>
                          </a:solidFill>
                          <a:latin typeface="+mn-lt"/>
                        </a:rPr>
                        <a:t>VEGA3@CLPU</a:t>
                      </a:r>
                      <a:endParaRPr lang="en-US" sz="2000" b="1" dirty="0">
                        <a:solidFill>
                          <a:srgbClr val="36557B"/>
                        </a:solidFill>
                        <a:latin typeface="+mn-lt"/>
                        <a:ea typeface="Roboto Condensed" panose="020B0604020202020204" charset="0"/>
                      </a:endParaRPr>
                    </a:p>
                  </a:txBody>
                  <a:tcPr/>
                </a:tc>
                <a:extLst>
                  <a:ext uri="{0D108BD9-81ED-4DB2-BD59-A6C34878D82A}">
                    <a16:rowId xmlns:a16="http://schemas.microsoft.com/office/drawing/2014/main" val="10000"/>
                  </a:ext>
                </a:extLst>
              </a:tr>
              <a:tr h="359531">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PW-class 30</a:t>
                      </a:r>
                      <a:r>
                        <a:rPr lang="en-US" sz="1800" b="1" baseline="0" dirty="0">
                          <a:solidFill>
                            <a:schemeClr val="tx1"/>
                          </a:solidFill>
                          <a:latin typeface="+mn-lt"/>
                        </a:rPr>
                        <a:t> </a:t>
                      </a:r>
                      <a:r>
                        <a:rPr lang="en-US" sz="1800" b="1" dirty="0">
                          <a:solidFill>
                            <a:schemeClr val="tx1"/>
                          </a:solidFill>
                          <a:latin typeface="+mn-lt"/>
                        </a:rPr>
                        <a:t>J Laser</a:t>
                      </a:r>
                      <a:r>
                        <a:rPr lang="en-US" sz="1800" b="1" baseline="0" dirty="0">
                          <a:solidFill>
                            <a:schemeClr val="tx1"/>
                          </a:solidFill>
                          <a:latin typeface="+mn-lt"/>
                        </a:rPr>
                        <a:t> System</a:t>
                      </a:r>
                    </a:p>
                  </a:txBody>
                  <a:tcPr/>
                </a:tc>
                <a:extLst>
                  <a:ext uri="{0D108BD9-81ED-4DB2-BD59-A6C34878D82A}">
                    <a16:rowId xmlns:a16="http://schemas.microsoft.com/office/drawing/2014/main" val="10001"/>
                  </a:ext>
                </a:extLst>
              </a:tr>
              <a:tr h="549378">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30 fs laser pulse / ~</a:t>
                      </a:r>
                      <a:r>
                        <a:rPr lang="en-US" sz="1800" b="1" dirty="0" err="1">
                          <a:solidFill>
                            <a:schemeClr val="tx1"/>
                          </a:solidFill>
                          <a:latin typeface="+mn-lt"/>
                        </a:rPr>
                        <a:t>ps</a:t>
                      </a:r>
                      <a:r>
                        <a:rPr lang="en-US" sz="1800" b="1" dirty="0">
                          <a:solidFill>
                            <a:schemeClr val="tx1"/>
                          </a:solidFill>
                          <a:latin typeface="+mn-lt"/>
                        </a:rPr>
                        <a:t> ion</a:t>
                      </a:r>
                      <a:r>
                        <a:rPr lang="en-US" sz="1800" b="1" baseline="0" dirty="0">
                          <a:solidFill>
                            <a:schemeClr val="tx1"/>
                          </a:solidFill>
                          <a:latin typeface="+mn-lt"/>
                        </a:rPr>
                        <a:t> pulse</a:t>
                      </a:r>
                    </a:p>
                    <a:p>
                      <a:pPr marL="0" marR="0" indent="0" algn="ctr" defTabSz="914400" eaLnBrk="1" fontAlgn="auto" latinLnBrk="0" hangingPunct="1">
                        <a:lnSpc>
                          <a:spcPct val="100000"/>
                        </a:lnSpc>
                        <a:spcBef>
                          <a:spcPts val="0"/>
                        </a:spcBef>
                        <a:spcAft>
                          <a:spcPts val="0"/>
                        </a:spcAft>
                        <a:buClrTx/>
                        <a:buSzTx/>
                        <a:buFontTx/>
                        <a:buNone/>
                        <a:tabLst/>
                        <a:defRPr/>
                      </a:pPr>
                      <a:r>
                        <a:rPr lang="en-US" sz="1800" b="1" dirty="0">
                          <a:solidFill>
                            <a:schemeClr val="accent3"/>
                          </a:solidFill>
                          <a:latin typeface="Cambria" panose="02040503050406030204" pitchFamily="18" charset="0"/>
                          <a:ea typeface="Cambria" panose="02040503050406030204" pitchFamily="18" charset="0"/>
                        </a:rPr>
                        <a:t>(200 fs </a:t>
                      </a:r>
                      <a:r>
                        <a:rPr lang="en-US" sz="1800" b="1" baseline="0" dirty="0">
                          <a:solidFill>
                            <a:schemeClr val="accent3"/>
                          </a:solidFill>
                          <a:latin typeface="Cambria" panose="02040503050406030204" pitchFamily="18" charset="0"/>
                          <a:ea typeface="Cambria" panose="02040503050406030204" pitchFamily="18" charset="0"/>
                        </a:rPr>
                        <a:t>during the experiment)</a:t>
                      </a:r>
                      <a:endParaRPr lang="en-US" sz="1800" b="1" dirty="0">
                        <a:solidFill>
                          <a:schemeClr val="tx1"/>
                        </a:solidFill>
                        <a:latin typeface="+mn-lt"/>
                        <a:ea typeface="Roboto Condensed" panose="020B0604020202020204" charset="0"/>
                      </a:endParaRPr>
                    </a:p>
                  </a:txBody>
                  <a:tcPr/>
                </a:tc>
                <a:extLst>
                  <a:ext uri="{0D108BD9-81ED-4DB2-BD59-A6C34878D82A}">
                    <a16:rowId xmlns:a16="http://schemas.microsoft.com/office/drawing/2014/main" val="10002"/>
                  </a:ext>
                </a:extLst>
              </a:tr>
              <a:tr h="716777">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Up to 1 Hz (compressor)</a:t>
                      </a:r>
                      <a:endParaRPr lang="en-US" sz="1800" b="1" dirty="0">
                        <a:solidFill>
                          <a:schemeClr val="accent3"/>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3"/>
                          </a:solidFill>
                          <a:latin typeface="Cambria" panose="02040503050406030204" pitchFamily="18" charset="0"/>
                          <a:ea typeface="Cambria" panose="02040503050406030204" pitchFamily="18" charset="0"/>
                        </a:rPr>
                        <a:t>(~ 0,1</a:t>
                      </a:r>
                      <a:r>
                        <a:rPr lang="en-US" sz="1800" b="1" baseline="0" dirty="0">
                          <a:solidFill>
                            <a:schemeClr val="accent3"/>
                          </a:solidFill>
                          <a:latin typeface="Cambria" panose="02040503050406030204" pitchFamily="18" charset="0"/>
                          <a:ea typeface="Cambria" panose="02040503050406030204" pitchFamily="18" charset="0"/>
                        </a:rPr>
                        <a:t> Hz during the experiment)</a:t>
                      </a:r>
                      <a:endParaRPr lang="en-US" sz="1800" b="1" dirty="0">
                        <a:solidFill>
                          <a:schemeClr val="accent3"/>
                        </a:solidFill>
                        <a:latin typeface="+mn-lt"/>
                        <a:ea typeface="Cambria" panose="02040503050406030204" pitchFamily="18" charset="0"/>
                      </a:endParaRPr>
                    </a:p>
                  </a:txBody>
                  <a:tcPr/>
                </a:tc>
                <a:extLst>
                  <a:ext uri="{0D108BD9-81ED-4DB2-BD59-A6C34878D82A}">
                    <a16:rowId xmlns:a16="http://schemas.microsoft.com/office/drawing/2014/main" val="10003"/>
                  </a:ext>
                </a:extLst>
              </a:tr>
              <a:tr h="750262">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800" b="1" baseline="0" dirty="0">
                          <a:solidFill>
                            <a:schemeClr val="tx1"/>
                          </a:solidFill>
                          <a:latin typeface="+mn-lt"/>
                          <a:ea typeface="+mn-ea"/>
                        </a:rPr>
                        <a:t>~ 500 shots/day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3"/>
                          </a:solidFill>
                          <a:latin typeface="Cambria" panose="02040503050406030204" pitchFamily="18" charset="0"/>
                          <a:ea typeface="Cambria" panose="02040503050406030204" pitchFamily="18" charset="0"/>
                        </a:rPr>
                        <a:t>(+</a:t>
                      </a:r>
                      <a:r>
                        <a:rPr lang="en-US" sz="1800" b="1" baseline="0" dirty="0">
                          <a:solidFill>
                            <a:schemeClr val="accent3"/>
                          </a:solidFill>
                          <a:latin typeface="Cambria" panose="02040503050406030204" pitchFamily="18" charset="0"/>
                          <a:ea typeface="Cambria" panose="02040503050406030204" pitchFamily="18" charset="0"/>
                        </a:rPr>
                        <a:t> 3500 during the whole campaign)</a:t>
                      </a:r>
                      <a:endParaRPr lang="en-US" sz="1800" b="1" dirty="0">
                        <a:solidFill>
                          <a:schemeClr val="accent3"/>
                        </a:solidFill>
                        <a:latin typeface="+mn-lt"/>
                        <a:ea typeface="Cambria" panose="02040503050406030204" pitchFamily="18" charset="0"/>
                      </a:endParaRPr>
                    </a:p>
                  </a:txBody>
                  <a:tcPr/>
                </a:tc>
                <a:extLst>
                  <a:ext uri="{0D108BD9-81ED-4DB2-BD59-A6C34878D82A}">
                    <a16:rowId xmlns:a16="http://schemas.microsoft.com/office/drawing/2014/main" val="10004"/>
                  </a:ext>
                </a:extLst>
              </a:tr>
              <a:tr h="5493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 1·10</a:t>
                      </a:r>
                      <a:r>
                        <a:rPr lang="en-US" sz="1800" b="1" baseline="30000" dirty="0">
                          <a:solidFill>
                            <a:schemeClr val="tx1"/>
                          </a:solidFill>
                          <a:latin typeface="+mn-lt"/>
                        </a:rPr>
                        <a:t>7 </a:t>
                      </a:r>
                      <a:r>
                        <a:rPr lang="en-US" sz="1800" b="1" baseline="0" dirty="0">
                          <a:solidFill>
                            <a:schemeClr val="tx1"/>
                          </a:solidFill>
                          <a:latin typeface="+mn-lt"/>
                        </a:rPr>
                        <a:t>neutrons/shot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3"/>
                          </a:solidFill>
                          <a:latin typeface="Cambria" panose="02040503050406030204" pitchFamily="18" charset="0"/>
                          <a:ea typeface="Cambria" panose="02040503050406030204" pitchFamily="18" charset="0"/>
                        </a:rPr>
                        <a:t>(Based on </a:t>
                      </a:r>
                      <a:r>
                        <a:rPr lang="en-US" sz="1800" b="1" dirty="0" err="1">
                          <a:solidFill>
                            <a:schemeClr val="accent3"/>
                          </a:solidFill>
                          <a:latin typeface="Cambria" panose="02040503050406030204" pitchFamily="18" charset="0"/>
                          <a:ea typeface="Cambria" panose="02040503050406030204" pitchFamily="18" charset="0"/>
                        </a:rPr>
                        <a:t>LiF</a:t>
                      </a:r>
                      <a:r>
                        <a:rPr lang="en-US" sz="1800" b="1" dirty="0">
                          <a:solidFill>
                            <a:schemeClr val="accent3"/>
                          </a:solidFill>
                          <a:latin typeface="Cambria" panose="02040503050406030204" pitchFamily="18" charset="0"/>
                          <a:ea typeface="Cambria" panose="02040503050406030204" pitchFamily="18" charset="0"/>
                        </a:rPr>
                        <a:t> activation</a:t>
                      </a:r>
                      <a:r>
                        <a:rPr lang="en-US" sz="1800" b="1" baseline="0" dirty="0">
                          <a:solidFill>
                            <a:schemeClr val="accent3"/>
                          </a:solidFill>
                          <a:latin typeface="Cambria" panose="02040503050406030204" pitchFamily="18" charset="0"/>
                          <a:ea typeface="Cambria" panose="02040503050406030204" pitchFamily="18" charset="0"/>
                        </a:rPr>
                        <a:t>)</a:t>
                      </a:r>
                      <a:r>
                        <a:rPr lang="en-US" sz="1800" b="1" baseline="0" dirty="0">
                          <a:solidFill>
                            <a:schemeClr val="tx1"/>
                          </a:solidFill>
                          <a:latin typeface="+mn-lt"/>
                        </a:rPr>
                        <a:t> </a:t>
                      </a:r>
                      <a:endParaRPr lang="es-ES" sz="1800" b="1" baseline="30000" dirty="0">
                        <a:solidFill>
                          <a:schemeClr val="tx1"/>
                        </a:solidFill>
                        <a:latin typeface="+mn-lt"/>
                        <a:ea typeface="Roboto Condensed" panose="020B0604020202020204" charset="0"/>
                      </a:endParaRPr>
                    </a:p>
                  </a:txBody>
                  <a:tcPr/>
                </a:tc>
                <a:extLst>
                  <a:ext uri="{0D108BD9-81ED-4DB2-BD59-A6C34878D82A}">
                    <a16:rowId xmlns:a16="http://schemas.microsoft.com/office/drawing/2014/main" val="1057721148"/>
                  </a:ext>
                </a:extLst>
              </a:tr>
            </a:tbl>
          </a:graphicData>
        </a:graphic>
      </p:graphicFrame>
      <p:pic>
        <p:nvPicPr>
          <p:cNvPr id="19" name="Picture 2">
            <a:extLst>
              <a:ext uri="{FF2B5EF4-FFF2-40B4-BE49-F238E27FC236}">
                <a16:creationId xmlns:a16="http://schemas.microsoft.com/office/drawing/2014/main" id="{ADD6701A-9182-997F-5042-9240E4EFA4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42877" y="1245681"/>
            <a:ext cx="6472898" cy="4854673"/>
          </a:xfrm>
          <a:prstGeom prst="rect">
            <a:avLst/>
          </a:prstGeom>
          <a:noFill/>
          <a:extLst>
            <a:ext uri="{909E8E84-426E-40DD-AFC4-6F175D3DCCD1}">
              <a14:hiddenFill xmlns:a14="http://schemas.microsoft.com/office/drawing/2010/main">
                <a:solidFill>
                  <a:srgbClr val="FFFFFF"/>
                </a:solidFill>
              </a14:hiddenFill>
            </a:ext>
          </a:extLst>
        </p:spPr>
      </p:pic>
      <p:sp>
        <p:nvSpPr>
          <p:cNvPr id="20" name="Marcador de contenido 16">
            <a:extLst>
              <a:ext uri="{FF2B5EF4-FFF2-40B4-BE49-F238E27FC236}">
                <a16:creationId xmlns:a16="http://schemas.microsoft.com/office/drawing/2014/main" id="{1895EC9C-A7C0-04C7-A1D7-A9EB19B428C3}"/>
              </a:ext>
            </a:extLst>
          </p:cNvPr>
          <p:cNvSpPr txBox="1">
            <a:spLocks/>
          </p:cNvSpPr>
          <p:nvPr/>
        </p:nvSpPr>
        <p:spPr>
          <a:xfrm>
            <a:off x="180717" y="4547910"/>
            <a:ext cx="5025765" cy="13123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262626"/>
                </a:solidFill>
                <a:latin typeface="Arial" panose="020B0604020202020204" pitchFamily="34" charset="0"/>
                <a:ea typeface="Cambria" panose="02040503050406030204" pitchFamily="18" charset="0"/>
                <a:cs typeface="Arial" panose="020B0604020202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rgbClr val="262626"/>
                </a:solidFill>
                <a:latin typeface="Arial" panose="020B0604020202020204" pitchFamily="34" charset="0"/>
                <a:ea typeface="Cambria" panose="02040503050406030204" pitchFamily="18" charset="0"/>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262626"/>
                </a:solidFill>
                <a:latin typeface="Arial" panose="020B0604020202020204" pitchFamily="34" charset="0"/>
                <a:ea typeface="Cambria" panose="02040503050406030204" pitchFamily="18" charset="0"/>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262626"/>
                </a:solidFill>
                <a:latin typeface="Arial" panose="020B0604020202020204" pitchFamily="34" charset="0"/>
                <a:ea typeface="Cambria" panose="02040503050406030204" pitchFamily="18" charset="0"/>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262626"/>
                </a:solidFill>
                <a:latin typeface="Arial" panose="020B0604020202020204" pitchFamily="34" charset="0"/>
                <a:ea typeface="Cambria" panose="02040503050406030204" pitchFamily="18" charset="0"/>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endParaRPr lang="es-ES" sz="1600" dirty="0">
              <a:solidFill>
                <a:schemeClr val="tx1"/>
              </a:solidFill>
            </a:endParaRPr>
          </a:p>
          <a:p>
            <a:pPr algn="ctr"/>
            <a:r>
              <a:rPr lang="en-US" sz="1600" i="1" dirty="0">
                <a:solidFill>
                  <a:schemeClr val="accent3"/>
                </a:solidFill>
              </a:rPr>
              <a:t>CLPU (Centro de </a:t>
            </a:r>
            <a:r>
              <a:rPr lang="en-US" sz="1600" i="1" dirty="0" err="1">
                <a:solidFill>
                  <a:schemeClr val="accent3"/>
                </a:solidFill>
              </a:rPr>
              <a:t>Láseres</a:t>
            </a:r>
            <a:r>
              <a:rPr lang="en-US" sz="1600" i="1" dirty="0">
                <a:solidFill>
                  <a:schemeClr val="accent3"/>
                </a:solidFill>
              </a:rPr>
              <a:t> </a:t>
            </a:r>
            <a:r>
              <a:rPr lang="en-US" sz="1600" i="1" dirty="0" err="1">
                <a:solidFill>
                  <a:schemeClr val="accent3"/>
                </a:solidFill>
              </a:rPr>
              <a:t>Pulsados</a:t>
            </a:r>
            <a:r>
              <a:rPr lang="en-US" sz="1600" i="1" dirty="0">
                <a:solidFill>
                  <a:schemeClr val="accent3"/>
                </a:solidFill>
              </a:rPr>
              <a:t>) </a:t>
            </a:r>
            <a:r>
              <a:rPr lang="en-US" sz="1600" i="1" dirty="0">
                <a:solidFill>
                  <a:schemeClr val="tx1"/>
                </a:solidFill>
              </a:rPr>
              <a:t>is an ICTS (Unique research facility) opened to external users and located in Salamanca (Spain). It hosts the </a:t>
            </a:r>
            <a:r>
              <a:rPr lang="en-US" sz="1600" i="1" dirty="0">
                <a:solidFill>
                  <a:srgbClr val="B32A48"/>
                </a:solidFill>
              </a:rPr>
              <a:t>VEGA</a:t>
            </a:r>
            <a:r>
              <a:rPr lang="en-US" sz="1600" i="1" dirty="0">
                <a:solidFill>
                  <a:schemeClr val="tx1"/>
                </a:solidFill>
              </a:rPr>
              <a:t> laser facility with 3 different beamlines (VEGA1, VEGA2 and VEGA3). It </a:t>
            </a:r>
          </a:p>
          <a:p>
            <a:r>
              <a:rPr lang="es-ES" sz="1600" dirty="0">
                <a:solidFill>
                  <a:schemeClr val="tx1"/>
                </a:solidFill>
              </a:rPr>
              <a:t>	</a:t>
            </a:r>
          </a:p>
          <a:p>
            <a:endParaRPr lang="es-ES" sz="1600" dirty="0">
              <a:solidFill>
                <a:schemeClr val="tx1"/>
              </a:solidFill>
            </a:endParaRPr>
          </a:p>
        </p:txBody>
      </p:sp>
    </p:spTree>
    <p:extLst>
      <p:ext uri="{BB962C8B-B14F-4D97-AF65-F5344CB8AC3E}">
        <p14:creationId xmlns:p14="http://schemas.microsoft.com/office/powerpoint/2010/main" val="19352665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8D7795-8008-EEBE-D919-C8474F7A52DC}"/>
              </a:ext>
            </a:extLst>
          </p:cNvPr>
          <p:cNvSpPr>
            <a:spLocks noGrp="1"/>
          </p:cNvSpPr>
          <p:nvPr>
            <p:ph type="title"/>
          </p:nvPr>
        </p:nvSpPr>
        <p:spPr/>
        <p:txBody>
          <a:bodyPr/>
          <a:lstStyle/>
          <a:p>
            <a:r>
              <a:rPr lang="en-US" dirty="0"/>
              <a:t>Campaign</a:t>
            </a:r>
            <a:r>
              <a:rPr lang="es-ES" dirty="0"/>
              <a:t> VEGA3@CLPU: Pitcher-</a:t>
            </a:r>
            <a:r>
              <a:rPr lang="es-ES" dirty="0" err="1"/>
              <a:t>Catcher</a:t>
            </a:r>
            <a:endParaRPr lang="es-ES" dirty="0"/>
          </a:p>
        </p:txBody>
      </p:sp>
      <p:sp>
        <p:nvSpPr>
          <p:cNvPr id="3" name="Marcador de pie de página 2">
            <a:extLst>
              <a:ext uri="{FF2B5EF4-FFF2-40B4-BE49-F238E27FC236}">
                <a16:creationId xmlns:a16="http://schemas.microsoft.com/office/drawing/2014/main" id="{C076E868-1582-F847-11C3-C61ECFC79C4C}"/>
              </a:ext>
            </a:extLst>
          </p:cNvPr>
          <p:cNvSpPr>
            <a:spLocks noGrp="1"/>
          </p:cNvSpPr>
          <p:nvPr>
            <p:ph type="ftr" sz="quarter" idx="11"/>
          </p:nvPr>
        </p:nvSpPr>
        <p:spPr/>
        <p:txBody>
          <a:bodyPr/>
          <a:lstStyle/>
          <a:p>
            <a:r>
              <a:rPr lang="es-ES"/>
              <a:t>Ariel Final Workshop | M. A. Millán-Callado | 19/01/2024 | IJCLab, Orsay</a:t>
            </a:r>
            <a:endParaRPr lang="en-US" dirty="0"/>
          </a:p>
        </p:txBody>
      </p:sp>
      <p:sp>
        <p:nvSpPr>
          <p:cNvPr id="5" name="AutoShape 2">
            <a:extLst>
              <a:ext uri="{FF2B5EF4-FFF2-40B4-BE49-F238E27FC236}">
                <a16:creationId xmlns:a16="http://schemas.microsoft.com/office/drawing/2014/main" id="{6B998F4F-FFB4-3BA8-1B1B-A3AABA20066E}"/>
              </a:ext>
            </a:extLst>
          </p:cNvPr>
          <p:cNvSpPr>
            <a:spLocks noChangeAspect="1" noChangeArrowheads="1"/>
          </p:cNvSpPr>
          <p:nvPr/>
        </p:nvSpPr>
        <p:spPr bwMode="auto">
          <a:xfrm>
            <a:off x="7200900" y="325993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1086767"/>
            <a:ext cx="5239026" cy="3929269"/>
          </a:xfrm>
          <a:prstGeom prst="rect">
            <a:avLst/>
          </a:prstGeom>
        </p:spPr>
      </p:pic>
      <p:pic>
        <p:nvPicPr>
          <p:cNvPr id="190" name="Imagen 189"/>
          <p:cNvPicPr>
            <a:picLocks noChangeAspect="1"/>
          </p:cNvPicPr>
          <p:nvPr/>
        </p:nvPicPr>
        <p:blipFill rotWithShape="1">
          <a:blip r:embed="rId3"/>
          <a:srcRect l="-1992" t="17103" r="1992" b="10648"/>
          <a:stretch/>
        </p:blipFill>
        <p:spPr>
          <a:xfrm>
            <a:off x="210214" y="1086767"/>
            <a:ext cx="5736833" cy="5276850"/>
          </a:xfrm>
          <a:prstGeom prst="rect">
            <a:avLst/>
          </a:prstGeom>
        </p:spPr>
      </p:pic>
      <p:sp>
        <p:nvSpPr>
          <p:cNvPr id="191" name="CuadroTexto 190"/>
          <p:cNvSpPr txBox="1"/>
          <p:nvPr/>
        </p:nvSpPr>
        <p:spPr>
          <a:xfrm>
            <a:off x="3078630" y="1125270"/>
            <a:ext cx="1428596" cy="369332"/>
          </a:xfrm>
          <a:prstGeom prst="rect">
            <a:avLst/>
          </a:prstGeom>
        </p:spPr>
        <p:txBody>
          <a:bodyPr wrap="none" rtlCol="0">
            <a:spAutoFit/>
          </a:bodyPr>
          <a:lstStyle/>
          <a:p>
            <a:pPr marL="0" indent="0">
              <a:buNone/>
            </a:pPr>
            <a:r>
              <a:rPr lang="es-ES" sz="1800" dirty="0">
                <a:solidFill>
                  <a:schemeClr val="accent3">
                    <a:lumMod val="60000"/>
                    <a:lumOff val="40000"/>
                  </a:schemeClr>
                </a:solidFill>
                <a:latin typeface="Arial" panose="020B0604020202020204" pitchFamily="34" charset="0"/>
                <a:cs typeface="Arial" panose="020B0604020202020204" pitchFamily="34" charset="0"/>
              </a:rPr>
              <a:t>Laser </a:t>
            </a:r>
            <a:r>
              <a:rPr lang="es-ES" sz="1800" dirty="0" err="1">
                <a:solidFill>
                  <a:schemeClr val="accent3">
                    <a:lumMod val="60000"/>
                    <a:lumOff val="40000"/>
                  </a:schemeClr>
                </a:solidFill>
                <a:latin typeface="Arial" panose="020B0604020202020204" pitchFamily="34" charset="0"/>
                <a:cs typeface="Arial" panose="020B0604020202020204" pitchFamily="34" charset="0"/>
              </a:rPr>
              <a:t>Beam</a:t>
            </a:r>
            <a:endParaRPr lang="es-ES" sz="1800" dirty="0">
              <a:solidFill>
                <a:schemeClr val="accent3">
                  <a:lumMod val="60000"/>
                  <a:lumOff val="40000"/>
                </a:schemeClr>
              </a:solidFill>
              <a:latin typeface="Arial" panose="020B0604020202020204" pitchFamily="34" charset="0"/>
              <a:cs typeface="Arial" panose="020B0604020202020204" pitchFamily="34" charset="0"/>
            </a:endParaRPr>
          </a:p>
        </p:txBody>
      </p:sp>
      <p:cxnSp>
        <p:nvCxnSpPr>
          <p:cNvPr id="193" name="Conector recto de flecha 192"/>
          <p:cNvCxnSpPr/>
          <p:nvPr/>
        </p:nvCxnSpPr>
        <p:spPr>
          <a:xfrm flipH="1">
            <a:off x="1771650" y="5486400"/>
            <a:ext cx="133350" cy="740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5" name="CuadroTexto 224"/>
          <p:cNvSpPr txBox="1"/>
          <p:nvPr/>
        </p:nvSpPr>
        <p:spPr>
          <a:xfrm>
            <a:off x="69389" y="5687440"/>
            <a:ext cx="1737079" cy="338554"/>
          </a:xfrm>
          <a:prstGeom prst="rect">
            <a:avLst/>
          </a:prstGeom>
          <a:noFill/>
        </p:spPr>
        <p:txBody>
          <a:bodyPr wrap="none" rtlCol="0">
            <a:spAutoFit/>
          </a:bodyPr>
          <a:lstStyle/>
          <a:p>
            <a:r>
              <a:rPr lang="es-ES" sz="1600" dirty="0" err="1">
                <a:solidFill>
                  <a:srgbClr val="00B0F0"/>
                </a:solidFill>
              </a:rPr>
              <a:t>Neutron</a:t>
            </a:r>
            <a:r>
              <a:rPr lang="es-ES" sz="1600" dirty="0">
                <a:solidFill>
                  <a:srgbClr val="00B0F0"/>
                </a:solidFill>
              </a:rPr>
              <a:t> </a:t>
            </a:r>
            <a:r>
              <a:rPr lang="es-ES" sz="1600" dirty="0" err="1">
                <a:solidFill>
                  <a:srgbClr val="00B0F0"/>
                </a:solidFill>
              </a:rPr>
              <a:t>Detectors</a:t>
            </a:r>
            <a:endParaRPr lang="es-ES" sz="1600" dirty="0">
              <a:solidFill>
                <a:srgbClr val="00B0F0"/>
              </a:solidFill>
            </a:endParaRPr>
          </a:p>
        </p:txBody>
      </p:sp>
      <p:sp>
        <p:nvSpPr>
          <p:cNvPr id="226" name="CuadroTexto 225"/>
          <p:cNvSpPr txBox="1"/>
          <p:nvPr/>
        </p:nvSpPr>
        <p:spPr>
          <a:xfrm>
            <a:off x="6087872" y="5137746"/>
            <a:ext cx="4147289" cy="1200329"/>
          </a:xfrm>
          <a:prstGeom prst="rect">
            <a:avLst/>
          </a:prstGeom>
        </p:spPr>
        <p:txBody>
          <a:bodyPr wrap="none" rtlCol="0">
            <a:spAutoFit/>
          </a:bodyPr>
          <a:lstStyle/>
          <a:p>
            <a:pPr marL="0" indent="0">
              <a:buNone/>
            </a:pPr>
            <a:r>
              <a:rPr lang="es-ES" sz="1800" dirty="0" err="1">
                <a:solidFill>
                  <a:srgbClr val="3E4655"/>
                </a:solidFill>
                <a:latin typeface="Merriweather" panose="00000500000000000000" pitchFamily="2" charset="0"/>
                <a:cs typeface="Lao UI" panose="020B0502040204020203" pitchFamily="34" charset="0"/>
              </a:rPr>
              <a:t>Rotating</a:t>
            </a:r>
            <a:r>
              <a:rPr lang="es-ES" sz="1800" dirty="0">
                <a:solidFill>
                  <a:srgbClr val="3E4655"/>
                </a:solidFill>
                <a:latin typeface="Merriweather" panose="00000500000000000000" pitchFamily="2" charset="0"/>
                <a:cs typeface="Lao UI" panose="020B0502040204020203" pitchFamily="34" charset="0"/>
              </a:rPr>
              <a:t> Wheel:</a:t>
            </a:r>
          </a:p>
          <a:p>
            <a:pPr marL="285750" indent="-285750">
              <a:buFont typeface="Arial" panose="020B0604020202020204" pitchFamily="34" charset="0"/>
              <a:buChar char="•"/>
            </a:pPr>
            <a:r>
              <a:rPr lang="es-ES" dirty="0">
                <a:solidFill>
                  <a:srgbClr val="3E4655"/>
                </a:solidFill>
                <a:latin typeface="Merriweather" panose="00000500000000000000" pitchFamily="2" charset="0"/>
                <a:cs typeface="Lao UI" panose="020B0502040204020203" pitchFamily="34" charset="0"/>
              </a:rPr>
              <a:t>8000 targets</a:t>
            </a:r>
          </a:p>
          <a:p>
            <a:pPr marL="285750" indent="-285750">
              <a:buFont typeface="Arial" panose="020B0604020202020204" pitchFamily="34" charset="0"/>
              <a:buChar char="•"/>
            </a:pPr>
            <a:r>
              <a:rPr lang="es-ES" sz="1800" dirty="0" err="1">
                <a:solidFill>
                  <a:srgbClr val="3E4655"/>
                </a:solidFill>
                <a:latin typeface="Merriweather" panose="00000500000000000000" pitchFamily="2" charset="0"/>
                <a:cs typeface="Lao UI" panose="020B0502040204020203" pitchFamily="34" charset="0"/>
              </a:rPr>
              <a:t>Capable</a:t>
            </a:r>
            <a:r>
              <a:rPr lang="es-ES" sz="1800" dirty="0">
                <a:solidFill>
                  <a:srgbClr val="3E4655"/>
                </a:solidFill>
                <a:latin typeface="Merriweather" panose="00000500000000000000" pitchFamily="2" charset="0"/>
                <a:cs typeface="Lao UI" panose="020B0502040204020203" pitchFamily="34" charset="0"/>
              </a:rPr>
              <a:t> to </a:t>
            </a:r>
            <a:r>
              <a:rPr lang="es-ES" sz="1800" dirty="0" err="1">
                <a:solidFill>
                  <a:srgbClr val="3E4655"/>
                </a:solidFill>
                <a:latin typeface="Merriweather" panose="00000500000000000000" pitchFamily="2" charset="0"/>
                <a:cs typeface="Lao UI" panose="020B0502040204020203" pitchFamily="34" charset="0"/>
              </a:rPr>
              <a:t>rotate</a:t>
            </a:r>
            <a:r>
              <a:rPr lang="es-ES" sz="1800" dirty="0">
                <a:solidFill>
                  <a:srgbClr val="3E4655"/>
                </a:solidFill>
                <a:latin typeface="Merriweather" panose="00000500000000000000" pitchFamily="2" charset="0"/>
                <a:cs typeface="Lao UI" panose="020B0502040204020203" pitchFamily="34" charset="0"/>
              </a:rPr>
              <a:t> at 0.1 Hz @ 30J</a:t>
            </a:r>
          </a:p>
          <a:p>
            <a:pPr marL="285750" indent="-285750">
              <a:buFont typeface="Arial" panose="020B0604020202020204" pitchFamily="34" charset="0"/>
              <a:buChar char="•"/>
            </a:pPr>
            <a:r>
              <a:rPr lang="es-ES" dirty="0">
                <a:solidFill>
                  <a:srgbClr val="3E4655"/>
                </a:solidFill>
                <a:latin typeface="Merriweather" panose="00000500000000000000" pitchFamily="2" charset="0"/>
                <a:cs typeface="Lao UI" panose="020B0502040204020203" pitchFamily="34" charset="0"/>
              </a:rPr>
              <a:t>1 Hz @ 12 J</a:t>
            </a:r>
            <a:endParaRPr lang="es-ES" sz="1800" dirty="0">
              <a:solidFill>
                <a:srgbClr val="3E4655"/>
              </a:solidFill>
              <a:latin typeface="Merriweather" panose="00000500000000000000" pitchFamily="2" charset="0"/>
              <a:cs typeface="Lao UI" panose="020B0502040204020203" pitchFamily="34" charset="0"/>
            </a:endParaRPr>
          </a:p>
        </p:txBody>
      </p:sp>
    </p:spTree>
    <p:extLst>
      <p:ext uri="{BB962C8B-B14F-4D97-AF65-F5344CB8AC3E}">
        <p14:creationId xmlns:p14="http://schemas.microsoft.com/office/powerpoint/2010/main" val="3596053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rot="16200000">
            <a:off x="2479870" y="1955085"/>
            <a:ext cx="2479013" cy="3049151"/>
          </a:xfrm>
          <a:prstGeom prst="rect">
            <a:avLst/>
          </a:prstGeom>
          <a:solidFill>
            <a:srgbClr val="D9D9D9"/>
          </a:solidFill>
          <a:ln w="381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riángulo isósceles 6"/>
          <p:cNvSpPr/>
          <p:nvPr/>
        </p:nvSpPr>
        <p:spPr>
          <a:xfrm rot="5400000">
            <a:off x="1763791" y="1833473"/>
            <a:ext cx="365371" cy="3292374"/>
          </a:xfrm>
          <a:prstGeom prst="triangle">
            <a:avLst/>
          </a:prstGeom>
          <a:solidFill>
            <a:srgbClr val="F6C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riángulo isósceles 7"/>
          <p:cNvSpPr/>
          <p:nvPr/>
        </p:nvSpPr>
        <p:spPr>
          <a:xfrm rot="15140465">
            <a:off x="3556212" y="3396327"/>
            <a:ext cx="202003" cy="123470"/>
          </a:xfrm>
          <a:prstGeom prst="triangle">
            <a:avLst>
              <a:gd name="adj" fmla="val 48888"/>
            </a:avLst>
          </a:prstGeom>
          <a:solidFill>
            <a:srgbClr val="88A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rot="4290941" flipV="1">
            <a:off x="3772722" y="3769485"/>
            <a:ext cx="468508" cy="78444"/>
          </a:xfrm>
          <a:prstGeom prst="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rot="4290941" flipV="1">
            <a:off x="3715507" y="3850843"/>
            <a:ext cx="360000" cy="36000"/>
          </a:xfrm>
          <a:prstGeom prst="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1" name="Conector recto 10"/>
          <p:cNvCxnSpPr/>
          <p:nvPr/>
        </p:nvCxnSpPr>
        <p:spPr>
          <a:xfrm rot="16200000">
            <a:off x="4160910" y="740305"/>
            <a:ext cx="0" cy="54720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Conector recto 11"/>
          <p:cNvCxnSpPr/>
          <p:nvPr/>
        </p:nvCxnSpPr>
        <p:spPr>
          <a:xfrm rot="16500000">
            <a:off x="6651391" y="-1461844"/>
            <a:ext cx="0" cy="104040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Conector recto 12"/>
          <p:cNvCxnSpPr/>
          <p:nvPr/>
        </p:nvCxnSpPr>
        <p:spPr>
          <a:xfrm rot="15300000">
            <a:off x="6085578" y="-2054416"/>
            <a:ext cx="0" cy="97200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Rectángulo 13"/>
          <p:cNvSpPr/>
          <p:nvPr/>
        </p:nvSpPr>
        <p:spPr>
          <a:xfrm rot="4290941">
            <a:off x="3201196" y="3423168"/>
            <a:ext cx="782935" cy="112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rot="4270210" flipV="1">
            <a:off x="3526299" y="3417026"/>
            <a:ext cx="432000" cy="36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rot="15491429">
            <a:off x="7012423" y="2803007"/>
            <a:ext cx="1470935" cy="371482"/>
          </a:xfrm>
          <a:prstGeom prst="rect">
            <a:avLst/>
          </a:prstGeom>
          <a:solidFill>
            <a:srgbClr val="B32A48"/>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7" name="Grupo 16"/>
          <p:cNvGrpSpPr/>
          <p:nvPr/>
        </p:nvGrpSpPr>
        <p:grpSpPr>
          <a:xfrm rot="16595840">
            <a:off x="10527407" y="4088974"/>
            <a:ext cx="200878" cy="493736"/>
            <a:chOff x="3418174" y="4061211"/>
            <a:chExt cx="288001" cy="835241"/>
          </a:xfrm>
        </p:grpSpPr>
        <p:sp>
          <p:nvSpPr>
            <p:cNvPr id="32" name="Rectángulo 31"/>
            <p:cNvSpPr/>
            <p:nvPr/>
          </p:nvSpPr>
          <p:spPr>
            <a:xfrm rot="5400000">
              <a:off x="3202174" y="4392453"/>
              <a:ext cx="719999" cy="2880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redondeado 32"/>
            <p:cNvSpPr/>
            <p:nvPr/>
          </p:nvSpPr>
          <p:spPr>
            <a:xfrm>
              <a:off x="3418175" y="4061211"/>
              <a:ext cx="288000" cy="10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8" name="Rectángulo 17"/>
          <p:cNvSpPr/>
          <p:nvPr/>
        </p:nvSpPr>
        <p:spPr>
          <a:xfrm rot="16386073">
            <a:off x="6324316" y="3761601"/>
            <a:ext cx="260432" cy="78679"/>
          </a:xfrm>
          <a:prstGeom prst="rect">
            <a:avLst/>
          </a:prstGeom>
          <a:solidFill>
            <a:schemeClr val="bg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p:nvSpPr>
        <p:spPr>
          <a:xfrm rot="16391753">
            <a:off x="6380332" y="3608075"/>
            <a:ext cx="167586" cy="36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0" name="Grupo 19"/>
          <p:cNvGrpSpPr/>
          <p:nvPr/>
        </p:nvGrpSpPr>
        <p:grpSpPr>
          <a:xfrm rot="16460756">
            <a:off x="10491290" y="3849748"/>
            <a:ext cx="202094" cy="427454"/>
            <a:chOff x="4273802" y="3091782"/>
            <a:chExt cx="333348" cy="677575"/>
          </a:xfrm>
          <a:solidFill>
            <a:srgbClr val="626871"/>
          </a:solidFill>
        </p:grpSpPr>
        <p:sp>
          <p:nvSpPr>
            <p:cNvPr id="30" name="Rectángulo 29"/>
            <p:cNvSpPr/>
            <p:nvPr/>
          </p:nvSpPr>
          <p:spPr>
            <a:xfrm flipV="1">
              <a:off x="4378567" y="3091782"/>
              <a:ext cx="123825" cy="112174"/>
            </a:xfrm>
            <a:prstGeom prst="rect">
              <a:avLst/>
            </a:prstGeom>
            <a:solidFill>
              <a:srgbClr val="92D050"/>
            </a:solidFill>
            <a:ln>
              <a:solidFill>
                <a:srgbClr val="595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p:cNvSpPr/>
            <p:nvPr/>
          </p:nvSpPr>
          <p:spPr>
            <a:xfrm>
              <a:off x="4273802" y="3203954"/>
              <a:ext cx="333348" cy="565403"/>
            </a:xfrm>
            <a:prstGeom prst="rect">
              <a:avLst/>
            </a:prstGeom>
            <a:grpFill/>
            <a:ln>
              <a:solidFill>
                <a:srgbClr val="595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002060"/>
                </a:solidFill>
              </a:endParaRPr>
            </a:p>
          </p:txBody>
        </p:sp>
      </p:grpSp>
      <p:sp>
        <p:nvSpPr>
          <p:cNvPr id="21" name="Rectángulo 20"/>
          <p:cNvSpPr/>
          <p:nvPr/>
        </p:nvSpPr>
        <p:spPr>
          <a:xfrm rot="16200000">
            <a:off x="9566059" y="4192496"/>
            <a:ext cx="434965" cy="108000"/>
          </a:xfrm>
          <a:prstGeom prst="rect">
            <a:avLst/>
          </a:prstGeom>
          <a:solidFill>
            <a:schemeClr val="bg1">
              <a:lumMod val="65000"/>
            </a:schemeClr>
          </a:solidFill>
          <a:ln>
            <a:solidFill>
              <a:srgbClr val="595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p:cNvSpPr/>
          <p:nvPr/>
        </p:nvSpPr>
        <p:spPr>
          <a:xfrm rot="16200000">
            <a:off x="9603630" y="3783512"/>
            <a:ext cx="359820" cy="108000"/>
          </a:xfrm>
          <a:prstGeom prst="rect">
            <a:avLst/>
          </a:prstGeom>
          <a:solidFill>
            <a:schemeClr val="bg1">
              <a:lumMod val="65000"/>
            </a:schemeClr>
          </a:solidFill>
          <a:ln>
            <a:solidFill>
              <a:srgbClr val="595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CuadroTexto 22"/>
          <p:cNvSpPr txBox="1"/>
          <p:nvPr/>
        </p:nvSpPr>
        <p:spPr>
          <a:xfrm rot="19491407">
            <a:off x="5573442" y="4203594"/>
            <a:ext cx="1702261" cy="338554"/>
          </a:xfrm>
          <a:prstGeom prst="rect">
            <a:avLst/>
          </a:prstGeom>
          <a:noFill/>
        </p:spPr>
        <p:txBody>
          <a:bodyPr wrap="none" rtlCol="0">
            <a:spAutoFit/>
          </a:bodyPr>
          <a:lstStyle/>
          <a:p>
            <a:r>
              <a:rPr lang="es-ES" sz="1600" dirty="0" err="1">
                <a:solidFill>
                  <a:schemeClr val="accent4">
                    <a:lumMod val="50000"/>
                  </a:schemeClr>
                </a:solidFill>
              </a:rPr>
              <a:t>Diamond</a:t>
            </a:r>
            <a:r>
              <a:rPr lang="es-ES" sz="1600" dirty="0">
                <a:solidFill>
                  <a:schemeClr val="accent4">
                    <a:lumMod val="50000"/>
                  </a:schemeClr>
                </a:solidFill>
              </a:rPr>
              <a:t> detector</a:t>
            </a:r>
          </a:p>
        </p:txBody>
      </p:sp>
      <p:sp>
        <p:nvSpPr>
          <p:cNvPr id="24" name="CuadroTexto 23"/>
          <p:cNvSpPr txBox="1"/>
          <p:nvPr/>
        </p:nvSpPr>
        <p:spPr>
          <a:xfrm rot="19500000">
            <a:off x="9713119" y="4529190"/>
            <a:ext cx="2498504" cy="338554"/>
          </a:xfrm>
          <a:prstGeom prst="rect">
            <a:avLst/>
          </a:prstGeom>
          <a:noFill/>
        </p:spPr>
        <p:txBody>
          <a:bodyPr wrap="none" rtlCol="0">
            <a:spAutoFit/>
          </a:bodyPr>
          <a:lstStyle/>
          <a:p>
            <a:r>
              <a:rPr lang="es-ES" sz="1600" dirty="0">
                <a:solidFill>
                  <a:schemeClr val="accent4">
                    <a:lumMod val="50000"/>
                  </a:schemeClr>
                </a:solidFill>
              </a:rPr>
              <a:t> EJ200 + </a:t>
            </a:r>
            <a:r>
              <a:rPr lang="es-ES" sz="1600" dirty="0" err="1">
                <a:solidFill>
                  <a:schemeClr val="accent4">
                    <a:lumMod val="50000"/>
                  </a:schemeClr>
                </a:solidFill>
              </a:rPr>
              <a:t>Gated</a:t>
            </a:r>
            <a:r>
              <a:rPr lang="es-ES" sz="1600" dirty="0">
                <a:solidFill>
                  <a:schemeClr val="accent4">
                    <a:lumMod val="50000"/>
                  </a:schemeClr>
                </a:solidFill>
              </a:rPr>
              <a:t> PMT EJ232Q</a:t>
            </a:r>
          </a:p>
        </p:txBody>
      </p:sp>
      <p:sp>
        <p:nvSpPr>
          <p:cNvPr id="25" name="CuadroTexto 24"/>
          <p:cNvSpPr txBox="1"/>
          <p:nvPr/>
        </p:nvSpPr>
        <p:spPr>
          <a:xfrm rot="19500000">
            <a:off x="7919383" y="2352740"/>
            <a:ext cx="1945789" cy="338554"/>
          </a:xfrm>
          <a:prstGeom prst="rect">
            <a:avLst/>
          </a:prstGeom>
          <a:noFill/>
        </p:spPr>
        <p:txBody>
          <a:bodyPr wrap="none" rtlCol="0">
            <a:spAutoFit/>
          </a:bodyPr>
          <a:lstStyle/>
          <a:p>
            <a:r>
              <a:rPr lang="es-ES" sz="1600" dirty="0">
                <a:solidFill>
                  <a:schemeClr val="accent4">
                    <a:lumMod val="50000"/>
                  </a:schemeClr>
                </a:solidFill>
              </a:rPr>
              <a:t>PPAC (U-238/Th-232)</a:t>
            </a:r>
          </a:p>
        </p:txBody>
      </p:sp>
      <p:sp>
        <p:nvSpPr>
          <p:cNvPr id="26" name="CuadroTexto 25"/>
          <p:cNvSpPr txBox="1"/>
          <p:nvPr/>
        </p:nvSpPr>
        <p:spPr>
          <a:xfrm rot="19500000">
            <a:off x="3052046" y="1957828"/>
            <a:ext cx="2813912" cy="338554"/>
          </a:xfrm>
          <a:prstGeom prst="rect">
            <a:avLst/>
          </a:prstGeom>
          <a:noFill/>
        </p:spPr>
        <p:txBody>
          <a:bodyPr wrap="none" rtlCol="0">
            <a:spAutoFit/>
          </a:bodyPr>
          <a:lstStyle/>
          <a:p>
            <a:r>
              <a:rPr lang="es-ES" sz="1600" dirty="0" err="1">
                <a:solidFill>
                  <a:schemeClr val="accent4">
                    <a:lumMod val="50000"/>
                  </a:schemeClr>
                </a:solidFill>
              </a:rPr>
              <a:t>Rotating</a:t>
            </a:r>
            <a:r>
              <a:rPr lang="es-ES" sz="1600" dirty="0">
                <a:solidFill>
                  <a:schemeClr val="accent4">
                    <a:lumMod val="50000"/>
                  </a:schemeClr>
                </a:solidFill>
              </a:rPr>
              <a:t> “Pitcher” target </a:t>
            </a:r>
            <a:r>
              <a:rPr lang="es-ES" sz="1600" dirty="0" err="1">
                <a:solidFill>
                  <a:schemeClr val="accent4">
                    <a:lumMod val="50000"/>
                  </a:schemeClr>
                </a:solidFill>
              </a:rPr>
              <a:t>wheel</a:t>
            </a:r>
            <a:endParaRPr lang="es-ES" sz="1600" dirty="0">
              <a:solidFill>
                <a:schemeClr val="accent4">
                  <a:lumMod val="50000"/>
                </a:schemeClr>
              </a:solidFill>
            </a:endParaRPr>
          </a:p>
        </p:txBody>
      </p:sp>
      <p:sp>
        <p:nvSpPr>
          <p:cNvPr id="27" name="CuadroTexto 26"/>
          <p:cNvSpPr txBox="1"/>
          <p:nvPr/>
        </p:nvSpPr>
        <p:spPr>
          <a:xfrm rot="19500000">
            <a:off x="3500174" y="2494822"/>
            <a:ext cx="1792222" cy="338554"/>
          </a:xfrm>
          <a:prstGeom prst="rect">
            <a:avLst/>
          </a:prstGeom>
          <a:noFill/>
        </p:spPr>
        <p:txBody>
          <a:bodyPr wrap="none" rtlCol="0">
            <a:spAutoFit/>
          </a:bodyPr>
          <a:lstStyle/>
          <a:p>
            <a:r>
              <a:rPr lang="es-ES" sz="1600" dirty="0" err="1">
                <a:solidFill>
                  <a:schemeClr val="accent4">
                    <a:lumMod val="50000"/>
                  </a:schemeClr>
                </a:solidFill>
              </a:rPr>
              <a:t>LiF</a:t>
            </a:r>
            <a:r>
              <a:rPr lang="es-ES" sz="1600" dirty="0">
                <a:solidFill>
                  <a:schemeClr val="accent4">
                    <a:lumMod val="50000"/>
                  </a:schemeClr>
                </a:solidFill>
              </a:rPr>
              <a:t> “</a:t>
            </a:r>
            <a:r>
              <a:rPr lang="es-ES" sz="1600" dirty="0" err="1">
                <a:solidFill>
                  <a:schemeClr val="accent4">
                    <a:lumMod val="50000"/>
                  </a:schemeClr>
                </a:solidFill>
              </a:rPr>
              <a:t>catcher</a:t>
            </a:r>
            <a:r>
              <a:rPr lang="es-ES" sz="1600" dirty="0">
                <a:solidFill>
                  <a:schemeClr val="accent4">
                    <a:lumMod val="50000"/>
                  </a:schemeClr>
                </a:solidFill>
              </a:rPr>
              <a:t>” target</a:t>
            </a:r>
          </a:p>
        </p:txBody>
      </p:sp>
      <p:sp>
        <p:nvSpPr>
          <p:cNvPr id="28" name="CuadroTexto 27"/>
          <p:cNvSpPr txBox="1"/>
          <p:nvPr/>
        </p:nvSpPr>
        <p:spPr>
          <a:xfrm rot="19500000">
            <a:off x="2667831" y="4141634"/>
            <a:ext cx="1212191" cy="338554"/>
          </a:xfrm>
          <a:prstGeom prst="rect">
            <a:avLst/>
          </a:prstGeom>
          <a:noFill/>
        </p:spPr>
        <p:txBody>
          <a:bodyPr wrap="none" rtlCol="0">
            <a:spAutoFit/>
          </a:bodyPr>
          <a:lstStyle/>
          <a:p>
            <a:r>
              <a:rPr lang="es-ES" sz="1600" dirty="0">
                <a:solidFill>
                  <a:schemeClr val="accent4">
                    <a:lumMod val="50000"/>
                  </a:schemeClr>
                </a:solidFill>
              </a:rPr>
              <a:t>B-11 </a:t>
            </a:r>
            <a:r>
              <a:rPr lang="es-ES" sz="1600" dirty="0" err="1">
                <a:solidFill>
                  <a:schemeClr val="accent4">
                    <a:lumMod val="50000"/>
                  </a:schemeClr>
                </a:solidFill>
              </a:rPr>
              <a:t>sample</a:t>
            </a:r>
            <a:endParaRPr lang="es-ES" sz="1600" dirty="0">
              <a:solidFill>
                <a:schemeClr val="accent4">
                  <a:lumMod val="50000"/>
                </a:schemeClr>
              </a:solidFill>
            </a:endParaRPr>
          </a:p>
        </p:txBody>
      </p:sp>
      <p:sp>
        <p:nvSpPr>
          <p:cNvPr id="29" name="CuadroTexto 28"/>
          <p:cNvSpPr txBox="1"/>
          <p:nvPr/>
        </p:nvSpPr>
        <p:spPr>
          <a:xfrm rot="19500000">
            <a:off x="3270625" y="3848145"/>
            <a:ext cx="1936749" cy="338554"/>
          </a:xfrm>
          <a:prstGeom prst="rect">
            <a:avLst/>
          </a:prstGeom>
          <a:noFill/>
        </p:spPr>
        <p:txBody>
          <a:bodyPr wrap="none" rtlCol="0">
            <a:spAutoFit/>
          </a:bodyPr>
          <a:lstStyle/>
          <a:p>
            <a:r>
              <a:rPr lang="es-ES" sz="1600" dirty="0" err="1">
                <a:solidFill>
                  <a:schemeClr val="accent4">
                    <a:lumMod val="50000"/>
                  </a:schemeClr>
                </a:solidFill>
              </a:rPr>
              <a:t>Thick</a:t>
            </a:r>
            <a:r>
              <a:rPr lang="es-ES" sz="1600" dirty="0">
                <a:solidFill>
                  <a:schemeClr val="accent4">
                    <a:lumMod val="50000"/>
                  </a:schemeClr>
                </a:solidFill>
              </a:rPr>
              <a:t> PE </a:t>
            </a:r>
            <a:r>
              <a:rPr lang="es-ES" sz="1600" dirty="0" err="1">
                <a:solidFill>
                  <a:schemeClr val="accent4">
                    <a:lumMod val="50000"/>
                  </a:schemeClr>
                </a:solidFill>
              </a:rPr>
              <a:t>beam-dump</a:t>
            </a:r>
            <a:endParaRPr lang="es-ES" sz="1600" dirty="0">
              <a:solidFill>
                <a:schemeClr val="accent4">
                  <a:lumMod val="50000"/>
                </a:schemeClr>
              </a:solidFill>
            </a:endParaRPr>
          </a:p>
        </p:txBody>
      </p:sp>
      <p:sp>
        <p:nvSpPr>
          <p:cNvPr id="36" name="CuadroTexto 35"/>
          <p:cNvSpPr txBox="1"/>
          <p:nvPr/>
        </p:nvSpPr>
        <p:spPr>
          <a:xfrm rot="19500000">
            <a:off x="282166" y="2448752"/>
            <a:ext cx="1428596" cy="369332"/>
          </a:xfrm>
          <a:prstGeom prst="rect">
            <a:avLst/>
          </a:prstGeom>
        </p:spPr>
        <p:txBody>
          <a:bodyPr wrap="none" rtlCol="0">
            <a:spAutoFit/>
          </a:bodyPr>
          <a:lstStyle/>
          <a:p>
            <a:pPr marL="0" indent="0">
              <a:buNone/>
            </a:pPr>
            <a:r>
              <a:rPr lang="es-ES" sz="1800" dirty="0">
                <a:solidFill>
                  <a:schemeClr val="accent3">
                    <a:lumMod val="60000"/>
                    <a:lumOff val="40000"/>
                  </a:schemeClr>
                </a:solidFill>
                <a:latin typeface="Arial" panose="020B0604020202020204" pitchFamily="34" charset="0"/>
                <a:cs typeface="Arial" panose="020B0604020202020204" pitchFamily="34" charset="0"/>
              </a:rPr>
              <a:t>Laser </a:t>
            </a:r>
            <a:r>
              <a:rPr lang="es-ES" sz="1800" dirty="0" err="1">
                <a:solidFill>
                  <a:schemeClr val="accent3">
                    <a:lumMod val="60000"/>
                    <a:lumOff val="40000"/>
                  </a:schemeClr>
                </a:solidFill>
                <a:latin typeface="Arial" panose="020B0604020202020204" pitchFamily="34" charset="0"/>
                <a:cs typeface="Arial" panose="020B0604020202020204" pitchFamily="34" charset="0"/>
              </a:rPr>
              <a:t>Beam</a:t>
            </a:r>
            <a:endParaRPr lang="es-ES" sz="1800" dirty="0">
              <a:solidFill>
                <a:schemeClr val="accent3">
                  <a:lumMod val="60000"/>
                  <a:lumOff val="40000"/>
                </a:schemeClr>
              </a:solidFill>
              <a:latin typeface="Arial" panose="020B0604020202020204" pitchFamily="34" charset="0"/>
              <a:cs typeface="Arial" panose="020B0604020202020204" pitchFamily="34" charset="0"/>
            </a:endParaRPr>
          </a:p>
        </p:txBody>
      </p:sp>
      <p:sp>
        <p:nvSpPr>
          <p:cNvPr id="37" name="Elipse 36"/>
          <p:cNvSpPr/>
          <p:nvPr/>
        </p:nvSpPr>
        <p:spPr>
          <a:xfrm>
            <a:off x="5611759" y="1784251"/>
            <a:ext cx="720000" cy="72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Elipse 37"/>
          <p:cNvSpPr/>
          <p:nvPr/>
        </p:nvSpPr>
        <p:spPr>
          <a:xfrm>
            <a:off x="10962371" y="3433337"/>
            <a:ext cx="540000" cy="54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CuadroTexto 38"/>
          <p:cNvSpPr txBox="1"/>
          <p:nvPr/>
        </p:nvSpPr>
        <p:spPr>
          <a:xfrm rot="19500000">
            <a:off x="6305760" y="1568785"/>
            <a:ext cx="1506053" cy="338554"/>
          </a:xfrm>
          <a:prstGeom prst="rect">
            <a:avLst/>
          </a:prstGeom>
          <a:noFill/>
        </p:spPr>
        <p:txBody>
          <a:bodyPr wrap="none" rtlCol="0">
            <a:spAutoFit/>
          </a:bodyPr>
          <a:lstStyle/>
          <a:p>
            <a:r>
              <a:rPr lang="es-ES" sz="1600" dirty="0" err="1">
                <a:solidFill>
                  <a:schemeClr val="accent4">
                    <a:lumMod val="50000"/>
                  </a:schemeClr>
                </a:solidFill>
              </a:rPr>
              <a:t>Bonner</a:t>
            </a:r>
            <a:r>
              <a:rPr lang="es-ES" sz="1600" dirty="0">
                <a:solidFill>
                  <a:schemeClr val="accent4">
                    <a:lumMod val="50000"/>
                  </a:schemeClr>
                </a:solidFill>
              </a:rPr>
              <a:t> </a:t>
            </a:r>
            <a:r>
              <a:rPr lang="en-US" sz="1600" dirty="0">
                <a:solidFill>
                  <a:schemeClr val="accent4">
                    <a:lumMod val="50000"/>
                  </a:schemeClr>
                </a:solidFill>
              </a:rPr>
              <a:t>Spheres</a:t>
            </a:r>
          </a:p>
        </p:txBody>
      </p:sp>
      <p:sp>
        <p:nvSpPr>
          <p:cNvPr id="41" name="CuadroTexto 40"/>
          <p:cNvSpPr txBox="1"/>
          <p:nvPr/>
        </p:nvSpPr>
        <p:spPr>
          <a:xfrm rot="19500000">
            <a:off x="10457039" y="2796388"/>
            <a:ext cx="1506053" cy="338554"/>
          </a:xfrm>
          <a:prstGeom prst="rect">
            <a:avLst/>
          </a:prstGeom>
          <a:noFill/>
        </p:spPr>
        <p:txBody>
          <a:bodyPr wrap="none" rtlCol="0">
            <a:spAutoFit/>
          </a:bodyPr>
          <a:lstStyle/>
          <a:p>
            <a:r>
              <a:rPr lang="es-ES" sz="1600" dirty="0" err="1">
                <a:solidFill>
                  <a:schemeClr val="accent4">
                    <a:lumMod val="50000"/>
                  </a:schemeClr>
                </a:solidFill>
              </a:rPr>
              <a:t>Bonner</a:t>
            </a:r>
            <a:r>
              <a:rPr lang="es-ES" sz="1600" dirty="0">
                <a:solidFill>
                  <a:schemeClr val="accent4">
                    <a:lumMod val="50000"/>
                  </a:schemeClr>
                </a:solidFill>
              </a:rPr>
              <a:t> </a:t>
            </a:r>
            <a:r>
              <a:rPr lang="en-US" sz="1600" dirty="0">
                <a:solidFill>
                  <a:schemeClr val="accent4">
                    <a:lumMod val="50000"/>
                  </a:schemeClr>
                </a:solidFill>
              </a:rPr>
              <a:t>Spheres</a:t>
            </a:r>
          </a:p>
        </p:txBody>
      </p:sp>
      <p:sp>
        <p:nvSpPr>
          <p:cNvPr id="42" name="Rectángulo 41"/>
          <p:cNvSpPr/>
          <p:nvPr/>
        </p:nvSpPr>
        <p:spPr>
          <a:xfrm rot="4087578">
            <a:off x="4201673" y="5464820"/>
            <a:ext cx="959839" cy="579621"/>
          </a:xfrm>
          <a:prstGeom prst="rect">
            <a:avLst/>
          </a:prstGeom>
          <a:solidFill>
            <a:srgbClr val="FF9933"/>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9933"/>
              </a:solidFill>
            </a:endParaRPr>
          </a:p>
        </p:txBody>
      </p:sp>
      <p:sp>
        <p:nvSpPr>
          <p:cNvPr id="44" name="CuadroTexto 43"/>
          <p:cNvSpPr txBox="1"/>
          <p:nvPr/>
        </p:nvSpPr>
        <p:spPr>
          <a:xfrm rot="19500000">
            <a:off x="5091278" y="5623796"/>
            <a:ext cx="1377685" cy="338554"/>
          </a:xfrm>
          <a:prstGeom prst="rect">
            <a:avLst/>
          </a:prstGeom>
          <a:noFill/>
        </p:spPr>
        <p:txBody>
          <a:bodyPr wrap="none" rtlCol="0">
            <a:spAutoFit/>
          </a:bodyPr>
          <a:lstStyle/>
          <a:p>
            <a:r>
              <a:rPr lang="es-ES" sz="1600" dirty="0">
                <a:solidFill>
                  <a:schemeClr val="accent4">
                    <a:lumMod val="50000"/>
                  </a:schemeClr>
                </a:solidFill>
              </a:rPr>
              <a:t>He-3 </a:t>
            </a:r>
            <a:r>
              <a:rPr lang="es-ES" sz="1600" dirty="0" err="1">
                <a:solidFill>
                  <a:schemeClr val="accent4">
                    <a:lumMod val="50000"/>
                  </a:schemeClr>
                </a:solidFill>
              </a:rPr>
              <a:t>Counters</a:t>
            </a:r>
            <a:endParaRPr lang="en-US" sz="1600" dirty="0">
              <a:solidFill>
                <a:schemeClr val="accent4">
                  <a:lumMod val="50000"/>
                </a:schemeClr>
              </a:solidFill>
            </a:endParaRPr>
          </a:p>
        </p:txBody>
      </p:sp>
      <p:sp>
        <p:nvSpPr>
          <p:cNvPr id="46" name="Título 1">
            <a:extLst>
              <a:ext uri="{FF2B5EF4-FFF2-40B4-BE49-F238E27FC236}">
                <a16:creationId xmlns:a16="http://schemas.microsoft.com/office/drawing/2014/main" id="{168D7795-8008-EEBE-D919-C8474F7A52DC}"/>
              </a:ext>
            </a:extLst>
          </p:cNvPr>
          <p:cNvSpPr>
            <a:spLocks noGrp="1"/>
          </p:cNvSpPr>
          <p:nvPr>
            <p:ph type="title"/>
          </p:nvPr>
        </p:nvSpPr>
        <p:spPr>
          <a:xfrm>
            <a:off x="276225" y="305653"/>
            <a:ext cx="11639550" cy="684947"/>
          </a:xfrm>
        </p:spPr>
        <p:txBody>
          <a:bodyPr/>
          <a:lstStyle/>
          <a:p>
            <a:r>
              <a:rPr lang="en-US" dirty="0"/>
              <a:t>Campaign</a:t>
            </a:r>
            <a:r>
              <a:rPr lang="es-ES" dirty="0"/>
              <a:t> VEGA3@CLPU: </a:t>
            </a:r>
            <a:r>
              <a:rPr lang="es-ES" dirty="0" err="1"/>
              <a:t>Neutron</a:t>
            </a:r>
            <a:r>
              <a:rPr lang="es-ES" dirty="0"/>
              <a:t> </a:t>
            </a:r>
            <a:r>
              <a:rPr lang="es-ES" dirty="0" err="1"/>
              <a:t>Detectors</a:t>
            </a:r>
            <a:endParaRPr lang="es-ES" dirty="0"/>
          </a:p>
        </p:txBody>
      </p:sp>
      <p:pic>
        <p:nvPicPr>
          <p:cNvPr id="47" name="Imagen 46"/>
          <p:cNvPicPr>
            <a:picLocks noChangeAspect="1"/>
          </p:cNvPicPr>
          <p:nvPr/>
        </p:nvPicPr>
        <p:blipFill rotWithShape="1">
          <a:blip r:embed="rId2" cstate="print">
            <a:extLst>
              <a:ext uri="{28A0092B-C50C-407E-A947-70E740481C1C}">
                <a14:useLocalDpi xmlns:a14="http://schemas.microsoft.com/office/drawing/2010/main" val="0"/>
              </a:ext>
            </a:extLst>
          </a:blip>
          <a:srcRect r="6216"/>
          <a:stretch/>
        </p:blipFill>
        <p:spPr>
          <a:xfrm rot="16200000">
            <a:off x="4816113" y="17618"/>
            <a:ext cx="4823805" cy="6858000"/>
          </a:xfrm>
          <a:prstGeom prst="rect">
            <a:avLst/>
          </a:prstGeom>
        </p:spPr>
      </p:pic>
      <p:sp>
        <p:nvSpPr>
          <p:cNvPr id="52" name="Marcador de pie de página 51"/>
          <p:cNvSpPr>
            <a:spLocks noGrp="1"/>
          </p:cNvSpPr>
          <p:nvPr>
            <p:ph type="ftr" sz="quarter" idx="11"/>
          </p:nvPr>
        </p:nvSpPr>
        <p:spPr/>
        <p:txBody>
          <a:bodyPr/>
          <a:lstStyle/>
          <a:p>
            <a:r>
              <a:rPr lang="es-ES"/>
              <a:t>Ariel Final Workshop | M. A. Millán-Callado | 19/01/2024 | IJCLab, Orsay</a:t>
            </a:r>
            <a:endParaRPr lang="en-US" dirty="0"/>
          </a:p>
        </p:txBody>
      </p:sp>
    </p:spTree>
    <p:extLst>
      <p:ext uri="{BB962C8B-B14F-4D97-AF65-F5344CB8AC3E}">
        <p14:creationId xmlns:p14="http://schemas.microsoft.com/office/powerpoint/2010/main" val="405326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rot="16200000">
            <a:off x="2479870" y="1955085"/>
            <a:ext cx="2479013" cy="3049151"/>
          </a:xfrm>
          <a:prstGeom prst="rect">
            <a:avLst/>
          </a:prstGeom>
          <a:solidFill>
            <a:srgbClr val="D9D9D9"/>
          </a:solidFill>
          <a:ln w="381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riángulo isósceles 6"/>
          <p:cNvSpPr/>
          <p:nvPr/>
        </p:nvSpPr>
        <p:spPr>
          <a:xfrm rot="5400000">
            <a:off x="1763791" y="1833473"/>
            <a:ext cx="365371" cy="3292374"/>
          </a:xfrm>
          <a:prstGeom prst="triangle">
            <a:avLst/>
          </a:prstGeom>
          <a:solidFill>
            <a:srgbClr val="F6C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riángulo isósceles 7"/>
          <p:cNvSpPr/>
          <p:nvPr/>
        </p:nvSpPr>
        <p:spPr>
          <a:xfrm rot="15140465">
            <a:off x="3556212" y="3396327"/>
            <a:ext cx="202003" cy="123470"/>
          </a:xfrm>
          <a:prstGeom prst="triangle">
            <a:avLst>
              <a:gd name="adj" fmla="val 48888"/>
            </a:avLst>
          </a:prstGeom>
          <a:solidFill>
            <a:srgbClr val="88A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rot="4290941" flipV="1">
            <a:off x="3772722" y="3769485"/>
            <a:ext cx="468508" cy="78444"/>
          </a:xfrm>
          <a:prstGeom prst="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rot="4290941" flipV="1">
            <a:off x="3715507" y="3850843"/>
            <a:ext cx="360000" cy="36000"/>
          </a:xfrm>
          <a:prstGeom prst="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1" name="Conector recto 10"/>
          <p:cNvCxnSpPr/>
          <p:nvPr/>
        </p:nvCxnSpPr>
        <p:spPr>
          <a:xfrm rot="16200000">
            <a:off x="4160910" y="740305"/>
            <a:ext cx="0" cy="54720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Conector recto 11"/>
          <p:cNvCxnSpPr/>
          <p:nvPr/>
        </p:nvCxnSpPr>
        <p:spPr>
          <a:xfrm rot="16500000">
            <a:off x="6651391" y="-1461844"/>
            <a:ext cx="0" cy="104040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Conector recto 12"/>
          <p:cNvCxnSpPr/>
          <p:nvPr/>
        </p:nvCxnSpPr>
        <p:spPr>
          <a:xfrm rot="15300000">
            <a:off x="6085578" y="-2054416"/>
            <a:ext cx="0" cy="97200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Rectángulo 13"/>
          <p:cNvSpPr/>
          <p:nvPr/>
        </p:nvSpPr>
        <p:spPr>
          <a:xfrm rot="4290941">
            <a:off x="3201196" y="3423168"/>
            <a:ext cx="782935" cy="112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rot="4270210" flipV="1">
            <a:off x="3526299" y="3417026"/>
            <a:ext cx="432000" cy="36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rot="15491429">
            <a:off x="7012423" y="2803007"/>
            <a:ext cx="1470935" cy="371482"/>
          </a:xfrm>
          <a:prstGeom prst="rect">
            <a:avLst/>
          </a:prstGeom>
          <a:solidFill>
            <a:srgbClr val="B32A48"/>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7" name="Grupo 16"/>
          <p:cNvGrpSpPr/>
          <p:nvPr/>
        </p:nvGrpSpPr>
        <p:grpSpPr>
          <a:xfrm rot="16595840">
            <a:off x="10527407" y="4088974"/>
            <a:ext cx="200878" cy="493736"/>
            <a:chOff x="3418174" y="4061211"/>
            <a:chExt cx="288001" cy="835241"/>
          </a:xfrm>
        </p:grpSpPr>
        <p:sp>
          <p:nvSpPr>
            <p:cNvPr id="32" name="Rectángulo 31"/>
            <p:cNvSpPr/>
            <p:nvPr/>
          </p:nvSpPr>
          <p:spPr>
            <a:xfrm rot="5400000">
              <a:off x="3202174" y="4392453"/>
              <a:ext cx="719999" cy="2880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redondeado 32"/>
            <p:cNvSpPr/>
            <p:nvPr/>
          </p:nvSpPr>
          <p:spPr>
            <a:xfrm>
              <a:off x="3418175" y="4061211"/>
              <a:ext cx="288000" cy="10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8" name="Rectángulo 17"/>
          <p:cNvSpPr/>
          <p:nvPr/>
        </p:nvSpPr>
        <p:spPr>
          <a:xfrm rot="16386073">
            <a:off x="6324316" y="3761601"/>
            <a:ext cx="260432" cy="78679"/>
          </a:xfrm>
          <a:prstGeom prst="rect">
            <a:avLst/>
          </a:prstGeom>
          <a:solidFill>
            <a:schemeClr val="bg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p:nvSpPr>
        <p:spPr>
          <a:xfrm rot="16391753">
            <a:off x="6380332" y="3608075"/>
            <a:ext cx="167586" cy="36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0" name="Grupo 19"/>
          <p:cNvGrpSpPr/>
          <p:nvPr/>
        </p:nvGrpSpPr>
        <p:grpSpPr>
          <a:xfrm rot="16460756">
            <a:off x="10491290" y="3849748"/>
            <a:ext cx="202094" cy="427454"/>
            <a:chOff x="4273802" y="3091782"/>
            <a:chExt cx="333348" cy="677575"/>
          </a:xfrm>
          <a:solidFill>
            <a:srgbClr val="626871"/>
          </a:solidFill>
        </p:grpSpPr>
        <p:sp>
          <p:nvSpPr>
            <p:cNvPr id="30" name="Rectángulo 29"/>
            <p:cNvSpPr/>
            <p:nvPr/>
          </p:nvSpPr>
          <p:spPr>
            <a:xfrm flipV="1">
              <a:off x="4378567" y="3091782"/>
              <a:ext cx="123825" cy="112174"/>
            </a:xfrm>
            <a:prstGeom prst="rect">
              <a:avLst/>
            </a:prstGeom>
            <a:solidFill>
              <a:srgbClr val="92D050"/>
            </a:solidFill>
            <a:ln>
              <a:solidFill>
                <a:srgbClr val="595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p:cNvSpPr/>
            <p:nvPr/>
          </p:nvSpPr>
          <p:spPr>
            <a:xfrm>
              <a:off x="4273802" y="3203954"/>
              <a:ext cx="333348" cy="565403"/>
            </a:xfrm>
            <a:prstGeom prst="rect">
              <a:avLst/>
            </a:prstGeom>
            <a:grpFill/>
            <a:ln>
              <a:solidFill>
                <a:srgbClr val="595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002060"/>
                </a:solidFill>
              </a:endParaRPr>
            </a:p>
          </p:txBody>
        </p:sp>
      </p:grpSp>
      <p:sp>
        <p:nvSpPr>
          <p:cNvPr id="21" name="Rectángulo 20"/>
          <p:cNvSpPr/>
          <p:nvPr/>
        </p:nvSpPr>
        <p:spPr>
          <a:xfrm rot="16200000">
            <a:off x="9566059" y="4192496"/>
            <a:ext cx="434965" cy="108000"/>
          </a:xfrm>
          <a:prstGeom prst="rect">
            <a:avLst/>
          </a:prstGeom>
          <a:solidFill>
            <a:schemeClr val="bg1">
              <a:lumMod val="65000"/>
            </a:schemeClr>
          </a:solidFill>
          <a:ln>
            <a:solidFill>
              <a:srgbClr val="595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p:cNvSpPr/>
          <p:nvPr/>
        </p:nvSpPr>
        <p:spPr>
          <a:xfrm rot="16200000">
            <a:off x="9603630" y="3783512"/>
            <a:ext cx="359820" cy="108000"/>
          </a:xfrm>
          <a:prstGeom prst="rect">
            <a:avLst/>
          </a:prstGeom>
          <a:solidFill>
            <a:schemeClr val="bg1">
              <a:lumMod val="65000"/>
            </a:schemeClr>
          </a:solidFill>
          <a:ln>
            <a:solidFill>
              <a:srgbClr val="595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CuadroTexto 22"/>
          <p:cNvSpPr txBox="1"/>
          <p:nvPr/>
        </p:nvSpPr>
        <p:spPr>
          <a:xfrm rot="19491407">
            <a:off x="5573442" y="4203594"/>
            <a:ext cx="1702261" cy="338554"/>
          </a:xfrm>
          <a:prstGeom prst="rect">
            <a:avLst/>
          </a:prstGeom>
          <a:noFill/>
        </p:spPr>
        <p:txBody>
          <a:bodyPr wrap="none" rtlCol="0">
            <a:spAutoFit/>
          </a:bodyPr>
          <a:lstStyle/>
          <a:p>
            <a:r>
              <a:rPr lang="es-ES" sz="1600" dirty="0" err="1">
                <a:solidFill>
                  <a:schemeClr val="accent4">
                    <a:lumMod val="50000"/>
                  </a:schemeClr>
                </a:solidFill>
              </a:rPr>
              <a:t>Diamond</a:t>
            </a:r>
            <a:r>
              <a:rPr lang="es-ES" sz="1600" dirty="0">
                <a:solidFill>
                  <a:schemeClr val="accent4">
                    <a:lumMod val="50000"/>
                  </a:schemeClr>
                </a:solidFill>
              </a:rPr>
              <a:t> detector</a:t>
            </a:r>
          </a:p>
        </p:txBody>
      </p:sp>
      <p:sp>
        <p:nvSpPr>
          <p:cNvPr id="24" name="CuadroTexto 23"/>
          <p:cNvSpPr txBox="1"/>
          <p:nvPr/>
        </p:nvSpPr>
        <p:spPr>
          <a:xfrm rot="19500000">
            <a:off x="9713119" y="4529190"/>
            <a:ext cx="2498504" cy="338554"/>
          </a:xfrm>
          <a:prstGeom prst="rect">
            <a:avLst/>
          </a:prstGeom>
          <a:noFill/>
        </p:spPr>
        <p:txBody>
          <a:bodyPr wrap="none" rtlCol="0">
            <a:spAutoFit/>
          </a:bodyPr>
          <a:lstStyle/>
          <a:p>
            <a:r>
              <a:rPr lang="es-ES" sz="1600" dirty="0">
                <a:solidFill>
                  <a:schemeClr val="accent4">
                    <a:lumMod val="50000"/>
                  </a:schemeClr>
                </a:solidFill>
              </a:rPr>
              <a:t> EJ200 + </a:t>
            </a:r>
            <a:r>
              <a:rPr lang="es-ES" sz="1600" dirty="0" err="1">
                <a:solidFill>
                  <a:schemeClr val="accent4">
                    <a:lumMod val="50000"/>
                  </a:schemeClr>
                </a:solidFill>
              </a:rPr>
              <a:t>Gated</a:t>
            </a:r>
            <a:r>
              <a:rPr lang="es-ES" sz="1600" dirty="0">
                <a:solidFill>
                  <a:schemeClr val="accent4">
                    <a:lumMod val="50000"/>
                  </a:schemeClr>
                </a:solidFill>
              </a:rPr>
              <a:t> PMT EJ232Q</a:t>
            </a:r>
          </a:p>
        </p:txBody>
      </p:sp>
      <p:sp>
        <p:nvSpPr>
          <p:cNvPr id="25" name="CuadroTexto 24"/>
          <p:cNvSpPr txBox="1"/>
          <p:nvPr/>
        </p:nvSpPr>
        <p:spPr>
          <a:xfrm rot="19500000">
            <a:off x="7919383" y="2352740"/>
            <a:ext cx="1945789" cy="338554"/>
          </a:xfrm>
          <a:prstGeom prst="rect">
            <a:avLst/>
          </a:prstGeom>
          <a:noFill/>
        </p:spPr>
        <p:txBody>
          <a:bodyPr wrap="none" rtlCol="0">
            <a:spAutoFit/>
          </a:bodyPr>
          <a:lstStyle/>
          <a:p>
            <a:r>
              <a:rPr lang="es-ES" sz="1600" dirty="0">
                <a:solidFill>
                  <a:schemeClr val="accent4">
                    <a:lumMod val="50000"/>
                  </a:schemeClr>
                </a:solidFill>
              </a:rPr>
              <a:t>PPAC (U-238/Th-232)</a:t>
            </a:r>
          </a:p>
        </p:txBody>
      </p:sp>
      <p:sp>
        <p:nvSpPr>
          <p:cNvPr id="26" name="CuadroTexto 25"/>
          <p:cNvSpPr txBox="1"/>
          <p:nvPr/>
        </p:nvSpPr>
        <p:spPr>
          <a:xfrm rot="19500000">
            <a:off x="3052046" y="1957828"/>
            <a:ext cx="2813912" cy="338554"/>
          </a:xfrm>
          <a:prstGeom prst="rect">
            <a:avLst/>
          </a:prstGeom>
          <a:noFill/>
        </p:spPr>
        <p:txBody>
          <a:bodyPr wrap="none" rtlCol="0">
            <a:spAutoFit/>
          </a:bodyPr>
          <a:lstStyle/>
          <a:p>
            <a:r>
              <a:rPr lang="es-ES" sz="1600" dirty="0" err="1">
                <a:solidFill>
                  <a:schemeClr val="accent4">
                    <a:lumMod val="50000"/>
                  </a:schemeClr>
                </a:solidFill>
              </a:rPr>
              <a:t>Rotating</a:t>
            </a:r>
            <a:r>
              <a:rPr lang="es-ES" sz="1600" dirty="0">
                <a:solidFill>
                  <a:schemeClr val="accent4">
                    <a:lumMod val="50000"/>
                  </a:schemeClr>
                </a:solidFill>
              </a:rPr>
              <a:t> “Pitcher” target </a:t>
            </a:r>
            <a:r>
              <a:rPr lang="es-ES" sz="1600" dirty="0" err="1">
                <a:solidFill>
                  <a:schemeClr val="accent4">
                    <a:lumMod val="50000"/>
                  </a:schemeClr>
                </a:solidFill>
              </a:rPr>
              <a:t>wheel</a:t>
            </a:r>
            <a:endParaRPr lang="es-ES" sz="1600" dirty="0">
              <a:solidFill>
                <a:schemeClr val="accent4">
                  <a:lumMod val="50000"/>
                </a:schemeClr>
              </a:solidFill>
            </a:endParaRPr>
          </a:p>
        </p:txBody>
      </p:sp>
      <p:sp>
        <p:nvSpPr>
          <p:cNvPr id="27" name="CuadroTexto 26"/>
          <p:cNvSpPr txBox="1"/>
          <p:nvPr/>
        </p:nvSpPr>
        <p:spPr>
          <a:xfrm rot="19500000">
            <a:off x="3500174" y="2494822"/>
            <a:ext cx="1792222" cy="338554"/>
          </a:xfrm>
          <a:prstGeom prst="rect">
            <a:avLst/>
          </a:prstGeom>
          <a:noFill/>
        </p:spPr>
        <p:txBody>
          <a:bodyPr wrap="none" rtlCol="0">
            <a:spAutoFit/>
          </a:bodyPr>
          <a:lstStyle/>
          <a:p>
            <a:r>
              <a:rPr lang="es-ES" sz="1600" dirty="0" err="1">
                <a:solidFill>
                  <a:schemeClr val="accent4">
                    <a:lumMod val="50000"/>
                  </a:schemeClr>
                </a:solidFill>
              </a:rPr>
              <a:t>LiF</a:t>
            </a:r>
            <a:r>
              <a:rPr lang="es-ES" sz="1600" dirty="0">
                <a:solidFill>
                  <a:schemeClr val="accent4">
                    <a:lumMod val="50000"/>
                  </a:schemeClr>
                </a:solidFill>
              </a:rPr>
              <a:t> “</a:t>
            </a:r>
            <a:r>
              <a:rPr lang="es-ES" sz="1600" dirty="0" err="1">
                <a:solidFill>
                  <a:schemeClr val="accent4">
                    <a:lumMod val="50000"/>
                  </a:schemeClr>
                </a:solidFill>
              </a:rPr>
              <a:t>catcher</a:t>
            </a:r>
            <a:r>
              <a:rPr lang="es-ES" sz="1600" dirty="0">
                <a:solidFill>
                  <a:schemeClr val="accent4">
                    <a:lumMod val="50000"/>
                  </a:schemeClr>
                </a:solidFill>
              </a:rPr>
              <a:t>” target</a:t>
            </a:r>
          </a:p>
        </p:txBody>
      </p:sp>
      <p:sp>
        <p:nvSpPr>
          <p:cNvPr id="28" name="CuadroTexto 27"/>
          <p:cNvSpPr txBox="1"/>
          <p:nvPr/>
        </p:nvSpPr>
        <p:spPr>
          <a:xfrm rot="19500000">
            <a:off x="2667831" y="4141634"/>
            <a:ext cx="1212191" cy="338554"/>
          </a:xfrm>
          <a:prstGeom prst="rect">
            <a:avLst/>
          </a:prstGeom>
          <a:noFill/>
        </p:spPr>
        <p:txBody>
          <a:bodyPr wrap="none" rtlCol="0">
            <a:spAutoFit/>
          </a:bodyPr>
          <a:lstStyle/>
          <a:p>
            <a:r>
              <a:rPr lang="es-ES" sz="1600" dirty="0">
                <a:solidFill>
                  <a:schemeClr val="accent4">
                    <a:lumMod val="50000"/>
                  </a:schemeClr>
                </a:solidFill>
              </a:rPr>
              <a:t>B-11 </a:t>
            </a:r>
            <a:r>
              <a:rPr lang="es-ES" sz="1600" dirty="0" err="1">
                <a:solidFill>
                  <a:schemeClr val="accent4">
                    <a:lumMod val="50000"/>
                  </a:schemeClr>
                </a:solidFill>
              </a:rPr>
              <a:t>sample</a:t>
            </a:r>
            <a:endParaRPr lang="es-ES" sz="1600" dirty="0">
              <a:solidFill>
                <a:schemeClr val="accent4">
                  <a:lumMod val="50000"/>
                </a:schemeClr>
              </a:solidFill>
            </a:endParaRPr>
          </a:p>
        </p:txBody>
      </p:sp>
      <p:sp>
        <p:nvSpPr>
          <p:cNvPr id="29" name="CuadroTexto 28"/>
          <p:cNvSpPr txBox="1"/>
          <p:nvPr/>
        </p:nvSpPr>
        <p:spPr>
          <a:xfrm rot="19500000">
            <a:off x="3270625" y="3848145"/>
            <a:ext cx="1936749" cy="338554"/>
          </a:xfrm>
          <a:prstGeom prst="rect">
            <a:avLst/>
          </a:prstGeom>
          <a:noFill/>
        </p:spPr>
        <p:txBody>
          <a:bodyPr wrap="none" rtlCol="0">
            <a:spAutoFit/>
          </a:bodyPr>
          <a:lstStyle/>
          <a:p>
            <a:r>
              <a:rPr lang="es-ES" sz="1600" dirty="0" err="1">
                <a:solidFill>
                  <a:schemeClr val="accent4">
                    <a:lumMod val="50000"/>
                  </a:schemeClr>
                </a:solidFill>
              </a:rPr>
              <a:t>Thick</a:t>
            </a:r>
            <a:r>
              <a:rPr lang="es-ES" sz="1600" dirty="0">
                <a:solidFill>
                  <a:schemeClr val="accent4">
                    <a:lumMod val="50000"/>
                  </a:schemeClr>
                </a:solidFill>
              </a:rPr>
              <a:t> PE </a:t>
            </a:r>
            <a:r>
              <a:rPr lang="es-ES" sz="1600" dirty="0" err="1">
                <a:solidFill>
                  <a:schemeClr val="accent4">
                    <a:lumMod val="50000"/>
                  </a:schemeClr>
                </a:solidFill>
              </a:rPr>
              <a:t>beam-dump</a:t>
            </a:r>
            <a:endParaRPr lang="es-ES" sz="1600" dirty="0">
              <a:solidFill>
                <a:schemeClr val="accent4">
                  <a:lumMod val="50000"/>
                </a:schemeClr>
              </a:solidFill>
            </a:endParaRPr>
          </a:p>
        </p:txBody>
      </p:sp>
      <p:sp>
        <p:nvSpPr>
          <p:cNvPr id="36" name="CuadroTexto 35"/>
          <p:cNvSpPr txBox="1"/>
          <p:nvPr/>
        </p:nvSpPr>
        <p:spPr>
          <a:xfrm rot="19500000">
            <a:off x="282166" y="2448752"/>
            <a:ext cx="1428596" cy="369332"/>
          </a:xfrm>
          <a:prstGeom prst="rect">
            <a:avLst/>
          </a:prstGeom>
        </p:spPr>
        <p:txBody>
          <a:bodyPr wrap="none" rtlCol="0">
            <a:spAutoFit/>
          </a:bodyPr>
          <a:lstStyle/>
          <a:p>
            <a:pPr marL="0" indent="0">
              <a:buNone/>
            </a:pPr>
            <a:r>
              <a:rPr lang="es-ES" sz="1800" dirty="0">
                <a:solidFill>
                  <a:schemeClr val="accent3">
                    <a:lumMod val="60000"/>
                    <a:lumOff val="40000"/>
                  </a:schemeClr>
                </a:solidFill>
                <a:latin typeface="Arial" panose="020B0604020202020204" pitchFamily="34" charset="0"/>
                <a:cs typeface="Arial" panose="020B0604020202020204" pitchFamily="34" charset="0"/>
              </a:rPr>
              <a:t>Laser </a:t>
            </a:r>
            <a:r>
              <a:rPr lang="es-ES" sz="1800" dirty="0" err="1">
                <a:solidFill>
                  <a:schemeClr val="accent3">
                    <a:lumMod val="60000"/>
                    <a:lumOff val="40000"/>
                  </a:schemeClr>
                </a:solidFill>
                <a:latin typeface="Arial" panose="020B0604020202020204" pitchFamily="34" charset="0"/>
                <a:cs typeface="Arial" panose="020B0604020202020204" pitchFamily="34" charset="0"/>
              </a:rPr>
              <a:t>Beam</a:t>
            </a:r>
            <a:endParaRPr lang="es-ES" sz="1800" dirty="0">
              <a:solidFill>
                <a:schemeClr val="accent3">
                  <a:lumMod val="60000"/>
                  <a:lumOff val="40000"/>
                </a:schemeClr>
              </a:solidFill>
              <a:latin typeface="Arial" panose="020B0604020202020204" pitchFamily="34" charset="0"/>
              <a:cs typeface="Arial" panose="020B0604020202020204" pitchFamily="34" charset="0"/>
            </a:endParaRPr>
          </a:p>
        </p:txBody>
      </p:sp>
      <p:sp>
        <p:nvSpPr>
          <p:cNvPr id="37" name="Elipse 36"/>
          <p:cNvSpPr/>
          <p:nvPr/>
        </p:nvSpPr>
        <p:spPr>
          <a:xfrm>
            <a:off x="5611759" y="1784251"/>
            <a:ext cx="720000" cy="72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Elipse 37"/>
          <p:cNvSpPr/>
          <p:nvPr/>
        </p:nvSpPr>
        <p:spPr>
          <a:xfrm>
            <a:off x="10962371" y="3433337"/>
            <a:ext cx="540000" cy="54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CuadroTexto 38"/>
          <p:cNvSpPr txBox="1"/>
          <p:nvPr/>
        </p:nvSpPr>
        <p:spPr>
          <a:xfrm rot="19500000">
            <a:off x="6305760" y="1568785"/>
            <a:ext cx="1506053" cy="338554"/>
          </a:xfrm>
          <a:prstGeom prst="rect">
            <a:avLst/>
          </a:prstGeom>
          <a:noFill/>
        </p:spPr>
        <p:txBody>
          <a:bodyPr wrap="none" rtlCol="0">
            <a:spAutoFit/>
          </a:bodyPr>
          <a:lstStyle/>
          <a:p>
            <a:r>
              <a:rPr lang="es-ES" sz="1600" dirty="0" err="1">
                <a:solidFill>
                  <a:schemeClr val="accent4">
                    <a:lumMod val="50000"/>
                  </a:schemeClr>
                </a:solidFill>
              </a:rPr>
              <a:t>Bonner</a:t>
            </a:r>
            <a:r>
              <a:rPr lang="es-ES" sz="1600" dirty="0">
                <a:solidFill>
                  <a:schemeClr val="accent4">
                    <a:lumMod val="50000"/>
                  </a:schemeClr>
                </a:solidFill>
              </a:rPr>
              <a:t> </a:t>
            </a:r>
            <a:r>
              <a:rPr lang="en-US" sz="1600" dirty="0">
                <a:solidFill>
                  <a:schemeClr val="accent4">
                    <a:lumMod val="50000"/>
                  </a:schemeClr>
                </a:solidFill>
              </a:rPr>
              <a:t>Spheres</a:t>
            </a:r>
          </a:p>
        </p:txBody>
      </p:sp>
      <p:sp>
        <p:nvSpPr>
          <p:cNvPr id="41" name="CuadroTexto 40"/>
          <p:cNvSpPr txBox="1"/>
          <p:nvPr/>
        </p:nvSpPr>
        <p:spPr>
          <a:xfrm rot="19500000">
            <a:off x="10457039" y="2796388"/>
            <a:ext cx="1506053" cy="338554"/>
          </a:xfrm>
          <a:prstGeom prst="rect">
            <a:avLst/>
          </a:prstGeom>
          <a:noFill/>
        </p:spPr>
        <p:txBody>
          <a:bodyPr wrap="none" rtlCol="0">
            <a:spAutoFit/>
          </a:bodyPr>
          <a:lstStyle/>
          <a:p>
            <a:r>
              <a:rPr lang="es-ES" sz="1600" dirty="0" err="1">
                <a:solidFill>
                  <a:schemeClr val="accent4">
                    <a:lumMod val="50000"/>
                  </a:schemeClr>
                </a:solidFill>
              </a:rPr>
              <a:t>Bonner</a:t>
            </a:r>
            <a:r>
              <a:rPr lang="es-ES" sz="1600" dirty="0">
                <a:solidFill>
                  <a:schemeClr val="accent4">
                    <a:lumMod val="50000"/>
                  </a:schemeClr>
                </a:solidFill>
              </a:rPr>
              <a:t> </a:t>
            </a:r>
            <a:r>
              <a:rPr lang="en-US" sz="1600" dirty="0">
                <a:solidFill>
                  <a:schemeClr val="accent4">
                    <a:lumMod val="50000"/>
                  </a:schemeClr>
                </a:solidFill>
              </a:rPr>
              <a:t>Spheres</a:t>
            </a:r>
          </a:p>
        </p:txBody>
      </p:sp>
      <p:sp>
        <p:nvSpPr>
          <p:cNvPr id="42" name="Rectángulo 41"/>
          <p:cNvSpPr/>
          <p:nvPr/>
        </p:nvSpPr>
        <p:spPr>
          <a:xfrm rot="4087578">
            <a:off x="4201673" y="5464820"/>
            <a:ext cx="959839" cy="579621"/>
          </a:xfrm>
          <a:prstGeom prst="rect">
            <a:avLst/>
          </a:prstGeom>
          <a:solidFill>
            <a:srgbClr val="FF9933"/>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9933"/>
              </a:solidFill>
            </a:endParaRPr>
          </a:p>
        </p:txBody>
      </p:sp>
      <p:sp>
        <p:nvSpPr>
          <p:cNvPr id="44" name="CuadroTexto 43"/>
          <p:cNvSpPr txBox="1"/>
          <p:nvPr/>
        </p:nvSpPr>
        <p:spPr>
          <a:xfrm rot="19500000">
            <a:off x="5091278" y="5623796"/>
            <a:ext cx="1377685" cy="338554"/>
          </a:xfrm>
          <a:prstGeom prst="rect">
            <a:avLst/>
          </a:prstGeom>
          <a:noFill/>
        </p:spPr>
        <p:txBody>
          <a:bodyPr wrap="none" rtlCol="0">
            <a:spAutoFit/>
          </a:bodyPr>
          <a:lstStyle/>
          <a:p>
            <a:r>
              <a:rPr lang="es-ES" sz="1600" dirty="0">
                <a:solidFill>
                  <a:schemeClr val="accent4">
                    <a:lumMod val="50000"/>
                  </a:schemeClr>
                </a:solidFill>
              </a:rPr>
              <a:t>He-3 </a:t>
            </a:r>
            <a:r>
              <a:rPr lang="es-ES" sz="1600" dirty="0" err="1">
                <a:solidFill>
                  <a:schemeClr val="accent4">
                    <a:lumMod val="50000"/>
                  </a:schemeClr>
                </a:solidFill>
              </a:rPr>
              <a:t>Counters</a:t>
            </a:r>
            <a:endParaRPr lang="en-US" sz="1600" dirty="0">
              <a:solidFill>
                <a:schemeClr val="accent4">
                  <a:lumMod val="50000"/>
                </a:schemeClr>
              </a:solidFill>
            </a:endParaRPr>
          </a:p>
        </p:txBody>
      </p:sp>
      <p:sp>
        <p:nvSpPr>
          <p:cNvPr id="46" name="Título 1">
            <a:extLst>
              <a:ext uri="{FF2B5EF4-FFF2-40B4-BE49-F238E27FC236}">
                <a16:creationId xmlns:a16="http://schemas.microsoft.com/office/drawing/2014/main" id="{168D7795-8008-EEBE-D919-C8474F7A52DC}"/>
              </a:ext>
            </a:extLst>
          </p:cNvPr>
          <p:cNvSpPr>
            <a:spLocks noGrp="1"/>
          </p:cNvSpPr>
          <p:nvPr>
            <p:ph type="title"/>
          </p:nvPr>
        </p:nvSpPr>
        <p:spPr>
          <a:xfrm>
            <a:off x="276225" y="305653"/>
            <a:ext cx="11639550" cy="684947"/>
          </a:xfrm>
        </p:spPr>
        <p:txBody>
          <a:bodyPr/>
          <a:lstStyle/>
          <a:p>
            <a:r>
              <a:rPr lang="en-US" dirty="0"/>
              <a:t>Campaign</a:t>
            </a:r>
            <a:r>
              <a:rPr lang="es-ES" dirty="0"/>
              <a:t> VEGA3@CLPU: </a:t>
            </a:r>
            <a:r>
              <a:rPr lang="es-ES" dirty="0" err="1"/>
              <a:t>Neutron</a:t>
            </a:r>
            <a:r>
              <a:rPr lang="es-ES" dirty="0"/>
              <a:t> </a:t>
            </a:r>
            <a:r>
              <a:rPr lang="es-ES" dirty="0" err="1"/>
              <a:t>Detectors</a:t>
            </a:r>
            <a:endParaRPr lang="es-ES" dirty="0"/>
          </a:p>
        </p:txBody>
      </p:sp>
      <p:pic>
        <p:nvPicPr>
          <p:cNvPr id="51" name="Imagen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7133" y="2437375"/>
            <a:ext cx="5160614" cy="3870461"/>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7818">
            <a:off x="8966253" y="3648541"/>
            <a:ext cx="3343787" cy="2507840"/>
          </a:xfrm>
          <a:prstGeom prst="rect">
            <a:avLst/>
          </a:prstGeom>
        </p:spPr>
      </p:pic>
      <p:pic>
        <p:nvPicPr>
          <p:cNvPr id="50" name="Imagen 49"/>
          <p:cNvPicPr>
            <a:picLocks noChangeAspect="1"/>
          </p:cNvPicPr>
          <p:nvPr/>
        </p:nvPicPr>
        <p:blipFill rotWithShape="1">
          <a:blip r:embed="rId4" cstate="print">
            <a:extLst>
              <a:ext uri="{28A0092B-C50C-407E-A947-70E740481C1C}">
                <a14:useLocalDpi xmlns:a14="http://schemas.microsoft.com/office/drawing/2010/main" val="0"/>
              </a:ext>
            </a:extLst>
          </a:blip>
          <a:srcRect l="36263"/>
          <a:stretch/>
        </p:blipFill>
        <p:spPr>
          <a:xfrm>
            <a:off x="5432786" y="1137810"/>
            <a:ext cx="4008947" cy="2905502"/>
          </a:xfrm>
          <a:prstGeom prst="rect">
            <a:avLst/>
          </a:prstGeom>
        </p:spPr>
      </p:pic>
      <p:pic>
        <p:nvPicPr>
          <p:cNvPr id="48" name="Imagen 47"/>
          <p:cNvPicPr>
            <a:picLocks noChangeAspect="1"/>
          </p:cNvPicPr>
          <p:nvPr/>
        </p:nvPicPr>
        <p:blipFill rotWithShape="1">
          <a:blip r:embed="rId5" cstate="print">
            <a:extLst>
              <a:ext uri="{28A0092B-C50C-407E-A947-70E740481C1C}">
                <a14:useLocalDpi xmlns:a14="http://schemas.microsoft.com/office/drawing/2010/main" val="0"/>
              </a:ext>
            </a:extLst>
          </a:blip>
          <a:srcRect l="23268" t="37042" r="46832" b="8355"/>
          <a:stretch/>
        </p:blipFill>
        <p:spPr>
          <a:xfrm rot="21403041">
            <a:off x="5852160" y="3278777"/>
            <a:ext cx="1920240" cy="1619794"/>
          </a:xfrm>
          <a:prstGeom prst="rect">
            <a:avLst/>
          </a:prstGeom>
        </p:spPr>
      </p:pic>
      <p:sp>
        <p:nvSpPr>
          <p:cNvPr id="3" name="Marcador de pie de página 2"/>
          <p:cNvSpPr>
            <a:spLocks noGrp="1"/>
          </p:cNvSpPr>
          <p:nvPr>
            <p:ph type="ftr" sz="quarter" idx="11"/>
          </p:nvPr>
        </p:nvSpPr>
        <p:spPr/>
        <p:txBody>
          <a:bodyPr/>
          <a:lstStyle/>
          <a:p>
            <a:r>
              <a:rPr lang="es-ES"/>
              <a:t>Ariel Final Workshop | M. A. Millán-Callado | 19/01/2024 | IJCLab, Orsay</a:t>
            </a:r>
            <a:endParaRPr lang="en-US" dirty="0"/>
          </a:p>
        </p:txBody>
      </p:sp>
    </p:spTree>
    <p:extLst>
      <p:ext uri="{BB962C8B-B14F-4D97-AF65-F5344CB8AC3E}">
        <p14:creationId xmlns:p14="http://schemas.microsoft.com/office/powerpoint/2010/main" val="427349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CONCLUSIONS AND OUTLOOK</a:t>
            </a:r>
          </a:p>
        </p:txBody>
      </p:sp>
      <p:sp>
        <p:nvSpPr>
          <p:cNvPr id="5" name="Marcador de pie de página 4"/>
          <p:cNvSpPr>
            <a:spLocks noGrp="1"/>
          </p:cNvSpPr>
          <p:nvPr>
            <p:ph type="ftr" sz="quarter" idx="11"/>
          </p:nvPr>
        </p:nvSpPr>
        <p:spPr/>
        <p:txBody>
          <a:bodyPr/>
          <a:lstStyle/>
          <a:p>
            <a:r>
              <a:rPr lang="es-ES"/>
              <a:t>Ariel Final Workshop | M. A. Millán-Callado | 19/01/2024 | IJCLab, Orsay</a:t>
            </a:r>
            <a:endParaRPr lang="en-US" dirty="0"/>
          </a:p>
        </p:txBody>
      </p:sp>
      <p:sp>
        <p:nvSpPr>
          <p:cNvPr id="17" name="Marcador de texto 16"/>
          <p:cNvSpPr>
            <a:spLocks noGrp="1"/>
          </p:cNvSpPr>
          <p:nvPr>
            <p:ph idx="4294967295"/>
          </p:nvPr>
        </p:nvSpPr>
        <p:spPr>
          <a:xfrm>
            <a:off x="276225" y="1190717"/>
            <a:ext cx="5234238" cy="4784908"/>
          </a:xfrm>
        </p:spPr>
        <p:txBody>
          <a:bodyPr>
            <a:noAutofit/>
          </a:bodyPr>
          <a:lstStyle/>
          <a:p>
            <a:pPr marL="285750" indent="-285750">
              <a:spcBef>
                <a:spcPts val="600"/>
              </a:spcBef>
              <a:spcAft>
                <a:spcPts val="600"/>
              </a:spcAft>
              <a:buClr>
                <a:schemeClr val="accent3"/>
              </a:buClr>
              <a:buSzPct val="140000"/>
              <a:buFont typeface="Arial" panose="020B0604020202020204" pitchFamily="34" charset="0"/>
              <a:buChar char="•"/>
            </a:pPr>
            <a:r>
              <a:rPr lang="en-US" sz="1800" b="1" dirty="0">
                <a:solidFill>
                  <a:srgbClr val="3E4655"/>
                </a:solidFill>
              </a:rPr>
              <a:t>Harsh radiation environment: </a:t>
            </a:r>
            <a:r>
              <a:rPr lang="en-US" sz="1800" dirty="0">
                <a:solidFill>
                  <a:srgbClr val="3E4655"/>
                </a:solidFill>
              </a:rPr>
              <a:t>Strong detector saturation due to prompt components (with limited duration) </a:t>
            </a:r>
            <a:r>
              <a:rPr lang="en-US" sz="1800" dirty="0">
                <a:solidFill>
                  <a:schemeClr val="accent3"/>
                </a:solidFill>
                <a:sym typeface="Wingdings" panose="05000000000000000000" pitchFamily="2" charset="2"/>
              </a:rPr>
              <a:t> Need of huge shielding (extra source of background) or ultrafast detectors with low efficiency (e.g. diamonds. Need of a high repetition source).</a:t>
            </a:r>
            <a:endParaRPr lang="en-US" sz="1800" dirty="0">
              <a:solidFill>
                <a:schemeClr val="accent3"/>
              </a:solidFill>
            </a:endParaRPr>
          </a:p>
          <a:p>
            <a:pPr marL="285750" indent="-285750">
              <a:spcBef>
                <a:spcPts val="600"/>
              </a:spcBef>
              <a:spcAft>
                <a:spcPts val="600"/>
              </a:spcAft>
              <a:buClr>
                <a:schemeClr val="accent3"/>
              </a:buClr>
              <a:buSzPct val="140000"/>
              <a:buFont typeface="Arial" panose="020B0604020202020204" pitchFamily="34" charset="0"/>
              <a:buChar char="•"/>
            </a:pPr>
            <a:r>
              <a:rPr lang="en-US" sz="1800" b="1" dirty="0">
                <a:solidFill>
                  <a:srgbClr val="3E4655"/>
                </a:solidFill>
              </a:rPr>
              <a:t>Strong EMP: </a:t>
            </a:r>
            <a:r>
              <a:rPr lang="en-US" sz="1800" dirty="0">
                <a:solidFill>
                  <a:srgbClr val="3E4655"/>
                </a:solidFill>
              </a:rPr>
              <a:t>High frequency noise ringing in diamond and PPAC signals. </a:t>
            </a:r>
            <a:r>
              <a:rPr lang="en-US" sz="1800" dirty="0">
                <a:solidFill>
                  <a:srgbClr val="3E4655"/>
                </a:solidFill>
                <a:sym typeface="Wingdings" panose="05000000000000000000" pitchFamily="2" charset="2"/>
              </a:rPr>
              <a:t> </a:t>
            </a:r>
            <a:r>
              <a:rPr lang="en-US" sz="1800" dirty="0">
                <a:solidFill>
                  <a:schemeClr val="accent3"/>
                </a:solidFill>
                <a:sym typeface="Wingdings" panose="05000000000000000000" pitchFamily="2" charset="2"/>
              </a:rPr>
              <a:t>Reduced, but not avoided, with EM shielding.</a:t>
            </a:r>
            <a:endParaRPr lang="en-US" sz="1200" dirty="0">
              <a:solidFill>
                <a:schemeClr val="accent3"/>
              </a:solidFill>
              <a:sym typeface="Wingdings" panose="05000000000000000000" pitchFamily="2" charset="2"/>
            </a:endParaRPr>
          </a:p>
          <a:p>
            <a:pPr algn="ctr">
              <a:spcBef>
                <a:spcPts val="600"/>
              </a:spcBef>
              <a:spcAft>
                <a:spcPts val="600"/>
              </a:spcAft>
              <a:buClr>
                <a:srgbClr val="AB061D"/>
              </a:buClr>
              <a:buSzPct val="140000"/>
            </a:pPr>
            <a:r>
              <a:rPr lang="en-US" sz="1800" dirty="0">
                <a:solidFill>
                  <a:srgbClr val="3E4655"/>
                </a:solidFill>
                <a:sym typeface="Wingdings" panose="05000000000000000000" pitchFamily="2" charset="2"/>
              </a:rPr>
              <a:t>***</a:t>
            </a:r>
            <a:endParaRPr lang="en-US" sz="1400" dirty="0">
              <a:solidFill>
                <a:srgbClr val="3E4655"/>
              </a:solidFill>
              <a:sym typeface="Wingdings" panose="05000000000000000000" pitchFamily="2" charset="2"/>
            </a:endParaRPr>
          </a:p>
          <a:p>
            <a:pPr marL="285750" indent="-285750">
              <a:spcBef>
                <a:spcPts val="600"/>
              </a:spcBef>
              <a:spcAft>
                <a:spcPts val="600"/>
              </a:spcAft>
              <a:buClr>
                <a:schemeClr val="accent3"/>
              </a:buClr>
              <a:buSzPct val="140000"/>
              <a:buFont typeface="Arial" panose="020B0604020202020204" pitchFamily="34" charset="0"/>
              <a:buChar char="•"/>
            </a:pPr>
            <a:r>
              <a:rPr lang="en-US" sz="1800" b="1" dirty="0">
                <a:solidFill>
                  <a:srgbClr val="3E4655"/>
                </a:solidFill>
              </a:rPr>
              <a:t>More than 3500 shots &amp; laser-plasma source setup mostly unchanged </a:t>
            </a:r>
            <a:r>
              <a:rPr lang="en-US" sz="1800" dirty="0">
                <a:solidFill>
                  <a:srgbClr val="3E4655"/>
                </a:solidFill>
                <a:sym typeface="Wingdings" panose="05000000000000000000" pitchFamily="2" charset="2"/>
              </a:rPr>
              <a:t> Statistical analysis of </a:t>
            </a:r>
            <a:r>
              <a:rPr lang="en-US" sz="1800" dirty="0">
                <a:solidFill>
                  <a:srgbClr val="3E4655"/>
                </a:solidFill>
              </a:rPr>
              <a:t>shot-to-shot fluctuations and proton acceleration stability.</a:t>
            </a:r>
          </a:p>
          <a:p>
            <a:pPr marL="285750" indent="-285750">
              <a:spcBef>
                <a:spcPts val="600"/>
              </a:spcBef>
              <a:spcAft>
                <a:spcPts val="600"/>
              </a:spcAft>
              <a:buClr>
                <a:schemeClr val="accent3"/>
              </a:buClr>
              <a:buSzPct val="140000"/>
              <a:buFont typeface="Arial" panose="020B0604020202020204" pitchFamily="34" charset="0"/>
              <a:buChar char="•"/>
            </a:pPr>
            <a:endParaRPr lang="en-US" sz="1800" dirty="0">
              <a:solidFill>
                <a:srgbClr val="3E4655"/>
              </a:solidFill>
            </a:endParaRPr>
          </a:p>
          <a:p>
            <a:pPr marL="0" indent="0">
              <a:spcBef>
                <a:spcPts val="600"/>
              </a:spcBef>
              <a:spcAft>
                <a:spcPts val="600"/>
              </a:spcAft>
              <a:buClr>
                <a:srgbClr val="AB061D"/>
              </a:buClr>
              <a:buSzPct val="140000"/>
              <a:buNone/>
            </a:pPr>
            <a:endParaRPr lang="en-US" sz="1800" dirty="0">
              <a:solidFill>
                <a:srgbClr val="3E4655"/>
              </a:solidFill>
            </a:endParaRPr>
          </a:p>
          <a:p>
            <a:pPr marL="285750" indent="-285750">
              <a:spcBef>
                <a:spcPts val="600"/>
              </a:spcBef>
              <a:spcAft>
                <a:spcPts val="600"/>
              </a:spcAft>
              <a:buClr>
                <a:srgbClr val="AB061D"/>
              </a:buClr>
              <a:buSzPct val="140000"/>
              <a:buFont typeface="Arial" panose="020B0604020202020204" pitchFamily="34" charset="0"/>
              <a:buChar char="•"/>
            </a:pPr>
            <a:endParaRPr lang="en-US" sz="1800" dirty="0">
              <a:solidFill>
                <a:srgbClr val="3E4655"/>
              </a:solidFill>
            </a:endParaRPr>
          </a:p>
        </p:txBody>
      </p:sp>
      <p:sp>
        <p:nvSpPr>
          <p:cNvPr id="4" name="CuadroTexto 3"/>
          <p:cNvSpPr txBox="1"/>
          <p:nvPr/>
        </p:nvSpPr>
        <p:spPr>
          <a:xfrm>
            <a:off x="5781590" y="1206004"/>
            <a:ext cx="6134184" cy="923330"/>
          </a:xfrm>
          <a:prstGeom prst="rect">
            <a:avLst/>
          </a:prstGeom>
        </p:spPr>
        <p:txBody>
          <a:bodyPr wrap="square" rtlCol="0">
            <a:spAutoFit/>
          </a:bodyPr>
          <a:lstStyle/>
          <a:p>
            <a:pPr marL="0" indent="0">
              <a:buNone/>
            </a:pPr>
            <a:r>
              <a:rPr lang="en-US" dirty="0">
                <a:solidFill>
                  <a:srgbClr val="3E4655"/>
                </a:solidFill>
                <a:latin typeface="Arial" panose="020B0604020202020204" pitchFamily="34" charset="0"/>
                <a:cs typeface="Arial" panose="020B0604020202020204" pitchFamily="34" charset="0"/>
              </a:rPr>
              <a:t>We were able to measure with conventional scintillators in single signal mode substituting the massive lead shielding for a 5 cm </a:t>
            </a:r>
            <a:r>
              <a:rPr lang="en-US" dirty="0" err="1">
                <a:solidFill>
                  <a:srgbClr val="3E4655"/>
                </a:solidFill>
                <a:latin typeface="Arial" panose="020B0604020202020204" pitchFamily="34" charset="0"/>
                <a:cs typeface="Arial" panose="020B0604020202020204" pitchFamily="34" charset="0"/>
              </a:rPr>
              <a:t>Pb</a:t>
            </a:r>
            <a:r>
              <a:rPr lang="en-US" dirty="0">
                <a:solidFill>
                  <a:srgbClr val="3E4655"/>
                </a:solidFill>
                <a:latin typeface="Arial" panose="020B0604020202020204" pitchFamily="34" charset="0"/>
                <a:cs typeface="Arial" panose="020B0604020202020204" pitchFamily="34" charset="0"/>
              </a:rPr>
              <a:t> filter </a:t>
            </a:r>
            <a:endParaRPr lang="en-US" sz="1800" dirty="0">
              <a:solidFill>
                <a:srgbClr val="3E4655"/>
              </a:solidFill>
              <a:latin typeface="Arial" panose="020B0604020202020204" pitchFamily="34" charset="0"/>
              <a:cs typeface="Arial" panose="020B0604020202020204" pitchFamily="34" charset="0"/>
            </a:endParaRPr>
          </a:p>
        </p:txBody>
      </p:sp>
      <p:sp>
        <p:nvSpPr>
          <p:cNvPr id="11" name="Flecha abajo 10"/>
          <p:cNvSpPr/>
          <p:nvPr/>
        </p:nvSpPr>
        <p:spPr>
          <a:xfrm>
            <a:off x="8655275" y="2218424"/>
            <a:ext cx="386817" cy="647584"/>
          </a:xfrm>
          <a:prstGeom prst="downArrow">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s-ES"/>
          </a:p>
        </p:txBody>
      </p:sp>
      <p:sp>
        <p:nvSpPr>
          <p:cNvPr id="15" name="Marcador de texto 16"/>
          <p:cNvSpPr txBox="1">
            <a:spLocks/>
          </p:cNvSpPr>
          <p:nvPr/>
        </p:nvSpPr>
        <p:spPr>
          <a:xfrm>
            <a:off x="6347165" y="3066125"/>
            <a:ext cx="5003035" cy="478490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262626"/>
                </a:solidFill>
                <a:latin typeface="Arial" panose="020B0604020202020204" pitchFamily="34" charset="0"/>
                <a:ea typeface="Cambria" panose="02040503050406030204" pitchFamily="18" charset="0"/>
                <a:cs typeface="Arial" panose="020B0604020202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rgbClr val="262626"/>
                </a:solidFill>
                <a:latin typeface="Arial" panose="020B0604020202020204" pitchFamily="34" charset="0"/>
                <a:ea typeface="Cambria" panose="02040503050406030204" pitchFamily="18" charset="0"/>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262626"/>
                </a:solidFill>
                <a:latin typeface="Arial" panose="020B0604020202020204" pitchFamily="34" charset="0"/>
                <a:ea typeface="Cambria" panose="02040503050406030204" pitchFamily="18" charset="0"/>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262626"/>
                </a:solidFill>
                <a:latin typeface="Arial" panose="020B0604020202020204" pitchFamily="34" charset="0"/>
                <a:ea typeface="Cambria" panose="02040503050406030204" pitchFamily="18" charset="0"/>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262626"/>
                </a:solidFill>
                <a:latin typeface="Arial" panose="020B0604020202020204" pitchFamily="34" charset="0"/>
                <a:ea typeface="Cambria" panose="02040503050406030204" pitchFamily="18" charset="0"/>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5750" indent="-285750">
              <a:spcBef>
                <a:spcPts val="600"/>
              </a:spcBef>
              <a:spcAft>
                <a:spcPts val="600"/>
              </a:spcAft>
              <a:buClr>
                <a:schemeClr val="accent3"/>
              </a:buClr>
              <a:buSzPct val="140000"/>
              <a:buFont typeface="Arial" panose="020B0604020202020204" pitchFamily="34" charset="0"/>
              <a:buChar char="•"/>
            </a:pPr>
            <a:r>
              <a:rPr lang="en-US" sz="1800" b="1" dirty="0">
                <a:solidFill>
                  <a:srgbClr val="3E4655"/>
                </a:solidFill>
              </a:rPr>
              <a:t>Bigger room + Longer flightpath </a:t>
            </a:r>
            <a:r>
              <a:rPr lang="en-US" sz="1800" dirty="0">
                <a:solidFill>
                  <a:srgbClr val="3E4655"/>
                </a:solidFill>
                <a:sym typeface="Wingdings" panose="05000000000000000000" pitchFamily="2" charset="2"/>
              </a:rPr>
              <a:t> </a:t>
            </a:r>
            <a:r>
              <a:rPr lang="en-US" sz="1800" dirty="0">
                <a:solidFill>
                  <a:schemeClr val="accent3"/>
                </a:solidFill>
                <a:sym typeface="Wingdings" panose="05000000000000000000" pitchFamily="2" charset="2"/>
              </a:rPr>
              <a:t>Reduction of the number of signal in the detector and increasing the signal to noise ratio.</a:t>
            </a:r>
            <a:r>
              <a:rPr lang="en-US" sz="1800" b="1" dirty="0">
                <a:solidFill>
                  <a:srgbClr val="3E4655"/>
                </a:solidFill>
              </a:rPr>
              <a:t> </a:t>
            </a:r>
          </a:p>
          <a:p>
            <a:pPr marL="285750" indent="-285750">
              <a:spcBef>
                <a:spcPts val="600"/>
              </a:spcBef>
              <a:spcAft>
                <a:spcPts val="600"/>
              </a:spcAft>
              <a:buClr>
                <a:schemeClr val="accent3"/>
              </a:buClr>
              <a:buSzPct val="140000"/>
              <a:buFont typeface="Arial" panose="020B0604020202020204" pitchFamily="34" charset="0"/>
              <a:buChar char="•"/>
            </a:pPr>
            <a:r>
              <a:rPr lang="en-US" sz="1800" b="1" dirty="0">
                <a:solidFill>
                  <a:srgbClr val="3E4655"/>
                </a:solidFill>
              </a:rPr>
              <a:t>Lower power </a:t>
            </a:r>
            <a:r>
              <a:rPr lang="en-US" sz="1800" b="1" dirty="0">
                <a:solidFill>
                  <a:srgbClr val="3E4655"/>
                </a:solidFill>
                <a:sym typeface="Wingdings" panose="05000000000000000000" pitchFamily="2" charset="2"/>
              </a:rPr>
              <a:t> </a:t>
            </a:r>
            <a:r>
              <a:rPr lang="en-US" sz="1800" dirty="0">
                <a:solidFill>
                  <a:srgbClr val="595957"/>
                </a:solidFill>
                <a:sym typeface="Wingdings" panose="05000000000000000000" pitchFamily="2" charset="2"/>
              </a:rPr>
              <a:t>Less neutron production and lower cut-off energy (Still suitable for nuclear physics)  </a:t>
            </a:r>
            <a:r>
              <a:rPr lang="en-US" sz="1800" dirty="0">
                <a:solidFill>
                  <a:schemeClr val="accent3"/>
                </a:solidFill>
                <a:sym typeface="Wingdings" panose="05000000000000000000" pitchFamily="2" charset="2"/>
              </a:rPr>
              <a:t>Compensated with a high repetition neutron source (0,1 Hz)…</a:t>
            </a:r>
          </a:p>
          <a:p>
            <a:pPr marL="0" indent="0" algn="ctr">
              <a:spcBef>
                <a:spcPts val="600"/>
              </a:spcBef>
              <a:spcAft>
                <a:spcPts val="600"/>
              </a:spcAft>
              <a:buClr>
                <a:schemeClr val="accent3"/>
              </a:buClr>
              <a:buSzPct val="140000"/>
              <a:buNone/>
            </a:pPr>
            <a:r>
              <a:rPr lang="en-US" sz="1800" b="1" dirty="0">
                <a:solidFill>
                  <a:schemeClr val="accent3"/>
                </a:solidFill>
                <a:sym typeface="Wingdings" panose="05000000000000000000" pitchFamily="2" charset="2"/>
              </a:rPr>
              <a:t>But all this factors reduce the counting in the low efficiency detectors (PPACs + Diamonds)</a:t>
            </a:r>
            <a:endParaRPr lang="en-US" sz="1800" b="1" dirty="0">
              <a:solidFill>
                <a:srgbClr val="3E4655"/>
              </a:solidFill>
            </a:endParaRPr>
          </a:p>
          <a:p>
            <a:pPr marL="0" indent="0">
              <a:spcBef>
                <a:spcPts val="600"/>
              </a:spcBef>
              <a:spcAft>
                <a:spcPts val="600"/>
              </a:spcAft>
              <a:buClr>
                <a:srgbClr val="AB061D"/>
              </a:buClr>
              <a:buSzPct val="140000"/>
              <a:buFont typeface="Calibri" panose="020F0502020204030204" pitchFamily="34" charset="0"/>
              <a:buNone/>
            </a:pPr>
            <a:endParaRPr lang="en-US" sz="1800" dirty="0">
              <a:solidFill>
                <a:srgbClr val="3E4655"/>
              </a:solidFill>
            </a:endParaRPr>
          </a:p>
          <a:p>
            <a:pPr marL="285750" indent="-285750">
              <a:spcBef>
                <a:spcPts val="600"/>
              </a:spcBef>
              <a:spcAft>
                <a:spcPts val="600"/>
              </a:spcAft>
              <a:buClr>
                <a:srgbClr val="AB061D"/>
              </a:buClr>
              <a:buSzPct val="140000"/>
              <a:buFont typeface="Arial" panose="020B0604020202020204" pitchFamily="34" charset="0"/>
              <a:buChar char="•"/>
            </a:pPr>
            <a:endParaRPr lang="en-US" sz="1800" dirty="0">
              <a:solidFill>
                <a:srgbClr val="3E4655"/>
              </a:solidFill>
            </a:endParaRPr>
          </a:p>
        </p:txBody>
      </p:sp>
    </p:spTree>
    <p:extLst>
      <p:ext uri="{BB962C8B-B14F-4D97-AF65-F5344CB8AC3E}">
        <p14:creationId xmlns:p14="http://schemas.microsoft.com/office/powerpoint/2010/main" val="30210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CONCLUSIONS AND OUTLOOK</a:t>
            </a:r>
          </a:p>
        </p:txBody>
      </p:sp>
      <p:sp>
        <p:nvSpPr>
          <p:cNvPr id="5" name="Marcador de pie de página 4"/>
          <p:cNvSpPr>
            <a:spLocks noGrp="1"/>
          </p:cNvSpPr>
          <p:nvPr>
            <p:ph type="ftr" sz="quarter" idx="11"/>
          </p:nvPr>
        </p:nvSpPr>
        <p:spPr/>
        <p:txBody>
          <a:bodyPr/>
          <a:lstStyle/>
          <a:p>
            <a:r>
              <a:rPr lang="es-ES"/>
              <a:t>Ariel Final Workshop | M. A. Millán-Callado | 19/01/2024 | IJCLab, Orsay</a:t>
            </a:r>
            <a:endParaRPr lang="en-US" dirty="0"/>
          </a:p>
        </p:txBody>
      </p:sp>
      <p:sp>
        <p:nvSpPr>
          <p:cNvPr id="17" name="Marcador de texto 16"/>
          <p:cNvSpPr>
            <a:spLocks noGrp="1"/>
          </p:cNvSpPr>
          <p:nvPr>
            <p:ph idx="4294967295"/>
          </p:nvPr>
        </p:nvSpPr>
        <p:spPr>
          <a:xfrm>
            <a:off x="276225" y="1190717"/>
            <a:ext cx="5234238" cy="4784908"/>
          </a:xfrm>
        </p:spPr>
        <p:txBody>
          <a:bodyPr>
            <a:noAutofit/>
          </a:bodyPr>
          <a:lstStyle/>
          <a:p>
            <a:pPr marL="285750" indent="-285750">
              <a:spcBef>
                <a:spcPts val="600"/>
              </a:spcBef>
              <a:spcAft>
                <a:spcPts val="600"/>
              </a:spcAft>
              <a:buClr>
                <a:schemeClr val="accent3"/>
              </a:buClr>
              <a:buSzPct val="140000"/>
              <a:buFont typeface="Arial" panose="020B0604020202020204" pitchFamily="34" charset="0"/>
              <a:buChar char="•"/>
            </a:pPr>
            <a:r>
              <a:rPr lang="en-US" sz="1800" b="1" dirty="0">
                <a:solidFill>
                  <a:srgbClr val="3E4655"/>
                </a:solidFill>
              </a:rPr>
              <a:t>Harsh radiation environment: </a:t>
            </a:r>
            <a:r>
              <a:rPr lang="en-US" sz="1800" dirty="0">
                <a:solidFill>
                  <a:srgbClr val="3E4655"/>
                </a:solidFill>
              </a:rPr>
              <a:t>Strong detector saturation due to prompt components (with limited duration) </a:t>
            </a:r>
            <a:r>
              <a:rPr lang="en-US" sz="1800" dirty="0">
                <a:solidFill>
                  <a:schemeClr val="accent3"/>
                </a:solidFill>
                <a:sym typeface="Wingdings" panose="05000000000000000000" pitchFamily="2" charset="2"/>
              </a:rPr>
              <a:t> Need of huge shielding (extra source of background) or ultrafast detectors with low efficiency (e.g. diamonds. Need of a high repetition source).</a:t>
            </a:r>
            <a:endParaRPr lang="en-US" sz="1800" dirty="0">
              <a:solidFill>
                <a:schemeClr val="accent3"/>
              </a:solidFill>
            </a:endParaRPr>
          </a:p>
          <a:p>
            <a:pPr marL="285750" indent="-285750">
              <a:spcBef>
                <a:spcPts val="600"/>
              </a:spcBef>
              <a:spcAft>
                <a:spcPts val="600"/>
              </a:spcAft>
              <a:buClr>
                <a:schemeClr val="accent3"/>
              </a:buClr>
              <a:buSzPct val="140000"/>
              <a:buFont typeface="Arial" panose="020B0604020202020204" pitchFamily="34" charset="0"/>
              <a:buChar char="•"/>
            </a:pPr>
            <a:r>
              <a:rPr lang="en-US" sz="1800" b="1" dirty="0">
                <a:solidFill>
                  <a:srgbClr val="3E4655"/>
                </a:solidFill>
              </a:rPr>
              <a:t>Strong EMP: </a:t>
            </a:r>
            <a:r>
              <a:rPr lang="en-US" sz="1800" dirty="0">
                <a:solidFill>
                  <a:srgbClr val="3E4655"/>
                </a:solidFill>
              </a:rPr>
              <a:t>High frequency noise ringing in diamond and PPAC signals. </a:t>
            </a:r>
            <a:r>
              <a:rPr lang="en-US" sz="1800" dirty="0">
                <a:solidFill>
                  <a:srgbClr val="3E4655"/>
                </a:solidFill>
                <a:sym typeface="Wingdings" panose="05000000000000000000" pitchFamily="2" charset="2"/>
              </a:rPr>
              <a:t> </a:t>
            </a:r>
            <a:r>
              <a:rPr lang="en-US" sz="1800" dirty="0">
                <a:solidFill>
                  <a:schemeClr val="accent3"/>
                </a:solidFill>
                <a:sym typeface="Wingdings" panose="05000000000000000000" pitchFamily="2" charset="2"/>
              </a:rPr>
              <a:t>Reduced, but not avoided, with EM shielding.</a:t>
            </a:r>
            <a:endParaRPr lang="en-US" sz="1200" dirty="0">
              <a:solidFill>
                <a:schemeClr val="accent3"/>
              </a:solidFill>
              <a:sym typeface="Wingdings" panose="05000000000000000000" pitchFamily="2" charset="2"/>
            </a:endParaRPr>
          </a:p>
          <a:p>
            <a:pPr algn="ctr">
              <a:spcBef>
                <a:spcPts val="600"/>
              </a:spcBef>
              <a:spcAft>
                <a:spcPts val="600"/>
              </a:spcAft>
              <a:buClr>
                <a:srgbClr val="AB061D"/>
              </a:buClr>
              <a:buSzPct val="140000"/>
            </a:pPr>
            <a:r>
              <a:rPr lang="en-US" sz="1800" dirty="0">
                <a:solidFill>
                  <a:srgbClr val="3E4655"/>
                </a:solidFill>
                <a:sym typeface="Wingdings" panose="05000000000000000000" pitchFamily="2" charset="2"/>
              </a:rPr>
              <a:t>***</a:t>
            </a:r>
            <a:endParaRPr lang="en-US" sz="1400" dirty="0">
              <a:solidFill>
                <a:srgbClr val="3E4655"/>
              </a:solidFill>
              <a:sym typeface="Wingdings" panose="05000000000000000000" pitchFamily="2" charset="2"/>
            </a:endParaRPr>
          </a:p>
          <a:p>
            <a:pPr marL="285750" indent="-285750">
              <a:spcBef>
                <a:spcPts val="600"/>
              </a:spcBef>
              <a:spcAft>
                <a:spcPts val="600"/>
              </a:spcAft>
              <a:buClr>
                <a:schemeClr val="accent3"/>
              </a:buClr>
              <a:buSzPct val="140000"/>
              <a:buFont typeface="Arial" panose="020B0604020202020204" pitchFamily="34" charset="0"/>
              <a:buChar char="•"/>
            </a:pPr>
            <a:r>
              <a:rPr lang="en-US" sz="1800" b="1" dirty="0">
                <a:solidFill>
                  <a:srgbClr val="3E4655"/>
                </a:solidFill>
              </a:rPr>
              <a:t>More than 3500 shots &amp; laser-plasma source setup mostly unchanged </a:t>
            </a:r>
            <a:r>
              <a:rPr lang="en-US" sz="1800" dirty="0">
                <a:solidFill>
                  <a:srgbClr val="3E4655"/>
                </a:solidFill>
                <a:sym typeface="Wingdings" panose="05000000000000000000" pitchFamily="2" charset="2"/>
              </a:rPr>
              <a:t> Statistical analysis of </a:t>
            </a:r>
            <a:r>
              <a:rPr lang="en-US" sz="1800" dirty="0">
                <a:solidFill>
                  <a:srgbClr val="3E4655"/>
                </a:solidFill>
              </a:rPr>
              <a:t>shot-to-shot fluctuations and proton acceleration stability.</a:t>
            </a:r>
          </a:p>
          <a:p>
            <a:pPr marL="285750" indent="-285750">
              <a:spcBef>
                <a:spcPts val="600"/>
              </a:spcBef>
              <a:spcAft>
                <a:spcPts val="600"/>
              </a:spcAft>
              <a:buClr>
                <a:schemeClr val="accent3"/>
              </a:buClr>
              <a:buSzPct val="140000"/>
              <a:buFont typeface="Arial" panose="020B0604020202020204" pitchFamily="34" charset="0"/>
              <a:buChar char="•"/>
            </a:pPr>
            <a:endParaRPr lang="en-US" sz="1800" dirty="0">
              <a:solidFill>
                <a:srgbClr val="3E4655"/>
              </a:solidFill>
            </a:endParaRPr>
          </a:p>
          <a:p>
            <a:pPr marL="0" indent="0">
              <a:spcBef>
                <a:spcPts val="600"/>
              </a:spcBef>
              <a:spcAft>
                <a:spcPts val="600"/>
              </a:spcAft>
              <a:buClr>
                <a:srgbClr val="AB061D"/>
              </a:buClr>
              <a:buSzPct val="140000"/>
              <a:buNone/>
            </a:pPr>
            <a:endParaRPr lang="en-US" sz="1800" dirty="0">
              <a:solidFill>
                <a:srgbClr val="3E4655"/>
              </a:solidFill>
            </a:endParaRPr>
          </a:p>
          <a:p>
            <a:pPr marL="285750" indent="-285750">
              <a:spcBef>
                <a:spcPts val="600"/>
              </a:spcBef>
              <a:spcAft>
                <a:spcPts val="600"/>
              </a:spcAft>
              <a:buClr>
                <a:srgbClr val="AB061D"/>
              </a:buClr>
              <a:buSzPct val="140000"/>
              <a:buFont typeface="Arial" panose="020B0604020202020204" pitchFamily="34" charset="0"/>
              <a:buChar char="•"/>
            </a:pPr>
            <a:endParaRPr lang="en-US" sz="1800" dirty="0">
              <a:solidFill>
                <a:srgbClr val="3E4655"/>
              </a:solidFill>
            </a:endParaRPr>
          </a:p>
        </p:txBody>
      </p:sp>
      <p:sp>
        <p:nvSpPr>
          <p:cNvPr id="4" name="CuadroTexto 3"/>
          <p:cNvSpPr txBox="1"/>
          <p:nvPr/>
        </p:nvSpPr>
        <p:spPr>
          <a:xfrm>
            <a:off x="5781590" y="1206004"/>
            <a:ext cx="6134184" cy="923330"/>
          </a:xfrm>
          <a:prstGeom prst="rect">
            <a:avLst/>
          </a:prstGeom>
        </p:spPr>
        <p:txBody>
          <a:bodyPr wrap="square" rtlCol="0">
            <a:spAutoFit/>
          </a:bodyPr>
          <a:lstStyle/>
          <a:p>
            <a:pPr marL="0" indent="0">
              <a:buNone/>
            </a:pPr>
            <a:r>
              <a:rPr lang="en-US" dirty="0">
                <a:solidFill>
                  <a:srgbClr val="3E4655"/>
                </a:solidFill>
                <a:latin typeface="Arial" panose="020B0604020202020204" pitchFamily="34" charset="0"/>
                <a:cs typeface="Arial" panose="020B0604020202020204" pitchFamily="34" charset="0"/>
              </a:rPr>
              <a:t>We were able to measure with conventional scintillators in single signal mode substituting the massive lead shielding for a 5 cm </a:t>
            </a:r>
            <a:r>
              <a:rPr lang="en-US" dirty="0" err="1">
                <a:solidFill>
                  <a:srgbClr val="3E4655"/>
                </a:solidFill>
                <a:latin typeface="Arial" panose="020B0604020202020204" pitchFamily="34" charset="0"/>
                <a:cs typeface="Arial" panose="020B0604020202020204" pitchFamily="34" charset="0"/>
              </a:rPr>
              <a:t>Pb</a:t>
            </a:r>
            <a:r>
              <a:rPr lang="en-US" dirty="0">
                <a:solidFill>
                  <a:srgbClr val="3E4655"/>
                </a:solidFill>
                <a:latin typeface="Arial" panose="020B0604020202020204" pitchFamily="34" charset="0"/>
                <a:cs typeface="Arial" panose="020B0604020202020204" pitchFamily="34" charset="0"/>
              </a:rPr>
              <a:t> filter </a:t>
            </a:r>
            <a:endParaRPr lang="en-US" sz="1800" dirty="0">
              <a:solidFill>
                <a:srgbClr val="3E4655"/>
              </a:solidFill>
              <a:latin typeface="Arial" panose="020B0604020202020204" pitchFamily="34" charset="0"/>
              <a:cs typeface="Arial" panose="020B0604020202020204" pitchFamily="34" charset="0"/>
            </a:endParaRPr>
          </a:p>
        </p:txBody>
      </p:sp>
      <p:sp>
        <p:nvSpPr>
          <p:cNvPr id="11" name="Flecha abajo 10"/>
          <p:cNvSpPr/>
          <p:nvPr/>
        </p:nvSpPr>
        <p:spPr>
          <a:xfrm>
            <a:off x="8655275" y="2218424"/>
            <a:ext cx="386817" cy="647584"/>
          </a:xfrm>
          <a:prstGeom prst="downArrow">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s-ES"/>
          </a:p>
        </p:txBody>
      </p:sp>
      <p:pic>
        <p:nvPicPr>
          <p:cNvPr id="8" name="Imagen 7"/>
          <p:cNvPicPr>
            <a:picLocks noChangeAspect="1"/>
          </p:cNvPicPr>
          <p:nvPr/>
        </p:nvPicPr>
        <p:blipFill>
          <a:blip r:embed="rId3">
            <a:clrChange>
              <a:clrFrom>
                <a:srgbClr val="FFFFFF"/>
              </a:clrFrom>
              <a:clrTo>
                <a:srgbClr val="FFFFFF">
                  <a:alpha val="0"/>
                </a:srgbClr>
              </a:clrTo>
            </a:clrChange>
          </a:blip>
          <a:stretch>
            <a:fillRect/>
          </a:stretch>
        </p:blipFill>
        <p:spPr>
          <a:xfrm>
            <a:off x="6400757" y="2760130"/>
            <a:ext cx="4895850" cy="3457575"/>
          </a:xfrm>
          <a:prstGeom prst="rect">
            <a:avLst/>
          </a:prstGeom>
        </p:spPr>
      </p:pic>
      <p:sp>
        <p:nvSpPr>
          <p:cNvPr id="3" name="CuadroTexto 2"/>
          <p:cNvSpPr txBox="1"/>
          <p:nvPr/>
        </p:nvSpPr>
        <p:spPr>
          <a:xfrm>
            <a:off x="8244876" y="4357190"/>
            <a:ext cx="3078663" cy="369332"/>
          </a:xfrm>
          <a:prstGeom prst="rect">
            <a:avLst/>
          </a:prstGeom>
        </p:spPr>
        <p:txBody>
          <a:bodyPr wrap="none" rtlCol="0">
            <a:spAutoFit/>
          </a:bodyPr>
          <a:lstStyle/>
          <a:p>
            <a:pPr marL="0" indent="0">
              <a:buNone/>
            </a:pPr>
            <a:r>
              <a:rPr lang="es-ES" sz="1800" dirty="0" err="1">
                <a:solidFill>
                  <a:srgbClr val="FF0000"/>
                </a:solidFill>
                <a:latin typeface="Arial" panose="020B0604020202020204" pitchFamily="34" charset="0"/>
                <a:cs typeface="Arial" panose="020B0604020202020204" pitchFamily="34" charset="0"/>
              </a:rPr>
              <a:t>Very</a:t>
            </a:r>
            <a:r>
              <a:rPr lang="es-ES" sz="1800" dirty="0">
                <a:solidFill>
                  <a:srgbClr val="FF0000"/>
                </a:solidFill>
                <a:latin typeface="Arial" panose="020B0604020202020204" pitchFamily="34" charset="0"/>
                <a:cs typeface="Arial" panose="020B0604020202020204" pitchFamily="34" charset="0"/>
              </a:rPr>
              <a:t> </a:t>
            </a:r>
            <a:r>
              <a:rPr lang="es-ES" sz="1800" dirty="0" err="1">
                <a:solidFill>
                  <a:srgbClr val="FF0000"/>
                </a:solidFill>
                <a:latin typeface="Arial" panose="020B0604020202020204" pitchFamily="34" charset="0"/>
                <a:cs typeface="Arial" panose="020B0604020202020204" pitchFamily="34" charset="0"/>
              </a:rPr>
              <a:t>very</a:t>
            </a:r>
            <a:r>
              <a:rPr lang="es-ES" sz="1800" dirty="0">
                <a:solidFill>
                  <a:srgbClr val="FF0000"/>
                </a:solidFill>
                <a:latin typeface="Arial" panose="020B0604020202020204" pitchFamily="34" charset="0"/>
                <a:cs typeface="Arial" panose="020B0604020202020204" pitchFamily="34" charset="0"/>
              </a:rPr>
              <a:t> </a:t>
            </a:r>
            <a:r>
              <a:rPr lang="es-ES" sz="1800" dirty="0" err="1">
                <a:solidFill>
                  <a:srgbClr val="FF0000"/>
                </a:solidFill>
                <a:latin typeface="Arial" panose="020B0604020202020204" pitchFamily="34" charset="0"/>
                <a:cs typeface="Arial" panose="020B0604020202020204" pitchFamily="34" charset="0"/>
              </a:rPr>
              <a:t>very</a:t>
            </a:r>
            <a:r>
              <a:rPr lang="es-ES" sz="1800" dirty="0">
                <a:solidFill>
                  <a:srgbClr val="FF0000"/>
                </a:solidFill>
                <a:latin typeface="Arial" panose="020B0604020202020204" pitchFamily="34" charset="0"/>
                <a:cs typeface="Arial" panose="020B0604020202020204" pitchFamily="34" charset="0"/>
              </a:rPr>
              <a:t> </a:t>
            </a:r>
            <a:r>
              <a:rPr lang="es-ES" sz="1800" dirty="0" err="1">
                <a:solidFill>
                  <a:srgbClr val="FF0000"/>
                </a:solidFill>
                <a:latin typeface="Arial" panose="020B0604020202020204" pitchFamily="34" charset="0"/>
                <a:cs typeface="Arial" panose="020B0604020202020204" pitchFamily="34" charset="0"/>
              </a:rPr>
              <a:t>preliminary</a:t>
            </a:r>
            <a:r>
              <a:rPr lang="es-ES" sz="18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8652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6728" y="135556"/>
            <a:ext cx="11622490" cy="684947"/>
          </a:xfrm>
        </p:spPr>
        <p:txBody>
          <a:bodyPr/>
          <a:lstStyle/>
          <a:p>
            <a:r>
              <a:rPr lang="de-DE" dirty="0"/>
              <a:t>L</a:t>
            </a:r>
            <a:r>
              <a:rPr lang="es-ES" dirty="0"/>
              <a:t>ASER-DRIVEN NEUTRON SOURCES</a:t>
            </a:r>
          </a:p>
        </p:txBody>
      </p:sp>
      <p:sp>
        <p:nvSpPr>
          <p:cNvPr id="4" name="Marcador de pie de página 3"/>
          <p:cNvSpPr>
            <a:spLocks noGrp="1"/>
          </p:cNvSpPr>
          <p:nvPr>
            <p:ph type="ftr" sz="quarter" idx="11"/>
          </p:nvPr>
        </p:nvSpPr>
        <p:spPr/>
        <p:txBody>
          <a:bodyPr/>
          <a:lstStyle/>
          <a:p>
            <a:r>
              <a:rPr lang="es-ES"/>
              <a:t>Ariel Final Workshop | M. A. Millán-Callado | 19/01/2024 | IJCLab, Orsay</a:t>
            </a:r>
            <a:endParaRPr lang="en-US" dirty="0"/>
          </a:p>
        </p:txBody>
      </p:sp>
      <p:grpSp>
        <p:nvGrpSpPr>
          <p:cNvPr id="10" name="Group 9">
            <a:extLst>
              <a:ext uri="{FF2B5EF4-FFF2-40B4-BE49-F238E27FC236}">
                <a16:creationId xmlns:a16="http://schemas.microsoft.com/office/drawing/2014/main" id="{F98E3FD9-95BF-48CF-CE73-223D945E41FE}"/>
              </a:ext>
            </a:extLst>
          </p:cNvPr>
          <p:cNvGrpSpPr/>
          <p:nvPr/>
        </p:nvGrpSpPr>
        <p:grpSpPr>
          <a:xfrm>
            <a:off x="846553" y="827693"/>
            <a:ext cx="2689587" cy="2648598"/>
            <a:chOff x="436727" y="3230911"/>
            <a:chExt cx="2689587" cy="2648598"/>
          </a:xfrm>
        </p:grpSpPr>
        <p:pic>
          <p:nvPicPr>
            <p:cNvPr id="51" name="Picture 2">
              <a:extLst>
                <a:ext uri="{FF2B5EF4-FFF2-40B4-BE49-F238E27FC236}">
                  <a16:creationId xmlns:a16="http://schemas.microsoft.com/office/drawing/2014/main" id="{68711FD5-73FD-09A3-92E4-AC86B6E466A0}"/>
                </a:ext>
              </a:extLst>
            </p:cNvPr>
            <p:cNvPicPr>
              <a:picLocks noChangeAspect="1" noChangeArrowheads="1"/>
            </p:cNvPicPr>
            <p:nvPr/>
          </p:nvPicPr>
          <p:blipFill>
            <a:blip r:embed="rId3" cstate="print">
              <a:clrChange>
                <a:clrFrom>
                  <a:srgbClr val="F0EFED"/>
                </a:clrFrom>
                <a:clrTo>
                  <a:srgbClr val="F0EFED">
                    <a:alpha val="0"/>
                  </a:srgbClr>
                </a:clrTo>
              </a:clrChange>
              <a:extLst>
                <a:ext uri="{28A0092B-C50C-407E-A947-70E740481C1C}">
                  <a14:useLocalDpi xmlns:a14="http://schemas.microsoft.com/office/drawing/2010/main" val="0"/>
                </a:ext>
              </a:extLst>
            </a:blip>
            <a:srcRect/>
            <a:stretch>
              <a:fillRect/>
            </a:stretch>
          </p:blipFill>
          <p:spPr bwMode="auto">
            <a:xfrm>
              <a:off x="477716" y="3230911"/>
              <a:ext cx="2648598" cy="2648598"/>
            </a:xfrm>
            <a:prstGeom prst="rect">
              <a:avLst/>
            </a:prstGeom>
            <a:noFill/>
            <a:extLst>
              <a:ext uri="{909E8E84-426E-40DD-AFC4-6F175D3DCCD1}">
                <a14:hiddenFill xmlns:a14="http://schemas.microsoft.com/office/drawing/2010/main">
                  <a:solidFill>
                    <a:srgbClr val="FFFFFF"/>
                  </a:solidFill>
                </a14:hiddenFill>
              </a:ext>
            </a:extLst>
          </p:spPr>
        </p:pic>
        <p:sp>
          <p:nvSpPr>
            <p:cNvPr id="13" name="Elipse 12"/>
            <p:cNvSpPr/>
            <p:nvPr/>
          </p:nvSpPr>
          <p:spPr>
            <a:xfrm rot="5400000">
              <a:off x="110811" y="3817083"/>
              <a:ext cx="1637245" cy="985413"/>
            </a:xfrm>
            <a:custGeom>
              <a:avLst/>
              <a:gdLst>
                <a:gd name="connsiteX0" fmla="*/ 0 w 1473299"/>
                <a:gd name="connsiteY0" fmla="*/ 472173 h 944345"/>
                <a:gd name="connsiteX1" fmla="*/ 736650 w 1473299"/>
                <a:gd name="connsiteY1" fmla="*/ 0 h 944345"/>
                <a:gd name="connsiteX2" fmla="*/ 1473300 w 1473299"/>
                <a:gd name="connsiteY2" fmla="*/ 472173 h 944345"/>
                <a:gd name="connsiteX3" fmla="*/ 736650 w 1473299"/>
                <a:gd name="connsiteY3" fmla="*/ 944346 h 944345"/>
                <a:gd name="connsiteX4" fmla="*/ 0 w 1473299"/>
                <a:gd name="connsiteY4" fmla="*/ 472173 h 944345"/>
                <a:gd name="connsiteX0" fmla="*/ 0 w 1637073"/>
                <a:gd name="connsiteY0" fmla="*/ 472253 h 944496"/>
                <a:gd name="connsiteX1" fmla="*/ 736650 w 1637073"/>
                <a:gd name="connsiteY1" fmla="*/ 80 h 944496"/>
                <a:gd name="connsiteX2" fmla="*/ 1637073 w 1637073"/>
                <a:gd name="connsiteY2" fmla="*/ 444957 h 944496"/>
                <a:gd name="connsiteX3" fmla="*/ 736650 w 1637073"/>
                <a:gd name="connsiteY3" fmla="*/ 944426 h 944496"/>
                <a:gd name="connsiteX4" fmla="*/ 0 w 1637073"/>
                <a:gd name="connsiteY4" fmla="*/ 472253 h 944496"/>
                <a:gd name="connsiteX0" fmla="*/ 924 w 1637997"/>
                <a:gd name="connsiteY0" fmla="*/ 472253 h 944474"/>
                <a:gd name="connsiteX1" fmla="*/ 887703 w 1637997"/>
                <a:gd name="connsiteY1" fmla="*/ 80 h 944474"/>
                <a:gd name="connsiteX2" fmla="*/ 1637997 w 1637997"/>
                <a:gd name="connsiteY2" fmla="*/ 444957 h 944474"/>
                <a:gd name="connsiteX3" fmla="*/ 737574 w 1637997"/>
                <a:gd name="connsiteY3" fmla="*/ 944426 h 944474"/>
                <a:gd name="connsiteX4" fmla="*/ 924 w 1637997"/>
                <a:gd name="connsiteY4" fmla="*/ 472253 h 944474"/>
                <a:gd name="connsiteX0" fmla="*/ 172 w 1637245"/>
                <a:gd name="connsiteY0" fmla="*/ 472253 h 985413"/>
                <a:gd name="connsiteX1" fmla="*/ 886951 w 1637245"/>
                <a:gd name="connsiteY1" fmla="*/ 80 h 985413"/>
                <a:gd name="connsiteX2" fmla="*/ 1637245 w 1637245"/>
                <a:gd name="connsiteY2" fmla="*/ 444957 h 985413"/>
                <a:gd name="connsiteX3" fmla="*/ 818711 w 1637245"/>
                <a:gd name="connsiteY3" fmla="*/ 985370 h 985413"/>
                <a:gd name="connsiteX4" fmla="*/ 172 w 1637245"/>
                <a:gd name="connsiteY4" fmla="*/ 472253 h 98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245" h="985413">
                  <a:moveTo>
                    <a:pt x="172" y="472253"/>
                  </a:moveTo>
                  <a:cubicBezTo>
                    <a:pt x="11545" y="308038"/>
                    <a:pt x="614106" y="4629"/>
                    <a:pt x="886951" y="80"/>
                  </a:cubicBezTo>
                  <a:cubicBezTo>
                    <a:pt x="1159796" y="-4469"/>
                    <a:pt x="1637245" y="184183"/>
                    <a:pt x="1637245" y="444957"/>
                  </a:cubicBezTo>
                  <a:cubicBezTo>
                    <a:pt x="1637245" y="705731"/>
                    <a:pt x="1091556" y="980821"/>
                    <a:pt x="818711" y="985370"/>
                  </a:cubicBezTo>
                  <a:cubicBezTo>
                    <a:pt x="545866" y="989919"/>
                    <a:pt x="-11201" y="636468"/>
                    <a:pt x="172" y="472253"/>
                  </a:cubicBezTo>
                  <a:close/>
                </a:path>
              </a:pathLst>
            </a:cu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5" name="Picture 2">
              <a:extLst>
                <a:ext uri="{FF2B5EF4-FFF2-40B4-BE49-F238E27FC236}">
                  <a16:creationId xmlns:a16="http://schemas.microsoft.com/office/drawing/2014/main" id="{68711FD5-73FD-09A3-92E4-AC86B6E466A0}"/>
                </a:ext>
              </a:extLst>
            </p:cNvPr>
            <p:cNvPicPr>
              <a:picLocks noChangeAspect="1" noChangeArrowheads="1"/>
            </p:cNvPicPr>
            <p:nvPr/>
          </p:nvPicPr>
          <p:blipFill rotWithShape="1">
            <a:blip r:embed="rId4" cstate="print">
              <a:clrChange>
                <a:clrFrom>
                  <a:srgbClr val="F0EFED"/>
                </a:clrFrom>
                <a:clrTo>
                  <a:srgbClr val="F0EFED">
                    <a:alpha val="0"/>
                  </a:srgbClr>
                </a:clrTo>
              </a:clrChang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t="64723"/>
            <a:stretch/>
          </p:blipFill>
          <p:spPr bwMode="auto">
            <a:xfrm>
              <a:off x="477716" y="4940749"/>
              <a:ext cx="2646074" cy="933446"/>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4" descr="Nobel Prize">
            <a:extLst>
              <a:ext uri="{FF2B5EF4-FFF2-40B4-BE49-F238E27FC236}">
                <a16:creationId xmlns:a16="http://schemas.microsoft.com/office/drawing/2014/main" id="{10D1EFF6-E92B-2347-62D1-46FF3B36D4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6366" y="2955708"/>
            <a:ext cx="697233" cy="68443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Así es el láser capaz de disparar 3.000 veces la potencia de la red  eléctrica española | Transformación Digital | Tecnología | EL PAÍS">
            <a:extLst>
              <a:ext uri="{FF2B5EF4-FFF2-40B4-BE49-F238E27FC236}">
                <a16:creationId xmlns:a16="http://schemas.microsoft.com/office/drawing/2014/main" id="{E78BBED1-7E31-700E-0844-587FC555949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21" t="1314" r="1"/>
          <a:stretch/>
        </p:blipFill>
        <p:spPr bwMode="auto">
          <a:xfrm>
            <a:off x="6840248" y="847974"/>
            <a:ext cx="4846089" cy="2903004"/>
          </a:xfrm>
          <a:prstGeom prst="rect">
            <a:avLst/>
          </a:prstGeom>
          <a:noFill/>
          <a:extLst>
            <a:ext uri="{909E8E84-426E-40DD-AFC4-6F175D3DCCD1}">
              <a14:hiddenFill xmlns:a14="http://schemas.microsoft.com/office/drawing/2010/main">
                <a:solidFill>
                  <a:srgbClr val="FFFFFF"/>
                </a:solidFill>
              </a14:hiddenFill>
            </a:ext>
          </a:extLst>
        </p:spPr>
      </p:pic>
      <p:sp>
        <p:nvSpPr>
          <p:cNvPr id="35" name="CuadroTexto 20">
            <a:extLst>
              <a:ext uri="{FF2B5EF4-FFF2-40B4-BE49-F238E27FC236}">
                <a16:creationId xmlns:a16="http://schemas.microsoft.com/office/drawing/2014/main" id="{8AAE3B11-F015-337B-51F9-7113F0453D48}"/>
              </a:ext>
            </a:extLst>
          </p:cNvPr>
          <p:cNvSpPr txBox="1"/>
          <p:nvPr/>
        </p:nvSpPr>
        <p:spPr>
          <a:xfrm>
            <a:off x="7067770" y="394170"/>
            <a:ext cx="4687502" cy="369332"/>
          </a:xfrm>
          <a:prstGeom prst="rect">
            <a:avLst/>
          </a:prstGeom>
        </p:spPr>
        <p:txBody>
          <a:bodyPr wrap="none" rtlCol="0">
            <a:spAutoFit/>
          </a:bodyPr>
          <a:lstStyle/>
          <a:p>
            <a:pPr marL="0" indent="0">
              <a:buNone/>
            </a:pPr>
            <a:r>
              <a:rPr lang="es-ES" dirty="0">
                <a:solidFill>
                  <a:srgbClr val="B32A48"/>
                </a:solidFill>
                <a:latin typeface="IBM Plex Sans" panose="020B0503050203000203" pitchFamily="34" charset="0"/>
                <a:cs typeface="Arial" panose="020B0604020202020204" pitchFamily="34" charset="0"/>
              </a:rPr>
              <a:t>PW Laser VEGA@CLPU (Salamanca, SPAIN)</a:t>
            </a:r>
          </a:p>
        </p:txBody>
      </p:sp>
      <p:sp>
        <p:nvSpPr>
          <p:cNvPr id="6" name="TextBox 5">
            <a:extLst>
              <a:ext uri="{FF2B5EF4-FFF2-40B4-BE49-F238E27FC236}">
                <a16:creationId xmlns:a16="http://schemas.microsoft.com/office/drawing/2014/main" id="{6758DBE0-BB1B-E657-964C-875F472E7CDA}"/>
              </a:ext>
            </a:extLst>
          </p:cNvPr>
          <p:cNvSpPr txBox="1"/>
          <p:nvPr/>
        </p:nvSpPr>
        <p:spPr>
          <a:xfrm>
            <a:off x="656366" y="3644083"/>
            <a:ext cx="6852306" cy="3139321"/>
          </a:xfrm>
          <a:prstGeom prst="rect">
            <a:avLst/>
          </a:prstGeom>
          <a:noFill/>
        </p:spPr>
        <p:txBody>
          <a:bodyPr wrap="square">
            <a:spAutoFit/>
          </a:bodyPr>
          <a:lstStyle/>
          <a:p>
            <a:pPr algn="l">
              <a:buClr>
                <a:srgbClr val="B32A48"/>
              </a:buClr>
              <a:buSzPct val="150000"/>
            </a:pPr>
            <a:r>
              <a:rPr lang="en-GB" b="0" i="0" u="none" strike="noStrike" baseline="0" dirty="0">
                <a:solidFill>
                  <a:srgbClr val="B32A48"/>
                </a:solidFill>
                <a:latin typeface="IBM Plex Sans" panose="020B0503050203000203" pitchFamily="34" charset="0"/>
              </a:rPr>
              <a:t>World-class table-top lasers:</a:t>
            </a:r>
          </a:p>
          <a:p>
            <a:pPr algn="l">
              <a:buClr>
                <a:srgbClr val="B32A48"/>
              </a:buClr>
              <a:buSzPct val="150000"/>
            </a:pPr>
            <a:endParaRPr lang="en-GB" dirty="0">
              <a:solidFill>
                <a:srgbClr val="3E4655"/>
              </a:solidFill>
              <a:latin typeface="IBM Plex Sans" panose="020B0503050203000203" pitchFamily="34" charset="0"/>
            </a:endParaRPr>
          </a:p>
          <a:p>
            <a:pPr marL="285750" indent="-285750" algn="l">
              <a:buClr>
                <a:srgbClr val="B32A48"/>
              </a:buClr>
              <a:buSzPct val="150000"/>
              <a:buFont typeface="Arial" panose="020B0604020202020204" pitchFamily="34" charset="0"/>
              <a:buChar char="•"/>
            </a:pPr>
            <a:r>
              <a:rPr lang="en-GB" b="0" i="0" u="none" strike="noStrike" baseline="0" dirty="0">
                <a:solidFill>
                  <a:srgbClr val="3E4655"/>
                </a:solidFill>
                <a:latin typeface="IBM Plex Sans" panose="020B0503050203000203" pitchFamily="34" charset="0"/>
              </a:rPr>
              <a:t>Short pulse duration (few fs)</a:t>
            </a:r>
          </a:p>
          <a:p>
            <a:pPr marL="285750" indent="-285750" algn="l">
              <a:buClr>
                <a:srgbClr val="B32A48"/>
              </a:buClr>
              <a:buSzPct val="150000"/>
              <a:buFont typeface="Arial" panose="020B0604020202020204" pitchFamily="34" charset="0"/>
              <a:buChar char="•"/>
            </a:pPr>
            <a:r>
              <a:rPr lang="en-GB" dirty="0">
                <a:solidFill>
                  <a:srgbClr val="3E4655"/>
                </a:solidFill>
                <a:latin typeface="IBM Plex Sans" panose="020B0503050203000203" pitchFamily="34" charset="0"/>
              </a:rPr>
              <a:t>High repetition rate, typically 1-10 Hz </a:t>
            </a:r>
          </a:p>
          <a:p>
            <a:pPr marL="285750" indent="-285750">
              <a:buClr>
                <a:srgbClr val="B32A48"/>
              </a:buClr>
              <a:buSzPct val="150000"/>
              <a:buFont typeface="Arial" panose="020B0604020202020204" pitchFamily="34" charset="0"/>
              <a:buChar char="•"/>
            </a:pPr>
            <a:r>
              <a:rPr lang="en-GB" b="0" i="0" u="none" strike="noStrike" baseline="0" dirty="0">
                <a:solidFill>
                  <a:srgbClr val="3E4655"/>
                </a:solidFill>
                <a:latin typeface="IBM Plex Sans" panose="020B0503050203000203" pitchFamily="34" charset="0"/>
              </a:rPr>
              <a:t>High power (~PW range)</a:t>
            </a:r>
          </a:p>
          <a:p>
            <a:pPr marL="285750" indent="-285750">
              <a:buClr>
                <a:srgbClr val="B32A48"/>
              </a:buClr>
              <a:buSzPct val="150000"/>
              <a:buFont typeface="Arial" panose="020B0604020202020204" pitchFamily="34" charset="0"/>
              <a:buChar char="•"/>
            </a:pPr>
            <a:r>
              <a:rPr lang="en-GB" dirty="0">
                <a:solidFill>
                  <a:srgbClr val="3E4655"/>
                </a:solidFill>
                <a:latin typeface="IBM Plex Sans" panose="020B0503050203000203" pitchFamily="34" charset="0"/>
              </a:rPr>
              <a:t>I</a:t>
            </a:r>
            <a:r>
              <a:rPr lang="en-GB" b="0" i="0" u="none" strike="noStrike" baseline="0" dirty="0">
                <a:solidFill>
                  <a:srgbClr val="3E4655"/>
                </a:solidFill>
                <a:latin typeface="IBM Plex Sans" panose="020B0503050203000203" pitchFamily="34" charset="0"/>
              </a:rPr>
              <a:t>ntensities exceeding 10</a:t>
            </a:r>
            <a:r>
              <a:rPr lang="en-GB" b="0" i="0" u="none" strike="noStrike" baseline="30000" dirty="0">
                <a:solidFill>
                  <a:srgbClr val="3E4655"/>
                </a:solidFill>
                <a:latin typeface="IBM Plex Sans" panose="020B0503050203000203" pitchFamily="34" charset="0"/>
              </a:rPr>
              <a:t>21</a:t>
            </a:r>
            <a:r>
              <a:rPr lang="en-GB" b="0" i="0" u="none" strike="noStrike" baseline="0" dirty="0">
                <a:solidFill>
                  <a:srgbClr val="3E4655"/>
                </a:solidFill>
                <a:latin typeface="IBM Plex Sans" panose="020B0503050203000203" pitchFamily="34" charset="0"/>
              </a:rPr>
              <a:t> W/cm</a:t>
            </a:r>
            <a:r>
              <a:rPr lang="en-GB" b="0" i="0" u="none" strike="noStrike" baseline="30000" dirty="0">
                <a:solidFill>
                  <a:srgbClr val="3E4655"/>
                </a:solidFill>
                <a:latin typeface="IBM Plex Sans" panose="020B0503050203000203" pitchFamily="34" charset="0"/>
              </a:rPr>
              <a:t>2</a:t>
            </a:r>
          </a:p>
          <a:p>
            <a:pPr marL="285750" indent="-285750">
              <a:buClr>
                <a:srgbClr val="B32A48"/>
              </a:buClr>
              <a:buSzPct val="150000"/>
              <a:buFont typeface="Arial" panose="020B0604020202020204" pitchFamily="34" charset="0"/>
              <a:buChar char="•"/>
            </a:pPr>
            <a:endParaRPr lang="en-GB" dirty="0">
              <a:solidFill>
                <a:srgbClr val="3E4655"/>
              </a:solidFill>
              <a:latin typeface="IBM Plex Sans" panose="020B0503050203000203" pitchFamily="34" charset="0"/>
            </a:endParaRPr>
          </a:p>
          <a:p>
            <a:pPr>
              <a:buClr>
                <a:srgbClr val="B32A48"/>
              </a:buClr>
              <a:buSzPct val="150000"/>
            </a:pPr>
            <a:r>
              <a:rPr lang="en-GB" b="0" i="0" u="none" strike="noStrike" baseline="0" dirty="0">
                <a:solidFill>
                  <a:srgbClr val="3E4655"/>
                </a:solidFill>
                <a:latin typeface="IBM Plex Sans" panose="020B0503050203000203" pitchFamily="34" charset="0"/>
              </a:rPr>
              <a:t>Technology in fast development </a:t>
            </a:r>
            <a:r>
              <a:rPr lang="en-GB" b="0" i="0" u="none" strike="noStrike" baseline="0" dirty="0">
                <a:solidFill>
                  <a:srgbClr val="3E4655"/>
                </a:solidFill>
                <a:latin typeface="IBM Plex Sans" panose="020B0503050203000203" pitchFamily="34" charset="0"/>
                <a:sym typeface="Wingdings" panose="05000000000000000000" pitchFamily="2" charset="2"/>
              </a:rPr>
              <a:t> Next generation of multi-PW lasers (up to 10 PW) under construction (about 1 shot/minute)</a:t>
            </a:r>
            <a:endParaRPr lang="en-GB" b="0" i="0" u="none" strike="noStrike" baseline="0" dirty="0">
              <a:solidFill>
                <a:srgbClr val="3E4655"/>
              </a:solidFill>
              <a:latin typeface="IBM Plex Sans" panose="020B0503050203000203" pitchFamily="34" charset="0"/>
            </a:endParaRPr>
          </a:p>
          <a:p>
            <a:pPr marL="285750" indent="-285750">
              <a:buClr>
                <a:srgbClr val="B32A48"/>
              </a:buClr>
              <a:buSzPct val="150000"/>
              <a:buFont typeface="Arial" panose="020B0604020202020204" pitchFamily="34" charset="0"/>
              <a:buChar char="•"/>
            </a:pPr>
            <a:endParaRPr lang="en-GB" b="0" i="0" u="none" strike="noStrike" baseline="0" dirty="0">
              <a:solidFill>
                <a:srgbClr val="3E4655"/>
              </a:solidFill>
              <a:latin typeface="IBM Plex Sans" panose="020B0503050203000203" pitchFamily="34" charset="0"/>
            </a:endParaRPr>
          </a:p>
          <a:p>
            <a:pPr marL="285750" indent="-285750">
              <a:buClr>
                <a:srgbClr val="B32A48"/>
              </a:buClr>
              <a:buSzPct val="150000"/>
              <a:buFont typeface="Arial" panose="020B0604020202020204" pitchFamily="34" charset="0"/>
              <a:buChar char="•"/>
            </a:pPr>
            <a:endParaRPr lang="en-GB" dirty="0">
              <a:solidFill>
                <a:srgbClr val="3E4655"/>
              </a:solidFill>
              <a:latin typeface="IBM Plex Sans" panose="020B0503050203000203" pitchFamily="34" charset="0"/>
            </a:endParaRPr>
          </a:p>
        </p:txBody>
      </p:sp>
      <p:pic>
        <p:nvPicPr>
          <p:cNvPr id="2050" name="Picture 2" descr="3: Schematic of the technique of chirped pulse amplification. | Download  Scientific Diagram">
            <a:extLst>
              <a:ext uri="{FF2B5EF4-FFF2-40B4-BE49-F238E27FC236}">
                <a16:creationId xmlns:a16="http://schemas.microsoft.com/office/drawing/2014/main" id="{68CFEE00-16F9-8E96-8BC9-E1E148DC2EAD}"/>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4792" y="2544538"/>
            <a:ext cx="7192873" cy="30548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DF68CF-CE01-1D32-B73B-BA63957C2FD1}"/>
              </a:ext>
            </a:extLst>
          </p:cNvPr>
          <p:cNvSpPr txBox="1"/>
          <p:nvPr/>
        </p:nvSpPr>
        <p:spPr>
          <a:xfrm>
            <a:off x="9024122" y="5825360"/>
            <a:ext cx="1933543" cy="369332"/>
          </a:xfrm>
          <a:prstGeom prst="rect">
            <a:avLst/>
          </a:prstGeom>
        </p:spPr>
        <p:txBody>
          <a:bodyPr wrap="none" rtlCol="0">
            <a:spAutoFit/>
          </a:bodyPr>
          <a:lstStyle/>
          <a:p>
            <a:pPr marL="0" indent="0">
              <a:buNone/>
            </a:pPr>
            <a:r>
              <a:rPr lang="de-DE" sz="1800" b="1" dirty="0">
                <a:solidFill>
                  <a:srgbClr val="3E4655"/>
                </a:solidFill>
                <a:latin typeface="IBM Plex Sans" panose="020B0503050203000203" pitchFamily="34" charset="0"/>
                <a:cs typeface="Lao UI" panose="020B0502040204020203" pitchFamily="34" charset="0"/>
              </a:rPr>
              <a:t>CPA PRINCIPLE</a:t>
            </a:r>
            <a:endParaRPr lang="es-ES" sz="1800" b="1" dirty="0">
              <a:solidFill>
                <a:srgbClr val="3E4655"/>
              </a:solidFill>
              <a:latin typeface="IBM Plex Sans" panose="020B0503050203000203" pitchFamily="34" charset="0"/>
              <a:cs typeface="Lao UI" panose="020B0502040204020203" pitchFamily="34" charset="0"/>
            </a:endParaRPr>
          </a:p>
        </p:txBody>
      </p:sp>
    </p:spTree>
    <p:extLst>
      <p:ext uri="{BB962C8B-B14F-4D97-AF65-F5344CB8AC3E}">
        <p14:creationId xmlns:p14="http://schemas.microsoft.com/office/powerpoint/2010/main" val="908307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8" name="Título 7"/>
          <p:cNvSpPr>
            <a:spLocks noGrp="1"/>
          </p:cNvSpPr>
          <p:nvPr>
            <p:ph type="title"/>
          </p:nvPr>
        </p:nvSpPr>
        <p:spPr/>
        <p:txBody>
          <a:bodyPr/>
          <a:lstStyle/>
          <a:p>
            <a:r>
              <a:rPr lang="es-ES" dirty="0"/>
              <a:t>NEUTRONS FOR NUCLEAR PHYSICS: ENERGY RANGE AND APPLICATIONS</a:t>
            </a:r>
          </a:p>
        </p:txBody>
      </p:sp>
      <p:sp>
        <p:nvSpPr>
          <p:cNvPr id="5" name="Marcador de pie de página 4"/>
          <p:cNvSpPr>
            <a:spLocks noGrp="1"/>
          </p:cNvSpPr>
          <p:nvPr>
            <p:ph type="ftr" sz="quarter" idx="11"/>
          </p:nvPr>
        </p:nvSpPr>
        <p:spPr/>
        <p:txBody>
          <a:bodyPr/>
          <a:lstStyle/>
          <a:p>
            <a:r>
              <a:rPr lang="pt-BR"/>
              <a:t>Ariel Final Workshop | M. A. Millán-Callado | 19/01/2024 | IJCLab, Orsay</a:t>
            </a:r>
            <a:endParaRPr lang="en-US" dirty="0"/>
          </a:p>
        </p:txBody>
      </p:sp>
      <p:pic>
        <p:nvPicPr>
          <p:cNvPr id="29" name="Imagen 28">
            <a:extLst>
              <a:ext uri="{FF2B5EF4-FFF2-40B4-BE49-F238E27FC236}">
                <a16:creationId xmlns:a16="http://schemas.microsoft.com/office/drawing/2014/main" id="{650F3D76-DEB0-4C58-6C37-AD354EA59FC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39247"/>
          <a:stretch/>
        </p:blipFill>
        <p:spPr>
          <a:xfrm>
            <a:off x="-126164" y="1301254"/>
            <a:ext cx="6345909" cy="2512564"/>
          </a:xfrm>
          <a:prstGeom prst="rect">
            <a:avLst/>
          </a:prstGeom>
        </p:spPr>
      </p:pic>
      <p:sp>
        <p:nvSpPr>
          <p:cNvPr id="3" name="CuadroTexto 2"/>
          <p:cNvSpPr txBox="1"/>
          <p:nvPr/>
        </p:nvSpPr>
        <p:spPr>
          <a:xfrm>
            <a:off x="543557" y="3901608"/>
            <a:ext cx="5130355" cy="2046714"/>
          </a:xfrm>
          <a:prstGeom prst="rect">
            <a:avLst/>
          </a:prstGeom>
        </p:spPr>
        <p:txBody>
          <a:bodyPr wrap="square" rtlCol="0">
            <a:spAutoFit/>
          </a:bodyPr>
          <a:lstStyle/>
          <a:p>
            <a:pPr algn="just">
              <a:buClr>
                <a:srgbClr val="B32A48"/>
              </a:buClr>
              <a:buSzPct val="150000"/>
            </a:pPr>
            <a:r>
              <a:rPr lang="en-GB" sz="1600" b="1" dirty="0">
                <a:solidFill>
                  <a:srgbClr val="B32A48"/>
                </a:solidFill>
                <a:latin typeface="IBM Plex Sans" panose="020B0503050203000203" pitchFamily="34" charset="0"/>
              </a:rPr>
              <a:t>NEUTRON ENERGY RANGES:</a:t>
            </a:r>
          </a:p>
          <a:p>
            <a:pPr algn="just">
              <a:buClr>
                <a:srgbClr val="B32A48"/>
              </a:buClr>
              <a:buSzPct val="150000"/>
            </a:pPr>
            <a:endParaRPr lang="en-GB" sz="300" b="1" dirty="0">
              <a:solidFill>
                <a:srgbClr val="B32A48"/>
              </a:solidFill>
              <a:latin typeface="IBM Plex Sans" panose="020B0503050203000203" pitchFamily="34" charset="0"/>
            </a:endParaRPr>
          </a:p>
          <a:p>
            <a:pPr marL="285750" indent="-285750" algn="just">
              <a:buClr>
                <a:srgbClr val="B32A48"/>
              </a:buClr>
              <a:buSzPct val="150000"/>
              <a:buFont typeface="Arial" panose="020B0604020202020204" pitchFamily="34" charset="0"/>
              <a:buChar char="•"/>
            </a:pPr>
            <a:r>
              <a:rPr lang="en-GB" sz="1600" b="1" dirty="0">
                <a:latin typeface="IBM Plex Sans" panose="020B0503050203000203" pitchFamily="34" charset="0"/>
              </a:rPr>
              <a:t>High energy: </a:t>
            </a:r>
            <a:r>
              <a:rPr lang="en-GB" sz="1600" dirty="0">
                <a:latin typeface="IBM Plex Sans" panose="020B0503050203000203" pitchFamily="34" charset="0"/>
                <a:sym typeface="Wingdings" panose="05000000000000000000" pitchFamily="2" charset="2"/>
              </a:rPr>
              <a:t>&gt;</a:t>
            </a:r>
            <a:r>
              <a:rPr lang="en-GB" sz="1600" dirty="0">
                <a:latin typeface="IBM Plex Sans" panose="020B0503050203000203" pitchFamily="34" charset="0"/>
              </a:rPr>
              <a:t>20 MeV</a:t>
            </a:r>
          </a:p>
          <a:p>
            <a:pPr marL="285750" indent="-285750" algn="just">
              <a:buClr>
                <a:srgbClr val="B32A48"/>
              </a:buClr>
              <a:buSzPct val="150000"/>
              <a:buFont typeface="Arial" panose="020B0604020202020204" pitchFamily="34" charset="0"/>
              <a:buChar char="•"/>
            </a:pPr>
            <a:endParaRPr lang="en-GB" sz="300" dirty="0">
              <a:latin typeface="IBM Plex Sans" panose="020B0503050203000203" pitchFamily="34" charset="0"/>
            </a:endParaRPr>
          </a:p>
          <a:p>
            <a:pPr marL="285750" indent="-285750" algn="just">
              <a:buClr>
                <a:srgbClr val="B32A48"/>
              </a:buClr>
              <a:buSzPct val="150000"/>
              <a:buFont typeface="Arial" panose="020B0604020202020204" pitchFamily="34" charset="0"/>
              <a:buChar char="•"/>
            </a:pPr>
            <a:r>
              <a:rPr lang="en-GB" sz="1600" b="1" dirty="0">
                <a:latin typeface="IBM Plex Sans" panose="020B0503050203000203" pitchFamily="34" charset="0"/>
              </a:rPr>
              <a:t>Fast: </a:t>
            </a:r>
            <a:r>
              <a:rPr lang="en-GB" sz="1600" dirty="0">
                <a:latin typeface="IBM Plex Sans" panose="020B0503050203000203" pitchFamily="34" charset="0"/>
                <a:sym typeface="Wingdings" panose="05000000000000000000" pitchFamily="2" charset="2"/>
              </a:rPr>
              <a:t>From </a:t>
            </a:r>
            <a:r>
              <a:rPr lang="en-GB" sz="1600" dirty="0">
                <a:latin typeface="IBM Plex Sans" panose="020B0503050203000203" pitchFamily="34" charset="0"/>
              </a:rPr>
              <a:t>100s keV to 20 MeV</a:t>
            </a:r>
          </a:p>
          <a:p>
            <a:pPr marL="285750" indent="-285750" algn="just">
              <a:buClr>
                <a:srgbClr val="B32A48"/>
              </a:buClr>
              <a:buSzPct val="150000"/>
              <a:buFont typeface="Arial" panose="020B0604020202020204" pitchFamily="34" charset="0"/>
              <a:buChar char="•"/>
            </a:pPr>
            <a:endParaRPr lang="en-GB" sz="300" dirty="0">
              <a:latin typeface="IBM Plex Sans" panose="020B0503050203000203" pitchFamily="34" charset="0"/>
            </a:endParaRPr>
          </a:p>
          <a:p>
            <a:pPr marL="285750" indent="-285750" algn="just">
              <a:buClr>
                <a:srgbClr val="B32A48"/>
              </a:buClr>
              <a:buSzPct val="150000"/>
              <a:buFont typeface="Arial" panose="020B0604020202020204" pitchFamily="34" charset="0"/>
              <a:buChar char="•"/>
            </a:pPr>
            <a:r>
              <a:rPr lang="en-GB" sz="1600" b="1" dirty="0">
                <a:latin typeface="IBM Plex Sans" panose="020B0503050203000203" pitchFamily="34" charset="0"/>
              </a:rPr>
              <a:t>Epithermal:</a:t>
            </a:r>
            <a:r>
              <a:rPr lang="en-GB" sz="1600" b="1" dirty="0">
                <a:latin typeface="IBM Plex Sans" panose="020B0503050203000203" pitchFamily="34" charset="0"/>
                <a:sym typeface="Wingdings" panose="05000000000000000000" pitchFamily="2" charset="2"/>
              </a:rPr>
              <a:t> </a:t>
            </a:r>
            <a:r>
              <a:rPr lang="en-GB" sz="1600" dirty="0">
                <a:latin typeface="IBM Plex Sans" panose="020B0503050203000203" pitchFamily="34" charset="0"/>
                <a:sym typeface="Wingdings" panose="05000000000000000000" pitchFamily="2" charset="2"/>
              </a:rPr>
              <a:t>From </a:t>
            </a:r>
            <a:r>
              <a:rPr lang="en-GB" sz="1600" dirty="0">
                <a:latin typeface="IBM Plex Sans" panose="020B0503050203000203" pitchFamily="34" charset="0"/>
              </a:rPr>
              <a:t>eV to 100s keV</a:t>
            </a:r>
          </a:p>
          <a:p>
            <a:pPr marL="285750" indent="-285750" algn="just">
              <a:buClr>
                <a:srgbClr val="B32A48"/>
              </a:buClr>
              <a:buSzPct val="150000"/>
              <a:buFont typeface="Arial" panose="020B0604020202020204" pitchFamily="34" charset="0"/>
              <a:buChar char="•"/>
            </a:pPr>
            <a:endParaRPr lang="en-GB" sz="300" dirty="0">
              <a:latin typeface="IBM Plex Sans" panose="020B0503050203000203" pitchFamily="34" charset="0"/>
            </a:endParaRPr>
          </a:p>
          <a:p>
            <a:pPr marL="285750" indent="-285750" algn="just">
              <a:buClr>
                <a:srgbClr val="B32A48"/>
              </a:buClr>
              <a:buSzPct val="150000"/>
              <a:buFont typeface="Arial" panose="020B0604020202020204" pitchFamily="34" charset="0"/>
              <a:buChar char="•"/>
            </a:pPr>
            <a:r>
              <a:rPr lang="en-GB" sz="1600" b="1" dirty="0">
                <a:latin typeface="IBM Plex Sans" panose="020B0503050203000203" pitchFamily="34" charset="0"/>
              </a:rPr>
              <a:t>Thermal: </a:t>
            </a:r>
            <a:r>
              <a:rPr lang="en-GB" sz="1600" dirty="0">
                <a:latin typeface="IBM Plex Sans" panose="020B0503050203000203" pitchFamily="34" charset="0"/>
                <a:sym typeface="Wingdings" panose="05000000000000000000" pitchFamily="2" charset="2"/>
              </a:rPr>
              <a:t>W</a:t>
            </a:r>
            <a:r>
              <a:rPr lang="en-GB" sz="1600" dirty="0">
                <a:latin typeface="IBM Plex Sans" panose="020B0503050203000203" pitchFamily="34" charset="0"/>
              </a:rPr>
              <a:t>ater moderated at room temperature ∼25 </a:t>
            </a:r>
            <a:r>
              <a:rPr lang="en-GB" sz="1600" dirty="0" err="1">
                <a:latin typeface="IBM Plex Sans" panose="020B0503050203000203" pitchFamily="34" charset="0"/>
              </a:rPr>
              <a:t>meV</a:t>
            </a:r>
            <a:endParaRPr lang="en-GB" sz="1600" dirty="0">
              <a:latin typeface="IBM Plex Sans" panose="020B0503050203000203" pitchFamily="34" charset="0"/>
            </a:endParaRPr>
          </a:p>
          <a:p>
            <a:pPr marL="285750" indent="-285750" algn="just">
              <a:buClr>
                <a:srgbClr val="B32A48"/>
              </a:buClr>
              <a:buSzPct val="150000"/>
              <a:buFont typeface="Arial" panose="020B0604020202020204" pitchFamily="34" charset="0"/>
              <a:buChar char="•"/>
            </a:pPr>
            <a:endParaRPr lang="en-GB" sz="300" dirty="0">
              <a:latin typeface="IBM Plex Sans" panose="020B0503050203000203" pitchFamily="34" charset="0"/>
            </a:endParaRPr>
          </a:p>
          <a:p>
            <a:pPr marL="285750" indent="-285750" algn="just">
              <a:buClr>
                <a:srgbClr val="B32A48"/>
              </a:buClr>
              <a:buSzPct val="150000"/>
              <a:buFont typeface="Arial" panose="020B0604020202020204" pitchFamily="34" charset="0"/>
              <a:buChar char="•"/>
            </a:pPr>
            <a:r>
              <a:rPr lang="en-GB" sz="1600" b="1" dirty="0">
                <a:latin typeface="IBM Plex Sans" panose="020B0503050203000203" pitchFamily="34" charset="0"/>
              </a:rPr>
              <a:t>Cold: </a:t>
            </a:r>
            <a:r>
              <a:rPr lang="en-GB" sz="1600" dirty="0">
                <a:latin typeface="IBM Plex Sans" panose="020B0503050203000203" pitchFamily="34" charset="0"/>
                <a:sym typeface="Wingdings" panose="05000000000000000000" pitchFamily="2" charset="2"/>
              </a:rPr>
              <a:t>Less than </a:t>
            </a:r>
            <a:r>
              <a:rPr lang="en-GB" sz="1600" dirty="0">
                <a:latin typeface="IBM Plex Sans" panose="020B0503050203000203" pitchFamily="34" charset="0"/>
              </a:rPr>
              <a:t>&lt; 25 </a:t>
            </a:r>
            <a:r>
              <a:rPr lang="en-GB" sz="1600" dirty="0" err="1">
                <a:latin typeface="IBM Plex Sans" panose="020B0503050203000203" pitchFamily="34" charset="0"/>
              </a:rPr>
              <a:t>meV</a:t>
            </a:r>
            <a:endParaRPr lang="es-ES" sz="1600" dirty="0">
              <a:latin typeface="IBM Plex Sans" panose="020B0503050203000203" pitchFamily="34" charset="0"/>
            </a:endParaRPr>
          </a:p>
        </p:txBody>
      </p:sp>
      <p:sp>
        <p:nvSpPr>
          <p:cNvPr id="9" name="Oval 8">
            <a:extLst>
              <a:ext uri="{FF2B5EF4-FFF2-40B4-BE49-F238E27FC236}">
                <a16:creationId xmlns:a16="http://schemas.microsoft.com/office/drawing/2014/main" id="{A9D58F51-9382-90A5-D147-1178608B9C4F}"/>
              </a:ext>
            </a:extLst>
          </p:cNvPr>
          <p:cNvSpPr/>
          <p:nvPr/>
        </p:nvSpPr>
        <p:spPr>
          <a:xfrm>
            <a:off x="222631" y="4092508"/>
            <a:ext cx="4682086" cy="894676"/>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3">
            <a:extLst>
              <a:ext uri="{FF2B5EF4-FFF2-40B4-BE49-F238E27FC236}">
                <a16:creationId xmlns:a16="http://schemas.microsoft.com/office/drawing/2014/main" id="{00591299-3F5E-CB3E-A960-B5B9EFDEB18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06694" y="998084"/>
            <a:ext cx="6385306" cy="2590039"/>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A2EE050-ECAA-22BE-3456-9C704B03AE65}"/>
                  </a:ext>
                </a:extLst>
              </p:cNvPr>
              <p:cNvSpPr txBox="1"/>
              <p:nvPr/>
            </p:nvSpPr>
            <p:spPr>
              <a:xfrm>
                <a:off x="9553476" y="3298048"/>
                <a:ext cx="2981424" cy="618887"/>
              </a:xfrm>
              <a:prstGeom prst="rect">
                <a:avLst/>
              </a:prstGeom>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solidFill>
                                <a:srgbClr val="3E4655"/>
                              </a:solidFill>
                              <a:latin typeface="Cambria Math" panose="02040503050406030204" pitchFamily="18" charset="0"/>
                              <a:cs typeface="Lao UI" panose="020B0502040204020203" pitchFamily="34" charset="0"/>
                            </a:rPr>
                          </m:ctrlPr>
                        </m:sSubPr>
                        <m:e>
                          <m:r>
                            <a:rPr lang="de-DE" sz="1400" b="0" i="1" smtClean="0">
                              <a:solidFill>
                                <a:srgbClr val="3E4655"/>
                              </a:solidFill>
                              <a:latin typeface="Cambria Math" panose="02040503050406030204" pitchFamily="18" charset="0"/>
                              <a:cs typeface="Lao UI" panose="020B0502040204020203" pitchFamily="34" charset="0"/>
                            </a:rPr>
                            <m:t>𝐸</m:t>
                          </m:r>
                        </m:e>
                        <m:sub>
                          <m:r>
                            <a:rPr lang="de-DE" sz="1400" b="0" i="1" smtClean="0">
                              <a:solidFill>
                                <a:srgbClr val="3E4655"/>
                              </a:solidFill>
                              <a:latin typeface="Cambria Math" panose="02040503050406030204" pitchFamily="18" charset="0"/>
                              <a:cs typeface="Lao UI" panose="020B0502040204020203" pitchFamily="34" charset="0"/>
                            </a:rPr>
                            <m:t>𝑛</m:t>
                          </m:r>
                        </m:sub>
                      </m:sSub>
                      <m:r>
                        <a:rPr lang="es-ES" sz="1400" i="1" smtClean="0">
                          <a:solidFill>
                            <a:srgbClr val="3E4655"/>
                          </a:solidFill>
                          <a:latin typeface="Cambria Math" panose="02040503050406030204" pitchFamily="18" charset="0"/>
                          <a:cs typeface="Lao UI" panose="020B0502040204020203" pitchFamily="34" charset="0"/>
                        </a:rPr>
                        <m:t>=</m:t>
                      </m:r>
                      <m:f>
                        <m:fPr>
                          <m:ctrlPr>
                            <a:rPr lang="es-ES" sz="1400" i="1" smtClean="0">
                              <a:solidFill>
                                <a:srgbClr val="3E4655"/>
                              </a:solidFill>
                              <a:latin typeface="Cambria Math" panose="02040503050406030204" pitchFamily="18" charset="0"/>
                              <a:cs typeface="Lao UI" panose="020B0502040204020203" pitchFamily="34" charset="0"/>
                            </a:rPr>
                          </m:ctrlPr>
                        </m:fPr>
                        <m:num>
                          <m:r>
                            <a:rPr lang="de-DE" sz="1400" b="0" i="1" smtClean="0">
                              <a:solidFill>
                                <a:srgbClr val="3E4655"/>
                              </a:solidFill>
                              <a:latin typeface="Cambria Math" panose="02040503050406030204" pitchFamily="18" charset="0"/>
                              <a:cs typeface="Lao UI" panose="020B0502040204020203" pitchFamily="34" charset="0"/>
                            </a:rPr>
                            <m:t>1</m:t>
                          </m:r>
                        </m:num>
                        <m:den>
                          <m:r>
                            <a:rPr lang="de-DE" sz="1400" b="0" i="1" smtClean="0">
                              <a:solidFill>
                                <a:srgbClr val="3E4655"/>
                              </a:solidFill>
                              <a:latin typeface="Cambria Math" panose="02040503050406030204" pitchFamily="18" charset="0"/>
                              <a:cs typeface="Lao UI" panose="020B0502040204020203" pitchFamily="34" charset="0"/>
                            </a:rPr>
                            <m:t>2</m:t>
                          </m:r>
                        </m:den>
                      </m:f>
                      <m:sSub>
                        <m:sSubPr>
                          <m:ctrlPr>
                            <a:rPr lang="de-DE" sz="1400" b="0" i="1" smtClean="0">
                              <a:solidFill>
                                <a:srgbClr val="3E4655"/>
                              </a:solidFill>
                              <a:latin typeface="Cambria Math" panose="02040503050406030204" pitchFamily="18" charset="0"/>
                              <a:cs typeface="Lao UI" panose="020B0502040204020203" pitchFamily="34" charset="0"/>
                            </a:rPr>
                          </m:ctrlPr>
                        </m:sSubPr>
                        <m:e>
                          <m:r>
                            <a:rPr lang="de-DE" sz="1400" b="0" i="1" smtClean="0">
                              <a:solidFill>
                                <a:srgbClr val="3E4655"/>
                              </a:solidFill>
                              <a:latin typeface="Cambria Math" panose="02040503050406030204" pitchFamily="18" charset="0"/>
                              <a:cs typeface="Lao UI" panose="020B0502040204020203" pitchFamily="34" charset="0"/>
                            </a:rPr>
                            <m:t>𝑚</m:t>
                          </m:r>
                        </m:e>
                        <m:sub>
                          <m:r>
                            <a:rPr lang="de-DE" sz="1400" b="0" i="1" smtClean="0">
                              <a:solidFill>
                                <a:srgbClr val="3E4655"/>
                              </a:solidFill>
                              <a:latin typeface="Cambria Math" panose="02040503050406030204" pitchFamily="18" charset="0"/>
                              <a:cs typeface="Lao UI" panose="020B0502040204020203" pitchFamily="34" charset="0"/>
                            </a:rPr>
                            <m:t>𝑛</m:t>
                          </m:r>
                        </m:sub>
                      </m:sSub>
                      <m:sSup>
                        <m:sSupPr>
                          <m:ctrlPr>
                            <a:rPr lang="de-DE" sz="1400" b="0" i="1" smtClean="0">
                              <a:solidFill>
                                <a:srgbClr val="3E4655"/>
                              </a:solidFill>
                              <a:latin typeface="Cambria Math" panose="02040503050406030204" pitchFamily="18" charset="0"/>
                              <a:cs typeface="Lao UI" panose="020B0502040204020203" pitchFamily="34" charset="0"/>
                            </a:rPr>
                          </m:ctrlPr>
                        </m:sSupPr>
                        <m:e>
                          <m:d>
                            <m:dPr>
                              <m:ctrlPr>
                                <a:rPr lang="de-DE" sz="1400" i="1">
                                  <a:solidFill>
                                    <a:srgbClr val="3E4655"/>
                                  </a:solidFill>
                                  <a:latin typeface="Cambria Math" panose="02040503050406030204" pitchFamily="18" charset="0"/>
                                  <a:cs typeface="Lao UI" panose="020B0502040204020203" pitchFamily="34" charset="0"/>
                                </a:rPr>
                              </m:ctrlPr>
                            </m:dPr>
                            <m:e>
                              <m:f>
                                <m:fPr>
                                  <m:ctrlPr>
                                    <a:rPr lang="es-ES" sz="1400" i="1">
                                      <a:solidFill>
                                        <a:srgbClr val="3E4655"/>
                                      </a:solidFill>
                                      <a:latin typeface="Cambria Math" panose="02040503050406030204" pitchFamily="18" charset="0"/>
                                      <a:cs typeface="Lao UI" panose="020B0502040204020203" pitchFamily="34" charset="0"/>
                                    </a:rPr>
                                  </m:ctrlPr>
                                </m:fPr>
                                <m:num>
                                  <m:sSub>
                                    <m:sSubPr>
                                      <m:ctrlPr>
                                        <a:rPr lang="de-DE" sz="1400" i="1">
                                          <a:solidFill>
                                            <a:srgbClr val="3E4655"/>
                                          </a:solidFill>
                                          <a:latin typeface="Cambria Math" panose="02040503050406030204" pitchFamily="18" charset="0"/>
                                          <a:cs typeface="Lao UI" panose="020B0502040204020203" pitchFamily="34" charset="0"/>
                                        </a:rPr>
                                      </m:ctrlPr>
                                    </m:sSubPr>
                                    <m:e>
                                      <m:r>
                                        <a:rPr lang="de-DE" sz="1400" i="1">
                                          <a:solidFill>
                                            <a:srgbClr val="3E4655"/>
                                          </a:solidFill>
                                          <a:latin typeface="Cambria Math" panose="02040503050406030204" pitchFamily="18" charset="0"/>
                                          <a:cs typeface="Lao UI" panose="020B0502040204020203" pitchFamily="34" charset="0"/>
                                        </a:rPr>
                                        <m:t>𝐿</m:t>
                                      </m:r>
                                    </m:e>
                                    <m:sub>
                                      <m:r>
                                        <a:rPr lang="de-DE" sz="1400" i="1">
                                          <a:solidFill>
                                            <a:srgbClr val="3E4655"/>
                                          </a:solidFill>
                                          <a:latin typeface="Cambria Math" panose="02040503050406030204" pitchFamily="18" charset="0"/>
                                          <a:cs typeface="Lao UI" panose="020B0502040204020203" pitchFamily="34" charset="0"/>
                                        </a:rPr>
                                        <m:t>𝑇</m:t>
                                      </m:r>
                                      <m:r>
                                        <a:rPr lang="de-DE" sz="1400" i="1" smtClean="0">
                                          <a:solidFill>
                                            <a:srgbClr val="3E4655"/>
                                          </a:solidFill>
                                          <a:latin typeface="Cambria Math" panose="02040503050406030204" pitchFamily="18" charset="0"/>
                                          <a:cs typeface="Lao UI" panose="020B0502040204020203" pitchFamily="34" charset="0"/>
                                        </a:rPr>
                                        <m:t>𝑂</m:t>
                                      </m:r>
                                      <m:r>
                                        <a:rPr lang="de-DE" sz="1400" i="1">
                                          <a:solidFill>
                                            <a:srgbClr val="3E4655"/>
                                          </a:solidFill>
                                          <a:latin typeface="Cambria Math" panose="02040503050406030204" pitchFamily="18" charset="0"/>
                                          <a:cs typeface="Lao UI" panose="020B0502040204020203" pitchFamily="34" charset="0"/>
                                        </a:rPr>
                                        <m:t>𝐹</m:t>
                                      </m:r>
                                    </m:sub>
                                  </m:sSub>
                                </m:num>
                                <m:den>
                                  <m:sSub>
                                    <m:sSubPr>
                                      <m:ctrlPr>
                                        <a:rPr lang="de-DE" sz="1400" i="1">
                                          <a:solidFill>
                                            <a:srgbClr val="3E4655"/>
                                          </a:solidFill>
                                          <a:latin typeface="Cambria Math" panose="02040503050406030204" pitchFamily="18" charset="0"/>
                                          <a:cs typeface="Lao UI" panose="020B0502040204020203" pitchFamily="34" charset="0"/>
                                        </a:rPr>
                                      </m:ctrlPr>
                                    </m:sSubPr>
                                    <m:e>
                                      <m:r>
                                        <a:rPr lang="de-DE" sz="1400" i="1">
                                          <a:solidFill>
                                            <a:srgbClr val="3E4655"/>
                                          </a:solidFill>
                                          <a:latin typeface="Cambria Math" panose="02040503050406030204" pitchFamily="18" charset="0"/>
                                          <a:cs typeface="Lao UI" panose="020B0502040204020203" pitchFamily="34" charset="0"/>
                                        </a:rPr>
                                        <m:t>𝑡</m:t>
                                      </m:r>
                                    </m:e>
                                    <m:sub>
                                      <m:r>
                                        <a:rPr lang="de-DE" sz="1400" i="1">
                                          <a:solidFill>
                                            <a:srgbClr val="3E4655"/>
                                          </a:solidFill>
                                          <a:latin typeface="Cambria Math" panose="02040503050406030204" pitchFamily="18" charset="0"/>
                                          <a:cs typeface="Lao UI" panose="020B0502040204020203" pitchFamily="34" charset="0"/>
                                        </a:rPr>
                                        <m:t>𝑇𝑂𝐹</m:t>
                                      </m:r>
                                    </m:sub>
                                  </m:sSub>
                                </m:den>
                              </m:f>
                            </m:e>
                          </m:d>
                        </m:e>
                        <m:sup>
                          <m:r>
                            <a:rPr lang="de-DE" sz="1400" b="0" i="1" smtClean="0">
                              <a:solidFill>
                                <a:srgbClr val="3E4655"/>
                              </a:solidFill>
                              <a:latin typeface="Cambria Math" panose="02040503050406030204" pitchFamily="18" charset="0"/>
                              <a:cs typeface="Lao UI" panose="020B0502040204020203" pitchFamily="34" charset="0"/>
                            </a:rPr>
                            <m:t>2</m:t>
                          </m:r>
                        </m:sup>
                      </m:sSup>
                    </m:oMath>
                  </m:oMathPara>
                </a14:m>
                <a:endParaRPr lang="es-ES" sz="1400" dirty="0">
                  <a:solidFill>
                    <a:srgbClr val="3E4655"/>
                  </a:solidFill>
                  <a:latin typeface="Merriweather" panose="00000500000000000000" pitchFamily="2" charset="0"/>
                  <a:cs typeface="Lao UI" panose="020B0502040204020203" pitchFamily="34" charset="0"/>
                </a:endParaRPr>
              </a:p>
            </p:txBody>
          </p:sp>
        </mc:Choice>
        <mc:Fallback xmlns="">
          <p:sp>
            <p:nvSpPr>
              <p:cNvPr id="11" name="TextBox 10">
                <a:extLst>
                  <a:ext uri="{FF2B5EF4-FFF2-40B4-BE49-F238E27FC236}">
                    <a16:creationId xmlns:a16="http://schemas.microsoft.com/office/drawing/2014/main" id="{DA2EE050-ECAA-22BE-3456-9C704B03AE65}"/>
                  </a:ext>
                </a:extLst>
              </p:cNvPr>
              <p:cNvSpPr txBox="1">
                <a:spLocks noRot="1" noChangeAspect="1" noMove="1" noResize="1" noEditPoints="1" noAdjustHandles="1" noChangeArrowheads="1" noChangeShapeType="1" noTextEdit="1"/>
              </p:cNvSpPr>
              <p:nvPr/>
            </p:nvSpPr>
            <p:spPr>
              <a:xfrm>
                <a:off x="9553476" y="3298048"/>
                <a:ext cx="2981424" cy="618887"/>
              </a:xfrm>
              <a:prstGeom prst="rect">
                <a:avLst/>
              </a:prstGeom>
              <a:blipFill>
                <a:blip r:embed="rId5"/>
                <a:stretch>
                  <a:fillRect/>
                </a:stretch>
              </a:blipFill>
            </p:spPr>
            <p:txBody>
              <a:bodyPr/>
              <a:lstStyle/>
              <a:p>
                <a:r>
                  <a:rPr lang="es-ES">
                    <a:noFill/>
                  </a:rPr>
                  <a:t> </a:t>
                </a:r>
              </a:p>
            </p:txBody>
          </p:sp>
        </mc:Fallback>
      </mc:AlternateContent>
      <p:sp>
        <p:nvSpPr>
          <p:cNvPr id="12" name="CuadroTexto 2">
            <a:extLst>
              <a:ext uri="{FF2B5EF4-FFF2-40B4-BE49-F238E27FC236}">
                <a16:creationId xmlns:a16="http://schemas.microsoft.com/office/drawing/2014/main" id="{65AACE0D-D2D7-8B43-4D3E-5D364EA8F966}"/>
              </a:ext>
            </a:extLst>
          </p:cNvPr>
          <p:cNvSpPr txBox="1"/>
          <p:nvPr/>
        </p:nvSpPr>
        <p:spPr>
          <a:xfrm>
            <a:off x="6239443" y="3916935"/>
            <a:ext cx="5729926" cy="2154436"/>
          </a:xfrm>
          <a:prstGeom prst="rect">
            <a:avLst/>
          </a:prstGeom>
        </p:spPr>
        <p:txBody>
          <a:bodyPr wrap="square" rtlCol="0">
            <a:spAutoFit/>
          </a:bodyPr>
          <a:lstStyle/>
          <a:p>
            <a:pPr>
              <a:buClr>
                <a:srgbClr val="B32A48"/>
              </a:buClr>
              <a:buSzPct val="150000"/>
            </a:pPr>
            <a:r>
              <a:rPr lang="en-GB" sz="1600" b="1" dirty="0">
                <a:solidFill>
                  <a:srgbClr val="B32A48"/>
                </a:solidFill>
                <a:latin typeface="IBM Plex Sans" panose="020B0503050203000203" pitchFamily="34" charset="0"/>
              </a:rPr>
              <a:t>NEUTRON TEMPORAL STRUCTURE:</a:t>
            </a:r>
          </a:p>
          <a:p>
            <a:pPr marL="342900" indent="-342900">
              <a:buClr>
                <a:srgbClr val="B32A48"/>
              </a:buClr>
              <a:buSzPct val="150000"/>
              <a:buFont typeface="Arial" panose="020B0604020202020204" pitchFamily="34" charset="0"/>
              <a:buChar char="•"/>
            </a:pPr>
            <a:endParaRPr lang="en-GB" sz="300" b="1" dirty="0">
              <a:solidFill>
                <a:srgbClr val="B32A48"/>
              </a:solidFill>
              <a:latin typeface="IBM Plex Sans" panose="020B0503050203000203" pitchFamily="34" charset="0"/>
              <a:cs typeface="Lao UI" panose="020B0502040204020203" pitchFamily="34" charset="0"/>
            </a:endParaRPr>
          </a:p>
          <a:p>
            <a:pPr marL="342900" indent="-342900">
              <a:buClr>
                <a:srgbClr val="B32A48"/>
              </a:buClr>
              <a:buSzPct val="150000"/>
              <a:buFont typeface="Arial" panose="020B0604020202020204" pitchFamily="34" charset="0"/>
              <a:buChar char="•"/>
            </a:pPr>
            <a:r>
              <a:rPr lang="en-GB" sz="1600" b="1" dirty="0">
                <a:solidFill>
                  <a:srgbClr val="B32A48"/>
                </a:solidFill>
                <a:latin typeface="IBM Plex Sans" panose="020B0503050203000203" pitchFamily="34" charset="0"/>
                <a:cs typeface="Lao UI" panose="020B0502040204020203" pitchFamily="34" charset="0"/>
              </a:rPr>
              <a:t>Continuous beams:</a:t>
            </a:r>
            <a:r>
              <a:rPr lang="en-GB" sz="1600" dirty="0">
                <a:solidFill>
                  <a:srgbClr val="3E4655"/>
                </a:solidFill>
                <a:latin typeface="IBM Plex Sans" panose="020B0503050203000203" pitchFamily="34" charset="0"/>
                <a:cs typeface="Lao UI" panose="020B0502040204020203" pitchFamily="34" charset="0"/>
              </a:rPr>
              <a:t> Irradiation studies, activation analysis, production of radioisotopes, dosimetry, and other applications that focus on </a:t>
            </a:r>
            <a:r>
              <a:rPr lang="en-GB" sz="1600" b="1" dirty="0">
                <a:solidFill>
                  <a:srgbClr val="3E4655"/>
                </a:solidFill>
                <a:latin typeface="IBM Plex Sans" panose="020B0503050203000203" pitchFamily="34" charset="0"/>
                <a:cs typeface="Lao UI" panose="020B0502040204020203" pitchFamily="34" charset="0"/>
              </a:rPr>
              <a:t>integral effects. </a:t>
            </a:r>
          </a:p>
          <a:p>
            <a:pPr marL="342900" indent="-342900">
              <a:buClr>
                <a:srgbClr val="B32A48"/>
              </a:buClr>
              <a:buSzPct val="150000"/>
              <a:buFont typeface="Arial" panose="020B0604020202020204" pitchFamily="34" charset="0"/>
              <a:buChar char="•"/>
            </a:pPr>
            <a:endParaRPr lang="en-GB" sz="300" b="1" dirty="0">
              <a:solidFill>
                <a:srgbClr val="3E4655"/>
              </a:solidFill>
              <a:latin typeface="IBM Plex Sans" panose="020B0503050203000203" pitchFamily="34" charset="0"/>
              <a:cs typeface="Lao UI" panose="020B0502040204020203" pitchFamily="34" charset="0"/>
            </a:endParaRPr>
          </a:p>
          <a:p>
            <a:pPr marL="342900" indent="-342900">
              <a:buClr>
                <a:srgbClr val="B32A48"/>
              </a:buClr>
              <a:buSzPct val="150000"/>
              <a:buFont typeface="Arial" panose="020B0604020202020204" pitchFamily="34" charset="0"/>
              <a:buChar char="•"/>
            </a:pPr>
            <a:r>
              <a:rPr lang="en-GB" sz="1600" b="1" dirty="0">
                <a:solidFill>
                  <a:srgbClr val="B32A48"/>
                </a:solidFill>
                <a:latin typeface="IBM Plex Sans" panose="020B0503050203000203" pitchFamily="34" charset="0"/>
                <a:cs typeface="Lao UI" panose="020B0502040204020203" pitchFamily="34" charset="0"/>
              </a:rPr>
              <a:t>Pulsed beams: </a:t>
            </a:r>
            <a:r>
              <a:rPr lang="en-GB" sz="1600" dirty="0">
                <a:solidFill>
                  <a:srgbClr val="3E4655"/>
                </a:solidFill>
                <a:latin typeface="IBM Plex Sans" panose="020B0503050203000203" pitchFamily="34" charset="0"/>
                <a:cs typeface="Lao UI" panose="020B0502040204020203" pitchFamily="34" charset="0"/>
              </a:rPr>
              <a:t>differential cross-section measurements, neutron resonance imaging, detector characterization, metrology, and applications to which </a:t>
            </a:r>
            <a:r>
              <a:rPr lang="en-GB" sz="1600" b="1" dirty="0">
                <a:solidFill>
                  <a:srgbClr val="3E4655"/>
                </a:solidFill>
                <a:latin typeface="IBM Plex Sans" panose="020B0503050203000203" pitchFamily="34" charset="0"/>
                <a:cs typeface="Lao UI" panose="020B0502040204020203" pitchFamily="34" charset="0"/>
              </a:rPr>
              <a:t>the energy of the neutrons is relevant</a:t>
            </a:r>
            <a:r>
              <a:rPr lang="en-GB" sz="1600" dirty="0">
                <a:solidFill>
                  <a:srgbClr val="3E4655"/>
                </a:solidFill>
                <a:latin typeface="IBM Plex Sans" panose="020B0503050203000203" pitchFamily="34" charset="0"/>
                <a:cs typeface="Lao UI" panose="020B0502040204020203" pitchFamily="34" charset="0"/>
              </a:rPr>
              <a:t>. </a:t>
            </a:r>
          </a:p>
        </p:txBody>
      </p:sp>
      <p:sp>
        <p:nvSpPr>
          <p:cNvPr id="13" name="Oval 12">
            <a:extLst>
              <a:ext uri="{FF2B5EF4-FFF2-40B4-BE49-F238E27FC236}">
                <a16:creationId xmlns:a16="http://schemas.microsoft.com/office/drawing/2014/main" id="{7D418E62-880A-059A-7FB7-7A14101A45E2}"/>
              </a:ext>
            </a:extLst>
          </p:cNvPr>
          <p:cNvSpPr/>
          <p:nvPr/>
        </p:nvSpPr>
        <p:spPr>
          <a:xfrm>
            <a:off x="6219745" y="4832182"/>
            <a:ext cx="5729926" cy="1401908"/>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2">
            <a:extLst>
              <a:ext uri="{FF2B5EF4-FFF2-40B4-BE49-F238E27FC236}">
                <a16:creationId xmlns:a16="http://schemas.microsoft.com/office/drawing/2014/main" id="{2A6CD119-DEBD-7EAC-0C34-DF919AD6C818}"/>
              </a:ext>
            </a:extLst>
          </p:cNvPr>
          <p:cNvSpPr txBox="1"/>
          <p:nvPr/>
        </p:nvSpPr>
        <p:spPr>
          <a:xfrm>
            <a:off x="766262" y="1090220"/>
            <a:ext cx="5926463" cy="307777"/>
          </a:xfrm>
          <a:prstGeom prst="rect">
            <a:avLst/>
          </a:prstGeom>
        </p:spPr>
        <p:txBody>
          <a:bodyPr wrap="square" rtlCol="0">
            <a:spAutoFit/>
          </a:bodyPr>
          <a:lstStyle/>
          <a:p>
            <a:pPr algn="just">
              <a:buClr>
                <a:srgbClr val="B32A48"/>
              </a:buClr>
              <a:buSzPct val="150000"/>
            </a:pPr>
            <a:r>
              <a:rPr lang="en-GB" sz="1400" dirty="0">
                <a:solidFill>
                  <a:srgbClr val="3E4655"/>
                </a:solidFill>
                <a:latin typeface="IBM Plex Sans" panose="020B0503050203000203" pitchFamily="34" charset="0"/>
              </a:rPr>
              <a:t>Image credit: </a:t>
            </a:r>
            <a:r>
              <a:rPr lang="en-GB" sz="1400" dirty="0" err="1">
                <a:solidFill>
                  <a:srgbClr val="3E4655"/>
                </a:solidFill>
                <a:latin typeface="IBM Plex Sans" panose="020B0503050203000203" pitchFamily="34" charset="0"/>
              </a:rPr>
              <a:t>n_TOF</a:t>
            </a:r>
            <a:r>
              <a:rPr lang="en-GB" sz="1400" dirty="0">
                <a:solidFill>
                  <a:srgbClr val="3E4655"/>
                </a:solidFill>
                <a:latin typeface="IBM Plex Sans" panose="020B0503050203000203" pitchFamily="34" charset="0"/>
              </a:rPr>
              <a:t> collaboration</a:t>
            </a:r>
            <a:endParaRPr lang="es-ES" sz="1400" dirty="0">
              <a:solidFill>
                <a:srgbClr val="3E4655"/>
              </a:solidFill>
              <a:latin typeface="IBM Plex Sans" panose="020B0503050203000203" pitchFamily="34" charset="0"/>
            </a:endParaRPr>
          </a:p>
        </p:txBody>
      </p:sp>
    </p:spTree>
    <p:extLst>
      <p:ext uri="{BB962C8B-B14F-4D97-AF65-F5344CB8AC3E}">
        <p14:creationId xmlns:p14="http://schemas.microsoft.com/office/powerpoint/2010/main" val="351389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2 Rectángulo">
            <a:extLst>
              <a:ext uri="{FF2B5EF4-FFF2-40B4-BE49-F238E27FC236}">
                <a16:creationId xmlns:a16="http://schemas.microsoft.com/office/drawing/2014/main" id="{8622D07A-BC29-2C1C-3909-0E71135769C9}"/>
              </a:ext>
            </a:extLst>
          </p:cNvPr>
          <p:cNvSpPr/>
          <p:nvPr/>
        </p:nvSpPr>
        <p:spPr>
          <a:xfrm>
            <a:off x="86324" y="4229441"/>
            <a:ext cx="893193" cy="1862048"/>
          </a:xfrm>
          <a:prstGeom prst="rect">
            <a:avLst/>
          </a:prstGeom>
        </p:spPr>
        <p:txBody>
          <a:bodyPr wrap="none">
            <a:spAutoFit/>
          </a:bodyPr>
          <a:lstStyle/>
          <a:p>
            <a:r>
              <a:rPr lang="en-US" sz="11500" b="1" dirty="0">
                <a:solidFill>
                  <a:schemeClr val="accent3">
                    <a:lumMod val="40000"/>
                    <a:lumOff val="60000"/>
                  </a:schemeClr>
                </a:solidFill>
                <a:latin typeface="Britannic Bold" panose="020B0903060703020204" pitchFamily="34" charset="0"/>
                <a:cs typeface="Lao UI" panose="020B0502040204020203" pitchFamily="34" charset="0"/>
              </a:rPr>
              <a:t>“</a:t>
            </a:r>
            <a:endParaRPr lang="en-US" sz="11500" b="1" dirty="0">
              <a:solidFill>
                <a:schemeClr val="accent3">
                  <a:lumMod val="40000"/>
                  <a:lumOff val="60000"/>
                </a:schemeClr>
              </a:solidFill>
              <a:latin typeface="Britannic Bold" panose="020B0903060703020204" pitchFamily="34" charset="0"/>
            </a:endParaRPr>
          </a:p>
        </p:txBody>
      </p:sp>
      <p:sp>
        <p:nvSpPr>
          <p:cNvPr id="25" name="23 Rectángulo">
            <a:extLst>
              <a:ext uri="{FF2B5EF4-FFF2-40B4-BE49-F238E27FC236}">
                <a16:creationId xmlns:a16="http://schemas.microsoft.com/office/drawing/2014/main" id="{2C6E6061-8E56-374B-FA8D-126DC68EF658}"/>
              </a:ext>
            </a:extLst>
          </p:cNvPr>
          <p:cNvSpPr/>
          <p:nvPr/>
        </p:nvSpPr>
        <p:spPr>
          <a:xfrm>
            <a:off x="4679291" y="5272398"/>
            <a:ext cx="944489" cy="1862048"/>
          </a:xfrm>
          <a:prstGeom prst="rect">
            <a:avLst/>
          </a:prstGeom>
        </p:spPr>
        <p:txBody>
          <a:bodyPr wrap="none">
            <a:spAutoFit/>
          </a:bodyPr>
          <a:lstStyle/>
          <a:p>
            <a:pPr marL="50799"/>
            <a:r>
              <a:rPr lang="en-US" sz="11500" b="1" dirty="0">
                <a:solidFill>
                  <a:schemeClr val="accent3">
                    <a:lumMod val="40000"/>
                    <a:lumOff val="60000"/>
                  </a:schemeClr>
                </a:solidFill>
                <a:latin typeface="Britannic Bold" panose="020B0903060703020204" pitchFamily="34" charset="0"/>
                <a:cs typeface="Arial" panose="020B0604020202020204" pitchFamily="34" charset="0"/>
              </a:rPr>
              <a:t>”</a:t>
            </a:r>
          </a:p>
        </p:txBody>
      </p:sp>
      <p:sp>
        <p:nvSpPr>
          <p:cNvPr id="2" name="Título 1"/>
          <p:cNvSpPr>
            <a:spLocks noGrp="1"/>
          </p:cNvSpPr>
          <p:nvPr>
            <p:ph type="title"/>
          </p:nvPr>
        </p:nvSpPr>
        <p:spPr/>
        <p:txBody>
          <a:bodyPr/>
          <a:lstStyle/>
          <a:p>
            <a:r>
              <a:rPr lang="de-DE" dirty="0"/>
              <a:t>A WORLD-CLASS EXAMPLE: ELI-NP </a:t>
            </a:r>
            <a:endParaRPr lang="es-ES" dirty="0"/>
          </a:p>
        </p:txBody>
      </p:sp>
      <p:sp>
        <p:nvSpPr>
          <p:cNvPr id="4" name="Marcador de pie de página 3"/>
          <p:cNvSpPr>
            <a:spLocks noGrp="1"/>
          </p:cNvSpPr>
          <p:nvPr>
            <p:ph type="ftr" sz="quarter" idx="11"/>
          </p:nvPr>
        </p:nvSpPr>
        <p:spPr/>
        <p:txBody>
          <a:bodyPr/>
          <a:lstStyle/>
          <a:p>
            <a:r>
              <a:rPr lang="es-ES"/>
              <a:t>Ariel Final Workshop | M. A. Millán-Callado | 19/01/2024 | IJCLab, Orsay</a:t>
            </a:r>
            <a:endParaRPr lang="en-US" dirty="0"/>
          </a:p>
        </p:txBody>
      </p:sp>
      <p:pic>
        <p:nvPicPr>
          <p:cNvPr id="2052" name="Picture 4">
            <a:extLst>
              <a:ext uri="{FF2B5EF4-FFF2-40B4-BE49-F238E27FC236}">
                <a16:creationId xmlns:a16="http://schemas.microsoft.com/office/drawing/2014/main" id="{AC9A6E6D-649D-336A-9C27-0CC850E8615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668" y="898673"/>
            <a:ext cx="4575714" cy="331445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52952A0-A4EF-189B-649E-3B0129B954D1}"/>
              </a:ext>
            </a:extLst>
          </p:cNvPr>
          <p:cNvSpPr txBox="1"/>
          <p:nvPr/>
        </p:nvSpPr>
        <p:spPr>
          <a:xfrm>
            <a:off x="5963218" y="572881"/>
            <a:ext cx="6096000" cy="6063198"/>
          </a:xfrm>
          <a:prstGeom prst="rect">
            <a:avLst/>
          </a:prstGeom>
        </p:spPr>
        <p:txBody>
          <a:bodyPr wrap="square" rtlCol="0">
            <a:spAutoFit/>
          </a:bodyPr>
          <a:lstStyle/>
          <a:p>
            <a:r>
              <a:rPr lang="de-DE" b="1" dirty="0">
                <a:solidFill>
                  <a:srgbClr val="B32A48"/>
                </a:solidFill>
                <a:latin typeface="IBM Plex Sans" panose="020B0503050203000203" pitchFamily="34" charset="0"/>
                <a:cs typeface="Lao UI" panose="020B0502040204020203" pitchFamily="34" charset="0"/>
              </a:rPr>
              <a:t>2x10 PW HIGH-POWER LASER SYSTEM</a:t>
            </a:r>
          </a:p>
          <a:p>
            <a:pPr marL="285750" indent="-285750">
              <a:buClr>
                <a:srgbClr val="B32A48"/>
              </a:buClr>
              <a:buSzPct val="150000"/>
              <a:buFont typeface="Arial" panose="020B0604020202020204" pitchFamily="34" charset="0"/>
              <a:buChar char="•"/>
            </a:pPr>
            <a:r>
              <a:rPr lang="de-DE" b="1" dirty="0">
                <a:solidFill>
                  <a:srgbClr val="3E4655"/>
                </a:solidFill>
                <a:latin typeface="IBM Plex Sans" panose="020B0503050203000203" pitchFamily="34" charset="0"/>
                <a:cs typeface="Lao UI" panose="020B0502040204020203" pitchFamily="34" charset="0"/>
              </a:rPr>
              <a:t>80 International Scientific </a:t>
            </a:r>
            <a:r>
              <a:rPr lang="de-DE" b="1" dirty="0" err="1">
                <a:solidFill>
                  <a:srgbClr val="3E4655"/>
                </a:solidFill>
                <a:latin typeface="IBM Plex Sans" panose="020B0503050203000203" pitchFamily="34" charset="0"/>
                <a:cs typeface="Lao UI" panose="020B0502040204020203" pitchFamily="34" charset="0"/>
              </a:rPr>
              <a:t>Collaborations</a:t>
            </a:r>
            <a:endParaRPr lang="de-DE" b="1" dirty="0">
              <a:solidFill>
                <a:srgbClr val="3E4655"/>
              </a:solidFill>
              <a:latin typeface="IBM Plex Sans" panose="020B0503050203000203" pitchFamily="34" charset="0"/>
              <a:cs typeface="Lao UI" panose="020B0502040204020203" pitchFamily="34" charset="0"/>
            </a:endParaRPr>
          </a:p>
          <a:p>
            <a:pPr marL="285750" indent="-285750">
              <a:buClr>
                <a:srgbClr val="B32A48"/>
              </a:buClr>
              <a:buSzPct val="150000"/>
              <a:buFont typeface="Arial" panose="020B0604020202020204" pitchFamily="34" charset="0"/>
              <a:buChar char="•"/>
            </a:pPr>
            <a:r>
              <a:rPr lang="en-GB" b="1" i="0" dirty="0">
                <a:solidFill>
                  <a:srgbClr val="3E4655"/>
                </a:solidFill>
                <a:effectLst/>
                <a:latin typeface="IBM Plex Sans" panose="020B0503050203000203" pitchFamily="34" charset="0"/>
              </a:rPr>
              <a:t>310 M€ budget</a:t>
            </a:r>
            <a:endParaRPr lang="de-DE" b="1" dirty="0">
              <a:solidFill>
                <a:srgbClr val="3E4655"/>
              </a:solidFill>
              <a:latin typeface="IBM Plex Sans" panose="020B0503050203000203" pitchFamily="34" charset="0"/>
              <a:cs typeface="Lao UI" panose="020B0502040204020203" pitchFamily="34" charset="0"/>
            </a:endParaRPr>
          </a:p>
          <a:p>
            <a:pPr marL="285750" indent="-285750">
              <a:buClr>
                <a:srgbClr val="B32A48"/>
              </a:buClr>
              <a:buSzPct val="150000"/>
              <a:buFont typeface="Arial" panose="020B0604020202020204" pitchFamily="34" charset="0"/>
              <a:buChar char="•"/>
            </a:pPr>
            <a:r>
              <a:rPr lang="en-GB" dirty="0">
                <a:solidFill>
                  <a:srgbClr val="3E4655"/>
                </a:solidFill>
                <a:latin typeface="IBM Plex Sans" panose="020B0503050203000203" pitchFamily="34" charset="0"/>
              </a:rPr>
              <a:t>I</a:t>
            </a:r>
            <a:r>
              <a:rPr lang="en-GB" i="0" dirty="0">
                <a:solidFill>
                  <a:srgbClr val="3E4655"/>
                </a:solidFill>
                <a:effectLst/>
                <a:latin typeface="IBM Plex Sans" panose="020B0503050203000203" pitchFamily="34" charset="0"/>
              </a:rPr>
              <a:t>ntensities of 10</a:t>
            </a:r>
            <a:r>
              <a:rPr lang="en-GB" i="0" baseline="30000" dirty="0">
                <a:solidFill>
                  <a:srgbClr val="3E4655"/>
                </a:solidFill>
                <a:effectLst/>
                <a:latin typeface="IBM Plex Sans" panose="020B0503050203000203" pitchFamily="34" charset="0"/>
              </a:rPr>
              <a:t>23</a:t>
            </a:r>
            <a:r>
              <a:rPr lang="en-GB" i="0" dirty="0">
                <a:solidFill>
                  <a:srgbClr val="3E4655"/>
                </a:solidFill>
                <a:effectLst/>
                <a:latin typeface="IBM Plex Sans" panose="020B0503050203000203" pitchFamily="34" charset="0"/>
              </a:rPr>
              <a:t> W/cm</a:t>
            </a:r>
            <a:r>
              <a:rPr lang="en-GB" i="0" baseline="30000" dirty="0">
                <a:solidFill>
                  <a:srgbClr val="3E4655"/>
                </a:solidFill>
                <a:effectLst/>
                <a:latin typeface="IBM Plex Sans" panose="020B0503050203000203" pitchFamily="34" charset="0"/>
              </a:rPr>
              <a:t>2</a:t>
            </a:r>
            <a:r>
              <a:rPr lang="en-GB" i="0" dirty="0">
                <a:solidFill>
                  <a:srgbClr val="3E4655"/>
                </a:solidFill>
                <a:effectLst/>
                <a:latin typeface="IBM Plex Sans" panose="020B0503050203000203" pitchFamily="34" charset="0"/>
              </a:rPr>
              <a:t> and electrical fields up to 10</a:t>
            </a:r>
            <a:r>
              <a:rPr lang="en-GB" i="0" baseline="30000" dirty="0">
                <a:solidFill>
                  <a:srgbClr val="3E4655"/>
                </a:solidFill>
                <a:effectLst/>
                <a:latin typeface="IBM Plex Sans" panose="020B0503050203000203" pitchFamily="34" charset="0"/>
              </a:rPr>
              <a:t>15</a:t>
            </a:r>
            <a:r>
              <a:rPr lang="en-GB" i="0" dirty="0">
                <a:solidFill>
                  <a:srgbClr val="3E4655"/>
                </a:solidFill>
                <a:effectLst/>
                <a:latin typeface="IBM Plex Sans" panose="020B0503050203000203" pitchFamily="34" charset="0"/>
              </a:rPr>
              <a:t> V/m</a:t>
            </a:r>
            <a:endParaRPr lang="en-GB" dirty="0">
              <a:solidFill>
                <a:srgbClr val="3E4655"/>
              </a:solidFill>
              <a:latin typeface="IBM Plex Sans" panose="020B0503050203000203" pitchFamily="34" charset="0"/>
            </a:endParaRPr>
          </a:p>
          <a:p>
            <a:pPr marL="285750" indent="-285750">
              <a:buClr>
                <a:srgbClr val="B32A48"/>
              </a:buClr>
              <a:buSzPct val="150000"/>
              <a:buFont typeface="Arial" panose="020B0604020202020204" pitchFamily="34" charset="0"/>
              <a:buChar char="•"/>
            </a:pPr>
            <a:endParaRPr lang="en-GB" i="0" dirty="0">
              <a:solidFill>
                <a:srgbClr val="3E4655"/>
              </a:solidFill>
              <a:effectLst/>
              <a:latin typeface="IBM Plex Sans" panose="020B0503050203000203" pitchFamily="34" charset="0"/>
            </a:endParaRPr>
          </a:p>
          <a:p>
            <a:pPr algn="l"/>
            <a:r>
              <a:rPr lang="es-ES" b="1" i="0" dirty="0">
                <a:solidFill>
                  <a:srgbClr val="3E4655"/>
                </a:solidFill>
                <a:effectLst/>
                <a:latin typeface="IBM Plex Sans" panose="020B0503050203000203" pitchFamily="34" charset="0"/>
              </a:rPr>
              <a:t>Fundamental </a:t>
            </a:r>
            <a:r>
              <a:rPr lang="es-ES" b="1" i="0" dirty="0" err="1">
                <a:solidFill>
                  <a:srgbClr val="3E4655"/>
                </a:solidFill>
                <a:effectLst/>
                <a:latin typeface="IBM Plex Sans" panose="020B0503050203000203" pitchFamily="34" charset="0"/>
              </a:rPr>
              <a:t>Research</a:t>
            </a:r>
            <a:endParaRPr lang="es-ES" b="1" i="0" dirty="0">
              <a:solidFill>
                <a:srgbClr val="3E4655"/>
              </a:solidFill>
              <a:effectLst/>
              <a:latin typeface="IBM Plex Sans" panose="020B0503050203000203" pitchFamily="34" charset="0"/>
            </a:endParaRPr>
          </a:p>
          <a:p>
            <a:pPr marL="285750" indent="-285750" algn="l">
              <a:buClr>
                <a:srgbClr val="B32A48"/>
              </a:buClr>
              <a:buSzPct val="150000"/>
              <a:buFont typeface="Arial" panose="020B0604020202020204" pitchFamily="34" charset="0"/>
              <a:buChar char="•"/>
            </a:pPr>
            <a:r>
              <a:rPr lang="es-ES" b="0" i="0" dirty="0">
                <a:solidFill>
                  <a:srgbClr val="3E4655"/>
                </a:solidFill>
                <a:effectLst/>
                <a:latin typeface="IBM Plex Sans" panose="020B0503050203000203" pitchFamily="34" charset="0"/>
              </a:rPr>
              <a:t>laser-</a:t>
            </a:r>
            <a:r>
              <a:rPr lang="es-ES" b="0" i="0" dirty="0" err="1">
                <a:solidFill>
                  <a:srgbClr val="3E4655"/>
                </a:solidFill>
                <a:effectLst/>
                <a:latin typeface="IBM Plex Sans" panose="020B0503050203000203" pitchFamily="34" charset="0"/>
              </a:rPr>
              <a:t>driven</a:t>
            </a:r>
            <a:r>
              <a:rPr lang="es-ES" b="0" i="0" dirty="0">
                <a:solidFill>
                  <a:srgbClr val="3E4655"/>
                </a:solidFill>
                <a:effectLst/>
                <a:latin typeface="IBM Plex Sans" panose="020B0503050203000203" pitchFamily="34" charset="0"/>
              </a:rPr>
              <a:t> </a:t>
            </a:r>
            <a:r>
              <a:rPr lang="es-ES" b="0" i="0" dirty="0" err="1">
                <a:solidFill>
                  <a:srgbClr val="3E4655"/>
                </a:solidFill>
                <a:effectLst/>
                <a:latin typeface="IBM Plex Sans" panose="020B0503050203000203" pitchFamily="34" charset="0"/>
              </a:rPr>
              <a:t>acceleration</a:t>
            </a:r>
            <a:r>
              <a:rPr lang="es-ES" b="0" i="0" dirty="0">
                <a:solidFill>
                  <a:srgbClr val="3E4655"/>
                </a:solidFill>
                <a:effectLst/>
                <a:latin typeface="IBM Plex Sans" panose="020B0503050203000203" pitchFamily="34" charset="0"/>
              </a:rPr>
              <a:t> </a:t>
            </a:r>
            <a:r>
              <a:rPr lang="es-ES" b="0" i="0" dirty="0" err="1">
                <a:solidFill>
                  <a:srgbClr val="3E4655"/>
                </a:solidFill>
                <a:effectLst/>
                <a:latin typeface="IBM Plex Sans" panose="020B0503050203000203" pitchFamily="34" charset="0"/>
              </a:rPr>
              <a:t>mechanism</a:t>
            </a:r>
            <a:endParaRPr lang="es-ES" dirty="0">
              <a:solidFill>
                <a:srgbClr val="3E4655"/>
              </a:solidFill>
              <a:latin typeface="IBM Plex Sans" panose="020B0503050203000203" pitchFamily="34" charset="0"/>
            </a:endParaRPr>
          </a:p>
          <a:p>
            <a:pPr marL="285750" indent="-285750" algn="l">
              <a:buClr>
                <a:srgbClr val="B32A48"/>
              </a:buClr>
              <a:buSzPct val="150000"/>
              <a:buFont typeface="Arial" panose="020B0604020202020204" pitchFamily="34" charset="0"/>
              <a:buChar char="•"/>
            </a:pPr>
            <a:r>
              <a:rPr lang="es-ES" b="0" i="0" u="sng" dirty="0" err="1">
                <a:solidFill>
                  <a:srgbClr val="3E4655"/>
                </a:solidFill>
                <a:effectLst/>
                <a:latin typeface="IBM Plex Sans" panose="020B0503050203000203" pitchFamily="34" charset="0"/>
              </a:rPr>
              <a:t>Exotic</a:t>
            </a:r>
            <a:r>
              <a:rPr lang="es-ES" b="0" i="0" u="sng" dirty="0">
                <a:solidFill>
                  <a:srgbClr val="3E4655"/>
                </a:solidFill>
                <a:effectLst/>
                <a:latin typeface="IBM Plex Sans" panose="020B0503050203000203" pitchFamily="34" charset="0"/>
              </a:rPr>
              <a:t> </a:t>
            </a:r>
            <a:r>
              <a:rPr lang="es-ES" b="0" i="0" u="sng" dirty="0" err="1">
                <a:solidFill>
                  <a:srgbClr val="3E4655"/>
                </a:solidFill>
                <a:effectLst/>
                <a:latin typeface="IBM Plex Sans" panose="020B0503050203000203" pitchFamily="34" charset="0"/>
              </a:rPr>
              <a:t>nuclei</a:t>
            </a:r>
            <a:r>
              <a:rPr lang="es-ES" b="0" i="0" u="sng" dirty="0">
                <a:solidFill>
                  <a:srgbClr val="3E4655"/>
                </a:solidFill>
                <a:effectLst/>
                <a:latin typeface="IBM Plex Sans" panose="020B0503050203000203" pitchFamily="34" charset="0"/>
              </a:rPr>
              <a:t> and </a:t>
            </a:r>
            <a:r>
              <a:rPr lang="es-ES" b="0" i="0" u="sng" dirty="0" err="1">
                <a:solidFill>
                  <a:srgbClr val="3E4655"/>
                </a:solidFill>
                <a:effectLst/>
                <a:latin typeface="IBM Plex Sans" panose="020B0503050203000203" pitchFamily="34" charset="0"/>
              </a:rPr>
              <a:t>photo-fission</a:t>
            </a:r>
            <a:endParaRPr lang="es-ES" b="0" i="0" u="sng" dirty="0">
              <a:solidFill>
                <a:srgbClr val="3E4655"/>
              </a:solidFill>
              <a:effectLst/>
              <a:latin typeface="IBM Plex Sans" panose="020B0503050203000203" pitchFamily="34" charset="0"/>
            </a:endParaRPr>
          </a:p>
          <a:p>
            <a:pPr marL="285750" indent="-285750" algn="l">
              <a:buClr>
                <a:srgbClr val="B32A48"/>
              </a:buClr>
              <a:buSzPct val="150000"/>
              <a:buFont typeface="Arial" panose="020B0604020202020204" pitchFamily="34" charset="0"/>
              <a:buChar char="•"/>
            </a:pPr>
            <a:r>
              <a:rPr lang="es-ES" dirty="0" err="1">
                <a:solidFill>
                  <a:srgbClr val="3E4655"/>
                </a:solidFill>
                <a:latin typeface="IBM Plex Sans" panose="020B0503050203000203" pitchFamily="34" charset="0"/>
              </a:rPr>
              <a:t>V</a:t>
            </a:r>
            <a:r>
              <a:rPr lang="es-ES" b="0" i="0" dirty="0" err="1">
                <a:solidFill>
                  <a:srgbClr val="3E4655"/>
                </a:solidFill>
                <a:effectLst/>
                <a:latin typeface="IBM Plex Sans" panose="020B0503050203000203" pitchFamily="34" charset="0"/>
              </a:rPr>
              <a:t>acuum</a:t>
            </a:r>
            <a:r>
              <a:rPr lang="es-ES" b="0" i="0" dirty="0">
                <a:solidFill>
                  <a:srgbClr val="3E4655"/>
                </a:solidFill>
                <a:effectLst/>
                <a:latin typeface="IBM Plex Sans" panose="020B0503050203000203" pitchFamily="34" charset="0"/>
              </a:rPr>
              <a:t> </a:t>
            </a:r>
            <a:r>
              <a:rPr lang="es-ES" b="0" i="0" dirty="0" err="1">
                <a:solidFill>
                  <a:srgbClr val="3E4655"/>
                </a:solidFill>
                <a:effectLst/>
                <a:latin typeface="IBM Plex Sans" panose="020B0503050203000203" pitchFamily="34" charset="0"/>
              </a:rPr>
              <a:t>properties</a:t>
            </a:r>
            <a:r>
              <a:rPr lang="es-ES" b="0" i="0" dirty="0">
                <a:solidFill>
                  <a:srgbClr val="3E4655"/>
                </a:solidFill>
                <a:effectLst/>
                <a:latin typeface="IBM Plex Sans" panose="020B0503050203000203" pitchFamily="34" charset="0"/>
              </a:rPr>
              <a:t> and </a:t>
            </a:r>
            <a:r>
              <a:rPr lang="es-ES" b="0" i="0" dirty="0" err="1">
                <a:solidFill>
                  <a:srgbClr val="3E4655"/>
                </a:solidFill>
                <a:effectLst/>
                <a:latin typeface="IBM Plex Sans" panose="020B0503050203000203" pitchFamily="34" charset="0"/>
              </a:rPr>
              <a:t>particle</a:t>
            </a:r>
            <a:r>
              <a:rPr lang="es-ES" b="0" i="0" dirty="0">
                <a:solidFill>
                  <a:srgbClr val="3E4655"/>
                </a:solidFill>
                <a:effectLst/>
                <a:latin typeface="IBM Plex Sans" panose="020B0503050203000203" pitchFamily="34" charset="0"/>
              </a:rPr>
              <a:t> </a:t>
            </a:r>
            <a:r>
              <a:rPr lang="es-ES" b="0" i="0" dirty="0" err="1">
                <a:solidFill>
                  <a:srgbClr val="3E4655"/>
                </a:solidFill>
                <a:effectLst/>
                <a:latin typeface="IBM Plex Sans" panose="020B0503050203000203" pitchFamily="34" charset="0"/>
              </a:rPr>
              <a:t>creation</a:t>
            </a:r>
            <a:r>
              <a:rPr lang="es-ES" b="0" i="0" dirty="0">
                <a:solidFill>
                  <a:srgbClr val="3E4655"/>
                </a:solidFill>
                <a:effectLst/>
                <a:latin typeface="IBM Plex Sans" panose="020B0503050203000203" pitchFamily="34" charset="0"/>
              </a:rPr>
              <a:t> in laser-gamma </a:t>
            </a:r>
            <a:r>
              <a:rPr lang="es-ES" b="0" i="0" dirty="0" err="1">
                <a:solidFill>
                  <a:srgbClr val="3E4655"/>
                </a:solidFill>
                <a:effectLst/>
                <a:latin typeface="IBM Plex Sans" panose="020B0503050203000203" pitchFamily="34" charset="0"/>
              </a:rPr>
              <a:t>beams</a:t>
            </a:r>
            <a:r>
              <a:rPr lang="es-ES" b="0" i="0" dirty="0">
                <a:solidFill>
                  <a:srgbClr val="3E4655"/>
                </a:solidFill>
                <a:effectLst/>
                <a:latin typeface="IBM Plex Sans" panose="020B0503050203000203" pitchFamily="34" charset="0"/>
              </a:rPr>
              <a:t> </a:t>
            </a:r>
            <a:r>
              <a:rPr lang="es-ES" b="0" i="0" dirty="0" err="1">
                <a:solidFill>
                  <a:srgbClr val="3E4655"/>
                </a:solidFill>
                <a:effectLst/>
                <a:latin typeface="IBM Plex Sans" panose="020B0503050203000203" pitchFamily="34" charset="0"/>
              </a:rPr>
              <a:t>interactions</a:t>
            </a:r>
            <a:endParaRPr lang="es-ES" b="0" i="0" dirty="0">
              <a:solidFill>
                <a:srgbClr val="3E4655"/>
              </a:solidFill>
              <a:effectLst/>
              <a:latin typeface="IBM Plex Sans" panose="020B0503050203000203" pitchFamily="34" charset="0"/>
            </a:endParaRPr>
          </a:p>
          <a:p>
            <a:pPr marL="285750" indent="-285750" algn="l">
              <a:buClr>
                <a:srgbClr val="B32A48"/>
              </a:buClr>
              <a:buSzPct val="150000"/>
              <a:buFont typeface="Arial" panose="020B0604020202020204" pitchFamily="34" charset="0"/>
              <a:buChar char="•"/>
            </a:pPr>
            <a:r>
              <a:rPr lang="es-ES" u="sng" dirty="0">
                <a:solidFill>
                  <a:srgbClr val="3E4655"/>
                </a:solidFill>
                <a:latin typeface="IBM Plex Sans" panose="020B0503050203000203" pitchFamily="34" charset="0"/>
              </a:rPr>
              <a:t>N</a:t>
            </a:r>
            <a:r>
              <a:rPr lang="es-ES" b="0" i="0" u="sng" dirty="0">
                <a:solidFill>
                  <a:srgbClr val="3E4655"/>
                </a:solidFill>
                <a:effectLst/>
                <a:latin typeface="IBM Plex Sans" panose="020B0503050203000203" pitchFamily="34" charset="0"/>
              </a:rPr>
              <a:t>uclear </a:t>
            </a:r>
            <a:r>
              <a:rPr lang="es-ES" b="0" i="0" u="sng" dirty="0" err="1">
                <a:solidFill>
                  <a:srgbClr val="3E4655"/>
                </a:solidFill>
                <a:effectLst/>
                <a:latin typeface="IBM Plex Sans" panose="020B0503050203000203" pitchFamily="34" charset="0"/>
              </a:rPr>
              <a:t>structure</a:t>
            </a:r>
            <a:r>
              <a:rPr lang="es-ES" b="0" i="0" u="sng" dirty="0">
                <a:solidFill>
                  <a:srgbClr val="3E4655"/>
                </a:solidFill>
                <a:effectLst/>
                <a:latin typeface="IBM Plex Sans" panose="020B0503050203000203" pitchFamily="34" charset="0"/>
              </a:rPr>
              <a:t> and </a:t>
            </a:r>
            <a:r>
              <a:rPr lang="es-ES" b="0" i="0" u="sng" dirty="0" err="1">
                <a:solidFill>
                  <a:srgbClr val="3E4655"/>
                </a:solidFill>
                <a:effectLst/>
                <a:latin typeface="IBM Plex Sans" panose="020B0503050203000203" pitchFamily="34" charset="0"/>
              </a:rPr>
              <a:t>astrophysics</a:t>
            </a:r>
            <a:r>
              <a:rPr lang="es-ES" b="0" i="0" u="sng" dirty="0">
                <a:solidFill>
                  <a:srgbClr val="3E4655"/>
                </a:solidFill>
                <a:effectLst/>
                <a:latin typeface="IBM Plex Sans" panose="020B0503050203000203" pitchFamily="34" charset="0"/>
              </a:rPr>
              <a:t> </a:t>
            </a:r>
            <a:r>
              <a:rPr lang="es-ES" b="0" i="0" u="sng" dirty="0" err="1">
                <a:solidFill>
                  <a:srgbClr val="3E4655"/>
                </a:solidFill>
                <a:effectLst/>
                <a:latin typeface="IBM Plex Sans" panose="020B0503050203000203" pitchFamily="34" charset="0"/>
              </a:rPr>
              <a:t>studies</a:t>
            </a:r>
            <a:endParaRPr lang="es-ES" b="0" i="0" u="sng" dirty="0">
              <a:solidFill>
                <a:srgbClr val="3E4655"/>
              </a:solidFill>
              <a:effectLst/>
              <a:latin typeface="IBM Plex Sans" panose="020B0503050203000203" pitchFamily="34" charset="0"/>
            </a:endParaRPr>
          </a:p>
          <a:p>
            <a:pPr algn="l"/>
            <a:endParaRPr lang="es-ES" b="1" i="0" dirty="0">
              <a:solidFill>
                <a:srgbClr val="3E4655"/>
              </a:solidFill>
              <a:effectLst/>
              <a:latin typeface="IBM Plex Sans" panose="020B0503050203000203" pitchFamily="34" charset="0"/>
            </a:endParaRPr>
          </a:p>
          <a:p>
            <a:pPr algn="l"/>
            <a:r>
              <a:rPr lang="es-ES" b="1" i="0" dirty="0" err="1">
                <a:solidFill>
                  <a:srgbClr val="3E4655"/>
                </a:solidFill>
                <a:effectLst/>
                <a:latin typeface="IBM Plex Sans" panose="020B0503050203000203" pitchFamily="34" charset="0"/>
              </a:rPr>
              <a:t>Applied</a:t>
            </a:r>
            <a:r>
              <a:rPr lang="es-ES" b="1" i="0" dirty="0">
                <a:solidFill>
                  <a:srgbClr val="3E4655"/>
                </a:solidFill>
                <a:effectLst/>
                <a:latin typeface="IBM Plex Sans" panose="020B0503050203000203" pitchFamily="34" charset="0"/>
              </a:rPr>
              <a:t> </a:t>
            </a:r>
            <a:r>
              <a:rPr lang="es-ES" b="1" i="0" dirty="0" err="1">
                <a:solidFill>
                  <a:srgbClr val="3E4655"/>
                </a:solidFill>
                <a:effectLst/>
                <a:latin typeface="IBM Plex Sans" panose="020B0503050203000203" pitchFamily="34" charset="0"/>
              </a:rPr>
              <a:t>Research</a:t>
            </a:r>
            <a:endParaRPr lang="es-ES" b="1" i="0" dirty="0">
              <a:solidFill>
                <a:srgbClr val="3E4655"/>
              </a:solidFill>
              <a:effectLst/>
              <a:latin typeface="IBM Plex Sans" panose="020B0503050203000203" pitchFamily="34" charset="0"/>
            </a:endParaRPr>
          </a:p>
          <a:p>
            <a:pPr marL="285750" indent="-285750" algn="l">
              <a:buClr>
                <a:srgbClr val="B32A48"/>
              </a:buClr>
              <a:buSzPct val="150000"/>
              <a:buFont typeface="Arial" panose="020B0604020202020204" pitchFamily="34" charset="0"/>
              <a:buChar char="•"/>
            </a:pPr>
            <a:r>
              <a:rPr lang="es-ES" b="0" i="0" dirty="0">
                <a:solidFill>
                  <a:srgbClr val="3E4655"/>
                </a:solidFill>
                <a:effectLst/>
                <a:latin typeface="IBM Plex Sans" panose="020B0503050203000203" pitchFamily="34" charset="0"/>
              </a:rPr>
              <a:t> </a:t>
            </a:r>
            <a:r>
              <a:rPr lang="es-ES" dirty="0" err="1">
                <a:solidFill>
                  <a:srgbClr val="3E4655"/>
                </a:solidFill>
                <a:latin typeface="IBM Plex Sans" panose="020B0503050203000203" pitchFamily="34" charset="0"/>
              </a:rPr>
              <a:t>M</a:t>
            </a:r>
            <a:r>
              <a:rPr lang="es-ES" b="0" i="0" dirty="0" err="1">
                <a:solidFill>
                  <a:srgbClr val="3E4655"/>
                </a:solidFill>
                <a:effectLst/>
                <a:latin typeface="IBM Plex Sans" panose="020B0503050203000203" pitchFamily="34" charset="0"/>
              </a:rPr>
              <a:t>aterials</a:t>
            </a:r>
            <a:r>
              <a:rPr lang="es-ES" b="0" i="0" dirty="0">
                <a:solidFill>
                  <a:srgbClr val="3E4655"/>
                </a:solidFill>
                <a:effectLst/>
                <a:latin typeface="IBM Plex Sans" panose="020B0503050203000203" pitchFamily="34" charset="0"/>
              </a:rPr>
              <a:t> </a:t>
            </a:r>
            <a:r>
              <a:rPr lang="es-ES" b="0" i="0" dirty="0" err="1">
                <a:solidFill>
                  <a:srgbClr val="3E4655"/>
                </a:solidFill>
                <a:effectLst/>
                <a:latin typeface="IBM Plex Sans" panose="020B0503050203000203" pitchFamily="34" charset="0"/>
              </a:rPr>
              <a:t>under</a:t>
            </a:r>
            <a:r>
              <a:rPr lang="es-ES" b="0" i="0" dirty="0">
                <a:solidFill>
                  <a:srgbClr val="3E4655"/>
                </a:solidFill>
                <a:effectLst/>
                <a:latin typeface="IBM Plex Sans" panose="020B0503050203000203" pitchFamily="34" charset="0"/>
              </a:rPr>
              <a:t> extreme </a:t>
            </a:r>
            <a:r>
              <a:rPr lang="es-ES" b="0" i="0" dirty="0" err="1">
                <a:solidFill>
                  <a:srgbClr val="3E4655"/>
                </a:solidFill>
                <a:effectLst/>
                <a:latin typeface="IBM Plex Sans" panose="020B0503050203000203" pitchFamily="34" charset="0"/>
              </a:rPr>
              <a:t>irradiation</a:t>
            </a:r>
            <a:r>
              <a:rPr lang="es-ES" b="0" i="0" dirty="0">
                <a:solidFill>
                  <a:srgbClr val="3E4655"/>
                </a:solidFill>
                <a:effectLst/>
                <a:latin typeface="IBM Plex Sans" panose="020B0503050203000203" pitchFamily="34" charset="0"/>
              </a:rPr>
              <a:t> </a:t>
            </a:r>
            <a:r>
              <a:rPr lang="es-ES" b="0" i="0" dirty="0" err="1">
                <a:solidFill>
                  <a:srgbClr val="3E4655"/>
                </a:solidFill>
                <a:effectLst/>
                <a:latin typeface="IBM Plex Sans" panose="020B0503050203000203" pitchFamily="34" charset="0"/>
              </a:rPr>
              <a:t>for</a:t>
            </a:r>
            <a:r>
              <a:rPr lang="es-ES" b="0" i="0" dirty="0">
                <a:solidFill>
                  <a:srgbClr val="3E4655"/>
                </a:solidFill>
                <a:effectLst/>
                <a:latin typeface="IBM Plex Sans" panose="020B0503050203000203" pitchFamily="34" charset="0"/>
              </a:rPr>
              <a:t> </a:t>
            </a:r>
            <a:r>
              <a:rPr lang="es-ES" b="0" i="0" dirty="0" err="1">
                <a:solidFill>
                  <a:srgbClr val="3E4655"/>
                </a:solidFill>
                <a:effectLst/>
                <a:latin typeface="IBM Plex Sans" panose="020B0503050203000203" pitchFamily="34" charset="0"/>
              </a:rPr>
              <a:t>space</a:t>
            </a:r>
            <a:r>
              <a:rPr lang="es-ES" b="0" i="0" dirty="0">
                <a:solidFill>
                  <a:srgbClr val="3E4655"/>
                </a:solidFill>
                <a:effectLst/>
                <a:latin typeface="IBM Plex Sans" panose="020B0503050203000203" pitchFamily="34" charset="0"/>
              </a:rPr>
              <a:t> </a:t>
            </a:r>
            <a:r>
              <a:rPr lang="es-ES" b="0" i="0" dirty="0" err="1">
                <a:solidFill>
                  <a:srgbClr val="3E4655"/>
                </a:solidFill>
                <a:effectLst/>
                <a:latin typeface="IBM Plex Sans" panose="020B0503050203000203" pitchFamily="34" charset="0"/>
              </a:rPr>
              <a:t>science</a:t>
            </a:r>
            <a:endParaRPr lang="es-ES" b="0" i="0" dirty="0">
              <a:solidFill>
                <a:srgbClr val="3E4655"/>
              </a:solidFill>
              <a:effectLst/>
              <a:latin typeface="IBM Plex Sans" panose="020B0503050203000203" pitchFamily="34" charset="0"/>
            </a:endParaRPr>
          </a:p>
          <a:p>
            <a:pPr marL="285750" indent="-285750" algn="l">
              <a:buClr>
                <a:srgbClr val="B32A48"/>
              </a:buClr>
              <a:buSzPct val="150000"/>
              <a:buFont typeface="Arial" panose="020B0604020202020204" pitchFamily="34" charset="0"/>
              <a:buChar char="•"/>
            </a:pPr>
            <a:r>
              <a:rPr lang="es-ES" b="0" i="0" dirty="0">
                <a:solidFill>
                  <a:srgbClr val="3E4655"/>
                </a:solidFill>
                <a:effectLst/>
                <a:latin typeface="IBM Plex Sans" panose="020B0503050203000203" pitchFamily="34" charset="0"/>
              </a:rPr>
              <a:t> </a:t>
            </a:r>
            <a:r>
              <a:rPr lang="es-ES" u="sng" dirty="0">
                <a:solidFill>
                  <a:srgbClr val="3E4655"/>
                </a:solidFill>
                <a:latin typeface="IBM Plex Sans" panose="020B0503050203000203" pitchFamily="34" charset="0"/>
              </a:rPr>
              <a:t>M</a:t>
            </a:r>
            <a:r>
              <a:rPr lang="es-ES" b="0" i="0" u="sng" dirty="0">
                <a:solidFill>
                  <a:srgbClr val="3E4655"/>
                </a:solidFill>
                <a:effectLst/>
                <a:latin typeface="IBM Plex Sans" panose="020B0503050203000203" pitchFamily="34" charset="0"/>
              </a:rPr>
              <a:t>anagement </a:t>
            </a:r>
            <a:r>
              <a:rPr lang="es-ES" b="0" i="0" u="sng" dirty="0" err="1">
                <a:solidFill>
                  <a:srgbClr val="3E4655"/>
                </a:solidFill>
                <a:effectLst/>
                <a:latin typeface="IBM Plex Sans" panose="020B0503050203000203" pitchFamily="34" charset="0"/>
              </a:rPr>
              <a:t>of</a:t>
            </a:r>
            <a:r>
              <a:rPr lang="es-ES" b="0" i="0" u="sng" dirty="0">
                <a:solidFill>
                  <a:srgbClr val="3E4655"/>
                </a:solidFill>
                <a:effectLst/>
                <a:latin typeface="IBM Plex Sans" panose="020B0503050203000203" pitchFamily="34" charset="0"/>
              </a:rPr>
              <a:t> nuclear </a:t>
            </a:r>
            <a:r>
              <a:rPr lang="es-ES" b="0" i="0" u="sng" dirty="0" err="1">
                <a:solidFill>
                  <a:srgbClr val="3E4655"/>
                </a:solidFill>
                <a:effectLst/>
                <a:latin typeface="IBM Plex Sans" panose="020B0503050203000203" pitchFamily="34" charset="0"/>
              </a:rPr>
              <a:t>materials</a:t>
            </a:r>
            <a:endParaRPr lang="es-ES" b="0" i="0" u="sng" dirty="0">
              <a:solidFill>
                <a:srgbClr val="3E4655"/>
              </a:solidFill>
              <a:effectLst/>
              <a:latin typeface="IBM Plex Sans" panose="020B0503050203000203" pitchFamily="34" charset="0"/>
            </a:endParaRPr>
          </a:p>
          <a:p>
            <a:pPr marL="285750" indent="-285750" algn="l">
              <a:buClr>
                <a:srgbClr val="B32A48"/>
              </a:buClr>
              <a:buSzPct val="150000"/>
              <a:buFont typeface="Arial" panose="020B0604020202020204" pitchFamily="34" charset="0"/>
              <a:buChar char="•"/>
            </a:pPr>
            <a:r>
              <a:rPr lang="es-ES" b="0" i="0" dirty="0">
                <a:solidFill>
                  <a:srgbClr val="3E4655"/>
                </a:solidFill>
                <a:effectLst/>
                <a:latin typeface="IBM Plex Sans" panose="020B0503050203000203" pitchFamily="34" charset="0"/>
              </a:rPr>
              <a:t> Industrial </a:t>
            </a:r>
            <a:r>
              <a:rPr lang="es-ES" b="0" i="0" dirty="0" err="1">
                <a:solidFill>
                  <a:srgbClr val="3E4655"/>
                </a:solidFill>
                <a:effectLst/>
                <a:latin typeface="IBM Plex Sans" panose="020B0503050203000203" pitchFamily="34" charset="0"/>
              </a:rPr>
              <a:t>tomography</a:t>
            </a:r>
            <a:endParaRPr lang="es-ES" b="0" i="0" dirty="0">
              <a:solidFill>
                <a:srgbClr val="3E4655"/>
              </a:solidFill>
              <a:effectLst/>
              <a:latin typeface="IBM Plex Sans" panose="020B0503050203000203" pitchFamily="34" charset="0"/>
            </a:endParaRPr>
          </a:p>
          <a:p>
            <a:pPr marL="285750" indent="-285750" algn="l">
              <a:buClr>
                <a:srgbClr val="B32A48"/>
              </a:buClr>
              <a:buSzPct val="150000"/>
              <a:buFont typeface="Arial" panose="020B0604020202020204" pitchFamily="34" charset="0"/>
              <a:buChar char="•"/>
            </a:pPr>
            <a:r>
              <a:rPr lang="es-ES" b="0" i="0" dirty="0">
                <a:solidFill>
                  <a:srgbClr val="3E4655"/>
                </a:solidFill>
                <a:effectLst/>
                <a:latin typeface="IBM Plex Sans" panose="020B0503050203000203" pitchFamily="34" charset="0"/>
              </a:rPr>
              <a:t> </a:t>
            </a:r>
            <a:r>
              <a:rPr lang="es-ES" dirty="0" err="1">
                <a:solidFill>
                  <a:srgbClr val="3E4655"/>
                </a:solidFill>
                <a:latin typeface="IBM Plex Sans" panose="020B0503050203000203" pitchFamily="34" charset="0"/>
              </a:rPr>
              <a:t>B</a:t>
            </a:r>
            <a:r>
              <a:rPr lang="es-ES" b="0" i="0" dirty="0" err="1">
                <a:solidFill>
                  <a:srgbClr val="3E4655"/>
                </a:solidFill>
                <a:effectLst/>
                <a:latin typeface="IBM Plex Sans" panose="020B0503050203000203" pitchFamily="34" charset="0"/>
              </a:rPr>
              <a:t>rilliant</a:t>
            </a:r>
            <a:r>
              <a:rPr lang="es-ES" b="0" i="0" dirty="0">
                <a:solidFill>
                  <a:srgbClr val="3E4655"/>
                </a:solidFill>
                <a:effectLst/>
                <a:latin typeface="IBM Plex Sans" panose="020B0503050203000203" pitchFamily="34" charset="0"/>
              </a:rPr>
              <a:t> </a:t>
            </a:r>
            <a:r>
              <a:rPr lang="es-ES" b="0" i="0" dirty="0" err="1">
                <a:solidFill>
                  <a:srgbClr val="3E4655"/>
                </a:solidFill>
                <a:effectLst/>
                <a:latin typeface="IBM Plex Sans" panose="020B0503050203000203" pitchFamily="34" charset="0"/>
              </a:rPr>
              <a:t>positron</a:t>
            </a:r>
            <a:r>
              <a:rPr lang="es-ES" b="0" i="0" dirty="0">
                <a:solidFill>
                  <a:srgbClr val="3E4655"/>
                </a:solidFill>
                <a:effectLst/>
                <a:latin typeface="IBM Plex Sans" panose="020B0503050203000203" pitchFamily="34" charset="0"/>
              </a:rPr>
              <a:t> </a:t>
            </a:r>
            <a:r>
              <a:rPr lang="es-ES" b="0" i="0" dirty="0" err="1">
                <a:solidFill>
                  <a:srgbClr val="3E4655"/>
                </a:solidFill>
                <a:effectLst/>
                <a:latin typeface="IBM Plex Sans" panose="020B0503050203000203" pitchFamily="34" charset="0"/>
              </a:rPr>
              <a:t>source</a:t>
            </a:r>
            <a:r>
              <a:rPr lang="es-ES" b="0" i="0" dirty="0">
                <a:solidFill>
                  <a:srgbClr val="3E4655"/>
                </a:solidFill>
                <a:effectLst/>
                <a:latin typeface="IBM Plex Sans" panose="020B0503050203000203" pitchFamily="34" charset="0"/>
              </a:rPr>
              <a:t> </a:t>
            </a:r>
            <a:r>
              <a:rPr lang="es-ES" b="0" i="0" dirty="0" err="1">
                <a:solidFill>
                  <a:srgbClr val="3E4655"/>
                </a:solidFill>
                <a:effectLst/>
                <a:latin typeface="IBM Plex Sans" panose="020B0503050203000203" pitchFamily="34" charset="0"/>
              </a:rPr>
              <a:t>for</a:t>
            </a:r>
            <a:r>
              <a:rPr lang="es-ES" b="0" i="0" dirty="0">
                <a:solidFill>
                  <a:srgbClr val="3E4655"/>
                </a:solidFill>
                <a:effectLst/>
                <a:latin typeface="IBM Plex Sans" panose="020B0503050203000203" pitchFamily="34" charset="0"/>
              </a:rPr>
              <a:t> </a:t>
            </a:r>
            <a:r>
              <a:rPr lang="es-ES" b="0" i="0" dirty="0" err="1">
                <a:solidFill>
                  <a:srgbClr val="3E4655"/>
                </a:solidFill>
                <a:effectLst/>
                <a:latin typeface="IBM Plex Sans" panose="020B0503050203000203" pitchFamily="34" charset="0"/>
              </a:rPr>
              <a:t>materials</a:t>
            </a:r>
            <a:r>
              <a:rPr lang="es-ES" b="0" i="0" dirty="0">
                <a:solidFill>
                  <a:srgbClr val="3E4655"/>
                </a:solidFill>
                <a:effectLst/>
                <a:latin typeface="IBM Plex Sans" panose="020B0503050203000203" pitchFamily="34" charset="0"/>
              </a:rPr>
              <a:t> / </a:t>
            </a:r>
            <a:r>
              <a:rPr lang="es-ES" b="0" i="0" dirty="0" err="1">
                <a:solidFill>
                  <a:srgbClr val="3E4655"/>
                </a:solidFill>
                <a:effectLst/>
                <a:latin typeface="IBM Plex Sans" panose="020B0503050203000203" pitchFamily="34" charset="0"/>
              </a:rPr>
              <a:t>processes</a:t>
            </a:r>
            <a:r>
              <a:rPr lang="es-ES" dirty="0">
                <a:solidFill>
                  <a:srgbClr val="3E4655"/>
                </a:solidFill>
                <a:latin typeface="IBM Plex Sans" panose="020B0503050203000203" pitchFamily="34" charset="0"/>
              </a:rPr>
              <a:t> </a:t>
            </a:r>
            <a:r>
              <a:rPr lang="es-ES" b="0" i="0" dirty="0" err="1">
                <a:solidFill>
                  <a:srgbClr val="3E4655"/>
                </a:solidFill>
                <a:effectLst/>
                <a:latin typeface="IBM Plex Sans" panose="020B0503050203000203" pitchFamily="34" charset="0"/>
              </a:rPr>
              <a:t>characterization</a:t>
            </a:r>
            <a:endParaRPr lang="es-ES" b="0" i="0" dirty="0">
              <a:solidFill>
                <a:srgbClr val="3E4655"/>
              </a:solidFill>
              <a:effectLst/>
              <a:latin typeface="IBM Plex Sans" panose="020B0503050203000203" pitchFamily="34" charset="0"/>
            </a:endParaRPr>
          </a:p>
          <a:p>
            <a:pPr marL="285750" indent="-285750" algn="l">
              <a:buClr>
                <a:srgbClr val="B32A48"/>
              </a:buClr>
              <a:buSzPct val="150000"/>
              <a:buFont typeface="Arial" panose="020B0604020202020204" pitchFamily="34" charset="0"/>
              <a:buChar char="•"/>
            </a:pPr>
            <a:r>
              <a:rPr lang="es-ES" b="0" i="0" dirty="0">
                <a:solidFill>
                  <a:srgbClr val="3E4655"/>
                </a:solidFill>
                <a:effectLst/>
                <a:latin typeface="IBM Plex Sans" panose="020B0503050203000203" pitchFamily="34" charset="0"/>
              </a:rPr>
              <a:t> </a:t>
            </a:r>
            <a:r>
              <a:rPr lang="es-ES" dirty="0" err="1">
                <a:solidFill>
                  <a:srgbClr val="3E4655"/>
                </a:solidFill>
                <a:latin typeface="IBM Plex Sans" panose="020B0503050203000203" pitchFamily="34" charset="0"/>
              </a:rPr>
              <a:t>R</a:t>
            </a:r>
            <a:r>
              <a:rPr lang="es-ES" b="0" i="0" dirty="0" err="1">
                <a:solidFill>
                  <a:srgbClr val="3E4655"/>
                </a:solidFill>
                <a:effectLst/>
                <a:latin typeface="IBM Plex Sans" panose="020B0503050203000203" pitchFamily="34" charset="0"/>
              </a:rPr>
              <a:t>adioisotopes</a:t>
            </a:r>
            <a:r>
              <a:rPr lang="es-ES" b="0" i="0" dirty="0">
                <a:solidFill>
                  <a:srgbClr val="3E4655"/>
                </a:solidFill>
                <a:effectLst/>
                <a:latin typeface="IBM Plex Sans" panose="020B0503050203000203" pitchFamily="34" charset="0"/>
              </a:rPr>
              <a:t> </a:t>
            </a:r>
            <a:r>
              <a:rPr lang="es-ES" b="0" i="0" dirty="0" err="1">
                <a:solidFill>
                  <a:srgbClr val="3E4655"/>
                </a:solidFill>
                <a:effectLst/>
                <a:latin typeface="IBM Plex Sans" panose="020B0503050203000203" pitchFamily="34" charset="0"/>
              </a:rPr>
              <a:t>for</a:t>
            </a:r>
            <a:r>
              <a:rPr lang="es-ES" b="0" i="0" dirty="0">
                <a:solidFill>
                  <a:srgbClr val="3E4655"/>
                </a:solidFill>
                <a:effectLst/>
                <a:latin typeface="IBM Plex Sans" panose="020B0503050203000203" pitchFamily="34" charset="0"/>
              </a:rPr>
              <a:t> medical </a:t>
            </a:r>
            <a:r>
              <a:rPr lang="es-ES" b="0" i="0" dirty="0" err="1">
                <a:solidFill>
                  <a:srgbClr val="3E4655"/>
                </a:solidFill>
                <a:effectLst/>
                <a:latin typeface="IBM Plex Sans" panose="020B0503050203000203" pitchFamily="34" charset="0"/>
              </a:rPr>
              <a:t>applications</a:t>
            </a:r>
            <a:endParaRPr lang="en-GB" i="0" dirty="0">
              <a:solidFill>
                <a:srgbClr val="3E4655"/>
              </a:solidFill>
              <a:effectLst/>
              <a:latin typeface="IBM Plex Sans" panose="020B0503050203000203" pitchFamily="34" charset="0"/>
            </a:endParaRPr>
          </a:p>
          <a:p>
            <a:pPr marL="285750" indent="-285750">
              <a:buClr>
                <a:srgbClr val="B32A48"/>
              </a:buClr>
              <a:buSzPct val="150000"/>
              <a:buFont typeface="Arial" panose="020B0604020202020204" pitchFamily="34" charset="0"/>
              <a:buChar char="•"/>
            </a:pPr>
            <a:endParaRPr lang="es-ES" dirty="0">
              <a:solidFill>
                <a:srgbClr val="3E4655"/>
              </a:solidFill>
              <a:latin typeface="IBM Plex Sans" panose="020B0503050203000203" pitchFamily="34" charset="0"/>
              <a:cs typeface="Lao UI" panose="020B0502040204020203" pitchFamily="34" charset="0"/>
            </a:endParaRPr>
          </a:p>
        </p:txBody>
      </p:sp>
      <p:sp>
        <p:nvSpPr>
          <p:cNvPr id="19" name="TextBox 18">
            <a:extLst>
              <a:ext uri="{FF2B5EF4-FFF2-40B4-BE49-F238E27FC236}">
                <a16:creationId xmlns:a16="http://schemas.microsoft.com/office/drawing/2014/main" id="{91E24D18-4E7B-A238-EB21-887E058A9622}"/>
              </a:ext>
            </a:extLst>
          </p:cNvPr>
          <p:cNvSpPr txBox="1"/>
          <p:nvPr/>
        </p:nvSpPr>
        <p:spPr>
          <a:xfrm>
            <a:off x="274266" y="4633762"/>
            <a:ext cx="5216707" cy="1569660"/>
          </a:xfrm>
          <a:prstGeom prst="rect">
            <a:avLst/>
          </a:prstGeom>
          <a:noFill/>
        </p:spPr>
        <p:txBody>
          <a:bodyPr wrap="square">
            <a:spAutoFit/>
          </a:bodyPr>
          <a:lstStyle/>
          <a:p>
            <a:pPr algn="ctr"/>
            <a:r>
              <a:rPr lang="en-GB" sz="1600" b="0" i="0" dirty="0">
                <a:solidFill>
                  <a:srgbClr val="3E4655"/>
                </a:solidFill>
                <a:effectLst/>
                <a:latin typeface="IBM Plex Sans" panose="020B0503050203000203" pitchFamily="34" charset="0"/>
              </a:rPr>
              <a:t>The infrastructure will provide a new European laboratory addressing a broad range of scientific research areas, from frontier fundamental physics, new nuclear physics and astrophysics to applications in nuclear materials, radioactive waste management, material science and life sciences.</a:t>
            </a:r>
            <a:endParaRPr lang="es-ES" sz="1600" dirty="0">
              <a:solidFill>
                <a:srgbClr val="3E4655"/>
              </a:solidFill>
              <a:latin typeface="IBM Plex Sans" panose="020B0503050203000203" pitchFamily="34" charset="0"/>
            </a:endParaRPr>
          </a:p>
        </p:txBody>
      </p:sp>
      <p:sp>
        <p:nvSpPr>
          <p:cNvPr id="23" name="TextBox 22">
            <a:extLst>
              <a:ext uri="{FF2B5EF4-FFF2-40B4-BE49-F238E27FC236}">
                <a16:creationId xmlns:a16="http://schemas.microsoft.com/office/drawing/2014/main" id="{4A54C018-99DE-0686-F438-B12EE9F6A99F}"/>
              </a:ext>
            </a:extLst>
          </p:cNvPr>
          <p:cNvSpPr txBox="1"/>
          <p:nvPr/>
        </p:nvSpPr>
        <p:spPr>
          <a:xfrm>
            <a:off x="419668" y="4084433"/>
            <a:ext cx="7115174" cy="369332"/>
          </a:xfrm>
          <a:prstGeom prst="rect">
            <a:avLst/>
          </a:prstGeom>
          <a:noFill/>
        </p:spPr>
        <p:txBody>
          <a:bodyPr wrap="square">
            <a:spAutoFit/>
          </a:bodyPr>
          <a:lstStyle/>
          <a:p>
            <a:r>
              <a:rPr lang="es-ES" dirty="0" err="1">
                <a:latin typeface="IBM Plex Sans" panose="020B0503050203000203" pitchFamily="34" charset="0"/>
              </a:rPr>
              <a:t>Webpage</a:t>
            </a:r>
            <a:r>
              <a:rPr lang="es-ES" dirty="0">
                <a:latin typeface="IBM Plex Sans" panose="020B0503050203000203" pitchFamily="34" charset="0"/>
              </a:rPr>
              <a:t>: </a:t>
            </a:r>
            <a:r>
              <a:rPr lang="es-ES" dirty="0">
                <a:solidFill>
                  <a:srgbClr val="B32A48"/>
                </a:solidFill>
                <a:latin typeface="IBM Plex Sans" panose="020B0503050203000203" pitchFamily="34" charset="0"/>
              </a:rPr>
              <a:t>www.eli-np.ro</a:t>
            </a:r>
          </a:p>
        </p:txBody>
      </p:sp>
    </p:spTree>
    <p:extLst>
      <p:ext uri="{BB962C8B-B14F-4D97-AF65-F5344CB8AC3E}">
        <p14:creationId xmlns:p14="http://schemas.microsoft.com/office/powerpoint/2010/main" val="1821951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C0774D15-9858-3A69-5C3B-40C7775AD510}"/>
              </a:ext>
            </a:extLst>
          </p:cNvPr>
          <p:cNvSpPr>
            <a:spLocks noGrp="1"/>
          </p:cNvSpPr>
          <p:nvPr>
            <p:ph type="ftr" sz="quarter" idx="11"/>
          </p:nvPr>
        </p:nvSpPr>
        <p:spPr/>
        <p:txBody>
          <a:bodyPr/>
          <a:lstStyle/>
          <a:p>
            <a:r>
              <a:rPr lang="pt-BR"/>
              <a:t>Ariel Final Workshop | M. A. Millán-Callado | 19/01/2024 | IJCLab, Orsay</a:t>
            </a:r>
            <a:endParaRPr lang="en-US" dirty="0"/>
          </a:p>
        </p:txBody>
      </p:sp>
      <p:sp>
        <p:nvSpPr>
          <p:cNvPr id="13" name="Título 7">
            <a:extLst>
              <a:ext uri="{FF2B5EF4-FFF2-40B4-BE49-F238E27FC236}">
                <a16:creationId xmlns:a16="http://schemas.microsoft.com/office/drawing/2014/main" id="{8C594728-D7F0-ADF8-8FF9-7354D2B9247E}"/>
              </a:ext>
            </a:extLst>
          </p:cNvPr>
          <p:cNvSpPr>
            <a:spLocks noGrp="1"/>
          </p:cNvSpPr>
          <p:nvPr>
            <p:ph type="title"/>
          </p:nvPr>
        </p:nvSpPr>
        <p:spPr>
          <a:xfrm>
            <a:off x="439998" y="124732"/>
            <a:ext cx="11639550" cy="684947"/>
          </a:xfrm>
        </p:spPr>
        <p:txBody>
          <a:bodyPr/>
          <a:lstStyle/>
          <a:p>
            <a:r>
              <a:rPr lang="es-ES" sz="3600" dirty="0"/>
              <a:t>LASER-DRIVEN NEUTRON SOURCES: TARGET NORMAL SHEATH ACCELERATION (TNSA)</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25" y="1041995"/>
            <a:ext cx="11415614" cy="4982343"/>
          </a:xfrm>
          <a:prstGeom prst="rect">
            <a:avLst/>
          </a:prstGeom>
        </p:spPr>
      </p:pic>
      <p:sp>
        <p:nvSpPr>
          <p:cNvPr id="6" name="Rectangle 5">
            <a:extLst>
              <a:ext uri="{FF2B5EF4-FFF2-40B4-BE49-F238E27FC236}">
                <a16:creationId xmlns:a16="http://schemas.microsoft.com/office/drawing/2014/main" id="{89CA5245-49A5-84BA-1D77-A50569CEBBA6}"/>
              </a:ext>
            </a:extLst>
          </p:cNvPr>
          <p:cNvSpPr/>
          <p:nvPr/>
        </p:nvSpPr>
        <p:spPr>
          <a:xfrm>
            <a:off x="5162550" y="1447800"/>
            <a:ext cx="3448050" cy="4789398"/>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6">
            <a:extLst>
              <a:ext uri="{FF2B5EF4-FFF2-40B4-BE49-F238E27FC236}">
                <a16:creationId xmlns:a16="http://schemas.microsoft.com/office/drawing/2014/main" id="{B4ECC048-8B1B-8B41-C753-047EF8624CA6}"/>
              </a:ext>
            </a:extLst>
          </p:cNvPr>
          <p:cNvSpPr/>
          <p:nvPr/>
        </p:nvSpPr>
        <p:spPr>
          <a:xfrm>
            <a:off x="8610600" y="1336506"/>
            <a:ext cx="3448050" cy="4789398"/>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4889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C0774D15-9858-3A69-5C3B-40C7775AD510}"/>
              </a:ext>
            </a:extLst>
          </p:cNvPr>
          <p:cNvSpPr>
            <a:spLocks noGrp="1"/>
          </p:cNvSpPr>
          <p:nvPr>
            <p:ph type="ftr" sz="quarter" idx="11"/>
          </p:nvPr>
        </p:nvSpPr>
        <p:spPr/>
        <p:txBody>
          <a:bodyPr/>
          <a:lstStyle/>
          <a:p>
            <a:r>
              <a:rPr lang="pt-BR"/>
              <a:t>Ariel Final Workshop | M. A. Millán-Callado | 19/01/2024 | IJCLab, Orsay</a:t>
            </a:r>
            <a:endParaRPr lang="en-US" dirty="0"/>
          </a:p>
        </p:txBody>
      </p:sp>
      <p:sp>
        <p:nvSpPr>
          <p:cNvPr id="13" name="Título 7">
            <a:extLst>
              <a:ext uri="{FF2B5EF4-FFF2-40B4-BE49-F238E27FC236}">
                <a16:creationId xmlns:a16="http://schemas.microsoft.com/office/drawing/2014/main" id="{8C594728-D7F0-ADF8-8FF9-7354D2B9247E}"/>
              </a:ext>
            </a:extLst>
          </p:cNvPr>
          <p:cNvSpPr>
            <a:spLocks noGrp="1"/>
          </p:cNvSpPr>
          <p:nvPr>
            <p:ph type="title"/>
          </p:nvPr>
        </p:nvSpPr>
        <p:spPr>
          <a:xfrm>
            <a:off x="399055" y="103898"/>
            <a:ext cx="11639550" cy="684947"/>
          </a:xfrm>
        </p:spPr>
        <p:txBody>
          <a:bodyPr/>
          <a:lstStyle/>
          <a:p>
            <a:r>
              <a:rPr lang="es-ES" dirty="0"/>
              <a:t>LASER-DRIVEN NEUTRON SOURCES: PITCHER-CATHER SETUP</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55" y="1091475"/>
            <a:ext cx="7820618" cy="5065679"/>
          </a:xfrm>
          <a:prstGeom prst="rect">
            <a:avLst/>
          </a:prstGeom>
        </p:spPr>
      </p:pic>
      <p:pic>
        <p:nvPicPr>
          <p:cNvPr id="6" name="Imagen 108">
            <a:extLst>
              <a:ext uri="{FF2B5EF4-FFF2-40B4-BE49-F238E27FC236}">
                <a16:creationId xmlns:a16="http://schemas.microsoft.com/office/drawing/2014/main" id="{EF91CC3B-D192-9DF6-3055-92AE6448B011}"/>
              </a:ext>
            </a:extLst>
          </p:cNvPr>
          <p:cNvPicPr>
            <a:picLocks noChangeAspect="1"/>
          </p:cNvPicPr>
          <p:nvPr/>
        </p:nvPicPr>
        <p:blipFill rotWithShape="1">
          <a:blip r:embed="rId4">
            <a:clrChange>
              <a:clrFrom>
                <a:srgbClr val="FFFFFF"/>
              </a:clrFrom>
              <a:clrTo>
                <a:srgbClr val="FFFFFF">
                  <a:alpha val="0"/>
                </a:srgbClr>
              </a:clrTo>
            </a:clrChange>
          </a:blip>
          <a:srcRect l="2260" r="50316" b="38103"/>
          <a:stretch/>
        </p:blipFill>
        <p:spPr>
          <a:xfrm>
            <a:off x="8441358" y="881249"/>
            <a:ext cx="2949550" cy="2311941"/>
          </a:xfrm>
          <a:prstGeom prst="rect">
            <a:avLst/>
          </a:prstGeom>
          <a:ln>
            <a:noFill/>
          </a:ln>
        </p:spPr>
      </p:pic>
      <p:sp>
        <p:nvSpPr>
          <p:cNvPr id="7" name="Rectángulo 6">
            <a:extLst>
              <a:ext uri="{FF2B5EF4-FFF2-40B4-BE49-F238E27FC236}">
                <a16:creationId xmlns:a16="http://schemas.microsoft.com/office/drawing/2014/main" id="{46D9D789-8C8D-CC46-D3E7-0E98845E179C}"/>
              </a:ext>
            </a:extLst>
          </p:cNvPr>
          <p:cNvSpPr/>
          <p:nvPr/>
        </p:nvSpPr>
        <p:spPr>
          <a:xfrm>
            <a:off x="8659995" y="5503767"/>
            <a:ext cx="3221068" cy="738664"/>
          </a:xfrm>
          <a:prstGeom prst="rect">
            <a:avLst/>
          </a:prstGeom>
        </p:spPr>
        <p:txBody>
          <a:bodyPr wrap="square">
            <a:spAutoFit/>
          </a:bodyPr>
          <a:lstStyle/>
          <a:p>
            <a:pPr algn="ctr"/>
            <a:r>
              <a:rPr lang="en-US" sz="1050" dirty="0" err="1">
                <a:solidFill>
                  <a:schemeClr val="tx2">
                    <a:lumMod val="25000"/>
                  </a:schemeClr>
                </a:solidFill>
                <a:latin typeface="IBM Plex Sans" panose="020B0503050203000203"/>
                <a:ea typeface="Cambria" panose="02040503050406030204" pitchFamily="18" charset="0"/>
                <a:cs typeface="Arial" panose="020B0604020202020204" pitchFamily="34" charset="0"/>
              </a:rPr>
              <a:t>Brack</a:t>
            </a:r>
            <a:r>
              <a:rPr lang="en-US" sz="1050" dirty="0">
                <a:solidFill>
                  <a:schemeClr val="tx2">
                    <a:lumMod val="25000"/>
                  </a:schemeClr>
                </a:solidFill>
                <a:latin typeface="IBM Plex Sans" panose="020B0503050203000203"/>
                <a:ea typeface="Cambria" panose="02040503050406030204" pitchFamily="18" charset="0"/>
                <a:cs typeface="Arial" panose="020B0604020202020204" pitchFamily="34" charset="0"/>
              </a:rPr>
              <a:t>, FE., Kroll, F., </a:t>
            </a:r>
            <a:r>
              <a:rPr lang="en-US" sz="1050" dirty="0" err="1">
                <a:solidFill>
                  <a:schemeClr val="tx2">
                    <a:lumMod val="25000"/>
                  </a:schemeClr>
                </a:solidFill>
                <a:latin typeface="IBM Plex Sans" panose="020B0503050203000203"/>
                <a:ea typeface="Cambria" panose="02040503050406030204" pitchFamily="18" charset="0"/>
                <a:cs typeface="Arial" panose="020B0604020202020204" pitchFamily="34" charset="0"/>
              </a:rPr>
              <a:t>Gaus</a:t>
            </a:r>
            <a:r>
              <a:rPr lang="en-US" sz="1050" dirty="0">
                <a:solidFill>
                  <a:schemeClr val="tx2">
                    <a:lumMod val="25000"/>
                  </a:schemeClr>
                </a:solidFill>
                <a:latin typeface="IBM Plex Sans" panose="020B0503050203000203"/>
                <a:ea typeface="Cambria" panose="02040503050406030204" pitchFamily="18" charset="0"/>
                <a:cs typeface="Arial" panose="020B0604020202020204" pitchFamily="34" charset="0"/>
              </a:rPr>
              <a:t>, L</a:t>
            </a:r>
            <a:r>
              <a:rPr lang="en-US" sz="1050" i="1" dirty="0">
                <a:solidFill>
                  <a:schemeClr val="tx2">
                    <a:lumMod val="25000"/>
                  </a:schemeClr>
                </a:solidFill>
                <a:latin typeface="IBM Plex Sans" panose="020B0503050203000203"/>
                <a:ea typeface="Cambria" panose="02040503050406030204" pitchFamily="18" charset="0"/>
                <a:cs typeface="Arial" panose="020B0604020202020204" pitchFamily="34" charset="0"/>
              </a:rPr>
              <a:t>. et al. </a:t>
            </a:r>
            <a:r>
              <a:rPr lang="en-US" sz="1050" dirty="0">
                <a:solidFill>
                  <a:schemeClr val="tx2">
                    <a:lumMod val="25000"/>
                  </a:schemeClr>
                </a:solidFill>
                <a:latin typeface="IBM Plex Sans" panose="020B0503050203000203"/>
                <a:ea typeface="Cambria" panose="02040503050406030204" pitchFamily="18" charset="0"/>
                <a:cs typeface="Arial" panose="020B0604020202020204" pitchFamily="34" charset="0"/>
              </a:rPr>
              <a:t>Spectral and spatial shaping of laser-driven proton beams using a pulsed high-field magnet beamline. </a:t>
            </a:r>
            <a:r>
              <a:rPr lang="en-US" sz="1050" i="1" dirty="0" err="1">
                <a:solidFill>
                  <a:schemeClr val="tx2">
                    <a:lumMod val="25000"/>
                  </a:schemeClr>
                </a:solidFill>
                <a:latin typeface="IBM Plex Sans" panose="020B0503050203000203"/>
                <a:ea typeface="Cambria" panose="02040503050406030204" pitchFamily="18" charset="0"/>
                <a:cs typeface="Arial" panose="020B0604020202020204" pitchFamily="34" charset="0"/>
              </a:rPr>
              <a:t>Sci</a:t>
            </a:r>
            <a:r>
              <a:rPr lang="en-US" sz="1050" i="1" dirty="0">
                <a:solidFill>
                  <a:schemeClr val="tx2">
                    <a:lumMod val="25000"/>
                  </a:schemeClr>
                </a:solidFill>
                <a:latin typeface="IBM Plex Sans" panose="020B0503050203000203"/>
                <a:ea typeface="Cambria" panose="02040503050406030204" pitchFamily="18" charset="0"/>
                <a:cs typeface="Arial" panose="020B0604020202020204" pitchFamily="34" charset="0"/>
              </a:rPr>
              <a:t> Rep</a:t>
            </a:r>
            <a:r>
              <a:rPr lang="en-US" sz="1050" dirty="0">
                <a:solidFill>
                  <a:schemeClr val="tx2">
                    <a:lumMod val="25000"/>
                  </a:schemeClr>
                </a:solidFill>
                <a:latin typeface="IBM Plex Sans" panose="020B0503050203000203"/>
                <a:ea typeface="Cambria" panose="02040503050406030204" pitchFamily="18" charset="0"/>
                <a:cs typeface="Arial" panose="020B0604020202020204" pitchFamily="34" charset="0"/>
              </a:rPr>
              <a:t>. </a:t>
            </a:r>
            <a:r>
              <a:rPr lang="en-US" sz="1050" b="1" dirty="0">
                <a:solidFill>
                  <a:schemeClr val="tx2">
                    <a:lumMod val="25000"/>
                  </a:schemeClr>
                </a:solidFill>
                <a:latin typeface="IBM Plex Sans" panose="020B0503050203000203"/>
                <a:ea typeface="Cambria" panose="02040503050406030204" pitchFamily="18" charset="0"/>
                <a:cs typeface="Arial" panose="020B0604020202020204" pitchFamily="34" charset="0"/>
              </a:rPr>
              <a:t>10</a:t>
            </a:r>
            <a:r>
              <a:rPr lang="en-US" sz="1050" dirty="0">
                <a:solidFill>
                  <a:schemeClr val="tx2">
                    <a:lumMod val="25000"/>
                  </a:schemeClr>
                </a:solidFill>
                <a:latin typeface="IBM Plex Sans" panose="020B0503050203000203"/>
                <a:ea typeface="Cambria" panose="02040503050406030204" pitchFamily="18" charset="0"/>
                <a:cs typeface="Arial" panose="020B0604020202020204" pitchFamily="34" charset="0"/>
              </a:rPr>
              <a:t>, 9118 (2020). </a:t>
            </a:r>
            <a:r>
              <a:rPr lang="en-US" sz="1050" dirty="0">
                <a:solidFill>
                  <a:srgbClr val="AB061D"/>
                </a:solidFill>
                <a:latin typeface="IBM Plex Sans" panose="020B0503050203000203"/>
                <a:ea typeface="Cambria" panose="02040503050406030204" pitchFamily="18" charset="0"/>
                <a:cs typeface="Arial" panose="020B0604020202020204" pitchFamily="34" charset="0"/>
              </a:rPr>
              <a:t>https://doi.org/10.1038/s41598-020-65775-7</a:t>
            </a:r>
          </a:p>
        </p:txBody>
      </p:sp>
      <p:pic>
        <p:nvPicPr>
          <p:cNvPr id="8" name="Imagen 108">
            <a:extLst>
              <a:ext uri="{FF2B5EF4-FFF2-40B4-BE49-F238E27FC236}">
                <a16:creationId xmlns:a16="http://schemas.microsoft.com/office/drawing/2014/main" id="{EF91CC3B-D192-9DF6-3055-92AE6448B011}"/>
              </a:ext>
            </a:extLst>
          </p:cNvPr>
          <p:cNvPicPr>
            <a:picLocks noChangeAspect="1"/>
          </p:cNvPicPr>
          <p:nvPr/>
        </p:nvPicPr>
        <p:blipFill rotWithShape="1">
          <a:blip r:embed="rId4">
            <a:clrChange>
              <a:clrFrom>
                <a:srgbClr val="FFFFFF"/>
              </a:clrFrom>
              <a:clrTo>
                <a:srgbClr val="FFFFFF">
                  <a:alpha val="0"/>
                </a:srgbClr>
              </a:clrTo>
            </a:clrChange>
          </a:blip>
          <a:srcRect l="49513" r="-797" b="38103"/>
          <a:stretch/>
        </p:blipFill>
        <p:spPr>
          <a:xfrm>
            <a:off x="8518358" y="2963113"/>
            <a:ext cx="3504343" cy="2540043"/>
          </a:xfrm>
          <a:prstGeom prst="rect">
            <a:avLst/>
          </a:prstGeom>
          <a:ln>
            <a:noFill/>
          </a:ln>
        </p:spPr>
      </p:pic>
    </p:spTree>
    <p:extLst>
      <p:ext uri="{BB962C8B-B14F-4D97-AF65-F5344CB8AC3E}">
        <p14:creationId xmlns:p14="http://schemas.microsoft.com/office/powerpoint/2010/main" val="311586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6728" y="135556"/>
            <a:ext cx="11622490" cy="684947"/>
          </a:xfrm>
        </p:spPr>
        <p:txBody>
          <a:bodyPr/>
          <a:lstStyle/>
          <a:p>
            <a:r>
              <a:rPr lang="de-DE" dirty="0"/>
              <a:t>LASER-DRIVEN NEUTRON SOURCES: STATE-OF-THE-ART</a:t>
            </a:r>
            <a:endParaRPr lang="es-ES" dirty="0"/>
          </a:p>
        </p:txBody>
      </p:sp>
      <p:sp>
        <p:nvSpPr>
          <p:cNvPr id="4" name="Marcador de pie de página 3"/>
          <p:cNvSpPr>
            <a:spLocks noGrp="1"/>
          </p:cNvSpPr>
          <p:nvPr>
            <p:ph type="ftr" sz="quarter" idx="11"/>
          </p:nvPr>
        </p:nvSpPr>
        <p:spPr/>
        <p:txBody>
          <a:bodyPr/>
          <a:lstStyle/>
          <a:p>
            <a:r>
              <a:rPr lang="es-ES"/>
              <a:t>Ariel Final Workshop | M. A. Millán-Callado | 19/01/2024 | IJCLab, Orsay</a:t>
            </a:r>
            <a:endParaRPr lang="en-US" dirty="0"/>
          </a:p>
        </p:txBody>
      </p:sp>
      <p:pic>
        <p:nvPicPr>
          <p:cNvPr id="15" name="Imagen 44">
            <a:extLst>
              <a:ext uri="{FF2B5EF4-FFF2-40B4-BE49-F238E27FC236}">
                <a16:creationId xmlns:a16="http://schemas.microsoft.com/office/drawing/2014/main" id="{CC688876-CB73-6ADF-85E6-F55B968A31CB}"/>
              </a:ext>
            </a:extLst>
          </p:cNvPr>
          <p:cNvPicPr>
            <a:picLocks noChangeAspect="1"/>
          </p:cNvPicPr>
          <p:nvPr/>
        </p:nvPicPr>
        <p:blipFill rotWithShape="1">
          <a:blip r:embed="rId3">
            <a:clrChange>
              <a:clrFrom>
                <a:srgbClr val="FFFFFF"/>
              </a:clrFrom>
              <a:clrTo>
                <a:srgbClr val="FFFFFF">
                  <a:alpha val="0"/>
                </a:srgbClr>
              </a:clrTo>
            </a:clrChange>
          </a:blip>
          <a:srcRect l="16034" t="18747" r="21289" b="17257"/>
          <a:stretch/>
        </p:blipFill>
        <p:spPr>
          <a:xfrm>
            <a:off x="436728" y="1231899"/>
            <a:ext cx="6282900" cy="3606800"/>
          </a:xfrm>
          <a:prstGeom prst="rect">
            <a:avLst/>
          </a:prstGeom>
        </p:spPr>
      </p:pic>
      <p:sp>
        <p:nvSpPr>
          <p:cNvPr id="19" name="CuadroTexto 33">
            <a:extLst>
              <a:ext uri="{FF2B5EF4-FFF2-40B4-BE49-F238E27FC236}">
                <a16:creationId xmlns:a16="http://schemas.microsoft.com/office/drawing/2014/main" id="{A3705CC3-AF5F-666D-7B62-ED460B583FC1}"/>
              </a:ext>
            </a:extLst>
          </p:cNvPr>
          <p:cNvSpPr txBox="1"/>
          <p:nvPr/>
        </p:nvSpPr>
        <p:spPr>
          <a:xfrm>
            <a:off x="666703" y="4838699"/>
            <a:ext cx="5618282" cy="954107"/>
          </a:xfrm>
          <a:prstGeom prst="rect">
            <a:avLst/>
          </a:prstGeom>
          <a:noFill/>
        </p:spPr>
        <p:txBody>
          <a:bodyPr wrap="square" rtlCol="0">
            <a:spAutoFit/>
          </a:bodyPr>
          <a:lstStyle/>
          <a:p>
            <a:pPr algn="ctr"/>
            <a:r>
              <a:rPr lang="es-ES" sz="1400" dirty="0">
                <a:solidFill>
                  <a:srgbClr val="3E4655"/>
                </a:solidFill>
                <a:latin typeface="IBM Plex Sans" panose="020B0503050203000203" pitchFamily="34" charset="0"/>
                <a:ea typeface="Cambria" panose="02040503050406030204" pitchFamily="18" charset="0"/>
                <a:cs typeface="Arial" panose="020B0604020202020204" pitchFamily="34" charset="0"/>
              </a:rPr>
              <a:t> </a:t>
            </a:r>
            <a:r>
              <a:rPr lang="en-US" sz="1400" dirty="0">
                <a:solidFill>
                  <a:srgbClr val="3E4655"/>
                </a:solidFill>
                <a:latin typeface="IBM Plex Sans" panose="020B0503050203000203" pitchFamily="34" charset="0"/>
                <a:ea typeface="Cambria" panose="02040503050406030204" pitchFamily="18" charset="0"/>
                <a:cs typeface="Arial" panose="020B0604020202020204" pitchFamily="34" charset="0"/>
              </a:rPr>
              <a:t>Neutrons per pulse of a laser-driven neutron source vs laser intensity</a:t>
            </a:r>
            <a:r>
              <a:rPr lang="nb-NO" sz="1400" dirty="0">
                <a:solidFill>
                  <a:srgbClr val="3E4655"/>
                </a:solidFill>
                <a:latin typeface="IBM Plex Sans" panose="020B0503050203000203" pitchFamily="34" charset="0"/>
                <a:ea typeface="Cambria" panose="02040503050406030204" pitchFamily="18" charset="0"/>
                <a:cs typeface="Arial" panose="020B0604020202020204" pitchFamily="34" charset="0"/>
              </a:rPr>
              <a:t>.  </a:t>
            </a:r>
            <a:r>
              <a:rPr lang="nb-NO" sz="1400" dirty="0">
                <a:solidFill>
                  <a:srgbClr val="262626"/>
                </a:solidFill>
                <a:latin typeface="IBM Plex Sans" panose="020B0503050203000203" pitchFamily="34" charset="0"/>
                <a:ea typeface="Cambria" panose="02040503050406030204" pitchFamily="18" charset="0"/>
                <a:cs typeface="Arial" panose="020B0604020202020204" pitchFamily="34" charset="0"/>
              </a:rPr>
              <a:t>–</a:t>
            </a:r>
            <a:r>
              <a:rPr lang="es-ES" sz="1400" dirty="0">
                <a:solidFill>
                  <a:srgbClr val="262626"/>
                </a:solidFill>
                <a:latin typeface="IBM Plex Sans" panose="020B0503050203000203" pitchFamily="34" charset="0"/>
                <a:ea typeface="Cambria" panose="02040503050406030204" pitchFamily="18" charset="0"/>
                <a:cs typeface="Arial" panose="020B0604020202020204" pitchFamily="34" charset="0"/>
              </a:rPr>
              <a:t> </a:t>
            </a:r>
            <a:r>
              <a:rPr lang="es-ES" sz="1400" dirty="0" err="1">
                <a:solidFill>
                  <a:srgbClr val="A90533"/>
                </a:solidFill>
                <a:latin typeface="IBM Plex Sans" panose="020B0503050203000203" pitchFamily="34" charset="0"/>
                <a:ea typeface="Cambria" panose="02040503050406030204" pitchFamily="18" charset="0"/>
                <a:cs typeface="Arial" panose="020B0604020202020204" pitchFamily="34" charset="0"/>
              </a:rPr>
              <a:t>Roth</a:t>
            </a:r>
            <a:r>
              <a:rPr lang="es-ES" sz="1400" dirty="0">
                <a:solidFill>
                  <a:srgbClr val="A90533"/>
                </a:solidFill>
                <a:latin typeface="IBM Plex Sans" panose="020B0503050203000203" pitchFamily="34" charset="0"/>
                <a:ea typeface="Cambria" panose="02040503050406030204" pitchFamily="18" charset="0"/>
                <a:cs typeface="Arial" panose="020B0604020202020204" pitchFamily="34" charset="0"/>
              </a:rPr>
              <a:t>, M. </a:t>
            </a:r>
            <a:r>
              <a:rPr lang="es-ES" sz="1400" i="1" dirty="0">
                <a:solidFill>
                  <a:srgbClr val="A90533"/>
                </a:solidFill>
                <a:latin typeface="IBM Plex Sans" panose="020B0503050203000203" pitchFamily="34" charset="0"/>
                <a:ea typeface="Cambria" panose="02040503050406030204" pitchFamily="18" charset="0"/>
                <a:cs typeface="Arial" panose="020B0604020202020204" pitchFamily="34" charset="0"/>
              </a:rPr>
              <a:t>et al</a:t>
            </a:r>
            <a:r>
              <a:rPr lang="es-ES" sz="1400" b="1" dirty="0">
                <a:solidFill>
                  <a:srgbClr val="A90533"/>
                </a:solidFill>
                <a:latin typeface="IBM Plex Sans" panose="020B0503050203000203" pitchFamily="34" charset="0"/>
                <a:ea typeface="Cambria" panose="02040503050406030204" pitchFamily="18" charset="0"/>
                <a:cs typeface="Arial" panose="020B0604020202020204" pitchFamily="34" charset="0"/>
              </a:rPr>
              <a:t>.</a:t>
            </a:r>
            <a:r>
              <a:rPr lang="es-ES" sz="1400" i="1" dirty="0">
                <a:solidFill>
                  <a:srgbClr val="A90533"/>
                </a:solidFill>
                <a:latin typeface="IBM Plex Sans" panose="020B0503050203000203" pitchFamily="34" charset="0"/>
                <a:ea typeface="Cambria" panose="02040503050406030204" pitchFamily="18" charset="0"/>
                <a:cs typeface="Arial" panose="020B0604020202020204" pitchFamily="34" charset="0"/>
              </a:rPr>
              <a:t> Los </a:t>
            </a:r>
            <a:r>
              <a:rPr lang="es-ES" sz="1400" i="1" dirty="0" err="1">
                <a:solidFill>
                  <a:srgbClr val="A90533"/>
                </a:solidFill>
                <a:latin typeface="IBM Plex Sans" panose="020B0503050203000203" pitchFamily="34" charset="0"/>
                <a:ea typeface="Cambria" panose="02040503050406030204" pitchFamily="18" charset="0"/>
                <a:cs typeface="Arial" panose="020B0604020202020204" pitchFamily="34" charset="0"/>
              </a:rPr>
              <a:t>Alamos</a:t>
            </a:r>
            <a:r>
              <a:rPr lang="es-ES" sz="1400" i="1" dirty="0">
                <a:solidFill>
                  <a:srgbClr val="A90533"/>
                </a:solidFill>
                <a:latin typeface="IBM Plex Sans" panose="020B0503050203000203" pitchFamily="34" charset="0"/>
                <a:ea typeface="Cambria" panose="02040503050406030204" pitchFamily="18" charset="0"/>
                <a:cs typeface="Arial" panose="020B0604020202020204" pitchFamily="34" charset="0"/>
              </a:rPr>
              <a:t> </a:t>
            </a:r>
            <a:r>
              <a:rPr lang="es-ES" sz="1400" i="1" dirty="0" err="1">
                <a:solidFill>
                  <a:srgbClr val="A90533"/>
                </a:solidFill>
                <a:latin typeface="IBM Plex Sans" panose="020B0503050203000203" pitchFamily="34" charset="0"/>
                <a:ea typeface="Cambria" panose="02040503050406030204" pitchFamily="18" charset="0"/>
                <a:cs typeface="Arial" panose="020B0604020202020204" pitchFamily="34" charset="0"/>
              </a:rPr>
              <a:t>National</a:t>
            </a:r>
            <a:r>
              <a:rPr lang="es-ES" sz="1400" i="1" dirty="0">
                <a:solidFill>
                  <a:srgbClr val="A90533"/>
                </a:solidFill>
                <a:latin typeface="IBM Plex Sans" panose="020B0503050203000203" pitchFamily="34" charset="0"/>
                <a:ea typeface="Cambria" panose="02040503050406030204" pitchFamily="18" charset="0"/>
                <a:cs typeface="Arial" panose="020B0604020202020204" pitchFamily="34" charset="0"/>
              </a:rPr>
              <a:t> </a:t>
            </a:r>
            <a:r>
              <a:rPr lang="es-ES" sz="1400" i="1" dirty="0" err="1">
                <a:solidFill>
                  <a:srgbClr val="A90533"/>
                </a:solidFill>
                <a:latin typeface="IBM Plex Sans" panose="020B0503050203000203" pitchFamily="34" charset="0"/>
                <a:ea typeface="Cambria" panose="02040503050406030204" pitchFamily="18" charset="0"/>
                <a:cs typeface="Arial" panose="020B0604020202020204" pitchFamily="34" charset="0"/>
              </a:rPr>
              <a:t>Lab</a:t>
            </a:r>
            <a:r>
              <a:rPr lang="es-ES" sz="1400" i="1" dirty="0">
                <a:solidFill>
                  <a:srgbClr val="A90533"/>
                </a:solidFill>
                <a:latin typeface="IBM Plex Sans" panose="020B0503050203000203" pitchFamily="34" charset="0"/>
                <a:ea typeface="Cambria" panose="02040503050406030204" pitchFamily="18" charset="0"/>
                <a:cs typeface="Arial" panose="020B0604020202020204" pitchFamily="34" charset="0"/>
              </a:rPr>
              <a:t>. (LANL) </a:t>
            </a:r>
            <a:r>
              <a:rPr lang="es-ES" sz="1400" i="1" dirty="0" err="1">
                <a:solidFill>
                  <a:srgbClr val="A90533"/>
                </a:solidFill>
                <a:latin typeface="IBM Plex Sans" panose="020B0503050203000203" pitchFamily="34" charset="0"/>
                <a:ea typeface="Cambria" panose="02040503050406030204" pitchFamily="18" charset="0"/>
                <a:cs typeface="Arial" panose="020B0604020202020204" pitchFamily="34" charset="0"/>
              </a:rPr>
              <a:t>Technical</a:t>
            </a:r>
            <a:r>
              <a:rPr lang="es-ES" sz="1400" i="1" dirty="0">
                <a:solidFill>
                  <a:srgbClr val="A90533"/>
                </a:solidFill>
                <a:latin typeface="IBM Plex Sans" panose="020B0503050203000203" pitchFamily="34" charset="0"/>
                <a:ea typeface="Cambria" panose="02040503050406030204" pitchFamily="18" charset="0"/>
                <a:cs typeface="Arial" panose="020B0604020202020204" pitchFamily="34" charset="0"/>
              </a:rPr>
              <a:t> </a:t>
            </a:r>
            <a:r>
              <a:rPr lang="es-ES" sz="1400" i="1" dirty="0" err="1">
                <a:solidFill>
                  <a:srgbClr val="A90533"/>
                </a:solidFill>
                <a:latin typeface="IBM Plex Sans" panose="020B0503050203000203" pitchFamily="34" charset="0"/>
                <a:ea typeface="Cambria" panose="02040503050406030204" pitchFamily="18" charset="0"/>
                <a:cs typeface="Arial" panose="020B0604020202020204" pitchFamily="34" charset="0"/>
              </a:rPr>
              <a:t>Report</a:t>
            </a:r>
            <a:r>
              <a:rPr lang="es-ES" sz="1400" i="1" dirty="0">
                <a:solidFill>
                  <a:srgbClr val="A90533"/>
                </a:solidFill>
                <a:latin typeface="IBM Plex Sans" panose="020B0503050203000203" pitchFamily="34" charset="0"/>
                <a:ea typeface="Cambria" panose="02040503050406030204" pitchFamily="18" charset="0"/>
                <a:cs typeface="Arial" panose="020B0604020202020204" pitchFamily="34" charset="0"/>
              </a:rPr>
              <a:t>. </a:t>
            </a:r>
            <a:r>
              <a:rPr lang="es-ES" sz="1400" b="1" dirty="0">
                <a:solidFill>
                  <a:srgbClr val="A90533"/>
                </a:solidFill>
                <a:latin typeface="IBM Plex Sans" panose="020B0503050203000203" pitchFamily="34" charset="0"/>
                <a:ea typeface="Cambria" panose="02040503050406030204" pitchFamily="18" charset="0"/>
                <a:cs typeface="Arial" panose="020B0604020202020204" pitchFamily="34" charset="0"/>
              </a:rPr>
              <a:t>LA-UR-17-23190. </a:t>
            </a:r>
            <a:r>
              <a:rPr lang="es-ES" sz="1400" dirty="0">
                <a:solidFill>
                  <a:srgbClr val="A90533"/>
                </a:solidFill>
                <a:latin typeface="IBM Plex Sans" panose="020B0503050203000203" pitchFamily="34" charset="0"/>
                <a:ea typeface="Cambria" panose="02040503050406030204" pitchFamily="18" charset="0"/>
                <a:cs typeface="Arial" panose="020B0604020202020204" pitchFamily="34" charset="0"/>
              </a:rPr>
              <a:t>(2017). https://doi.org/10.2172/1352436</a:t>
            </a:r>
          </a:p>
        </p:txBody>
      </p:sp>
      <p:pic>
        <p:nvPicPr>
          <p:cNvPr id="3" name="Imagen 37">
            <a:extLst>
              <a:ext uri="{FF2B5EF4-FFF2-40B4-BE49-F238E27FC236}">
                <a16:creationId xmlns:a16="http://schemas.microsoft.com/office/drawing/2014/main" id="{29FE9279-B1AD-CE23-10E4-D464F646B986}"/>
              </a:ext>
            </a:extLst>
          </p:cNvPr>
          <p:cNvPicPr>
            <a:picLocks noChangeAspect="1"/>
          </p:cNvPicPr>
          <p:nvPr/>
        </p:nvPicPr>
        <p:blipFill rotWithShape="1">
          <a:blip r:embed="rId4">
            <a:clrChange>
              <a:clrFrom>
                <a:srgbClr val="FFFFFF"/>
              </a:clrFrom>
              <a:clrTo>
                <a:srgbClr val="FFFFFF">
                  <a:alpha val="0"/>
                </a:srgbClr>
              </a:clrTo>
            </a:clrChange>
          </a:blip>
          <a:srcRect l="13836" t="25000" r="46779" b="7813"/>
          <a:stretch/>
        </p:blipFill>
        <p:spPr>
          <a:xfrm>
            <a:off x="7061754" y="951760"/>
            <a:ext cx="4151106" cy="3981354"/>
          </a:xfrm>
          <a:prstGeom prst="rect">
            <a:avLst/>
          </a:prstGeom>
        </p:spPr>
      </p:pic>
      <p:sp>
        <p:nvSpPr>
          <p:cNvPr id="6" name="3 Rectángulo">
            <a:extLst>
              <a:ext uri="{FF2B5EF4-FFF2-40B4-BE49-F238E27FC236}">
                <a16:creationId xmlns:a16="http://schemas.microsoft.com/office/drawing/2014/main" id="{C5789916-464C-FF4C-7BA7-ABFB3F858FE9}"/>
              </a:ext>
            </a:extLst>
          </p:cNvPr>
          <p:cNvSpPr/>
          <p:nvPr/>
        </p:nvSpPr>
        <p:spPr>
          <a:xfrm>
            <a:off x="6730401" y="4910436"/>
            <a:ext cx="5018283" cy="1600438"/>
          </a:xfrm>
          <a:prstGeom prst="rect">
            <a:avLst/>
          </a:prstGeom>
        </p:spPr>
        <p:txBody>
          <a:bodyPr wrap="square">
            <a:spAutoFit/>
          </a:bodyPr>
          <a:lstStyle/>
          <a:p>
            <a:pPr algn="ctr"/>
            <a:r>
              <a:rPr lang="en-US" sz="1400" dirty="0">
                <a:solidFill>
                  <a:srgbClr val="3E4655"/>
                </a:solidFill>
                <a:latin typeface="IBM Plex Sans" panose="020B0503050203000203" pitchFamily="34" charset="0"/>
                <a:ea typeface="Cambria" panose="02040503050406030204" pitchFamily="18" charset="0"/>
                <a:cs typeface="Arial" panose="020B0604020202020204" pitchFamily="34" charset="0"/>
              </a:rPr>
              <a:t>Neutron flux based in  M. Roth, et al. results from 2013 experiments at TRIDENT PW Laser System.  (80 J, 600 fs, 10</a:t>
            </a:r>
            <a:r>
              <a:rPr lang="en-US" sz="1400" baseline="30000" dirty="0">
                <a:solidFill>
                  <a:srgbClr val="3E4655"/>
                </a:solidFill>
                <a:latin typeface="IBM Plex Sans" panose="020B0503050203000203" pitchFamily="34" charset="0"/>
                <a:ea typeface="Cambria" panose="02040503050406030204" pitchFamily="18" charset="0"/>
                <a:cs typeface="Arial" panose="020B0604020202020204" pitchFamily="34" charset="0"/>
              </a:rPr>
              <a:t>21</a:t>
            </a:r>
            <a:r>
              <a:rPr lang="en-US" sz="1400" dirty="0">
                <a:solidFill>
                  <a:srgbClr val="3E4655"/>
                </a:solidFill>
                <a:latin typeface="IBM Plex Sans" panose="020B0503050203000203" pitchFamily="34" charset="0"/>
                <a:ea typeface="Cambria" panose="02040503050406030204" pitchFamily="18" charset="0"/>
                <a:cs typeface="Arial" panose="020B0604020202020204" pitchFamily="34" charset="0"/>
              </a:rPr>
              <a:t> W/cm</a:t>
            </a:r>
            <a:r>
              <a:rPr lang="en-US" sz="1400" baseline="30000" dirty="0">
                <a:solidFill>
                  <a:srgbClr val="3E4655"/>
                </a:solidFill>
                <a:latin typeface="IBM Plex Sans" panose="020B0503050203000203" pitchFamily="34" charset="0"/>
                <a:ea typeface="Cambria" panose="02040503050406030204" pitchFamily="18" charset="0"/>
                <a:cs typeface="Arial" panose="020B0604020202020204" pitchFamily="34" charset="0"/>
              </a:rPr>
              <a:t>2</a:t>
            </a:r>
            <a:r>
              <a:rPr lang="en-US" sz="1400" dirty="0">
                <a:solidFill>
                  <a:srgbClr val="3E4655"/>
                </a:solidFill>
                <a:latin typeface="IBM Plex Sans" panose="020B0503050203000203" pitchFamily="34" charset="0"/>
                <a:ea typeface="Cambria" panose="02040503050406030204" pitchFamily="18" charset="0"/>
                <a:cs typeface="Arial" panose="020B0604020202020204" pitchFamily="34" charset="0"/>
              </a:rPr>
              <a:t>). 1 m of flight path and 10 Hz are supposed. </a:t>
            </a:r>
            <a:r>
              <a:rPr lang="nb-NO" sz="1400" dirty="0">
                <a:solidFill>
                  <a:srgbClr val="3E4655"/>
                </a:solidFill>
                <a:latin typeface="IBM Plex Sans" panose="020B0503050203000203" pitchFamily="34" charset="0"/>
                <a:ea typeface="Cambria" panose="02040503050406030204" pitchFamily="18" charset="0"/>
                <a:cs typeface="Arial" panose="020B0604020202020204" pitchFamily="34" charset="0"/>
              </a:rPr>
              <a:t> </a:t>
            </a:r>
            <a:endParaRPr lang="nb-NO" sz="1400" dirty="0">
              <a:solidFill>
                <a:srgbClr val="262626"/>
              </a:solidFill>
              <a:latin typeface="IBM Plex Sans" panose="020B0503050203000203" pitchFamily="34" charset="0"/>
              <a:ea typeface="Cambria" panose="02040503050406030204" pitchFamily="18" charset="0"/>
              <a:cs typeface="Arial" panose="020B0604020202020204" pitchFamily="34" charset="0"/>
            </a:endParaRPr>
          </a:p>
          <a:p>
            <a:pPr algn="ctr"/>
            <a:r>
              <a:rPr lang="nb-NO" sz="1400" dirty="0">
                <a:solidFill>
                  <a:srgbClr val="262626"/>
                </a:solidFill>
                <a:latin typeface="IBM Plex Sans" panose="020B0503050203000203" pitchFamily="34" charset="0"/>
                <a:ea typeface="Cambria" panose="02040503050406030204" pitchFamily="18" charset="0"/>
                <a:cs typeface="Arial" panose="020B0604020202020204" pitchFamily="34" charset="0"/>
              </a:rPr>
              <a:t> </a:t>
            </a:r>
            <a:r>
              <a:rPr lang="en-US" sz="1400" dirty="0">
                <a:solidFill>
                  <a:srgbClr val="A90533"/>
                </a:solidFill>
                <a:latin typeface="IBM Plex Sans" panose="020B0503050203000203" pitchFamily="34" charset="0"/>
                <a:ea typeface="Cambria" panose="02040503050406030204" pitchFamily="18" charset="0"/>
                <a:cs typeface="Arial" panose="020B0604020202020204" pitchFamily="34" charset="0"/>
              </a:rPr>
              <a:t>C. Guerrero et al. </a:t>
            </a:r>
            <a:r>
              <a:rPr lang="en-US" sz="1400" i="1" dirty="0">
                <a:solidFill>
                  <a:srgbClr val="A90533"/>
                </a:solidFill>
                <a:latin typeface="IBM Plex Sans" panose="020B0503050203000203" pitchFamily="34" charset="0"/>
                <a:ea typeface="Cambria" panose="02040503050406030204" pitchFamily="18" charset="0"/>
                <a:cs typeface="Arial" panose="020B0604020202020204" pitchFamily="34" charset="0"/>
              </a:rPr>
              <a:t>Eur. Phys. J. A, </a:t>
            </a:r>
            <a:r>
              <a:rPr lang="en-US" sz="1400" b="1" dirty="0">
                <a:solidFill>
                  <a:srgbClr val="A90533"/>
                </a:solidFill>
                <a:latin typeface="IBM Plex Sans" panose="020B0503050203000203" pitchFamily="34" charset="0"/>
                <a:ea typeface="Cambria" panose="02040503050406030204" pitchFamily="18" charset="0"/>
                <a:cs typeface="Arial" panose="020B0604020202020204" pitchFamily="34" charset="0"/>
              </a:rPr>
              <a:t>53, </a:t>
            </a:r>
            <a:r>
              <a:rPr lang="en-US" sz="1400" dirty="0">
                <a:solidFill>
                  <a:srgbClr val="A90533"/>
                </a:solidFill>
                <a:latin typeface="IBM Plex Sans" panose="020B0503050203000203" pitchFamily="34" charset="0"/>
                <a:ea typeface="Cambria" panose="02040503050406030204" pitchFamily="18" charset="0"/>
                <a:cs typeface="Arial" panose="020B0604020202020204" pitchFamily="34" charset="0"/>
              </a:rPr>
              <a:t>87</a:t>
            </a:r>
            <a:r>
              <a:rPr lang="en-US" sz="1400" b="1" dirty="0">
                <a:solidFill>
                  <a:srgbClr val="A90533"/>
                </a:solidFill>
                <a:latin typeface="IBM Plex Sans" panose="020B0503050203000203" pitchFamily="34" charset="0"/>
                <a:ea typeface="Cambria" panose="02040503050406030204" pitchFamily="18" charset="0"/>
                <a:cs typeface="Arial" panose="020B0604020202020204" pitchFamily="34" charset="0"/>
              </a:rPr>
              <a:t> </a:t>
            </a:r>
            <a:r>
              <a:rPr lang="en-US" sz="1400" dirty="0">
                <a:solidFill>
                  <a:srgbClr val="A90533"/>
                </a:solidFill>
                <a:latin typeface="IBM Plex Sans" panose="020B0503050203000203" pitchFamily="34" charset="0"/>
                <a:ea typeface="Cambria" panose="02040503050406030204" pitchFamily="18" charset="0"/>
                <a:cs typeface="Arial" panose="020B0604020202020204" pitchFamily="34" charset="0"/>
              </a:rPr>
              <a:t>(2017). https://doi.org/10.1140/epja/i2017-12261-2</a:t>
            </a:r>
          </a:p>
          <a:p>
            <a:pPr marL="76200" indent="0" algn="ctr">
              <a:buNone/>
            </a:pPr>
            <a:endParaRPr lang="es-ES" sz="1400" b="1" dirty="0">
              <a:solidFill>
                <a:srgbClr val="262626"/>
              </a:solidFill>
              <a:latin typeface="IBM Plex Sans" panose="020B0503050203000203" pitchFamily="34" charset="0"/>
              <a:ea typeface="Cambria" panose="02040503050406030204" pitchFamily="18" charset="0"/>
              <a:cs typeface="Arial" panose="020B0604020202020204" pitchFamily="34" charset="0"/>
            </a:endParaRPr>
          </a:p>
          <a:p>
            <a:pPr marL="76200" indent="0" algn="ctr">
              <a:buNone/>
            </a:pPr>
            <a:r>
              <a:rPr lang="es-ES" sz="1400" dirty="0">
                <a:solidFill>
                  <a:srgbClr val="262626"/>
                </a:solidFill>
                <a:latin typeface="IBM Plex Sans" panose="020B0503050203000203" pitchFamily="34" charset="0"/>
                <a:ea typeface="Cambria" panose="02040503050406030204" pitchFamily="18" charset="0"/>
                <a:cs typeface="Arial" panose="020B0604020202020204" pitchFamily="34" charset="0"/>
              </a:rPr>
              <a:t>	</a:t>
            </a:r>
            <a:endParaRPr lang="nb-NO" sz="1400" dirty="0">
              <a:solidFill>
                <a:srgbClr val="262626"/>
              </a:solidFill>
              <a:latin typeface="IBM Plex Sans" panose="020B0503050203000203" pitchFamily="34" charset="0"/>
              <a:ea typeface="Cambria" panose="02040503050406030204" pitchFamily="18" charset="0"/>
              <a:cs typeface="Arial" panose="020B0604020202020204" pitchFamily="34" charset="0"/>
            </a:endParaRPr>
          </a:p>
        </p:txBody>
      </p:sp>
      <p:sp>
        <p:nvSpPr>
          <p:cNvPr id="7" name="Oval 6">
            <a:extLst>
              <a:ext uri="{FF2B5EF4-FFF2-40B4-BE49-F238E27FC236}">
                <a16:creationId xmlns:a16="http://schemas.microsoft.com/office/drawing/2014/main" id="{5559F8B5-79E6-E44C-C48B-A104DDAB41E7}"/>
              </a:ext>
            </a:extLst>
          </p:cNvPr>
          <p:cNvSpPr/>
          <p:nvPr/>
        </p:nvSpPr>
        <p:spPr>
          <a:xfrm>
            <a:off x="2336800" y="2506762"/>
            <a:ext cx="914400" cy="528537"/>
          </a:xfrm>
          <a:prstGeom prst="ellipse">
            <a:avLst/>
          </a:prstGeom>
          <a:noFill/>
          <a:ln w="38100">
            <a:solidFill>
              <a:srgbClr val="D758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4" name="Straight Arrow Connector 13">
            <a:extLst>
              <a:ext uri="{FF2B5EF4-FFF2-40B4-BE49-F238E27FC236}">
                <a16:creationId xmlns:a16="http://schemas.microsoft.com/office/drawing/2014/main" id="{1C1D3939-6A71-F64B-EA62-BBAD2C98DEC4}"/>
              </a:ext>
            </a:extLst>
          </p:cNvPr>
          <p:cNvCxnSpPr>
            <a:cxnSpLocks/>
            <a:stCxn id="7" idx="6"/>
            <a:endCxn id="3" idx="1"/>
          </p:cNvCxnSpPr>
          <p:nvPr/>
        </p:nvCxnSpPr>
        <p:spPr>
          <a:xfrm>
            <a:off x="3251200" y="2771031"/>
            <a:ext cx="3810554" cy="171406"/>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4474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4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400"/>
                            </p:stCondLst>
                            <p:childTnLst>
                              <p:par>
                                <p:cTn id="11" presetID="1" presetClass="entr" presetSubtype="0" fill="hold" nodeType="afterEffect">
                                  <p:stCondLst>
                                    <p:cond delay="3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700"/>
                            </p:stCondLst>
                            <p:childTnLst>
                              <p:par>
                                <p:cTn id="14" presetID="1" presetClass="entr" presetSubtype="0" fill="hold" grpId="0" nodeType="afterEffect">
                                  <p:stCondLst>
                                    <p:cond delay="30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lstStyle/>
          <a:p>
            <a:r>
              <a:rPr kumimoji="0" lang="de-DE" sz="16600" b="0" i="0" u="none" strike="noStrike" kern="1200" cap="none" spc="-50" normalizeH="0" baseline="0" noProof="0" dirty="0">
                <a:ln>
                  <a:noFill/>
                </a:ln>
                <a:solidFill>
                  <a:srgbClr val="B32A48"/>
                </a:solidFill>
                <a:effectLst/>
                <a:uLnTx/>
                <a:uFillTx/>
                <a:latin typeface="IBM Plex Sans" panose="020B0503050203000203" pitchFamily="34" charset="0"/>
                <a:ea typeface="+mj-ea"/>
                <a:cs typeface="+mj-cs"/>
              </a:rPr>
              <a:t>2.</a:t>
            </a:r>
            <a:r>
              <a:rPr lang="es-ES" dirty="0"/>
              <a:t>DRACO@HZDR (LDNS)</a:t>
            </a:r>
          </a:p>
        </p:txBody>
      </p:sp>
      <p:sp>
        <p:nvSpPr>
          <p:cNvPr id="6" name="Subtítulo 5"/>
          <p:cNvSpPr>
            <a:spLocks noGrp="1"/>
          </p:cNvSpPr>
          <p:nvPr>
            <p:ph type="subTitle" idx="1"/>
          </p:nvPr>
        </p:nvSpPr>
        <p:spPr/>
        <p:txBody>
          <a:bodyPr/>
          <a:lstStyle/>
          <a:p>
            <a:r>
              <a:rPr lang="en-GB" dirty="0"/>
              <a:t>FEASIBILITY STUDY OF NUCLEAR PHYSICS EXPERIMENTS</a:t>
            </a:r>
            <a:endParaRPr lang="en-US" dirty="0">
              <a:solidFill>
                <a:srgbClr val="FF0000"/>
              </a:solidFill>
            </a:endParaRPr>
          </a:p>
        </p:txBody>
      </p:sp>
    </p:spTree>
    <p:extLst>
      <p:ext uri="{BB962C8B-B14F-4D97-AF65-F5344CB8AC3E}">
        <p14:creationId xmlns:p14="http://schemas.microsoft.com/office/powerpoint/2010/main" val="31395730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6.7|1.9"/>
</p:tagLst>
</file>

<file path=ppt/theme/theme1.xml><?xml version="1.0" encoding="utf-8"?>
<a:theme xmlns:a="http://schemas.openxmlformats.org/drawingml/2006/main" name="Retrospección">
  <a:themeElements>
    <a:clrScheme name="Personalizado 14">
      <a:dk1>
        <a:srgbClr val="3E4655"/>
      </a:dk1>
      <a:lt1>
        <a:srgbClr val="FFFFFF"/>
      </a:lt1>
      <a:dk2>
        <a:srgbClr val="746F7E"/>
      </a:dk2>
      <a:lt2>
        <a:srgbClr val="EAECF0"/>
      </a:lt2>
      <a:accent1>
        <a:srgbClr val="00B0F0"/>
      </a:accent1>
      <a:accent2>
        <a:srgbClr val="0070C0"/>
      </a:accent2>
      <a:accent3>
        <a:srgbClr val="D6516E"/>
      </a:accent3>
      <a:accent4>
        <a:srgbClr val="807DAF"/>
      </a:accent4>
      <a:accent5>
        <a:srgbClr val="93AECF"/>
      </a:accent5>
      <a:accent6>
        <a:srgbClr val="7E0808"/>
      </a:accent6>
      <a:hlink>
        <a:srgbClr val="383344"/>
      </a:hlink>
      <a:folHlink>
        <a:srgbClr val="6611C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a:bodyPr/>
      <a:lstStyle>
        <a:defPPr marL="0" indent="0">
          <a:buNone/>
          <a:defRPr sz="1800" dirty="0">
            <a:solidFill>
              <a:srgbClr val="3E4655"/>
            </a:solidFill>
            <a:latin typeface="Merriweather" panose="00000500000000000000" pitchFamily="2" charset="0"/>
            <a:cs typeface="Lao UI" panose="020B0502040204020203" pitchFamily="34" charset="0"/>
          </a:defRPr>
        </a:defPPr>
      </a:lstStyle>
    </a:txDef>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4068</Words>
  <Application>Microsoft Office PowerPoint</Application>
  <PresentationFormat>Widescreen</PresentationFormat>
  <Paragraphs>571</Paragraphs>
  <Slides>51</Slides>
  <Notes>39</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51</vt:i4>
      </vt:variant>
    </vt:vector>
  </HeadingPairs>
  <TitlesOfParts>
    <vt:vector size="70" baseType="lpstr">
      <vt:lpstr>Agency FB</vt:lpstr>
      <vt:lpstr>Arial</vt:lpstr>
      <vt:lpstr>Arial Black</vt:lpstr>
      <vt:lpstr>Arvo</vt:lpstr>
      <vt:lpstr>Britannic Bold</vt:lpstr>
      <vt:lpstr>Calibri</vt:lpstr>
      <vt:lpstr>Cambria</vt:lpstr>
      <vt:lpstr>Cambria Math</vt:lpstr>
      <vt:lpstr>Constantia</vt:lpstr>
      <vt:lpstr>Corbel</vt:lpstr>
      <vt:lpstr>Freestyle Script</vt:lpstr>
      <vt:lpstr>Gill Sans MT Condensed</vt:lpstr>
      <vt:lpstr>IBM Plex Sans</vt:lpstr>
      <vt:lpstr>Inter</vt:lpstr>
      <vt:lpstr>Merriweather</vt:lpstr>
      <vt:lpstr>Nunito</vt:lpstr>
      <vt:lpstr>SFRM1200</vt:lpstr>
      <vt:lpstr>Wingdings</vt:lpstr>
      <vt:lpstr>Retrospección</vt:lpstr>
      <vt:lpstr>   Assessment of the feasibility of measuring neutron-induced reactions at a laser-driven neutron beam</vt:lpstr>
      <vt:lpstr>1.INTRODUCTION</vt:lpstr>
      <vt:lpstr>NEED FOR SMALL-SCALE NEUTRON SOURCES</vt:lpstr>
      <vt:lpstr>PowerPoint Presentation</vt:lpstr>
      <vt:lpstr>LASER-DRIVEN NEUTRON SOURCES</vt:lpstr>
      <vt:lpstr>LASER-DRIVEN NEUTRON SOURCES: TARGET NORMAL SHEATH ACCELERATION (TNSA)</vt:lpstr>
      <vt:lpstr>LASER-DRIVEN NEUTRON SOURCES: PITCHER-CATHER SETUP</vt:lpstr>
      <vt:lpstr>LASER-DRIVEN NEUTRON SOURCES: STATE-OF-THE-ART</vt:lpstr>
      <vt:lpstr>2.DRACO@HZDR (LDNS)</vt:lpstr>
      <vt:lpstr>EXPERIMETAL CAMPAIGN AT DRACO@HZDR (DRESDEN, GERMANY)</vt:lpstr>
      <vt:lpstr>“PITCHER-CATCHER” NEUTRON PRODUCTION SETUP</vt:lpstr>
      <vt:lpstr>ION DIAGNOSTICS</vt:lpstr>
      <vt:lpstr>ION SOURCE CHARACTERIZATION: RCF STACK</vt:lpstr>
      <vt:lpstr>ION SOURCE CHARACTERIZATION:  THOMSON PARABOLA SPECTROMETER</vt:lpstr>
      <vt:lpstr>ION SOURCE STABILITY</vt:lpstr>
      <vt:lpstr>NEUTRON DETECTION SETUP</vt:lpstr>
      <vt:lpstr>NEUTRON PRODUCTION: BUBBLE DETECTORS</vt:lpstr>
      <vt:lpstr>BACKGROUND SIMULATIONS</vt:lpstr>
      <vt:lpstr>SINGLE-EVENT DETECTORS (DIAMONDS)</vt:lpstr>
      <vt:lpstr>SINGLE-EVENT DETECTORS (DIAMONDS)</vt:lpstr>
      <vt:lpstr>SIGNAL ANALYSIS ALGORITHM</vt:lpstr>
      <vt:lpstr>NEUTRON SCATERING BACKGROUND IN DIAMOND (SHADOW BARS)</vt:lpstr>
      <vt:lpstr>EXPERIMENTAL NEUTRON FLUX</vt:lpstr>
      <vt:lpstr>EXPECTED NEUTRON FLUX (RCF+Geant4)</vt:lpstr>
      <vt:lpstr>EXPERIMENTAL vs SIMULATIONS: DIAMOND DETECTOR</vt:lpstr>
      <vt:lpstr>3.CONCLUSIONS</vt:lpstr>
      <vt:lpstr>CONCLUSIONS AND OUTLOOK</vt:lpstr>
      <vt:lpstr>PowerPoint Presentation</vt:lpstr>
      <vt:lpstr>BACK-UP SLIDES</vt:lpstr>
      <vt:lpstr>PSD LIMITATIONS</vt:lpstr>
      <vt:lpstr>BACKGROUND SIMULATIONS</vt:lpstr>
      <vt:lpstr>BACKGROUND SIMULATIONS</vt:lpstr>
      <vt:lpstr>NEUTRON PRODUCTION: BUBBLE DETECTORS</vt:lpstr>
      <vt:lpstr>DATA COMPARISON WITH SIMULATIONS: BUBBLES</vt:lpstr>
      <vt:lpstr>NOISE REDUCTION</vt:lpstr>
      <vt:lpstr>DETECTION EFFICIENCY AND ENERGY CALIBRATION</vt:lpstr>
      <vt:lpstr>DETECTION EFFICIENCY AND ENERGY CALIBRATION</vt:lpstr>
      <vt:lpstr>SCINTILLATOR TIME-OF-FLIGHT TRACES</vt:lpstr>
      <vt:lpstr>SIGNALS FROM THE SCINTILLATORS</vt:lpstr>
      <vt:lpstr>ACCELERATOR-BASED &amp; LASER-DRIVEN NEUTRON SOURCES </vt:lpstr>
      <vt:lpstr>THE HiSPANoS NEUTRON SOURCE</vt:lpstr>
      <vt:lpstr>PLASMA MIRROR</vt:lpstr>
      <vt:lpstr>AVERAGE SIGNAL AND DISPERSION</vt:lpstr>
      <vt:lpstr>EXPERIMENTAL CAMPAIGN AT VEGA@CLPU (Spain) </vt:lpstr>
      <vt:lpstr>Campaign VEGA3@CLPU: Pitcher-Catcher</vt:lpstr>
      <vt:lpstr>Campaign VEGA3@CLPU: Neutron Detectors</vt:lpstr>
      <vt:lpstr>Campaign VEGA3@CLPU: Neutron Detectors</vt:lpstr>
      <vt:lpstr>CONCLUSIONS AND OUTLOOK</vt:lpstr>
      <vt:lpstr>CONCLUSIONS AND OUTLOOK</vt:lpstr>
      <vt:lpstr>NEUTRONS FOR NUCLEAR PHYSICS: ENERGY RANGE AND APPLICATIONS</vt:lpstr>
      <vt:lpstr>A WORLD-CLASS EXAMPLE: ELI-NP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Llanlle Millán Callado</dc:creator>
  <cp:lastModifiedBy>María de los Ángeles Millán Callado</cp:lastModifiedBy>
  <cp:revision>913</cp:revision>
  <cp:lastPrinted>2022-01-31T19:30:23Z</cp:lastPrinted>
  <dcterms:created xsi:type="dcterms:W3CDTF">2022-01-24T10:28:40Z</dcterms:created>
  <dcterms:modified xsi:type="dcterms:W3CDTF">2024-01-19T05:25:42Z</dcterms:modified>
</cp:coreProperties>
</file>