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542" r:id="rId2"/>
    <p:sldId id="557" r:id="rId3"/>
    <p:sldId id="609" r:id="rId4"/>
    <p:sldId id="564" r:id="rId5"/>
    <p:sldId id="638" r:id="rId6"/>
    <p:sldId id="524" r:id="rId7"/>
    <p:sldId id="282" r:id="rId8"/>
    <p:sldId id="614" r:id="rId9"/>
    <p:sldId id="640" r:id="rId10"/>
    <p:sldId id="656" r:id="rId11"/>
    <p:sldId id="471" r:id="rId12"/>
    <p:sldId id="538" r:id="rId13"/>
    <p:sldId id="642" r:id="rId14"/>
    <p:sldId id="657" r:id="rId15"/>
    <p:sldId id="644" r:id="rId16"/>
    <p:sldId id="646" r:id="rId17"/>
    <p:sldId id="645" r:id="rId18"/>
    <p:sldId id="641" r:id="rId19"/>
    <p:sldId id="647" r:id="rId20"/>
    <p:sldId id="649" r:id="rId21"/>
    <p:sldId id="650" r:id="rId22"/>
    <p:sldId id="652" r:id="rId23"/>
    <p:sldId id="476" r:id="rId24"/>
    <p:sldId id="653" r:id="rId25"/>
    <p:sldId id="658" r:id="rId26"/>
    <p:sldId id="535" r:id="rId27"/>
    <p:sldId id="380" r:id="rId28"/>
    <p:sldId id="465" r:id="rId29"/>
    <p:sldId id="470" r:id="rId30"/>
    <p:sldId id="654" r:id="rId31"/>
    <p:sldId id="651" r:id="rId32"/>
    <p:sldId id="546" r:id="rId33"/>
    <p:sldId id="655" r:id="rId34"/>
    <p:sldId id="549" r:id="rId35"/>
    <p:sldId id="639" r:id="rId36"/>
    <p:sldId id="474" r:id="rId37"/>
    <p:sldId id="533" r:id="rId38"/>
    <p:sldId id="534" r:id="rId39"/>
    <p:sldId id="536" r:id="rId40"/>
    <p:sldId id="540" r:id="rId41"/>
    <p:sldId id="541" r:id="rId42"/>
    <p:sldId id="544" r:id="rId43"/>
    <p:sldId id="545" r:id="rId44"/>
    <p:sldId id="547" r:id="rId45"/>
    <p:sldId id="550" r:id="rId46"/>
    <p:sldId id="643" r:id="rId47"/>
    <p:sldId id="648" r:id="rId48"/>
    <p:sldId id="279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Ligonnet" initials="TL" lastIdx="1" clrIdx="0">
    <p:extLst>
      <p:ext uri="{19B8F6BF-5375-455C-9EA6-DF929625EA0E}">
        <p15:presenceInfo xmlns:p15="http://schemas.microsoft.com/office/powerpoint/2012/main" userId="778f90a4f3d96783" providerId="Windows Live"/>
      </p:ext>
    </p:extLst>
  </p:cmAuthor>
  <p:cmAuthor id="2" name="Vincent Lamirand" initials="VL" lastIdx="2" clrIdx="1">
    <p:extLst>
      <p:ext uri="{19B8F6BF-5375-455C-9EA6-DF929625EA0E}">
        <p15:presenceInfo xmlns:p15="http://schemas.microsoft.com/office/powerpoint/2012/main" userId="efddbc20e078b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76"/>
    <a:srgbClr val="CC99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12767-4BBF-4361-A0D6-08201AE75F3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7604-2E65-4792-99DF-7465144F64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7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0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43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38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34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20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74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6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24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0">
            <a:extLst>
              <a:ext uri="{FF2B5EF4-FFF2-40B4-BE49-F238E27FC236}">
                <a16:creationId xmlns:a16="http://schemas.microsoft.com/office/drawing/2014/main" id="{2E78E31A-726C-43F5-B413-8A3E9A10A81C}"/>
              </a:ext>
            </a:extLst>
          </p:cNvPr>
          <p:cNvSpPr txBox="1">
            <a:spLocks/>
          </p:cNvSpPr>
          <p:nvPr userDrawn="1"/>
        </p:nvSpPr>
        <p:spPr>
          <a:xfrm>
            <a:off x="11508317" y="6639931"/>
            <a:ext cx="683683" cy="218069"/>
          </a:xfrm>
          <a:prstGeom prst="rect">
            <a:avLst/>
          </a:prstGeom>
        </p:spPr>
        <p:txBody>
          <a:bodyPr vert="horz" lIns="120000" tIns="0" rIns="12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333" smtClean="0"/>
              <a:pPr/>
              <a:t>‹N°›</a:t>
            </a:fld>
            <a:endParaRPr lang="fr-FR" sz="1333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94F28FF5-0BC2-48DA-9671-ACCF48EBB6E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10">
            <a:extLst>
              <a:ext uri="{FF2B5EF4-FFF2-40B4-BE49-F238E27FC236}">
                <a16:creationId xmlns:a16="http://schemas.microsoft.com/office/drawing/2014/main" id="{B5E39178-624C-43C7-8F75-0452302B8CF1}"/>
              </a:ext>
            </a:extLst>
          </p:cNvPr>
          <p:cNvSpPr txBox="1">
            <a:spLocks/>
          </p:cNvSpPr>
          <p:nvPr userDrawn="1"/>
        </p:nvSpPr>
        <p:spPr>
          <a:xfrm>
            <a:off x="11508317" y="6639931"/>
            <a:ext cx="683683" cy="218069"/>
          </a:xfrm>
          <a:prstGeom prst="rect">
            <a:avLst/>
          </a:prstGeom>
        </p:spPr>
        <p:txBody>
          <a:bodyPr vert="horz" lIns="120000" tIns="0" rIns="12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333" smtClean="0"/>
              <a:pPr/>
              <a:t>‹N°›</a:t>
            </a:fld>
            <a:endParaRPr lang="fr-FR" sz="1333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E943221C-792C-4594-ACA7-C12A35FAEA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56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7FAD4F05-FF5D-4715-9A4B-644BB8544C6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00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3599A4D9-A9F0-4E26-90B3-00219FC544F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01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22C9482F-50AB-489D-8811-200235C654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11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AA43FAA3-04CF-4710-BD8A-F041BE7CFC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73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119573" y="5876807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DEC66A-6E2C-473A-92E6-A109F5A80C27}"/>
              </a:ext>
            </a:extLst>
          </p:cNvPr>
          <p:cNvSpPr txBox="1"/>
          <p:nvPr userDrawn="1"/>
        </p:nvSpPr>
        <p:spPr>
          <a:xfrm>
            <a:off x="3054285" y="3538922"/>
            <a:ext cx="610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The PETALE Experimental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2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D1DF75-8DAE-497A-BA89-8A2793FB3AAF}"/>
              </a:ext>
            </a:extLst>
          </p:cNvPr>
          <p:cNvSpPr txBox="1"/>
          <p:nvPr userDrawn="1"/>
        </p:nvSpPr>
        <p:spPr>
          <a:xfrm>
            <a:off x="3042606" y="3209390"/>
            <a:ext cx="6106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1E1CD7C-2161-7D43-862E-CE4C333CD873}" type="slidenum">
              <a:rPr lang="fr-FR" sz="2400" smtClean="0"/>
              <a:pPr/>
              <a:t>‹N°›</a:t>
            </a:fld>
            <a:endParaRPr lang="en-GB" sz="240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8B51D1A-EF1E-4072-B7EA-722765C130DF}"/>
              </a:ext>
            </a:extLst>
          </p:cNvPr>
          <p:cNvSpPr txBox="1">
            <a:spLocks/>
          </p:cNvSpPr>
          <p:nvPr userDrawn="1"/>
        </p:nvSpPr>
        <p:spPr>
          <a:xfrm>
            <a:off x="11508317" y="6639931"/>
            <a:ext cx="683683" cy="218069"/>
          </a:xfrm>
          <a:prstGeom prst="rect">
            <a:avLst/>
          </a:prstGeom>
        </p:spPr>
        <p:txBody>
          <a:bodyPr vert="horz" lIns="120000" tIns="0" rIns="12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333" smtClean="0"/>
              <a:pPr/>
              <a:t>‹N°›</a:t>
            </a:fld>
            <a:endParaRPr lang="fr-FR" sz="1333" dirty="0"/>
          </a:p>
        </p:txBody>
      </p:sp>
    </p:spTree>
    <p:extLst>
      <p:ext uri="{BB962C8B-B14F-4D97-AF65-F5344CB8AC3E}">
        <p14:creationId xmlns:p14="http://schemas.microsoft.com/office/powerpoint/2010/main" val="114796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53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93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900" dirty="0"/>
              <a:t>The PETALE Experimental Program at LRS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317" y="6639931"/>
            <a:ext cx="683683" cy="218069"/>
          </a:xfrm>
        </p:spPr>
        <p:txBody>
          <a:bodyPr/>
          <a:lstStyle>
            <a:lvl1pPr>
              <a:defRPr sz="1333"/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72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10">
            <a:extLst>
              <a:ext uri="{FF2B5EF4-FFF2-40B4-BE49-F238E27FC236}">
                <a16:creationId xmlns:a16="http://schemas.microsoft.com/office/drawing/2014/main" id="{A6ECABE7-D484-47A3-8BF1-179EB454D8B5}"/>
              </a:ext>
            </a:extLst>
          </p:cNvPr>
          <p:cNvSpPr txBox="1">
            <a:spLocks/>
          </p:cNvSpPr>
          <p:nvPr userDrawn="1"/>
        </p:nvSpPr>
        <p:spPr>
          <a:xfrm>
            <a:off x="11508317" y="6639931"/>
            <a:ext cx="683683" cy="218069"/>
          </a:xfrm>
          <a:prstGeom prst="rect">
            <a:avLst/>
          </a:prstGeom>
        </p:spPr>
        <p:txBody>
          <a:bodyPr vert="horz" lIns="120000" tIns="0" rIns="12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333" smtClean="0"/>
              <a:pPr/>
              <a:t>‹N°›</a:t>
            </a:fld>
            <a:endParaRPr lang="fr-FR" sz="1333" dirty="0"/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F04464F5-AD18-4134-B55E-6AE1806337D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28551" y="3704603"/>
            <a:ext cx="4454736" cy="1215365"/>
          </a:xfrm>
        </p:spPr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19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sz="1000" dirty="0"/>
              <a:t>The PETALE Experimental Program at LRS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10">
            <a:extLst>
              <a:ext uri="{FF2B5EF4-FFF2-40B4-BE49-F238E27FC236}">
                <a16:creationId xmlns:a16="http://schemas.microsoft.com/office/drawing/2014/main" id="{CA0FF052-0F62-4065-9628-0C5214B807DC}"/>
              </a:ext>
            </a:extLst>
          </p:cNvPr>
          <p:cNvSpPr txBox="1">
            <a:spLocks/>
          </p:cNvSpPr>
          <p:nvPr userDrawn="1"/>
        </p:nvSpPr>
        <p:spPr>
          <a:xfrm>
            <a:off x="11508317" y="6639931"/>
            <a:ext cx="683683" cy="218069"/>
          </a:xfrm>
          <a:prstGeom prst="rect">
            <a:avLst/>
          </a:prstGeom>
        </p:spPr>
        <p:txBody>
          <a:bodyPr vert="horz" lIns="120000" tIns="0" rIns="12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333" smtClean="0"/>
              <a:pPr/>
              <a:t>‹N°›</a:t>
            </a:fld>
            <a:endParaRPr lang="fr-FR" sz="1333" dirty="0"/>
          </a:p>
        </p:txBody>
      </p:sp>
    </p:spTree>
    <p:extLst>
      <p:ext uri="{BB962C8B-B14F-4D97-AF65-F5344CB8AC3E}">
        <p14:creationId xmlns:p14="http://schemas.microsoft.com/office/powerpoint/2010/main" val="337661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10">
            <a:extLst>
              <a:ext uri="{FF2B5EF4-FFF2-40B4-BE49-F238E27FC236}">
                <a16:creationId xmlns:a16="http://schemas.microsoft.com/office/drawing/2014/main" id="{1317ECED-B114-400D-AB28-32644DB7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317" y="6639931"/>
            <a:ext cx="683683" cy="218069"/>
          </a:xfrm>
        </p:spPr>
        <p:txBody>
          <a:bodyPr/>
          <a:lstStyle>
            <a:lvl1pPr>
              <a:defRPr sz="1333"/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92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0">
            <a:extLst>
              <a:ext uri="{FF2B5EF4-FFF2-40B4-BE49-F238E27FC236}">
                <a16:creationId xmlns:a16="http://schemas.microsoft.com/office/drawing/2014/main" id="{96D87A6A-5F71-499A-AD98-A06F8F7A740E}"/>
              </a:ext>
            </a:extLst>
          </p:cNvPr>
          <p:cNvSpPr txBox="1">
            <a:spLocks/>
          </p:cNvSpPr>
          <p:nvPr userDrawn="1"/>
        </p:nvSpPr>
        <p:spPr>
          <a:xfrm>
            <a:off x="11508317" y="6639931"/>
            <a:ext cx="683683" cy="218069"/>
          </a:xfrm>
          <a:prstGeom prst="rect">
            <a:avLst/>
          </a:prstGeom>
        </p:spPr>
        <p:txBody>
          <a:bodyPr vert="horz" lIns="120000" tIns="0" rIns="120000" bIns="0" rtlCol="0" anchor="t"/>
          <a:lstStyle>
            <a:defPPr>
              <a:defRPr lang="fr-FR"/>
            </a:defPPr>
            <a:lvl1pPr marL="0" algn="ctr" defTabSz="685800" rtl="0" eaLnBrk="1" latinLnBrk="0" hangingPunct="1">
              <a:defRPr sz="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1CD7C-2161-7D43-862E-CE4C333CD873}" type="slidenum">
              <a:rPr lang="fr-FR" sz="1333" smtClean="0"/>
              <a:pPr/>
              <a:t>‹N°›</a:t>
            </a:fld>
            <a:endParaRPr lang="fr-FR" sz="1333" dirty="0"/>
          </a:p>
        </p:txBody>
      </p:sp>
    </p:spTree>
    <p:extLst>
      <p:ext uri="{BB962C8B-B14F-4D97-AF65-F5344CB8AC3E}">
        <p14:creationId xmlns:p14="http://schemas.microsoft.com/office/powerpoint/2010/main" val="40103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7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pj-n.org/10.1051/epjn/202000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pj-conferences.org/10.1051/epjconf/20192110300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pj-n.org/10.1051/epjn/202000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epj-conferences.org/10.1051/epjconf/2019211030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doi.org/10.1109/TPS.2019.29117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19AE79-D897-DF3A-0F24-2B2F50588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11876" r="2337" b="4885"/>
          <a:stretch/>
        </p:blipFill>
        <p:spPr>
          <a:xfrm>
            <a:off x="1720721" y="320"/>
            <a:ext cx="10471279" cy="685768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798013"/>
            <a:ext cx="9088581" cy="2600169"/>
          </a:xfrm>
          <a:solidFill>
            <a:schemeClr val="accent1">
              <a:alpha val="90000"/>
            </a:schemeClr>
          </a:solidFill>
        </p:spPr>
        <p:txBody>
          <a:bodyPr>
            <a:normAutofit/>
          </a:bodyPr>
          <a:lstStyle/>
          <a:p>
            <a:pPr marL="1437181" algn="ctr"/>
            <a:r>
              <a:rPr lang="en-GB" sz="4267" dirty="0"/>
              <a:t>GRAPE :</a:t>
            </a:r>
            <a:br>
              <a:rPr lang="en-GB" sz="4267" dirty="0"/>
            </a:br>
            <a:r>
              <a:rPr lang="en-GB" sz="4267" dirty="0"/>
              <a:t>GELINA Reproduction on Accelerator of PETALE Experiments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8581" y="4398181"/>
            <a:ext cx="3103419" cy="2459499"/>
          </a:xfrm>
        </p:spPr>
        <p:txBody>
          <a:bodyPr/>
          <a:lstStyle/>
          <a:p>
            <a:r>
              <a:rPr lang="en-US" dirty="0"/>
              <a:t>T. Ligonnet, A. </a:t>
            </a:r>
            <a:r>
              <a:rPr lang="en-US" dirty="0" err="1"/>
              <a:t>Laureau</a:t>
            </a:r>
            <a:r>
              <a:rPr lang="en-US" dirty="0"/>
              <a:t>, V.</a:t>
            </a:r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 err="1"/>
              <a:t>Lamirand</a:t>
            </a:r>
            <a:r>
              <a:rPr lang="en-US" dirty="0"/>
              <a:t>, A. </a:t>
            </a:r>
            <a:r>
              <a:rPr lang="en-US" dirty="0" err="1"/>
              <a:t>Pautz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ARIEL Final Workshop</a:t>
            </a:r>
          </a:p>
          <a:p>
            <a:r>
              <a:rPr lang="en-US" dirty="0"/>
              <a:t>January 17, 2024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796170"/>
            <a:ext cx="931333" cy="677300"/>
          </a:xfrm>
        </p:spPr>
        <p:txBody>
          <a:bodyPr/>
          <a:lstStyle/>
          <a:p>
            <a:r>
              <a:rPr lang="en-GB" dirty="0"/>
              <a:t>Laboratory for Reactor Physics and Systems Behaviour</a:t>
            </a:r>
          </a:p>
        </p:txBody>
      </p:sp>
    </p:spTree>
    <p:extLst>
      <p:ext uri="{BB962C8B-B14F-4D97-AF65-F5344CB8AC3E}">
        <p14:creationId xmlns:p14="http://schemas.microsoft.com/office/powerpoint/2010/main" val="284018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DFDBD-C1E6-3745-995E-94448977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8" y="1314451"/>
            <a:ext cx="8135707" cy="540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Monte Carlo neutron transport simulation</a:t>
            </a:r>
          </a:p>
          <a:p>
            <a:r>
              <a:rPr lang="en-GB" dirty="0"/>
              <a:t>Serpent2, modified build</a:t>
            </a:r>
          </a:p>
          <a:p>
            <a:r>
              <a:rPr lang="en-GB" dirty="0">
                <a:latin typeface="+mn-lt"/>
              </a:rPr>
              <a:t>Transport using the JEFF-3.3 nuclear data library</a:t>
            </a:r>
          </a:p>
          <a:p>
            <a:r>
              <a:rPr lang="en-GB" dirty="0">
                <a:latin typeface="+mn-lt"/>
              </a:rPr>
              <a:t>Dosimetry using the IRDFF-II library</a:t>
            </a:r>
          </a:p>
          <a:p>
            <a:r>
              <a:rPr lang="en-GB" dirty="0">
                <a:latin typeface="+mn-lt"/>
              </a:rPr>
              <a:t>Normalization by the 3</a:t>
            </a:r>
            <a:r>
              <a:rPr lang="en-GB" baseline="30000" dirty="0">
                <a:latin typeface="+mn-lt"/>
              </a:rPr>
              <a:t>rd</a:t>
            </a:r>
            <a:r>
              <a:rPr lang="en-GB" dirty="0">
                <a:latin typeface="+mn-lt"/>
              </a:rPr>
              <a:t> dosimeter (default) </a:t>
            </a:r>
          </a:p>
          <a:p>
            <a:r>
              <a:rPr lang="en-GB" dirty="0">
                <a:latin typeface="+mn-lt"/>
              </a:rPr>
              <a:t>Covariances propagation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What are the remaining risks?</a:t>
            </a:r>
          </a:p>
          <a:p>
            <a:pPr marL="0" indent="0">
              <a:buNone/>
            </a:pPr>
            <a:r>
              <a:rPr lang="en-GB" b="1" i="1" dirty="0">
                <a:latin typeface="+mn-lt"/>
              </a:rPr>
              <a:t>Biases!!!</a:t>
            </a:r>
          </a:p>
          <a:p>
            <a:pPr lvl="1"/>
            <a:r>
              <a:rPr lang="en-GB" dirty="0">
                <a:latin typeface="+mn-lt"/>
              </a:rPr>
              <a:t>Methodology	→ Motivation for BLOOM in CROCUS</a:t>
            </a:r>
          </a:p>
          <a:p>
            <a:pPr lvl="1"/>
            <a:r>
              <a:rPr lang="en-GB" b="1" dirty="0">
                <a:latin typeface="+mn-lt"/>
              </a:rPr>
              <a:t>System		</a:t>
            </a:r>
            <a:r>
              <a:rPr lang="en-GB" sz="2000" dirty="0"/>
              <a:t>→</a:t>
            </a:r>
            <a:r>
              <a:rPr lang="en-GB" b="1" dirty="0">
                <a:latin typeface="+mn-lt"/>
              </a:rPr>
              <a:t> Motivation for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GRAPE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9318623" cy="970559"/>
          </a:xfrm>
        </p:spPr>
        <p:txBody>
          <a:bodyPr>
            <a:normAutofit/>
          </a:bodyPr>
          <a:lstStyle/>
          <a:p>
            <a:r>
              <a:rPr lang="en-US" sz="4800" dirty="0"/>
              <a:t>Methods… up to PETALE results</a:t>
            </a:r>
            <a:endParaRPr lang="en-US" sz="4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1CD08F-8F7B-E7CE-6B42-B498AA28F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824" y="977905"/>
            <a:ext cx="3109547" cy="5153824"/>
          </a:xfrm>
          <a:prstGeom prst="rect">
            <a:avLst/>
          </a:prstGeom>
        </p:spPr>
      </p:pic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BBEDF2D5-98CC-7029-F708-B500101E953A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7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B914FFBC-E24C-A5A5-4235-EA99E8F24E91}"/>
              </a:ext>
            </a:extLst>
          </p:cNvPr>
          <p:cNvGrpSpPr/>
          <p:nvPr/>
        </p:nvGrpSpPr>
        <p:grpSpPr>
          <a:xfrm>
            <a:off x="8106885" y="4182533"/>
            <a:ext cx="3575967" cy="2675465"/>
            <a:chOff x="6615979" y="3500777"/>
            <a:chExt cx="5069211" cy="335722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F266E5B-4DE5-2C49-C14B-DC09DCA0F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7" b="132"/>
            <a:stretch/>
          </p:blipFill>
          <p:spPr>
            <a:xfrm>
              <a:off x="6615979" y="3500777"/>
              <a:ext cx="5069211" cy="335722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05666C-D8C6-AE31-CDF7-F9003BB818AB}"/>
                </a:ext>
              </a:extLst>
            </p:cNvPr>
            <p:cNvSpPr/>
            <p:nvPr/>
          </p:nvSpPr>
          <p:spPr>
            <a:xfrm>
              <a:off x="11223821" y="4053232"/>
              <a:ext cx="344742" cy="18975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97E6F9D-8D89-6D7F-002C-180439A0B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"/>
          <a:stretch/>
        </p:blipFill>
        <p:spPr>
          <a:xfrm>
            <a:off x="8208162" y="1810347"/>
            <a:ext cx="3160268" cy="2341121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design with perturbed XS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54D3C932-D07A-4EDE-BE45-E4FB66CA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9" y="1313793"/>
            <a:ext cx="6622572" cy="54087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Set of perturbed XS obtained using available covariance matrices</a:t>
            </a:r>
          </a:p>
          <a:p>
            <a:pPr lvl="1"/>
            <a:r>
              <a:rPr lang="en-US" sz="2000" dirty="0"/>
              <a:t>Processed with NJOY</a:t>
            </a:r>
          </a:p>
          <a:p>
            <a:pPr lvl="1"/>
            <a:r>
              <a:rPr lang="en-US" sz="2000" dirty="0"/>
              <a:t>Some minor isotopes do not have covariances and are not currently perturbed.</a:t>
            </a:r>
          </a:p>
          <a:p>
            <a:endParaRPr lang="en-US" dirty="0"/>
          </a:p>
          <a:p>
            <a:r>
              <a:rPr lang="en-US" dirty="0"/>
              <a:t>Performed Monte Carlo simulations</a:t>
            </a:r>
          </a:p>
          <a:p>
            <a:pPr lvl="1"/>
            <a:r>
              <a:rPr lang="en-US" dirty="0"/>
              <a:t>Currently, simulations with 256 perturbed XS</a:t>
            </a:r>
          </a:p>
          <a:p>
            <a:pPr lvl="1"/>
            <a:r>
              <a:rPr lang="en-US" sz="2000" dirty="0"/>
              <a:t>Output: dosimeter reaction rates</a:t>
            </a:r>
          </a:p>
          <a:p>
            <a:pPr lvl="1"/>
            <a:r>
              <a:rPr lang="en-US" sz="2000" dirty="0"/>
              <a:t>Spectrum from “</a:t>
            </a:r>
            <a:r>
              <a:rPr lang="en-GB" sz="2000" dirty="0"/>
              <a:t>On the feasibility to perform integral transmission experiments in the GELINA target hall at IRMM”, Pierre </a:t>
            </a:r>
            <a:r>
              <a:rPr lang="en-GB" sz="2000" dirty="0" err="1"/>
              <a:t>Leconte</a:t>
            </a:r>
            <a:r>
              <a:rPr lang="en-GB" sz="2000" dirty="0"/>
              <a:t> et al. (2017)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design with perturbed XS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3200"/>
            <a:ext cx="654645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endParaRPr lang="en-GB" dirty="0"/>
          </a:p>
          <a:p>
            <a:r>
              <a:rPr lang="en-GB" dirty="0"/>
              <a:t>Observed dispersion smaller for JEFF-3.3 than ENDF/B-VII.1 and B-VIII.0</a:t>
            </a:r>
          </a:p>
          <a:p>
            <a:pPr lvl="1"/>
            <a:r>
              <a:rPr lang="en-GB" dirty="0"/>
              <a:t>For both Cr and </a:t>
            </a:r>
            <a:r>
              <a:rPr lang="en-GB" dirty="0">
                <a:solidFill>
                  <a:srgbClr val="FF0000"/>
                </a:solidFill>
              </a:rPr>
              <a:t>Ni</a:t>
            </a:r>
          </a:p>
          <a:p>
            <a:pPr lvl="1"/>
            <a:r>
              <a:rPr lang="en-GB" dirty="0"/>
              <a:t>B-VIII.0 similar to B-VII.1, for both elements</a:t>
            </a:r>
          </a:p>
          <a:p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FCEB28-461C-0720-E049-D0D38BB6F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15579"/>
              </p:ext>
            </p:extLst>
          </p:nvPr>
        </p:nvGraphicFramePr>
        <p:xfrm>
          <a:off x="1208593" y="4331105"/>
          <a:ext cx="10648028" cy="1809134"/>
        </p:xfrm>
        <a:graphic>
          <a:graphicData uri="http://schemas.openxmlformats.org/drawingml/2006/table">
            <a:tbl>
              <a:tblPr/>
              <a:tblGrid>
                <a:gridCol w="971453">
                  <a:extLst>
                    <a:ext uri="{9D8B030D-6E8A-4147-A177-3AD203B41FA5}">
                      <a16:colId xmlns:a16="http://schemas.microsoft.com/office/drawing/2014/main" val="76916579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6147618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934714179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9592761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5463372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103149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63481583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552545368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05790322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593854954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25042266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8441539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4259780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01069056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9027207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409440251"/>
                    </a:ext>
                  </a:extLst>
                </a:gridCol>
              </a:tblGrid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39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Reflector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499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Database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1327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Isotopes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58, 60, 62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5901"/>
                  </a:ext>
                </a:extLst>
              </a:tr>
              <a:tr h="30488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Setup</a:t>
                      </a:r>
                    </a:p>
                    <a:p>
                      <a:pPr algn="l" fontAlgn="b"/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Dosimeter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05761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1.18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1.08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6.6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5.7 ± 03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5.8 ± 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739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2.03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1.77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10.4 ± 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714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2.33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1.99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11.2 ± 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5853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2.97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2.79 ± 0.11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8.7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866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3.01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2.88 ± 0.12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8.4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684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4999FAD-2F9E-C52C-F33B-D7B7F249EF27}"/>
              </a:ext>
            </a:extLst>
          </p:cNvPr>
          <p:cNvSpPr/>
          <p:nvPr/>
        </p:nvSpPr>
        <p:spPr>
          <a:xfrm>
            <a:off x="10384596" y="2318800"/>
            <a:ext cx="217346" cy="13327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59653A-E438-4142-82F5-7B543557D774}"/>
              </a:ext>
            </a:extLst>
          </p:cNvPr>
          <p:cNvSpPr/>
          <p:nvPr/>
        </p:nvSpPr>
        <p:spPr>
          <a:xfrm>
            <a:off x="8624237" y="5341119"/>
            <a:ext cx="1300813" cy="79912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F96C48E-195F-AEE6-2415-F07AC26ABB30}"/>
              </a:ext>
            </a:extLst>
          </p:cNvPr>
          <p:cNvGrpSpPr/>
          <p:nvPr/>
        </p:nvGrpSpPr>
        <p:grpSpPr>
          <a:xfrm>
            <a:off x="7932779" y="1818123"/>
            <a:ext cx="3336355" cy="3514477"/>
            <a:chOff x="7869279" y="1818123"/>
            <a:chExt cx="3336355" cy="351447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E30A8F1-26C6-067C-FD43-98F7DBD73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43"/>
            <a:stretch/>
          </p:blipFill>
          <p:spPr>
            <a:xfrm>
              <a:off x="7869279" y="1818123"/>
              <a:ext cx="2988112" cy="246930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837353-CD9C-4809-3914-C20092B42069}"/>
                </a:ext>
              </a:extLst>
            </p:cNvPr>
            <p:cNvSpPr/>
            <p:nvPr/>
          </p:nvSpPr>
          <p:spPr>
            <a:xfrm>
              <a:off x="10865858" y="2318800"/>
              <a:ext cx="217346" cy="13327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383B5AB-93D6-8654-C621-1F7DB3F0AA33}"/>
                </a:ext>
              </a:extLst>
            </p:cNvPr>
            <p:cNvSpPr/>
            <p:nvPr/>
          </p:nvSpPr>
          <p:spPr>
            <a:xfrm>
              <a:off x="10382577" y="2182177"/>
              <a:ext cx="394636" cy="1809134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108A0F0-39D6-4A7C-EF7A-DE119FC0F4EE}"/>
                </a:ext>
              </a:extLst>
            </p:cNvPr>
            <p:cNvCxnSpPr>
              <a:cxnSpLocks/>
              <a:stCxn id="22" idx="5"/>
            </p:cNvCxnSpPr>
            <p:nvPr/>
          </p:nvCxnSpPr>
          <p:spPr>
            <a:xfrm>
              <a:off x="10719420" y="3726369"/>
              <a:ext cx="486214" cy="1606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5E85C0E-4136-5AF1-AA5A-6CACD8B41646}"/>
              </a:ext>
            </a:extLst>
          </p:cNvPr>
          <p:cNvSpPr/>
          <p:nvPr/>
        </p:nvSpPr>
        <p:spPr>
          <a:xfrm>
            <a:off x="9925050" y="5341119"/>
            <a:ext cx="1931571" cy="79912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0004" y="6194149"/>
            <a:ext cx="3236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Ni</a:t>
            </a:r>
            <a:endParaRPr lang="fr-C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design with perturbed XS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3200"/>
            <a:ext cx="622220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endParaRPr lang="en-US" dirty="0"/>
          </a:p>
          <a:p>
            <a:r>
              <a:rPr lang="en-GB" dirty="0"/>
              <a:t>Observed dispersion smaller for JEFF-3.3 than ENDF/B-VII.1 and B-VIII.0</a:t>
            </a:r>
          </a:p>
          <a:p>
            <a:pPr lvl="1"/>
            <a:r>
              <a:rPr lang="en-GB" dirty="0"/>
              <a:t>For both </a:t>
            </a:r>
            <a:r>
              <a:rPr lang="en-GB" dirty="0">
                <a:solidFill>
                  <a:schemeClr val="accent2"/>
                </a:solidFill>
              </a:rPr>
              <a:t>Cr</a:t>
            </a:r>
            <a:r>
              <a:rPr lang="en-GB" dirty="0"/>
              <a:t> and Ni</a:t>
            </a:r>
          </a:p>
          <a:p>
            <a:pPr lvl="1"/>
            <a:r>
              <a:rPr lang="en-GB" dirty="0"/>
              <a:t>B-VIII.0 similar to B-VII.1, for both elements</a:t>
            </a:r>
          </a:p>
          <a:p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FCEB28-461C-0720-E049-D0D38BB6F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08161"/>
              </p:ext>
            </p:extLst>
          </p:nvPr>
        </p:nvGraphicFramePr>
        <p:xfrm>
          <a:off x="1208593" y="4331105"/>
          <a:ext cx="10648028" cy="1809134"/>
        </p:xfrm>
        <a:graphic>
          <a:graphicData uri="http://schemas.openxmlformats.org/drawingml/2006/table">
            <a:tbl>
              <a:tblPr/>
              <a:tblGrid>
                <a:gridCol w="971453">
                  <a:extLst>
                    <a:ext uri="{9D8B030D-6E8A-4147-A177-3AD203B41FA5}">
                      <a16:colId xmlns:a16="http://schemas.microsoft.com/office/drawing/2014/main" val="76916579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6147618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934714179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9592761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5463372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103149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63481583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552545368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05790322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593854954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25042266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8441539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4259780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01069056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9027207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409440251"/>
                    </a:ext>
                  </a:extLst>
                </a:gridCol>
              </a:tblGrid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39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Reflector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499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Database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1327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Isotopes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58, 60, 62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5901"/>
                  </a:ext>
                </a:extLst>
              </a:tr>
              <a:tr h="30488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Setup</a:t>
                      </a:r>
                    </a:p>
                    <a:p>
                      <a:pPr algn="l" fontAlgn="b"/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Dosimeter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05761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1.18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1.08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6.6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5.7 ± 03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5.8 ± 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739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2.03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1.77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10.4 ± 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714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2.33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1.99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11.2 ± 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5853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2.97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2.79 ± 0.11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8.7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866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3.01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2.88 ± 0.12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8.4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684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4999FAD-2F9E-C52C-F33B-D7B7F249EF27}"/>
              </a:ext>
            </a:extLst>
          </p:cNvPr>
          <p:cNvSpPr/>
          <p:nvPr/>
        </p:nvSpPr>
        <p:spPr>
          <a:xfrm>
            <a:off x="10670346" y="2366425"/>
            <a:ext cx="217346" cy="13327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841BDF-A969-61AE-F816-FE795CD52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38845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577340-78C4-EFB4-6ECD-C16B4996F1E0}"/>
              </a:ext>
            </a:extLst>
          </p:cNvPr>
          <p:cNvSpPr/>
          <p:nvPr/>
        </p:nvSpPr>
        <p:spPr>
          <a:xfrm>
            <a:off x="5406390" y="5341118"/>
            <a:ext cx="1292860" cy="799121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A8406-FA30-B91D-7C34-6F4FC148B1F8}"/>
              </a:ext>
            </a:extLst>
          </p:cNvPr>
          <p:cNvSpPr/>
          <p:nvPr/>
        </p:nvSpPr>
        <p:spPr>
          <a:xfrm>
            <a:off x="6699249" y="5341118"/>
            <a:ext cx="1920755" cy="799120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779D0A6-1FF9-3808-4EEA-434262985D64}"/>
              </a:ext>
            </a:extLst>
          </p:cNvPr>
          <p:cNvSpPr/>
          <p:nvPr/>
        </p:nvSpPr>
        <p:spPr>
          <a:xfrm>
            <a:off x="6822307" y="3513667"/>
            <a:ext cx="2660360" cy="2222751"/>
          </a:xfrm>
          <a:custGeom>
            <a:avLst/>
            <a:gdLst>
              <a:gd name="connsiteX0" fmla="*/ 0 w 2194498"/>
              <a:gd name="connsiteY0" fmla="*/ 3716867 h 3716867"/>
              <a:gd name="connsiteX1" fmla="*/ 1871133 w 2194498"/>
              <a:gd name="connsiteY1" fmla="*/ 2929467 h 3716867"/>
              <a:gd name="connsiteX2" fmla="*/ 2192867 w 2194498"/>
              <a:gd name="connsiteY2" fmla="*/ 0 h 3716867"/>
              <a:gd name="connsiteX3" fmla="*/ 2192867 w 2194498"/>
              <a:gd name="connsiteY3" fmla="*/ 0 h 371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498" h="3716867">
                <a:moveTo>
                  <a:pt x="0" y="3716867"/>
                </a:moveTo>
                <a:cubicBezTo>
                  <a:pt x="752827" y="3632906"/>
                  <a:pt x="1505655" y="3548945"/>
                  <a:pt x="1871133" y="2929467"/>
                </a:cubicBezTo>
                <a:cubicBezTo>
                  <a:pt x="2236611" y="2309989"/>
                  <a:pt x="2192867" y="0"/>
                  <a:pt x="2192867" y="0"/>
                </a:cubicBezTo>
                <a:lnTo>
                  <a:pt x="2192867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8295" y="6194149"/>
            <a:ext cx="3211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</a:rPr>
              <a:t>Cr</a:t>
            </a:r>
            <a:r>
              <a:rPr lang="en-GB" sz="2800" dirty="0"/>
              <a:t> </a:t>
            </a:r>
            <a:endParaRPr lang="fr-CH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77340-78C4-EFB4-6ECD-C16B4996F1E0}"/>
              </a:ext>
            </a:extLst>
          </p:cNvPr>
          <p:cNvSpPr/>
          <p:nvPr/>
        </p:nvSpPr>
        <p:spPr>
          <a:xfrm>
            <a:off x="7425267" y="2695577"/>
            <a:ext cx="1878242" cy="148619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A8406-FA30-B91D-7C34-6F4FC148B1F8}"/>
              </a:ext>
            </a:extLst>
          </p:cNvPr>
          <p:cNvSpPr/>
          <p:nvPr/>
        </p:nvSpPr>
        <p:spPr>
          <a:xfrm>
            <a:off x="9303508" y="2695575"/>
            <a:ext cx="2808059" cy="1486195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2013E649-6BA4-B37A-7E74-A6D0DF325477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6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EAF6C03-D564-77B9-BD43-0DAD9E9AC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11353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707886"/>
          </a:xfrm>
        </p:spPr>
        <p:txBody>
          <a:bodyPr>
            <a:normAutofit/>
          </a:bodyPr>
          <a:lstStyle/>
          <a:p>
            <a:r>
              <a:rPr lang="en-US" sz="4800" dirty="0"/>
              <a:t>A closer look at Chromium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3200"/>
            <a:ext cx="654645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r>
              <a:rPr lang="en-US" dirty="0"/>
              <a:t>A bit lower for In, Ni, and </a:t>
            </a:r>
            <a:r>
              <a:rPr lang="en-US" baseline="30000" dirty="0"/>
              <a:t>54</a:t>
            </a:r>
            <a:r>
              <a:rPr lang="en-US" dirty="0"/>
              <a:t>Fe dosimeters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9301838" y="2705169"/>
            <a:ext cx="1870822" cy="887886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AD249911-874C-53DD-0CE5-EFDEC8BD6EB4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8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17952DA-22F5-0D0C-FE3F-79E94973B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24798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A closer look at Chromium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3200"/>
            <a:ext cx="654645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r>
              <a:rPr lang="en-US" dirty="0"/>
              <a:t>A bit lower for In, Ni, and </a:t>
            </a:r>
            <a:r>
              <a:rPr lang="en-US" baseline="30000" dirty="0"/>
              <a:t>54</a:t>
            </a:r>
            <a:r>
              <a:rPr lang="en-US" dirty="0"/>
              <a:t>Fe dosimeters</a:t>
            </a:r>
          </a:p>
          <a:p>
            <a:pPr lvl="2"/>
            <a:endParaRPr lang="en-US" dirty="0"/>
          </a:p>
          <a:p>
            <a:r>
              <a:rPr lang="en-GB" dirty="0"/>
              <a:t>JEFF-3.3: similar for most dosimeters</a:t>
            </a:r>
          </a:p>
          <a:p>
            <a:pPr lvl="1"/>
            <a:r>
              <a:rPr lang="en-GB" dirty="0"/>
              <a:t>Around 2%-2.5%</a:t>
            </a:r>
          </a:p>
          <a:p>
            <a:pPr lvl="1"/>
            <a:r>
              <a:rPr lang="en-GB" dirty="0"/>
              <a:t>Lower for </a:t>
            </a:r>
            <a:r>
              <a:rPr lang="en-GB" baseline="30000" dirty="0"/>
              <a:t>115</a:t>
            </a:r>
            <a:r>
              <a:rPr lang="en-GB" dirty="0"/>
              <a:t>In(</a:t>
            </a:r>
            <a:r>
              <a:rPr lang="en-GB" dirty="0" err="1"/>
              <a:t>n,n</a:t>
            </a:r>
            <a:r>
              <a:rPr lang="en-GB" dirty="0"/>
              <a:t>’)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7430008" y="2700701"/>
            <a:ext cx="1870822" cy="148508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88B597-0C05-4C70-74E7-7F1E4EE94EB1}"/>
              </a:ext>
            </a:extLst>
          </p:cNvPr>
          <p:cNvSpPr txBox="1"/>
          <p:nvPr/>
        </p:nvSpPr>
        <p:spPr>
          <a:xfrm>
            <a:off x="7430007" y="4187779"/>
            <a:ext cx="187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1% – 2.5%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A1E46E85-ECCA-275B-DD6C-B65DA3B75161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3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9493BD6-0F73-350E-7E22-BC539B937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24798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A closer look at Chromium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3200"/>
            <a:ext cx="654645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r>
              <a:rPr lang="en-US" dirty="0"/>
              <a:t>A bit lower for In, Ni, and </a:t>
            </a:r>
            <a:r>
              <a:rPr lang="en-US" baseline="30000" dirty="0"/>
              <a:t>54</a:t>
            </a:r>
            <a:r>
              <a:rPr lang="en-US" dirty="0"/>
              <a:t>Fe dosimeters</a:t>
            </a:r>
          </a:p>
          <a:p>
            <a:pPr lvl="2"/>
            <a:endParaRPr lang="en-US" dirty="0"/>
          </a:p>
          <a:p>
            <a:r>
              <a:rPr lang="en-GB" dirty="0"/>
              <a:t>JEFF-3.3: similar for most dosimeters</a:t>
            </a:r>
          </a:p>
          <a:p>
            <a:pPr lvl="1"/>
            <a:r>
              <a:rPr lang="en-GB" dirty="0"/>
              <a:t>Around 2%-2.5%</a:t>
            </a:r>
          </a:p>
          <a:p>
            <a:pPr lvl="1"/>
            <a:r>
              <a:rPr lang="en-GB" dirty="0"/>
              <a:t>Lower for </a:t>
            </a:r>
            <a:r>
              <a:rPr lang="en-GB" baseline="30000" dirty="0"/>
              <a:t>115</a:t>
            </a:r>
            <a:r>
              <a:rPr lang="en-GB" dirty="0"/>
              <a:t>In(</a:t>
            </a:r>
            <a:r>
              <a:rPr lang="en-GB" dirty="0" err="1"/>
              <a:t>n,n</a:t>
            </a:r>
            <a:r>
              <a:rPr lang="en-GB" dirty="0"/>
              <a:t>’)</a:t>
            </a:r>
          </a:p>
          <a:p>
            <a:pPr lvl="2"/>
            <a:endParaRPr lang="en-GB" dirty="0"/>
          </a:p>
          <a:p>
            <a:r>
              <a:rPr lang="en-GB" dirty="0"/>
              <a:t>ENDF: uncertainties increase with increasing dosimeters’ energy range</a:t>
            </a:r>
          </a:p>
          <a:p>
            <a:pPr lvl="1"/>
            <a:r>
              <a:rPr lang="en-US" dirty="0"/>
              <a:t>From 5% up to 12%</a:t>
            </a:r>
          </a:p>
          <a:p>
            <a:pPr lvl="1"/>
            <a:r>
              <a:rPr lang="en-US" dirty="0"/>
              <a:t>No significant differences between ENDFs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9298908" y="2696315"/>
            <a:ext cx="2811357" cy="1483182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338642-4192-CE41-0132-FFACDCC11954}"/>
              </a:ext>
            </a:extLst>
          </p:cNvPr>
          <p:cNvSpPr txBox="1"/>
          <p:nvPr/>
        </p:nvSpPr>
        <p:spPr>
          <a:xfrm>
            <a:off x="9298909" y="4179497"/>
            <a:ext cx="281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5% – 12%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A57873D2-197B-C399-1DDD-F154298343EE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3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AEBBC2B-F18B-0B53-F01F-ED97A724A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24798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A closer look at Chromium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3200"/>
            <a:ext cx="654645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r>
              <a:rPr lang="en-US" dirty="0"/>
              <a:t>A bit lower for In, Ni, and </a:t>
            </a:r>
            <a:r>
              <a:rPr lang="en-US" baseline="30000" dirty="0"/>
              <a:t>54</a:t>
            </a:r>
            <a:r>
              <a:rPr lang="en-US" dirty="0"/>
              <a:t>Fe dosimeters</a:t>
            </a:r>
          </a:p>
          <a:p>
            <a:pPr lvl="2"/>
            <a:endParaRPr lang="en-US" dirty="0"/>
          </a:p>
          <a:p>
            <a:r>
              <a:rPr lang="en-GB" dirty="0"/>
              <a:t>Observed dispersion smaller for JEFF-3.3 than ENDF/B-VII.1 and B-VIII.0</a:t>
            </a:r>
          </a:p>
          <a:p>
            <a:pPr lvl="1"/>
            <a:r>
              <a:rPr lang="en-GB" dirty="0"/>
              <a:t>For both </a:t>
            </a:r>
            <a:r>
              <a:rPr lang="en-GB" dirty="0">
                <a:solidFill>
                  <a:schemeClr val="accent2"/>
                </a:solidFill>
              </a:rPr>
              <a:t>Cr</a:t>
            </a:r>
            <a:r>
              <a:rPr lang="en-GB" dirty="0"/>
              <a:t> and Ni blocks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8358166" y="2694410"/>
            <a:ext cx="945515" cy="148508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BCA59-FEEC-A091-6595-3B5A6CAB31DC}"/>
              </a:ext>
            </a:extLst>
          </p:cNvPr>
          <p:cNvSpPr/>
          <p:nvPr/>
        </p:nvSpPr>
        <p:spPr>
          <a:xfrm>
            <a:off x="10235468" y="2694410"/>
            <a:ext cx="932135" cy="148508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256052-F562-9908-6707-2D4C8B7D5BB8}"/>
              </a:ext>
            </a:extLst>
          </p:cNvPr>
          <p:cNvSpPr/>
          <p:nvPr/>
        </p:nvSpPr>
        <p:spPr>
          <a:xfrm>
            <a:off x="11167603" y="2694410"/>
            <a:ext cx="932135" cy="148508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D7D24E-DF5A-5FE9-A5A5-FED9B9333582}"/>
              </a:ext>
            </a:extLst>
          </p:cNvPr>
          <p:cNvSpPr txBox="1"/>
          <p:nvPr/>
        </p:nvSpPr>
        <p:spPr>
          <a:xfrm>
            <a:off x="7426198" y="4209474"/>
            <a:ext cx="28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1% – 2.5%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9ECCC7-A50F-4BB6-735D-EC13496510DA}"/>
              </a:ext>
            </a:extLst>
          </p:cNvPr>
          <p:cNvSpPr txBox="1"/>
          <p:nvPr/>
        </p:nvSpPr>
        <p:spPr>
          <a:xfrm>
            <a:off x="10228914" y="4231672"/>
            <a:ext cx="187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5% – 12%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BCA6A4A1-F1E7-0735-DD31-1363B5E7D603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2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EADC9F5-270F-D485-E619-07B0B68F3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40817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A closer look at Chromium…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7432548" y="2697953"/>
            <a:ext cx="935207" cy="300254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21A9F8-F958-71CA-E29C-5942F12E1B70}"/>
              </a:ext>
            </a:extLst>
          </p:cNvPr>
          <p:cNvSpPr/>
          <p:nvPr/>
        </p:nvSpPr>
        <p:spPr>
          <a:xfrm>
            <a:off x="7429166" y="3589410"/>
            <a:ext cx="935206" cy="300254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404262"/>
            <a:ext cx="6546455" cy="6239426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r>
              <a:rPr lang="en-US" dirty="0"/>
              <a:t>A bit lower for In, Ni, and </a:t>
            </a:r>
            <a:r>
              <a:rPr lang="en-US" baseline="30000" dirty="0"/>
              <a:t>54</a:t>
            </a:r>
            <a:r>
              <a:rPr lang="en-US" dirty="0"/>
              <a:t>Fe dosimeters</a:t>
            </a:r>
          </a:p>
          <a:p>
            <a:pPr lvl="2"/>
            <a:endParaRPr lang="en-US" dirty="0"/>
          </a:p>
          <a:p>
            <a:r>
              <a:rPr lang="en-GB" dirty="0"/>
              <a:t>Observed dispersion smaller for JEFF-3.3 than ENDF/B-VII.1 and B-VIII.0</a:t>
            </a:r>
          </a:p>
          <a:p>
            <a:pPr lvl="1"/>
            <a:r>
              <a:rPr lang="en-GB" dirty="0"/>
              <a:t>For both </a:t>
            </a:r>
            <a:r>
              <a:rPr lang="en-GB" dirty="0">
                <a:solidFill>
                  <a:schemeClr val="accent2"/>
                </a:solidFill>
              </a:rPr>
              <a:t>Cr</a:t>
            </a:r>
            <a:r>
              <a:rPr lang="en-GB" dirty="0"/>
              <a:t> and Ni blocks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NB: JEFF design dispersion</a:t>
            </a:r>
          </a:p>
          <a:p>
            <a:pPr marL="0" indent="0">
              <a:buNone/>
            </a:pPr>
            <a:r>
              <a:rPr lang="en-GB" i="1" dirty="0"/>
              <a:t>was unrealistic for PETALE</a:t>
            </a:r>
          </a:p>
          <a:p>
            <a:pPr marL="0" indent="0">
              <a:buNone/>
            </a:pPr>
            <a:r>
              <a:rPr lang="en-GB" i="1" dirty="0"/>
              <a:t>when compared to results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5" name="Groupe 34"/>
          <p:cNvGrpSpPr>
            <a:grpSpLocks noChangeAspect="1"/>
          </p:cNvGrpSpPr>
          <p:nvPr/>
        </p:nvGrpSpPr>
        <p:grpSpPr>
          <a:xfrm>
            <a:off x="5024235" y="4478727"/>
            <a:ext cx="3240000" cy="2621343"/>
            <a:chOff x="10004494" y="4440964"/>
            <a:chExt cx="1812729" cy="1466600"/>
          </a:xfrm>
        </p:grpSpPr>
        <p:pic>
          <p:nvPicPr>
            <p:cNvPr id="36" name="Image 35" descr="Une image contenant texte, capture d’écran, diagramme, ligne&#10;&#10;Description générée automatiquement">
              <a:extLst>
                <a:ext uri="{FF2B5EF4-FFF2-40B4-BE49-F238E27FC236}">
                  <a16:creationId xmlns:a16="http://schemas.microsoft.com/office/drawing/2014/main" id="{08A674DD-07D9-F8B1-AE72-858073D24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26"/>
            <a:stretch/>
          </p:blipFill>
          <p:spPr>
            <a:xfrm>
              <a:off x="10004494" y="4440964"/>
              <a:ext cx="1812729" cy="107273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0409830" y="5426481"/>
              <a:ext cx="1381836" cy="481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8" name="Groupe 37"/>
          <p:cNvGrpSpPr>
            <a:grpSpLocks noChangeAspect="1"/>
          </p:cNvGrpSpPr>
          <p:nvPr/>
        </p:nvGrpSpPr>
        <p:grpSpPr>
          <a:xfrm>
            <a:off x="8536497" y="4478719"/>
            <a:ext cx="3240000" cy="2665643"/>
            <a:chOff x="4728724" y="3828442"/>
            <a:chExt cx="1840773" cy="1514460"/>
          </a:xfrm>
        </p:grpSpPr>
        <p:pic>
          <p:nvPicPr>
            <p:cNvPr id="39" name="Image 38" descr="Une image contenant texte, capture d’écran, diagramme, ligne&#10;&#10;Description générée automatiquement">
              <a:extLst>
                <a:ext uri="{FF2B5EF4-FFF2-40B4-BE49-F238E27FC236}">
                  <a16:creationId xmlns:a16="http://schemas.microsoft.com/office/drawing/2014/main" id="{1366F676-9901-09A9-3202-50197B54A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8"/>
            <a:stretch/>
          </p:blipFill>
          <p:spPr>
            <a:xfrm>
              <a:off x="4728724" y="3828442"/>
              <a:ext cx="1840773" cy="114330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133833" y="4861819"/>
              <a:ext cx="1381836" cy="481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64F0F92-EB55-F485-0428-AF40388BD06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7751296" y="3889664"/>
            <a:ext cx="145473" cy="7283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F86B925-E9A3-754A-0C8C-35EE0A1C5ADC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900152" y="2998207"/>
            <a:ext cx="1604746" cy="1972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60BBBA-BFDF-536B-5956-F248931C699A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1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27976C3-98DC-5122-5E06-DCD0F5C66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25709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2E63103-DDCB-3B4F-E985-F28D96912702}"/>
              </a:ext>
            </a:extLst>
          </p:cNvPr>
          <p:cNvSpPr/>
          <p:nvPr/>
        </p:nvSpPr>
        <p:spPr>
          <a:xfrm>
            <a:off x="7430008" y="2692491"/>
            <a:ext cx="4680257" cy="1487006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… and iron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1064197"/>
            <a:ext cx="7187161" cy="5485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endParaRPr lang="en-US" dirty="0"/>
          </a:p>
          <a:p>
            <a:r>
              <a:rPr lang="en-US" dirty="0"/>
              <a:t>Libraries behave differently for different dosimeter ranges</a:t>
            </a:r>
          </a:p>
          <a:p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FCEB28-461C-0720-E049-D0D38BB6F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2487"/>
              </p:ext>
            </p:extLst>
          </p:nvPr>
        </p:nvGraphicFramePr>
        <p:xfrm>
          <a:off x="1208593" y="4334933"/>
          <a:ext cx="10648028" cy="1805306"/>
        </p:xfrm>
        <a:graphic>
          <a:graphicData uri="http://schemas.openxmlformats.org/drawingml/2006/table">
            <a:tbl>
              <a:tblPr/>
              <a:tblGrid>
                <a:gridCol w="971453">
                  <a:extLst>
                    <a:ext uri="{9D8B030D-6E8A-4147-A177-3AD203B41FA5}">
                      <a16:colId xmlns:a16="http://schemas.microsoft.com/office/drawing/2014/main" val="76916579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6147618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934714179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9592761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5463372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103149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63481583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552545368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05790322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593854954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25042266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8441539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4259780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01069056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9027207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409440251"/>
                    </a:ext>
                  </a:extLst>
                </a:gridCol>
              </a:tblGrid>
              <a:tr h="1559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39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Reflector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499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Database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1327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Isotopes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58, 60, 62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5901"/>
                  </a:ext>
                </a:extLst>
              </a:tr>
              <a:tr h="30488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Setup</a:t>
                      </a:r>
                    </a:p>
                    <a:p>
                      <a:pPr algn="l" fontAlgn="b"/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Dosimeter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05761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1.18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1.08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6.6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5.7 ± 03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5.8 ± 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739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2.03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1.77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10.4 ± 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714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2.33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1.99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11.2 ± 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5853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2.97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2.79 ± 0.11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8.7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866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3.01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2.88 ± 0.12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8.4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6844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2E63103-DDCB-3B4F-E985-F28D96912702}"/>
              </a:ext>
            </a:extLst>
          </p:cNvPr>
          <p:cNvSpPr/>
          <p:nvPr/>
        </p:nvSpPr>
        <p:spPr>
          <a:xfrm>
            <a:off x="2176132" y="5332600"/>
            <a:ext cx="3234068" cy="807639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A7A543F-E94B-BF43-806E-58077AAE4259}"/>
              </a:ext>
            </a:extLst>
          </p:cNvPr>
          <p:cNvSpPr/>
          <p:nvPr/>
        </p:nvSpPr>
        <p:spPr>
          <a:xfrm>
            <a:off x="5410200" y="3513667"/>
            <a:ext cx="4072467" cy="2222751"/>
          </a:xfrm>
          <a:custGeom>
            <a:avLst/>
            <a:gdLst>
              <a:gd name="connsiteX0" fmla="*/ 0 w 2194498"/>
              <a:gd name="connsiteY0" fmla="*/ 3716867 h 3716867"/>
              <a:gd name="connsiteX1" fmla="*/ 1871133 w 2194498"/>
              <a:gd name="connsiteY1" fmla="*/ 2929467 h 3716867"/>
              <a:gd name="connsiteX2" fmla="*/ 2192867 w 2194498"/>
              <a:gd name="connsiteY2" fmla="*/ 0 h 3716867"/>
              <a:gd name="connsiteX3" fmla="*/ 2192867 w 2194498"/>
              <a:gd name="connsiteY3" fmla="*/ 0 h 371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498" h="3716867">
                <a:moveTo>
                  <a:pt x="0" y="3716867"/>
                </a:moveTo>
                <a:cubicBezTo>
                  <a:pt x="752827" y="3632906"/>
                  <a:pt x="1505655" y="3548945"/>
                  <a:pt x="1871133" y="2929467"/>
                </a:cubicBezTo>
                <a:cubicBezTo>
                  <a:pt x="2236611" y="2309989"/>
                  <a:pt x="2192867" y="0"/>
                  <a:pt x="2192867" y="0"/>
                </a:cubicBezTo>
                <a:lnTo>
                  <a:pt x="2192867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3C1B1-E88E-C729-7E90-1F860A8CFADE}"/>
              </a:ext>
            </a:extLst>
          </p:cNvPr>
          <p:cNvSpPr/>
          <p:nvPr/>
        </p:nvSpPr>
        <p:spPr>
          <a:xfrm>
            <a:off x="2176132" y="6196552"/>
            <a:ext cx="3234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Fe</a:t>
            </a:r>
            <a:r>
              <a:rPr lang="en-GB" sz="2800" dirty="0"/>
              <a:t> </a:t>
            </a:r>
            <a:endParaRPr lang="fr-CH" sz="2800" dirty="0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81B57C43-63B1-E7E1-1669-BC90133F6DA6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06500" y="1041861"/>
            <a:ext cx="5365883" cy="5376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Provide new constraints in the MeV-range and above for </a:t>
            </a:r>
            <a:r>
              <a:rPr lang="en-US" dirty="0">
                <a:solidFill>
                  <a:schemeClr val="accent1"/>
                </a:solidFill>
              </a:rPr>
              <a:t>stainless steel nuclear data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Fission: </a:t>
            </a:r>
            <a:r>
              <a:rPr lang="en-US" dirty="0">
                <a:solidFill>
                  <a:srgbClr val="E30613"/>
                </a:solidFill>
              </a:rPr>
              <a:t>heavy reflectors (GEN-III PWR)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Fusion: 14 MeV neutrons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Accelerators: activation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bg1"/>
              </a:buClr>
              <a:buNone/>
            </a:pP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in CROCUS on elemental-type reflector experiments, in the prospect of data assimilation</a:t>
            </a:r>
          </a:p>
          <a:p>
            <a:pPr algn="just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Separate study of steel, Fe, Ni and Cr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Reactivity worth of reflectors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Transmission using activation dosimetry</a:t>
            </a:r>
          </a:p>
          <a:p>
            <a:pPr marL="0" indent="0" algn="just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Collaboration between CEA &amp; EPFL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Titre 2"/>
          <p:cNvSpPr>
            <a:spLocks noGrp="1"/>
          </p:cNvSpPr>
          <p:nvPr>
            <p:ph type="title"/>
          </p:nvPr>
        </p:nvSpPr>
        <p:spPr>
          <a:xfrm>
            <a:off x="1206501" y="174710"/>
            <a:ext cx="10037233" cy="752852"/>
          </a:xfrm>
        </p:spPr>
        <p:txBody>
          <a:bodyPr>
            <a:normAutofit/>
          </a:bodyPr>
          <a:lstStyle/>
          <a:p>
            <a:r>
              <a:rPr lang="en-US" sz="4800" dirty="0"/>
              <a:t>Objective: stainless steel nuclear data</a:t>
            </a:r>
            <a:endParaRPr lang="fr-CH" sz="4800" dirty="0"/>
          </a:p>
        </p:txBody>
      </p:sp>
      <p:grpSp>
        <p:nvGrpSpPr>
          <p:cNvPr id="57" name="Groupe 56"/>
          <p:cNvGrpSpPr>
            <a:grpSpLocks noChangeAspect="1"/>
          </p:cNvGrpSpPr>
          <p:nvPr/>
        </p:nvGrpSpPr>
        <p:grpSpPr>
          <a:xfrm>
            <a:off x="1433408" y="2731035"/>
            <a:ext cx="5270601" cy="3966489"/>
            <a:chOff x="1157673" y="2982884"/>
            <a:chExt cx="4846887" cy="3647614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111" y="2982884"/>
              <a:ext cx="1360236" cy="323554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1432560" y="6243568"/>
              <a:ext cx="4572000" cy="386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CH" sz="1067" i="1" dirty="0"/>
                <a:t>By </a:t>
              </a:r>
              <a:r>
                <a:rPr lang="fr-CH" sz="1067" i="1" dirty="0" err="1"/>
                <a:t>ChNPP</a:t>
              </a:r>
              <a:r>
                <a:rPr lang="fr-CH" sz="1067" i="1" dirty="0"/>
                <a:t> at English </a:t>
              </a:r>
              <a:r>
                <a:rPr lang="fr-CH" sz="1067" i="1" dirty="0" err="1"/>
                <a:t>Wikipedia</a:t>
              </a:r>
              <a:r>
                <a:rPr lang="fr-CH" sz="1067" i="1" dirty="0"/>
                <a:t>, CC BY 3.0, https://commons.wikimedia.org/w/index.php?curid=22017751</a:t>
              </a:r>
            </a:p>
          </p:txBody>
        </p:sp>
        <p:sp>
          <p:nvSpPr>
            <p:cNvPr id="65" name="ZoneTexte 18"/>
            <p:cNvSpPr>
              <a:spLocks/>
            </p:cNvSpPr>
            <p:nvPr/>
          </p:nvSpPr>
          <p:spPr bwMode="auto">
            <a:xfrm>
              <a:off x="3381735" y="5977730"/>
              <a:ext cx="1708817" cy="29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EPR heavy reflector</a:t>
              </a:r>
            </a:p>
          </p:txBody>
        </p:sp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3"/>
            <a:srcRect l="9931" t="12716" r="56250" b="6913"/>
            <a:stretch/>
          </p:blipFill>
          <p:spPr>
            <a:xfrm rot="60000">
              <a:off x="3251285" y="3327710"/>
              <a:ext cx="1969718" cy="2633032"/>
            </a:xfrm>
            <a:prstGeom prst="rect">
              <a:avLst/>
            </a:prstGeom>
          </p:spPr>
        </p:pic>
        <p:sp>
          <p:nvSpPr>
            <p:cNvPr id="70" name="Arc 69"/>
            <p:cNvSpPr/>
            <p:nvPr/>
          </p:nvSpPr>
          <p:spPr bwMode="auto">
            <a:xfrm flipV="1">
              <a:off x="1157673" y="4167426"/>
              <a:ext cx="2355147" cy="1174194"/>
            </a:xfrm>
            <a:prstGeom prst="arc">
              <a:avLst>
                <a:gd name="adj1" fmla="val 16200000"/>
                <a:gd name="adj2" fmla="val 20538065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rtlCol="0" anchor="ctr"/>
            <a:lstStyle/>
            <a:p>
              <a:pPr algn="ctr"/>
              <a:endParaRPr lang="fr-CH" sz="2400">
                <a:solidFill>
                  <a:srgbClr val="000000"/>
                </a:solidFill>
                <a:effectLst>
                  <a:outerShdw blurRad="63500" sx="108000" sy="108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Forme libre 16"/>
          <p:cNvSpPr/>
          <p:nvPr/>
        </p:nvSpPr>
        <p:spPr bwMode="auto">
          <a:xfrm>
            <a:off x="5172396" y="1940100"/>
            <a:ext cx="285749" cy="1657560"/>
          </a:xfrm>
          <a:custGeom>
            <a:avLst/>
            <a:gdLst>
              <a:gd name="connsiteX0" fmla="*/ 0 w 214312"/>
              <a:gd name="connsiteY0" fmla="*/ 0 h 1133475"/>
              <a:gd name="connsiteX1" fmla="*/ 214312 w 214312"/>
              <a:gd name="connsiteY1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2" h="1133475">
                <a:moveTo>
                  <a:pt x="0" y="0"/>
                </a:moveTo>
                <a:cubicBezTo>
                  <a:pt x="41671" y="453231"/>
                  <a:pt x="83343" y="906463"/>
                  <a:pt x="214312" y="1133475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>
            <a:outerShdw blurRad="88900" sx="105000" sy="105000" algn="ctr" rotWithShape="0">
              <a:schemeClr val="bg1"/>
            </a:outerShdw>
          </a:effectLst>
        </p:spPr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18" name="Rectangle 17"/>
          <p:cNvSpPr/>
          <p:nvPr/>
        </p:nvSpPr>
        <p:spPr>
          <a:xfrm>
            <a:off x="5266142" y="2768880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>
                <a:solidFill>
                  <a:schemeClr val="accent1"/>
                </a:solidFill>
              </a:rPr>
              <a:t>Flux tilt at</a:t>
            </a:r>
          </a:p>
          <a:p>
            <a:r>
              <a:rPr lang="fr-CH" sz="1400" b="1" dirty="0">
                <a:solidFill>
                  <a:schemeClr val="accent1"/>
                </a:solidFill>
              </a:rPr>
              <a:t>interface?</a:t>
            </a:r>
            <a:endParaRPr lang="fr-CH" sz="933" b="1" dirty="0">
              <a:solidFill>
                <a:schemeClr val="accent1"/>
              </a:solidFill>
            </a:endParaRPr>
          </a:p>
        </p:txBody>
      </p:sp>
      <p:pic>
        <p:nvPicPr>
          <p:cNvPr id="93" name="Screenshot from 2020-01-24 15-14-18-17834_alpha.png" descr="Screenshot from 2020-01-24 15-14-18-17834_alpha.png"/>
          <p:cNvPicPr>
            <a:picLocks noChangeAspect="1"/>
          </p:cNvPicPr>
          <p:nvPr/>
        </p:nvPicPr>
        <p:blipFill>
          <a:blip r:embed="rId4"/>
          <a:srcRect t="6483"/>
          <a:stretch>
            <a:fillRect/>
          </a:stretch>
        </p:blipFill>
        <p:spPr>
          <a:xfrm>
            <a:off x="6841747" y="3202227"/>
            <a:ext cx="4359653" cy="2220320"/>
          </a:xfrm>
          <a:prstGeom prst="rect">
            <a:avLst/>
          </a:prstGeom>
          <a:ln w="25400">
            <a:miter lim="400000"/>
          </a:ln>
        </p:spPr>
      </p:pic>
      <p:sp>
        <p:nvSpPr>
          <p:cNvPr id="94" name="ZoneTexte 18"/>
          <p:cNvSpPr>
            <a:spLocks/>
          </p:cNvSpPr>
          <p:nvPr/>
        </p:nvSpPr>
        <p:spPr bwMode="auto">
          <a:xfrm>
            <a:off x="6825302" y="5540086"/>
            <a:ext cx="439254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Iron inelastic scattering cross section data (JANIS)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44831" y="1189318"/>
            <a:ext cx="2526268" cy="750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dirty="0">
                <a:solidFill>
                  <a:srgbClr val="E30613"/>
                </a:solidFill>
              </a:rPr>
              <a:t>Collaboration</a:t>
            </a:r>
          </a:p>
          <a:p>
            <a:pPr algn="ctr">
              <a:lnSpc>
                <a:spcPct val="120000"/>
              </a:lnSpc>
            </a:pPr>
            <a:r>
              <a:rPr lang="en-US" sz="1867" dirty="0">
                <a:solidFill>
                  <a:srgbClr val="E30613"/>
                </a:solidFill>
              </a:rPr>
              <a:t>between CEA &amp; EPFL</a:t>
            </a:r>
          </a:p>
        </p:txBody>
      </p:sp>
      <p:pic>
        <p:nvPicPr>
          <p:cNvPr id="3" name="Picture 9" descr="cea_logo_small2.jpg">
            <a:extLst>
              <a:ext uri="{FF2B5EF4-FFF2-40B4-BE49-F238E27FC236}">
                <a16:creationId xmlns:a16="http://schemas.microsoft.com/office/drawing/2014/main" id="{D77A0C71-A8DC-57F2-6CA8-686C9AB38E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9" y="577130"/>
            <a:ext cx="704922" cy="575395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C0BDF972-91B6-B378-5FDB-431A45279786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7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B9BBF25-0344-0712-8ED4-6BE97C42F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66677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… and iron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9" y="1064197"/>
            <a:ext cx="6557778" cy="5485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endParaRPr lang="en-US" dirty="0"/>
          </a:p>
          <a:p>
            <a:r>
              <a:rPr lang="en-US" dirty="0"/>
              <a:t>Libraries behave differently for different dosimeter ranges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JEFF: larger dispersion for Ni/</a:t>
            </a:r>
            <a:r>
              <a:rPr lang="en-US" baseline="30000" dirty="0">
                <a:solidFill>
                  <a:srgbClr val="00B050"/>
                </a:solidFill>
              </a:rPr>
              <a:t>54</a:t>
            </a:r>
            <a:r>
              <a:rPr lang="en-US" dirty="0">
                <a:solidFill>
                  <a:srgbClr val="00B050"/>
                </a:solidFill>
              </a:rPr>
              <a:t>Fe ranges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B-VII.1: larger dispersion for </a:t>
            </a:r>
            <a:r>
              <a:rPr lang="en-US" baseline="30000" dirty="0">
                <a:solidFill>
                  <a:srgbClr val="FFC000"/>
                </a:solidFill>
              </a:rPr>
              <a:t>56</a:t>
            </a:r>
            <a:r>
              <a:rPr lang="en-US" dirty="0">
                <a:solidFill>
                  <a:srgbClr val="FFC000"/>
                </a:solidFill>
              </a:rPr>
              <a:t>Fe/Al ranges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ABC4D-A9FA-D654-0168-C595990951B9}"/>
              </a:ext>
            </a:extLst>
          </p:cNvPr>
          <p:cNvSpPr/>
          <p:nvPr/>
        </p:nvSpPr>
        <p:spPr>
          <a:xfrm>
            <a:off x="7430006" y="2994661"/>
            <a:ext cx="1866393" cy="594359"/>
          </a:xfrm>
          <a:prstGeom prst="rect">
            <a:avLst/>
          </a:prstGeom>
          <a:solidFill>
            <a:srgbClr val="00B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0B247-138C-8706-0692-D4D48C1C3EF9}"/>
              </a:ext>
            </a:extLst>
          </p:cNvPr>
          <p:cNvSpPr/>
          <p:nvPr/>
        </p:nvSpPr>
        <p:spPr>
          <a:xfrm>
            <a:off x="9296400" y="3588614"/>
            <a:ext cx="1874012" cy="594359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B3E89560-D206-D44F-5318-190F6AA9605F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4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9C3A2A4-7B7E-D36E-C444-64D37584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66677"/>
              </p:ext>
            </p:extLst>
          </p:nvPr>
        </p:nvGraphicFramePr>
        <p:xfrm>
          <a:off x="6905625" y="955359"/>
          <a:ext cx="5204640" cy="3227208"/>
        </p:xfrm>
        <a:graphic>
          <a:graphicData uri="http://schemas.openxmlformats.org/drawingml/2006/table">
            <a:tbl>
              <a:tblPr/>
              <a:tblGrid>
                <a:gridCol w="524640">
                  <a:extLst>
                    <a:ext uri="{9D8B030D-6E8A-4147-A177-3AD203B41FA5}">
                      <a16:colId xmlns:a16="http://schemas.microsoft.com/office/drawing/2014/main" val="180101088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7399287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7836668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13009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504749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530565189"/>
                    </a:ext>
                  </a:extLst>
                </a:gridCol>
              </a:tblGrid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0956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85656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77059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40035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0" marR="5030" marT="5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494623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90702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54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741548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5651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488205"/>
                  </a:ext>
                </a:extLst>
              </a:tr>
            </a:tbl>
          </a:graphicData>
        </a:graphic>
      </p:graphicFrame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… and iron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0B247-138C-8706-0692-D4D48C1C3EF9}"/>
              </a:ext>
            </a:extLst>
          </p:cNvPr>
          <p:cNvSpPr/>
          <p:nvPr/>
        </p:nvSpPr>
        <p:spPr>
          <a:xfrm>
            <a:off x="11170411" y="2994661"/>
            <a:ext cx="939853" cy="1188646"/>
          </a:xfrm>
          <a:prstGeom prst="rect">
            <a:avLst/>
          </a:prstGeom>
          <a:solidFill>
            <a:schemeClr val="accent6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space réservé du contenu 19">
            <a:extLst>
              <a:ext uri="{FF2B5EF4-FFF2-40B4-BE49-F238E27FC236}">
                <a16:creationId xmlns:a16="http://schemas.microsoft.com/office/drawing/2014/main" id="{371398BD-EDA0-AEE4-AF21-D398A9AC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9" y="1064197"/>
            <a:ext cx="6557778" cy="5485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pPr lvl="1"/>
            <a:endParaRPr lang="en-US" dirty="0"/>
          </a:p>
          <a:p>
            <a:r>
              <a:rPr lang="en-US" dirty="0"/>
              <a:t>Libraries behave differently for different dosimeter ranges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JEFF: larger dispersion for Ni/</a:t>
            </a:r>
            <a:r>
              <a:rPr lang="en-US" baseline="30000" dirty="0">
                <a:solidFill>
                  <a:srgbClr val="00B050"/>
                </a:solidFill>
              </a:rPr>
              <a:t>54</a:t>
            </a:r>
            <a:r>
              <a:rPr lang="en-US" dirty="0">
                <a:solidFill>
                  <a:srgbClr val="00B050"/>
                </a:solidFill>
              </a:rPr>
              <a:t>Fe ranges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B-VII.1: larger dispersion for </a:t>
            </a:r>
            <a:r>
              <a:rPr lang="en-US" baseline="30000" dirty="0">
                <a:solidFill>
                  <a:srgbClr val="FFC000"/>
                </a:solidFill>
              </a:rPr>
              <a:t>56</a:t>
            </a:r>
            <a:r>
              <a:rPr lang="en-US" dirty="0">
                <a:solidFill>
                  <a:srgbClr val="FFC000"/>
                </a:solidFill>
              </a:rPr>
              <a:t>Fe/Al ranges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B-VIII.0: large and similar values for all four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CC10DF-B087-F5B8-2282-34F6E547BA0D}"/>
              </a:ext>
            </a:extLst>
          </p:cNvPr>
          <p:cNvSpPr/>
          <p:nvPr/>
        </p:nvSpPr>
        <p:spPr>
          <a:xfrm>
            <a:off x="7430006" y="2994661"/>
            <a:ext cx="1866393" cy="594359"/>
          </a:xfrm>
          <a:prstGeom prst="rect">
            <a:avLst/>
          </a:prstGeom>
          <a:solidFill>
            <a:srgbClr val="00B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17A4D-DD14-F2A2-58B2-681E084A94BD}"/>
              </a:ext>
            </a:extLst>
          </p:cNvPr>
          <p:cNvSpPr/>
          <p:nvPr/>
        </p:nvSpPr>
        <p:spPr>
          <a:xfrm>
            <a:off x="9296400" y="3588614"/>
            <a:ext cx="1874012" cy="594359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D70C8B38-2CCC-068F-A487-F3F13826C0FA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5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Conclusion on dispersion</a:t>
            </a:r>
          </a:p>
        </p:txBody>
      </p:sp>
      <p:sp>
        <p:nvSpPr>
          <p:cNvPr id="9" name="Espace réservé du contenu 19">
            <a:extLst>
              <a:ext uri="{FF2B5EF4-FFF2-40B4-BE49-F238E27FC236}">
                <a16:creationId xmlns:a16="http://schemas.microsoft.com/office/drawing/2014/main" id="{371398BD-EDA0-AEE4-AF21-D398A9AC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9" y="1064197"/>
            <a:ext cx="6557778" cy="5485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lvl="2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241" y="5559713"/>
            <a:ext cx="11409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the estimated dispersions, aiming for 1% </a:t>
            </a:r>
            <a:r>
              <a:rPr lang="en-US" sz="2400" dirty="0" err="1"/>
              <a:t>HPGe</a:t>
            </a:r>
            <a:r>
              <a:rPr lang="en-US" sz="2400" dirty="0"/>
              <a:t> precision seems reasonable</a:t>
            </a:r>
          </a:p>
        </p:txBody>
      </p:sp>
      <p:sp>
        <p:nvSpPr>
          <p:cNvPr id="4" name="Flèche droite 3"/>
          <p:cNvSpPr/>
          <p:nvPr/>
        </p:nvSpPr>
        <p:spPr>
          <a:xfrm rot="5400000">
            <a:off x="6078141" y="4750498"/>
            <a:ext cx="817959" cy="39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E8C9F4B-BF03-7323-BAA0-C71E117CD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64594"/>
              </p:ext>
            </p:extLst>
          </p:nvPr>
        </p:nvGraphicFramePr>
        <p:xfrm>
          <a:off x="966653" y="2092730"/>
          <a:ext cx="10648028" cy="1809134"/>
        </p:xfrm>
        <a:graphic>
          <a:graphicData uri="http://schemas.openxmlformats.org/drawingml/2006/table">
            <a:tbl>
              <a:tblPr/>
              <a:tblGrid>
                <a:gridCol w="971453">
                  <a:extLst>
                    <a:ext uri="{9D8B030D-6E8A-4147-A177-3AD203B41FA5}">
                      <a16:colId xmlns:a16="http://schemas.microsoft.com/office/drawing/2014/main" val="76916579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6147618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934714179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9592761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5463372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103149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63481583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552545368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05790322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593854954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25042266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8441539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4259780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01069056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9027207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409440251"/>
                    </a:ext>
                  </a:extLst>
                </a:gridCol>
              </a:tblGrid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39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Reflector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499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Database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1327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Isotopes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58, 60, 62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5901"/>
                  </a:ext>
                </a:extLst>
              </a:tr>
              <a:tr h="30488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Setup</a:t>
                      </a:r>
                    </a:p>
                    <a:p>
                      <a:pPr algn="l" fontAlgn="b"/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Dosimeter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05761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1.18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1.08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6.6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5.7 ± 03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5.8 ± 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739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2.03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1.77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10.4 ± 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714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2.33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1.99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11.2 ± 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5853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2.97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2.79 ± 0.11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8.7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866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3.01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2.88 ± 0.12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8.4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68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1215147-630D-0117-6E43-BF95EF5C9640}"/>
              </a:ext>
            </a:extLst>
          </p:cNvPr>
          <p:cNvSpPr/>
          <p:nvPr/>
        </p:nvSpPr>
        <p:spPr>
          <a:xfrm>
            <a:off x="1926060" y="3097695"/>
            <a:ext cx="3234068" cy="799120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8A010-1DE0-BF1F-32E1-2F18755C7A9F}"/>
              </a:ext>
            </a:extLst>
          </p:cNvPr>
          <p:cNvSpPr/>
          <p:nvPr/>
        </p:nvSpPr>
        <p:spPr>
          <a:xfrm>
            <a:off x="1926060" y="3961379"/>
            <a:ext cx="3234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Fe</a:t>
            </a:r>
            <a:r>
              <a:rPr lang="en-GB" sz="2800" dirty="0"/>
              <a:t> </a:t>
            </a:r>
            <a:endParaRPr lang="fr-CH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B6A45D-C761-71F3-1A8A-ABF1BE132412}"/>
              </a:ext>
            </a:extLst>
          </p:cNvPr>
          <p:cNvSpPr/>
          <p:nvPr/>
        </p:nvSpPr>
        <p:spPr>
          <a:xfrm>
            <a:off x="8385575" y="3097622"/>
            <a:ext cx="3229105" cy="8004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9EB4DB-0CF3-05D0-7207-B24C08323EC7}"/>
              </a:ext>
            </a:extLst>
          </p:cNvPr>
          <p:cNvSpPr/>
          <p:nvPr/>
        </p:nvSpPr>
        <p:spPr>
          <a:xfrm>
            <a:off x="8395101" y="3946249"/>
            <a:ext cx="3219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Ni</a:t>
            </a:r>
            <a:endParaRPr lang="fr-CH" sz="2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9F375-E992-343A-DD87-303CBD415C31}"/>
              </a:ext>
            </a:extLst>
          </p:cNvPr>
          <p:cNvSpPr/>
          <p:nvPr/>
        </p:nvSpPr>
        <p:spPr>
          <a:xfrm>
            <a:off x="5160129" y="3097622"/>
            <a:ext cx="3225448" cy="799120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AA9DC-D048-2981-F3F3-64C58F81DFAA}"/>
              </a:ext>
            </a:extLst>
          </p:cNvPr>
          <p:cNvSpPr/>
          <p:nvPr/>
        </p:nvSpPr>
        <p:spPr>
          <a:xfrm>
            <a:off x="5151509" y="3950653"/>
            <a:ext cx="3234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</a:rPr>
              <a:t>Cr</a:t>
            </a:r>
            <a:r>
              <a:rPr lang="en-GB" sz="2800" dirty="0"/>
              <a:t> </a:t>
            </a:r>
            <a:endParaRPr lang="fr-CH" sz="2800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5AC63C53-C9F5-5F2E-9E08-862CA2EB06AB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9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36800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40" y="914400"/>
            <a:ext cx="11420017" cy="4563225"/>
          </a:xfrm>
        </p:spPr>
        <p:txBody>
          <a:bodyPr>
            <a:normAutofit/>
          </a:bodyPr>
          <a:lstStyle/>
          <a:p>
            <a:r>
              <a:rPr lang="en-US" dirty="0"/>
              <a:t>Constraints</a:t>
            </a:r>
          </a:p>
          <a:p>
            <a:pPr lvl="1"/>
            <a:r>
              <a:rPr lang="en-US" sz="1800" dirty="0"/>
              <a:t>10000 counts per dosimeter in HPGe  (3 detectors, on site)</a:t>
            </a:r>
          </a:p>
          <a:p>
            <a:pPr lvl="1"/>
            <a:r>
              <a:rPr lang="en-US" sz="1800" dirty="0"/>
              <a:t>No longer than a week</a:t>
            </a:r>
          </a:p>
          <a:p>
            <a:pPr lvl="1"/>
            <a:r>
              <a:rPr lang="en-US" sz="1800" dirty="0"/>
              <a:t>2 hours of waiting for dose decay before retrieval</a:t>
            </a:r>
          </a:p>
          <a:p>
            <a:pPr lvl="2"/>
            <a:r>
              <a:rPr lang="en-US" sz="1800" dirty="0"/>
              <a:t>More for In dosimeters (high activity)</a:t>
            </a:r>
          </a:p>
          <a:p>
            <a:pPr lvl="2"/>
            <a:r>
              <a:rPr lang="en-US" sz="1800" dirty="0"/>
              <a:t>As much as possible for blocks changes</a:t>
            </a:r>
          </a:p>
          <a:p>
            <a:pPr lvl="1"/>
            <a:r>
              <a:rPr lang="en-US" sz="1800" dirty="0"/>
              <a:t>No late-night stay for dosimetry (if possible)</a:t>
            </a:r>
          </a:p>
          <a:p>
            <a:pPr lvl="1"/>
            <a:r>
              <a:rPr lang="en-US" sz="1800" dirty="0"/>
              <a:t>50% operational margin on source rate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5213F3D1-30C5-CE90-7CA6-1202845CD117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3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36800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7E555D-4A20-F37B-83A5-0C737C6754E1}"/>
              </a:ext>
            </a:extLst>
          </p:cNvPr>
          <p:cNvGrpSpPr/>
          <p:nvPr/>
        </p:nvGrpSpPr>
        <p:grpSpPr>
          <a:xfrm>
            <a:off x="1206500" y="2806262"/>
            <a:ext cx="9209251" cy="4051738"/>
            <a:chOff x="3538725" y="3814460"/>
            <a:chExt cx="7481700" cy="30435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FD052BD-8DAC-6801-3338-D8AF46D7B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0" b="5726"/>
            <a:stretch/>
          </p:blipFill>
          <p:spPr>
            <a:xfrm>
              <a:off x="4743450" y="3814460"/>
              <a:ext cx="6276975" cy="3043540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D387516-D025-48A6-F0D7-4DAB00AE8B2B}"/>
                </a:ext>
              </a:extLst>
            </p:cNvPr>
            <p:cNvGrpSpPr/>
            <p:nvPr/>
          </p:nvGrpSpPr>
          <p:grpSpPr>
            <a:xfrm>
              <a:off x="3538725" y="4107807"/>
              <a:ext cx="1755227" cy="2539947"/>
              <a:chOff x="3538725" y="4107807"/>
              <a:chExt cx="1755227" cy="253994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38725" y="4107807"/>
                <a:ext cx="1505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Beam Status</a:t>
                </a:r>
                <a:endParaRPr lang="fr-CH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38725" y="4635470"/>
                <a:ext cx="17552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HPGe No. 1 Schedule</a:t>
                </a:r>
                <a:endParaRPr lang="fr-CH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EF7B28-2988-4BA3-B3FE-6D7EAFCE07A9}"/>
                  </a:ext>
                </a:extLst>
              </p:cNvPr>
              <p:cNvSpPr/>
              <p:nvPr/>
            </p:nvSpPr>
            <p:spPr>
              <a:xfrm>
                <a:off x="3538725" y="5281801"/>
                <a:ext cx="17552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HPGe No. 2 Schedule</a:t>
                </a:r>
                <a:endParaRPr lang="fr-CH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C0D0F0-C93F-A7F1-E207-B78BD2B5E3DC}"/>
                  </a:ext>
                </a:extLst>
              </p:cNvPr>
              <p:cNvSpPr/>
              <p:nvPr/>
            </p:nvSpPr>
            <p:spPr>
              <a:xfrm>
                <a:off x="3538725" y="6001423"/>
                <a:ext cx="17552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HPGe No. 3 Schedule</a:t>
                </a:r>
                <a:endParaRPr lang="fr-CH" dirty="0"/>
              </a:p>
            </p:txBody>
          </p:sp>
        </p:grpSp>
      </p:grp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472D5F78-5899-BF14-833E-80721B89482D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40" y="914400"/>
            <a:ext cx="11420017" cy="2720270"/>
          </a:xfrm>
        </p:spPr>
        <p:txBody>
          <a:bodyPr>
            <a:normAutofit/>
          </a:bodyPr>
          <a:lstStyle/>
          <a:p>
            <a:r>
              <a:rPr lang="en-US" dirty="0"/>
              <a:t>Constraints</a:t>
            </a:r>
          </a:p>
          <a:p>
            <a:pPr lvl="1"/>
            <a:r>
              <a:rPr lang="en-US" sz="1800" dirty="0"/>
              <a:t>10000 counts per dosimeter in HPGe  (3 detectors, on site)</a:t>
            </a:r>
          </a:p>
          <a:p>
            <a:pPr lvl="1"/>
            <a:r>
              <a:rPr lang="en-US" sz="1800" dirty="0"/>
              <a:t>No longer than a week</a:t>
            </a:r>
          </a:p>
          <a:p>
            <a:pPr lvl="1"/>
            <a:r>
              <a:rPr lang="en-US" sz="1800" dirty="0"/>
              <a:t>2 hours of waiting for dose decay before retrieval</a:t>
            </a:r>
          </a:p>
          <a:p>
            <a:pPr lvl="1"/>
            <a:r>
              <a:rPr lang="en-US" sz="1800" dirty="0"/>
              <a:t>No late-night stay for dosimetry (if possible)</a:t>
            </a:r>
          </a:p>
          <a:p>
            <a:pPr lvl="1"/>
            <a:r>
              <a:rPr lang="en-US" sz="1800" dirty="0"/>
              <a:t>50% operational margin on source rate</a:t>
            </a:r>
          </a:p>
        </p:txBody>
      </p:sp>
    </p:spTree>
    <p:extLst>
      <p:ext uri="{BB962C8B-B14F-4D97-AF65-F5344CB8AC3E}">
        <p14:creationId xmlns:p14="http://schemas.microsoft.com/office/powerpoint/2010/main" val="405379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36800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40" y="914610"/>
            <a:ext cx="11420017" cy="2710612"/>
          </a:xfrm>
        </p:spPr>
        <p:txBody>
          <a:bodyPr>
            <a:normAutofit/>
          </a:bodyPr>
          <a:lstStyle/>
          <a:p>
            <a:r>
              <a:rPr lang="en-US" dirty="0"/>
              <a:t>Constraints</a:t>
            </a:r>
          </a:p>
          <a:p>
            <a:pPr lvl="1"/>
            <a:r>
              <a:rPr lang="en-US" sz="1800" dirty="0"/>
              <a:t>10000 counts per dosimeter in HPGe  (3 detectors, on site)</a:t>
            </a:r>
          </a:p>
          <a:p>
            <a:pPr lvl="1"/>
            <a:r>
              <a:rPr lang="en-US" sz="1800" dirty="0"/>
              <a:t>No longer than a week</a:t>
            </a:r>
          </a:p>
          <a:p>
            <a:pPr lvl="1"/>
            <a:r>
              <a:rPr lang="en-US" sz="1800" dirty="0"/>
              <a:t>2 hours of waiting for dose decay before retrieval</a:t>
            </a:r>
          </a:p>
          <a:p>
            <a:pPr lvl="1"/>
            <a:r>
              <a:rPr lang="en-US" sz="1800" dirty="0"/>
              <a:t>No late-night stay for dosimetry (if possible)</a:t>
            </a:r>
          </a:p>
          <a:p>
            <a:pPr lvl="1"/>
            <a:r>
              <a:rPr lang="en-US" sz="1800" dirty="0"/>
              <a:t>50% operational margin on source rate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870E452-A613-CAEB-40D1-2A923654D93F}"/>
              </a:ext>
            </a:extLst>
          </p:cNvPr>
          <p:cNvGrpSpPr/>
          <p:nvPr/>
        </p:nvGrpSpPr>
        <p:grpSpPr>
          <a:xfrm>
            <a:off x="699563" y="2830069"/>
            <a:ext cx="10839910" cy="3912000"/>
            <a:chOff x="699563" y="2733247"/>
            <a:chExt cx="10839910" cy="3912000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01D3DB71-BA76-617F-E3B3-ECE7E46277DF}"/>
                </a:ext>
              </a:extLst>
            </p:cNvPr>
            <p:cNvGrpSpPr/>
            <p:nvPr/>
          </p:nvGrpSpPr>
          <p:grpSpPr>
            <a:xfrm>
              <a:off x="699563" y="2733247"/>
              <a:ext cx="10839910" cy="3912000"/>
              <a:chOff x="699563" y="2733247"/>
              <a:chExt cx="10839910" cy="391200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292B54F7-C7FD-53CC-D65E-65183A9E8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9563" y="4501545"/>
                <a:ext cx="4899891" cy="2143702"/>
              </a:xfrm>
              <a:prstGeom prst="rect">
                <a:avLst/>
              </a:prstGeom>
            </p:spPr>
          </p:pic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3ACF1D4-A90C-A3BA-CC66-6792023574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1173" y="2741591"/>
                <a:ext cx="7761264" cy="18559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Image 11" descr="Une image contenant texte, capture d’écran, diagramme, ligne&#10;&#10;Description générée automatiquement">
                <a:extLst>
                  <a:ext uri="{FF2B5EF4-FFF2-40B4-BE49-F238E27FC236}">
                    <a16:creationId xmlns:a16="http://schemas.microsoft.com/office/drawing/2014/main" id="{AD7CB2ED-88A4-EF40-9BEC-CCCA6185CF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1" t="12108" r="20000" b="48981"/>
              <a:stretch/>
            </p:blipFill>
            <p:spPr>
              <a:xfrm>
                <a:off x="5087007" y="2733247"/>
                <a:ext cx="6452466" cy="258805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37D187-2F72-1CF0-DE0C-3BD713CEB01D}"/>
                  </a:ext>
                </a:extLst>
              </p:cNvPr>
              <p:cNvSpPr/>
              <p:nvPr/>
            </p:nvSpPr>
            <p:spPr>
              <a:xfrm>
                <a:off x="3367603" y="4589209"/>
                <a:ext cx="363570" cy="970763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211DAD-5059-B8D1-1DFE-B16DD95462D0}"/>
                  </a:ext>
                </a:extLst>
              </p:cNvPr>
              <p:cNvSpPr/>
              <p:nvPr/>
            </p:nvSpPr>
            <p:spPr>
              <a:xfrm>
                <a:off x="5087006" y="2741591"/>
                <a:ext cx="6452466" cy="255431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4A7C3084-31D7-3C57-59F7-31D4B451C0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7603" y="2733247"/>
                <a:ext cx="1719402" cy="18559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31CF2356-35CF-4172-D44A-09432959D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8267" y="5295901"/>
                <a:ext cx="7841205" cy="2774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7FAD7B39-16BA-9755-E468-CD759EABD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7521" y="5295901"/>
                <a:ext cx="1729484" cy="2774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5924761" y="5945149"/>
              <a:ext cx="1710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Measurements</a:t>
              </a:r>
              <a:endParaRPr lang="fr-CH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24761" y="5657146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Decay</a:t>
              </a:r>
              <a:endParaRPr lang="fr-CH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29" idx="3"/>
            </p:cNvCxnSpPr>
            <p:nvPr/>
          </p:nvCxnSpPr>
          <p:spPr>
            <a:xfrm flipV="1">
              <a:off x="6763452" y="4501545"/>
              <a:ext cx="872034" cy="13402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27" idx="3"/>
            </p:cNvCxnSpPr>
            <p:nvPr/>
          </p:nvCxnSpPr>
          <p:spPr>
            <a:xfrm flipV="1">
              <a:off x="7635486" y="5100297"/>
              <a:ext cx="620424" cy="10295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7" idx="3"/>
            </p:cNvCxnSpPr>
            <p:nvPr/>
          </p:nvCxnSpPr>
          <p:spPr>
            <a:xfrm flipV="1">
              <a:off x="7635486" y="5100298"/>
              <a:ext cx="823551" cy="10295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7" idx="3"/>
            </p:cNvCxnSpPr>
            <p:nvPr/>
          </p:nvCxnSpPr>
          <p:spPr>
            <a:xfrm flipV="1">
              <a:off x="7635486" y="5100298"/>
              <a:ext cx="1098144" cy="10295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867906" y="2820417"/>
              <a:ext cx="22617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9966"/>
                  </a:solidFill>
                </a:rPr>
                <a:t>Beam shutdown</a:t>
              </a:r>
              <a:endParaRPr lang="fr-CH" dirty="0">
                <a:solidFill>
                  <a:srgbClr val="CC9966"/>
                </a:solidFill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>
              <a:off x="5867907" y="3189749"/>
              <a:ext cx="257362" cy="450579"/>
            </a:xfrm>
            <a:prstGeom prst="straightConnector1">
              <a:avLst/>
            </a:prstGeom>
            <a:ln>
              <a:solidFill>
                <a:srgbClr val="CC9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8162988" y="2847630"/>
              <a:ext cx="22486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7676"/>
                  </a:solidFill>
                </a:rPr>
                <a:t>Dosimeters retrieval</a:t>
              </a:r>
              <a:endParaRPr lang="fr-CH" dirty="0">
                <a:solidFill>
                  <a:srgbClr val="FF7676"/>
                </a:solidFill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H="1">
              <a:off x="8153231" y="3189749"/>
              <a:ext cx="257362" cy="450579"/>
            </a:xfrm>
            <a:prstGeom prst="straightConnector1">
              <a:avLst/>
            </a:prstGeom>
            <a:ln>
              <a:solidFill>
                <a:srgbClr val="FF76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0624601" y="3124705"/>
              <a:ext cx="672175" cy="515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10157643" y="3189749"/>
              <a:ext cx="257362" cy="450579"/>
            </a:xfrm>
            <a:prstGeom prst="straightConnector1">
              <a:avLst/>
            </a:prstGeom>
            <a:ln>
              <a:solidFill>
                <a:srgbClr val="FF76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E4B946-672B-DA68-7270-8EC65FCE6FBC}"/>
                </a:ext>
              </a:extLst>
            </p:cNvPr>
            <p:cNvSpPr/>
            <p:nvPr/>
          </p:nvSpPr>
          <p:spPr>
            <a:xfrm>
              <a:off x="8255910" y="3195493"/>
              <a:ext cx="11467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7676"/>
                  </a:solidFill>
                </a:rPr>
                <a:t>Al &amp; </a:t>
              </a:r>
              <a:r>
                <a:rPr lang="en-US" baseline="30000" dirty="0">
                  <a:solidFill>
                    <a:srgbClr val="FF7676"/>
                  </a:solidFill>
                </a:rPr>
                <a:t>56</a:t>
              </a:r>
              <a:r>
                <a:rPr lang="en-US" dirty="0">
                  <a:solidFill>
                    <a:srgbClr val="FF7676"/>
                  </a:solidFill>
                </a:rPr>
                <a:t>Fe</a:t>
              </a:r>
              <a:endParaRPr lang="fr-CH" dirty="0">
                <a:solidFill>
                  <a:srgbClr val="FF7676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62E06B-C40D-4AD0-D467-4F4118B7894A}"/>
                </a:ext>
              </a:extLst>
            </p:cNvPr>
            <p:cNvSpPr/>
            <p:nvPr/>
          </p:nvSpPr>
          <p:spPr>
            <a:xfrm>
              <a:off x="9669490" y="3195493"/>
              <a:ext cx="9024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7676"/>
                  </a:solidFill>
                </a:rPr>
                <a:t>In</a:t>
              </a:r>
              <a:endParaRPr lang="fr-CH" dirty="0">
                <a:solidFill>
                  <a:srgbClr val="FF7676"/>
                </a:solidFill>
              </a:endParaRPr>
            </a:p>
          </p:txBody>
        </p:sp>
      </p:grp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16262466-344F-6352-3C0E-E58332C4F21B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Conclusion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82" y="866775"/>
            <a:ext cx="10315117" cy="548830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GRAPE nuclear data dispersion estimates are of the same order as PETALE</a:t>
            </a:r>
          </a:p>
          <a:p>
            <a:pPr lvl="1"/>
            <a:r>
              <a:rPr lang="en-US" sz="2533" dirty="0"/>
              <a:t>Same level of feedback is expected, i.e. beneficial!</a:t>
            </a:r>
          </a:p>
          <a:p>
            <a:pPr lvl="1"/>
            <a:r>
              <a:rPr lang="en-US" sz="2533" dirty="0"/>
              <a:t>Thus useful for bias identification</a:t>
            </a:r>
          </a:p>
          <a:p>
            <a:pPr lvl="1"/>
            <a:endParaRPr lang="en-US" sz="2533" dirty="0"/>
          </a:p>
          <a:p>
            <a:r>
              <a:rPr lang="en-US" sz="2800" dirty="0"/>
              <a:t>Dispersion for nickel and chromium are surprisingly low with JEFF-3.3</a:t>
            </a:r>
          </a:p>
          <a:p>
            <a:pPr lvl="1"/>
            <a:r>
              <a:rPr lang="en-US" sz="2533" dirty="0"/>
              <a:t>2% vs. up to 12% with ENDF/B</a:t>
            </a:r>
          </a:p>
          <a:p>
            <a:pPr lvl="1"/>
            <a:r>
              <a:rPr lang="en-US" sz="2533" dirty="0"/>
              <a:t>Too low </a:t>
            </a:r>
            <a:r>
              <a:rPr lang="en-US" sz="2533" dirty="0" err="1"/>
              <a:t>wrt</a:t>
            </a:r>
            <a:r>
              <a:rPr lang="en-US" sz="2533" dirty="0"/>
              <a:t>. to PETALE results (see PETALE presentation at 2023 JEFF meetings)</a:t>
            </a:r>
          </a:p>
          <a:p>
            <a:pPr lvl="1"/>
            <a:endParaRPr lang="en-US" sz="2533" dirty="0"/>
          </a:p>
          <a:p>
            <a:r>
              <a:rPr lang="en-US" sz="2800" dirty="0"/>
              <a:t>Dispersion for iron shows different energy trends between libraries, but with similar order of magnitude</a:t>
            </a:r>
          </a:p>
          <a:p>
            <a:pPr lvl="1"/>
            <a:r>
              <a:rPr lang="en-US" sz="2533" dirty="0"/>
              <a:t>Ranging from 4% to 8%</a:t>
            </a:r>
          </a:p>
          <a:p>
            <a:pPr lvl="1"/>
            <a:r>
              <a:rPr lang="en-US" sz="2533" dirty="0"/>
              <a:t>Globally highest for ENDF/B-VIII.0</a:t>
            </a:r>
          </a:p>
          <a:p>
            <a:pPr lvl="1"/>
            <a:endParaRPr lang="en-US" sz="2533" dirty="0"/>
          </a:p>
          <a:p>
            <a:r>
              <a:rPr lang="en-US" sz="2800" dirty="0"/>
              <a:t>Conclusion of the design study</a:t>
            </a:r>
          </a:p>
          <a:p>
            <a:pPr lvl="1"/>
            <a:r>
              <a:rPr lang="en-US" sz="2533" dirty="0"/>
              <a:t>The irradiation campaign was proved feasible and useful for one week beam time</a:t>
            </a:r>
          </a:p>
          <a:p>
            <a:pPr lvl="1"/>
            <a:r>
              <a:rPr lang="en-US" sz="2533" dirty="0"/>
              <a:t>An optimized schedule has been prepared</a:t>
            </a:r>
          </a:p>
          <a:p>
            <a:pPr lvl="1"/>
            <a:endParaRPr lang="en-US" sz="2533" dirty="0"/>
          </a:p>
          <a:p>
            <a:r>
              <a:rPr lang="en-US" sz="2800" dirty="0"/>
              <a:t>Final objective: new benchmark in SINBAD</a:t>
            </a:r>
            <a:endParaRPr lang="en-US" sz="2400" dirty="0"/>
          </a:p>
        </p:txBody>
      </p:sp>
      <p:sp>
        <p:nvSpPr>
          <p:cNvPr id="2" name="Titre 6">
            <a:extLst>
              <a:ext uri="{FF2B5EF4-FFF2-40B4-BE49-F238E27FC236}">
                <a16:creationId xmlns:a16="http://schemas.microsoft.com/office/drawing/2014/main" id="{BB30841D-948D-E0BB-1D57-8F1ABA0BD511}"/>
              </a:ext>
            </a:extLst>
          </p:cNvPr>
          <p:cNvSpPr txBox="1">
            <a:spLocks/>
          </p:cNvSpPr>
          <p:nvPr/>
        </p:nvSpPr>
        <p:spPr>
          <a:xfrm>
            <a:off x="0" y="6410848"/>
            <a:ext cx="12299181" cy="447151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357188" algn="ctr"/>
            <a:r>
              <a:rPr lang="en-GB" sz="1400" dirty="0">
                <a:latin typeface="Times New Roman" panose="02020603050405020304" pitchFamily="18" charset="0"/>
              </a:rPr>
              <a:t>“</a:t>
            </a:r>
            <a:r>
              <a:rPr lang="en-US" sz="1400" dirty="0">
                <a:latin typeface="Times New Roman" panose="02020603050405020304" pitchFamily="18" charset="0"/>
              </a:rPr>
              <a:t>This project has received funding from the Euratom research and  training </a:t>
            </a:r>
            <a:r>
              <a:rPr lang="en-US" sz="1400" dirty="0" err="1">
                <a:latin typeface="Times New Roman" panose="02020603050405020304" pitchFamily="18" charset="0"/>
              </a:rPr>
              <a:t>programme</a:t>
            </a:r>
            <a:r>
              <a:rPr lang="en-US" sz="1400" dirty="0">
                <a:latin typeface="Times New Roman" panose="02020603050405020304" pitchFamily="18" charset="0"/>
              </a:rPr>
              <a:t> 2014-2018 under grant agreement No 847594 (ARIEL).“</a:t>
            </a:r>
            <a:endParaRPr lang="en-US" sz="4000" dirty="0"/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D6DF6B1E-FF95-46B1-F2DC-5BE0B4E60D75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686560" y="0"/>
            <a:ext cx="10505440" cy="6858000"/>
            <a:chOff x="1264920" y="0"/>
            <a:chExt cx="7879080" cy="51435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4920" y="0"/>
              <a:ext cx="7879080" cy="51435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8385544" y="4958834"/>
              <a:ext cx="758456" cy="16158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800" i="1" dirty="0"/>
                <a:t>© Maxime Filliau</a:t>
              </a:r>
            </a:p>
          </p:txBody>
        </p:sp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5315" y="2689064"/>
            <a:ext cx="3030920" cy="2589643"/>
          </a:xfrm>
        </p:spPr>
        <p:txBody>
          <a:bodyPr>
            <a:normAutofit/>
          </a:bodyPr>
          <a:lstStyle/>
          <a:p>
            <a:r>
              <a:rPr lang="fr-FR" sz="5867" dirty="0"/>
              <a:t>Merci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3568" y="5278708"/>
            <a:ext cx="1847513" cy="1582897"/>
          </a:xfrm>
          <a:solidFill>
            <a:schemeClr val="accent2"/>
          </a:solidFill>
        </p:spPr>
        <p:txBody>
          <a:bodyPr vert="horz" lIns="120000" tIns="45720" rIns="91440" bIns="45720" rtlCol="0" anchor="ctr" anchorCtr="0">
            <a:normAutofit/>
          </a:bodyPr>
          <a:lstStyle/>
          <a:p>
            <a:r>
              <a:rPr lang="fr-FR" sz="1867" b="1" dirty="0"/>
              <a:t>Thomas Ligonnet</a:t>
            </a:r>
          </a:p>
        </p:txBody>
      </p:sp>
      <p:pic>
        <p:nvPicPr>
          <p:cNvPr id="3" name="Picture 9" descr="cea_logo_small2.jpg">
            <a:extLst>
              <a:ext uri="{FF2B5EF4-FFF2-40B4-BE49-F238E27FC236}">
                <a16:creationId xmlns:a16="http://schemas.microsoft.com/office/drawing/2014/main" id="{8EA41307-9E4F-6596-7220-63923D1C9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9" y="720005"/>
            <a:ext cx="1215366" cy="99204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CF950785-2F77-93AE-26D6-95747392E4B4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357188" algn="ctr"/>
            <a:br>
              <a:rPr lang="en-US" sz="8800" dirty="0">
                <a:ln w="0"/>
              </a:rPr>
            </a:br>
            <a:br>
              <a:rPr lang="en-US" sz="8800" dirty="0">
                <a:ln w="0"/>
              </a:rPr>
            </a:br>
            <a:r>
              <a:rPr lang="en-US" sz="8800" dirty="0">
                <a:ln w="0"/>
              </a:rPr>
              <a:t>Any Questions ?</a:t>
            </a:r>
            <a:endParaRPr lang="en-US" sz="4800" dirty="0"/>
          </a:p>
        </p:txBody>
      </p:sp>
      <p:sp>
        <p:nvSpPr>
          <p:cNvPr id="28" name="Espace réservé du contenu 19">
            <a:extLst>
              <a:ext uri="{FF2B5EF4-FFF2-40B4-BE49-F238E27FC236}">
                <a16:creationId xmlns:a16="http://schemas.microsoft.com/office/drawing/2014/main" id="{7F28DDD2-814A-43E3-87C4-72AD8D9CAA41}"/>
              </a:ext>
            </a:extLst>
          </p:cNvPr>
          <p:cNvSpPr txBox="1">
            <a:spLocks/>
          </p:cNvSpPr>
          <p:nvPr/>
        </p:nvSpPr>
        <p:spPr>
          <a:xfrm>
            <a:off x="5833809" y="1353591"/>
            <a:ext cx="5336436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0D0450F7-CF18-A318-2923-EA8F7DD9B779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52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357188" algn="ctr"/>
            <a:br>
              <a:rPr lang="en-US" sz="8800" dirty="0">
                <a:ln w="0"/>
              </a:rPr>
            </a:br>
            <a:br>
              <a:rPr lang="en-US" sz="8800" dirty="0">
                <a:ln w="0"/>
              </a:rPr>
            </a:br>
            <a:r>
              <a:rPr lang="en-US" sz="8800" dirty="0">
                <a:ln w="0"/>
              </a:rPr>
              <a:t>Annexes</a:t>
            </a:r>
            <a:endParaRPr lang="en-US" sz="4800" dirty="0"/>
          </a:p>
        </p:txBody>
      </p:sp>
      <p:sp>
        <p:nvSpPr>
          <p:cNvPr id="28" name="Espace réservé du contenu 19">
            <a:extLst>
              <a:ext uri="{FF2B5EF4-FFF2-40B4-BE49-F238E27FC236}">
                <a16:creationId xmlns:a16="http://schemas.microsoft.com/office/drawing/2014/main" id="{7F28DDD2-814A-43E3-87C4-72AD8D9CAA41}"/>
              </a:ext>
            </a:extLst>
          </p:cNvPr>
          <p:cNvSpPr txBox="1">
            <a:spLocks/>
          </p:cNvSpPr>
          <p:nvPr/>
        </p:nvSpPr>
        <p:spPr>
          <a:xfrm>
            <a:off x="5833809" y="1353591"/>
            <a:ext cx="5336436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4A594891-CC48-304A-0040-412F80CE4C80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6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06500" y="1041861"/>
            <a:ext cx="5365883" cy="5376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Provide new constraints in the MeV-range and above for </a:t>
            </a:r>
            <a:r>
              <a:rPr lang="en-US" dirty="0">
                <a:solidFill>
                  <a:schemeClr val="accent1"/>
                </a:solidFill>
              </a:rPr>
              <a:t>stainless steel nuclear data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Fission: </a:t>
            </a:r>
            <a:r>
              <a:rPr lang="en-US" dirty="0">
                <a:solidFill>
                  <a:srgbClr val="E30613"/>
                </a:solidFill>
              </a:rPr>
              <a:t>heavy reflectors (GEN-III PWR)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Fusion: 14 MeV neutrons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Accelerators: activation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bg1"/>
              </a:buClr>
              <a:buNone/>
            </a:pP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in CROCUS on elemental-type reflector experiments, in the prospect of data assimilation</a:t>
            </a:r>
          </a:p>
          <a:p>
            <a:pPr algn="just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Separate study of steel, Fe, Ni and Cr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Reactivity worth of reflectors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Transmission using activation dosimetry</a:t>
            </a:r>
          </a:p>
          <a:p>
            <a:pPr marL="0" indent="0" algn="just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Collaboration between CEA &amp; EPFL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3" name="Titre 2"/>
          <p:cNvSpPr>
            <a:spLocks noGrp="1"/>
          </p:cNvSpPr>
          <p:nvPr>
            <p:ph type="title"/>
          </p:nvPr>
        </p:nvSpPr>
        <p:spPr>
          <a:xfrm>
            <a:off x="1206501" y="174710"/>
            <a:ext cx="10037233" cy="752852"/>
          </a:xfrm>
        </p:spPr>
        <p:txBody>
          <a:bodyPr>
            <a:normAutofit/>
          </a:bodyPr>
          <a:lstStyle/>
          <a:p>
            <a:r>
              <a:rPr lang="en-US" sz="4800" dirty="0"/>
              <a:t>Objective: stainless steel nuclear data</a:t>
            </a:r>
            <a:endParaRPr lang="fr-CH" sz="4800" dirty="0"/>
          </a:p>
        </p:txBody>
      </p:sp>
      <p:grpSp>
        <p:nvGrpSpPr>
          <p:cNvPr id="57" name="Groupe 56"/>
          <p:cNvGrpSpPr>
            <a:grpSpLocks noChangeAspect="1"/>
          </p:cNvGrpSpPr>
          <p:nvPr/>
        </p:nvGrpSpPr>
        <p:grpSpPr>
          <a:xfrm>
            <a:off x="1433407" y="2569888"/>
            <a:ext cx="7911422" cy="4127636"/>
            <a:chOff x="1157673" y="2834692"/>
            <a:chExt cx="7275406" cy="3795807"/>
          </a:xfrm>
        </p:grpSpPr>
        <p:sp>
          <p:nvSpPr>
            <p:cNvPr id="58" name="ZoneTexte 18"/>
            <p:cNvSpPr>
              <a:spLocks/>
            </p:cNvSpPr>
            <p:nvPr/>
          </p:nvSpPr>
          <p:spPr bwMode="auto">
            <a:xfrm>
              <a:off x="5932653" y="5599071"/>
              <a:ext cx="2500426" cy="500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ea typeface="Verdana" panose="020B0604030504040204" pitchFamily="34" charset="0"/>
                  <a:cs typeface="Verdana" panose="020B0604030504040204" pitchFamily="34" charset="0"/>
                </a:rPr>
                <a:t>Cross section of the CROCUS</a:t>
              </a:r>
            </a:p>
            <a:p>
              <a:pPr algn="ctr"/>
              <a:r>
                <a:rPr lang="en-US" sz="1467" dirty="0">
                  <a:ea typeface="Verdana" panose="020B0604030504040204" pitchFamily="34" charset="0"/>
                  <a:cs typeface="Verdana" panose="020B0604030504040204" pitchFamily="34" charset="0"/>
                </a:rPr>
                <a:t>reactor core for PETALE</a:t>
              </a:r>
            </a:p>
          </p:txBody>
        </p:sp>
        <p:pic>
          <p:nvPicPr>
            <p:cNvPr id="59" name="img2_crocus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027265" y="3263092"/>
              <a:ext cx="2311200" cy="231120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60" name="Groupe 59"/>
            <p:cNvGrpSpPr/>
            <p:nvPr/>
          </p:nvGrpSpPr>
          <p:grpSpPr>
            <a:xfrm>
              <a:off x="6027265" y="2841924"/>
              <a:ext cx="2311200" cy="1580960"/>
              <a:chOff x="6120459" y="2841924"/>
              <a:chExt cx="2134541" cy="1580960"/>
            </a:xfrm>
          </p:grpSpPr>
          <p:grpSp>
            <p:nvGrpSpPr>
              <p:cNvPr id="88" name="Groupe 87"/>
              <p:cNvGrpSpPr/>
              <p:nvPr/>
            </p:nvGrpSpPr>
            <p:grpSpPr>
              <a:xfrm>
                <a:off x="6120459" y="2841924"/>
                <a:ext cx="2134541" cy="292527"/>
                <a:chOff x="3393557" y="2841924"/>
                <a:chExt cx="1673743" cy="292527"/>
              </a:xfrm>
            </p:grpSpPr>
            <p:cxnSp>
              <p:nvCxnSpPr>
                <p:cNvPr id="91" name="Connecteur droit avec flèche 90"/>
                <p:cNvCxnSpPr/>
                <p:nvPr/>
              </p:nvCxnSpPr>
              <p:spPr bwMode="auto">
                <a:xfrm>
                  <a:off x="3393557" y="3103534"/>
                  <a:ext cx="16737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92" name="ZoneTexte 18"/>
                <p:cNvSpPr>
                  <a:spLocks/>
                </p:cNvSpPr>
                <p:nvPr/>
              </p:nvSpPr>
              <p:spPr bwMode="auto">
                <a:xfrm>
                  <a:off x="4012006" y="2841924"/>
                  <a:ext cx="436842" cy="292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67" dirty="0">
                      <a:ea typeface="Verdana" panose="020B0604030504040204" pitchFamily="34" charset="0"/>
                      <a:cs typeface="Verdana" panose="020B0604030504040204" pitchFamily="34" charset="0"/>
                    </a:rPr>
                    <a:t>1.3 m</a:t>
                  </a:r>
                </a:p>
              </p:txBody>
            </p:sp>
          </p:grpSp>
          <p:cxnSp>
            <p:nvCxnSpPr>
              <p:cNvPr id="89" name="Connecteur droit 88"/>
              <p:cNvCxnSpPr/>
              <p:nvPr/>
            </p:nvCxnSpPr>
            <p:spPr bwMode="auto">
              <a:xfrm>
                <a:off x="8255000" y="2982884"/>
                <a:ext cx="0" cy="144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cteur droit 89"/>
              <p:cNvCxnSpPr/>
              <p:nvPr/>
            </p:nvCxnSpPr>
            <p:spPr bwMode="auto">
              <a:xfrm>
                <a:off x="6120459" y="2982884"/>
                <a:ext cx="0" cy="144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e 60"/>
            <p:cNvGrpSpPr/>
            <p:nvPr/>
          </p:nvGrpSpPr>
          <p:grpSpPr>
            <a:xfrm rot="-2700000">
              <a:off x="5778541" y="4224360"/>
              <a:ext cx="858313" cy="418014"/>
              <a:chOff x="5848350" y="3606529"/>
              <a:chExt cx="1109601" cy="557979"/>
            </a:xfrm>
          </p:grpSpPr>
          <p:cxnSp>
            <p:nvCxnSpPr>
              <p:cNvPr id="83" name="Connecteur droit 82"/>
              <p:cNvCxnSpPr/>
              <p:nvPr/>
            </p:nvCxnSpPr>
            <p:spPr bwMode="auto">
              <a:xfrm rot="5400000" flipH="1">
                <a:off x="6403151" y="3537708"/>
                <a:ext cx="0" cy="11096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Connecteur droit 83"/>
              <p:cNvCxnSpPr/>
              <p:nvPr/>
            </p:nvCxnSpPr>
            <p:spPr bwMode="auto">
              <a:xfrm rot="5400000" flipH="1">
                <a:off x="6403151" y="3123729"/>
                <a:ext cx="0" cy="11096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avec flèche 84"/>
              <p:cNvCxnSpPr/>
              <p:nvPr/>
            </p:nvCxnSpPr>
            <p:spPr bwMode="auto">
              <a:xfrm rot="5400000" flipH="1">
                <a:off x="5707515" y="3885523"/>
                <a:ext cx="41397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86" name="Connecteur droit avec flèche 85"/>
              <p:cNvCxnSpPr/>
              <p:nvPr/>
            </p:nvCxnSpPr>
            <p:spPr bwMode="auto">
              <a:xfrm rot="5400000" flipH="1">
                <a:off x="5878505" y="4128508"/>
                <a:ext cx="7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cxnSp>
            <p:nvCxnSpPr>
              <p:cNvPr id="87" name="Connecteur droit avec flèche 86"/>
              <p:cNvCxnSpPr/>
              <p:nvPr/>
            </p:nvCxnSpPr>
            <p:spPr bwMode="auto">
              <a:xfrm rot="5400000" flipH="1">
                <a:off x="5878505" y="3642529"/>
                <a:ext cx="7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none"/>
              </a:ln>
              <a:effectLst/>
            </p:spPr>
          </p:cxnSp>
        </p:grp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111" y="2982884"/>
              <a:ext cx="1360236" cy="323554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1432560" y="6243568"/>
              <a:ext cx="4572000" cy="3869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CH" sz="1067" i="1" dirty="0"/>
                <a:t>By </a:t>
              </a:r>
              <a:r>
                <a:rPr lang="fr-CH" sz="1067" i="1" dirty="0" err="1"/>
                <a:t>ChNPP</a:t>
              </a:r>
              <a:r>
                <a:rPr lang="fr-CH" sz="1067" i="1" dirty="0"/>
                <a:t> at English </a:t>
              </a:r>
              <a:r>
                <a:rPr lang="fr-CH" sz="1067" i="1" dirty="0" err="1"/>
                <a:t>Wikipedia</a:t>
              </a:r>
              <a:r>
                <a:rPr lang="fr-CH" sz="1067" i="1" dirty="0"/>
                <a:t>, CC BY 3.0, https://commons.wikimedia.org/w/index.php?curid=22017751</a:t>
              </a:r>
            </a:p>
          </p:txBody>
        </p:sp>
        <p:sp>
          <p:nvSpPr>
            <p:cNvPr id="65" name="ZoneTexte 18"/>
            <p:cNvSpPr>
              <a:spLocks/>
            </p:cNvSpPr>
            <p:nvPr/>
          </p:nvSpPr>
          <p:spPr bwMode="auto">
            <a:xfrm>
              <a:off x="3381735" y="5977730"/>
              <a:ext cx="1708816" cy="29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ea typeface="Verdana" panose="020B0604030504040204" pitchFamily="34" charset="0"/>
                  <a:cs typeface="Verdana" panose="020B0604030504040204" pitchFamily="34" charset="0"/>
                </a:rPr>
                <a:t>EPR heavy reflector</a:t>
              </a:r>
            </a:p>
          </p:txBody>
        </p:sp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4"/>
            <a:srcRect l="9931" t="12716" r="56250" b="6913"/>
            <a:stretch/>
          </p:blipFill>
          <p:spPr>
            <a:xfrm rot="60000">
              <a:off x="3251285" y="3327710"/>
              <a:ext cx="1969718" cy="2633032"/>
            </a:xfrm>
            <a:prstGeom prst="rect">
              <a:avLst/>
            </a:prstGeom>
          </p:spPr>
        </p:pic>
        <p:grpSp>
          <p:nvGrpSpPr>
            <p:cNvPr id="67" name="Groupe 66"/>
            <p:cNvGrpSpPr/>
            <p:nvPr/>
          </p:nvGrpSpPr>
          <p:grpSpPr>
            <a:xfrm>
              <a:off x="3393557" y="2841924"/>
              <a:ext cx="1656000" cy="1183976"/>
              <a:chOff x="3393557" y="2841924"/>
              <a:chExt cx="1656000" cy="1183976"/>
            </a:xfrm>
          </p:grpSpPr>
          <p:grpSp>
            <p:nvGrpSpPr>
              <p:cNvPr id="78" name="Groupe 77"/>
              <p:cNvGrpSpPr/>
              <p:nvPr/>
            </p:nvGrpSpPr>
            <p:grpSpPr>
              <a:xfrm>
                <a:off x="3393557" y="2841924"/>
                <a:ext cx="1656000" cy="292527"/>
                <a:chOff x="3393557" y="2841924"/>
                <a:chExt cx="1673743" cy="292527"/>
              </a:xfrm>
            </p:grpSpPr>
            <p:cxnSp>
              <p:nvCxnSpPr>
                <p:cNvPr id="81" name="Connecteur droit avec flèche 80"/>
                <p:cNvCxnSpPr/>
                <p:nvPr/>
              </p:nvCxnSpPr>
              <p:spPr bwMode="auto">
                <a:xfrm>
                  <a:off x="3393557" y="3103534"/>
                  <a:ext cx="16737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82" name="ZoneTexte 18"/>
                <p:cNvSpPr>
                  <a:spLocks/>
                </p:cNvSpPr>
                <p:nvPr/>
              </p:nvSpPr>
              <p:spPr bwMode="auto">
                <a:xfrm>
                  <a:off x="3947193" y="2841924"/>
                  <a:ext cx="566470" cy="2925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67" dirty="0">
                      <a:ea typeface="Verdana" panose="020B0604030504040204" pitchFamily="34" charset="0"/>
                      <a:cs typeface="Verdana" panose="020B0604030504040204" pitchFamily="34" charset="0"/>
                    </a:rPr>
                    <a:t>~4 m</a:t>
                  </a:r>
                </a:p>
              </p:txBody>
            </p:sp>
          </p:grpSp>
          <p:cxnSp>
            <p:nvCxnSpPr>
              <p:cNvPr id="79" name="Connecteur droit 78"/>
              <p:cNvCxnSpPr/>
              <p:nvPr/>
            </p:nvCxnSpPr>
            <p:spPr bwMode="auto">
              <a:xfrm>
                <a:off x="3393557" y="2982884"/>
                <a:ext cx="0" cy="1043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>
                <a:off x="5049557" y="2982884"/>
                <a:ext cx="0" cy="1043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8" name="Groupe 67"/>
            <p:cNvGrpSpPr/>
            <p:nvPr/>
          </p:nvGrpSpPr>
          <p:grpSpPr>
            <a:xfrm rot="5400000">
              <a:off x="4629768" y="4286386"/>
              <a:ext cx="252000" cy="976123"/>
              <a:chOff x="5269068" y="3609008"/>
              <a:chExt cx="252000" cy="604357"/>
            </a:xfrm>
          </p:grpSpPr>
          <p:cxnSp>
            <p:nvCxnSpPr>
              <p:cNvPr id="72" name="Connecteur droit 71"/>
              <p:cNvCxnSpPr/>
              <p:nvPr/>
            </p:nvCxnSpPr>
            <p:spPr bwMode="auto">
              <a:xfrm>
                <a:off x="5341068" y="3609008"/>
                <a:ext cx="0" cy="6043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Connecteur droit 72"/>
              <p:cNvCxnSpPr/>
              <p:nvPr/>
            </p:nvCxnSpPr>
            <p:spPr bwMode="auto">
              <a:xfrm>
                <a:off x="5449068" y="3609008"/>
                <a:ext cx="0" cy="6043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4" name="Groupe 73"/>
              <p:cNvGrpSpPr/>
              <p:nvPr/>
            </p:nvGrpSpPr>
            <p:grpSpPr>
              <a:xfrm>
                <a:off x="5269068" y="3678916"/>
                <a:ext cx="252000" cy="0"/>
                <a:chOff x="5269068" y="3678916"/>
                <a:chExt cx="252000" cy="0"/>
              </a:xfrm>
            </p:grpSpPr>
            <p:cxnSp>
              <p:nvCxnSpPr>
                <p:cNvPr id="75" name="Connecteur droit avec flèche 74"/>
                <p:cNvCxnSpPr/>
                <p:nvPr/>
              </p:nvCxnSpPr>
              <p:spPr bwMode="auto">
                <a:xfrm>
                  <a:off x="5341067" y="3678916"/>
                  <a:ext cx="108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none"/>
                </a:ln>
                <a:effectLst/>
              </p:spPr>
            </p:cxnSp>
            <p:cxnSp>
              <p:nvCxnSpPr>
                <p:cNvPr id="76" name="Connecteur droit avec flèche 75"/>
                <p:cNvCxnSpPr/>
                <p:nvPr/>
              </p:nvCxnSpPr>
              <p:spPr bwMode="auto">
                <a:xfrm>
                  <a:off x="5269068" y="3678916"/>
                  <a:ext cx="72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/>
                  <a:tailEnd type="triangle"/>
                </a:ln>
                <a:effectLst/>
              </p:spPr>
            </p:cxnSp>
            <p:cxnSp>
              <p:nvCxnSpPr>
                <p:cNvPr id="77" name="Connecteur droit avec flèche 76"/>
                <p:cNvCxnSpPr/>
                <p:nvPr/>
              </p:nvCxnSpPr>
              <p:spPr bwMode="auto">
                <a:xfrm>
                  <a:off x="5449068" y="3678916"/>
                  <a:ext cx="72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none"/>
                </a:ln>
                <a:effectLst/>
              </p:spPr>
            </p:cxnSp>
          </p:grpSp>
        </p:grpSp>
        <p:sp>
          <p:nvSpPr>
            <p:cNvPr id="69" name="ZoneTexte 18"/>
            <p:cNvSpPr>
              <a:spLocks/>
            </p:cNvSpPr>
            <p:nvPr/>
          </p:nvSpPr>
          <p:spPr bwMode="auto">
            <a:xfrm>
              <a:off x="5208073" y="4593946"/>
              <a:ext cx="760948" cy="29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b="1" dirty="0">
                  <a:solidFill>
                    <a:srgbClr val="FF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~20 cm</a:t>
              </a:r>
            </a:p>
          </p:txBody>
        </p:sp>
        <p:sp>
          <p:nvSpPr>
            <p:cNvPr id="70" name="Arc 69"/>
            <p:cNvSpPr/>
            <p:nvPr/>
          </p:nvSpPr>
          <p:spPr bwMode="auto">
            <a:xfrm flipV="1">
              <a:off x="1157673" y="4167426"/>
              <a:ext cx="2355147" cy="1174194"/>
            </a:xfrm>
            <a:prstGeom prst="arc">
              <a:avLst>
                <a:gd name="adj1" fmla="val 16200000"/>
                <a:gd name="adj2" fmla="val 20538065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rtlCol="0" anchor="ctr"/>
            <a:lstStyle/>
            <a:p>
              <a:pPr algn="ctr"/>
              <a:endParaRPr lang="fr-CH" sz="2400">
                <a:effectLst>
                  <a:outerShdw blurRad="63500" sx="108000" sy="108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ZoneTexte 18"/>
            <p:cNvSpPr>
              <a:spLocks/>
            </p:cNvSpPr>
            <p:nvPr/>
          </p:nvSpPr>
          <p:spPr bwMode="auto">
            <a:xfrm>
              <a:off x="5427718" y="2834692"/>
              <a:ext cx="321656" cy="29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b="1" dirty="0">
                  <a:ea typeface="Verdana" panose="020B0604030504040204" pitchFamily="34" charset="0"/>
                  <a:cs typeface="Verdana" panose="020B0604030504040204" pitchFamily="34" charset="0"/>
                </a:rPr>
                <a:t>≫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944831" y="1189318"/>
            <a:ext cx="2526268" cy="750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dirty="0">
                <a:solidFill>
                  <a:srgbClr val="E30613"/>
                </a:solidFill>
              </a:rPr>
              <a:t>Collaboration</a:t>
            </a:r>
          </a:p>
          <a:p>
            <a:pPr algn="ctr">
              <a:lnSpc>
                <a:spcPct val="120000"/>
              </a:lnSpc>
            </a:pPr>
            <a:r>
              <a:rPr lang="en-US" sz="1867" dirty="0">
                <a:solidFill>
                  <a:srgbClr val="E30613"/>
                </a:solidFill>
              </a:rPr>
              <a:t>between CEA &amp; EPFL</a:t>
            </a:r>
          </a:p>
        </p:txBody>
      </p:sp>
      <p:pic>
        <p:nvPicPr>
          <p:cNvPr id="3" name="Picture 9" descr="cea_logo_small2.jpg">
            <a:extLst>
              <a:ext uri="{FF2B5EF4-FFF2-40B4-BE49-F238E27FC236}">
                <a16:creationId xmlns:a16="http://schemas.microsoft.com/office/drawing/2014/main" id="{8BCD731C-D8C9-F59C-A1DC-5A98376DC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9" y="577130"/>
            <a:ext cx="704922" cy="575395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A6E6F39-6E98-A41B-3DD5-D8ABED5B35A8}"/>
              </a:ext>
            </a:extLst>
          </p:cNvPr>
          <p:cNvSpPr/>
          <p:nvPr/>
        </p:nvSpPr>
        <p:spPr>
          <a:xfrm>
            <a:off x="7437463" y="4064000"/>
            <a:ext cx="50591" cy="5850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45EE47B8-8242-4720-8EBE-650BC39A1D69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25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D052BD-8DAC-6801-3338-D8AF46D7B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5726"/>
          <a:stretch/>
        </p:blipFill>
        <p:spPr>
          <a:xfrm>
            <a:off x="2108426" y="2901662"/>
            <a:ext cx="8159523" cy="3956338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40" y="51664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40" y="623138"/>
            <a:ext cx="11420017" cy="2710612"/>
          </a:xfrm>
        </p:spPr>
        <p:txBody>
          <a:bodyPr>
            <a:normAutofit/>
          </a:bodyPr>
          <a:lstStyle/>
          <a:p>
            <a:r>
              <a:rPr lang="en-US" sz="2000" dirty="0"/>
              <a:t>Constraints</a:t>
            </a:r>
          </a:p>
          <a:p>
            <a:pPr lvl="1"/>
            <a:r>
              <a:rPr lang="en-US" sz="1733" dirty="0"/>
              <a:t>10000 counts per dosimeter in HPGe  (3 detectors, on site)</a:t>
            </a:r>
          </a:p>
          <a:p>
            <a:pPr lvl="1"/>
            <a:r>
              <a:rPr lang="en-US" sz="1733" dirty="0"/>
              <a:t>No longer than a week</a:t>
            </a:r>
          </a:p>
          <a:p>
            <a:pPr lvl="1"/>
            <a:r>
              <a:rPr lang="en-US" sz="1733" dirty="0"/>
              <a:t>2 hours of waiting for dose decay before retrieval</a:t>
            </a:r>
          </a:p>
          <a:p>
            <a:pPr lvl="2"/>
            <a:r>
              <a:rPr lang="en-US" sz="1600" dirty="0"/>
              <a:t>More for In dosimeters (high activity)</a:t>
            </a:r>
          </a:p>
          <a:p>
            <a:pPr lvl="2"/>
            <a:r>
              <a:rPr lang="en-US" sz="1600" dirty="0"/>
              <a:t>As much as possible for blocks changes</a:t>
            </a:r>
          </a:p>
          <a:p>
            <a:pPr lvl="1"/>
            <a:r>
              <a:rPr lang="en-US" sz="1733" dirty="0"/>
              <a:t>No late-night stay for dosimetry (if possible)</a:t>
            </a:r>
          </a:p>
          <a:p>
            <a:pPr lvl="1"/>
            <a:r>
              <a:rPr lang="en-US" sz="1733" dirty="0"/>
              <a:t>50% operational margin on source rate</a:t>
            </a:r>
          </a:p>
          <a:p>
            <a:pPr lvl="1"/>
            <a:endParaRPr lang="en-US" sz="1733" dirty="0"/>
          </a:p>
          <a:p>
            <a:pPr lvl="1"/>
            <a:endParaRPr lang="en-US" sz="1733" dirty="0"/>
          </a:p>
        </p:txBody>
      </p:sp>
    </p:spTree>
    <p:extLst>
      <p:ext uri="{BB962C8B-B14F-4D97-AF65-F5344CB8AC3E}">
        <p14:creationId xmlns:p14="http://schemas.microsoft.com/office/powerpoint/2010/main" val="368307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ED0396-D19F-508F-8B15-CD873C85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501" y="1438579"/>
            <a:ext cx="9963806" cy="5604641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40" y="51664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Schedule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40" y="623138"/>
            <a:ext cx="11420017" cy="2178880"/>
          </a:xfrm>
        </p:spPr>
        <p:txBody>
          <a:bodyPr>
            <a:normAutofit/>
          </a:bodyPr>
          <a:lstStyle/>
          <a:p>
            <a:r>
              <a:rPr lang="en-US" sz="2000" dirty="0"/>
              <a:t>Irradiation planning optimization ongoing</a:t>
            </a:r>
          </a:p>
          <a:p>
            <a:pPr lvl="1"/>
            <a:r>
              <a:rPr lang="en-US" sz="1800" dirty="0"/>
              <a:t>In(</a:t>
            </a:r>
            <a:r>
              <a:rPr lang="en-US" sz="1800" dirty="0" err="1"/>
              <a:t>n,g</a:t>
            </a:r>
            <a:r>
              <a:rPr lang="en-US" sz="1800" dirty="0"/>
              <a:t>) reaction is driving the radioprotection </a:t>
            </a:r>
          </a:p>
          <a:p>
            <a:pPr lvl="1"/>
            <a:r>
              <a:rPr lang="en-US" sz="1800" dirty="0"/>
              <a:t>Fe-56 are measurements should start 2h after irradiation</a:t>
            </a:r>
          </a:p>
          <a:p>
            <a:r>
              <a:rPr lang="en-US" sz="2000" dirty="0"/>
              <a:t>Table version and day per day close-up on the next slides</a:t>
            </a:r>
          </a:p>
        </p:txBody>
      </p:sp>
    </p:spTree>
    <p:extLst>
      <p:ext uri="{BB962C8B-B14F-4D97-AF65-F5344CB8AC3E}">
        <p14:creationId xmlns:p14="http://schemas.microsoft.com/office/powerpoint/2010/main" val="2146884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44F3121-9AA4-EED2-EE83-5B1DE2807EF1}"/>
              </a:ext>
            </a:extLst>
          </p:cNvPr>
          <p:cNvGrpSpPr/>
          <p:nvPr/>
        </p:nvGrpSpPr>
        <p:grpSpPr>
          <a:xfrm>
            <a:off x="2020962" y="1521244"/>
            <a:ext cx="9615868" cy="5452365"/>
            <a:chOff x="2064505" y="1454256"/>
            <a:chExt cx="9812185" cy="551935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7ED0396-D19F-508F-8B15-CD873C85C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4505" y="1454256"/>
              <a:ext cx="9812185" cy="551935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134300A-46C6-BDAA-0EF0-64B2104D70F6}"/>
                </a:ext>
              </a:extLst>
            </p:cNvPr>
            <p:cNvSpPr/>
            <p:nvPr/>
          </p:nvSpPr>
          <p:spPr>
            <a:xfrm>
              <a:off x="2173091" y="2156673"/>
              <a:ext cx="651864" cy="3957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83" y="743804"/>
            <a:ext cx="11420017" cy="2178880"/>
          </a:xfrm>
        </p:spPr>
        <p:txBody>
          <a:bodyPr>
            <a:normAutofit/>
          </a:bodyPr>
          <a:lstStyle/>
          <a:p>
            <a:r>
              <a:rPr lang="en-US" sz="2000" dirty="0"/>
              <a:t>Under the assumption that our box design allows swift retrieval of the dosimeters</a:t>
            </a:r>
          </a:p>
          <a:p>
            <a:r>
              <a:rPr lang="en-US" sz="2000" dirty="0"/>
              <a:t>Fe/Al retrieval after 2h and Indium retrieval after 4h for decay of </a:t>
            </a:r>
            <a:r>
              <a:rPr lang="en-US" sz="2000" baseline="30000" dirty="0"/>
              <a:t>116</a:t>
            </a:r>
            <a:r>
              <a:rPr lang="en-US" sz="2000" dirty="0"/>
              <a:t>In (lower dose-rate)</a:t>
            </a:r>
          </a:p>
          <a:p>
            <a:r>
              <a:rPr lang="en-US" sz="2000" dirty="0"/>
              <a:t>Sheets change to steel after 8h for lower room dose-rate</a:t>
            </a:r>
            <a:endParaRPr lang="en-US" sz="2267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47FA05-3146-D37F-C614-FCD889BF4D0F}"/>
              </a:ext>
            </a:extLst>
          </p:cNvPr>
          <p:cNvSpPr txBox="1">
            <a:spLocks/>
          </p:cNvSpPr>
          <p:nvPr/>
        </p:nvSpPr>
        <p:spPr>
          <a:xfrm>
            <a:off x="989240" y="51664"/>
            <a:ext cx="10985499" cy="146958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GRAPE Irradiation Revised  Schedule</a:t>
            </a:r>
          </a:p>
        </p:txBody>
      </p:sp>
    </p:spTree>
    <p:extLst>
      <p:ext uri="{BB962C8B-B14F-4D97-AF65-F5344CB8AC3E}">
        <p14:creationId xmlns:p14="http://schemas.microsoft.com/office/powerpoint/2010/main" val="3778363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F22D3E9-B187-3C1F-1911-BAB9E077F513}"/>
              </a:ext>
            </a:extLst>
          </p:cNvPr>
          <p:cNvGrpSpPr/>
          <p:nvPr/>
        </p:nvGrpSpPr>
        <p:grpSpPr>
          <a:xfrm>
            <a:off x="1586892" y="2413320"/>
            <a:ext cx="9157308" cy="4444679"/>
            <a:chOff x="2064505" y="1940472"/>
            <a:chExt cx="9812185" cy="472459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32E7DCB-305B-2B87-F653-AB5FAD1DF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0" b="5590"/>
            <a:stretch/>
          </p:blipFill>
          <p:spPr>
            <a:xfrm>
              <a:off x="2064505" y="1940472"/>
              <a:ext cx="9812185" cy="47245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388CFF-DC57-CD2F-97D8-B1D933E18FAB}"/>
                </a:ext>
              </a:extLst>
            </p:cNvPr>
            <p:cNvSpPr/>
            <p:nvPr/>
          </p:nvSpPr>
          <p:spPr>
            <a:xfrm>
              <a:off x="2173091" y="2156673"/>
              <a:ext cx="651864" cy="3957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40" y="51664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40" y="623138"/>
            <a:ext cx="11420017" cy="2710612"/>
          </a:xfrm>
        </p:spPr>
        <p:txBody>
          <a:bodyPr>
            <a:normAutofit/>
          </a:bodyPr>
          <a:lstStyle/>
          <a:p>
            <a:r>
              <a:rPr lang="en-US" sz="2000" dirty="0"/>
              <a:t>Constraints</a:t>
            </a:r>
          </a:p>
          <a:p>
            <a:pPr lvl="1"/>
            <a:r>
              <a:rPr lang="en-US" sz="1733" dirty="0"/>
              <a:t>10000 counts per dosimeter in HPGe  (3 detectors, on site)</a:t>
            </a:r>
          </a:p>
          <a:p>
            <a:pPr lvl="1"/>
            <a:r>
              <a:rPr lang="en-US" sz="1733" dirty="0"/>
              <a:t>No longer than a week</a:t>
            </a:r>
          </a:p>
          <a:p>
            <a:pPr lvl="1"/>
            <a:r>
              <a:rPr lang="en-US" sz="1733" dirty="0"/>
              <a:t>2 hours of waiting for dose decay before retrieval</a:t>
            </a:r>
          </a:p>
          <a:p>
            <a:pPr lvl="1"/>
            <a:r>
              <a:rPr lang="en-US" sz="1733" dirty="0"/>
              <a:t>No late-night stay for dosimetry (if possible)</a:t>
            </a:r>
          </a:p>
          <a:p>
            <a:pPr lvl="1"/>
            <a:r>
              <a:rPr lang="en-US" sz="1733" dirty="0"/>
              <a:t>50% operational margin on source rate</a:t>
            </a:r>
          </a:p>
          <a:p>
            <a:pPr lvl="1"/>
            <a:endParaRPr lang="en-US" sz="1733" dirty="0"/>
          </a:p>
          <a:p>
            <a:pPr lvl="1"/>
            <a:endParaRPr lang="en-US" sz="1733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2E7DCB-305B-2B87-F653-AB5FAD1DF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1" t="12904" r="38647" b="45134"/>
          <a:stretch/>
        </p:blipFill>
        <p:spPr>
          <a:xfrm>
            <a:off x="6886437" y="2175271"/>
            <a:ext cx="5305563" cy="3885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4694" y="2149822"/>
            <a:ext cx="3282553" cy="236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1523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18" y="1056025"/>
            <a:ext cx="11420017" cy="217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Taking into account that at least three HPGe, with an efficiency similar to ours, should be usable. the number of necessary irradiation was reduced to 6 irradiations with a characterization one</a:t>
            </a:r>
          </a:p>
          <a:p>
            <a:pPr marL="0" indent="0">
              <a:buNone/>
            </a:pPr>
            <a:r>
              <a:rPr lang="en-US" sz="2000" dirty="0"/>
              <a:t>The neutron used for the planning is 1.7x10</a:t>
            </a:r>
            <a:r>
              <a:rPr lang="en-US" sz="2000" baseline="30000" dirty="0"/>
              <a:t>13</a:t>
            </a:r>
            <a:r>
              <a:rPr lang="en-US" sz="2000" dirty="0"/>
              <a:t> n/s</a:t>
            </a:r>
          </a:p>
          <a:p>
            <a:pPr marL="0" indent="0">
              <a:buNone/>
            </a:pPr>
            <a:r>
              <a:rPr lang="en-US" sz="2000" dirty="0"/>
              <a:t>Current cumulative beam time: 63h</a:t>
            </a:r>
          </a:p>
          <a:p>
            <a:pPr marL="0" indent="0">
              <a:buNone/>
            </a:pPr>
            <a:r>
              <a:rPr lang="en-US" sz="2000" dirty="0"/>
              <a:t>Requested to ARIEL: 78h</a:t>
            </a:r>
            <a:endParaRPr lang="en-US" sz="2267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B42FDD8-130A-4786-8EEF-411F7CD3323E}"/>
              </a:ext>
            </a:extLst>
          </p:cNvPr>
          <p:cNvSpPr txBox="1">
            <a:spLocks/>
          </p:cNvSpPr>
          <p:nvPr/>
        </p:nvSpPr>
        <p:spPr>
          <a:xfrm>
            <a:off x="989240" y="51664"/>
            <a:ext cx="10985499" cy="146958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7614A1A-7556-44E9-E044-ED3E35D4F3BD}"/>
              </a:ext>
            </a:extLst>
          </p:cNvPr>
          <p:cNvGraphicFramePr>
            <a:graphicFrameLocks noGrp="1"/>
          </p:cNvGraphicFramePr>
          <p:nvPr/>
        </p:nvGraphicFramePr>
        <p:xfrm>
          <a:off x="2134506" y="2971800"/>
          <a:ext cx="9077779" cy="382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294">
                  <a:extLst>
                    <a:ext uri="{9D8B030D-6E8A-4147-A177-3AD203B41FA5}">
                      <a16:colId xmlns:a16="http://schemas.microsoft.com/office/drawing/2014/main" val="926905536"/>
                    </a:ext>
                  </a:extLst>
                </a:gridCol>
                <a:gridCol w="960294">
                  <a:extLst>
                    <a:ext uri="{9D8B030D-6E8A-4147-A177-3AD203B41FA5}">
                      <a16:colId xmlns:a16="http://schemas.microsoft.com/office/drawing/2014/main" val="1867178014"/>
                    </a:ext>
                  </a:extLst>
                </a:gridCol>
                <a:gridCol w="4231295">
                  <a:extLst>
                    <a:ext uri="{9D8B030D-6E8A-4147-A177-3AD203B41FA5}">
                      <a16:colId xmlns:a16="http://schemas.microsoft.com/office/drawing/2014/main" val="908345958"/>
                    </a:ext>
                  </a:extLst>
                </a:gridCol>
                <a:gridCol w="1080331">
                  <a:extLst>
                    <a:ext uri="{9D8B030D-6E8A-4147-A177-3AD203B41FA5}">
                      <a16:colId xmlns:a16="http://schemas.microsoft.com/office/drawing/2014/main" val="300655883"/>
                    </a:ext>
                  </a:extLst>
                </a:gridCol>
                <a:gridCol w="1845565">
                  <a:extLst>
                    <a:ext uri="{9D8B030D-6E8A-4147-A177-3AD203B41FA5}">
                      <a16:colId xmlns:a16="http://schemas.microsoft.com/office/drawing/2014/main" val="4164647061"/>
                    </a:ext>
                  </a:extLst>
                </a:gridCol>
              </a:tblGrid>
              <a:tr h="19131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Day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Hour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Description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Beam time [h]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Cumulative beam time [h]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09807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10:00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Characterisation (low intensity possible)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50966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13:00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Dosimeters retrieval </a:t>
                      </a:r>
                      <a:r>
                        <a:rPr lang="en-GB" sz="1000" u="none" strike="noStrike" dirty="0">
                          <a:effectLst/>
                        </a:rPr>
                        <a:t>and reflector setup (iron sheets)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54708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15:00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Iron reflector irradiation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28320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07:00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 and Al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70619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08:00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Change of reflector to chromium and In 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16908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09:00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Chromium reflector irradiation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91274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15:00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 and Al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572378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16:00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Change of reflector to Nickel and In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-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46453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18:00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Nickel reflector irradiation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33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98119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10:00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 and Al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34881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12:00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In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25945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16:00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Change of reflector to Steel (304L)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-</a:t>
                      </a:r>
                      <a:endParaRPr lang="en-GB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54291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17:00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Steel reflector irradiation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47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56620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09:00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 and Al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04996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11:00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In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42030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15:00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Change of reflector to Iron with 18 sheets 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63479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16:00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Iron (18 sheets) reflector irradiation (Beam time is provisional)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63</a:t>
                      </a:r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95085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10:00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Fe and Al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98471"/>
                  </a:ext>
                </a:extLst>
              </a:tr>
              <a:tr h="191315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12:00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In </a:t>
                      </a:r>
                      <a:r>
                        <a:rPr lang="en-GB" sz="1000" u="none" strike="noStrike">
                          <a:effectLst/>
                        </a:rPr>
                        <a:t>dosimeters retrieval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-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54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0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633E12F7-8216-24A0-F865-1A2BDF83C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88" y="786943"/>
            <a:ext cx="4254265" cy="242004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DFDBD-C1E6-3745-995E-94448977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8" y="1230370"/>
            <a:ext cx="7184133" cy="56276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HARVEST-X: </a:t>
            </a:r>
          </a:p>
          <a:p>
            <a:r>
              <a:rPr lang="en-GB" dirty="0">
                <a:latin typeface="+mn-lt"/>
              </a:rPr>
              <a:t>Heuristic Assimilation, Reproduction, and Validation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of Experiments for stainless </a:t>
            </a:r>
            <a:r>
              <a:rPr lang="en-GB" dirty="0" err="1">
                <a:latin typeface="+mn-lt"/>
              </a:rPr>
              <a:t>STeel</a:t>
            </a:r>
            <a:r>
              <a:rPr lang="en-GB" dirty="0">
                <a:latin typeface="+mn-lt"/>
              </a:rPr>
              <a:t> Cross sections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Reproduction of the PETALE experimental</a:t>
            </a:r>
            <a:r>
              <a:rPr lang="fr-FR" dirty="0"/>
              <a:t> program </a:t>
            </a:r>
            <a:r>
              <a:rPr lang="en-GB" dirty="0"/>
              <a:t>on stainless-steel heavy reflectors.</a:t>
            </a:r>
          </a:p>
          <a:p>
            <a:endParaRPr lang="en-GB" dirty="0"/>
          </a:p>
          <a:p>
            <a:r>
              <a:rPr lang="en-GB" dirty="0"/>
              <a:t>Neutron transmission experiments</a:t>
            </a:r>
          </a:p>
          <a:p>
            <a:pPr lvl="1"/>
            <a:r>
              <a:rPr lang="en-GB" dirty="0"/>
              <a:t>Activation dosimeters between reflector sheets</a:t>
            </a:r>
          </a:p>
          <a:p>
            <a:pPr lvl="1"/>
            <a:r>
              <a:rPr lang="en-GB" dirty="0"/>
              <a:t>Output: dosimeters reaction rates</a:t>
            </a:r>
          </a:p>
          <a:p>
            <a:endParaRPr lang="en-GB" dirty="0"/>
          </a:p>
          <a:p>
            <a:r>
              <a:rPr lang="en-GB" dirty="0"/>
              <a:t>Four reflectors</a:t>
            </a:r>
          </a:p>
          <a:p>
            <a:pPr lvl="1"/>
            <a:r>
              <a:rPr lang="en-GB" dirty="0"/>
              <a:t>Iron, chromium, nickel, stainless-steel (304L)</a:t>
            </a:r>
          </a:p>
          <a:p>
            <a:pPr lvl="1"/>
            <a:endParaRPr lang="en-GB" dirty="0"/>
          </a:p>
          <a:p>
            <a:r>
              <a:rPr lang="en-GB" dirty="0"/>
              <a:t>GRAPE</a:t>
            </a:r>
          </a:p>
          <a:p>
            <a:pPr lvl="1"/>
            <a:r>
              <a:rPr lang="en-GB" dirty="0"/>
              <a:t>White neutron source instead of a heavily thermalized reactor</a:t>
            </a:r>
          </a:p>
          <a:p>
            <a:pPr lvl="1"/>
            <a:r>
              <a:rPr lang="en-GB" dirty="0"/>
              <a:t>Focused on the fast neutron range</a:t>
            </a:r>
          </a:p>
          <a:p>
            <a:pPr lvl="1"/>
            <a:r>
              <a:rPr lang="en-GB" dirty="0"/>
              <a:t>Endorsed by ARIEL-h2020</a:t>
            </a: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9B7DC1ED-77D4-D22D-1974-6AD0BDFF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625"/>
            <a:ext cx="6051551" cy="831991"/>
          </a:xfrm>
        </p:spPr>
        <p:txBody>
          <a:bodyPr>
            <a:noAutofit/>
          </a:bodyPr>
          <a:lstStyle/>
          <a:p>
            <a:r>
              <a:rPr lang="en-GB" sz="4800" dirty="0"/>
              <a:t>GRAPE</a:t>
            </a:r>
            <a:r>
              <a:rPr lang="en-GB" sz="6000" dirty="0"/>
              <a:t> </a:t>
            </a:r>
            <a:r>
              <a:rPr lang="en-GB" sz="4800" dirty="0"/>
              <a:t>at JRC-</a:t>
            </a:r>
            <a:r>
              <a:rPr lang="en-GB" sz="4800" dirty="0" err="1"/>
              <a:t>Geel</a:t>
            </a:r>
            <a:endParaRPr lang="en-GB" sz="60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A2347A8-13DA-7349-C41C-08FC92F4E500}"/>
              </a:ext>
            </a:extLst>
          </p:cNvPr>
          <p:cNvGrpSpPr/>
          <p:nvPr/>
        </p:nvGrpSpPr>
        <p:grpSpPr>
          <a:xfrm>
            <a:off x="8083915" y="4600876"/>
            <a:ext cx="3738837" cy="2053499"/>
            <a:chOff x="1793709" y="5005530"/>
            <a:chExt cx="3262697" cy="185247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0A0C071-A5CB-09D4-1880-1C34BF0D1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76"/>
            <a:stretch/>
          </p:blipFill>
          <p:spPr>
            <a:xfrm>
              <a:off x="1793709" y="5005530"/>
              <a:ext cx="3262697" cy="1852471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7AAC688-2507-CDD9-A23F-F9F0D492DC1D}"/>
                </a:ext>
              </a:extLst>
            </p:cNvPr>
            <p:cNvGrpSpPr/>
            <p:nvPr/>
          </p:nvGrpSpPr>
          <p:grpSpPr>
            <a:xfrm>
              <a:off x="2235543" y="5180894"/>
              <a:ext cx="995257" cy="735001"/>
              <a:chOff x="2235543" y="5180894"/>
              <a:chExt cx="995257" cy="735001"/>
            </a:xfrm>
          </p:grpSpPr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026580D1-4DFE-E046-CA2D-F4FD842E83DF}"/>
                  </a:ext>
                </a:extLst>
              </p:cNvPr>
              <p:cNvCxnSpPr>
                <a:cxnSpLocks/>
                <a:stCxn id="13" idx="1"/>
              </p:cNvCxnSpPr>
              <p:nvPr/>
            </p:nvCxnSpPr>
            <p:spPr>
              <a:xfrm flipH="1">
                <a:off x="2235543" y="5319399"/>
                <a:ext cx="239184" cy="5964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1965845-3BB9-3A80-8226-3D489108B07C}"/>
                  </a:ext>
                </a:extLst>
              </p:cNvPr>
              <p:cNvSpPr txBox="1"/>
              <p:nvPr/>
            </p:nvSpPr>
            <p:spPr>
              <a:xfrm>
                <a:off x="2474727" y="5180894"/>
                <a:ext cx="756073" cy="27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UMo</a:t>
                </a:r>
                <a:endParaRPr lang="en-US" dirty="0"/>
              </a:p>
            </p:txBody>
          </p:sp>
        </p:grpSp>
      </p:grp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838BA16C-B336-B949-F032-906A2A40564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52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E70680-9BF4-8FB4-A182-89082EC0C0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6" r="28300"/>
          <a:stretch/>
        </p:blipFill>
        <p:spPr>
          <a:xfrm>
            <a:off x="2873914" y="4116750"/>
            <a:ext cx="2680749" cy="2053499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shielding</a:t>
            </a:r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7" y="737755"/>
            <a:ext cx="11095015" cy="5816617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Shielding test with INTEGRAAL2-like shield</a:t>
            </a:r>
          </a:p>
          <a:p>
            <a:pPr lvl="1"/>
            <a:r>
              <a:rPr lang="en-US" sz="2400" dirty="0"/>
              <a:t>15cm of polyethylene on sides and 30cm on back</a:t>
            </a:r>
          </a:p>
          <a:p>
            <a:pPr lvl="1"/>
            <a:r>
              <a:rPr lang="en-US" sz="2400" dirty="0"/>
              <a:t>Simulation with 0.5 mm thick cadmium layer as neutron absorbent</a:t>
            </a:r>
          </a:p>
          <a:p>
            <a:pPr lvl="2"/>
            <a:r>
              <a:rPr lang="en-US" sz="2400" dirty="0"/>
              <a:t>Comparison with 5 mm B</a:t>
            </a:r>
            <a:r>
              <a:rPr lang="en-US" sz="2400" baseline="-25000" dirty="0"/>
              <a:t>4</a:t>
            </a:r>
            <a:r>
              <a:rPr lang="en-US" sz="2400" dirty="0"/>
              <a:t>C layer</a:t>
            </a:r>
          </a:p>
          <a:p>
            <a:pPr lvl="1"/>
            <a:endParaRPr lang="en-US" sz="24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B7BDC58-7D82-7BC8-9625-D81FBEC7AF57}"/>
              </a:ext>
            </a:extLst>
          </p:cNvPr>
          <p:cNvGrpSpPr/>
          <p:nvPr/>
        </p:nvGrpSpPr>
        <p:grpSpPr>
          <a:xfrm>
            <a:off x="3367091" y="4376751"/>
            <a:ext cx="1420024" cy="766749"/>
            <a:chOff x="2144183" y="4376751"/>
            <a:chExt cx="1420024" cy="766749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DE8DA42-0F34-C3AB-6B03-90087E6C5585}"/>
                </a:ext>
              </a:extLst>
            </p:cNvPr>
            <p:cNvGrpSpPr/>
            <p:nvPr/>
          </p:nvGrpSpPr>
          <p:grpSpPr>
            <a:xfrm>
              <a:off x="2144183" y="4376751"/>
              <a:ext cx="995257" cy="734999"/>
              <a:chOff x="2144183" y="4376751"/>
              <a:chExt cx="995257" cy="734999"/>
            </a:xfrm>
          </p:grpSpPr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3B91AD3A-4436-79F3-D5E4-02EC470C390D}"/>
                  </a:ext>
                </a:extLst>
              </p:cNvPr>
              <p:cNvCxnSpPr>
                <a:cxnSpLocks/>
                <a:stCxn id="13" idx="1"/>
              </p:cNvCxnSpPr>
              <p:nvPr/>
            </p:nvCxnSpPr>
            <p:spPr>
              <a:xfrm flipH="1">
                <a:off x="2144183" y="4515251"/>
                <a:ext cx="239184" cy="5964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890D3FB-FA74-C278-E036-BB0B3BEB0202}"/>
                  </a:ext>
                </a:extLst>
              </p:cNvPr>
              <p:cNvSpPr txBox="1"/>
              <p:nvPr/>
            </p:nvSpPr>
            <p:spPr>
              <a:xfrm>
                <a:off x="2383367" y="4376751"/>
                <a:ext cx="7560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UMo</a:t>
                </a:r>
                <a:endParaRPr lang="en-US" dirty="0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1B6CFB25-7C3C-2A00-22FD-2366F4E22A74}"/>
                </a:ext>
              </a:extLst>
            </p:cNvPr>
            <p:cNvGrpSpPr/>
            <p:nvPr/>
          </p:nvGrpSpPr>
          <p:grpSpPr>
            <a:xfrm>
              <a:off x="2298700" y="4853138"/>
              <a:ext cx="1265507" cy="290362"/>
              <a:chOff x="1985110" y="4666969"/>
              <a:chExt cx="1265507" cy="290362"/>
            </a:xfrm>
          </p:grpSpPr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6542226D-DBD6-8C98-2CBF-7C61A484FA87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H="1">
                <a:off x="1985110" y="4805469"/>
                <a:ext cx="375966" cy="1518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959F72B-98F1-28BB-0E14-F6AB7ECE0756}"/>
                  </a:ext>
                </a:extLst>
              </p:cNvPr>
              <p:cNvSpPr txBox="1"/>
              <p:nvPr/>
            </p:nvSpPr>
            <p:spPr>
              <a:xfrm>
                <a:off x="2361076" y="4666969"/>
                <a:ext cx="889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He</a:t>
                </a:r>
                <a:endParaRPr lang="en-US" dirty="0"/>
              </a:p>
            </p:txBody>
          </p:sp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531BD7B-1B94-83A4-8BD8-A84C22950F9A}"/>
              </a:ext>
            </a:extLst>
          </p:cNvPr>
          <p:cNvGrpSpPr/>
          <p:nvPr/>
        </p:nvGrpSpPr>
        <p:grpSpPr>
          <a:xfrm>
            <a:off x="6421120" y="3429000"/>
            <a:ext cx="4060322" cy="3449883"/>
            <a:chOff x="6421120" y="3429000"/>
            <a:chExt cx="4060322" cy="344988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9DD1A0D-97BE-6146-C9D9-0AB9E619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559" y="3429000"/>
              <a:ext cx="3449883" cy="3449883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3BC7F3F-9AA3-761F-A0CD-D565F6FEC195}"/>
                </a:ext>
              </a:extLst>
            </p:cNvPr>
            <p:cNvGrpSpPr/>
            <p:nvPr/>
          </p:nvGrpSpPr>
          <p:grpSpPr>
            <a:xfrm flipH="1">
              <a:off x="6802120" y="4553346"/>
              <a:ext cx="1168400" cy="350124"/>
              <a:chOff x="1685361" y="4666969"/>
              <a:chExt cx="2155744" cy="350124"/>
            </a:xfrm>
          </p:grpSpPr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7E4F6194-84E1-4017-6038-F4E2D894005D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flipH="1">
                <a:off x="1685361" y="4805469"/>
                <a:ext cx="693587" cy="2116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A13455B-4444-D9CC-49FE-6CAFE4BF9B44}"/>
                  </a:ext>
                </a:extLst>
              </p:cNvPr>
              <p:cNvSpPr txBox="1"/>
              <p:nvPr/>
            </p:nvSpPr>
            <p:spPr>
              <a:xfrm>
                <a:off x="2378948" y="4666969"/>
                <a:ext cx="14621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Reflector</a:t>
                </a:r>
                <a:endParaRPr lang="en-US" dirty="0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195AD43-7FB2-4440-5E98-E5B8906D66D2}"/>
                </a:ext>
              </a:extLst>
            </p:cNvPr>
            <p:cNvGrpSpPr/>
            <p:nvPr/>
          </p:nvGrpSpPr>
          <p:grpSpPr>
            <a:xfrm flipH="1">
              <a:off x="6421120" y="3646063"/>
              <a:ext cx="1549400" cy="276999"/>
              <a:chOff x="1685361" y="4666969"/>
              <a:chExt cx="2155744" cy="461665"/>
            </a:xfrm>
          </p:grpSpPr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7F4A0FC4-BB80-01B6-B67D-4F2137461E59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flipH="1">
                <a:off x="1685361" y="4897802"/>
                <a:ext cx="692665" cy="1192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6CF65FB-B01E-1B1A-3A88-C0C29844540A}"/>
                  </a:ext>
                </a:extLst>
              </p:cNvPr>
              <p:cNvSpPr txBox="1"/>
              <p:nvPr/>
            </p:nvSpPr>
            <p:spPr>
              <a:xfrm>
                <a:off x="2378026" y="4666969"/>
                <a:ext cx="1463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polyethylene</a:t>
                </a:r>
                <a:endParaRPr lang="en-US" dirty="0"/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F7A2C28-93B5-0661-E3AB-95E97E4BFE98}"/>
                </a:ext>
              </a:extLst>
            </p:cNvPr>
            <p:cNvGrpSpPr/>
            <p:nvPr/>
          </p:nvGrpSpPr>
          <p:grpSpPr>
            <a:xfrm flipH="1">
              <a:off x="6604000" y="4009840"/>
              <a:ext cx="1320800" cy="276999"/>
              <a:chOff x="1713633" y="4666969"/>
              <a:chExt cx="1837683" cy="461665"/>
            </a:xfrm>
          </p:grpSpPr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2D286C7A-FFC1-AA91-D543-4787DCD901A1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>
              <a:xfrm flipH="1">
                <a:off x="1713633" y="4897802"/>
                <a:ext cx="664393" cy="1458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4ADB45C-5676-BB5D-5672-919E75A6F45D}"/>
                  </a:ext>
                </a:extLst>
              </p:cNvPr>
              <p:cNvSpPr txBox="1"/>
              <p:nvPr/>
            </p:nvSpPr>
            <p:spPr>
              <a:xfrm>
                <a:off x="2378026" y="4666969"/>
                <a:ext cx="1173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Cadmium</a:t>
                </a:r>
                <a:endParaRPr lang="en-US" dirty="0"/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9476BE37-C4CD-E5F0-8973-6CCF5F8D9AB3}"/>
                </a:ext>
              </a:extLst>
            </p:cNvPr>
            <p:cNvGrpSpPr/>
            <p:nvPr/>
          </p:nvGrpSpPr>
          <p:grpSpPr>
            <a:xfrm flipH="1">
              <a:off x="6637338" y="4813500"/>
              <a:ext cx="1263650" cy="350124"/>
              <a:chOff x="1678520" y="4666969"/>
              <a:chExt cx="2331483" cy="350124"/>
            </a:xfrm>
          </p:grpSpPr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93D7B569-B322-ADBA-D039-C7125832909B}"/>
                  </a:ext>
                </a:extLst>
              </p:cNvPr>
              <p:cNvCxnSpPr>
                <a:cxnSpLocks/>
                <a:stCxn id="42" idx="1"/>
              </p:cNvCxnSpPr>
              <p:nvPr/>
            </p:nvCxnSpPr>
            <p:spPr>
              <a:xfrm flipH="1">
                <a:off x="1678520" y="4805469"/>
                <a:ext cx="700428" cy="2116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52F2FEF-919A-4CDB-C9B9-24BF0653DD9E}"/>
                  </a:ext>
                </a:extLst>
              </p:cNvPr>
              <p:cNvSpPr txBox="1"/>
              <p:nvPr/>
            </p:nvSpPr>
            <p:spPr>
              <a:xfrm>
                <a:off x="2378948" y="4666969"/>
                <a:ext cx="1631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Dosimeter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8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4B734B6-9D3E-F851-41A2-01CC8BA70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191" y="3283561"/>
            <a:ext cx="4765918" cy="3574439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shielding</a:t>
            </a:r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7" y="737755"/>
            <a:ext cx="11060703" cy="3545487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Shielding test with INTEGRAAL2-like shield</a:t>
            </a:r>
          </a:p>
          <a:p>
            <a:pPr lvl="1"/>
            <a:r>
              <a:rPr lang="en-US" sz="2400" dirty="0"/>
              <a:t>15cm of polyethylene on sides and 30cm on back</a:t>
            </a:r>
          </a:p>
          <a:p>
            <a:pPr lvl="1"/>
            <a:r>
              <a:rPr lang="en-US" sz="2400" dirty="0"/>
              <a:t>Simulation with 0.5 mm thick cadmium layer as neutron absorbent</a:t>
            </a:r>
          </a:p>
          <a:p>
            <a:pPr lvl="1"/>
            <a:r>
              <a:rPr lang="en-US" sz="2400" dirty="0"/>
              <a:t>Test with large aluminum table (30cm thick)</a:t>
            </a:r>
          </a:p>
          <a:p>
            <a:pPr lvl="1"/>
            <a:r>
              <a:rPr lang="en-US" sz="2400" dirty="0"/>
              <a:t>Effect from the wall on reaction rates decreased from 15% to 1%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3287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79AA1B-8367-014C-1F4F-E0AFB1506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32" y="3023748"/>
            <a:ext cx="5112335" cy="3834252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shielding</a:t>
            </a:r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37327-0384-48FD-8DE1-3A4750FF7EA2}"/>
              </a:ext>
            </a:extLst>
          </p:cNvPr>
          <p:cNvSpPr/>
          <p:nvPr/>
        </p:nvSpPr>
        <p:spPr>
          <a:xfrm>
            <a:off x="9077505" y="14758"/>
            <a:ext cx="3091916" cy="17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667" dirty="0">
                <a:solidFill>
                  <a:srgbClr val="413C3A"/>
                </a:solidFill>
              </a:rPr>
              <a:t>Video space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737755"/>
            <a:ext cx="10869416" cy="5816617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Shielding test with INTEGRAAL2-like shield</a:t>
            </a:r>
          </a:p>
          <a:p>
            <a:pPr lvl="1"/>
            <a:r>
              <a:rPr lang="en-US" sz="2400" dirty="0"/>
              <a:t>15cm of polyethylene on sides and 30cm on back</a:t>
            </a:r>
          </a:p>
          <a:p>
            <a:pPr lvl="1"/>
            <a:r>
              <a:rPr lang="en-US" sz="2400" dirty="0"/>
              <a:t>Comparison between 0.5 mm of cadmium and 5 mm of B</a:t>
            </a:r>
            <a:r>
              <a:rPr lang="en-US" sz="2400" baseline="-25000" dirty="0"/>
              <a:t>4</a:t>
            </a:r>
            <a:r>
              <a:rPr lang="en-US" sz="2400" dirty="0"/>
              <a:t>C</a:t>
            </a:r>
          </a:p>
          <a:p>
            <a:pPr lvl="2"/>
            <a:r>
              <a:rPr lang="en-US" sz="2400" dirty="0"/>
              <a:t>Systematic differences due to the change in shield</a:t>
            </a:r>
          </a:p>
          <a:p>
            <a:pPr marL="457189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424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shielding</a:t>
            </a:r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37327-0384-48FD-8DE1-3A4750FF7EA2}"/>
              </a:ext>
            </a:extLst>
          </p:cNvPr>
          <p:cNvSpPr/>
          <p:nvPr/>
        </p:nvSpPr>
        <p:spPr>
          <a:xfrm>
            <a:off x="9077505" y="14758"/>
            <a:ext cx="3091916" cy="17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667" dirty="0">
                <a:solidFill>
                  <a:srgbClr val="413C3A"/>
                </a:solidFill>
              </a:rPr>
              <a:t>Video space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737755"/>
            <a:ext cx="10648034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Shielding test with INTEGRAAL2-like shield</a:t>
            </a:r>
          </a:p>
          <a:p>
            <a:pPr lvl="1"/>
            <a:r>
              <a:rPr lang="en-US" sz="2666" dirty="0"/>
              <a:t>15cm of polyethylene on sides and 30cm on back</a:t>
            </a:r>
          </a:p>
          <a:p>
            <a:pPr lvl="1"/>
            <a:r>
              <a:rPr lang="en-US" sz="2666" dirty="0"/>
              <a:t>Simulation with cadmium as neutron absorbent</a:t>
            </a:r>
          </a:p>
          <a:p>
            <a:pPr lvl="1"/>
            <a:endParaRPr lang="en-US" sz="2666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306D19-41CF-FB29-2CB0-760A22B7C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7" t="32222" r="4826" b="32222"/>
          <a:stretch/>
        </p:blipFill>
        <p:spPr>
          <a:xfrm>
            <a:off x="6469244" y="3092020"/>
            <a:ext cx="5551891" cy="308647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C8C1C7F4-FD63-DBB7-08D5-A1F91059D9D9}"/>
              </a:ext>
            </a:extLst>
          </p:cNvPr>
          <p:cNvGrpSpPr/>
          <p:nvPr/>
        </p:nvGrpSpPr>
        <p:grpSpPr>
          <a:xfrm>
            <a:off x="1068126" y="3092021"/>
            <a:ext cx="5252147" cy="3086478"/>
            <a:chOff x="1710558" y="4203291"/>
            <a:chExt cx="3429000" cy="188041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C3AFC73-5D96-B69E-D093-47C87532F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710558" y="4203291"/>
              <a:ext cx="3429000" cy="1880419"/>
            </a:xfrm>
            <a:prstGeom prst="rect">
              <a:avLst/>
            </a:prstGeom>
          </p:spPr>
        </p:pic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0F6D7BFA-BAF3-28B0-142E-F84A259BD76A}"/>
                </a:ext>
              </a:extLst>
            </p:cNvPr>
            <p:cNvGrpSpPr/>
            <p:nvPr/>
          </p:nvGrpSpPr>
          <p:grpSpPr>
            <a:xfrm>
              <a:off x="2298700" y="4853138"/>
              <a:ext cx="1265507" cy="290362"/>
              <a:chOff x="1985110" y="4666969"/>
              <a:chExt cx="1265507" cy="290362"/>
            </a:xfrm>
          </p:grpSpPr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F09F00D7-D3E3-B9A5-546C-34ECA8B35080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 flipH="1">
                <a:off x="1985110" y="4805469"/>
                <a:ext cx="375966" cy="1518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4828CC9-30FD-B46C-694C-9EF4C7BE76B4}"/>
                  </a:ext>
                </a:extLst>
              </p:cNvPr>
              <p:cNvSpPr txBox="1"/>
              <p:nvPr/>
            </p:nvSpPr>
            <p:spPr>
              <a:xfrm>
                <a:off x="2361076" y="4666969"/>
                <a:ext cx="889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He</a:t>
                </a:r>
                <a:endParaRPr lang="en-US" dirty="0"/>
              </a:p>
            </p:txBody>
          </p:sp>
        </p:grp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A03DFA1-9151-598A-736C-17D1FAF3284E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7984279" y="3792955"/>
            <a:ext cx="280091" cy="698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CB1E0797-35FA-8263-BAC8-90544EDA645D}"/>
              </a:ext>
            </a:extLst>
          </p:cNvPr>
          <p:cNvSpPr txBox="1"/>
          <p:nvPr/>
        </p:nvSpPr>
        <p:spPr>
          <a:xfrm>
            <a:off x="8264370" y="3630768"/>
            <a:ext cx="885381" cy="32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UMo</a:t>
            </a:r>
            <a:endParaRPr lang="en-US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98F0B9B-27DE-0A85-E4F5-0E1D739A4A37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8165223" y="4350816"/>
            <a:ext cx="440266" cy="177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A07B821C-CC7B-D4B0-D88E-815BF309EF51}"/>
              </a:ext>
            </a:extLst>
          </p:cNvPr>
          <p:cNvSpPr txBox="1"/>
          <p:nvPr/>
        </p:nvSpPr>
        <p:spPr>
          <a:xfrm>
            <a:off x="8605489" y="4188629"/>
            <a:ext cx="1041676" cy="32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9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06497" y="1041861"/>
            <a:ext cx="5952000" cy="537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Relating XS uncertainty distribution with measured reaction rates using </a:t>
            </a:r>
            <a:r>
              <a:rPr lang="en-US" dirty="0">
                <a:solidFill>
                  <a:srgbClr val="E30613"/>
                </a:solidFill>
              </a:rPr>
              <a:t>Total Monte Carlo </a:t>
            </a:r>
            <a:r>
              <a:rPr lang="en-US" dirty="0"/>
              <a:t>and </a:t>
            </a:r>
            <a:r>
              <a:rPr lang="en-US" dirty="0">
                <a:solidFill>
                  <a:srgbClr val="E30613"/>
                </a:solidFill>
              </a:rPr>
              <a:t>Correlated Sampling</a:t>
            </a:r>
            <a:r>
              <a:rPr lang="en-US" baseline="30000" dirty="0"/>
              <a:t>1,2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3" name="Titre 2"/>
          <p:cNvSpPr>
            <a:spLocks noGrp="1"/>
          </p:cNvSpPr>
          <p:nvPr>
            <p:ph type="title"/>
          </p:nvPr>
        </p:nvSpPr>
        <p:spPr>
          <a:xfrm>
            <a:off x="1206501" y="174710"/>
            <a:ext cx="10985499" cy="911366"/>
          </a:xfrm>
        </p:spPr>
        <p:txBody>
          <a:bodyPr>
            <a:noAutofit/>
          </a:bodyPr>
          <a:lstStyle/>
          <a:p>
            <a:r>
              <a:rPr lang="en-US" sz="4800" dirty="0"/>
              <a:t>Experimental design by uncertainty propagation</a:t>
            </a:r>
            <a:endParaRPr lang="fr-CH" sz="4800" dirty="0"/>
          </a:p>
        </p:txBody>
      </p:sp>
      <p:sp>
        <p:nvSpPr>
          <p:cNvPr id="17" name="Espace réservé du pied de page 4"/>
          <p:cNvSpPr txBox="1">
            <a:spLocks/>
          </p:cNvSpPr>
          <p:nvPr/>
        </p:nvSpPr>
        <p:spPr bwMode="auto">
          <a:xfrm>
            <a:off x="1269560" y="6330657"/>
            <a:ext cx="10794565" cy="480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defRPr/>
            </a:pPr>
            <a:r>
              <a:rPr lang="en-US" sz="1067" baseline="30000" dirty="0">
                <a:ea typeface="Times New Roman"/>
                <a:cs typeface="Arial"/>
              </a:rPr>
              <a:t>1</a:t>
            </a:r>
            <a:r>
              <a:rPr lang="fr-CH" sz="1067" dirty="0"/>
              <a:t> </a:t>
            </a:r>
            <a:r>
              <a:rPr lang="fr-CH" sz="1067" dirty="0">
                <a:hlinkClick r:id="rId2"/>
              </a:rPr>
              <a:t>A. Laureau et al., “Uncertainty propagation for the design study of the PETALE experimental programme in the CROCUS reactor,” </a:t>
            </a:r>
            <a:r>
              <a:rPr lang="fr-CH" sz="1067" i="1" dirty="0">
                <a:hlinkClick r:id="rId2"/>
              </a:rPr>
              <a:t>EPJ Nucl. Sci. Technol.</a:t>
            </a:r>
            <a:r>
              <a:rPr lang="fr-CH" sz="1067" dirty="0">
                <a:hlinkClick r:id="rId2"/>
              </a:rPr>
              <a:t>, vol. 6, p. 9, 2020</a:t>
            </a:r>
            <a:r>
              <a:rPr lang="fr-CH" sz="1067" dirty="0"/>
              <a:t>.</a:t>
            </a:r>
            <a:endParaRPr lang="en-US" sz="1067" dirty="0">
              <a:ea typeface="Verdana"/>
              <a:cs typeface="Arial"/>
            </a:endParaRPr>
          </a:p>
        </p:txBody>
      </p:sp>
      <p:sp>
        <p:nvSpPr>
          <p:cNvPr id="31" name="ZoneTexte 12"/>
          <p:cNvSpPr>
            <a:spLocks/>
          </p:cNvSpPr>
          <p:nvPr/>
        </p:nvSpPr>
        <p:spPr bwMode="auto">
          <a:xfrm>
            <a:off x="7929271" y="5868933"/>
            <a:ext cx="362874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Reaction rate distributions with In(n,</a:t>
            </a:r>
            <a:r>
              <a:rPr lang="el-GR" sz="1467" dirty="0">
                <a:solidFill>
                  <a:prstClr val="black"/>
                </a:solidFill>
                <a:ea typeface="Verdana"/>
                <a:cs typeface="Verdana"/>
              </a:rPr>
              <a:t>γ</a:t>
            </a:r>
            <a:r>
              <a:rPr lang="fr-CH" sz="1467" dirty="0">
                <a:solidFill>
                  <a:prstClr val="black"/>
                </a:solidFill>
                <a:ea typeface="Verdana"/>
                <a:cs typeface="Verdana"/>
              </a:rPr>
              <a:t>)</a:t>
            </a: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 </a:t>
            </a:r>
            <a:endParaRPr sz="1467" dirty="0">
              <a:solidFill>
                <a:prstClr val="black"/>
              </a:solidFill>
            </a:endParaRPr>
          </a:p>
          <a:p>
            <a:pPr algn="ctr" defTabSz="1219170">
              <a:defRPr/>
            </a:pP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in the iron metal reflector (128 ACE files)</a:t>
            </a:r>
          </a:p>
        </p:txBody>
      </p:sp>
      <p:sp>
        <p:nvSpPr>
          <p:cNvPr id="32" name="ZoneTexte 12"/>
          <p:cNvSpPr>
            <a:spLocks/>
          </p:cNvSpPr>
          <p:nvPr/>
        </p:nvSpPr>
        <p:spPr bwMode="auto">
          <a:xfrm>
            <a:off x="2290707" y="5680483"/>
            <a:ext cx="402950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fr-CH" sz="1467" baseline="30000" dirty="0">
                <a:solidFill>
                  <a:prstClr val="black"/>
                </a:solidFill>
                <a:ea typeface="Verdana"/>
                <a:cs typeface="Verdana"/>
              </a:rPr>
              <a:t>56</a:t>
            </a:r>
            <a:r>
              <a:rPr lang="fr-CH" sz="1467" dirty="0">
                <a:solidFill>
                  <a:prstClr val="black"/>
                </a:solidFill>
                <a:ea typeface="Verdana"/>
                <a:cs typeface="Verdana"/>
              </a:rPr>
              <a:t>Fe cross sections dispersion in TENDL 2017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402328" y="2295897"/>
            <a:ext cx="5097691" cy="3344676"/>
            <a:chOff x="969335" y="3130742"/>
            <a:chExt cx="3823268" cy="2508507"/>
          </a:xfrm>
        </p:grpSpPr>
        <p:pic>
          <p:nvPicPr>
            <p:cNvPr id="34" name="Picture 14"/>
            <p:cNvPicPr>
              <a:picLocks noChangeAspect="1"/>
            </p:cNvPicPr>
            <p:nvPr/>
          </p:nvPicPr>
          <p:blipFill rotWithShape="1">
            <a:blip r:embed="rId3"/>
            <a:srcRect l="4647" b="7348"/>
            <a:stretch/>
          </p:blipFill>
          <p:spPr bwMode="auto">
            <a:xfrm>
              <a:off x="1217221" y="3130742"/>
              <a:ext cx="3575382" cy="2324702"/>
            </a:xfrm>
            <a:prstGeom prst="rect">
              <a:avLst/>
            </a:prstGeom>
          </p:spPr>
        </p:pic>
        <p:sp>
          <p:nvSpPr>
            <p:cNvPr id="35" name="ZoneTexte 12"/>
            <p:cNvSpPr>
              <a:spLocks/>
            </p:cNvSpPr>
            <p:nvPr/>
          </p:nvSpPr>
          <p:spPr bwMode="auto">
            <a:xfrm>
              <a:off x="2553601" y="5400674"/>
              <a:ext cx="1132574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fr-CH" sz="1467" dirty="0">
                  <a:solidFill>
                    <a:prstClr val="black"/>
                  </a:solidFill>
                  <a:ea typeface="Verdana"/>
                  <a:cs typeface="Verdana"/>
                </a:rPr>
                <a:t>Energy (MeV)</a:t>
              </a:r>
              <a:endParaRPr lang="en-GB" sz="1467" dirty="0">
                <a:solidFill>
                  <a:prstClr val="black"/>
                </a:solidFill>
                <a:ea typeface="Verdana"/>
                <a:cs typeface="Verdana"/>
              </a:endParaRPr>
            </a:p>
          </p:txBody>
        </p:sp>
        <p:sp>
          <p:nvSpPr>
            <p:cNvPr id="36" name="ZoneTexte 12"/>
            <p:cNvSpPr>
              <a:spLocks/>
            </p:cNvSpPr>
            <p:nvPr/>
          </p:nvSpPr>
          <p:spPr bwMode="auto">
            <a:xfrm rot="16200000">
              <a:off x="21554" y="4165992"/>
              <a:ext cx="2134137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fr-CH" sz="1467" dirty="0">
                  <a:solidFill>
                    <a:prstClr val="black"/>
                  </a:solidFill>
                  <a:ea typeface="Verdana"/>
                  <a:cs typeface="Verdana"/>
                </a:rPr>
                <a:t>Cross section (barn)</a:t>
              </a:r>
              <a:endParaRPr lang="en-GB" sz="1467" dirty="0">
                <a:solidFill>
                  <a:prstClr val="black"/>
                </a:solidFill>
                <a:ea typeface="Verdana"/>
                <a:cs typeface="Verdana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7118893" y="2188607"/>
            <a:ext cx="4699423" cy="3718151"/>
            <a:chOff x="5256758" y="3161855"/>
            <a:chExt cx="3524567" cy="2788613"/>
          </a:xfrm>
        </p:grpSpPr>
        <p:grpSp>
          <p:nvGrpSpPr>
            <p:cNvPr id="38" name="Groupe 37"/>
            <p:cNvGrpSpPr/>
            <p:nvPr/>
          </p:nvGrpSpPr>
          <p:grpSpPr>
            <a:xfrm>
              <a:off x="5256758" y="3161855"/>
              <a:ext cx="3399218" cy="2492983"/>
              <a:chOff x="5256758" y="3161855"/>
              <a:chExt cx="3399218" cy="2492983"/>
            </a:xfrm>
          </p:grpSpPr>
          <p:pic>
            <p:nvPicPr>
              <p:cNvPr id="69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9508" r="53307" b="7720"/>
              <a:stretch/>
            </p:blipFill>
            <p:spPr bwMode="auto">
              <a:xfrm>
                <a:off x="5915025" y="3211884"/>
                <a:ext cx="2740951" cy="2442954"/>
              </a:xfrm>
              <a:prstGeom prst="rect">
                <a:avLst/>
              </a:prstGeom>
            </p:spPr>
          </p:pic>
          <p:sp>
            <p:nvSpPr>
              <p:cNvPr id="70" name="ZoneTexte 12"/>
              <p:cNvSpPr>
                <a:spLocks/>
              </p:cNvSpPr>
              <p:nvPr/>
            </p:nvSpPr>
            <p:spPr bwMode="auto">
              <a:xfrm rot="16200000">
                <a:off x="4881895" y="3674937"/>
                <a:ext cx="1157626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Reaction rate</a:t>
                </a:r>
              </a:p>
              <a:p>
                <a:pPr algn="ctr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(a.u.) 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71" name="ZoneTexte 12"/>
              <p:cNvSpPr>
                <a:spLocks/>
              </p:cNvSpPr>
              <p:nvPr/>
            </p:nvSpPr>
            <p:spPr bwMode="auto">
              <a:xfrm>
                <a:off x="5650351" y="4378983"/>
                <a:ext cx="341680" cy="122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15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10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5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-5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-10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72" name="ZoneTexte 12"/>
              <p:cNvSpPr>
                <a:spLocks/>
              </p:cNvSpPr>
              <p:nvPr/>
            </p:nvSpPr>
            <p:spPr bwMode="auto">
              <a:xfrm rot="16200000">
                <a:off x="4874806" y="4844416"/>
                <a:ext cx="1171808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Variation</a:t>
                </a:r>
              </a:p>
              <a:p>
                <a:pPr algn="ctr" defTabSz="1219170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(%) 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73" name="ZoneTexte 12"/>
              <p:cNvSpPr>
                <a:spLocks/>
              </p:cNvSpPr>
              <p:nvPr/>
            </p:nvSpPr>
            <p:spPr bwMode="auto">
              <a:xfrm>
                <a:off x="5657564" y="3161855"/>
                <a:ext cx="334467" cy="122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1.2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1.0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0.8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0.6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0.4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0.2</a:t>
                </a:r>
              </a:p>
            </p:txBody>
          </p:sp>
        </p:grpSp>
        <p:sp>
          <p:nvSpPr>
            <p:cNvPr id="39" name="ZoneTexte 12"/>
            <p:cNvSpPr>
              <a:spLocks/>
            </p:cNvSpPr>
            <p:nvPr/>
          </p:nvSpPr>
          <p:spPr bwMode="auto">
            <a:xfrm>
              <a:off x="5921782" y="5711893"/>
              <a:ext cx="260708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fr-CH" sz="1467" dirty="0">
                  <a:solidFill>
                    <a:prstClr val="black"/>
                  </a:solidFill>
                  <a:ea typeface="Verdana"/>
                  <a:cs typeface="Verdana"/>
                </a:rPr>
                <a:t>Dosimeter position in the reflector</a:t>
              </a:r>
              <a:endParaRPr lang="en-GB" sz="1467" dirty="0">
                <a:solidFill>
                  <a:prstClr val="black"/>
                </a:solidFill>
                <a:ea typeface="Verdana"/>
                <a:cs typeface="Verdana"/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5670999" y="5587189"/>
              <a:ext cx="3110326" cy="238576"/>
              <a:chOff x="5670999" y="5673923"/>
              <a:chExt cx="3110326" cy="346743"/>
            </a:xfrm>
          </p:grpSpPr>
          <p:sp>
            <p:nvSpPr>
              <p:cNvPr id="41" name="ZoneTexte 12"/>
              <p:cNvSpPr>
                <a:spLocks/>
              </p:cNvSpPr>
              <p:nvPr/>
            </p:nvSpPr>
            <p:spPr bwMode="auto">
              <a:xfrm>
                <a:off x="5670999" y="5673924"/>
                <a:ext cx="543922" cy="3467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Entry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2" name="ZoneTexte 12"/>
              <p:cNvSpPr>
                <a:spLocks/>
              </p:cNvSpPr>
              <p:nvPr/>
            </p:nvSpPr>
            <p:spPr bwMode="auto">
              <a:xfrm>
                <a:off x="6097692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2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3" name="ZoneTexte 12"/>
              <p:cNvSpPr>
                <a:spLocks/>
              </p:cNvSpPr>
              <p:nvPr/>
            </p:nvSpPr>
            <p:spPr bwMode="auto">
              <a:xfrm>
                <a:off x="6666784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4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4" name="ZoneTexte 12"/>
              <p:cNvSpPr>
                <a:spLocks/>
              </p:cNvSpPr>
              <p:nvPr/>
            </p:nvSpPr>
            <p:spPr bwMode="auto">
              <a:xfrm>
                <a:off x="7235876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6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5" name="ZoneTexte 12"/>
              <p:cNvSpPr>
                <a:spLocks/>
              </p:cNvSpPr>
              <p:nvPr/>
            </p:nvSpPr>
            <p:spPr bwMode="auto">
              <a:xfrm>
                <a:off x="7804968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8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68" name="ZoneTexte 12"/>
              <p:cNvSpPr>
                <a:spLocks/>
              </p:cNvSpPr>
              <p:nvPr/>
            </p:nvSpPr>
            <p:spPr bwMode="auto">
              <a:xfrm>
                <a:off x="8237403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Exit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11444741" y="4365688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>
                <a:solidFill>
                  <a:srgbClr val="FF0000"/>
                </a:solidFill>
                <a:latin typeface="Calibri"/>
              </a:rPr>
              <a:t>2%</a:t>
            </a:r>
            <a:endParaRPr lang="fr-CH" sz="1467" dirty="0">
              <a:solidFill>
                <a:srgbClr val="FF0000"/>
              </a:solidFill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8030786" y="4456175"/>
            <a:ext cx="3426527" cy="1016156"/>
            <a:chOff x="5940677" y="4881581"/>
            <a:chExt cx="2569895" cy="762117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940677" y="4970182"/>
              <a:ext cx="281018" cy="6640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6222843" y="4928679"/>
              <a:ext cx="281018" cy="6640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505315" y="4907453"/>
              <a:ext cx="281018" cy="65436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6788019" y="4899321"/>
              <a:ext cx="281018" cy="7117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70919" y="4881581"/>
              <a:ext cx="293679" cy="7117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364599" y="4882958"/>
              <a:ext cx="283540" cy="75131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647416" y="4938108"/>
              <a:ext cx="283540" cy="7055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7929684" y="4974210"/>
              <a:ext cx="301462" cy="6448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8230798" y="5035809"/>
              <a:ext cx="279774" cy="5502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8051974" y="3922748"/>
            <a:ext cx="3053959" cy="475291"/>
            <a:chOff x="5940677" y="4832585"/>
            <a:chExt cx="2290469" cy="926362"/>
          </a:xfrm>
        </p:grpSpPr>
        <p:sp>
          <p:nvSpPr>
            <p:cNvPr id="88" name="Rectangle 87"/>
            <p:cNvSpPr/>
            <p:nvPr/>
          </p:nvSpPr>
          <p:spPr bwMode="auto">
            <a:xfrm>
              <a:off x="5940677" y="4970182"/>
              <a:ext cx="281018" cy="6640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222843" y="4928679"/>
              <a:ext cx="281018" cy="6640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505315" y="4907453"/>
              <a:ext cx="281018" cy="65436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788019" y="4899320"/>
              <a:ext cx="281018" cy="66249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068944" y="4881581"/>
              <a:ext cx="293679" cy="68023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364599" y="4882959"/>
              <a:ext cx="256626" cy="67885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622090" y="4832585"/>
              <a:ext cx="308866" cy="81111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7929684" y="4974208"/>
              <a:ext cx="301462" cy="78473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</p:grpSp>
      <p:sp>
        <p:nvSpPr>
          <p:cNvPr id="96" name="Rectangle 95"/>
          <p:cNvSpPr/>
          <p:nvPr/>
        </p:nvSpPr>
        <p:spPr bwMode="auto">
          <a:xfrm>
            <a:off x="8027641" y="4422751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405475" y="4367414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782028" y="4314339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9163128" y="4292521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9545057" y="4288810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9927913" y="4304617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0307400" y="4361858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0684491" y="4412490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1075253" y="4498463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573965" y="4671329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2400" b="1" dirty="0">
                <a:solidFill>
                  <a:srgbClr val="92D050"/>
                </a:solidFill>
                <a:latin typeface="Calibri"/>
              </a:rPr>
              <a:t>✔</a:t>
            </a:r>
            <a:endParaRPr lang="fr-CH" sz="1467" b="1" dirty="0">
              <a:solidFill>
                <a:srgbClr val="92D050"/>
              </a:solidFill>
            </a:endParaRPr>
          </a:p>
        </p:txBody>
      </p:sp>
      <p:grpSp>
        <p:nvGrpSpPr>
          <p:cNvPr id="106" name="Groupe 105"/>
          <p:cNvGrpSpPr/>
          <p:nvPr/>
        </p:nvGrpSpPr>
        <p:grpSpPr>
          <a:xfrm>
            <a:off x="8027642" y="4677578"/>
            <a:ext cx="3422260" cy="151559"/>
            <a:chOff x="6090719" y="5065697"/>
            <a:chExt cx="2566695" cy="113669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6090719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374094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656509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942334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228781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515923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7800538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8083356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8376428" y="5065697"/>
              <a:ext cx="280986" cy="11366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5000" sy="105000" algn="ctr" rotWithShape="0">
                <a:schemeClr val="bg1"/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sz="3200" dirty="0">
                <a:latin typeface="Times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423081" y="1497827"/>
            <a:ext cx="447817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867" b="1" dirty="0"/>
              <a:t>× N full core Monte Carlo calculations</a:t>
            </a:r>
          </a:p>
          <a:p>
            <a:r>
              <a:rPr lang="fr-CH" sz="1867" b="1" dirty="0"/>
              <a:t>⇔ 1 node week</a:t>
            </a:r>
            <a:endParaRPr lang="fr-CH" sz="1333" b="1" dirty="0"/>
          </a:p>
        </p:txBody>
      </p:sp>
      <p:pic>
        <p:nvPicPr>
          <p:cNvPr id="76" name="Image 20"/>
          <p:cNvPicPr/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9990183">
            <a:off x="6198723" y="4828582"/>
            <a:ext cx="2002599" cy="497057"/>
          </a:xfrm>
          <a:prstGeom prst="rect">
            <a:avLst/>
          </a:prstGeom>
          <a:effectLst>
            <a:outerShdw blurRad="63500" sx="103000" sy="103000" algn="ctr" rotWithShape="0">
              <a:schemeClr val="bg1"/>
            </a:outerShdw>
          </a:effectLst>
        </p:spPr>
      </p:pic>
      <p:pic>
        <p:nvPicPr>
          <p:cNvPr id="74" name="Image 20"/>
          <p:cNvPicPr/>
          <p:nvPr/>
        </p:nvPicPr>
        <p:blipFill>
          <a:blip r:embed="rId5"/>
          <a:stretch/>
        </p:blipFill>
        <p:spPr bwMode="auto">
          <a:xfrm rot="20790183">
            <a:off x="6202787" y="2198358"/>
            <a:ext cx="2002599" cy="497057"/>
          </a:xfrm>
          <a:prstGeom prst="rect">
            <a:avLst/>
          </a:prstGeom>
          <a:effectLst>
            <a:outerShdw blurRad="63500" sx="103000" sy="103000" algn="ctr" rotWithShape="0">
              <a:schemeClr val="bg1"/>
            </a:outerShdw>
          </a:effec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AAAE898-B8AF-B6D2-9632-F13EB07F86EE}"/>
              </a:ext>
            </a:extLst>
          </p:cNvPr>
          <p:cNvSpPr txBox="1">
            <a:spLocks/>
          </p:cNvSpPr>
          <p:nvPr/>
        </p:nvSpPr>
        <p:spPr bwMode="auto">
          <a:xfrm>
            <a:off x="1301967" y="6515489"/>
            <a:ext cx="10794565" cy="480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defRPr/>
            </a:pPr>
            <a:r>
              <a:rPr lang="en-US" sz="1067" baseline="30000" dirty="0">
                <a:ea typeface="Times New Roman"/>
                <a:cs typeface="Arial"/>
              </a:rPr>
              <a:t>2</a:t>
            </a:r>
            <a:r>
              <a:rPr lang="fr-CH" sz="1067" dirty="0"/>
              <a:t> </a:t>
            </a:r>
            <a:r>
              <a:rPr lang="fr-FR" sz="1067" dirty="0">
                <a:hlinkClick r:id="rId6"/>
              </a:rPr>
              <a:t>V. Lamirand </a:t>
            </a:r>
            <a:r>
              <a:rPr lang="fr-FR" sz="1067" i="1" dirty="0">
                <a:hlinkClick r:id="rId6"/>
              </a:rPr>
              <a:t>et al.</a:t>
            </a:r>
            <a:r>
              <a:rPr lang="fr-FR" sz="1067" dirty="0">
                <a:hlinkClick r:id="rId6"/>
              </a:rPr>
              <a:t>, “An Experimental Programme optimized with Uncertainty Propagation: PETALE in the CROCUS Reactor,” </a:t>
            </a:r>
            <a:r>
              <a:rPr lang="fr-FR" sz="1067" i="1" dirty="0">
                <a:hlinkClick r:id="rId6"/>
              </a:rPr>
              <a:t>EPJ Web Conf.</a:t>
            </a:r>
            <a:r>
              <a:rPr lang="fr-FR" sz="1067" dirty="0">
                <a:hlinkClick r:id="rId6"/>
              </a:rPr>
              <a:t>, vol. 211, p. 03003, Jun. 2019.</a:t>
            </a:r>
            <a:endParaRPr lang="en-US" sz="1067" dirty="0">
              <a:ea typeface="Verdana"/>
              <a:cs typeface="Arial"/>
            </a:endParaRP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0ABDA228-B674-3392-6653-8E4AA1DB0E5D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4.81481E-6 L 3.05556E-6 0.02754 " pathEditMode="relative" rAng="0" ptsTypes="AA" p14:bounceEnd="50000">
                                          <p:cBhvr>
                                            <p:cTn id="32" dur="2000" spd="-100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3.33333E-6 L 2.77778E-7 0.03379 " pathEditMode="relative" rAng="0" ptsTypes="AA" p14:bounceEnd="50000">
                                          <p:cBhvr>
                                            <p:cTn id="34" dur="2000" spd="-100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7 L -2.5E-6 0.03935 " pathEditMode="relative" rAng="0" ptsTypes="AA" p14:bounceEnd="50000">
                                          <p:cBhvr>
                                            <p:cTn id="36" dur="20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33333E-6 L -2.5E-6 0.04213 " pathEditMode="relative" rAng="0" ptsTypes="AA" p14:bounceEnd="50000">
                                          <p:cBhvr>
                                            <p:cTn id="38" dur="20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1.85185E-6 L 3.88889E-6 0.04283 " pathEditMode="relative" rAng="0" ptsTypes="AA" p14:bounceEnd="50000">
                                          <p:cBhvr>
                                            <p:cTn id="40" dur="2000" spd="-100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3.88889E-6 0.04097 " pathEditMode="relative" rAng="0" ptsTypes="AA" p14:bounceEnd="50000">
                                          <p:cBhvr>
                                            <p:cTn id="42" dur="20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3.88889E-6 0.03449 " pathEditMode="relative" rAng="0" ptsTypes="AA" p14:bounceEnd="50000">
                                          <p:cBhvr>
                                            <p:cTn id="44" dur="2000" spd="-100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2.22222E-6 L 1.11111E-6 0.0294 " pathEditMode="relative" rAng="0" ptsTypes="AA" p14:bounceEnd="50000">
                                          <p:cBhvr>
                                            <p:cTn id="46" dur="2000" spd="-100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48148E-6 L -3.33333E-6 0.01991 " pathEditMode="relative" rAng="0" ptsTypes="AA" p14:bounceEnd="50000">
                                          <p:cBhvr>
                                            <p:cTn id="48" dur="2000" spd="-100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96" grpId="0" animBg="1"/>
          <p:bldP spid="96" grpId="1" animBg="1"/>
          <p:bldP spid="97" grpId="0" animBg="1"/>
          <p:bldP spid="97" grpId="1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1" grpId="0" animBg="1"/>
          <p:bldP spid="101" grpId="1" animBg="1"/>
          <p:bldP spid="102" grpId="0" animBg="1"/>
          <p:bldP spid="102" grpId="1" animBg="1"/>
          <p:bldP spid="103" grpId="0" animBg="1"/>
          <p:bldP spid="103" grpId="1" animBg="1"/>
          <p:bldP spid="104" grpId="0" animBg="1"/>
          <p:bldP spid="104" grpId="1" animBg="1"/>
          <p:bldP spid="10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4.81481E-6 L 3.05556E-6 0.02754 " pathEditMode="relative" rAng="0" ptsTypes="AA">
                                          <p:cBhvr>
                                            <p:cTn id="32" dur="2000" spd="-100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3.33333E-6 L 2.77778E-7 0.03379 " pathEditMode="relative" rAng="0" ptsTypes="AA">
                                          <p:cBhvr>
                                            <p:cTn id="34" dur="2000" spd="-100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7 L -2.5E-6 0.03935 " pathEditMode="relative" rAng="0" ptsTypes="AA">
                                          <p:cBhvr>
                                            <p:cTn id="36" dur="20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3.33333E-6 L -2.5E-6 0.04213 " pathEditMode="relative" rAng="0" ptsTypes="AA">
                                          <p:cBhvr>
                                            <p:cTn id="38" dur="20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1.85185E-6 L 3.88889E-6 0.04283 " pathEditMode="relative" rAng="0" ptsTypes="AA">
                                          <p:cBhvr>
                                            <p:cTn id="40" dur="2000" spd="-100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3.88889E-6 0.04097 " pathEditMode="relative" rAng="0" ptsTypes="AA">
                                          <p:cBhvr>
                                            <p:cTn id="42" dur="20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3.88889E-6 0.03449 " pathEditMode="relative" rAng="0" ptsTypes="AA">
                                          <p:cBhvr>
                                            <p:cTn id="44" dur="2000" spd="-100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2.22222E-6 L 1.11111E-6 0.0294 " pathEditMode="relative" rAng="0" ptsTypes="AA">
                                          <p:cBhvr>
                                            <p:cTn id="46" dur="2000" spd="-100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1.48148E-6 L -3.33333E-6 0.01991 " pathEditMode="relative" rAng="0" ptsTypes="AA">
                                          <p:cBhvr>
                                            <p:cTn id="48" dur="2000" spd="-100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96" grpId="0" animBg="1"/>
          <p:bldP spid="96" grpId="1" animBg="1"/>
          <p:bldP spid="97" grpId="0" animBg="1"/>
          <p:bldP spid="97" grpId="1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1" grpId="0" animBg="1"/>
          <p:bldP spid="101" grpId="1" animBg="1"/>
          <p:bldP spid="102" grpId="0" animBg="1"/>
          <p:bldP spid="102" grpId="1" animBg="1"/>
          <p:bldP spid="103" grpId="0" animBg="1"/>
          <p:bldP spid="103" grpId="1" animBg="1"/>
          <p:bldP spid="104" grpId="0" animBg="1"/>
          <p:bldP spid="104" grpId="1" animBg="1"/>
          <p:bldP spid="105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4B734B6-9D3E-F851-41A2-01CC8BA70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66" y="3013185"/>
            <a:ext cx="5118537" cy="3838903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shielding</a:t>
            </a:r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37327-0384-48FD-8DE1-3A4750FF7EA2}"/>
              </a:ext>
            </a:extLst>
          </p:cNvPr>
          <p:cNvSpPr/>
          <p:nvPr/>
        </p:nvSpPr>
        <p:spPr>
          <a:xfrm>
            <a:off x="9077505" y="14758"/>
            <a:ext cx="3091916" cy="17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667" dirty="0">
                <a:solidFill>
                  <a:srgbClr val="413C3A"/>
                </a:solidFill>
              </a:rPr>
              <a:t>Video space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737755"/>
            <a:ext cx="10869416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Shielding test with INTEGRAAL2-like shield</a:t>
            </a:r>
          </a:p>
          <a:p>
            <a:pPr lvl="1"/>
            <a:r>
              <a:rPr lang="en-US" sz="2666" dirty="0"/>
              <a:t>15cm of polyethylene on sides and 30cm on back</a:t>
            </a:r>
          </a:p>
          <a:p>
            <a:pPr lvl="1"/>
            <a:r>
              <a:rPr lang="en-US" sz="2666" dirty="0"/>
              <a:t>Simulation with 0.5 mm thick cadmium layer as neutron absorbent</a:t>
            </a:r>
          </a:p>
          <a:p>
            <a:pPr lvl="1"/>
            <a:r>
              <a:rPr lang="en-US" sz="2666" dirty="0"/>
              <a:t>Test with large aluminum table (30cm thick)</a:t>
            </a:r>
          </a:p>
          <a:p>
            <a:pPr lvl="1"/>
            <a:endParaRPr lang="en-US" sz="2666" dirty="0"/>
          </a:p>
          <a:p>
            <a:pPr lvl="1"/>
            <a:endParaRPr lang="en-US" sz="2666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811727-0BCC-94D2-9BA1-F99A00908B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1" b="-3081"/>
          <a:stretch/>
        </p:blipFill>
        <p:spPr>
          <a:xfrm>
            <a:off x="6071546" y="3012246"/>
            <a:ext cx="4932785" cy="38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9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E1812F-F8E9-6F6F-5B07-13B1AFD01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9" y="2889977"/>
            <a:ext cx="7054264" cy="3968023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shielding</a:t>
            </a:r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37327-0384-48FD-8DE1-3A4750FF7EA2}"/>
              </a:ext>
            </a:extLst>
          </p:cNvPr>
          <p:cNvSpPr/>
          <p:nvPr/>
        </p:nvSpPr>
        <p:spPr>
          <a:xfrm>
            <a:off x="9077505" y="14758"/>
            <a:ext cx="3091916" cy="17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667" dirty="0">
                <a:solidFill>
                  <a:srgbClr val="413C3A"/>
                </a:solidFill>
              </a:rPr>
              <a:t>Video space</a:t>
            </a: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737755"/>
            <a:ext cx="10869416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Shielding test </a:t>
            </a:r>
            <a:r>
              <a:rPr lang="en-US" sz="3200"/>
              <a:t>with INTEGRAAL2-like </a:t>
            </a:r>
            <a:r>
              <a:rPr lang="en-US" sz="3200" dirty="0"/>
              <a:t>shield</a:t>
            </a:r>
          </a:p>
          <a:p>
            <a:pPr lvl="1"/>
            <a:r>
              <a:rPr lang="en-US" sz="2666" dirty="0"/>
              <a:t>15cm of polyethylene on sides and 30cm on back</a:t>
            </a:r>
          </a:p>
          <a:p>
            <a:pPr lvl="1"/>
            <a:r>
              <a:rPr lang="en-US" sz="2666" dirty="0"/>
              <a:t>Simulation with 0.5 mm thick cadmium layer as neutron absorbent</a:t>
            </a:r>
          </a:p>
          <a:p>
            <a:pPr lvl="1"/>
            <a:r>
              <a:rPr lang="en-US" sz="2666" dirty="0"/>
              <a:t>Test with large aluminum table (30cm thick)</a:t>
            </a:r>
          </a:p>
          <a:p>
            <a:pPr lvl="1"/>
            <a:endParaRPr lang="en-US" sz="2666" dirty="0"/>
          </a:p>
          <a:p>
            <a:pPr lvl="1"/>
            <a:endParaRPr lang="en-US" sz="2666" dirty="0"/>
          </a:p>
        </p:txBody>
      </p:sp>
    </p:spTree>
    <p:extLst>
      <p:ext uri="{BB962C8B-B14F-4D97-AF65-F5344CB8AC3E}">
        <p14:creationId xmlns:p14="http://schemas.microsoft.com/office/powerpoint/2010/main" val="332825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ED0396-D19F-508F-8B15-CD873C85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505" y="2536164"/>
            <a:ext cx="7888791" cy="4437445"/>
          </a:xfrm>
          <a:prstGeom prst="rect">
            <a:avLst/>
          </a:prstGeom>
        </p:spPr>
      </p:pic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83" y="786454"/>
            <a:ext cx="11420017" cy="2178880"/>
          </a:xfrm>
        </p:spPr>
        <p:txBody>
          <a:bodyPr>
            <a:normAutofit/>
          </a:bodyPr>
          <a:lstStyle/>
          <a:p>
            <a:r>
              <a:rPr lang="en-US" sz="2000" dirty="0"/>
              <a:t>Short irradiation for beam characterization and HPGe efficiency ratio measurement</a:t>
            </a:r>
          </a:p>
          <a:p>
            <a:r>
              <a:rPr lang="en-US" sz="2000" dirty="0"/>
              <a:t>Small number of dosimeters, low intensity possible</a:t>
            </a:r>
          </a:p>
          <a:p>
            <a:r>
              <a:rPr lang="en-US" sz="2000" dirty="0"/>
              <a:t>Preparation of the first reflector irradiation</a:t>
            </a:r>
            <a:endParaRPr lang="en-US" sz="2267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A916336-8476-0986-584F-DF8DEC1A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40" y="51664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0223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ED0396-D19F-508F-8B15-CD873C85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505" y="2199176"/>
            <a:ext cx="8487881" cy="4774432"/>
          </a:xfrm>
          <a:prstGeom prst="rect">
            <a:avLst/>
          </a:prstGeom>
        </p:spPr>
      </p:pic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83" y="786454"/>
            <a:ext cx="11420017" cy="2178880"/>
          </a:xfrm>
        </p:spPr>
        <p:txBody>
          <a:bodyPr>
            <a:normAutofit/>
          </a:bodyPr>
          <a:lstStyle/>
          <a:p>
            <a:r>
              <a:rPr lang="en-US" sz="2000" dirty="0"/>
              <a:t>Biggest day while the residual radiation should be the lowest</a:t>
            </a:r>
          </a:p>
          <a:p>
            <a:pPr lvl="1"/>
            <a:r>
              <a:rPr lang="en-US" sz="1733" dirty="0"/>
              <a:t>Only day with two reflector irradiations</a:t>
            </a:r>
          </a:p>
          <a:p>
            <a:r>
              <a:rPr lang="en-US" sz="2000" dirty="0"/>
              <a:t>Shorter irradiation with Chromium reflector (implying long HPGe measurements) </a:t>
            </a:r>
          </a:p>
          <a:p>
            <a:pPr lvl="1"/>
            <a:r>
              <a:rPr lang="en-US" sz="1730" dirty="0"/>
              <a:t>Last HPGe start around 22:00, goes through the night</a:t>
            </a:r>
          </a:p>
          <a:p>
            <a:r>
              <a:rPr lang="en-US" sz="1997" dirty="0"/>
              <a:t>Dosimeters are numbered from the nearest to the farthest from the source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0B1D845-4964-8A81-BC74-167ABAFB505D}"/>
              </a:ext>
            </a:extLst>
          </p:cNvPr>
          <p:cNvSpPr txBox="1">
            <a:spLocks/>
          </p:cNvSpPr>
          <p:nvPr/>
        </p:nvSpPr>
        <p:spPr>
          <a:xfrm>
            <a:off x="989240" y="51664"/>
            <a:ext cx="10985499" cy="1469580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1" i="0" kern="1000" spc="-93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54150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7ED0396-D19F-508F-8B15-CD873C85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505" y="1769378"/>
            <a:ext cx="9251967" cy="5204231"/>
          </a:xfrm>
          <a:prstGeom prst="rect">
            <a:avLst/>
          </a:prstGeom>
        </p:spPr>
      </p:pic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contenu 19">
            <a:extLst>
              <a:ext uri="{FF2B5EF4-FFF2-40B4-BE49-F238E27FC236}">
                <a16:creationId xmlns:a16="http://schemas.microsoft.com/office/drawing/2014/main" id="{389E4B03-0BB4-571B-59A3-44A878773244}"/>
              </a:ext>
            </a:extLst>
          </p:cNvPr>
          <p:cNvSpPr txBox="1">
            <a:spLocks/>
          </p:cNvSpPr>
          <p:nvPr/>
        </p:nvSpPr>
        <p:spPr>
          <a:xfrm>
            <a:off x="875528" y="786454"/>
            <a:ext cx="11420017" cy="217888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Under the assumption that our box design allows swift retrieval of the dosimeters</a:t>
            </a:r>
          </a:p>
          <a:p>
            <a:r>
              <a:rPr lang="en-US" sz="2000" dirty="0"/>
              <a:t>Fe/Al retrieval after 2h and Indium retrieval after 4h for decay of </a:t>
            </a:r>
            <a:r>
              <a:rPr lang="en-US" sz="2000" baseline="30000" dirty="0"/>
              <a:t>116</a:t>
            </a:r>
            <a:r>
              <a:rPr lang="en-US" sz="2000" dirty="0"/>
              <a:t>In (lower dose-rate)</a:t>
            </a:r>
          </a:p>
          <a:p>
            <a:r>
              <a:rPr lang="en-US" sz="2000" dirty="0"/>
              <a:t>Sheets change to Iron (18 plate instead of 8) after 8h for lower room dose-rate</a:t>
            </a:r>
            <a:endParaRPr lang="en-US" sz="2267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863C7FD8-CC2E-BC46-AADE-0442600F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40" y="51664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4181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475563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863C7FD8-CC2E-BC46-AADE-0442600F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40" y="51664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GRAPE Irradiation Revised  Schedule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9EF208-1A66-AF22-2831-C8AE79E0C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813" y="1712578"/>
            <a:ext cx="9728963" cy="5472541"/>
          </a:xfrm>
          <a:prstGeom prst="rect">
            <a:avLst/>
          </a:prstGeom>
          <a:noFill/>
        </p:spPr>
      </p:pic>
      <p:sp>
        <p:nvSpPr>
          <p:cNvPr id="3" name="Espace réservé du contenu 19">
            <a:extLst>
              <a:ext uri="{FF2B5EF4-FFF2-40B4-BE49-F238E27FC236}">
                <a16:creationId xmlns:a16="http://schemas.microsoft.com/office/drawing/2014/main" id="{3B253A74-4EEB-1011-51AE-068B2A716ECA}"/>
              </a:ext>
            </a:extLst>
          </p:cNvPr>
          <p:cNvSpPr txBox="1">
            <a:spLocks/>
          </p:cNvSpPr>
          <p:nvPr/>
        </p:nvSpPr>
        <p:spPr>
          <a:xfrm>
            <a:off x="1026734" y="786454"/>
            <a:ext cx="10195984" cy="191558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End of last irradiation</a:t>
            </a:r>
          </a:p>
          <a:p>
            <a:r>
              <a:rPr lang="en-US" sz="2000" dirty="0"/>
              <a:t>Provisional duration: 16h</a:t>
            </a:r>
          </a:p>
          <a:p>
            <a:r>
              <a:rPr lang="en-US" sz="2000" dirty="0"/>
              <a:t>Measurement times to be estimated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0668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GELINA design with perturbed XS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737755"/>
            <a:ext cx="6546455" cy="581661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r>
              <a:rPr lang="en-GB" dirty="0"/>
              <a:t>Observed dispersion tends to be smaller for JEFF-3.3 than ENDF/B-VII.1 and B-VIII.0</a:t>
            </a:r>
          </a:p>
          <a:p>
            <a:pPr lvl="1"/>
            <a:r>
              <a:rPr lang="en-GB" dirty="0"/>
              <a:t>Especially for </a:t>
            </a:r>
            <a:r>
              <a:rPr lang="en-GB" dirty="0">
                <a:solidFill>
                  <a:schemeClr val="accent2"/>
                </a:solidFill>
              </a:rPr>
              <a:t>Cr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Ni</a:t>
            </a:r>
          </a:p>
          <a:p>
            <a:pPr lvl="2"/>
            <a:r>
              <a:rPr lang="en-GB" dirty="0"/>
              <a:t>B-VIII.0 similar to B-VII.1 for both elements</a:t>
            </a:r>
          </a:p>
          <a:p>
            <a:pPr lvl="1"/>
            <a:r>
              <a:rPr lang="en-US" dirty="0"/>
              <a:t>Surprising with respect to PETALE C/E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FCEB28-461C-0720-E049-D0D38BB6F600}"/>
              </a:ext>
            </a:extLst>
          </p:cNvPr>
          <p:cNvGraphicFramePr>
            <a:graphicFrameLocks noGrp="1"/>
          </p:cNvGraphicFramePr>
          <p:nvPr/>
        </p:nvGraphicFramePr>
        <p:xfrm>
          <a:off x="1208593" y="4331105"/>
          <a:ext cx="10648028" cy="1809134"/>
        </p:xfrm>
        <a:graphic>
          <a:graphicData uri="http://schemas.openxmlformats.org/drawingml/2006/table">
            <a:tbl>
              <a:tblPr/>
              <a:tblGrid>
                <a:gridCol w="971453">
                  <a:extLst>
                    <a:ext uri="{9D8B030D-6E8A-4147-A177-3AD203B41FA5}">
                      <a16:colId xmlns:a16="http://schemas.microsoft.com/office/drawing/2014/main" val="76916579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6147618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934714179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9592761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5463372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103149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63481583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552545368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05790322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593854954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25042266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8441539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4259780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01069056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9027207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409440251"/>
                    </a:ext>
                  </a:extLst>
                </a:gridCol>
              </a:tblGrid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39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Reflector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499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Database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1327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Isotopes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58, 60, 62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5901"/>
                  </a:ext>
                </a:extLst>
              </a:tr>
              <a:tr h="30488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Setup</a:t>
                      </a:r>
                    </a:p>
                    <a:p>
                      <a:pPr algn="l" fontAlgn="b"/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Dosimeter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05761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1.18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1.08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6.6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5.7 ± 03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5.8 ± 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739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2.03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1.77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10.4 ± 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714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2.33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1.99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11.2 ± 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5853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2.97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2.79 ± 0.11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8.7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866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3.01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2.88 ± 0.12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8.4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684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4999FAD-2F9E-C52C-F33B-D7B7F249EF27}"/>
              </a:ext>
            </a:extLst>
          </p:cNvPr>
          <p:cNvSpPr/>
          <p:nvPr/>
        </p:nvSpPr>
        <p:spPr>
          <a:xfrm>
            <a:off x="10384596" y="2318800"/>
            <a:ext cx="217346" cy="13327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5409398" y="5341119"/>
            <a:ext cx="638977" cy="157981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21A9F8-F958-71CA-E29C-5942F12E1B70}"/>
              </a:ext>
            </a:extLst>
          </p:cNvPr>
          <p:cNvSpPr/>
          <p:nvPr/>
        </p:nvSpPr>
        <p:spPr>
          <a:xfrm>
            <a:off x="5409398" y="5982258"/>
            <a:ext cx="638977" cy="157981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1366F676-9901-09A9-3202-50197B54A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23" y="760503"/>
            <a:ext cx="2043202" cy="3366819"/>
          </a:xfrm>
          <a:prstGeom prst="rect">
            <a:avLst/>
          </a:prstGeom>
        </p:spPr>
      </p:pic>
      <p:pic>
        <p:nvPicPr>
          <p:cNvPr id="11" name="Image 10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08A674DD-07D9-F8B1-AE72-858073D24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25" y="812678"/>
            <a:ext cx="2069439" cy="3366819"/>
          </a:xfrm>
          <a:prstGeom prst="rect">
            <a:avLst/>
          </a:prstGeom>
        </p:spPr>
      </p:pic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65B2C9A-7826-13A0-0226-FFDF7D0D7214}"/>
              </a:ext>
            </a:extLst>
          </p:cNvPr>
          <p:cNvSpPr/>
          <p:nvPr/>
        </p:nvSpPr>
        <p:spPr>
          <a:xfrm>
            <a:off x="5778929" y="1703242"/>
            <a:ext cx="2194498" cy="3716867"/>
          </a:xfrm>
          <a:custGeom>
            <a:avLst/>
            <a:gdLst>
              <a:gd name="connsiteX0" fmla="*/ 0 w 2194498"/>
              <a:gd name="connsiteY0" fmla="*/ 3716867 h 3716867"/>
              <a:gd name="connsiteX1" fmla="*/ 1871133 w 2194498"/>
              <a:gd name="connsiteY1" fmla="*/ 2929467 h 3716867"/>
              <a:gd name="connsiteX2" fmla="*/ 2192867 w 2194498"/>
              <a:gd name="connsiteY2" fmla="*/ 0 h 3716867"/>
              <a:gd name="connsiteX3" fmla="*/ 2192867 w 2194498"/>
              <a:gd name="connsiteY3" fmla="*/ 0 h 371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498" h="3716867">
                <a:moveTo>
                  <a:pt x="0" y="3716867"/>
                </a:moveTo>
                <a:cubicBezTo>
                  <a:pt x="752827" y="3632906"/>
                  <a:pt x="1505655" y="3548945"/>
                  <a:pt x="1871133" y="2929467"/>
                </a:cubicBezTo>
                <a:cubicBezTo>
                  <a:pt x="2236611" y="2309989"/>
                  <a:pt x="2192867" y="0"/>
                  <a:pt x="2192867" y="0"/>
                </a:cubicBezTo>
                <a:lnTo>
                  <a:pt x="2192867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2BE5E1E2-5FBB-F845-1F35-BE3BC6ADB659}"/>
              </a:ext>
            </a:extLst>
          </p:cNvPr>
          <p:cNvSpPr/>
          <p:nvPr/>
        </p:nvSpPr>
        <p:spPr>
          <a:xfrm>
            <a:off x="5985845" y="1605048"/>
            <a:ext cx="3987887" cy="4430620"/>
          </a:xfrm>
          <a:custGeom>
            <a:avLst/>
            <a:gdLst>
              <a:gd name="connsiteX0" fmla="*/ 0 w 2194498"/>
              <a:gd name="connsiteY0" fmla="*/ 3716867 h 3716867"/>
              <a:gd name="connsiteX1" fmla="*/ 1871133 w 2194498"/>
              <a:gd name="connsiteY1" fmla="*/ 2929467 h 3716867"/>
              <a:gd name="connsiteX2" fmla="*/ 2192867 w 2194498"/>
              <a:gd name="connsiteY2" fmla="*/ 0 h 3716867"/>
              <a:gd name="connsiteX3" fmla="*/ 2192867 w 2194498"/>
              <a:gd name="connsiteY3" fmla="*/ 0 h 371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498" h="3716867">
                <a:moveTo>
                  <a:pt x="0" y="3716867"/>
                </a:moveTo>
                <a:cubicBezTo>
                  <a:pt x="752827" y="3632906"/>
                  <a:pt x="1505655" y="3548945"/>
                  <a:pt x="1871133" y="2929467"/>
                </a:cubicBezTo>
                <a:cubicBezTo>
                  <a:pt x="2236611" y="2309989"/>
                  <a:pt x="2192867" y="0"/>
                  <a:pt x="2192867" y="0"/>
                </a:cubicBezTo>
                <a:lnTo>
                  <a:pt x="2192867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6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>
            <a:extLst>
              <a:ext uri="{FF2B5EF4-FFF2-40B4-BE49-F238E27FC236}">
                <a16:creationId xmlns:a16="http://schemas.microsoft.com/office/drawing/2014/main" id="{CEAB678C-E78C-486F-80CD-D53EB2D0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10985499" cy="1469580"/>
          </a:xfrm>
        </p:spPr>
        <p:txBody>
          <a:bodyPr>
            <a:normAutofit/>
          </a:bodyPr>
          <a:lstStyle/>
          <a:p>
            <a:r>
              <a:rPr lang="en-US" sz="4800" dirty="0"/>
              <a:t>GELINA design with perturbed XS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5" name="Espace réservé de la date 6">
            <a:extLst>
              <a:ext uri="{FF2B5EF4-FFF2-40B4-BE49-F238E27FC236}">
                <a16:creationId xmlns:a16="http://schemas.microsoft.com/office/drawing/2014/main" id="{74067C46-6E07-4D0D-B825-941F2EF1066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71849" y="3571815"/>
            <a:ext cx="4741334" cy="12153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GRAPE meeting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contenu 19">
            <a:extLst>
              <a:ext uri="{FF2B5EF4-FFF2-40B4-BE49-F238E27FC236}">
                <a16:creationId xmlns:a16="http://schemas.microsoft.com/office/drawing/2014/main" id="{2628F200-4ABA-FE84-8A34-73946DB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18" y="1064197"/>
            <a:ext cx="7187161" cy="5485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Propagation results are close to PETALE</a:t>
            </a:r>
          </a:p>
          <a:p>
            <a:r>
              <a:rPr lang="en-GB" dirty="0"/>
              <a:t>Observed dispersion tends to be smaller for JEFF-3.3 than ENDF/B-VII.1 and B-VIII.0</a:t>
            </a:r>
          </a:p>
          <a:p>
            <a:r>
              <a:rPr lang="en-US" dirty="0"/>
              <a:t>Exception: B-VIII.0 in </a:t>
            </a:r>
            <a:r>
              <a:rPr lang="en-US" dirty="0">
                <a:solidFill>
                  <a:schemeClr val="accent1"/>
                </a:solidFill>
              </a:rPr>
              <a:t>Ni/</a:t>
            </a:r>
            <a:r>
              <a:rPr lang="en-US" baseline="30000" dirty="0">
                <a:solidFill>
                  <a:schemeClr val="accent1"/>
                </a:solidFill>
              </a:rPr>
              <a:t>54</a:t>
            </a:r>
            <a:r>
              <a:rPr lang="en-US" dirty="0">
                <a:solidFill>
                  <a:schemeClr val="accent1"/>
                </a:solidFill>
              </a:rPr>
              <a:t>Fe </a:t>
            </a:r>
            <a:r>
              <a:rPr lang="en-US" dirty="0"/>
              <a:t>dosimeter range</a:t>
            </a:r>
          </a:p>
          <a:p>
            <a:pPr lvl="1"/>
            <a:r>
              <a:rPr lang="en-US" sz="2130" dirty="0"/>
              <a:t>Superior to both other that are close to each other</a:t>
            </a:r>
          </a:p>
          <a:p>
            <a:r>
              <a:rPr lang="en-US" dirty="0"/>
              <a:t>And B-VII.1 in the </a:t>
            </a:r>
            <a:r>
              <a:rPr lang="en-US" baseline="30000" dirty="0">
                <a:solidFill>
                  <a:schemeClr val="accent2"/>
                </a:solidFill>
              </a:rPr>
              <a:t>115</a:t>
            </a:r>
            <a:r>
              <a:rPr lang="en-US" dirty="0">
                <a:solidFill>
                  <a:schemeClr val="accent2"/>
                </a:solidFill>
              </a:rPr>
              <a:t>In(</a:t>
            </a:r>
            <a:r>
              <a:rPr lang="en-US" dirty="0" err="1">
                <a:solidFill>
                  <a:schemeClr val="accent2"/>
                </a:solidFill>
              </a:rPr>
              <a:t>n,n</a:t>
            </a:r>
            <a:r>
              <a:rPr lang="en-US" dirty="0">
                <a:solidFill>
                  <a:schemeClr val="accent2"/>
                </a:solidFill>
              </a:rPr>
              <a:t>’) </a:t>
            </a:r>
            <a:r>
              <a:rPr lang="en-US" dirty="0"/>
              <a:t>dosimeter range </a:t>
            </a:r>
          </a:p>
          <a:p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FCEB28-461C-0720-E049-D0D38BB6F600}"/>
              </a:ext>
            </a:extLst>
          </p:cNvPr>
          <p:cNvGraphicFramePr>
            <a:graphicFrameLocks noGrp="1"/>
          </p:cNvGraphicFramePr>
          <p:nvPr/>
        </p:nvGraphicFramePr>
        <p:xfrm>
          <a:off x="1208593" y="4331105"/>
          <a:ext cx="10648028" cy="1809134"/>
        </p:xfrm>
        <a:graphic>
          <a:graphicData uri="http://schemas.openxmlformats.org/drawingml/2006/table">
            <a:tbl>
              <a:tblPr/>
              <a:tblGrid>
                <a:gridCol w="971453">
                  <a:extLst>
                    <a:ext uri="{9D8B030D-6E8A-4147-A177-3AD203B41FA5}">
                      <a16:colId xmlns:a16="http://schemas.microsoft.com/office/drawing/2014/main" val="76916579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6147618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934714179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9592761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5463372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103149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63481583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552545368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405790322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593854954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2250422660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78441539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42597805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010690563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3290272076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1409440251"/>
                    </a:ext>
                  </a:extLst>
                </a:gridCol>
              </a:tblGrid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Relative standard deviation for the ninth dosimeter [%]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39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Reflector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Chromium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Nickel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499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Database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JEFF-3.3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ENDF/B-VII.1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ENDF/B-VIII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11327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Isotopes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54,56,57,58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54,56,57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50, 52, 53, 54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50, 52, 53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58, 60, 62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58, 60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95901"/>
                  </a:ext>
                </a:extLst>
              </a:tr>
              <a:tr h="30488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Setup</a:t>
                      </a:r>
                    </a:p>
                    <a:p>
                      <a:pPr algn="l" fontAlgn="b"/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Dosimeter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PETALE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GRAPE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05761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In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4.34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3.77 ± 0.15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5.9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4.14 ± 0.17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1.23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0.96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6.4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5.2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1.18 ± 0.05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1.08 ± 0.04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6.6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5.7 ± 03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5.8 ± 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739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6.7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5.1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7.2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2.32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2.00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7.4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2.03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1.77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10.4 ± 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71414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 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7.6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2.48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2.13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2.33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1.99 ± 0.08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11.2 ± 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8.6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58539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Fe-56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5.0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8.1 ± 0.3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8.0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2.17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2.09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10.2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10.6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10.5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2.97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2.79 ± 0.11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8.7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8.3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28660"/>
                  </a:ext>
                </a:extLst>
              </a:tr>
              <a:tr h="15981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5.5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4.4 ± 0.2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9.1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7.9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2.28 ± 0.10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2.22 ± 0.09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11.9 ± 0.5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12.2 ± 0.6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3.01 ± 0.13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2.88 ± 0.12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8.4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8.5 ± 0.4</a:t>
                      </a:r>
                    </a:p>
                  </a:txBody>
                  <a:tcPr marL="5030" marR="5030" marT="5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8.2 ± 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684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4999FAD-2F9E-C52C-F33B-D7B7F249EF27}"/>
              </a:ext>
            </a:extLst>
          </p:cNvPr>
          <p:cNvSpPr/>
          <p:nvPr/>
        </p:nvSpPr>
        <p:spPr>
          <a:xfrm>
            <a:off x="10384596" y="2318800"/>
            <a:ext cx="217346" cy="13327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59653A-E438-4142-82F5-7B543557D774}"/>
              </a:ext>
            </a:extLst>
          </p:cNvPr>
          <p:cNvSpPr/>
          <p:nvPr/>
        </p:nvSpPr>
        <p:spPr>
          <a:xfrm>
            <a:off x="4114800" y="5505651"/>
            <a:ext cx="1289050" cy="317299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64428D-0EAC-29BA-9609-D3C41F4F7E50}"/>
              </a:ext>
            </a:extLst>
          </p:cNvPr>
          <p:cNvSpPr/>
          <p:nvPr/>
        </p:nvSpPr>
        <p:spPr>
          <a:xfrm>
            <a:off x="4112259" y="5332600"/>
            <a:ext cx="1289050" cy="173051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96ABC-948A-7FE0-0C81-8576E559DB04}"/>
              </a:ext>
            </a:extLst>
          </p:cNvPr>
          <p:cNvSpPr/>
          <p:nvPr/>
        </p:nvSpPr>
        <p:spPr>
          <a:xfrm>
            <a:off x="2823209" y="5505645"/>
            <a:ext cx="645479" cy="317299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E63103-DDCB-3B4F-E985-F28D96912702}"/>
              </a:ext>
            </a:extLst>
          </p:cNvPr>
          <p:cNvSpPr/>
          <p:nvPr/>
        </p:nvSpPr>
        <p:spPr>
          <a:xfrm>
            <a:off x="2823209" y="5346700"/>
            <a:ext cx="645479" cy="158951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4DFDBD-C1E6-3745-995E-944489779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632" y="2241926"/>
                <a:ext cx="6447985" cy="41988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Experimental zero power reactor</a:t>
                </a:r>
              </a:p>
              <a:p>
                <a:r>
                  <a:rPr lang="en-GB" dirty="0"/>
                  <a:t>Two fuel zones</a:t>
                </a:r>
              </a:p>
              <a:p>
                <a:pPr lvl="1"/>
                <a:r>
                  <a:rPr lang="en-GB" dirty="0"/>
                  <a:t>Inner zone: 336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UO</m:t>
                        </m:r>
                      </m:e>
                      <m:sub>
                        <m:r>
                          <a:rPr lang="fr-CH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enriched at 1.806 wt.%</a:t>
                </a:r>
              </a:p>
              <a:p>
                <a:pPr lvl="1"/>
                <a:r>
                  <a:rPr lang="en-GB" dirty="0"/>
                  <a:t>Outer zone: 174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enriched at 0.947 wt.%</a:t>
                </a:r>
              </a:p>
              <a:p>
                <a:r>
                  <a:rPr lang="en-GB" dirty="0">
                    <a:latin typeface="+mn-lt"/>
                  </a:rPr>
                  <a:t>Criticality control systems</a:t>
                </a:r>
              </a:p>
              <a:p>
                <a:pPr lvl="1"/>
                <a:r>
                  <a:rPr lang="en-GB" b="1" dirty="0">
                    <a:latin typeface="+mn-lt"/>
                  </a:rPr>
                  <a:t>2 control rods </a:t>
                </a:r>
                <a:r>
                  <a:rPr lang="en-GB" dirty="0">
                    <a:latin typeface="+mn-lt"/>
                  </a:rPr>
                  <a:t>(privileged for PETALE)</a:t>
                </a:r>
              </a:p>
              <a:p>
                <a:pPr lvl="1"/>
                <a:r>
                  <a:rPr lang="en-GB" dirty="0">
                    <a:latin typeface="+mn-lt"/>
                  </a:rPr>
                  <a:t>Spillway for adjustable water level</a:t>
                </a:r>
              </a:p>
              <a:p>
                <a:r>
                  <a:rPr lang="en-GB" dirty="0">
                    <a:latin typeface="+mn-lt"/>
                  </a:rPr>
                  <a:t>4 operation monitors</a:t>
                </a:r>
              </a:p>
              <a:p>
                <a:pPr lvl="1"/>
                <a:r>
                  <a:rPr lang="en-GB" b="1" dirty="0">
                    <a:solidFill>
                      <a:schemeClr val="accent1"/>
                    </a:solidFill>
                    <a:latin typeface="+mn-lt"/>
                  </a:rPr>
                  <a:t>2 fission chambers </a:t>
                </a:r>
                <a:r>
                  <a:rPr lang="en-GB" dirty="0">
                    <a:latin typeface="+mn-lt"/>
                  </a:rPr>
                  <a:t>E/W (power monitors)</a:t>
                </a:r>
              </a:p>
              <a:p>
                <a:pPr lvl="1"/>
                <a:r>
                  <a:rPr lang="en-GB" dirty="0">
                    <a:latin typeface="+mn-lt"/>
                  </a:rPr>
                  <a:t>2 ionization chambers N/S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4DFDBD-C1E6-3745-995E-944489779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632" y="2241926"/>
                <a:ext cx="6447985" cy="4198895"/>
              </a:xfrm>
              <a:blipFill>
                <a:blip r:embed="rId3"/>
                <a:stretch>
                  <a:fillRect l="-9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8317" y="260351"/>
            <a:ext cx="683683" cy="218069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35467"/>
            <a:ext cx="6215139" cy="1469580"/>
          </a:xfrm>
        </p:spPr>
        <p:txBody>
          <a:bodyPr>
            <a:noAutofit/>
          </a:bodyPr>
          <a:lstStyle/>
          <a:p>
            <a:r>
              <a:rPr lang="en-GB" sz="4800" dirty="0"/>
              <a:t>Context and Background: </a:t>
            </a:r>
            <a:r>
              <a:rPr lang="fr-FR" sz="4800" dirty="0"/>
              <a:t>CROCUS</a:t>
            </a:r>
          </a:p>
        </p:txBody>
      </p:sp>
      <p:pic>
        <p:nvPicPr>
          <p:cNvPr id="11" name="Espace réservé pour une image  10" descr="Une image contenant texte, jouet&#10;&#10;Description générée automatiquement">
            <a:extLst>
              <a:ext uri="{FF2B5EF4-FFF2-40B4-BE49-F238E27FC236}">
                <a16:creationId xmlns:a16="http://schemas.microsoft.com/office/drawing/2014/main" id="{DC4970AC-036D-4797-86A4-94C3FAB465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52007" t="-6708" r="607" b="13534"/>
          <a:stretch/>
        </p:blipFill>
        <p:spPr>
          <a:xfrm>
            <a:off x="965674" y="1711354"/>
            <a:ext cx="4471852" cy="477268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EB0A19-81A2-4E76-9B2B-801F79414CF2}"/>
              </a:ext>
            </a:extLst>
          </p:cNvPr>
          <p:cNvSpPr/>
          <p:nvPr/>
        </p:nvSpPr>
        <p:spPr>
          <a:xfrm>
            <a:off x="965674" y="6354489"/>
            <a:ext cx="1215367" cy="12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C11B0F3-A9E6-4DC8-B29F-4E543350EFA9}"/>
              </a:ext>
            </a:extLst>
          </p:cNvPr>
          <p:cNvSpPr/>
          <p:nvPr/>
        </p:nvSpPr>
        <p:spPr>
          <a:xfrm>
            <a:off x="4866155" y="3636433"/>
            <a:ext cx="363876" cy="3638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683564E-F7F3-4C08-A04B-58FE7772D500}"/>
              </a:ext>
            </a:extLst>
          </p:cNvPr>
          <p:cNvSpPr/>
          <p:nvPr/>
        </p:nvSpPr>
        <p:spPr>
          <a:xfrm>
            <a:off x="1193441" y="4508893"/>
            <a:ext cx="363876" cy="3638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47CD23-0A1D-4DED-9739-6D740FCB00E7}"/>
              </a:ext>
            </a:extLst>
          </p:cNvPr>
          <p:cNvSpPr/>
          <p:nvPr/>
        </p:nvSpPr>
        <p:spPr>
          <a:xfrm>
            <a:off x="9077505" y="14758"/>
            <a:ext cx="3091916" cy="17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667" dirty="0">
                <a:solidFill>
                  <a:srgbClr val="413C3A"/>
                </a:solidFill>
              </a:rPr>
              <a:t>Video space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4D5084-AD98-A8DD-9726-201289AF1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" y="1821831"/>
            <a:ext cx="1213209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06497" y="1041861"/>
            <a:ext cx="5952000" cy="537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Relating XS uncertainty distribution with measured reaction rates using </a:t>
            </a:r>
            <a:r>
              <a:rPr lang="en-US" dirty="0">
                <a:solidFill>
                  <a:srgbClr val="E30613"/>
                </a:solidFill>
              </a:rPr>
              <a:t>Total Monte Carlo </a:t>
            </a:r>
            <a:r>
              <a:rPr lang="en-US" dirty="0"/>
              <a:t>and </a:t>
            </a:r>
            <a:r>
              <a:rPr lang="en-US" dirty="0">
                <a:solidFill>
                  <a:srgbClr val="E30613"/>
                </a:solidFill>
              </a:rPr>
              <a:t>Correlated Sampling</a:t>
            </a:r>
            <a:r>
              <a:rPr lang="en-US" baseline="30000" dirty="0"/>
              <a:t>1,2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7" name="Espace réservé du pied de page 4"/>
          <p:cNvSpPr txBox="1">
            <a:spLocks/>
          </p:cNvSpPr>
          <p:nvPr/>
        </p:nvSpPr>
        <p:spPr bwMode="auto">
          <a:xfrm>
            <a:off x="1269560" y="6330657"/>
            <a:ext cx="10794565" cy="480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defRPr/>
            </a:pPr>
            <a:r>
              <a:rPr lang="en-US" sz="1067" baseline="30000" dirty="0">
                <a:ea typeface="Times New Roman"/>
                <a:cs typeface="Arial"/>
              </a:rPr>
              <a:t>1</a:t>
            </a:r>
            <a:r>
              <a:rPr lang="fr-CH" sz="1067" dirty="0"/>
              <a:t> </a:t>
            </a:r>
            <a:r>
              <a:rPr lang="fr-CH" sz="1067" dirty="0">
                <a:hlinkClick r:id="rId2"/>
              </a:rPr>
              <a:t>A. Laureau et al., “Uncertainty propagation for the design study of the PETALE experimental programme in the CROCUS reactor,” </a:t>
            </a:r>
            <a:r>
              <a:rPr lang="fr-CH" sz="1067" i="1" dirty="0">
                <a:hlinkClick r:id="rId2"/>
              </a:rPr>
              <a:t>EPJ Nucl. Sci. Technol.</a:t>
            </a:r>
            <a:r>
              <a:rPr lang="fr-CH" sz="1067" dirty="0">
                <a:hlinkClick r:id="rId2"/>
              </a:rPr>
              <a:t>, vol. 6, p. 9, 2020</a:t>
            </a:r>
            <a:r>
              <a:rPr lang="fr-CH" sz="1067" dirty="0"/>
              <a:t>.</a:t>
            </a:r>
            <a:endParaRPr lang="en-US" sz="1067" dirty="0">
              <a:ea typeface="Verdana"/>
              <a:cs typeface="Arial"/>
            </a:endParaRPr>
          </a:p>
        </p:txBody>
      </p:sp>
      <p:sp>
        <p:nvSpPr>
          <p:cNvPr id="31" name="ZoneTexte 12"/>
          <p:cNvSpPr>
            <a:spLocks/>
          </p:cNvSpPr>
          <p:nvPr/>
        </p:nvSpPr>
        <p:spPr bwMode="auto">
          <a:xfrm>
            <a:off x="7929271" y="5868933"/>
            <a:ext cx="362874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Reaction rate distributions with In(n,</a:t>
            </a:r>
            <a:r>
              <a:rPr lang="el-GR" sz="1467" dirty="0">
                <a:solidFill>
                  <a:prstClr val="black"/>
                </a:solidFill>
                <a:ea typeface="Verdana"/>
                <a:cs typeface="Verdana"/>
              </a:rPr>
              <a:t>γ</a:t>
            </a:r>
            <a:r>
              <a:rPr lang="fr-CH" sz="1467" dirty="0">
                <a:solidFill>
                  <a:prstClr val="black"/>
                </a:solidFill>
                <a:ea typeface="Verdana"/>
                <a:cs typeface="Verdana"/>
              </a:rPr>
              <a:t>)</a:t>
            </a: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 </a:t>
            </a:r>
            <a:endParaRPr sz="1467" dirty="0">
              <a:solidFill>
                <a:prstClr val="black"/>
              </a:solidFill>
            </a:endParaRPr>
          </a:p>
          <a:p>
            <a:pPr algn="ctr" defTabSz="1219170">
              <a:defRPr/>
            </a:pPr>
            <a:r>
              <a:rPr lang="en-GB" sz="1467" dirty="0">
                <a:solidFill>
                  <a:prstClr val="black"/>
                </a:solidFill>
                <a:ea typeface="Verdana"/>
                <a:cs typeface="Verdana"/>
              </a:rPr>
              <a:t>in the iron metal reflector (128 ACE files)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7118893" y="2188607"/>
            <a:ext cx="4699423" cy="3718151"/>
            <a:chOff x="5256758" y="3161855"/>
            <a:chExt cx="3524567" cy="2788613"/>
          </a:xfrm>
        </p:grpSpPr>
        <p:grpSp>
          <p:nvGrpSpPr>
            <p:cNvPr id="38" name="Groupe 37"/>
            <p:cNvGrpSpPr/>
            <p:nvPr/>
          </p:nvGrpSpPr>
          <p:grpSpPr>
            <a:xfrm>
              <a:off x="5256758" y="3161855"/>
              <a:ext cx="3399218" cy="2492983"/>
              <a:chOff x="5256758" y="3161855"/>
              <a:chExt cx="3399218" cy="2492983"/>
            </a:xfrm>
          </p:grpSpPr>
          <p:pic>
            <p:nvPicPr>
              <p:cNvPr id="69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9508" r="53307" b="7720"/>
              <a:stretch/>
            </p:blipFill>
            <p:spPr bwMode="auto">
              <a:xfrm>
                <a:off x="5915025" y="3211884"/>
                <a:ext cx="2740951" cy="2442954"/>
              </a:xfrm>
              <a:prstGeom prst="rect">
                <a:avLst/>
              </a:prstGeom>
            </p:spPr>
          </p:pic>
          <p:sp>
            <p:nvSpPr>
              <p:cNvPr id="70" name="ZoneTexte 12"/>
              <p:cNvSpPr>
                <a:spLocks/>
              </p:cNvSpPr>
              <p:nvPr/>
            </p:nvSpPr>
            <p:spPr bwMode="auto">
              <a:xfrm rot="16200000">
                <a:off x="4881895" y="3674937"/>
                <a:ext cx="1157626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Reaction rate</a:t>
                </a:r>
              </a:p>
              <a:p>
                <a:pPr algn="ctr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(a.u.) 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71" name="ZoneTexte 12"/>
              <p:cNvSpPr>
                <a:spLocks/>
              </p:cNvSpPr>
              <p:nvPr/>
            </p:nvSpPr>
            <p:spPr bwMode="auto">
              <a:xfrm>
                <a:off x="5650351" y="4378983"/>
                <a:ext cx="341680" cy="122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15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10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5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-5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-10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72" name="ZoneTexte 12"/>
              <p:cNvSpPr>
                <a:spLocks/>
              </p:cNvSpPr>
              <p:nvPr/>
            </p:nvSpPr>
            <p:spPr bwMode="auto">
              <a:xfrm rot="16200000">
                <a:off x="4874806" y="4844416"/>
                <a:ext cx="1171808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Variation</a:t>
                </a:r>
              </a:p>
              <a:p>
                <a:pPr algn="ctr" defTabSz="1219170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(%) 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73" name="ZoneTexte 12"/>
              <p:cNvSpPr>
                <a:spLocks/>
              </p:cNvSpPr>
              <p:nvPr/>
            </p:nvSpPr>
            <p:spPr bwMode="auto">
              <a:xfrm>
                <a:off x="5657564" y="3161855"/>
                <a:ext cx="334467" cy="122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1.2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1.0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0.8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0.6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0.4</a:t>
                </a:r>
              </a:p>
              <a:p>
                <a:pPr algn="r" defTabSz="1219170">
                  <a:spcBef>
                    <a:spcPts val="267"/>
                  </a:spcBef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0.2</a:t>
                </a:r>
              </a:p>
            </p:txBody>
          </p:sp>
        </p:grpSp>
        <p:sp>
          <p:nvSpPr>
            <p:cNvPr id="39" name="ZoneTexte 12"/>
            <p:cNvSpPr>
              <a:spLocks/>
            </p:cNvSpPr>
            <p:nvPr/>
          </p:nvSpPr>
          <p:spPr bwMode="auto">
            <a:xfrm>
              <a:off x="5921782" y="5711893"/>
              <a:ext cx="260708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fr-CH" sz="1467" dirty="0">
                  <a:solidFill>
                    <a:prstClr val="black"/>
                  </a:solidFill>
                  <a:ea typeface="Verdana"/>
                  <a:cs typeface="Verdana"/>
                </a:rPr>
                <a:t>Dosimeter position in the reflector</a:t>
              </a:r>
              <a:endParaRPr lang="en-GB" sz="1467" dirty="0">
                <a:solidFill>
                  <a:prstClr val="black"/>
                </a:solidFill>
                <a:ea typeface="Verdana"/>
                <a:cs typeface="Verdana"/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5670999" y="5587189"/>
              <a:ext cx="3110326" cy="238576"/>
              <a:chOff x="5670999" y="5673923"/>
              <a:chExt cx="3110326" cy="346743"/>
            </a:xfrm>
          </p:grpSpPr>
          <p:sp>
            <p:nvSpPr>
              <p:cNvPr id="41" name="ZoneTexte 12"/>
              <p:cNvSpPr>
                <a:spLocks/>
              </p:cNvSpPr>
              <p:nvPr/>
            </p:nvSpPr>
            <p:spPr bwMode="auto">
              <a:xfrm>
                <a:off x="5670999" y="5673924"/>
                <a:ext cx="543922" cy="3467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Entry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2" name="ZoneTexte 12"/>
              <p:cNvSpPr>
                <a:spLocks/>
              </p:cNvSpPr>
              <p:nvPr/>
            </p:nvSpPr>
            <p:spPr bwMode="auto">
              <a:xfrm>
                <a:off x="6097692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2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3" name="ZoneTexte 12"/>
              <p:cNvSpPr>
                <a:spLocks/>
              </p:cNvSpPr>
              <p:nvPr/>
            </p:nvSpPr>
            <p:spPr bwMode="auto">
              <a:xfrm>
                <a:off x="6666784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4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4" name="ZoneTexte 12"/>
              <p:cNvSpPr>
                <a:spLocks/>
              </p:cNvSpPr>
              <p:nvPr/>
            </p:nvSpPr>
            <p:spPr bwMode="auto">
              <a:xfrm>
                <a:off x="7235876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6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45" name="ZoneTexte 12"/>
              <p:cNvSpPr>
                <a:spLocks/>
              </p:cNvSpPr>
              <p:nvPr/>
            </p:nvSpPr>
            <p:spPr bwMode="auto">
              <a:xfrm>
                <a:off x="7804968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8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  <p:sp>
            <p:nvSpPr>
              <p:cNvPr id="68" name="ZoneTexte 12"/>
              <p:cNvSpPr>
                <a:spLocks/>
              </p:cNvSpPr>
              <p:nvPr/>
            </p:nvSpPr>
            <p:spPr bwMode="auto">
              <a:xfrm>
                <a:off x="8237403" y="5673923"/>
                <a:ext cx="543922" cy="3467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776798">
                  <a:defRPr/>
                </a:pPr>
                <a:r>
                  <a:rPr lang="fr-CH" sz="1467" dirty="0">
                    <a:solidFill>
                      <a:prstClr val="black"/>
                    </a:solidFill>
                    <a:ea typeface="Verdana"/>
                    <a:cs typeface="Verdana"/>
                  </a:rPr>
                  <a:t>Exit</a:t>
                </a:r>
                <a:endParaRPr lang="en-GB" sz="1467" dirty="0">
                  <a:solidFill>
                    <a:prstClr val="black"/>
                  </a:solidFill>
                  <a:ea typeface="Verdana"/>
                  <a:cs typeface="Verdana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7423081" y="1497827"/>
            <a:ext cx="447817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867" b="1" dirty="0"/>
              <a:t>× N full core Monte Carlo calculations</a:t>
            </a:r>
          </a:p>
          <a:p>
            <a:r>
              <a:rPr lang="fr-CH" sz="1867" b="1" dirty="0"/>
              <a:t>⇔ 1 node week</a:t>
            </a:r>
            <a:endParaRPr lang="fr-CH" sz="1333" b="1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AAAE898-B8AF-B6D2-9632-F13EB07F86EE}"/>
              </a:ext>
            </a:extLst>
          </p:cNvPr>
          <p:cNvSpPr txBox="1">
            <a:spLocks/>
          </p:cNvSpPr>
          <p:nvPr/>
        </p:nvSpPr>
        <p:spPr bwMode="auto">
          <a:xfrm>
            <a:off x="1301967" y="6515489"/>
            <a:ext cx="10794565" cy="480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defRPr/>
            </a:pPr>
            <a:r>
              <a:rPr lang="en-US" sz="1067" baseline="30000" dirty="0">
                <a:ea typeface="Times New Roman"/>
                <a:cs typeface="Arial"/>
              </a:rPr>
              <a:t>2</a:t>
            </a:r>
            <a:r>
              <a:rPr lang="fr-CH" sz="1067" dirty="0"/>
              <a:t> </a:t>
            </a:r>
            <a:r>
              <a:rPr lang="fr-FR" sz="1067" dirty="0">
                <a:hlinkClick r:id="rId4"/>
              </a:rPr>
              <a:t>V. Lamirand </a:t>
            </a:r>
            <a:r>
              <a:rPr lang="fr-FR" sz="1067" i="1" dirty="0">
                <a:hlinkClick r:id="rId4"/>
              </a:rPr>
              <a:t>et al.</a:t>
            </a:r>
            <a:r>
              <a:rPr lang="fr-FR" sz="1067" dirty="0">
                <a:hlinkClick r:id="rId4"/>
              </a:rPr>
              <a:t>, “An Experimental Programme optimized with Uncertainty Propagation: PETALE in the CROCUS Reactor,” </a:t>
            </a:r>
            <a:r>
              <a:rPr lang="fr-FR" sz="1067" i="1" dirty="0">
                <a:hlinkClick r:id="rId4"/>
              </a:rPr>
              <a:t>EPJ Web Conf.</a:t>
            </a:r>
            <a:r>
              <a:rPr lang="fr-FR" sz="1067" dirty="0">
                <a:hlinkClick r:id="rId4"/>
              </a:rPr>
              <a:t>, vol. 211, p. 03003, Jun. 2019.</a:t>
            </a:r>
            <a:endParaRPr lang="en-US" sz="1067" dirty="0">
              <a:ea typeface="Verdana"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43D311-9B24-5C27-0066-03A81E36E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35" y="2469337"/>
            <a:ext cx="5869236" cy="31709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83BB8D-A197-F7EC-7871-53E4A7FE455A}"/>
              </a:ext>
            </a:extLst>
          </p:cNvPr>
          <p:cNvSpPr/>
          <p:nvPr/>
        </p:nvSpPr>
        <p:spPr bwMode="auto">
          <a:xfrm>
            <a:off x="8027641" y="4422751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65BD5-3142-F921-44D5-31C5434B9ABB}"/>
              </a:ext>
            </a:extLst>
          </p:cNvPr>
          <p:cNvSpPr/>
          <p:nvPr/>
        </p:nvSpPr>
        <p:spPr bwMode="auto">
          <a:xfrm>
            <a:off x="8405475" y="4367414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31C7C-C4F9-2252-C30E-9B8188F38A9D}"/>
              </a:ext>
            </a:extLst>
          </p:cNvPr>
          <p:cNvSpPr/>
          <p:nvPr/>
        </p:nvSpPr>
        <p:spPr bwMode="auto">
          <a:xfrm>
            <a:off x="8782028" y="4314339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2CF04B-2468-8E9C-0D69-0B9B0AC38F02}"/>
              </a:ext>
            </a:extLst>
          </p:cNvPr>
          <p:cNvSpPr/>
          <p:nvPr/>
        </p:nvSpPr>
        <p:spPr bwMode="auto">
          <a:xfrm>
            <a:off x="9163128" y="4292521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37A62B-CF4A-5214-8574-7A8EAC053975}"/>
              </a:ext>
            </a:extLst>
          </p:cNvPr>
          <p:cNvSpPr/>
          <p:nvPr/>
        </p:nvSpPr>
        <p:spPr bwMode="auto">
          <a:xfrm>
            <a:off x="9545057" y="4288810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5F5C13-DF4F-1E5F-892B-46DFF1CEE04B}"/>
              </a:ext>
            </a:extLst>
          </p:cNvPr>
          <p:cNvSpPr/>
          <p:nvPr/>
        </p:nvSpPr>
        <p:spPr bwMode="auto">
          <a:xfrm>
            <a:off x="9927913" y="4304617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C8F22D-7AC1-CBC8-B0B4-E0E144448128}"/>
              </a:ext>
            </a:extLst>
          </p:cNvPr>
          <p:cNvSpPr/>
          <p:nvPr/>
        </p:nvSpPr>
        <p:spPr bwMode="auto">
          <a:xfrm>
            <a:off x="10307400" y="4361858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C2DE15-8CE1-04E5-B093-843360EA6FB5}"/>
              </a:ext>
            </a:extLst>
          </p:cNvPr>
          <p:cNvSpPr/>
          <p:nvPr/>
        </p:nvSpPr>
        <p:spPr bwMode="auto">
          <a:xfrm>
            <a:off x="10684491" y="4412490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6F12B0-E8CD-C9B3-DE1D-C576D68595D7}"/>
              </a:ext>
            </a:extLst>
          </p:cNvPr>
          <p:cNvSpPr/>
          <p:nvPr/>
        </p:nvSpPr>
        <p:spPr bwMode="auto">
          <a:xfrm>
            <a:off x="11075253" y="4498463"/>
            <a:ext cx="374648" cy="15155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5000" sy="105000" algn="ctr" rotWithShape="0">
              <a:schemeClr val="bg1"/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3200" dirty="0">
              <a:latin typeface="Times" charset="0"/>
            </a:endParaRPr>
          </a:p>
        </p:txBody>
      </p:sp>
      <p:sp>
        <p:nvSpPr>
          <p:cNvPr id="20" name="ZoneTexte 12">
            <a:extLst>
              <a:ext uri="{FF2B5EF4-FFF2-40B4-BE49-F238E27FC236}">
                <a16:creationId xmlns:a16="http://schemas.microsoft.com/office/drawing/2014/main" id="{A12E9015-E92D-4F7B-9166-4659E228BC85}"/>
              </a:ext>
            </a:extLst>
          </p:cNvPr>
          <p:cNvSpPr>
            <a:spLocks/>
          </p:cNvSpPr>
          <p:nvPr/>
        </p:nvSpPr>
        <p:spPr bwMode="auto">
          <a:xfrm>
            <a:off x="1759424" y="5634824"/>
            <a:ext cx="507519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1467" dirty="0">
                <a:solidFill>
                  <a:prstClr val="black"/>
                </a:solidFill>
                <a:ea typeface="Verdana"/>
                <a:cs typeface="Verdana"/>
              </a:rPr>
              <a:t>Comparison between measurement uncertainties and expected variation coming from nuclear data in the system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AB52F11-CF94-84EA-9A4D-E6EC5BB19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99" y="4759381"/>
            <a:ext cx="1037884" cy="77781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D64595-D257-FF8D-5F83-3D15C48DE0B0}"/>
              </a:ext>
            </a:extLst>
          </p:cNvPr>
          <p:cNvSpPr/>
          <p:nvPr/>
        </p:nvSpPr>
        <p:spPr>
          <a:xfrm>
            <a:off x="11444741" y="4365688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>
                <a:solidFill>
                  <a:srgbClr val="FF0000"/>
                </a:solidFill>
                <a:latin typeface="Calibri"/>
              </a:rPr>
              <a:t>2%</a:t>
            </a:r>
            <a:endParaRPr lang="fr-CH" sz="1467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73965" y="4671329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CH" sz="2400" b="1" dirty="0">
                <a:solidFill>
                  <a:srgbClr val="92D050"/>
                </a:solidFill>
                <a:latin typeface="Calibri"/>
              </a:rPr>
              <a:t>✔</a:t>
            </a:r>
            <a:endParaRPr lang="fr-CH" sz="1467" b="1" dirty="0">
              <a:solidFill>
                <a:srgbClr val="92D050"/>
              </a:solidFill>
            </a:endParaRP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77F08DCD-2B4F-20C9-AFB2-CFC38A53ECB7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" name="Titre 2">
            <a:extLst>
              <a:ext uri="{FF2B5EF4-FFF2-40B4-BE49-F238E27FC236}">
                <a16:creationId xmlns:a16="http://schemas.microsoft.com/office/drawing/2014/main" id="{071B11A3-D9F8-B41A-0AC0-6877FFE7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985499" cy="911366"/>
          </a:xfrm>
        </p:spPr>
        <p:txBody>
          <a:bodyPr>
            <a:noAutofit/>
          </a:bodyPr>
          <a:lstStyle/>
          <a:p>
            <a:r>
              <a:rPr lang="en-US" sz="4800" dirty="0"/>
              <a:t>Experimental design by uncertainty propagation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386562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DFDBD-C1E6-3745-995E-94448977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9" y="1230370"/>
            <a:ext cx="6856940" cy="562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Within the HARVEST-X project</a:t>
            </a:r>
            <a:endParaRPr lang="en-GB" dirty="0"/>
          </a:p>
          <a:p>
            <a:r>
              <a:rPr lang="en-GB" dirty="0"/>
              <a:t>Reproduction of PETALE transmission experiments</a:t>
            </a:r>
          </a:p>
          <a:p>
            <a:pPr lvl="1"/>
            <a:r>
              <a:rPr lang="en-GB" dirty="0"/>
              <a:t>Activation dosimeters between reflector sheets</a:t>
            </a:r>
          </a:p>
          <a:p>
            <a:pPr lvl="1"/>
            <a:r>
              <a:rPr lang="en-GB" dirty="0"/>
              <a:t>Output: reaction rates in dosimeters</a:t>
            </a:r>
          </a:p>
          <a:p>
            <a:pPr lvl="1"/>
            <a:r>
              <a:rPr lang="en-GB" dirty="0"/>
              <a:t>4 metal blocks: Fe, Cr, Ni, stainless steel (304L)</a:t>
            </a:r>
          </a:p>
          <a:p>
            <a:pPr lvl="1"/>
            <a:endParaRPr lang="en-GB" dirty="0"/>
          </a:p>
          <a:p>
            <a:r>
              <a:rPr lang="en-GB" dirty="0"/>
              <a:t>GRAPE</a:t>
            </a:r>
          </a:p>
          <a:p>
            <a:pPr lvl="1"/>
            <a:r>
              <a:rPr lang="en-GB" dirty="0"/>
              <a:t>White neutron source instead of spectrum from light water reactor (fission + moderation)</a:t>
            </a:r>
          </a:p>
          <a:p>
            <a:pPr lvl="1"/>
            <a:r>
              <a:rPr lang="en-GB" dirty="0"/>
              <a:t>Focused on the fast neutron range</a:t>
            </a:r>
          </a:p>
          <a:p>
            <a:pPr lvl="1"/>
            <a:r>
              <a:rPr lang="en-GB" dirty="0"/>
              <a:t>Objective of a Benchmark in SINBAD</a:t>
            </a: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9B7DC1ED-77D4-D22D-1974-6AD0BDFF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36800"/>
            <a:ext cx="6051551" cy="831991"/>
          </a:xfrm>
        </p:spPr>
        <p:txBody>
          <a:bodyPr>
            <a:noAutofit/>
          </a:bodyPr>
          <a:lstStyle/>
          <a:p>
            <a:r>
              <a:rPr lang="en-GB" sz="4800" dirty="0"/>
              <a:t>GRAPE at JRC-</a:t>
            </a:r>
            <a:r>
              <a:rPr lang="en-GB" sz="4800" dirty="0" err="1"/>
              <a:t>Geel</a:t>
            </a:r>
            <a:endParaRPr lang="en-GB" sz="4800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838BA16C-B336-B949-F032-906A2A40564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766089" y="3994858"/>
            <a:ext cx="4741334" cy="3692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ARIEL Final Workshop</a:t>
            </a:r>
            <a:endParaRPr kumimoji="0" lang="fr-FR" sz="933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9DD045-BFBB-FBC4-3DAF-A15724592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1946" y="4046430"/>
            <a:ext cx="3750807" cy="250373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98B3A94-BCEA-38DC-AEC9-5328AD529D1D}"/>
              </a:ext>
            </a:extLst>
          </p:cNvPr>
          <p:cNvGrpSpPr/>
          <p:nvPr/>
        </p:nvGrpSpPr>
        <p:grpSpPr>
          <a:xfrm>
            <a:off x="7471521" y="178745"/>
            <a:ext cx="4529983" cy="3755808"/>
            <a:chOff x="5135115" y="1952516"/>
            <a:chExt cx="3397487" cy="2816856"/>
          </a:xfrm>
        </p:grpSpPr>
        <p:pic>
          <p:nvPicPr>
            <p:cNvPr id="4" name="img2_crocus.png">
              <a:extLst>
                <a:ext uri="{FF2B5EF4-FFF2-40B4-BE49-F238E27FC236}">
                  <a16:creationId xmlns:a16="http://schemas.microsoft.com/office/drawing/2014/main" id="{83A83635-FDBC-ADFF-C183-DB1EBF241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709" b="29745"/>
            <a:stretch/>
          </p:blipFill>
          <p:spPr bwMode="auto">
            <a:xfrm>
              <a:off x="5508629" y="2797708"/>
              <a:ext cx="2253331" cy="197166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Shape 289">
              <a:extLst>
                <a:ext uri="{FF2B5EF4-FFF2-40B4-BE49-F238E27FC236}">
                  <a16:creationId xmlns:a16="http://schemas.microsoft.com/office/drawing/2014/main" id="{A3EEC953-F45A-A643-49BD-C633DFE8C731}"/>
                </a:ext>
              </a:extLst>
            </p:cNvPr>
            <p:cNvSpPr/>
            <p:nvPr/>
          </p:nvSpPr>
          <p:spPr bwMode="auto">
            <a:xfrm>
              <a:off x="6408762" y="3698346"/>
              <a:ext cx="58579" cy="5679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</p:spPr>
          <p:txBody>
            <a:bodyPr wrap="square" lIns="135467" tIns="135467" rIns="135467" bIns="135467" numCol="1" anchor="ctr">
              <a:noAutofit/>
            </a:bodyPr>
            <a:lstStyle/>
            <a:p>
              <a:pPr algn="ctr" defTabSz="2077103">
                <a:defRPr sz="12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</a:defRPr>
              </a:pPr>
              <a:endParaRPr sz="1200" dirty="0">
                <a:solidFill>
                  <a:srgbClr val="FFFFFF"/>
                </a:solidFill>
                <a:ea typeface="Helvetica Light"/>
                <a:cs typeface="Helvetica Light"/>
              </a:endParaRPr>
            </a:p>
          </p:txBody>
        </p:sp>
        <p:sp>
          <p:nvSpPr>
            <p:cNvPr id="7" name="Shape 290">
              <a:extLst>
                <a:ext uri="{FF2B5EF4-FFF2-40B4-BE49-F238E27FC236}">
                  <a16:creationId xmlns:a16="http://schemas.microsoft.com/office/drawing/2014/main" id="{C775460C-21BA-9A24-FFAB-0D2E6DC66B92}"/>
                </a:ext>
              </a:extLst>
            </p:cNvPr>
            <p:cNvSpPr/>
            <p:nvPr/>
          </p:nvSpPr>
          <p:spPr bwMode="auto">
            <a:xfrm flipV="1">
              <a:off x="6408762" y="1952516"/>
              <a:ext cx="935239" cy="174583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</p:spPr>
          <p:txBody>
            <a:bodyPr wrap="square" lIns="135467" tIns="135467" rIns="135467" bIns="135467" numCol="1" anchor="ctr">
              <a:noAutofit/>
            </a:bodyPr>
            <a:lstStyle/>
            <a:p>
              <a:pPr algn="ctr" defTabSz="2077103">
                <a:defRPr sz="12800">
                  <a:latin typeface="Helvetica Light"/>
                  <a:ea typeface="Helvetica Light"/>
                  <a:cs typeface="Helvetica Light"/>
                </a:defRPr>
              </a:pPr>
              <a:endParaRPr sz="1200" dirty="0">
                <a:solidFill>
                  <a:prstClr val="black"/>
                </a:solidFill>
                <a:ea typeface="Helvetica Light"/>
                <a:cs typeface="Helvetica Light"/>
              </a:endParaRPr>
            </a:p>
          </p:txBody>
        </p:sp>
        <p:sp>
          <p:nvSpPr>
            <p:cNvPr id="9" name="Shape 291">
              <a:extLst>
                <a:ext uri="{FF2B5EF4-FFF2-40B4-BE49-F238E27FC236}">
                  <a16:creationId xmlns:a16="http://schemas.microsoft.com/office/drawing/2014/main" id="{3DED5363-7327-104D-DDBB-13274E563D03}"/>
                </a:ext>
              </a:extLst>
            </p:cNvPr>
            <p:cNvSpPr/>
            <p:nvPr/>
          </p:nvSpPr>
          <p:spPr bwMode="auto">
            <a:xfrm flipV="1">
              <a:off x="6470547" y="3141113"/>
              <a:ext cx="2062052" cy="61402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</p:spPr>
          <p:txBody>
            <a:bodyPr wrap="square" lIns="135467" tIns="135467" rIns="135467" bIns="135467" numCol="1" anchor="ctr">
              <a:noAutofit/>
            </a:bodyPr>
            <a:lstStyle/>
            <a:p>
              <a:pPr algn="ctr" defTabSz="2077103">
                <a:defRPr sz="12800">
                  <a:latin typeface="Helvetica Light"/>
                  <a:ea typeface="Helvetica Light"/>
                  <a:cs typeface="Helvetica Light"/>
                </a:defRPr>
              </a:pPr>
              <a:endParaRPr sz="1200" dirty="0">
                <a:solidFill>
                  <a:prstClr val="black"/>
                </a:solidFill>
                <a:ea typeface="Helvetica Light"/>
                <a:cs typeface="Helvetica Light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DCF6AA0-8DF8-7EEA-7071-05189D341810}"/>
                </a:ext>
              </a:extLst>
            </p:cNvPr>
            <p:cNvGrpSpPr/>
            <p:nvPr/>
          </p:nvGrpSpPr>
          <p:grpSpPr>
            <a:xfrm>
              <a:off x="7317423" y="1952516"/>
              <a:ext cx="1215179" cy="1188597"/>
              <a:chOff x="7413019" y="2586839"/>
              <a:chExt cx="1553129" cy="1519156"/>
            </a:xfrm>
          </p:grpSpPr>
          <p:pic>
            <p:nvPicPr>
              <p:cNvPr id="13" name="img3_geom_foil.png">
                <a:extLst>
                  <a:ext uri="{FF2B5EF4-FFF2-40B4-BE49-F238E27FC236}">
                    <a16:creationId xmlns:a16="http://schemas.microsoft.com/office/drawing/2014/main" id="{CB14E783-E07F-0D57-3B87-9D531B2E4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7446993" y="2586839"/>
                <a:ext cx="1519155" cy="1519156"/>
              </a:xfrm>
              <a:prstGeom prst="rect">
                <a:avLst/>
              </a:prstGeom>
              <a:ln w="12700" cap="flat">
                <a:solidFill>
                  <a:schemeClr val="tx1"/>
                </a:solidFill>
                <a:miter lim="400000"/>
              </a:ln>
            </p:spPr>
          </p:pic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531705CD-D095-BE0B-73F4-0380B57D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3019" y="3139436"/>
                <a:ext cx="690244" cy="32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effectLst>
                      <a:outerShdw blurRad="63500" sx="103000" sy="103000" algn="ctr" rotWithShape="0">
                        <a:schemeClr val="bg1"/>
                      </a:outerShdw>
                    </a:effectLst>
                    <a:ea typeface="Verdana" panose="020B0604030504040204" pitchFamily="34" charset="0"/>
                    <a:cs typeface="Verdana" panose="020B0604030504040204" pitchFamily="34" charset="0"/>
                  </a:rPr>
                  <a:t>Sheet</a:t>
                </a:r>
              </a:p>
            </p:txBody>
          </p:sp>
          <p:sp>
            <p:nvSpPr>
              <p:cNvPr id="16" name="ZoneTexte 18">
                <a:extLst>
                  <a:ext uri="{FF2B5EF4-FFF2-40B4-BE49-F238E27FC236}">
                    <a16:creationId xmlns:a16="http://schemas.microsoft.com/office/drawing/2014/main" id="{ED27B3EF-9556-8821-8229-00DA25542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4812" y="2658628"/>
                <a:ext cx="590365" cy="32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effectLst>
                      <a:outerShdw blurRad="63500" sx="103000" sy="103000" algn="ctr" rotWithShape="0">
                        <a:schemeClr val="bg1"/>
                      </a:outerShdw>
                    </a:effectLst>
                    <a:ea typeface="Verdana" panose="020B0604030504040204" pitchFamily="34" charset="0"/>
                    <a:cs typeface="Verdana" panose="020B0604030504040204" pitchFamily="34" charset="0"/>
                  </a:rPr>
                  <a:t>Foils</a:t>
                </a:r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4A8BF492-406A-BCAA-E28B-4029CA8DB4FB}"/>
                  </a:ext>
                </a:extLst>
              </p:cNvPr>
              <p:cNvCxnSpPr/>
              <p:nvPr/>
            </p:nvCxnSpPr>
            <p:spPr bwMode="auto">
              <a:xfrm flipV="1">
                <a:off x="7962899" y="3098350"/>
                <a:ext cx="446496" cy="44649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3AF67DB2-3F4E-3601-A96C-E65488E8E511}"/>
                  </a:ext>
                </a:extLst>
              </p:cNvPr>
              <p:cNvCxnSpPr/>
              <p:nvPr/>
            </p:nvCxnSpPr>
            <p:spPr bwMode="auto">
              <a:xfrm flipV="1">
                <a:off x="7510384" y="2651253"/>
                <a:ext cx="446496" cy="44649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773501E5-42E1-C695-8A58-F4DC83FD95EC}"/>
                  </a:ext>
                </a:extLst>
              </p:cNvPr>
              <p:cNvCxnSpPr/>
              <p:nvPr/>
            </p:nvCxnSpPr>
            <p:spPr bwMode="auto">
              <a:xfrm flipH="1">
                <a:off x="7733406" y="2852708"/>
                <a:ext cx="250658" cy="2933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6EB6BD0A-3A3C-AEA0-9EA2-BFC60D8EBB59}"/>
                  </a:ext>
                </a:extLst>
              </p:cNvPr>
              <p:cNvCxnSpPr/>
              <p:nvPr/>
            </p:nvCxnSpPr>
            <p:spPr bwMode="auto">
              <a:xfrm>
                <a:off x="8124825" y="2940374"/>
                <a:ext cx="126206" cy="31595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</p:spPr>
          </p:cxnSp>
        </p:grpSp>
        <p:sp>
          <p:nvSpPr>
            <p:cNvPr id="11" name="ZoneTexte 18">
              <a:extLst>
                <a:ext uri="{FF2B5EF4-FFF2-40B4-BE49-F238E27FC236}">
                  <a16:creationId xmlns:a16="http://schemas.microsoft.com/office/drawing/2014/main" id="{130EE1DB-1C94-1806-7724-7E14A1AE6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115" y="3042137"/>
              <a:ext cx="12283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63500" sx="103000" sy="103000" algn="ctr" rotWithShape="0">
                      <a:schemeClr val="bg1"/>
                    </a:outerShdw>
                  </a:effectLst>
                  <a:ea typeface="Verdana" panose="020B0604030504040204" pitchFamily="34" charset="0"/>
                  <a:cs typeface="Verdana" panose="020B0604030504040204" pitchFamily="34" charset="0"/>
                </a:rPr>
                <a:t>Metal reflector</a:t>
              </a:r>
            </a:p>
            <a:p>
              <a:pPr algn="ctr"/>
              <a:r>
                <a:rPr lang="en-US" sz="1600" dirty="0">
                  <a:effectLst>
                    <a:outerShdw blurRad="63500" sx="103000" sy="103000" algn="ctr" rotWithShape="0">
                      <a:schemeClr val="bg1"/>
                    </a:outerShdw>
                  </a:effectLst>
                  <a:ea typeface="Verdana" panose="020B0604030504040204" pitchFamily="34" charset="0"/>
                  <a:cs typeface="Verdana" panose="020B0604030504040204" pitchFamily="34" charset="0"/>
                </a:rPr>
                <a:t>30 × 30 × 16</a:t>
              </a:r>
            </a:p>
          </p:txBody>
        </p:sp>
      </p:grpSp>
      <p:pic>
        <p:nvPicPr>
          <p:cNvPr id="21" name="Image 20"/>
          <p:cNvPicPr/>
          <p:nvPr/>
        </p:nvPicPr>
        <p:blipFill>
          <a:blip r:embed="rId6"/>
          <a:stretch/>
        </p:blipFill>
        <p:spPr bwMode="auto">
          <a:xfrm rot="5150152" flipV="1">
            <a:off x="6718750" y="3741963"/>
            <a:ext cx="2002599" cy="497057"/>
          </a:xfrm>
          <a:prstGeom prst="rect">
            <a:avLst/>
          </a:prstGeom>
          <a:effectLst>
            <a:outerShdw blurRad="63500" sx="103000" sy="103000" algn="ctr" rotWithShape="0">
              <a:schemeClr val="bg1"/>
            </a:outerShdw>
          </a:effec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30F98F8-2C18-C4D8-A62E-AB9B3C52D9AA}"/>
              </a:ext>
            </a:extLst>
          </p:cNvPr>
          <p:cNvSpPr txBox="1"/>
          <p:nvPr/>
        </p:nvSpPr>
        <p:spPr>
          <a:xfrm>
            <a:off x="1112600" y="6271686"/>
            <a:ext cx="6856940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70" dirty="0">
                <a:effectLst/>
              </a:rPr>
              <a:t>M. </a:t>
            </a:r>
            <a:r>
              <a:rPr lang="en-GB" sz="1070" dirty="0" err="1">
                <a:effectLst/>
              </a:rPr>
              <a:t>Pillon</a:t>
            </a:r>
            <a:r>
              <a:rPr lang="en-GB" sz="1070" dirty="0">
                <a:effectLst/>
              </a:rPr>
              <a:t> et al., “Integral Benchmark Experiments on a Large Copper Block Using the GELINA Accelerator to Validate </a:t>
            </a:r>
            <a:r>
              <a:rPr lang="en-GB" sz="1070" dirty="0" err="1">
                <a:effectLst/>
              </a:rPr>
              <a:t>natCu</a:t>
            </a:r>
            <a:r>
              <a:rPr lang="en-GB" sz="1070" dirty="0">
                <a:effectLst/>
              </a:rPr>
              <a:t> Neutron Cross Sections From Different Neutron Cross-Sectional Databases,” IEEE Transactions on Plasma Science </a:t>
            </a:r>
            <a:r>
              <a:rPr lang="en-GB" sz="1070" b="1" dirty="0">
                <a:effectLst/>
              </a:rPr>
              <a:t>47</a:t>
            </a:r>
            <a:r>
              <a:rPr lang="en-GB" sz="1070" dirty="0">
                <a:effectLst/>
              </a:rPr>
              <a:t> 6, 2943 (2019); </a:t>
            </a:r>
            <a:r>
              <a:rPr lang="en-GB" sz="1070" dirty="0">
                <a:effectLst/>
                <a:hlinkClick r:id="rId7"/>
              </a:rPr>
              <a:t>https://doi.org/10.1109/TPS.2019.2911706</a:t>
            </a:r>
            <a:r>
              <a:rPr lang="en-GB" sz="107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21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8CAB971-442E-E28F-3F06-171A0300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26" y="1795835"/>
            <a:ext cx="3753762" cy="2813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4DFDBD-C1E6-3745-995E-944489779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0767" y="1686244"/>
                <a:ext cx="6706412" cy="4724347"/>
              </a:xfrm>
            </p:spPr>
            <p:txBody>
              <a:bodyPr/>
              <a:lstStyle/>
              <a:p>
                <a:r>
                  <a:rPr lang="en-GB" dirty="0"/>
                  <a:t>5 types of activation dosimeters</a:t>
                </a:r>
              </a:p>
              <a:p>
                <a:pPr lvl="1"/>
                <a:r>
                  <a:rPr lang="en-GB" dirty="0"/>
                  <a:t>Over the fast neutron range only</a:t>
                </a:r>
              </a:p>
              <a:p>
                <a:r>
                  <a:rPr lang="en-GB" dirty="0"/>
                  <a:t>3 of them need onsite measurements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CH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CH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e>
                    </m:sPre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CH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CH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CH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  <m:r>
                      <a:rPr lang="fr-CH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CH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CH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Al</m:t>
                        </m:r>
                      </m:e>
                    </m:sPre>
                  </m:oMath>
                </a14:m>
                <a:endParaRPr lang="en-GB" dirty="0"/>
              </a:p>
              <a:p>
                <a:r>
                  <a:rPr lang="en-GB" dirty="0"/>
                  <a:t>2 of them will be measured later, at our lab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CH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Ni</m:t>
                        </m:r>
                      </m:e>
                    </m:sPre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CH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4DFDBD-C1E6-3745-995E-944489779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0767" y="1686244"/>
                <a:ext cx="6706412" cy="4724347"/>
              </a:xfrm>
              <a:blipFill rotWithShape="0">
                <a:blip r:embed="rId4"/>
                <a:stretch>
                  <a:fillRect t="-167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ECB62-E718-184B-8A74-3DEFF72656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8317" y="260351"/>
            <a:ext cx="683683" cy="218069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9895953" cy="1469580"/>
          </a:xfrm>
        </p:spPr>
        <p:txBody>
          <a:bodyPr>
            <a:normAutofit/>
          </a:bodyPr>
          <a:lstStyle/>
          <a:p>
            <a:r>
              <a:rPr lang="en-GB" sz="4800" dirty="0"/>
              <a:t>Activation Dosimetry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id="{DE3CC20D-0EB1-470A-B3A5-8591AB6945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327841"/>
                  </p:ext>
                </p:extLst>
              </p:nvPr>
            </p:nvGraphicFramePr>
            <p:xfrm>
              <a:off x="1310553" y="5084341"/>
              <a:ext cx="10366437" cy="1668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59342">
                      <a:extLst>
                        <a:ext uri="{9D8B030D-6E8A-4147-A177-3AD203B41FA5}">
                          <a16:colId xmlns:a16="http://schemas.microsoft.com/office/drawing/2014/main" val="96360296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val="1605605034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val="2244334859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val="2814142004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val="3621843498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val="2039228503"/>
                        </a:ext>
                      </a:extLst>
                    </a:gridCol>
                  </a:tblGrid>
                  <a:tr h="322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Material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𝟏𝟏𝟓</m:t>
                                    </m:r>
                                  </m:sup>
                                  <m:e>
                                    <m:r>
                                      <a:rPr lang="fr-CH" sz="1800" b="1" i="0" smtClean="0">
                                        <a:latin typeface="Cambria Math" panose="02040503050406030204" pitchFamily="18" charset="0"/>
                                      </a:rPr>
                                      <m:t>𝐈𝐧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𝟓𝟖</m:t>
                                    </m:r>
                                  </m:sup>
                                  <m:e>
                                    <m:r>
                                      <a:rPr lang="fr-CH" sz="1800" b="1" i="0" smtClean="0">
                                        <a:latin typeface="Cambria Math" panose="02040503050406030204" pitchFamily="18" charset="0"/>
                                      </a:rPr>
                                      <m:t>𝐍𝐢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𝟓𝟒</m:t>
                                    </m:r>
                                  </m:sup>
                                  <m:e>
                                    <m:r>
                                      <a:rPr lang="fr-CH" sz="1800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𝟓𝟔</m:t>
                                    </m:r>
                                  </m:sup>
                                  <m:e>
                                    <m:r>
                                      <a:rPr lang="fr-CH" sz="1800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fr-CH" sz="1800" b="1" i="1" smtClean="0"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sup>
                                  <m:e>
                                    <m:r>
                                      <a:rPr lang="fr-CH" sz="1800" b="1" i="0" smtClean="0">
                                        <a:latin typeface="Cambria Math" panose="02040503050406030204" pitchFamily="18" charset="0"/>
                                      </a:rPr>
                                      <m:t>𝐀𝐥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GB" sz="1800" b="1" dirty="0"/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1682685136"/>
                      </a:ext>
                    </a:extLst>
                  </a:tr>
                  <a:tr h="302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Reaction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n’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p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p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p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</a:t>
                          </a:r>
                          <a:r>
                            <a:rPr lang="el-GR" sz="1800" dirty="0"/>
                            <a:t>α</a:t>
                          </a:r>
                          <a:endParaRPr lang="en-GB" sz="1800" dirty="0"/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565840484"/>
                      </a:ext>
                    </a:extLst>
                  </a:tr>
                  <a:tr h="432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Half-life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4.49 h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00B050"/>
                              </a:solidFill>
                            </a:rPr>
                            <a:t>70.86 days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00B050"/>
                              </a:solidFill>
                            </a:rPr>
                            <a:t>312.2 days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2.58 h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15 h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3461739592"/>
                      </a:ext>
                    </a:extLst>
                  </a:tr>
                  <a:tr h="432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Median activation energy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1.8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3.8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4.3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8.3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9.3 MeV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20972542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3CC20D-0EB1-470A-B3A5-8591AB6945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327841"/>
                  </p:ext>
                </p:extLst>
              </p:nvPr>
            </p:nvGraphicFramePr>
            <p:xfrm>
              <a:off x="1310553" y="5084341"/>
              <a:ext cx="10366437" cy="1668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593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6360296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05605034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44334859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14142004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621843498"/>
                        </a:ext>
                      </a:extLst>
                    </a:gridCol>
                    <a:gridCol w="13814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39228503"/>
                        </a:ext>
                      </a:extLst>
                    </a:gridCol>
                  </a:tblGrid>
                  <a:tr h="40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Material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21920" marR="121920" marT="60960" marB="60960">
                        <a:blipFill rotWithShape="0">
                          <a:blip r:embed="rId5"/>
                          <a:stretch>
                            <a:fillRect l="-250661" t="-4478" r="-401322" b="-3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21920" marR="121920" marT="60960" marB="60960">
                        <a:blipFill rotWithShape="0">
                          <a:blip r:embed="rId5"/>
                          <a:stretch>
                            <a:fillRect l="-350661" t="-4478" r="-301322" b="-3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21920" marR="121920" marT="60960" marB="60960">
                        <a:blipFill rotWithShape="0">
                          <a:blip r:embed="rId5"/>
                          <a:stretch>
                            <a:fillRect l="-452655" t="-4478" r="-202655" b="-3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21920" marR="121920" marT="60960" marB="60960">
                        <a:blipFill rotWithShape="0">
                          <a:blip r:embed="rId5"/>
                          <a:stretch>
                            <a:fillRect l="-550220" t="-4478" r="-101762" b="-3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121920" marR="121920" marT="60960" marB="60960">
                        <a:blipFill rotWithShape="0">
                          <a:blip r:embed="rId5"/>
                          <a:stretch>
                            <a:fillRect l="-650220" t="-4478" r="-1762" b="-3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826851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Reaction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n’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p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p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p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n, </a:t>
                          </a:r>
                          <a:r>
                            <a:rPr lang="el-GR" sz="1800" dirty="0"/>
                            <a:t>α</a:t>
                          </a:r>
                          <a:endParaRPr lang="en-GB" sz="1800" dirty="0"/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65840484"/>
                      </a:ext>
                    </a:extLst>
                  </a:tr>
                  <a:tr h="432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/>
                            <a:t>Half-life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4.49 h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00B050"/>
                              </a:solidFill>
                            </a:rPr>
                            <a:t>70.86 days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00B050"/>
                              </a:solidFill>
                            </a:rPr>
                            <a:t>312.2 days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2.58 h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rgbClr val="FF0000"/>
                              </a:solidFill>
                            </a:rPr>
                            <a:t>15 h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61739592"/>
                      </a:ext>
                    </a:extLst>
                  </a:tr>
                  <a:tr h="4327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 smtClean="0"/>
                            <a:t>Median activation energy</a:t>
                          </a:r>
                          <a:endParaRPr lang="en-GB" sz="1800" b="1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1.8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3.8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4.3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8.3 MeV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tx1"/>
                              </a:solidFill>
                            </a:rPr>
                            <a:t>9.3 MeV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72542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4054C605-B2FC-5B96-3BC9-91273B26A882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3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DFDBD-C1E6-3745-995E-94448977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8" y="1314451"/>
            <a:ext cx="8135707" cy="540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Monte Carlo neutron transport simulation</a:t>
            </a:r>
          </a:p>
          <a:p>
            <a:r>
              <a:rPr lang="en-GB" dirty="0">
                <a:latin typeface="+mn-lt"/>
              </a:rPr>
              <a:t>Serpent2, modified build</a:t>
            </a:r>
          </a:p>
          <a:p>
            <a:r>
              <a:rPr lang="en-GB" dirty="0">
                <a:latin typeface="+mn-lt"/>
              </a:rPr>
              <a:t>Transport using the JEFF-3.3 nuclear data library</a:t>
            </a:r>
          </a:p>
          <a:p>
            <a:r>
              <a:rPr lang="en-GB" dirty="0">
                <a:latin typeface="+mn-lt"/>
              </a:rPr>
              <a:t>Dosimetry using the IRDFF-II library</a:t>
            </a:r>
          </a:p>
          <a:p>
            <a:r>
              <a:rPr lang="en-GB" dirty="0">
                <a:latin typeface="+mn-lt"/>
              </a:rPr>
              <a:t>Normalization by the 3</a:t>
            </a:r>
            <a:r>
              <a:rPr lang="en-GB" baseline="30000" dirty="0">
                <a:latin typeface="+mn-lt"/>
              </a:rPr>
              <a:t>rd</a:t>
            </a:r>
            <a:r>
              <a:rPr lang="en-GB" dirty="0">
                <a:latin typeface="+mn-lt"/>
              </a:rPr>
              <a:t> dosimeter (default) </a:t>
            </a:r>
          </a:p>
          <a:p>
            <a:r>
              <a:rPr lang="en-GB" dirty="0">
                <a:latin typeface="+mn-lt"/>
              </a:rPr>
              <a:t>Covariances propagation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35467"/>
            <a:ext cx="7091021" cy="970559"/>
          </a:xfrm>
        </p:spPr>
        <p:txBody>
          <a:bodyPr>
            <a:normAutofit/>
          </a:bodyPr>
          <a:lstStyle/>
          <a:p>
            <a:r>
              <a:rPr lang="en-US" sz="4800" dirty="0"/>
              <a:t>Computational Methods</a:t>
            </a:r>
            <a:endParaRPr lang="en-US" sz="400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0C8F7DA-C4CF-8A99-FAC5-2252B101F42C}"/>
              </a:ext>
            </a:extLst>
          </p:cNvPr>
          <p:cNvGrpSpPr/>
          <p:nvPr/>
        </p:nvGrpSpPr>
        <p:grpSpPr>
          <a:xfrm>
            <a:off x="8535475" y="572682"/>
            <a:ext cx="3262821" cy="5298924"/>
            <a:chOff x="8535475" y="572682"/>
            <a:chExt cx="3262821" cy="5298924"/>
          </a:xfrm>
        </p:grpSpPr>
        <p:pic>
          <p:nvPicPr>
            <p:cNvPr id="29" name="Image 28" descr="Une image contenant texte, capture d’écran, diagramme, ligne&#10;&#10;Description générée automatiquement">
              <a:extLst>
                <a:ext uri="{FF2B5EF4-FFF2-40B4-BE49-F238E27FC236}">
                  <a16:creationId xmlns:a16="http://schemas.microsoft.com/office/drawing/2014/main" id="{96F4CFE9-2ADE-9247-722A-7154257B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903" y="572682"/>
              <a:ext cx="3230393" cy="5298924"/>
            </a:xfrm>
            <a:prstGeom prst="rect">
              <a:avLst/>
            </a:prstGeom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158D592C-8092-430E-494C-448BDC0738D0}"/>
                </a:ext>
              </a:extLst>
            </p:cNvPr>
            <p:cNvGrpSpPr/>
            <p:nvPr/>
          </p:nvGrpSpPr>
          <p:grpSpPr>
            <a:xfrm>
              <a:off x="9299864" y="685261"/>
              <a:ext cx="2389909" cy="862983"/>
              <a:chOff x="9941715" y="552450"/>
              <a:chExt cx="1419225" cy="75840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E617195C-2E76-9F90-649D-37B7E56E95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7910" r="4957" b="9416"/>
              <a:stretch/>
            </p:blipFill>
            <p:spPr>
              <a:xfrm>
                <a:off x="9941715" y="1058850"/>
                <a:ext cx="1419225" cy="252000"/>
              </a:xfrm>
              <a:prstGeom prst="rect">
                <a:avLst/>
              </a:prstGeom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9971340" y="552450"/>
                <a:ext cx="1389599" cy="4327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endParaRPr lang="fr-CH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CH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←fuel          PETALE     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reflector</a:t>
                </a:r>
                <a:r>
                  <a:rPr lang="fr-CH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7187992-B2F7-818E-7FFC-C0C7F634D5B8}"/>
                </a:ext>
              </a:extLst>
            </p:cNvPr>
            <p:cNvSpPr txBox="1"/>
            <p:nvPr/>
          </p:nvSpPr>
          <p:spPr>
            <a:xfrm rot="16200000">
              <a:off x="7212434" y="3733732"/>
              <a:ext cx="3046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Correlations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72FBF1B-B8F4-E006-2641-285DE1323BE7}"/>
              </a:ext>
            </a:extLst>
          </p:cNvPr>
          <p:cNvGrpSpPr/>
          <p:nvPr/>
        </p:nvGrpSpPr>
        <p:grpSpPr>
          <a:xfrm>
            <a:off x="1542254" y="4115501"/>
            <a:ext cx="10900547" cy="2742499"/>
            <a:chOff x="789219" y="4114800"/>
            <a:chExt cx="10900547" cy="27424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4C7ADA-957E-D5E5-0CB9-57626F38E5BE}"/>
                </a:ext>
              </a:extLst>
            </p:cNvPr>
            <p:cNvSpPr/>
            <p:nvPr/>
          </p:nvSpPr>
          <p:spPr>
            <a:xfrm>
              <a:off x="789219" y="4114800"/>
              <a:ext cx="9759654" cy="27424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67FBFC0A-040F-D552-A1DA-8CC4E3CD1A0C}"/>
                </a:ext>
              </a:extLst>
            </p:cNvPr>
            <p:cNvGrpSpPr/>
            <p:nvPr/>
          </p:nvGrpSpPr>
          <p:grpSpPr>
            <a:xfrm>
              <a:off x="933437" y="4203748"/>
              <a:ext cx="10756329" cy="2545419"/>
              <a:chOff x="933437" y="4203748"/>
              <a:chExt cx="10756329" cy="2545419"/>
            </a:xfrm>
            <a:solidFill>
              <a:schemeClr val="bg1"/>
            </a:solidFill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7DC9504-16B7-5EAC-846E-C740737FCF74}"/>
                  </a:ext>
                </a:extLst>
              </p:cNvPr>
              <p:cNvSpPr txBox="1"/>
              <p:nvPr/>
            </p:nvSpPr>
            <p:spPr>
              <a:xfrm>
                <a:off x="1026100" y="4203748"/>
                <a:ext cx="918141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considered sources of uncertainty</a:t>
                </a:r>
              </a:p>
            </p:txBody>
          </p: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55C14DEE-0987-9784-1DE0-F053F94B728D}"/>
                  </a:ext>
                </a:extLst>
              </p:cNvPr>
              <p:cNvGrpSpPr/>
              <p:nvPr/>
            </p:nvGrpSpPr>
            <p:grpSpPr>
              <a:xfrm>
                <a:off x="933437" y="4538613"/>
                <a:ext cx="10756329" cy="2210554"/>
                <a:chOff x="806437" y="4238414"/>
                <a:chExt cx="11614156" cy="2422885"/>
              </a:xfrm>
              <a:grpFill/>
            </p:grpSpPr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62DDC1C3-1011-1EF5-F75D-F62770A7D344}"/>
                    </a:ext>
                  </a:extLst>
                </p:cNvPr>
                <p:cNvGrpSpPr/>
                <p:nvPr/>
              </p:nvGrpSpPr>
              <p:grpSpPr>
                <a:xfrm>
                  <a:off x="2234653" y="4238414"/>
                  <a:ext cx="2769741" cy="2411094"/>
                  <a:chOff x="5111749" y="4257675"/>
                  <a:chExt cx="2769741" cy="2411094"/>
                </a:xfrm>
                <a:grpFill/>
              </p:grpSpPr>
              <p:pic>
                <p:nvPicPr>
                  <p:cNvPr id="16" name="Image 15">
                    <a:extLst>
                      <a:ext uri="{FF2B5EF4-FFF2-40B4-BE49-F238E27FC236}">
                        <a16:creationId xmlns:a16="http://schemas.microsoft.com/office/drawing/2014/main" id="{E0DAE7D5-6D2A-A8AD-4DCD-7BEF90157E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455" t="40995" r="45315"/>
                  <a:stretch/>
                </p:blipFill>
                <p:spPr>
                  <a:xfrm>
                    <a:off x="5111749" y="4257675"/>
                    <a:ext cx="2769741" cy="2411094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E9B8578-7B6E-0287-EF7F-D3F5F27DD1B4}"/>
                      </a:ext>
                    </a:extLst>
                  </p:cNvPr>
                  <p:cNvSpPr/>
                  <p:nvPr/>
                </p:nvSpPr>
                <p:spPr>
                  <a:xfrm>
                    <a:off x="6892924" y="5553073"/>
                    <a:ext cx="75715" cy="139702"/>
                  </a:xfrm>
                  <a:prstGeom prst="rect">
                    <a:avLst/>
                  </a:prstGeom>
                  <a:grpFill/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A37D18C-117B-B5CC-D888-1F5CD4195042}"/>
                      </a:ext>
                    </a:extLst>
                  </p:cNvPr>
                  <p:cNvSpPr/>
                  <p:nvPr/>
                </p:nvSpPr>
                <p:spPr>
                  <a:xfrm>
                    <a:off x="7129461" y="5264149"/>
                    <a:ext cx="120651" cy="97963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" name="Groupe 22">
                  <a:extLst>
                    <a:ext uri="{FF2B5EF4-FFF2-40B4-BE49-F238E27FC236}">
                      <a16:creationId xmlns:a16="http://schemas.microsoft.com/office/drawing/2014/main" id="{F9119AA4-1343-FC18-7BCF-33164A4B5D05}"/>
                    </a:ext>
                  </a:extLst>
                </p:cNvPr>
                <p:cNvGrpSpPr/>
                <p:nvPr/>
              </p:nvGrpSpPr>
              <p:grpSpPr>
                <a:xfrm>
                  <a:off x="6546711" y="4250204"/>
                  <a:ext cx="5873882" cy="2411095"/>
                  <a:chOff x="1447661" y="4279731"/>
                  <a:chExt cx="5873882" cy="2411095"/>
                </a:xfrm>
                <a:grpFill/>
              </p:grpSpPr>
              <p:grpSp>
                <p:nvGrpSpPr>
                  <p:cNvPr id="14" name="Groupe 13">
                    <a:extLst>
                      <a:ext uri="{FF2B5EF4-FFF2-40B4-BE49-F238E27FC236}">
                        <a16:creationId xmlns:a16="http://schemas.microsoft.com/office/drawing/2014/main" id="{DBD83234-ACE2-07A3-9E6B-8F3D298B5858}"/>
                      </a:ext>
                    </a:extLst>
                  </p:cNvPr>
                  <p:cNvGrpSpPr/>
                  <p:nvPr/>
                </p:nvGrpSpPr>
                <p:grpSpPr>
                  <a:xfrm>
                    <a:off x="1447661" y="4279732"/>
                    <a:ext cx="5873882" cy="2411094"/>
                    <a:chOff x="1460297" y="4269466"/>
                    <a:chExt cx="5789815" cy="2411094"/>
                  </a:xfrm>
                  <a:grpFill/>
                </p:grpSpPr>
                <p:pic>
                  <p:nvPicPr>
                    <p:cNvPr id="4" name="Image 3">
                      <a:extLst>
                        <a:ext uri="{FF2B5EF4-FFF2-40B4-BE49-F238E27FC236}">
                          <a16:creationId xmlns:a16="http://schemas.microsoft.com/office/drawing/2014/main" id="{023FE592-247F-E550-B7FC-06DA3712271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8148" t="40995" r="63629"/>
                    <a:stretch/>
                  </p:blipFill>
                  <p:spPr>
                    <a:xfrm>
                      <a:off x="1460297" y="4269466"/>
                      <a:ext cx="2768601" cy="2411094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1E81F295-7DEC-6328-C50D-B18129248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6100" y="5549898"/>
                      <a:ext cx="76200" cy="14287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256F6B13-02B0-98E5-B757-4131EDFC9B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9461" y="5265737"/>
                      <a:ext cx="120651" cy="9796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pic>
                <p:nvPicPr>
                  <p:cNvPr id="20" name="Image 19">
                    <a:extLst>
                      <a:ext uri="{FF2B5EF4-FFF2-40B4-BE49-F238E27FC236}">
                        <a16:creationId xmlns:a16="http://schemas.microsoft.com/office/drawing/2014/main" id="{A12454B8-91A8-5430-91D4-42DE9DEC78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3580" t="40995" r="27393"/>
                  <a:stretch/>
                </p:blipFill>
                <p:spPr>
                  <a:xfrm>
                    <a:off x="4258436" y="4279731"/>
                    <a:ext cx="1371600" cy="2411094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id="{7B5F8872-7E3D-063E-6D40-66F53319B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39" t="40995" r="82067"/>
                <a:stretch/>
              </p:blipFill>
              <p:spPr>
                <a:xfrm>
                  <a:off x="806437" y="4238414"/>
                  <a:ext cx="1336245" cy="241109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4909F384-B98D-7FB1-0B50-C05AB0968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665" t="40995" r="18309"/>
                <a:stretch/>
              </p:blipFill>
              <p:spPr>
                <a:xfrm>
                  <a:off x="5057751" y="4238414"/>
                  <a:ext cx="1371601" cy="2411094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B7DC9504-16B7-5EAC-846E-C740737FCF74}"/>
              </a:ext>
            </a:extLst>
          </p:cNvPr>
          <p:cNvSpPr txBox="1"/>
          <p:nvPr/>
        </p:nvSpPr>
        <p:spPr>
          <a:xfrm>
            <a:off x="7013221" y="5487458"/>
            <a:ext cx="1459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E30613"/>
                </a:solidFill>
              </a:rPr>
              <a:t>ND</a:t>
            </a:r>
            <a:r>
              <a:rPr lang="en-US" baseline="-25000" dirty="0" err="1">
                <a:solidFill>
                  <a:srgbClr val="E30613"/>
                </a:solidFill>
              </a:rPr>
              <a:t>source</a:t>
            </a:r>
            <a:endParaRPr lang="en-US" baseline="-25000" dirty="0">
              <a:solidFill>
                <a:srgbClr val="E30613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7DC9504-16B7-5EAC-846E-C740737FCF74}"/>
              </a:ext>
            </a:extLst>
          </p:cNvPr>
          <p:cNvSpPr txBox="1"/>
          <p:nvPr/>
        </p:nvSpPr>
        <p:spPr>
          <a:xfrm>
            <a:off x="8364279" y="5487458"/>
            <a:ext cx="1459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30613"/>
                </a:solidFill>
              </a:rPr>
              <a:t>Position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7DC9504-16B7-5EAC-846E-C740737FCF74}"/>
              </a:ext>
            </a:extLst>
          </p:cNvPr>
          <p:cNvSpPr txBox="1"/>
          <p:nvPr/>
        </p:nvSpPr>
        <p:spPr>
          <a:xfrm>
            <a:off x="9661021" y="5487458"/>
            <a:ext cx="1620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30613"/>
                </a:solidFill>
              </a:rPr>
              <a:t>Computations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E05DFA-8ED2-5A06-FC1A-DED73B16AC12}"/>
              </a:ext>
            </a:extLst>
          </p:cNvPr>
          <p:cNvSpPr txBox="1"/>
          <p:nvPr/>
        </p:nvSpPr>
        <p:spPr>
          <a:xfrm>
            <a:off x="1795436" y="5503154"/>
            <a:ext cx="1459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30613"/>
                </a:solidFill>
              </a:rPr>
              <a:t>ND</a:t>
            </a:r>
            <a:r>
              <a:rPr lang="en-US" baseline="-25000" dirty="0">
                <a:solidFill>
                  <a:srgbClr val="E30613"/>
                </a:solidFill>
              </a:rPr>
              <a:t>dosi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A24A479-E478-D235-E84C-57AC313A5634}"/>
              </a:ext>
            </a:extLst>
          </p:cNvPr>
          <p:cNvSpPr txBox="1"/>
          <p:nvPr/>
        </p:nvSpPr>
        <p:spPr>
          <a:xfrm>
            <a:off x="3014798" y="5395125"/>
            <a:ext cx="14590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30613"/>
                </a:solidFill>
              </a:rPr>
              <a:t>HPGe</a:t>
            </a:r>
            <a:br>
              <a:rPr lang="en-US" dirty="0">
                <a:solidFill>
                  <a:srgbClr val="E30613"/>
                </a:solidFill>
              </a:rPr>
            </a:br>
            <a:r>
              <a:rPr lang="en-US" dirty="0">
                <a:solidFill>
                  <a:srgbClr val="E30613"/>
                </a:solidFill>
              </a:rPr>
              <a:t>Calibration</a:t>
            </a:r>
            <a:endParaRPr lang="en-US" baseline="-25000" dirty="0">
              <a:solidFill>
                <a:srgbClr val="E30613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AAEAA25-7925-CDFF-517A-C9E5174D06AC}"/>
              </a:ext>
            </a:extLst>
          </p:cNvPr>
          <p:cNvSpPr txBox="1"/>
          <p:nvPr/>
        </p:nvSpPr>
        <p:spPr>
          <a:xfrm>
            <a:off x="4328923" y="5372895"/>
            <a:ext cx="14590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30613"/>
                </a:solidFill>
              </a:rPr>
              <a:t>Auto-absorption</a:t>
            </a:r>
            <a:endParaRPr lang="en-US" baseline="-25000" dirty="0">
              <a:solidFill>
                <a:srgbClr val="E30613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F99AABA-FBC2-E445-D974-F335800B53EB}"/>
              </a:ext>
            </a:extLst>
          </p:cNvPr>
          <p:cNvSpPr txBox="1"/>
          <p:nvPr/>
        </p:nvSpPr>
        <p:spPr>
          <a:xfrm>
            <a:off x="5587365" y="5487458"/>
            <a:ext cx="172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30613"/>
                </a:solidFill>
              </a:rPr>
              <a:t>Measurements</a:t>
            </a:r>
            <a:endParaRPr lang="en-US" baseline="-25000" dirty="0">
              <a:solidFill>
                <a:srgbClr val="E30613"/>
              </a:solidFill>
            </a:endParaRPr>
          </a:p>
        </p:txBody>
      </p:sp>
      <p:sp>
        <p:nvSpPr>
          <p:cNvPr id="8" name="ZoneTexte 12">
            <a:extLst>
              <a:ext uri="{FF2B5EF4-FFF2-40B4-BE49-F238E27FC236}">
                <a16:creationId xmlns:a16="http://schemas.microsoft.com/office/drawing/2014/main" id="{09B954E7-7DCE-2D20-37CA-5E1E62AD1CAE}"/>
              </a:ext>
            </a:extLst>
          </p:cNvPr>
          <p:cNvSpPr>
            <a:spLocks/>
          </p:cNvSpPr>
          <p:nvPr/>
        </p:nvSpPr>
        <p:spPr bwMode="auto">
          <a:xfrm>
            <a:off x="9349750" y="1801201"/>
            <a:ext cx="234002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fr-CH" sz="1467" dirty="0">
                <a:solidFill>
                  <a:prstClr val="black"/>
                </a:solidFill>
                <a:ea typeface="Verdana"/>
                <a:cs typeface="Verdana"/>
              </a:rPr>
              <a:t>Block </a:t>
            </a:r>
            <a:r>
              <a:rPr lang="fr-CH" sz="1467" dirty="0" err="1">
                <a:solidFill>
                  <a:prstClr val="black"/>
                </a:solidFill>
                <a:ea typeface="Verdana"/>
                <a:cs typeface="Verdana"/>
              </a:rPr>
              <a:t>depth</a:t>
            </a:r>
            <a:endParaRPr lang="en-GB" sz="1467" dirty="0">
              <a:solidFill>
                <a:prstClr val="black"/>
              </a:solidFill>
              <a:ea typeface="Verdana"/>
              <a:cs typeface="Verdana"/>
            </a:endParaRPr>
          </a:p>
        </p:txBody>
      </p:sp>
      <p:sp>
        <p:nvSpPr>
          <p:cNvPr id="12" name="ZoneTexte 12">
            <a:extLst>
              <a:ext uri="{FF2B5EF4-FFF2-40B4-BE49-F238E27FC236}">
                <a16:creationId xmlns:a16="http://schemas.microsoft.com/office/drawing/2014/main" id="{A7FAAB81-14D7-FC83-B85C-2D676C3D40CB}"/>
              </a:ext>
            </a:extLst>
          </p:cNvPr>
          <p:cNvSpPr>
            <a:spLocks/>
          </p:cNvSpPr>
          <p:nvPr/>
        </p:nvSpPr>
        <p:spPr bwMode="auto">
          <a:xfrm>
            <a:off x="10029081" y="919141"/>
            <a:ext cx="9314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fr-CH" sz="1200" dirty="0" err="1">
                <a:solidFill>
                  <a:prstClr val="black"/>
                </a:solidFill>
                <a:latin typeface="Times" panose="02020603050405020304" pitchFamily="18" charset="0"/>
                <a:ea typeface="Verdana"/>
                <a:cs typeface="Times" panose="02020603050405020304" pitchFamily="18" charset="0"/>
              </a:rPr>
              <a:t>Metal</a:t>
            </a:r>
            <a:r>
              <a:rPr lang="fr-CH" sz="1200" dirty="0">
                <a:solidFill>
                  <a:prstClr val="black"/>
                </a:solidFill>
                <a:latin typeface="Times" panose="02020603050405020304" pitchFamily="18" charset="0"/>
                <a:ea typeface="Verdana"/>
                <a:cs typeface="Times" panose="02020603050405020304" pitchFamily="18" charset="0"/>
              </a:rPr>
              <a:t> block</a:t>
            </a:r>
            <a:endParaRPr lang="en-GB" sz="1200" dirty="0">
              <a:solidFill>
                <a:prstClr val="black"/>
              </a:solidFill>
              <a:latin typeface="Times" panose="02020603050405020304" pitchFamily="18" charset="0"/>
              <a:ea typeface="Verdana"/>
              <a:cs typeface="Times" panose="02020603050405020304" pitchFamily="18" charset="0"/>
            </a:endParaRP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BD6D6568-C9AF-1F81-B1F3-49FA5473D1C4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DFDBD-C1E6-3745-995E-94448977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8" y="1314451"/>
            <a:ext cx="8135707" cy="540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Monte Carlo neutron transport simulation</a:t>
            </a:r>
          </a:p>
          <a:p>
            <a:r>
              <a:rPr lang="en-GB" dirty="0"/>
              <a:t>Serpent2, modified build</a:t>
            </a:r>
          </a:p>
          <a:p>
            <a:r>
              <a:rPr lang="en-GB" dirty="0">
                <a:latin typeface="+mn-lt"/>
              </a:rPr>
              <a:t>Transport using the JEFF-3.3 nuclear data library</a:t>
            </a:r>
          </a:p>
          <a:p>
            <a:r>
              <a:rPr lang="en-GB" dirty="0">
                <a:latin typeface="+mn-lt"/>
              </a:rPr>
              <a:t>Dosimetry using the IRDFF-II library</a:t>
            </a:r>
          </a:p>
          <a:p>
            <a:r>
              <a:rPr lang="en-GB" dirty="0">
                <a:latin typeface="+mn-lt"/>
              </a:rPr>
              <a:t>Normalization by the 3</a:t>
            </a:r>
            <a:r>
              <a:rPr lang="en-GB" baseline="30000" dirty="0">
                <a:latin typeface="+mn-lt"/>
              </a:rPr>
              <a:t>rd</a:t>
            </a:r>
            <a:r>
              <a:rPr lang="en-GB" dirty="0">
                <a:latin typeface="+mn-lt"/>
              </a:rPr>
              <a:t> dosimeter (default) </a:t>
            </a:r>
          </a:p>
          <a:p>
            <a:r>
              <a:rPr lang="en-GB" dirty="0" err="1">
                <a:latin typeface="+mn-lt"/>
              </a:rPr>
              <a:t>Covariances</a:t>
            </a:r>
            <a:r>
              <a:rPr lang="en-GB" dirty="0">
                <a:latin typeface="+mn-lt"/>
              </a:rPr>
              <a:t> propagation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38D484B-818F-2D49-8CFB-08CC9BC8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35467"/>
            <a:ext cx="9318623" cy="970559"/>
          </a:xfrm>
        </p:spPr>
        <p:txBody>
          <a:bodyPr>
            <a:normAutofit/>
          </a:bodyPr>
          <a:lstStyle/>
          <a:p>
            <a:r>
              <a:rPr lang="en-US" sz="4800" dirty="0"/>
              <a:t>Methods… up to PETALE results</a:t>
            </a:r>
            <a:endParaRPr lang="en-US" sz="4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1CD08F-8F7B-E7CE-6B42-B498AA28F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824" y="977905"/>
            <a:ext cx="3109547" cy="5153824"/>
          </a:xfrm>
          <a:prstGeom prst="rect">
            <a:avLst/>
          </a:prstGeom>
        </p:spPr>
      </p:pic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14B44749-BDCC-F650-BC26-1C4144230605}"/>
              </a:ext>
            </a:extLst>
          </p:cNvPr>
          <p:cNvSpPr txBox="1">
            <a:spLocks/>
          </p:cNvSpPr>
          <p:nvPr/>
        </p:nvSpPr>
        <p:spPr>
          <a:xfrm rot="16200000">
            <a:off x="-1766089" y="3994858"/>
            <a:ext cx="4741334" cy="36928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accent1"/>
                </a:solidFill>
              </a:rPr>
              <a:t>ARIEL Final Workshop</a:t>
            </a:r>
            <a:endParaRPr lang="fr-FR" sz="933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943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12474</TotalTime>
  <Words>6105</Words>
  <Application>Microsoft Office PowerPoint</Application>
  <PresentationFormat>Grand écran</PresentationFormat>
  <Paragraphs>1797</Paragraphs>
  <Slides>48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 Math</vt:lpstr>
      <vt:lpstr>Franklin Gothic Demi Cond</vt:lpstr>
      <vt:lpstr>Helvetica Light</vt:lpstr>
      <vt:lpstr>Times</vt:lpstr>
      <vt:lpstr>Times New Roman</vt:lpstr>
      <vt:lpstr>Verdana</vt:lpstr>
      <vt:lpstr>Wingdings</vt:lpstr>
      <vt:lpstr>1_Thème Office</vt:lpstr>
      <vt:lpstr>GRAPE : GELINA Reproduction on Accelerator of PETALE Experiments</vt:lpstr>
      <vt:lpstr>Objective: stainless steel nuclear data</vt:lpstr>
      <vt:lpstr>Objective: stainless steel nuclear data</vt:lpstr>
      <vt:lpstr>Experimental design by uncertainty propagation</vt:lpstr>
      <vt:lpstr>Experimental design by uncertainty propagation</vt:lpstr>
      <vt:lpstr>GRAPE at JRC-Geel</vt:lpstr>
      <vt:lpstr>Activation Dosimetry Setup</vt:lpstr>
      <vt:lpstr>Computational Methods</vt:lpstr>
      <vt:lpstr>Methods… up to PETALE results</vt:lpstr>
      <vt:lpstr>Methods… up to PETALE results</vt:lpstr>
      <vt:lpstr>GRAPE design with perturbed XS</vt:lpstr>
      <vt:lpstr>GRAPE design with perturbed XS </vt:lpstr>
      <vt:lpstr>GRAPE design with perturbed XS </vt:lpstr>
      <vt:lpstr>A closer look at Chromium</vt:lpstr>
      <vt:lpstr>A closer look at Chromium</vt:lpstr>
      <vt:lpstr>A closer look at Chromium</vt:lpstr>
      <vt:lpstr>A closer look at Chromium</vt:lpstr>
      <vt:lpstr>A closer look at Chromium…</vt:lpstr>
      <vt:lpstr>… and iron</vt:lpstr>
      <vt:lpstr>… and iron</vt:lpstr>
      <vt:lpstr>… and iron</vt:lpstr>
      <vt:lpstr>Conclusion on dispersion</vt:lpstr>
      <vt:lpstr>GRAPE Irradiation Revised  Schedule </vt:lpstr>
      <vt:lpstr>GRAPE Irradiation Revised  Schedule </vt:lpstr>
      <vt:lpstr>GRAPE Irradiation Revised  Schedule </vt:lpstr>
      <vt:lpstr>Conclusion</vt:lpstr>
      <vt:lpstr>Merci</vt:lpstr>
      <vt:lpstr>  Any Questions ?</vt:lpstr>
      <vt:lpstr>  Annexes</vt:lpstr>
      <vt:lpstr>GRAPE Irradiation Revised  Schedule </vt:lpstr>
      <vt:lpstr>GRAPE Irradiation Schedule </vt:lpstr>
      <vt:lpstr>Présentation PowerPoint</vt:lpstr>
      <vt:lpstr>GRAPE Irradiation Revised  Schedule </vt:lpstr>
      <vt:lpstr>Présentation PowerPoint</vt:lpstr>
      <vt:lpstr>GRAPE at JRC-Geel</vt:lpstr>
      <vt:lpstr>GRAPE shielding</vt:lpstr>
      <vt:lpstr>GRAPE shielding</vt:lpstr>
      <vt:lpstr>GRAPE shielding</vt:lpstr>
      <vt:lpstr>GRAPE shielding</vt:lpstr>
      <vt:lpstr>GRAPE shielding</vt:lpstr>
      <vt:lpstr>GRAPE shielding</vt:lpstr>
      <vt:lpstr>GRAPE Irradiation Revised  Schedule </vt:lpstr>
      <vt:lpstr>Présentation PowerPoint</vt:lpstr>
      <vt:lpstr>GRAPE Irradiation Revised  Schedule </vt:lpstr>
      <vt:lpstr>GRAPE Irradiation Revised  Schedule </vt:lpstr>
      <vt:lpstr>GELINA design with perturbed XS </vt:lpstr>
      <vt:lpstr>GELINA design with perturbed XS </vt:lpstr>
      <vt:lpstr>Context and Background: CROCUS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 April 2021</dc:title>
  <dc:creator>Thomas Ligonnet</dc:creator>
  <cp:lastModifiedBy>Thomas Ligonnet</cp:lastModifiedBy>
  <cp:revision>440</cp:revision>
  <dcterms:created xsi:type="dcterms:W3CDTF">2021-04-21T06:48:35Z</dcterms:created>
  <dcterms:modified xsi:type="dcterms:W3CDTF">2024-01-17T07:16:03Z</dcterms:modified>
</cp:coreProperties>
</file>