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0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metadata/core-properties" Target="docProps/core0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48" r:id="rId1"/>
    <p:sldMasterId id="2147483661" r:id="rId2"/>
    <p:sldMasterId id="2147483674" r:id="rId3"/>
  </p:sldMasterIdLst>
  <p:notesMasterIdLst>
    <p:notesMasterId r:id="rId23"/>
  </p:notesMasterIdLst>
  <p:sldIdLst>
    <p:sldId id="256" r:id="rId4"/>
    <p:sldId id="309" r:id="rId5"/>
    <p:sldId id="346" r:id="rId6"/>
    <p:sldId id="311" r:id="rId7"/>
    <p:sldId id="260" r:id="rId8"/>
    <p:sldId id="314" r:id="rId9"/>
    <p:sldId id="345" r:id="rId10"/>
    <p:sldId id="348" r:id="rId11"/>
    <p:sldId id="354" r:id="rId12"/>
    <p:sldId id="347" r:id="rId13"/>
    <p:sldId id="341" r:id="rId14"/>
    <p:sldId id="335" r:id="rId15"/>
    <p:sldId id="339" r:id="rId16"/>
    <p:sldId id="353" r:id="rId17"/>
    <p:sldId id="349" r:id="rId18"/>
    <p:sldId id="350" r:id="rId19"/>
    <p:sldId id="352" r:id="rId20"/>
    <p:sldId id="286" r:id="rId21"/>
    <p:sldId id="300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984" autoAdjust="0"/>
    <p:restoredTop sz="89075" autoAdjust="0"/>
  </p:normalViewPr>
  <p:slideViewPr>
    <p:cSldViewPr snapToGrid="0" showGuides="1">
      <p:cViewPr varScale="1">
        <p:scale>
          <a:sx n="60" d="100"/>
          <a:sy n="60" d="100"/>
        </p:scale>
        <p:origin x="1100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de-DE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3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de-DE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3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de-DE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3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de-DE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3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053F36DB-1EE3-4E2A-9FAC-C868F30F3090}" type="slidenum">
              <a:rPr lang="de-DE" sz="1400" b="0" strike="noStrike" spc="-1">
                <a:latin typeface="Times New Roman"/>
              </a:rPr>
              <a:t>‹Nr.›</a:t>
            </a:fld>
            <a:endParaRPr lang="de-DE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31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837B7819-B67B-437D-B009-8C20E7DAE464}" type="slidenum"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de-DE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053F36DB-1EE3-4E2A-9FAC-C868F30F3090}" type="slidenum">
              <a:rPr lang="de-DE" sz="1400" b="0" strike="noStrike" spc="-1" smtClean="0">
                <a:latin typeface="Times New Roman"/>
              </a:rPr>
              <a:t>8</a:t>
            </a:fld>
            <a:endParaRPr lang="de-DE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7564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Numbers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10 *</a:t>
            </a:r>
            <a:r>
              <a:rPr lang="de-DE" dirty="0" err="1"/>
              <a:t>completed</a:t>
            </a:r>
            <a:r>
              <a:rPr lang="de-DE" dirty="0"/>
              <a:t>* </a:t>
            </a:r>
            <a:r>
              <a:rPr lang="de-DE" dirty="0" err="1"/>
              <a:t>experiments</a:t>
            </a:r>
            <a:r>
              <a:rPr lang="de-DE" dirty="0"/>
              <a:t> and 11 *</a:t>
            </a:r>
            <a:r>
              <a:rPr lang="de-DE" dirty="0" err="1"/>
              <a:t>completed</a:t>
            </a:r>
            <a:r>
              <a:rPr lang="de-DE" dirty="0"/>
              <a:t>* </a:t>
            </a:r>
            <a:r>
              <a:rPr lang="de-DE" dirty="0" err="1"/>
              <a:t>education</a:t>
            </a:r>
            <a:r>
              <a:rPr lang="de-DE" dirty="0"/>
              <a:t> and </a:t>
            </a:r>
            <a:r>
              <a:rPr lang="de-DE" dirty="0" err="1"/>
              <a:t>training</a:t>
            </a:r>
            <a:r>
              <a:rPr lang="de-DE" dirty="0"/>
              <a:t> </a:t>
            </a:r>
            <a:r>
              <a:rPr lang="de-DE" dirty="0" err="1"/>
              <a:t>visits</a:t>
            </a:r>
            <a:r>
              <a:rPr lang="de-DE" dirty="0"/>
              <a:t>.</a:t>
            </a:r>
          </a:p>
          <a:p>
            <a:r>
              <a:rPr lang="de-DE" dirty="0"/>
              <a:t>The </a:t>
            </a:r>
            <a:r>
              <a:rPr lang="de-DE" dirty="0" err="1"/>
              <a:t>typical</a:t>
            </a:r>
            <a:r>
              <a:rPr lang="de-DE" dirty="0"/>
              <a:t> supported </a:t>
            </a:r>
            <a:r>
              <a:rPr lang="de-DE" dirty="0" err="1"/>
              <a:t>number</a:t>
            </a:r>
            <a:r>
              <a:rPr lang="de-DE" dirty="0"/>
              <a:t> of </a:t>
            </a:r>
            <a:r>
              <a:rPr lang="de-DE" dirty="0" err="1"/>
              <a:t>users</a:t>
            </a:r>
            <a:r>
              <a:rPr lang="de-DE" dirty="0"/>
              <a:t> per </a:t>
            </a:r>
            <a:r>
              <a:rPr lang="de-DE" dirty="0" err="1"/>
              <a:t>experiment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4. </a:t>
            </a:r>
          </a:p>
          <a:p>
            <a:r>
              <a:rPr lang="de-DE" dirty="0"/>
              <a:t>(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users</a:t>
            </a:r>
            <a:r>
              <a:rPr lang="de-DE" dirty="0"/>
              <a:t>,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experiments</a:t>
            </a:r>
            <a:r>
              <a:rPr lang="de-DE" dirty="0"/>
              <a:t> </a:t>
            </a:r>
            <a:r>
              <a:rPr lang="de-DE" dirty="0" err="1"/>
              <a:t>involved</a:t>
            </a:r>
            <a:r>
              <a:rPr lang="de-DE" dirty="0"/>
              <a:t> </a:t>
            </a:r>
            <a:r>
              <a:rPr lang="de-DE" dirty="0" err="1"/>
              <a:t>users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where</a:t>
            </a:r>
            <a:r>
              <a:rPr lang="de-DE" dirty="0"/>
              <a:t> not supported </a:t>
            </a:r>
            <a:r>
              <a:rPr lang="de-DE" dirty="0" err="1"/>
              <a:t>by</a:t>
            </a:r>
            <a:r>
              <a:rPr lang="de-DE" dirty="0"/>
              <a:t> ARIEL, </a:t>
            </a:r>
          </a:p>
          <a:p>
            <a:r>
              <a:rPr lang="de-DE" dirty="0"/>
              <a:t>but </a:t>
            </a:r>
            <a:r>
              <a:rPr lang="de-DE" dirty="0" err="1"/>
              <a:t>took</a:t>
            </a:r>
            <a:r>
              <a:rPr lang="de-DE" dirty="0"/>
              <a:t> </a:t>
            </a:r>
            <a:r>
              <a:rPr lang="de-DE" dirty="0" err="1"/>
              <a:t>part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)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3AA2A-E907-4541-B4B1-D045B7632B52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5909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400DB-D256-42DD-A275-016BA6A9CCA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066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385198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432504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554928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55140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86053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572529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9575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Le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4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246989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056616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131669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346064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161926" y="1047750"/>
            <a:ext cx="8720138" cy="51704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009757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1451" y="1047750"/>
            <a:ext cx="8710613" cy="649288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61926" y="1970088"/>
            <a:ext cx="4270375" cy="4248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84701" y="1970088"/>
            <a:ext cx="4271963" cy="4248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0269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el, zwei Inhalt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1451" y="1047750"/>
            <a:ext cx="8710613" cy="649288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161926" y="1970090"/>
            <a:ext cx="4270375" cy="2047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161926" y="4170365"/>
            <a:ext cx="4270375" cy="2047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4584701" y="1970088"/>
            <a:ext cx="4271963" cy="4248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076301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1451" y="1047750"/>
            <a:ext cx="8710613" cy="649288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61926" y="1970088"/>
            <a:ext cx="4270375" cy="4248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84701" y="1970088"/>
            <a:ext cx="4271963" cy="4248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127738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539553" y="332656"/>
            <a:ext cx="8207375" cy="9353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rgbClr val="003E89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468314" y="1557338"/>
            <a:ext cx="8207375" cy="4392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8955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"/>
          <p:cNvSpPr/>
          <p:nvPr/>
        </p:nvSpPr>
        <p:spPr>
          <a:xfrm>
            <a:off x="0" y="466560"/>
            <a:ext cx="9142200" cy="1440"/>
          </a:xfrm>
          <a:prstGeom prst="line">
            <a:avLst/>
          </a:prstGeom>
          <a:ln w="19080" cap="rnd">
            <a:solidFill>
              <a:srgbClr val="FFFFFF"/>
            </a:solidFill>
            <a:prstDash val="sysDot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" name="Picture 18" descr="FZD-Bildmarke_Preussel_wtransparent"/>
          <p:cNvPicPr/>
          <p:nvPr/>
        </p:nvPicPr>
        <p:blipFill>
          <a:blip r:embed="rId15"/>
          <a:stretch/>
        </p:blipFill>
        <p:spPr>
          <a:xfrm>
            <a:off x="8532720" y="44280"/>
            <a:ext cx="325080" cy="360000"/>
          </a:xfrm>
          <a:prstGeom prst="rect">
            <a:avLst/>
          </a:prstGeom>
          <a:ln>
            <a:noFill/>
          </a:ln>
        </p:spPr>
      </p:pic>
      <p:pic>
        <p:nvPicPr>
          <p:cNvPr id="2" name="Picture 20" descr="Folgefolie"/>
          <p:cNvPicPr/>
          <p:nvPr/>
        </p:nvPicPr>
        <p:blipFill>
          <a:blip r:embed="rId16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3" name="CustomShape 2"/>
          <p:cNvSpPr/>
          <p:nvPr/>
        </p:nvSpPr>
        <p:spPr>
          <a:xfrm>
            <a:off x="0" y="0"/>
            <a:ext cx="286920" cy="286920"/>
          </a:xfrm>
          <a:prstGeom prst="rect">
            <a:avLst/>
          </a:prstGeom>
          <a:solidFill>
            <a:srgbClr val="CF68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3"/>
          <p:cNvSpPr/>
          <p:nvPr/>
        </p:nvSpPr>
        <p:spPr>
          <a:xfrm>
            <a:off x="287280" y="6620040"/>
            <a:ext cx="2437920" cy="122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de-DE" sz="800" b="0" strike="noStrike" spc="-1">
                <a:solidFill>
                  <a:srgbClr val="FFFFFF"/>
                </a:solidFill>
                <a:latin typeface="Arial"/>
              </a:rPr>
              <a:t>Seite </a:t>
            </a:r>
            <a:fld id="{0185A618-3889-4050-BB52-EE2DBFB01971}" type="slidenum">
              <a:rPr lang="de-DE" sz="800" b="0" strike="noStrike" spc="-1">
                <a:solidFill>
                  <a:srgbClr val="FFFFFF"/>
                </a:solidFill>
                <a:latin typeface="Arial"/>
              </a:rPr>
              <a:pPr>
                <a:lnSpc>
                  <a:spcPct val="100000"/>
                </a:lnSpc>
                <a:spcBef>
                  <a:spcPts val="400"/>
                </a:spcBef>
              </a:pPr>
              <a:t>‹Nr.›</a:t>
            </a:fld>
            <a:endParaRPr lang="de-DE" sz="800" b="0" strike="noStrike" spc="-1">
              <a:latin typeface="Arial"/>
            </a:endParaRPr>
          </a:p>
        </p:txBody>
      </p:sp>
      <p:pic>
        <p:nvPicPr>
          <p:cNvPr id="5" name="Bild 5" descr="DDC_Logo_110x50_4C.eps"/>
          <p:cNvPicPr/>
          <p:nvPr/>
        </p:nvPicPr>
        <p:blipFill>
          <a:blip r:embed="rId17"/>
          <a:stretch/>
        </p:blipFill>
        <p:spPr>
          <a:xfrm>
            <a:off x="6589800" y="6124680"/>
            <a:ext cx="718920" cy="328320"/>
          </a:xfrm>
          <a:prstGeom prst="rect">
            <a:avLst/>
          </a:prstGeom>
          <a:ln w="9360">
            <a:noFill/>
          </a:ln>
        </p:spPr>
      </p:pic>
      <p:sp>
        <p:nvSpPr>
          <p:cNvPr id="6" name="PlaceHolder 4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000" b="0" strike="noStrike" spc="-1">
                <a:solidFill>
                  <a:srgbClr val="003E89"/>
                </a:solidFill>
                <a:latin typeface="Arial"/>
              </a:rPr>
              <a:t>Titelmasterformat durch Klicken bearbeiten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9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914400" rtl="0" eaLnBrk="1" latinLnBrk="0" hangingPunct="1">
        <a:lnSpc>
          <a:spcPct val="90000"/>
        </a:lnSpc>
        <a:spcBef>
          <a:spcPts val="1417"/>
        </a:spcBef>
        <a:buClr>
          <a:srgbClr val="000000"/>
        </a:buClr>
        <a:buSzPct val="45000"/>
        <a:buFont typeface="Wingdings" charset="2"/>
        <a:buChar char="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Line 1"/>
          <p:cNvSpPr/>
          <p:nvPr/>
        </p:nvSpPr>
        <p:spPr>
          <a:xfrm>
            <a:off x="0" y="466560"/>
            <a:ext cx="9142200" cy="1440"/>
          </a:xfrm>
          <a:prstGeom prst="line">
            <a:avLst/>
          </a:prstGeom>
          <a:ln w="19080" cap="rnd">
            <a:solidFill>
              <a:srgbClr val="FFFFFF"/>
            </a:solidFill>
            <a:prstDash val="sysDot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5" name="Picture 18" descr="FZD-Bildmarke_Preussel_wtransparent"/>
          <p:cNvPicPr/>
          <p:nvPr/>
        </p:nvPicPr>
        <p:blipFill>
          <a:blip r:embed="rId14"/>
          <a:stretch/>
        </p:blipFill>
        <p:spPr>
          <a:xfrm>
            <a:off x="8532720" y="44280"/>
            <a:ext cx="325080" cy="360000"/>
          </a:xfrm>
          <a:prstGeom prst="rect">
            <a:avLst/>
          </a:prstGeom>
          <a:ln>
            <a:noFill/>
          </a:ln>
        </p:spPr>
      </p:pic>
      <p:pic>
        <p:nvPicPr>
          <p:cNvPr id="46" name="Picture 20" descr="Folgefolie"/>
          <p:cNvPicPr/>
          <p:nvPr/>
        </p:nvPicPr>
        <p:blipFill>
          <a:blip r:embed="rId15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47" name="CustomShape 2"/>
          <p:cNvSpPr/>
          <p:nvPr/>
        </p:nvSpPr>
        <p:spPr>
          <a:xfrm>
            <a:off x="0" y="0"/>
            <a:ext cx="286920" cy="286920"/>
          </a:xfrm>
          <a:prstGeom prst="rect">
            <a:avLst/>
          </a:prstGeom>
          <a:solidFill>
            <a:srgbClr val="CF68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3"/>
          <p:cNvSpPr/>
          <p:nvPr/>
        </p:nvSpPr>
        <p:spPr>
          <a:xfrm>
            <a:off x="287280" y="6620040"/>
            <a:ext cx="2437920" cy="122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de-DE" sz="800" b="0" strike="noStrike" spc="-1">
                <a:solidFill>
                  <a:srgbClr val="FFFFFF"/>
                </a:solidFill>
                <a:latin typeface="Arial"/>
              </a:rPr>
              <a:t>Seite </a:t>
            </a:r>
            <a:fld id="{D8D81F2B-068F-41A9-AFA9-30A03DF26DFA}" type="slidenum">
              <a:rPr lang="de-DE" sz="800" b="0" strike="noStrike" spc="-1">
                <a:solidFill>
                  <a:srgbClr val="FFFFFF"/>
                </a:solidFill>
                <a:latin typeface="Arial"/>
              </a:rPr>
              <a:pPr>
                <a:lnSpc>
                  <a:spcPct val="100000"/>
                </a:lnSpc>
                <a:spcBef>
                  <a:spcPts val="400"/>
                </a:spcBef>
              </a:pPr>
              <a:t>‹Nr.›</a:t>
            </a:fld>
            <a:endParaRPr lang="de-DE" sz="800" b="0" strike="noStrike" spc="-1">
              <a:latin typeface="Arial"/>
            </a:endParaRPr>
          </a:p>
        </p:txBody>
      </p:sp>
      <p:pic>
        <p:nvPicPr>
          <p:cNvPr id="49" name="Bild 5" descr="DDC_Logo_110x50_4C.eps"/>
          <p:cNvPicPr/>
          <p:nvPr/>
        </p:nvPicPr>
        <p:blipFill>
          <a:blip r:embed="rId16"/>
          <a:stretch/>
        </p:blipFill>
        <p:spPr>
          <a:xfrm>
            <a:off x="6589800" y="6124680"/>
            <a:ext cx="718920" cy="328320"/>
          </a:xfrm>
          <a:prstGeom prst="rect">
            <a:avLst/>
          </a:prstGeom>
          <a:ln w="9360">
            <a:noFill/>
          </a:ln>
        </p:spPr>
      </p:pic>
      <p:sp>
        <p:nvSpPr>
          <p:cNvPr id="50" name="PlaceHolder 4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000" b="0" strike="noStrike" spc="-1">
                <a:solidFill>
                  <a:srgbClr val="003E89"/>
                </a:solidFill>
                <a:latin typeface="Arial"/>
              </a:rPr>
              <a:t>Titelmasterformat durch Klicken bearbeiten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432000" indent="-324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000000"/>
                </a:solidFill>
                <a:latin typeface="Arial"/>
              </a:rPr>
              <a:t>Textmasterformate durch Klicken bearbeiten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Zweite 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600" b="0" strike="noStrike" spc="-1">
                <a:solidFill>
                  <a:srgbClr val="000000"/>
                </a:solidFill>
                <a:latin typeface="Arial"/>
              </a:rPr>
              <a:t>Dritte Ebene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Vierte Ebene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Fünfte Ebene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914400" rtl="0" eaLnBrk="1" latinLnBrk="0" hangingPunct="1">
        <a:lnSpc>
          <a:spcPct val="100000"/>
        </a:lnSpc>
        <a:spcBef>
          <a:spcPts val="479"/>
        </a:spcBef>
        <a:buClr>
          <a:srgbClr val="000000"/>
        </a:buClr>
        <a:buSzPct val="45000"/>
        <a:buFont typeface="Wingdings" charset="2"/>
        <a:buChar char="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1" y="466725"/>
            <a:ext cx="9142413" cy="1588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8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3090" name="Picture 18" descr="FZD-Bildmarke_Preussel_wtransparent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532814" y="44452"/>
            <a:ext cx="325437" cy="360363"/>
          </a:xfrm>
          <a:prstGeom prst="rect">
            <a:avLst/>
          </a:prstGeom>
          <a:noFill/>
        </p:spPr>
      </p:pic>
      <p:pic>
        <p:nvPicPr>
          <p:cNvPr id="3092" name="Picture 20" descr="Folgefolie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0" y="0"/>
            <a:ext cx="287338" cy="287338"/>
          </a:xfrm>
          <a:prstGeom prst="rect">
            <a:avLst/>
          </a:prstGeom>
          <a:solidFill>
            <a:srgbClr val="CF6800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287338" y="6619875"/>
            <a:ext cx="24384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800">
                <a:solidFill>
                  <a:srgbClr val="FFFFFF"/>
                </a:solidFill>
                <a:cs typeface="Arial" charset="0"/>
              </a:rPr>
              <a:t>Seite </a:t>
            </a:r>
            <a:fld id="{0ED0472E-AFF3-485C-B0F7-9CBC07696F46}" type="slidenum">
              <a:rPr lang="de-DE" sz="800">
                <a:solidFill>
                  <a:srgbClr val="FFFFFF"/>
                </a:solidFill>
                <a:cs typeface="Arial" charset="0"/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‹Nr.›</a:t>
            </a:fld>
            <a:endParaRPr lang="de-DE" sz="8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3102" name="Bild 5" descr="DDC_Logo_110x50_4C.eps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589714" y="6124577"/>
            <a:ext cx="719137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803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ariel-h2020.eu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2.png"/><Relationship Id="rId7" Type="http://schemas.openxmlformats.org/officeDocument/2006/relationships/image" Target="../media/image5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37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iel-h2020.eu/index.php/en/forms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iel-h2020.eu/index.php/en/forms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netp.eu/offerr/" TargetMode="External"/><Relationship Id="rId2" Type="http://schemas.openxmlformats.org/officeDocument/2006/relationships/hyperlink" Target="https://web.infn.it/EURO-LABS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enen.eu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2" Type="http://schemas.openxmlformats.org/officeDocument/2006/relationships/image" Target="../media/image6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29" Type="http://schemas.openxmlformats.org/officeDocument/2006/relationships/image" Target="../media/image5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32" Type="http://schemas.openxmlformats.org/officeDocument/2006/relationships/image" Target="../media/image53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gif"/><Relationship Id="rId28" Type="http://schemas.openxmlformats.org/officeDocument/2006/relationships/image" Target="../media/image49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31" Type="http://schemas.openxmlformats.org/officeDocument/2006/relationships/image" Target="../media/image52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48.png"/><Relationship Id="rId30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51/epjn/2022020" TargetMode="External"/><Relationship Id="rId13" Type="http://schemas.openxmlformats.org/officeDocument/2006/relationships/hyperlink" Target="https://doi.org/10.1016/j.radphyschem.2023.111464" TargetMode="External"/><Relationship Id="rId3" Type="http://schemas.openxmlformats.org/officeDocument/2006/relationships/hyperlink" Target="https://doi.org/10.1016/j.nima.2021.165297" TargetMode="External"/><Relationship Id="rId7" Type="http://schemas.openxmlformats.org/officeDocument/2006/relationships/hyperlink" Target="https://doi.org/10.1051/epjconf/202125311006" TargetMode="External"/><Relationship Id="rId12" Type="http://schemas.openxmlformats.org/officeDocument/2006/relationships/hyperlink" Target="https://doi.org/10.1051/epjconf/20232840103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51/epjconf/202125307007" TargetMode="External"/><Relationship Id="rId11" Type="http://schemas.openxmlformats.org/officeDocument/2006/relationships/hyperlink" Target="https://doi.org/10.1016/j.nimb.2022.09.019" TargetMode="External"/><Relationship Id="rId5" Type="http://schemas.openxmlformats.org/officeDocument/2006/relationships/hyperlink" Target="https://doi.org/10.1140/epja/s10050-021-00565-x" TargetMode="External"/><Relationship Id="rId10" Type="http://schemas.openxmlformats.org/officeDocument/2006/relationships/hyperlink" Target="https://doi.org/10.1016/j.nima.2022.166740" TargetMode="External"/><Relationship Id="rId4" Type="http://schemas.openxmlformats.org/officeDocument/2006/relationships/hyperlink" Target="https://doi.org/10.1140/epjp/s13360-021-01253-x" TargetMode="External"/><Relationship Id="rId9" Type="http://schemas.openxmlformats.org/officeDocument/2006/relationships/hyperlink" Target="https://doi.org/10.1016/j.physletb.2022.13732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da.ciemat.es/event/3827/" TargetMode="External"/><Relationship Id="rId2" Type="http://schemas.openxmlformats.org/officeDocument/2006/relationships/hyperlink" Target="https://www.ariel-h2020.eu/index.php/en/2-uncategorised/13-kick-off-meet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dico.ijclab.in2p3.fr/event/9751/timetable/#all" TargetMode="External"/><Relationship Id="rId4" Type="http://schemas.openxmlformats.org/officeDocument/2006/relationships/hyperlink" Target="https://indico.cern.ch/event/124254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505440" y="132840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000" b="1" spc="-1" dirty="0">
                <a:solidFill>
                  <a:srgbClr val="003E89"/>
                </a:solidFill>
                <a:latin typeface="Arial"/>
              </a:rPr>
              <a:t>Summary of the ARIEL project</a:t>
            </a:r>
            <a:endParaRPr lang="en-US" sz="30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1445400" y="301212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2000" spc="-1" dirty="0">
                <a:latin typeface="Arial"/>
              </a:rPr>
              <a:t> </a:t>
            </a:r>
            <a:br>
              <a:rPr dirty="0"/>
            </a:br>
            <a:r>
              <a:rPr lang="de-DE" sz="2000" spc="-1" dirty="0">
                <a:latin typeface="Arial"/>
              </a:rPr>
              <a:t>Arnd Junghans, </a:t>
            </a:r>
            <a:br>
              <a:rPr dirty="0"/>
            </a:br>
            <a:r>
              <a:rPr lang="de-DE" sz="2000" spc="-1" dirty="0">
                <a:latin typeface="Arial"/>
              </a:rPr>
              <a:t>Helmholtz-Zentrum Dresden-</a:t>
            </a:r>
            <a:r>
              <a:rPr lang="de-DE" sz="2000" spc="-1" dirty="0" err="1">
                <a:latin typeface="Arial"/>
              </a:rPr>
              <a:t>Rossendorf</a:t>
            </a:r>
            <a:endParaRPr lang="de-DE" sz="20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20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2000" spc="-1" dirty="0" err="1">
                <a:latin typeface="Arial"/>
              </a:rPr>
              <a:t>January</a:t>
            </a:r>
            <a:r>
              <a:rPr lang="de-DE" sz="2000" spc="-1" dirty="0">
                <a:latin typeface="Arial"/>
              </a:rPr>
              <a:t>, 17, 2024, </a:t>
            </a:r>
            <a:r>
              <a:rPr lang="de-DE" sz="2000" spc="-1" dirty="0" err="1">
                <a:latin typeface="Arial"/>
              </a:rPr>
              <a:t>IJCLab</a:t>
            </a:r>
            <a:r>
              <a:rPr lang="de-DE" sz="2000" spc="-1" dirty="0">
                <a:latin typeface="Arial"/>
              </a:rPr>
              <a:t> Orsay</a:t>
            </a:r>
          </a:p>
        </p:txBody>
      </p:sp>
      <p:grpSp>
        <p:nvGrpSpPr>
          <p:cNvPr id="140" name="Group 3"/>
          <p:cNvGrpSpPr/>
          <p:nvPr/>
        </p:nvGrpSpPr>
        <p:grpSpPr>
          <a:xfrm>
            <a:off x="640440" y="5257800"/>
            <a:ext cx="7976188" cy="921876"/>
            <a:chOff x="640440" y="5257800"/>
            <a:chExt cx="7976188" cy="921876"/>
          </a:xfrm>
        </p:grpSpPr>
        <p:pic>
          <p:nvPicPr>
            <p:cNvPr id="141" name="Picture 2"/>
            <p:cNvPicPr/>
            <p:nvPr/>
          </p:nvPicPr>
          <p:blipFill>
            <a:blip r:embed="rId3"/>
            <a:stretch/>
          </p:blipFill>
          <p:spPr>
            <a:xfrm>
              <a:off x="640440" y="5313600"/>
              <a:ext cx="804600" cy="5346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42" name="CustomShape 4"/>
            <p:cNvSpPr/>
            <p:nvPr/>
          </p:nvSpPr>
          <p:spPr>
            <a:xfrm>
              <a:off x="1671480" y="5257800"/>
              <a:ext cx="6945148" cy="92187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e-DE" spc="-1" dirty="0">
                  <a:solidFill>
                    <a:srgbClr val="000000"/>
                  </a:solidFill>
                  <a:latin typeface="Arial"/>
                </a:rPr>
                <a:t>This </a:t>
              </a:r>
              <a:r>
                <a:rPr lang="de-DE" spc="-1" dirty="0" err="1">
                  <a:solidFill>
                    <a:srgbClr val="000000"/>
                  </a:solidFill>
                  <a:latin typeface="Arial"/>
                </a:rPr>
                <a:t>project</a:t>
              </a:r>
              <a:r>
                <a:rPr lang="de-DE" spc="-1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de-DE" spc="-1" dirty="0" err="1">
                  <a:solidFill>
                    <a:srgbClr val="000000"/>
                  </a:solidFill>
                  <a:latin typeface="Arial"/>
                </a:rPr>
                <a:t>has</a:t>
              </a:r>
              <a:r>
                <a:rPr lang="de-DE" spc="-1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de-DE" spc="-1" dirty="0" err="1">
                  <a:solidFill>
                    <a:srgbClr val="000000"/>
                  </a:solidFill>
                  <a:latin typeface="Arial"/>
                </a:rPr>
                <a:t>received</a:t>
              </a:r>
              <a:r>
                <a:rPr lang="de-DE" spc="-1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de-DE" spc="-1" dirty="0" err="1">
                  <a:solidFill>
                    <a:srgbClr val="000000"/>
                  </a:solidFill>
                  <a:latin typeface="Arial"/>
                </a:rPr>
                <a:t>funding</a:t>
              </a:r>
              <a:r>
                <a:rPr lang="de-DE" spc="-1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de-DE" spc="-1" dirty="0" err="1">
                  <a:solidFill>
                    <a:srgbClr val="000000"/>
                  </a:solidFill>
                  <a:latin typeface="Arial"/>
                </a:rPr>
                <a:t>from</a:t>
              </a:r>
              <a:r>
                <a:rPr lang="de-DE" spc="-1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de-DE" spc="-1" dirty="0" err="1">
                  <a:solidFill>
                    <a:srgbClr val="000000"/>
                  </a:solidFill>
                  <a:latin typeface="Arial"/>
                </a:rPr>
                <a:t>the</a:t>
              </a:r>
              <a:r>
                <a:rPr lang="de-DE" spc="-1" dirty="0">
                  <a:solidFill>
                    <a:srgbClr val="000000"/>
                  </a:solidFill>
                  <a:latin typeface="Arial"/>
                </a:rPr>
                <a:t> Euratom </a:t>
              </a:r>
              <a:r>
                <a:rPr lang="de-DE" spc="-1" dirty="0" err="1">
                  <a:solidFill>
                    <a:srgbClr val="000000"/>
                  </a:solidFill>
                  <a:latin typeface="Arial"/>
                </a:rPr>
                <a:t>research</a:t>
              </a:r>
              <a:r>
                <a:rPr lang="de-DE" spc="-1" dirty="0">
                  <a:solidFill>
                    <a:srgbClr val="000000"/>
                  </a:solidFill>
                  <a:latin typeface="Arial"/>
                </a:rPr>
                <a:t> and </a:t>
              </a:r>
              <a:endParaRPr lang="de-D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de-DE" spc="-1" dirty="0" err="1">
                  <a:solidFill>
                    <a:srgbClr val="000000"/>
                  </a:solidFill>
                  <a:latin typeface="Arial"/>
                </a:rPr>
                <a:t>training</a:t>
              </a:r>
              <a:r>
                <a:rPr lang="de-DE" spc="-1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de-DE" spc="-1" dirty="0" err="1">
                  <a:solidFill>
                    <a:srgbClr val="000000"/>
                  </a:solidFill>
                  <a:latin typeface="Arial"/>
                </a:rPr>
                <a:t>programme</a:t>
              </a:r>
              <a:r>
                <a:rPr lang="de-DE" spc="-1" dirty="0">
                  <a:solidFill>
                    <a:srgbClr val="000000"/>
                  </a:solidFill>
                  <a:latin typeface="Arial"/>
                </a:rPr>
                <a:t> 2014-2018 </a:t>
              </a:r>
              <a:r>
                <a:rPr lang="de-DE" spc="-1" dirty="0" err="1">
                  <a:solidFill>
                    <a:srgbClr val="000000"/>
                  </a:solidFill>
                  <a:latin typeface="Arial"/>
                </a:rPr>
                <a:t>under</a:t>
              </a:r>
              <a:r>
                <a:rPr lang="de-DE" spc="-1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de-DE" spc="-1" dirty="0" err="1">
                  <a:solidFill>
                    <a:srgbClr val="000000"/>
                  </a:solidFill>
                  <a:latin typeface="Arial"/>
                </a:rPr>
                <a:t>grant</a:t>
              </a:r>
              <a:r>
                <a:rPr lang="de-DE" spc="-1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de-DE" spc="-1" dirty="0" err="1">
                  <a:solidFill>
                    <a:srgbClr val="000000"/>
                  </a:solidFill>
                  <a:latin typeface="Arial"/>
                </a:rPr>
                <a:t>agreement</a:t>
              </a:r>
              <a:r>
                <a:rPr lang="de-DE" spc="-1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de-DE" spc="-1" dirty="0" err="1">
                  <a:solidFill>
                    <a:srgbClr val="000000"/>
                  </a:solidFill>
                  <a:latin typeface="Arial"/>
                </a:rPr>
                <a:t>No</a:t>
              </a:r>
              <a:r>
                <a:rPr lang="de-DE" spc="-1" dirty="0">
                  <a:solidFill>
                    <a:srgbClr val="000000"/>
                  </a:solidFill>
                  <a:latin typeface="Arial"/>
                </a:rPr>
                <a:t> 847594</a:t>
              </a:r>
              <a:br>
                <a:rPr dirty="0"/>
              </a:br>
              <a:r>
                <a:rPr lang="de-DE" spc="-1" dirty="0">
                  <a:solidFill>
                    <a:srgbClr val="000000"/>
                  </a:solidFill>
                  <a:latin typeface="Arial"/>
                </a:rPr>
                <a:t>(ARIEL).   </a:t>
              </a:r>
              <a:endParaRPr lang="de-DE" spc="-1" dirty="0">
                <a:latin typeface="Arial"/>
              </a:endParaRPr>
            </a:p>
          </p:txBody>
        </p:sp>
      </p:grpSp>
      <p:sp>
        <p:nvSpPr>
          <p:cNvPr id="143" name="CustomShape 5"/>
          <p:cNvSpPr/>
          <p:nvPr/>
        </p:nvSpPr>
        <p:spPr>
          <a:xfrm>
            <a:off x="2910240" y="6211800"/>
            <a:ext cx="2205710" cy="9218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u="sng" spc="-1">
                <a:solidFill>
                  <a:srgbClr val="009999"/>
                </a:solidFill>
                <a:latin typeface="Arial"/>
                <a:hlinkClick r:id="rId4"/>
              </a:rPr>
              <a:t>www.ariel-h2020.eu</a:t>
            </a:r>
            <a:endParaRPr lang="de-DE" spc="-1">
              <a:latin typeface="Arial"/>
            </a:endParaRPr>
          </a:p>
          <a:p>
            <a:pPr>
              <a:lnSpc>
                <a:spcPct val="100000"/>
              </a:lnSpc>
            </a:pPr>
            <a:endParaRPr lang="de-DE" spc="-1">
              <a:latin typeface="Arial"/>
            </a:endParaRPr>
          </a:p>
          <a:p>
            <a:pPr>
              <a:lnSpc>
                <a:spcPct val="100000"/>
              </a:lnSpc>
            </a:pPr>
            <a:endParaRPr lang="de-DE" spc="-1">
              <a:latin typeface="Arial"/>
            </a:endParaRPr>
          </a:p>
        </p:txBody>
      </p:sp>
      <p:grpSp>
        <p:nvGrpSpPr>
          <p:cNvPr id="144" name="Group 6"/>
          <p:cNvGrpSpPr/>
          <p:nvPr/>
        </p:nvGrpSpPr>
        <p:grpSpPr>
          <a:xfrm>
            <a:off x="248760" y="54000"/>
            <a:ext cx="8737200" cy="923330"/>
            <a:chOff x="248760" y="54000"/>
            <a:chExt cx="8737200" cy="923330"/>
          </a:xfrm>
        </p:grpSpPr>
        <p:sp>
          <p:nvSpPr>
            <p:cNvPr id="145" name="CustomShape 7"/>
            <p:cNvSpPr/>
            <p:nvPr/>
          </p:nvSpPr>
          <p:spPr>
            <a:xfrm>
              <a:off x="248760" y="54000"/>
              <a:ext cx="8737200" cy="923330"/>
            </a:xfrm>
            <a:prstGeom prst="rect">
              <a:avLst/>
            </a:prstGeom>
            <a:gradFill rotWithShape="0">
              <a:gsLst>
                <a:gs pos="0">
                  <a:srgbClr val="007FD9">
                    <a:alpha val="6274"/>
                  </a:srgbClr>
                </a:gs>
                <a:gs pos="100000">
                  <a:srgbClr val="0070C0"/>
                </a:gs>
              </a:gsLst>
              <a:lin ang="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e-DE" sz="2000" spc="-1">
                  <a:solidFill>
                    <a:srgbClr val="002060"/>
                  </a:solidFill>
                  <a:latin typeface="Arial"/>
                </a:rPr>
                <a:t>    Accelerator and Research reactor Infrastructures for </a:t>
              </a:r>
              <a:endParaRPr lang="de-DE" sz="2000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de-DE" sz="2000" spc="-1">
                  <a:solidFill>
                    <a:srgbClr val="002060"/>
                  </a:solidFill>
                  <a:latin typeface="Arial"/>
                </a:rPr>
                <a:t>    Education and Learning </a:t>
              </a:r>
              <a:endParaRPr lang="de-DE" sz="2000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de-DE" sz="2000" spc="-1">
                <a:latin typeface="Arial"/>
              </a:endParaRPr>
            </a:p>
          </p:txBody>
        </p:sp>
        <p:grpSp>
          <p:nvGrpSpPr>
            <p:cNvPr id="146" name="Group 8"/>
            <p:cNvGrpSpPr/>
            <p:nvPr/>
          </p:nvGrpSpPr>
          <p:grpSpPr>
            <a:xfrm>
              <a:off x="6720593" y="156960"/>
              <a:ext cx="2096527" cy="521766"/>
              <a:chOff x="6720593" y="156960"/>
              <a:chExt cx="2096527" cy="521766"/>
            </a:xfrm>
          </p:grpSpPr>
          <p:pic>
            <p:nvPicPr>
              <p:cNvPr id="147" name="Grafik 11"/>
              <p:cNvPicPr/>
              <p:nvPr/>
            </p:nvPicPr>
            <p:blipFill>
              <a:blip r:embed="rId5"/>
              <a:stretch/>
            </p:blipFill>
            <p:spPr>
              <a:xfrm>
                <a:off x="8277840" y="238680"/>
                <a:ext cx="539280" cy="35964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48" name="CustomShape 9"/>
              <p:cNvSpPr/>
              <p:nvPr/>
            </p:nvSpPr>
            <p:spPr>
              <a:xfrm>
                <a:off x="6720593" y="156960"/>
                <a:ext cx="1258335" cy="52176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de-DE" sz="2800" b="1" i="1" spc="-1">
                    <a:solidFill>
                      <a:srgbClr val="FFC000"/>
                    </a:solidFill>
                    <a:latin typeface="Arial"/>
                  </a:rPr>
                  <a:t>ARIEL</a:t>
                </a:r>
                <a:endParaRPr lang="de-DE" sz="2800" spc="-1">
                  <a:latin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590893"/>
          </a:xfrm>
        </p:spPr>
        <p:txBody>
          <a:bodyPr/>
          <a:lstStyle/>
          <a:p>
            <a:r>
              <a:rPr lang="en-US" sz="2400" dirty="0"/>
              <a:t>ARIEL schools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EC400DB-D256-42DD-A275-016BA6A9CCA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ángulo: esquinas redondeadas 7">
            <a:extLst>
              <a:ext uri="{FF2B5EF4-FFF2-40B4-BE49-F238E27FC236}">
                <a16:creationId xmlns:a16="http://schemas.microsoft.com/office/drawing/2014/main" id="{B6DA3931-D0F7-41B8-B593-F29DFFF09BE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19417" y="901083"/>
            <a:ext cx="6754857" cy="350793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defTabSz="6858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2/2022 	@CIEMAT, Madrid, Spain</a:t>
            </a:r>
          </a:p>
          <a:p>
            <a:pPr marL="0" indent="0" defTabSz="6858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Nuclear data: the path from the detector to the reactor calculation 		(24 participants) </a:t>
            </a:r>
          </a:p>
          <a:p>
            <a:pPr marL="0" indent="0" defTabSz="6858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sz="1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s-ES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GB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 	@CNA, Seville, Spain</a:t>
            </a:r>
          </a:p>
          <a:p>
            <a:pPr marL="0" indent="0" defTabSz="6858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Hands-on school on the production, detection and use of neutron beams</a:t>
            </a:r>
          </a:p>
          <a:p>
            <a:pPr marL="0" indent="0" defTabSz="6858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(24 participants)	</a:t>
            </a:r>
          </a:p>
          <a:p>
            <a:pPr marL="0" indent="0" defTabSz="6858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9/2023   @ BME-NTI and MTA EK, Budapest, Hungary</a:t>
            </a:r>
            <a:br>
              <a:rPr lang="en-US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H2020 ARIEL Hands-on School on Nuclear Data from Research Reactors</a:t>
            </a:r>
            <a:b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(23 participants)</a:t>
            </a:r>
          </a:p>
          <a:p>
            <a:pPr marL="0" indent="0" defTabSz="6858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11/2023	@JGU, Mainz, Germany</a:t>
            </a:r>
          </a:p>
          <a:p>
            <a:pPr marL="342900" lvl="1" indent="0" defTabSz="6858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Lab course in Reactor Operation and Nuclear Chemistry </a:t>
            </a:r>
          </a:p>
          <a:p>
            <a:pPr marL="342900" lvl="1" indent="0" defTabSz="6858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(10 participants)</a:t>
            </a:r>
          </a:p>
          <a:p>
            <a:pPr marL="0" indent="0" defTabSz="6858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782C8EC-0190-4DE1-8C8F-4DD6A3F6C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401" y="4069134"/>
            <a:ext cx="3624599" cy="2718449"/>
          </a:xfrm>
          <a:prstGeom prst="rect">
            <a:avLst/>
          </a:prstGeom>
        </p:spPr>
      </p:pic>
      <p:grpSp>
        <p:nvGrpSpPr>
          <p:cNvPr id="7" name="Grupo 13">
            <a:extLst>
              <a:ext uri="{FF2B5EF4-FFF2-40B4-BE49-F238E27FC236}">
                <a16:creationId xmlns:a16="http://schemas.microsoft.com/office/drawing/2014/main" id="{6303A6D8-02EE-41B5-862A-248FDD2CC30D}"/>
              </a:ext>
            </a:extLst>
          </p:cNvPr>
          <p:cNvGrpSpPr>
            <a:grpSpLocks noChangeAspect="1"/>
          </p:cNvGrpSpPr>
          <p:nvPr/>
        </p:nvGrpSpPr>
        <p:grpSpPr>
          <a:xfrm>
            <a:off x="251488" y="1917567"/>
            <a:ext cx="1440995" cy="522489"/>
            <a:chOff x="326572" y="2710544"/>
            <a:chExt cx="5040086" cy="1689538"/>
          </a:xfrm>
        </p:grpSpPr>
        <p:pic>
          <p:nvPicPr>
            <p:cNvPr id="8" name="Imagen 14">
              <a:extLst>
                <a:ext uri="{FF2B5EF4-FFF2-40B4-BE49-F238E27FC236}">
                  <a16:creationId xmlns:a16="http://schemas.microsoft.com/office/drawing/2014/main" id="{BD081BB8-370D-4912-BDCE-D6CD12F9A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6572" y="2710544"/>
              <a:ext cx="1905000" cy="1689538"/>
            </a:xfrm>
            <a:prstGeom prst="rect">
              <a:avLst/>
            </a:prstGeom>
          </p:spPr>
        </p:pic>
        <p:pic>
          <p:nvPicPr>
            <p:cNvPr id="9" name="Imagen 15">
              <a:extLst>
                <a:ext uri="{FF2B5EF4-FFF2-40B4-BE49-F238E27FC236}">
                  <a16:creationId xmlns:a16="http://schemas.microsoft.com/office/drawing/2014/main" id="{AF07B9A2-D8CF-45BD-A272-141DEA881B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7292"/>
            <a:stretch/>
          </p:blipFill>
          <p:spPr>
            <a:xfrm>
              <a:off x="2242458" y="2954538"/>
              <a:ext cx="3124200" cy="1427644"/>
            </a:xfrm>
            <a:prstGeom prst="rect">
              <a:avLst/>
            </a:prstGeom>
          </p:spPr>
        </p:pic>
      </p:grpSp>
      <p:pic>
        <p:nvPicPr>
          <p:cNvPr id="10" name="Imagen 21">
            <a:extLst>
              <a:ext uri="{FF2B5EF4-FFF2-40B4-BE49-F238E27FC236}">
                <a16:creationId xmlns:a16="http://schemas.microsoft.com/office/drawing/2014/main" id="{EBF23C57-5AE3-4588-8D38-A141511688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473" y="3656590"/>
            <a:ext cx="500076" cy="500076"/>
          </a:xfrm>
          <a:prstGeom prst="rect">
            <a:avLst/>
          </a:prstGeom>
        </p:spPr>
      </p:pic>
      <p:grpSp>
        <p:nvGrpSpPr>
          <p:cNvPr id="11" name="Grupo 40">
            <a:extLst>
              <a:ext uri="{FF2B5EF4-FFF2-40B4-BE49-F238E27FC236}">
                <a16:creationId xmlns:a16="http://schemas.microsoft.com/office/drawing/2014/main" id="{69CAA0C1-0B00-45A4-96A9-C91A0C9B25C3}"/>
              </a:ext>
            </a:extLst>
          </p:cNvPr>
          <p:cNvGrpSpPr/>
          <p:nvPr/>
        </p:nvGrpSpPr>
        <p:grpSpPr>
          <a:xfrm>
            <a:off x="316207" y="1067508"/>
            <a:ext cx="1104220" cy="590893"/>
            <a:chOff x="3474463" y="4838458"/>
            <a:chExt cx="1316412" cy="664875"/>
          </a:xfrm>
        </p:grpSpPr>
        <p:pic>
          <p:nvPicPr>
            <p:cNvPr id="12" name="Imagen 16">
              <a:extLst>
                <a:ext uri="{FF2B5EF4-FFF2-40B4-BE49-F238E27FC236}">
                  <a16:creationId xmlns:a16="http://schemas.microsoft.com/office/drawing/2014/main" id="{E7F0F6CC-02CF-4900-8FDA-6E47D6B8F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704" t="7596" r="3581"/>
            <a:stretch/>
          </p:blipFill>
          <p:spPr>
            <a:xfrm>
              <a:off x="3491073" y="4838458"/>
              <a:ext cx="1280470" cy="631288"/>
            </a:xfrm>
            <a:prstGeom prst="rect">
              <a:avLst/>
            </a:prstGeom>
          </p:spPr>
        </p:pic>
        <p:sp>
          <p:nvSpPr>
            <p:cNvPr id="13" name="Rectángulo 39">
              <a:extLst>
                <a:ext uri="{FF2B5EF4-FFF2-40B4-BE49-F238E27FC236}">
                  <a16:creationId xmlns:a16="http://schemas.microsoft.com/office/drawing/2014/main" id="{E17EE457-530D-475F-A17B-1CA04907D076}"/>
                </a:ext>
              </a:extLst>
            </p:cNvPr>
            <p:cNvSpPr/>
            <p:nvPr/>
          </p:nvSpPr>
          <p:spPr>
            <a:xfrm>
              <a:off x="3474463" y="5457614"/>
              <a:ext cx="1316412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es-ES" sz="1013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4" name="Imagen 31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B557CFFA-38B2-4B08-A321-DF401B05C9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4" y="2756000"/>
            <a:ext cx="798071" cy="44632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01231CD-DE2E-4EBB-B58D-603A3A8AB2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512" y="2778038"/>
            <a:ext cx="1243769" cy="34690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E0AE2E8-C5FE-41E3-AE81-C5E7126D9C39}"/>
              </a:ext>
            </a:extLst>
          </p:cNvPr>
          <p:cNvSpPr txBox="1"/>
          <p:nvPr/>
        </p:nvSpPr>
        <p:spPr>
          <a:xfrm>
            <a:off x="457200" y="4811697"/>
            <a:ext cx="36856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EXTEND </a:t>
            </a:r>
            <a:r>
              <a:rPr lang="de-DE" dirty="0" err="1"/>
              <a:t>school</a:t>
            </a:r>
            <a:r>
              <a:rPr lang="de-DE" dirty="0"/>
              <a:t> was </a:t>
            </a:r>
            <a:r>
              <a:rPr lang="de-DE" dirty="0" err="1"/>
              <a:t>canceled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/>
              <a:t>(Neutron </a:t>
            </a:r>
            <a:r>
              <a:rPr lang="de-DE" dirty="0" err="1"/>
              <a:t>generator</a:t>
            </a:r>
            <a:r>
              <a:rPr lang="de-DE" dirty="0"/>
              <a:t> </a:t>
            </a:r>
            <a:r>
              <a:rPr lang="de-DE" dirty="0" err="1"/>
              <a:t>unavailable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dirty="0"/>
              <a:t>Delays in </a:t>
            </a:r>
            <a:r>
              <a:rPr lang="de-DE" dirty="0" err="1"/>
              <a:t>school</a:t>
            </a:r>
            <a:r>
              <a:rPr lang="de-DE" dirty="0"/>
              <a:t> </a:t>
            </a:r>
            <a:r>
              <a:rPr lang="de-DE" dirty="0" err="1"/>
              <a:t>realization</a:t>
            </a:r>
            <a:r>
              <a:rPr lang="de-DE" dirty="0"/>
              <a:t> due </a:t>
            </a:r>
            <a:r>
              <a:rPr lang="de-DE" dirty="0" err="1"/>
              <a:t>to</a:t>
            </a:r>
            <a:br>
              <a:rPr lang="de-DE" dirty="0"/>
            </a:br>
            <a:r>
              <a:rPr lang="de-DE" dirty="0"/>
              <a:t>COVID </a:t>
            </a:r>
            <a:r>
              <a:rPr lang="de-DE" dirty="0" err="1"/>
              <a:t>restrictions</a:t>
            </a:r>
            <a:endParaRPr lang="de-D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8FFC7A-6CD3-4EAE-B939-8C60D67D6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457560"/>
          </a:xfrm>
        </p:spPr>
        <p:txBody>
          <a:bodyPr/>
          <a:lstStyle/>
          <a:p>
            <a:r>
              <a:rPr lang="de-DE" sz="2800" dirty="0"/>
              <a:t>Share of </a:t>
            </a:r>
            <a:r>
              <a:rPr lang="de-DE" sz="2800" dirty="0" err="1"/>
              <a:t>proposals</a:t>
            </a:r>
            <a:r>
              <a:rPr lang="de-DE" sz="2800" dirty="0"/>
              <a:t> 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AA31DE25-725B-43C3-B8D6-9A3B2DEF13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854928"/>
              </p:ext>
            </p:extLst>
          </p:nvPr>
        </p:nvGraphicFramePr>
        <p:xfrm>
          <a:off x="1483057" y="973354"/>
          <a:ext cx="5818494" cy="45576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9409">
                  <a:extLst>
                    <a:ext uri="{9D8B030D-6E8A-4147-A177-3AD203B41FA5}">
                      <a16:colId xmlns:a16="http://schemas.microsoft.com/office/drawing/2014/main" val="402698036"/>
                    </a:ext>
                  </a:extLst>
                </a:gridCol>
                <a:gridCol w="806944">
                  <a:extLst>
                    <a:ext uri="{9D8B030D-6E8A-4147-A177-3AD203B41FA5}">
                      <a16:colId xmlns:a16="http://schemas.microsoft.com/office/drawing/2014/main" val="2939683029"/>
                    </a:ext>
                  </a:extLst>
                </a:gridCol>
                <a:gridCol w="951117">
                  <a:extLst>
                    <a:ext uri="{9D8B030D-6E8A-4147-A177-3AD203B41FA5}">
                      <a16:colId xmlns:a16="http://schemas.microsoft.com/office/drawing/2014/main" val="1342503445"/>
                    </a:ext>
                  </a:extLst>
                </a:gridCol>
                <a:gridCol w="206765">
                  <a:extLst>
                    <a:ext uri="{9D8B030D-6E8A-4147-A177-3AD203B41FA5}">
                      <a16:colId xmlns:a16="http://schemas.microsoft.com/office/drawing/2014/main" val="3193722063"/>
                    </a:ext>
                  </a:extLst>
                </a:gridCol>
                <a:gridCol w="2384259">
                  <a:extLst>
                    <a:ext uri="{9D8B030D-6E8A-4147-A177-3AD203B41FA5}">
                      <a16:colId xmlns:a16="http://schemas.microsoft.com/office/drawing/2014/main" val="4184395635"/>
                    </a:ext>
                  </a:extLst>
                </a:gridCol>
              </a:tblGrid>
              <a:tr h="15481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Facility</a:t>
                      </a: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Proposals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accepted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Proposals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 not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accepted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Education and Training activities</a:t>
                      </a:r>
                    </a:p>
                  </a:txBody>
                  <a:tcPr marL="4558" marR="4558" marT="4558" marB="0" anchor="ctr"/>
                </a:tc>
                <a:extLst>
                  <a:ext uri="{0D108BD9-81ED-4DB2-BD59-A6C34878D82A}">
                    <a16:rowId xmlns:a16="http://schemas.microsoft.com/office/drawing/2014/main" val="3746152341"/>
                  </a:ext>
                </a:extLst>
              </a:tr>
              <a:tr h="15481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dirty="0">
                          <a:effectLst/>
                        </a:rPr>
                        <a:t>AGOR (Groningen)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 dirty="0">
                          <a:effectLst/>
                        </a:rPr>
                        <a:t> 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extLst>
                  <a:ext uri="{0D108BD9-81ED-4DB2-BD59-A6C34878D82A}">
                    <a16:rowId xmlns:a16="http://schemas.microsoft.com/office/drawing/2014/main" val="2954761201"/>
                  </a:ext>
                </a:extLst>
              </a:tr>
              <a:tr h="21229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dirty="0">
                          <a:effectLst/>
                        </a:rPr>
                        <a:t>AIFIRA (Bordeaux)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extLst>
                  <a:ext uri="{0D108BD9-81ED-4DB2-BD59-A6C34878D82A}">
                    <a16:rowId xmlns:a16="http://schemas.microsoft.com/office/drawing/2014/main" val="272363058"/>
                  </a:ext>
                </a:extLst>
              </a:tr>
              <a:tr h="15481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dirty="0">
                          <a:effectLst/>
                        </a:rPr>
                        <a:t>ALTO (Orsay)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(1)</a:t>
                      </a:r>
                    </a:p>
                  </a:txBody>
                  <a:tcPr marL="4558" marR="4558" marT="4558" marB="0" anchor="ctr"/>
                </a:tc>
                <a:extLst>
                  <a:ext uri="{0D108BD9-81ED-4DB2-BD59-A6C34878D82A}">
                    <a16:rowId xmlns:a16="http://schemas.microsoft.com/office/drawing/2014/main" val="1330119122"/>
                  </a:ext>
                </a:extLst>
              </a:tr>
              <a:tr h="15481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dirty="0">
                          <a:effectLst/>
                        </a:rPr>
                        <a:t>AMANDE (</a:t>
                      </a:r>
                      <a:r>
                        <a:rPr lang="de-DE" sz="1100" u="none" strike="noStrike" dirty="0" err="1">
                          <a:effectLst/>
                        </a:rPr>
                        <a:t>Cadarache</a:t>
                      </a:r>
                      <a:r>
                        <a:rPr lang="de-DE" sz="1100" u="none" strike="noStrike" dirty="0">
                          <a:effectLst/>
                        </a:rPr>
                        <a:t>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extLst>
                  <a:ext uri="{0D108BD9-81ED-4DB2-BD59-A6C34878D82A}">
                    <a16:rowId xmlns:a16="http://schemas.microsoft.com/office/drawing/2014/main" val="1710528785"/>
                  </a:ext>
                </a:extLst>
              </a:tr>
              <a:tr h="18166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dirty="0">
                          <a:effectLst/>
                        </a:rPr>
                        <a:t>BNC (Budapest)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marL="4558" marR="4558" marT="4558" marB="0" anchor="ctr"/>
                </a:tc>
                <a:extLst>
                  <a:ext uri="{0D108BD9-81ED-4DB2-BD59-A6C34878D82A}">
                    <a16:rowId xmlns:a16="http://schemas.microsoft.com/office/drawing/2014/main" val="2217999873"/>
                  </a:ext>
                </a:extLst>
              </a:tr>
              <a:tr h="15481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dirty="0">
                          <a:effectLst/>
                        </a:rPr>
                        <a:t>CEA-DAM (</a:t>
                      </a:r>
                      <a:r>
                        <a:rPr lang="de-DE" sz="1100" u="none" strike="noStrike" dirty="0" err="1">
                          <a:effectLst/>
                        </a:rPr>
                        <a:t>Arpajon</a:t>
                      </a:r>
                      <a:r>
                        <a:rPr lang="de-DE" sz="1100" u="none" strike="noStrike" dirty="0">
                          <a:effectLst/>
                        </a:rPr>
                        <a:t>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extLst>
                  <a:ext uri="{0D108BD9-81ED-4DB2-BD59-A6C34878D82A}">
                    <a16:rowId xmlns:a16="http://schemas.microsoft.com/office/drawing/2014/main" val="4146680023"/>
                  </a:ext>
                </a:extLst>
              </a:tr>
              <a:tr h="15481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dirty="0">
                          <a:effectLst/>
                        </a:rPr>
                        <a:t>CVR (</a:t>
                      </a:r>
                      <a:r>
                        <a:rPr lang="de-DE" sz="1100" u="none" strike="noStrike" dirty="0" err="1">
                          <a:effectLst/>
                        </a:rPr>
                        <a:t>Rez</a:t>
                      </a:r>
                      <a:r>
                        <a:rPr lang="de-DE" sz="1100" u="none" strike="noStrike" dirty="0">
                          <a:effectLst/>
                        </a:rPr>
                        <a:t>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extLst>
                  <a:ext uri="{0D108BD9-81ED-4DB2-BD59-A6C34878D82A}">
                    <a16:rowId xmlns:a16="http://schemas.microsoft.com/office/drawing/2014/main" val="4251274596"/>
                  </a:ext>
                </a:extLst>
              </a:tr>
              <a:tr h="15481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dirty="0">
                          <a:effectLst/>
                        </a:rPr>
                        <a:t>FNG (Frascati)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extLst>
                  <a:ext uri="{0D108BD9-81ED-4DB2-BD59-A6C34878D82A}">
                    <a16:rowId xmlns:a16="http://schemas.microsoft.com/office/drawing/2014/main" val="2413461871"/>
                  </a:ext>
                </a:extLst>
              </a:tr>
              <a:tr h="15481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dirty="0">
                          <a:effectLst/>
                        </a:rPr>
                        <a:t>GENESIS (Grenoble)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extLst>
                  <a:ext uri="{0D108BD9-81ED-4DB2-BD59-A6C34878D82A}">
                    <a16:rowId xmlns:a16="http://schemas.microsoft.com/office/drawing/2014/main" val="3152619443"/>
                  </a:ext>
                </a:extLst>
              </a:tr>
              <a:tr h="15481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dirty="0" err="1">
                          <a:effectLst/>
                        </a:rPr>
                        <a:t>HISPANoS</a:t>
                      </a:r>
                      <a:r>
                        <a:rPr lang="de-DE" sz="1100" u="none" strike="noStrike" dirty="0">
                          <a:effectLst/>
                        </a:rPr>
                        <a:t> (</a:t>
                      </a:r>
                      <a:r>
                        <a:rPr lang="de-DE" sz="1100" u="none" strike="noStrike" dirty="0" err="1">
                          <a:effectLst/>
                        </a:rPr>
                        <a:t>Seville</a:t>
                      </a:r>
                      <a:r>
                        <a:rPr lang="de-DE" sz="1100" u="none" strike="noStrike" dirty="0">
                          <a:effectLst/>
                        </a:rPr>
                        <a:t>) 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extLst>
                  <a:ext uri="{0D108BD9-81ED-4DB2-BD59-A6C34878D82A}">
                    <a16:rowId xmlns:a16="http://schemas.microsoft.com/office/drawing/2014/main" val="654115340"/>
                  </a:ext>
                </a:extLst>
              </a:tr>
              <a:tr h="15481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dirty="0">
                          <a:effectLst/>
                        </a:rPr>
                        <a:t>IFIN-HH (</a:t>
                      </a:r>
                      <a:r>
                        <a:rPr lang="de-DE" sz="1100" u="none" strike="noStrike" dirty="0" err="1">
                          <a:effectLst/>
                        </a:rPr>
                        <a:t>Bucarest</a:t>
                      </a:r>
                      <a:r>
                        <a:rPr lang="de-DE" sz="1100" u="none" strike="noStrike" dirty="0">
                          <a:effectLst/>
                        </a:rPr>
                        <a:t>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extLst>
                  <a:ext uri="{0D108BD9-81ED-4DB2-BD59-A6C34878D82A}">
                    <a16:rowId xmlns:a16="http://schemas.microsoft.com/office/drawing/2014/main" val="2223098180"/>
                  </a:ext>
                </a:extLst>
              </a:tr>
              <a:tr h="15481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dirty="0">
                          <a:effectLst/>
                        </a:rPr>
                        <a:t>ILL (Grenoble)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extLst>
                  <a:ext uri="{0D108BD9-81ED-4DB2-BD59-A6C34878D82A}">
                    <a16:rowId xmlns:a16="http://schemas.microsoft.com/office/drawing/2014/main" val="3718752127"/>
                  </a:ext>
                </a:extLst>
              </a:tr>
              <a:tr h="15481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dirty="0">
                          <a:effectLst/>
                        </a:rPr>
                        <a:t>JGU (Mainz)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marL="4558" marR="4558" marT="4558" marB="0" anchor="ctr"/>
                </a:tc>
                <a:extLst>
                  <a:ext uri="{0D108BD9-81ED-4DB2-BD59-A6C34878D82A}">
                    <a16:rowId xmlns:a16="http://schemas.microsoft.com/office/drawing/2014/main" val="2279288663"/>
                  </a:ext>
                </a:extLst>
              </a:tr>
              <a:tr h="15481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dirty="0">
                          <a:effectLst/>
                        </a:rPr>
                        <a:t>JRC (</a:t>
                      </a:r>
                      <a:r>
                        <a:rPr lang="de-DE" sz="1100" u="none" strike="noStrike" dirty="0" err="1">
                          <a:effectLst/>
                        </a:rPr>
                        <a:t>Geel</a:t>
                      </a:r>
                      <a:r>
                        <a:rPr lang="de-DE" sz="1100" u="none" strike="noStrike" dirty="0">
                          <a:effectLst/>
                        </a:rPr>
                        <a:t>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16</a:t>
                      </a:r>
                    </a:p>
                  </a:txBody>
                  <a:tcPr marL="4558" marR="4558" marT="4558" marB="0" anchor="ctr"/>
                </a:tc>
                <a:extLst>
                  <a:ext uri="{0D108BD9-81ED-4DB2-BD59-A6C34878D82A}">
                    <a16:rowId xmlns:a16="http://schemas.microsoft.com/office/drawing/2014/main" val="1139744279"/>
                  </a:ext>
                </a:extLst>
              </a:tr>
              <a:tr h="17438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dirty="0">
                          <a:effectLst/>
                        </a:rPr>
                        <a:t>JYFL (Jyväskylä)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extLst>
                  <a:ext uri="{0D108BD9-81ED-4DB2-BD59-A6C34878D82A}">
                    <a16:rowId xmlns:a16="http://schemas.microsoft.com/office/drawing/2014/main" val="2553569129"/>
                  </a:ext>
                </a:extLst>
              </a:tr>
              <a:tr h="15481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dirty="0" err="1">
                          <a:effectLst/>
                        </a:rPr>
                        <a:t>n_TOF</a:t>
                      </a:r>
                      <a:r>
                        <a:rPr lang="de-DE" sz="1100" u="none" strike="noStrike" dirty="0">
                          <a:effectLst/>
                        </a:rPr>
                        <a:t> (Geneva)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8</a:t>
                      </a:r>
                    </a:p>
                  </a:txBody>
                  <a:tcPr marL="4558" marR="4558" marT="4558" marB="0" anchor="ctr"/>
                </a:tc>
                <a:extLst>
                  <a:ext uri="{0D108BD9-81ED-4DB2-BD59-A6C34878D82A}">
                    <a16:rowId xmlns:a16="http://schemas.microsoft.com/office/drawing/2014/main" val="1355598659"/>
                  </a:ext>
                </a:extLst>
              </a:tr>
              <a:tr h="15481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dirty="0" err="1">
                          <a:effectLst/>
                        </a:rPr>
                        <a:t>nELBE</a:t>
                      </a:r>
                      <a:r>
                        <a:rPr lang="de-DE" sz="1100" u="none" strike="noStrike" dirty="0">
                          <a:effectLst/>
                        </a:rPr>
                        <a:t>  (Dresden)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marL="4558" marR="4558" marT="4558" marB="0" anchor="ctr"/>
                </a:tc>
                <a:extLst>
                  <a:ext uri="{0D108BD9-81ED-4DB2-BD59-A6C34878D82A}">
                    <a16:rowId xmlns:a16="http://schemas.microsoft.com/office/drawing/2014/main" val="1229183067"/>
                  </a:ext>
                </a:extLst>
              </a:tr>
              <a:tr h="15481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dirty="0">
                          <a:effectLst/>
                        </a:rPr>
                        <a:t>NESSA (Uppsala)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extLst>
                  <a:ext uri="{0D108BD9-81ED-4DB2-BD59-A6C34878D82A}">
                    <a16:rowId xmlns:a16="http://schemas.microsoft.com/office/drawing/2014/main" val="3496015681"/>
                  </a:ext>
                </a:extLst>
              </a:tr>
              <a:tr h="15481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dirty="0">
                          <a:effectLst/>
                        </a:rPr>
                        <a:t>NFS (Caen)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extLst>
                  <a:ext uri="{0D108BD9-81ED-4DB2-BD59-A6C34878D82A}">
                    <a16:rowId xmlns:a16="http://schemas.microsoft.com/office/drawing/2014/main" val="1618755309"/>
                  </a:ext>
                </a:extLst>
              </a:tr>
              <a:tr h="15481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dirty="0">
                          <a:effectLst/>
                        </a:rPr>
                        <a:t>NPL (</a:t>
                      </a:r>
                      <a:r>
                        <a:rPr lang="de-DE" sz="1100" u="none" strike="noStrike" dirty="0" err="1">
                          <a:effectLst/>
                        </a:rPr>
                        <a:t>Teddington</a:t>
                      </a:r>
                      <a:r>
                        <a:rPr lang="de-DE" sz="1100" u="none" strike="noStrike" dirty="0">
                          <a:effectLst/>
                        </a:rPr>
                        <a:t>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extLst>
                  <a:ext uri="{0D108BD9-81ED-4DB2-BD59-A6C34878D82A}">
                    <a16:rowId xmlns:a16="http://schemas.microsoft.com/office/drawing/2014/main" val="3490422091"/>
                  </a:ext>
                </a:extLst>
              </a:tr>
              <a:tr h="15481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dirty="0">
                          <a:effectLst/>
                        </a:rPr>
                        <a:t>PIAF (Braunschweig)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marL="4558" marR="4558" marT="4558" marB="0" anchor="ctr"/>
                </a:tc>
                <a:extLst>
                  <a:ext uri="{0D108BD9-81ED-4DB2-BD59-A6C34878D82A}">
                    <a16:rowId xmlns:a16="http://schemas.microsoft.com/office/drawing/2014/main" val="1513585237"/>
                  </a:ext>
                </a:extLst>
              </a:tr>
              <a:tr h="15481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dirty="0">
                          <a:effectLst/>
                        </a:rPr>
                        <a:t>SCK-CEN (Mol)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extLst>
                  <a:ext uri="{0D108BD9-81ED-4DB2-BD59-A6C34878D82A}">
                    <a16:rowId xmlns:a16="http://schemas.microsoft.com/office/drawing/2014/main" val="2206401265"/>
                  </a:ext>
                </a:extLst>
              </a:tr>
              <a:tr h="15481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dirty="0">
                          <a:effectLst/>
                        </a:rPr>
                        <a:t>U. Oslo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extLst>
                  <a:ext uri="{0D108BD9-81ED-4DB2-BD59-A6C34878D82A}">
                    <a16:rowId xmlns:a16="http://schemas.microsoft.com/office/drawing/2014/main" val="2232534572"/>
                  </a:ext>
                </a:extLst>
              </a:tr>
              <a:tr h="20555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dirty="0">
                          <a:effectLst/>
                        </a:rPr>
                        <a:t>UJF (</a:t>
                      </a:r>
                      <a:r>
                        <a:rPr lang="de-DE" sz="1100" u="none" strike="noStrike" dirty="0" err="1">
                          <a:effectLst/>
                        </a:rPr>
                        <a:t>Rez</a:t>
                      </a:r>
                      <a:r>
                        <a:rPr lang="de-DE" sz="1100" u="none" strike="noStrike" dirty="0">
                          <a:effectLst/>
                        </a:rPr>
                        <a:t>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4558" marR="4558" marT="4558" marB="0" anchor="ctr"/>
                </a:tc>
                <a:extLst>
                  <a:ext uri="{0D108BD9-81ED-4DB2-BD59-A6C34878D82A}">
                    <a16:rowId xmlns:a16="http://schemas.microsoft.com/office/drawing/2014/main" val="4250547404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6C1DE7F8-D29B-4E43-90F9-A53E14F75583}"/>
              </a:ext>
            </a:extLst>
          </p:cNvPr>
          <p:cNvSpPr txBox="1"/>
          <p:nvPr/>
        </p:nvSpPr>
        <p:spPr>
          <a:xfrm>
            <a:off x="978090" y="6182436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Status: </a:t>
            </a:r>
            <a:r>
              <a:rPr lang="de-DE" dirty="0" err="1"/>
              <a:t>January</a:t>
            </a:r>
            <a:r>
              <a:rPr lang="de-DE" dirty="0"/>
              <a:t>  2024</a:t>
            </a:r>
          </a:p>
        </p:txBody>
      </p:sp>
    </p:spTree>
    <p:extLst>
      <p:ext uri="{BB962C8B-B14F-4D97-AF65-F5344CB8AC3E}">
        <p14:creationId xmlns:p14="http://schemas.microsoft.com/office/powerpoint/2010/main" val="693138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403E4FC-C146-4A5F-92D1-D0CC99EE79B4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457200" y="2121859"/>
            <a:ext cx="8229240" cy="305667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28 </a:t>
            </a:r>
            <a:r>
              <a:rPr lang="de-DE" sz="2400" dirty="0" err="1"/>
              <a:t>completed</a:t>
            </a:r>
            <a:r>
              <a:rPr lang="de-DE" sz="2400" dirty="0"/>
              <a:t> </a:t>
            </a:r>
            <a:r>
              <a:rPr lang="de-DE" sz="2400" dirty="0" err="1"/>
              <a:t>experiments</a:t>
            </a:r>
            <a:r>
              <a:rPr lang="de-DE" sz="2400" dirty="0"/>
              <a:t> </a:t>
            </a:r>
            <a:r>
              <a:rPr lang="de-DE" sz="2400" dirty="0" err="1"/>
              <a:t>involved</a:t>
            </a:r>
            <a:r>
              <a:rPr lang="de-DE" sz="2400" dirty="0"/>
              <a:t> 125 </a:t>
            </a:r>
            <a:r>
              <a:rPr lang="de-DE" sz="2400" dirty="0" err="1"/>
              <a:t>users</a:t>
            </a:r>
            <a:r>
              <a:rPr lang="de-DE" sz="2400" dirty="0"/>
              <a:t> </a:t>
            </a:r>
            <a:r>
              <a:rPr lang="de-DE" sz="2400" dirty="0" err="1"/>
              <a:t>from</a:t>
            </a:r>
            <a:r>
              <a:rPr lang="de-DE" sz="2400" dirty="0"/>
              <a:t> 12 countries, </a:t>
            </a:r>
            <a:r>
              <a:rPr lang="de-DE" sz="2400" dirty="0" err="1"/>
              <a:t>including</a:t>
            </a:r>
            <a:r>
              <a:rPr lang="de-DE" sz="2400" dirty="0"/>
              <a:t> 52 </a:t>
            </a:r>
            <a:r>
              <a:rPr lang="de-DE" sz="2400" dirty="0" err="1"/>
              <a:t>early</a:t>
            </a:r>
            <a:r>
              <a:rPr lang="de-DE" sz="2400" dirty="0"/>
              <a:t> </a:t>
            </a:r>
            <a:r>
              <a:rPr lang="de-DE" sz="2400" dirty="0" err="1"/>
              <a:t>stage</a:t>
            </a:r>
            <a:r>
              <a:rPr lang="de-DE" sz="2400" dirty="0"/>
              <a:t> </a:t>
            </a:r>
            <a:r>
              <a:rPr lang="de-DE" sz="2400" dirty="0" err="1"/>
              <a:t>researchers</a:t>
            </a:r>
            <a:r>
              <a:rPr lang="de-DE" sz="2400" dirty="0"/>
              <a:t> and 71 </a:t>
            </a:r>
            <a:r>
              <a:rPr lang="de-DE" sz="2400" dirty="0" err="1"/>
              <a:t>first</a:t>
            </a:r>
            <a:r>
              <a:rPr lang="de-DE" sz="2400" dirty="0"/>
              <a:t> time </a:t>
            </a:r>
            <a:r>
              <a:rPr lang="de-DE" sz="2400" dirty="0" err="1"/>
              <a:t>users</a:t>
            </a:r>
            <a:r>
              <a:rPr lang="de-DE" sz="2400" dirty="0"/>
              <a:t> at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respective</a:t>
            </a:r>
            <a:r>
              <a:rPr lang="de-DE" sz="2400" dirty="0"/>
              <a:t> </a:t>
            </a:r>
            <a:r>
              <a:rPr lang="de-DE" sz="2400" dirty="0" err="1"/>
              <a:t>facilities</a:t>
            </a:r>
            <a:r>
              <a:rPr lang="de-DE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Early </a:t>
            </a:r>
            <a:r>
              <a:rPr lang="de-DE" sz="2400" dirty="0" err="1"/>
              <a:t>stage</a:t>
            </a:r>
            <a:r>
              <a:rPr lang="de-DE" sz="2400" dirty="0"/>
              <a:t> </a:t>
            </a:r>
            <a:r>
              <a:rPr lang="de-DE" sz="2400" dirty="0" err="1"/>
              <a:t>researchers</a:t>
            </a:r>
            <a:r>
              <a:rPr lang="de-DE" sz="2400" dirty="0"/>
              <a:t> </a:t>
            </a:r>
            <a:r>
              <a:rPr lang="de-DE" sz="2400" dirty="0" err="1"/>
              <a:t>from</a:t>
            </a:r>
            <a:r>
              <a:rPr lang="de-DE" sz="2400" dirty="0"/>
              <a:t> Czech Rep.(2), </a:t>
            </a:r>
            <a:r>
              <a:rPr lang="de-DE" sz="2400" dirty="0" err="1"/>
              <a:t>Finland</a:t>
            </a:r>
            <a:r>
              <a:rPr lang="de-DE" sz="2400" dirty="0"/>
              <a:t> (1), France (15), Germany (5), </a:t>
            </a:r>
            <a:r>
              <a:rPr lang="de-DE" sz="2400" dirty="0" err="1"/>
              <a:t>Greece</a:t>
            </a:r>
            <a:r>
              <a:rPr lang="de-DE" sz="2400" dirty="0"/>
              <a:t>(4), </a:t>
            </a:r>
            <a:r>
              <a:rPr lang="de-DE" sz="2400" dirty="0" err="1"/>
              <a:t>Italy</a:t>
            </a:r>
            <a:r>
              <a:rPr lang="de-DE" sz="2400" dirty="0"/>
              <a:t>(4), </a:t>
            </a:r>
            <a:r>
              <a:rPr lang="de-DE" sz="2400" dirty="0" err="1"/>
              <a:t>Norway</a:t>
            </a:r>
            <a:r>
              <a:rPr lang="de-DE" sz="2400" dirty="0"/>
              <a:t> (4), </a:t>
            </a:r>
            <a:r>
              <a:rPr lang="de-DE" sz="2400" dirty="0" err="1"/>
              <a:t>Poland</a:t>
            </a:r>
            <a:r>
              <a:rPr lang="de-DE" sz="2400" dirty="0"/>
              <a:t> (3), Romania (2), Spain (6), </a:t>
            </a:r>
            <a:r>
              <a:rPr lang="de-DE" sz="2400" dirty="0" err="1"/>
              <a:t>Sweden</a:t>
            </a:r>
            <a:r>
              <a:rPr lang="de-DE" sz="2400" dirty="0"/>
              <a:t> (6) , South </a:t>
            </a:r>
            <a:r>
              <a:rPr lang="de-DE" sz="2400" dirty="0" err="1"/>
              <a:t>Africa</a:t>
            </a:r>
            <a:r>
              <a:rPr lang="de-DE" sz="2400" dirty="0"/>
              <a:t> (1) and </a:t>
            </a:r>
            <a:r>
              <a:rPr lang="de-DE" sz="2400" dirty="0" err="1"/>
              <a:t>the</a:t>
            </a:r>
            <a:r>
              <a:rPr lang="de-DE" sz="2400" dirty="0"/>
              <a:t> United Kingdom (5) </a:t>
            </a:r>
            <a:r>
              <a:rPr lang="de-DE" sz="2400" dirty="0" err="1"/>
              <a:t>conducted</a:t>
            </a:r>
            <a:r>
              <a:rPr lang="de-DE" sz="2400" dirty="0"/>
              <a:t> </a:t>
            </a:r>
            <a:r>
              <a:rPr lang="de-DE" sz="2400" dirty="0" err="1"/>
              <a:t>experiments</a:t>
            </a:r>
            <a:r>
              <a:rPr lang="de-DE" sz="2400" dirty="0"/>
              <a:t> 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took</a:t>
            </a:r>
            <a:r>
              <a:rPr lang="de-DE" sz="2400" dirty="0"/>
              <a:t> </a:t>
            </a:r>
            <a:r>
              <a:rPr lang="de-DE" sz="2400" dirty="0" err="1"/>
              <a:t>part</a:t>
            </a:r>
            <a:r>
              <a:rPr lang="de-DE" sz="2400" dirty="0"/>
              <a:t> in </a:t>
            </a:r>
            <a:r>
              <a:rPr lang="de-DE" sz="2400" dirty="0" err="1"/>
              <a:t>education</a:t>
            </a:r>
            <a:r>
              <a:rPr lang="de-DE" sz="2400" dirty="0"/>
              <a:t> and </a:t>
            </a:r>
            <a:r>
              <a:rPr lang="de-DE" sz="2400" dirty="0" err="1"/>
              <a:t>training</a:t>
            </a:r>
            <a:r>
              <a:rPr lang="de-DE" sz="2400" dirty="0"/>
              <a:t> </a:t>
            </a:r>
            <a:r>
              <a:rPr lang="de-DE" sz="2400" dirty="0" err="1"/>
              <a:t>activities</a:t>
            </a:r>
            <a:r>
              <a:rPr lang="de-DE" sz="1600" dirty="0"/>
              <a:t>.(</a:t>
            </a:r>
            <a:r>
              <a:rPr lang="de-DE" sz="1600" dirty="0" err="1"/>
              <a:t>preliminary</a:t>
            </a:r>
            <a:r>
              <a:rPr lang="de-DE" sz="1600" dirty="0"/>
              <a:t>)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2EF820-1B18-45E1-8611-5DD3D9073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Performance </a:t>
            </a:r>
            <a:r>
              <a:rPr lang="de-DE" sz="2800" dirty="0" err="1"/>
              <a:t>indicators</a:t>
            </a:r>
            <a:r>
              <a:rPr lang="de-DE" sz="2800" dirty="0"/>
              <a:t> (</a:t>
            </a:r>
            <a:r>
              <a:rPr lang="de-DE" sz="2800" dirty="0" err="1"/>
              <a:t>status</a:t>
            </a:r>
            <a:r>
              <a:rPr lang="de-DE" sz="2800" dirty="0"/>
              <a:t> </a:t>
            </a:r>
            <a:r>
              <a:rPr lang="de-DE" sz="2800" dirty="0" err="1"/>
              <a:t>January</a:t>
            </a:r>
            <a:r>
              <a:rPr lang="de-DE" sz="2800" dirty="0"/>
              <a:t> 2024)</a:t>
            </a:r>
          </a:p>
        </p:txBody>
      </p:sp>
    </p:spTree>
    <p:extLst>
      <p:ext uri="{BB962C8B-B14F-4D97-AF65-F5344CB8AC3E}">
        <p14:creationId xmlns:p14="http://schemas.microsoft.com/office/powerpoint/2010/main" val="1767861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8642"/>
          </a:xfrm>
        </p:spPr>
        <p:txBody>
          <a:bodyPr/>
          <a:lstStyle/>
          <a:p>
            <a:r>
              <a:rPr lang="de-DE" sz="2400" dirty="0"/>
              <a:t>ARIEL </a:t>
            </a:r>
            <a:r>
              <a:rPr lang="de-DE" sz="2400" dirty="0" err="1"/>
              <a:t>project</a:t>
            </a:r>
            <a:r>
              <a:rPr lang="de-DE" sz="2400" dirty="0"/>
              <a:t> </a:t>
            </a:r>
            <a:r>
              <a:rPr lang="de-DE" sz="2400" dirty="0" err="1"/>
              <a:t>performance</a:t>
            </a:r>
            <a:r>
              <a:rPr lang="de-DE" sz="2400" dirty="0"/>
              <a:t> </a:t>
            </a:r>
            <a:r>
              <a:rPr lang="de-DE" sz="2400" dirty="0" err="1"/>
              <a:t>indicators</a:t>
            </a:r>
            <a:endParaRPr lang="de-DE" sz="2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782036"/>
            <a:ext cx="9217489" cy="355599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792B0E4-4D97-411D-BE30-1B643135B7E4}"/>
              </a:ext>
            </a:extLst>
          </p:cNvPr>
          <p:cNvSpPr txBox="1"/>
          <p:nvPr/>
        </p:nvSpPr>
        <p:spPr>
          <a:xfrm>
            <a:off x="457200" y="4275038"/>
            <a:ext cx="7424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ARIEL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extended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6 </a:t>
            </a:r>
            <a:r>
              <a:rPr lang="de-DE" dirty="0" err="1"/>
              <a:t>months</a:t>
            </a:r>
            <a:r>
              <a:rPr lang="de-DE" dirty="0"/>
              <a:t>: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duration</a:t>
            </a:r>
            <a:r>
              <a:rPr lang="de-DE" dirty="0"/>
              <a:t>: 54 </a:t>
            </a:r>
            <a:r>
              <a:rPr lang="de-DE" dirty="0" err="1"/>
              <a:t>months</a:t>
            </a:r>
            <a:r>
              <a:rPr lang="de-DE" dirty="0"/>
              <a:t> </a:t>
            </a:r>
          </a:p>
          <a:p>
            <a:r>
              <a:rPr lang="de-DE" dirty="0"/>
              <a:t>March 2023 (</a:t>
            </a:r>
            <a:r>
              <a:rPr lang="de-DE" dirty="0" err="1"/>
              <a:t>month</a:t>
            </a:r>
            <a:r>
              <a:rPr lang="de-DE" dirty="0"/>
              <a:t> 43):  </a:t>
            </a:r>
            <a:r>
              <a:rPr lang="de-DE" dirty="0" err="1"/>
              <a:t>endorsed</a:t>
            </a:r>
            <a:r>
              <a:rPr lang="de-DE" dirty="0"/>
              <a:t> beam time </a:t>
            </a:r>
            <a:r>
              <a:rPr lang="de-DE" dirty="0" err="1"/>
              <a:t>hours</a:t>
            </a:r>
            <a:r>
              <a:rPr lang="de-DE" dirty="0"/>
              <a:t>: 2739</a:t>
            </a:r>
          </a:p>
          <a:p>
            <a:r>
              <a:rPr lang="de-DE" dirty="0" err="1"/>
              <a:t>January</a:t>
            </a:r>
            <a:r>
              <a:rPr lang="de-DE" dirty="0"/>
              <a:t> 2024(</a:t>
            </a:r>
            <a:r>
              <a:rPr lang="de-DE" dirty="0" err="1"/>
              <a:t>month</a:t>
            </a:r>
            <a:r>
              <a:rPr lang="de-DE" dirty="0"/>
              <a:t> 53): </a:t>
            </a:r>
            <a:r>
              <a:rPr lang="de-DE" dirty="0" err="1"/>
              <a:t>endorsed</a:t>
            </a:r>
            <a:r>
              <a:rPr lang="de-DE" dirty="0"/>
              <a:t> beam time </a:t>
            </a:r>
            <a:r>
              <a:rPr lang="de-DE" dirty="0" err="1"/>
              <a:t>hours</a:t>
            </a:r>
            <a:r>
              <a:rPr lang="de-DE" dirty="0"/>
              <a:t>: 3369</a:t>
            </a:r>
          </a:p>
          <a:p>
            <a:r>
              <a:rPr lang="de-DE" b="1" dirty="0"/>
              <a:t>28 </a:t>
            </a:r>
            <a:r>
              <a:rPr lang="de-DE" b="1" dirty="0" err="1"/>
              <a:t>completed</a:t>
            </a:r>
            <a:r>
              <a:rPr lang="de-DE" b="1" dirty="0"/>
              <a:t> </a:t>
            </a:r>
            <a:r>
              <a:rPr lang="de-DE" b="1" dirty="0" err="1"/>
              <a:t>experiments</a:t>
            </a:r>
            <a:r>
              <a:rPr lang="de-DE" b="1" dirty="0"/>
              <a:t> </a:t>
            </a:r>
            <a:r>
              <a:rPr lang="de-DE" dirty="0"/>
              <a:t>of 35 </a:t>
            </a:r>
            <a:r>
              <a:rPr lang="de-DE" dirty="0" err="1"/>
              <a:t>endorsed</a:t>
            </a:r>
            <a:r>
              <a:rPr lang="de-DE" dirty="0"/>
              <a:t> </a:t>
            </a:r>
            <a:r>
              <a:rPr lang="de-DE" dirty="0" err="1"/>
              <a:t>experiments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1386 beam time </a:t>
            </a:r>
            <a:r>
              <a:rPr lang="de-DE" dirty="0" err="1"/>
              <a:t>hours</a:t>
            </a:r>
            <a:r>
              <a:rPr lang="de-DE" dirty="0"/>
              <a:t> </a:t>
            </a:r>
            <a:r>
              <a:rPr lang="de-DE" dirty="0" err="1"/>
              <a:t>delivered</a:t>
            </a:r>
            <a:r>
              <a:rPr lang="de-DE" dirty="0"/>
              <a:t> (</a:t>
            </a:r>
            <a:r>
              <a:rPr lang="de-DE" dirty="0" err="1"/>
              <a:t>month</a:t>
            </a:r>
            <a:r>
              <a:rPr lang="de-DE" dirty="0"/>
              <a:t> 43) 4767 </a:t>
            </a:r>
            <a:r>
              <a:rPr lang="de-DE" dirty="0" err="1"/>
              <a:t>hours</a:t>
            </a:r>
            <a:r>
              <a:rPr lang="de-DE" dirty="0"/>
              <a:t> (</a:t>
            </a:r>
            <a:r>
              <a:rPr lang="de-DE" dirty="0" err="1"/>
              <a:t>month</a:t>
            </a:r>
            <a:r>
              <a:rPr lang="de-DE" dirty="0"/>
              <a:t> 53)</a:t>
            </a:r>
            <a:br>
              <a:rPr lang="de-DE" dirty="0"/>
            </a:br>
            <a:r>
              <a:rPr lang="de-DE" dirty="0" err="1"/>
              <a:t>participants</a:t>
            </a:r>
            <a:r>
              <a:rPr lang="de-DE" dirty="0"/>
              <a:t> of </a:t>
            </a:r>
            <a:r>
              <a:rPr lang="de-DE" dirty="0" err="1"/>
              <a:t>experiments</a:t>
            </a:r>
            <a:r>
              <a:rPr lang="de-DE" dirty="0"/>
              <a:t>: 128,  </a:t>
            </a:r>
            <a:r>
              <a:rPr lang="de-DE" dirty="0" err="1"/>
              <a:t>early</a:t>
            </a:r>
            <a:r>
              <a:rPr lang="de-DE" dirty="0"/>
              <a:t> </a:t>
            </a:r>
            <a:r>
              <a:rPr lang="de-DE" dirty="0" err="1"/>
              <a:t>stage</a:t>
            </a:r>
            <a:r>
              <a:rPr lang="de-DE" dirty="0"/>
              <a:t> </a:t>
            </a:r>
            <a:r>
              <a:rPr lang="de-DE" dirty="0" err="1"/>
              <a:t>researchers</a:t>
            </a:r>
            <a:r>
              <a:rPr lang="de-DE" dirty="0"/>
              <a:t>: 52 </a:t>
            </a:r>
          </a:p>
          <a:p>
            <a:r>
              <a:rPr lang="de-DE" dirty="0"/>
              <a:t>Average </a:t>
            </a:r>
            <a:r>
              <a:rPr lang="de-DE" dirty="0" err="1"/>
              <a:t>user</a:t>
            </a:r>
            <a:r>
              <a:rPr lang="de-DE" dirty="0"/>
              <a:t> </a:t>
            </a:r>
            <a:r>
              <a:rPr lang="de-DE" dirty="0" err="1"/>
              <a:t>satisfaction</a:t>
            </a:r>
            <a:r>
              <a:rPr lang="de-DE" dirty="0"/>
              <a:t> score: 1,2</a:t>
            </a:r>
          </a:p>
          <a:p>
            <a:r>
              <a:rPr lang="de-DE" dirty="0" err="1"/>
              <a:t>Number</a:t>
            </a:r>
            <a:r>
              <a:rPr lang="de-DE" dirty="0"/>
              <a:t> of </a:t>
            </a:r>
            <a:r>
              <a:rPr lang="de-DE" dirty="0" err="1"/>
              <a:t>deliverables</a:t>
            </a:r>
            <a:r>
              <a:rPr lang="de-DE" dirty="0"/>
              <a:t>: 19</a:t>
            </a:r>
          </a:p>
        </p:txBody>
      </p:sp>
    </p:spTree>
    <p:extLst>
      <p:ext uri="{BB962C8B-B14F-4D97-AF65-F5344CB8AC3E}">
        <p14:creationId xmlns:p14="http://schemas.microsoft.com/office/powerpoint/2010/main" val="3979871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150952-1ADC-4EE0-9CC3-80108D0E958F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446567" y="723015"/>
            <a:ext cx="8431259" cy="5401338"/>
          </a:xfrm>
        </p:spPr>
        <p:txBody>
          <a:bodyPr>
            <a:normAutofit/>
          </a:bodyPr>
          <a:lstStyle/>
          <a:p>
            <a:r>
              <a:rPr lang="de-DE" sz="1800" dirty="0"/>
              <a:t>TAA User support: 203 000 EUR </a:t>
            </a:r>
            <a:r>
              <a:rPr lang="de-DE" sz="1800" dirty="0" err="1"/>
              <a:t>budget</a:t>
            </a:r>
            <a:r>
              <a:rPr lang="de-DE" sz="1800" dirty="0"/>
              <a:t> </a:t>
            </a:r>
            <a:br>
              <a:rPr lang="de-DE" sz="1800" dirty="0"/>
            </a:br>
            <a:r>
              <a:rPr lang="de-DE" sz="1800" dirty="0"/>
              <a:t>142 000 EUR </a:t>
            </a:r>
            <a:r>
              <a:rPr lang="de-DE" sz="1800" dirty="0" err="1"/>
              <a:t>committed</a:t>
            </a:r>
            <a:r>
              <a:rPr lang="de-DE" sz="1800" dirty="0"/>
              <a:t> (70 %) (90 000 EUR </a:t>
            </a:r>
            <a:r>
              <a:rPr lang="de-DE" sz="1800" dirty="0" err="1"/>
              <a:t>paid</a:t>
            </a:r>
            <a:r>
              <a:rPr lang="de-DE" sz="1800" dirty="0"/>
              <a:t>)</a:t>
            </a:r>
            <a:br>
              <a:rPr lang="de-DE" sz="1800" dirty="0"/>
            </a:br>
            <a:r>
              <a:rPr lang="de-DE" sz="1800" dirty="0" err="1"/>
              <a:t>remaining</a:t>
            </a:r>
            <a:r>
              <a:rPr lang="de-DE" sz="1800" dirty="0"/>
              <a:t> </a:t>
            </a:r>
            <a:r>
              <a:rPr lang="de-DE" sz="1800" dirty="0" err="1"/>
              <a:t>budget</a:t>
            </a:r>
            <a:r>
              <a:rPr lang="de-DE" sz="1800" dirty="0"/>
              <a:t>: 60 000 EUR </a:t>
            </a:r>
            <a:br>
              <a:rPr lang="de-DE" sz="1800" dirty="0"/>
            </a:br>
            <a:r>
              <a:rPr lang="de-DE" sz="1800" dirty="0"/>
              <a:t>(</a:t>
            </a:r>
            <a:r>
              <a:rPr lang="de-DE" sz="1800" dirty="0" err="1"/>
              <a:t>assumption</a:t>
            </a:r>
            <a:r>
              <a:rPr lang="de-DE" sz="1800" dirty="0"/>
              <a:t> 4 </a:t>
            </a:r>
            <a:r>
              <a:rPr lang="de-DE" sz="1800" dirty="0" err="1"/>
              <a:t>user</a:t>
            </a:r>
            <a:r>
              <a:rPr lang="de-DE" sz="1800" dirty="0"/>
              <a:t> per </a:t>
            </a:r>
            <a:r>
              <a:rPr lang="de-DE" sz="1800" dirty="0" err="1"/>
              <a:t>experiment</a:t>
            </a:r>
            <a:r>
              <a:rPr lang="de-DE" sz="1800" dirty="0"/>
              <a:t> </a:t>
            </a:r>
            <a:r>
              <a:rPr lang="de-DE" sz="1800" dirty="0" err="1"/>
              <a:t>too</a:t>
            </a:r>
            <a:r>
              <a:rPr lang="de-DE" sz="1800" dirty="0"/>
              <a:t> high, </a:t>
            </a:r>
            <a:br>
              <a:rPr lang="de-DE" sz="1800" dirty="0"/>
            </a:br>
            <a:r>
              <a:rPr lang="de-DE" sz="1800" dirty="0" err="1"/>
              <a:t>some</a:t>
            </a:r>
            <a:r>
              <a:rPr lang="de-DE" sz="1800" dirty="0"/>
              <a:t> </a:t>
            </a:r>
            <a:r>
              <a:rPr lang="de-DE" sz="1800" dirty="0" err="1"/>
              <a:t>experiments</a:t>
            </a:r>
            <a:r>
              <a:rPr lang="de-DE" sz="1800" dirty="0"/>
              <a:t> </a:t>
            </a:r>
            <a:r>
              <a:rPr lang="de-DE" sz="1800" dirty="0" err="1"/>
              <a:t>did</a:t>
            </a:r>
            <a:r>
              <a:rPr lang="de-DE" sz="1800" dirty="0"/>
              <a:t> not </a:t>
            </a:r>
            <a:r>
              <a:rPr lang="de-DE" sz="1800" dirty="0" err="1"/>
              <a:t>use</a:t>
            </a:r>
            <a:r>
              <a:rPr lang="de-DE" sz="1800" dirty="0"/>
              <a:t> </a:t>
            </a:r>
            <a:r>
              <a:rPr lang="de-DE" sz="1800" dirty="0" err="1"/>
              <a:t>what</a:t>
            </a:r>
            <a:r>
              <a:rPr lang="de-DE" sz="1800" dirty="0"/>
              <a:t> </a:t>
            </a:r>
            <a:r>
              <a:rPr lang="de-DE" sz="1800" dirty="0" err="1"/>
              <a:t>they</a:t>
            </a:r>
            <a:r>
              <a:rPr lang="de-DE" sz="1800" dirty="0"/>
              <a:t> </a:t>
            </a:r>
            <a:r>
              <a:rPr lang="de-DE" sz="1800" dirty="0" err="1"/>
              <a:t>applied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) </a:t>
            </a:r>
          </a:p>
          <a:p>
            <a:endParaRPr lang="de-DE" sz="1800" dirty="0"/>
          </a:p>
          <a:p>
            <a:r>
              <a:rPr lang="de-DE" sz="1800" dirty="0"/>
              <a:t>TAA Facility support: 532 000 EUR </a:t>
            </a:r>
            <a:r>
              <a:rPr lang="de-DE" sz="1800" dirty="0" err="1"/>
              <a:t>budget</a:t>
            </a:r>
            <a:br>
              <a:rPr lang="de-DE" sz="1800" dirty="0"/>
            </a:br>
            <a:r>
              <a:rPr lang="de-DE" sz="1800" dirty="0"/>
              <a:t>495 000 EUR </a:t>
            </a:r>
            <a:r>
              <a:rPr lang="de-DE" sz="1800" dirty="0" err="1"/>
              <a:t>committed</a:t>
            </a:r>
            <a:r>
              <a:rPr lang="de-DE" sz="1800" dirty="0"/>
              <a:t> (93%) ( 285 000 EUR </a:t>
            </a:r>
            <a:r>
              <a:rPr lang="de-DE" sz="1800" dirty="0" err="1"/>
              <a:t>paid</a:t>
            </a:r>
            <a:r>
              <a:rPr lang="de-DE" sz="1800" dirty="0"/>
              <a:t>)</a:t>
            </a:r>
            <a:br>
              <a:rPr lang="de-DE" sz="1800" dirty="0"/>
            </a:br>
            <a:r>
              <a:rPr lang="de-DE" sz="1800" dirty="0" err="1"/>
              <a:t>remaining</a:t>
            </a:r>
            <a:r>
              <a:rPr lang="de-DE" sz="1800" dirty="0"/>
              <a:t> </a:t>
            </a:r>
            <a:r>
              <a:rPr lang="de-DE" sz="1800" dirty="0" err="1"/>
              <a:t>budget</a:t>
            </a:r>
            <a:r>
              <a:rPr lang="de-DE" sz="1800" dirty="0"/>
              <a:t>: 37 000 EUR</a:t>
            </a:r>
          </a:p>
          <a:p>
            <a:endParaRPr lang="de-DE" sz="1800" dirty="0"/>
          </a:p>
          <a:p>
            <a:r>
              <a:rPr lang="de-DE" sz="1800" dirty="0"/>
              <a:t>Education and Training/</a:t>
            </a:r>
            <a:r>
              <a:rPr lang="de-DE" sz="1800" dirty="0" err="1"/>
              <a:t>scientific</a:t>
            </a:r>
            <a:r>
              <a:rPr lang="de-DE" sz="1800" dirty="0"/>
              <a:t> </a:t>
            </a:r>
            <a:r>
              <a:rPr lang="de-DE" sz="1800" dirty="0" err="1"/>
              <a:t>visits</a:t>
            </a:r>
            <a:r>
              <a:rPr lang="de-DE" sz="1800" dirty="0"/>
              <a:t>: 264 000 EUR </a:t>
            </a:r>
            <a:r>
              <a:rPr lang="de-DE" sz="1800" dirty="0" err="1"/>
              <a:t>budget</a:t>
            </a:r>
            <a:br>
              <a:rPr lang="de-DE" sz="1800" dirty="0"/>
            </a:br>
            <a:r>
              <a:rPr lang="de-DE" sz="1800" dirty="0"/>
              <a:t>270 000 EUR </a:t>
            </a:r>
            <a:r>
              <a:rPr lang="de-DE" sz="1800" dirty="0" err="1"/>
              <a:t>committed</a:t>
            </a:r>
            <a:r>
              <a:rPr lang="de-DE" sz="1800" dirty="0"/>
              <a:t> (102 %) 237 000 EUR </a:t>
            </a:r>
            <a:r>
              <a:rPr lang="de-DE" sz="1800" dirty="0" err="1"/>
              <a:t>paid</a:t>
            </a:r>
            <a:br>
              <a:rPr lang="de-DE" sz="1800" dirty="0"/>
            </a:br>
            <a:r>
              <a:rPr lang="de-DE" sz="1800" dirty="0" err="1"/>
              <a:t>no</a:t>
            </a:r>
            <a:r>
              <a:rPr lang="de-DE" sz="1800" dirty="0"/>
              <a:t> </a:t>
            </a:r>
            <a:r>
              <a:rPr lang="de-DE" sz="1800" dirty="0" err="1"/>
              <a:t>remaining</a:t>
            </a:r>
            <a:r>
              <a:rPr lang="de-DE" sz="1800" dirty="0"/>
              <a:t> </a:t>
            </a:r>
            <a:r>
              <a:rPr lang="de-DE" sz="1800" dirty="0" err="1"/>
              <a:t>budget</a:t>
            </a:r>
            <a:endParaRPr lang="de-DE" sz="1800" dirty="0"/>
          </a:p>
          <a:p>
            <a:endParaRPr lang="de-DE" sz="1800" dirty="0"/>
          </a:p>
          <a:p>
            <a:r>
              <a:rPr lang="de-DE" sz="1800" dirty="0"/>
              <a:t>Open </a:t>
            </a:r>
            <a:r>
              <a:rPr lang="de-DE" sz="1800" dirty="0" err="1"/>
              <a:t>access</a:t>
            </a:r>
            <a:r>
              <a:rPr lang="de-DE" sz="1800" dirty="0"/>
              <a:t> </a:t>
            </a:r>
            <a:r>
              <a:rPr lang="de-DE" sz="1800" dirty="0" err="1"/>
              <a:t>cost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publications</a:t>
            </a:r>
            <a:r>
              <a:rPr lang="de-DE" sz="1800" dirty="0"/>
              <a:t>: 30 000 EUR </a:t>
            </a:r>
            <a:r>
              <a:rPr lang="de-DE" sz="1800" dirty="0" err="1"/>
              <a:t>mostly</a:t>
            </a:r>
            <a:r>
              <a:rPr lang="de-DE" sz="1800" dirty="0"/>
              <a:t> not </a:t>
            </a:r>
            <a:r>
              <a:rPr lang="de-DE" sz="1800" dirty="0" err="1"/>
              <a:t>requested</a:t>
            </a:r>
            <a:endParaRPr lang="de-DE" sz="1800" dirty="0"/>
          </a:p>
          <a:p>
            <a:endParaRPr lang="de-DE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CF7D0C-BE22-4AD2-BC46-9AA1613B0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0"/>
            <a:ext cx="8229240" cy="723014"/>
          </a:xfrm>
        </p:spPr>
        <p:txBody>
          <a:bodyPr/>
          <a:lstStyle/>
          <a:p>
            <a:r>
              <a:rPr lang="de-DE" sz="2800" dirty="0"/>
              <a:t>Budget </a:t>
            </a:r>
            <a:r>
              <a:rPr lang="de-DE" sz="2800" dirty="0" err="1"/>
              <a:t>summary</a:t>
            </a:r>
            <a:r>
              <a:rPr lang="de-DE" sz="2800" dirty="0"/>
              <a:t> (Januar 2024) </a:t>
            </a:r>
          </a:p>
        </p:txBody>
      </p:sp>
    </p:spTree>
    <p:extLst>
      <p:ext uri="{BB962C8B-B14F-4D97-AF65-F5344CB8AC3E}">
        <p14:creationId xmlns:p14="http://schemas.microsoft.com/office/powerpoint/2010/main" val="3538237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709D33-7F02-4364-AB9C-5CCAEFD4BED5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457200" y="1417320"/>
            <a:ext cx="8229240" cy="4483750"/>
          </a:xfrm>
        </p:spPr>
        <p:txBody>
          <a:bodyPr anchor="t" anchorCtr="0">
            <a:normAutofit lnSpcReduction="10000"/>
          </a:bodyPr>
          <a:lstStyle/>
          <a:p>
            <a:r>
              <a:rPr lang="de-DE" sz="1800" dirty="0"/>
              <a:t>Reporting and </a:t>
            </a:r>
            <a:r>
              <a:rPr lang="de-DE" sz="1800" dirty="0" err="1"/>
              <a:t>Deliverables</a:t>
            </a:r>
            <a:r>
              <a:rPr lang="de-DE" sz="1800" dirty="0"/>
              <a:t>, </a:t>
            </a:r>
            <a:r>
              <a:rPr lang="de-DE" sz="1800" dirty="0" err="1"/>
              <a:t>see</a:t>
            </a:r>
            <a:r>
              <a:rPr lang="de-DE" sz="1800" dirty="0"/>
              <a:t> </a:t>
            </a:r>
            <a:r>
              <a:rPr lang="de-DE" sz="1800" dirty="0" err="1"/>
              <a:t>presentation</a:t>
            </a:r>
            <a:r>
              <a:rPr lang="de-DE" sz="1800" dirty="0"/>
              <a:t> Carola Franzen</a:t>
            </a:r>
          </a:p>
          <a:p>
            <a:endParaRPr lang="de-DE" sz="1800" dirty="0"/>
          </a:p>
          <a:p>
            <a:r>
              <a:rPr lang="de-DE" sz="1800" b="1" dirty="0"/>
              <a:t>Travel support </a:t>
            </a:r>
            <a:r>
              <a:rPr lang="de-DE" sz="1800" b="1" dirty="0" err="1"/>
              <a:t>for</a:t>
            </a:r>
            <a:r>
              <a:rPr lang="de-DE" sz="1800" b="1" dirty="0"/>
              <a:t> </a:t>
            </a:r>
            <a:r>
              <a:rPr lang="de-DE" sz="1800" b="1" dirty="0" err="1"/>
              <a:t>users</a:t>
            </a:r>
            <a:r>
              <a:rPr lang="de-DE" sz="1800" b="1" dirty="0"/>
              <a:t> and Education &amp; Training / </a:t>
            </a:r>
            <a:r>
              <a:rPr lang="de-DE" sz="1800" b="1" dirty="0" err="1"/>
              <a:t>scientific</a:t>
            </a:r>
            <a:r>
              <a:rPr lang="de-DE" sz="1800" b="1" dirty="0"/>
              <a:t> </a:t>
            </a:r>
            <a:r>
              <a:rPr lang="de-DE" sz="1800" b="1" dirty="0" err="1"/>
              <a:t>visits</a:t>
            </a:r>
            <a:r>
              <a:rPr lang="de-DE" sz="1800" dirty="0"/>
              <a:t>: </a:t>
            </a:r>
            <a:br>
              <a:rPr lang="de-DE" sz="1800" dirty="0"/>
            </a:br>
            <a:r>
              <a:rPr lang="de-DE" sz="1800" dirty="0">
                <a:solidFill>
                  <a:srgbClr val="FF0000"/>
                </a:solidFill>
              </a:rPr>
              <a:t>PLEASE send </a:t>
            </a:r>
            <a:r>
              <a:rPr lang="de-DE" sz="1800" dirty="0" err="1">
                <a:solidFill>
                  <a:srgbClr val="FF0000"/>
                </a:solidFill>
              </a:rPr>
              <a:t>us</a:t>
            </a:r>
            <a:r>
              <a:rPr lang="de-DE" sz="1800" dirty="0">
                <a:solidFill>
                  <a:srgbClr val="FF0000"/>
                </a:solidFill>
              </a:rPr>
              <a:t> </a:t>
            </a:r>
            <a:r>
              <a:rPr lang="de-DE" sz="1800" dirty="0" err="1">
                <a:solidFill>
                  <a:srgbClr val="FF0000"/>
                </a:solidFill>
              </a:rPr>
              <a:t>your</a:t>
            </a:r>
            <a:r>
              <a:rPr lang="de-DE" sz="1800" dirty="0">
                <a:solidFill>
                  <a:srgbClr val="FF0000"/>
                </a:solidFill>
              </a:rPr>
              <a:t> </a:t>
            </a:r>
            <a:r>
              <a:rPr lang="de-DE" sz="1800" dirty="0" err="1">
                <a:solidFill>
                  <a:srgbClr val="FF0000"/>
                </a:solidFill>
              </a:rPr>
              <a:t>reimbursement</a:t>
            </a:r>
            <a:r>
              <a:rPr lang="de-DE" sz="1800" dirty="0">
                <a:solidFill>
                  <a:srgbClr val="FF0000"/>
                </a:solidFill>
              </a:rPr>
              <a:t> </a:t>
            </a:r>
            <a:r>
              <a:rPr lang="de-DE" sz="1800" dirty="0" err="1">
                <a:solidFill>
                  <a:srgbClr val="FF0000"/>
                </a:solidFill>
              </a:rPr>
              <a:t>claims</a:t>
            </a:r>
            <a:r>
              <a:rPr lang="de-DE" sz="1800" dirty="0">
                <a:solidFill>
                  <a:srgbClr val="FF0000"/>
                </a:solidFill>
              </a:rPr>
              <a:t> </a:t>
            </a:r>
            <a:r>
              <a:rPr lang="de-DE" sz="1800" dirty="0" err="1">
                <a:solidFill>
                  <a:srgbClr val="FF0000"/>
                </a:solidFill>
              </a:rPr>
              <a:t>now</a:t>
            </a:r>
            <a:r>
              <a:rPr lang="de-DE" sz="1800" dirty="0">
                <a:solidFill>
                  <a:srgbClr val="FF0000"/>
                </a:solidFill>
              </a:rPr>
              <a:t> ! </a:t>
            </a:r>
            <a:br>
              <a:rPr lang="de-DE" sz="1800" dirty="0">
                <a:solidFill>
                  <a:srgbClr val="FF0000"/>
                </a:solidFill>
              </a:rPr>
            </a:br>
            <a:r>
              <a:rPr lang="de-DE" sz="1800" dirty="0">
                <a:solidFill>
                  <a:srgbClr val="FF0000"/>
                </a:solidFill>
              </a:rPr>
              <a:t>Deadline: </a:t>
            </a:r>
            <a:r>
              <a:rPr lang="de-DE" sz="1800" dirty="0" err="1">
                <a:solidFill>
                  <a:srgbClr val="FF0000"/>
                </a:solidFill>
              </a:rPr>
              <a:t>February</a:t>
            </a:r>
            <a:r>
              <a:rPr lang="de-DE" sz="1800" dirty="0">
                <a:solidFill>
                  <a:srgbClr val="FF0000"/>
                </a:solidFill>
              </a:rPr>
              <a:t> 15, 2024</a:t>
            </a:r>
          </a:p>
          <a:p>
            <a:endParaRPr lang="de-DE" sz="1800" dirty="0">
              <a:solidFill>
                <a:srgbClr val="FF0000"/>
              </a:solidFill>
            </a:endParaRPr>
          </a:p>
          <a:p>
            <a:r>
              <a:rPr lang="de-DE" sz="1800" dirty="0"/>
              <a:t>Facility </a:t>
            </a:r>
            <a:r>
              <a:rPr lang="de-DE" sz="1800" dirty="0" err="1"/>
              <a:t>reimbursement</a:t>
            </a:r>
            <a:r>
              <a:rPr lang="de-DE" sz="1800" dirty="0"/>
              <a:t> via </a:t>
            </a:r>
            <a:r>
              <a:rPr lang="de-DE" sz="1800" dirty="0">
                <a:hlinkClick r:id="rId2"/>
              </a:rPr>
              <a:t>Facility </a:t>
            </a:r>
            <a:r>
              <a:rPr lang="de-DE" sz="1800" dirty="0" err="1">
                <a:hlinkClick r:id="rId2"/>
              </a:rPr>
              <a:t>reimbursement</a:t>
            </a:r>
            <a:r>
              <a:rPr lang="de-DE" sz="1800" dirty="0">
                <a:hlinkClick r:id="rId2"/>
              </a:rPr>
              <a:t> form </a:t>
            </a:r>
            <a:br>
              <a:rPr lang="de-DE" sz="1800" dirty="0"/>
            </a:br>
            <a:r>
              <a:rPr lang="de-DE" sz="1800" dirty="0" err="1"/>
              <a:t>or</a:t>
            </a:r>
            <a:r>
              <a:rPr lang="de-DE" sz="1800" dirty="0"/>
              <a:t> in </a:t>
            </a:r>
            <a:r>
              <a:rPr lang="de-DE" sz="1800" dirty="0" err="1"/>
              <a:t>the</a:t>
            </a:r>
            <a:r>
              <a:rPr lang="de-DE" sz="1800" dirty="0"/>
              <a:t> final </a:t>
            </a:r>
            <a:r>
              <a:rPr lang="de-DE" sz="1800" dirty="0" err="1"/>
              <a:t>reporting</a:t>
            </a:r>
            <a:r>
              <a:rPr lang="de-DE" sz="1800" dirty="0"/>
              <a:t>, </a:t>
            </a:r>
            <a:r>
              <a:rPr lang="de-DE" sz="1800" dirty="0" err="1"/>
              <a:t>deadline</a:t>
            </a:r>
            <a:r>
              <a:rPr lang="de-DE" sz="1800" dirty="0"/>
              <a:t>: April 10, 2024</a:t>
            </a:r>
          </a:p>
          <a:p>
            <a:endParaRPr lang="de-DE" sz="1800" dirty="0"/>
          </a:p>
          <a:p>
            <a:r>
              <a:rPr lang="de-DE" sz="1800" dirty="0"/>
              <a:t>OPEN ACCESS PUBLICATION </a:t>
            </a:r>
            <a:r>
              <a:rPr lang="de-DE" sz="1800" dirty="0" err="1"/>
              <a:t>cost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ARIEL supported </a:t>
            </a:r>
            <a:r>
              <a:rPr lang="de-DE" sz="1800" dirty="0" err="1"/>
              <a:t>research</a:t>
            </a:r>
            <a:r>
              <a:rPr lang="de-DE" sz="1800" dirty="0"/>
              <a:t> </a:t>
            </a:r>
            <a:r>
              <a:rPr lang="de-DE" sz="1800" dirty="0" err="1"/>
              <a:t>can</a:t>
            </a:r>
            <a:r>
              <a:rPr lang="de-DE" sz="1800" dirty="0"/>
              <a:t> </a:t>
            </a:r>
            <a:r>
              <a:rPr lang="de-DE" sz="1800" dirty="0" err="1"/>
              <a:t>be</a:t>
            </a:r>
            <a:r>
              <a:rPr lang="de-DE" sz="1800" dirty="0"/>
              <a:t> </a:t>
            </a:r>
            <a:r>
              <a:rPr lang="de-DE" sz="1800" dirty="0" err="1"/>
              <a:t>paid</a:t>
            </a:r>
            <a:r>
              <a:rPr lang="de-DE" sz="1800" dirty="0"/>
              <a:t> </a:t>
            </a:r>
            <a:r>
              <a:rPr lang="de-DE" sz="1800" dirty="0" err="1"/>
              <a:t>by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project</a:t>
            </a:r>
            <a:r>
              <a:rPr lang="de-DE" sz="1800" dirty="0"/>
              <a:t>. </a:t>
            </a:r>
            <a:r>
              <a:rPr lang="de-DE" sz="1800" dirty="0" err="1"/>
              <a:t>Please</a:t>
            </a:r>
            <a:r>
              <a:rPr lang="de-DE" sz="1800" dirty="0"/>
              <a:t> </a:t>
            </a:r>
            <a:r>
              <a:rPr lang="de-DE" sz="1800" dirty="0" err="1"/>
              <a:t>contact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project</a:t>
            </a:r>
            <a:r>
              <a:rPr lang="de-DE" sz="1800" dirty="0"/>
              <a:t> </a:t>
            </a:r>
            <a:r>
              <a:rPr lang="de-DE" sz="1800" dirty="0" err="1"/>
              <a:t>coordinator</a:t>
            </a:r>
            <a:endParaRPr lang="de-DE" sz="1800" dirty="0"/>
          </a:p>
          <a:p>
            <a:pPr>
              <a:lnSpc>
                <a:spcPct val="100000"/>
              </a:lnSpc>
            </a:pPr>
            <a:endParaRPr lang="de-DE" sz="1800" dirty="0"/>
          </a:p>
          <a:p>
            <a:pPr>
              <a:lnSpc>
                <a:spcPct val="100000"/>
              </a:lnSpc>
            </a:pPr>
            <a:r>
              <a:rPr lang="de-DE" sz="1800" dirty="0"/>
              <a:t>Report all ARIEL supported </a:t>
            </a:r>
            <a:r>
              <a:rPr lang="de-DE" sz="1800" dirty="0" err="1"/>
              <a:t>publications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project</a:t>
            </a:r>
            <a:r>
              <a:rPr lang="de-DE" sz="1800" dirty="0"/>
              <a:t> </a:t>
            </a:r>
            <a:r>
              <a:rPr lang="de-DE" sz="1800" dirty="0" err="1"/>
              <a:t>coordinator</a:t>
            </a:r>
            <a:r>
              <a:rPr lang="de-DE" sz="1800" dirty="0"/>
              <a:t> and </a:t>
            </a:r>
            <a:r>
              <a:rPr lang="de-DE" sz="1800" dirty="0" err="1"/>
              <a:t>communication</a:t>
            </a:r>
            <a:r>
              <a:rPr lang="de-DE" sz="1800" dirty="0"/>
              <a:t> Manager (C. Guerrero)</a:t>
            </a:r>
            <a:br>
              <a:rPr lang="de-DE" sz="1800" dirty="0"/>
            </a:br>
            <a:endParaRPr lang="de-DE" sz="1800" dirty="0"/>
          </a:p>
          <a:p>
            <a:pPr>
              <a:lnSpc>
                <a:spcPct val="100000"/>
              </a:lnSpc>
            </a:pPr>
            <a:r>
              <a:rPr lang="de-DE" sz="1800" dirty="0"/>
              <a:t>Funding </a:t>
            </a:r>
            <a:r>
              <a:rPr lang="de-DE" sz="1800" dirty="0" err="1"/>
              <a:t>statement</a:t>
            </a:r>
            <a:r>
              <a:rPr lang="de-DE" sz="1800" dirty="0"/>
              <a:t>: </a:t>
            </a:r>
            <a:br>
              <a:rPr lang="de-DE" sz="1800" dirty="0"/>
            </a:br>
            <a:r>
              <a:rPr lang="en-US" sz="1800" b="1" spc="-1" dirty="0">
                <a:solidFill>
                  <a:srgbClr val="00B050"/>
                </a:solidFill>
              </a:rPr>
              <a:t>This project has received funding from the Euratom research and training </a:t>
            </a:r>
            <a:r>
              <a:rPr lang="en-US" sz="1800" b="1" spc="-1" dirty="0" err="1">
                <a:solidFill>
                  <a:srgbClr val="00B050"/>
                </a:solidFill>
              </a:rPr>
              <a:t>programme</a:t>
            </a:r>
            <a:r>
              <a:rPr lang="en-US" sz="1800" b="1" spc="-1" dirty="0">
                <a:solidFill>
                  <a:srgbClr val="00B050"/>
                </a:solidFill>
              </a:rPr>
              <a:t> 2014-2018 under grant agreement No. 847594 (ARIEL).  </a:t>
            </a:r>
            <a:r>
              <a:rPr lang="en-US" sz="1800" spc="-1" dirty="0">
                <a:solidFill>
                  <a:srgbClr val="000000"/>
                </a:solidFill>
              </a:rPr>
              <a:t> </a:t>
            </a:r>
            <a:endParaRPr lang="en-US" sz="1800" spc="-1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2237F3-1CB8-4CF9-8172-A8312D8E9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/>
              <a:t>Finalizing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ARIEL </a:t>
            </a:r>
            <a:r>
              <a:rPr lang="de-DE" sz="2800" dirty="0" err="1"/>
              <a:t>project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40129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37AA32-DC43-4945-8E59-87366205D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833151"/>
          </a:xfrm>
        </p:spPr>
        <p:txBody>
          <a:bodyPr/>
          <a:lstStyle/>
          <a:p>
            <a:r>
              <a:rPr lang="de-DE" sz="2800" dirty="0"/>
              <a:t>ARIEL Scientific </a:t>
            </a:r>
            <a:r>
              <a:rPr lang="de-DE" sz="2800" dirty="0" err="1"/>
              <a:t>reporting</a:t>
            </a:r>
            <a:endParaRPr lang="de-DE" sz="28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E74CF8C-07D8-423A-A0E9-AEBF4AAB736A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386862" y="1213338"/>
            <a:ext cx="8229240" cy="4525560"/>
          </a:xfrm>
        </p:spPr>
        <p:txBody>
          <a:bodyPr anchor="t" anchorCtr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every</a:t>
            </a:r>
            <a:r>
              <a:rPr lang="de-DE" sz="1800" dirty="0"/>
              <a:t> </a:t>
            </a:r>
            <a:r>
              <a:rPr lang="de-DE" sz="1800" dirty="0" err="1"/>
              <a:t>experiment</a:t>
            </a:r>
            <a:r>
              <a:rPr lang="de-DE" sz="1800" dirty="0"/>
              <a:t> (TAA): </a:t>
            </a:r>
            <a:r>
              <a:rPr lang="de-DE" sz="1800" b="1" dirty="0"/>
              <a:t>Facility </a:t>
            </a:r>
            <a:r>
              <a:rPr lang="de-DE" sz="1800" dirty="0"/>
              <a:t>report + </a:t>
            </a:r>
            <a:r>
              <a:rPr lang="de-DE" sz="1800" dirty="0" err="1"/>
              <a:t>one</a:t>
            </a:r>
            <a:r>
              <a:rPr lang="de-DE" sz="1800" dirty="0"/>
              <a:t> </a:t>
            </a:r>
            <a:r>
              <a:rPr lang="de-DE" sz="1800" b="1" dirty="0"/>
              <a:t>User </a:t>
            </a:r>
            <a:r>
              <a:rPr lang="de-DE" sz="1800" dirty="0"/>
              <a:t>report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Education and Training:  </a:t>
            </a:r>
            <a:r>
              <a:rPr lang="de-DE" sz="1800" b="1" dirty="0"/>
              <a:t>Scientific Visitor </a:t>
            </a:r>
            <a:r>
              <a:rPr lang="de-DE" sz="1800" dirty="0"/>
              <a:t>report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Reports </a:t>
            </a:r>
            <a:r>
              <a:rPr lang="de-DE" sz="1800" dirty="0" err="1"/>
              <a:t>are</a:t>
            </a:r>
            <a:r>
              <a:rPr lang="de-DE" sz="1800" dirty="0"/>
              <a:t> </a:t>
            </a:r>
            <a:r>
              <a:rPr lang="de-DE" sz="1800" dirty="0" err="1"/>
              <a:t>short</a:t>
            </a:r>
            <a:r>
              <a:rPr lang="de-DE" sz="1800" dirty="0"/>
              <a:t> and easy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write</a:t>
            </a:r>
            <a:r>
              <a:rPr lang="de-DE" sz="1800" dirty="0"/>
              <a:t>: </a:t>
            </a:r>
            <a:r>
              <a:rPr lang="de-DE" sz="1800" dirty="0">
                <a:hlinkClick r:id="rId2"/>
              </a:rPr>
              <a:t>Forms </a:t>
            </a:r>
            <a:r>
              <a:rPr lang="de-DE" sz="1800" dirty="0" err="1">
                <a:hlinkClick r:id="rId2"/>
              </a:rPr>
              <a:t>are</a:t>
            </a:r>
            <a:r>
              <a:rPr lang="de-DE" sz="1800" dirty="0">
                <a:hlinkClick r:id="rId2"/>
              </a:rPr>
              <a:t> </a:t>
            </a:r>
            <a:r>
              <a:rPr lang="de-DE" sz="1800" dirty="0" err="1">
                <a:hlinkClick r:id="rId2"/>
              </a:rPr>
              <a:t>available</a:t>
            </a:r>
            <a:endParaRPr lang="de-DE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The </a:t>
            </a:r>
            <a:r>
              <a:rPr lang="de-DE" sz="1800" dirty="0" err="1"/>
              <a:t>following</a:t>
            </a:r>
            <a:r>
              <a:rPr lang="de-DE" sz="1800" dirty="0"/>
              <a:t> </a:t>
            </a:r>
            <a:r>
              <a:rPr lang="de-DE" sz="1800" dirty="0" err="1"/>
              <a:t>reports</a:t>
            </a:r>
            <a:r>
              <a:rPr lang="de-DE" sz="1800" dirty="0"/>
              <a:t> </a:t>
            </a:r>
            <a:r>
              <a:rPr lang="de-DE" sz="1800" dirty="0" err="1"/>
              <a:t>are</a:t>
            </a:r>
            <a:r>
              <a:rPr lang="de-DE" sz="1800" dirty="0"/>
              <a:t> due and </a:t>
            </a:r>
            <a:r>
              <a:rPr lang="de-DE" sz="1800" dirty="0" err="1"/>
              <a:t>need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be</a:t>
            </a:r>
            <a:r>
              <a:rPr lang="de-DE" sz="1800" dirty="0"/>
              <a:t> send </a:t>
            </a:r>
            <a:r>
              <a:rPr lang="de-DE" sz="1800" dirty="0" err="1"/>
              <a:t>now</a:t>
            </a:r>
            <a:r>
              <a:rPr lang="de-DE" sz="1800" dirty="0"/>
              <a:t>:</a:t>
            </a:r>
            <a:br>
              <a:rPr lang="de-DE" sz="1800" dirty="0"/>
            </a:br>
            <a:endParaRPr lang="de-DE" sz="1800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B6130E82-C95D-47F7-8205-33308AA47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435488"/>
              </p:ext>
            </p:extLst>
          </p:nvPr>
        </p:nvGraphicFramePr>
        <p:xfrm>
          <a:off x="739645" y="3476118"/>
          <a:ext cx="6559062" cy="2300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7808">
                  <a:extLst>
                    <a:ext uri="{9D8B030D-6E8A-4147-A177-3AD203B41FA5}">
                      <a16:colId xmlns:a16="http://schemas.microsoft.com/office/drawing/2014/main" val="1934010061"/>
                    </a:ext>
                  </a:extLst>
                </a:gridCol>
                <a:gridCol w="3291254">
                  <a:extLst>
                    <a:ext uri="{9D8B030D-6E8A-4147-A177-3AD203B41FA5}">
                      <a16:colId xmlns:a16="http://schemas.microsoft.com/office/drawing/2014/main" val="1352519040"/>
                    </a:ext>
                  </a:extLst>
                </a:gridCol>
              </a:tblGrid>
              <a:tr h="430432">
                <a:tc>
                  <a:txBody>
                    <a:bodyPr/>
                    <a:lstStyle/>
                    <a:p>
                      <a:r>
                        <a:rPr lang="de-DE" sz="1600" dirty="0"/>
                        <a:t>User </a:t>
                      </a:r>
                      <a:r>
                        <a:rPr lang="de-DE" sz="1600" dirty="0" err="1"/>
                        <a:t>reports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Facility </a:t>
                      </a:r>
                      <a:r>
                        <a:rPr lang="de-DE" sz="1600" dirty="0" err="1"/>
                        <a:t>reports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111949"/>
                  </a:ext>
                </a:extLst>
              </a:tr>
              <a:tr h="430432">
                <a:tc>
                  <a:txBody>
                    <a:bodyPr/>
                    <a:lstStyle/>
                    <a:p>
                      <a:r>
                        <a:rPr lang="de-DE" sz="1600" dirty="0"/>
                        <a:t>TAA_4_1 N. </a:t>
                      </a:r>
                      <a:r>
                        <a:rPr lang="de-DE" sz="1600" dirty="0" err="1"/>
                        <a:t>Patronis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TAA_4_1 CERN </a:t>
                      </a:r>
                      <a:r>
                        <a:rPr lang="de-DE" sz="1600" dirty="0" err="1"/>
                        <a:t>n_TOF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463731"/>
                  </a:ext>
                </a:extLst>
              </a:tr>
              <a:tr h="430432">
                <a:tc>
                  <a:txBody>
                    <a:bodyPr/>
                    <a:lstStyle/>
                    <a:p>
                      <a:r>
                        <a:rPr lang="de-DE" sz="1600" dirty="0"/>
                        <a:t>TAA_6_5 N. </a:t>
                      </a:r>
                      <a:r>
                        <a:rPr lang="de-DE" sz="1600" dirty="0" err="1"/>
                        <a:t>Patronis</a:t>
                      </a:r>
                      <a:r>
                        <a:rPr lang="de-DE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TAA_6_5 + TAA_6_9 ILL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455330"/>
                  </a:ext>
                </a:extLst>
              </a:tr>
              <a:tr h="4304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TAA_7_8 P. Leconte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TAA_7_9 + TAA_7_10 NFS (GANIL)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506849"/>
                  </a:ext>
                </a:extLst>
              </a:tr>
              <a:tr h="430432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TAA_7_11 CERN </a:t>
                      </a:r>
                      <a:r>
                        <a:rPr lang="de-DE" sz="1600" dirty="0" err="1"/>
                        <a:t>n_TOF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252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174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37AA32-DC43-4945-8E59-87366205D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833151"/>
          </a:xfrm>
        </p:spPr>
        <p:txBody>
          <a:bodyPr/>
          <a:lstStyle/>
          <a:p>
            <a:r>
              <a:rPr lang="de-DE" sz="2800" dirty="0"/>
              <a:t>ARIEL Scientific </a:t>
            </a:r>
            <a:r>
              <a:rPr lang="de-DE" sz="2800" dirty="0" err="1"/>
              <a:t>reporting</a:t>
            </a:r>
            <a:endParaRPr lang="de-DE" sz="28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E74CF8C-07D8-423A-A0E9-AEBF4AAB736A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386862" y="1213338"/>
            <a:ext cx="8229240" cy="4525560"/>
          </a:xfrm>
        </p:spPr>
        <p:txBody>
          <a:bodyPr anchor="t" anchorCtr="0">
            <a:normAutofit/>
          </a:bodyPr>
          <a:lstStyle/>
          <a:p>
            <a:r>
              <a:rPr lang="de-DE" sz="1800" dirty="0"/>
              <a:t> </a:t>
            </a:r>
            <a:br>
              <a:rPr lang="de-DE" sz="1800" dirty="0"/>
            </a:br>
            <a:r>
              <a:rPr lang="de-DE" sz="1800" dirty="0"/>
              <a:t>The </a:t>
            </a:r>
            <a:r>
              <a:rPr lang="de-DE" sz="1800" dirty="0" err="1"/>
              <a:t>following</a:t>
            </a:r>
            <a:r>
              <a:rPr lang="de-DE" sz="1800" dirty="0"/>
              <a:t> Education and Training / Scientific Visitor </a:t>
            </a:r>
            <a:r>
              <a:rPr lang="de-DE" sz="1800" dirty="0" err="1"/>
              <a:t>reports</a:t>
            </a:r>
            <a:r>
              <a:rPr lang="de-DE" sz="1800" dirty="0"/>
              <a:t> </a:t>
            </a:r>
            <a:r>
              <a:rPr lang="de-DE" sz="1800" dirty="0" err="1"/>
              <a:t>are</a:t>
            </a:r>
            <a:r>
              <a:rPr lang="de-DE" sz="1800" dirty="0"/>
              <a:t> due </a:t>
            </a:r>
            <a:br>
              <a:rPr lang="de-DE" sz="1800" dirty="0"/>
            </a:br>
            <a:r>
              <a:rPr lang="de-DE" sz="1800" dirty="0"/>
              <a:t>and </a:t>
            </a:r>
            <a:r>
              <a:rPr lang="de-DE" sz="1800" dirty="0" err="1"/>
              <a:t>need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be</a:t>
            </a:r>
            <a:r>
              <a:rPr lang="de-DE" sz="1800" dirty="0"/>
              <a:t> </a:t>
            </a:r>
            <a:r>
              <a:rPr lang="de-DE" sz="1800" dirty="0" err="1"/>
              <a:t>sent</a:t>
            </a:r>
            <a:r>
              <a:rPr lang="de-DE" sz="1800" dirty="0"/>
              <a:t> </a:t>
            </a:r>
            <a:r>
              <a:rPr lang="de-DE" sz="1800" dirty="0" err="1"/>
              <a:t>now</a:t>
            </a:r>
            <a:r>
              <a:rPr lang="de-DE" sz="1800" dirty="0"/>
              <a:t>:</a:t>
            </a:r>
          </a:p>
          <a:p>
            <a:endParaRPr lang="de-DE" sz="1800" dirty="0"/>
          </a:p>
          <a:p>
            <a:r>
              <a:rPr lang="de-DE" sz="1800" dirty="0"/>
              <a:t>SV_1_3 D. </a:t>
            </a:r>
            <a:r>
              <a:rPr lang="de-DE" sz="1800" dirty="0" err="1"/>
              <a:t>Tarrio</a:t>
            </a:r>
            <a:endParaRPr lang="de-DE" sz="1800" dirty="0"/>
          </a:p>
          <a:p>
            <a:br>
              <a:rPr lang="de-DE" sz="1800" dirty="0"/>
            </a:br>
            <a:r>
              <a:rPr lang="de-DE" sz="1800" dirty="0"/>
              <a:t>SV_2_1 N. </a:t>
            </a:r>
            <a:r>
              <a:rPr lang="de-DE" sz="1800" dirty="0" err="1"/>
              <a:t>Carjan</a:t>
            </a:r>
            <a:r>
              <a:rPr lang="de-DE" sz="1800" dirty="0"/>
              <a:t> (draft of </a:t>
            </a:r>
            <a:r>
              <a:rPr lang="de-DE" sz="1800" dirty="0" err="1"/>
              <a:t>publication</a:t>
            </a:r>
            <a:r>
              <a:rPr lang="de-DE" sz="1800" dirty="0"/>
              <a:t> </a:t>
            </a:r>
            <a:r>
              <a:rPr lang="de-DE" sz="1800" dirty="0" err="1"/>
              <a:t>received</a:t>
            </a:r>
            <a:r>
              <a:rPr lang="de-DE" sz="1800" dirty="0"/>
              <a:t>)</a:t>
            </a:r>
            <a:br>
              <a:rPr lang="de-DE" sz="1800" dirty="0"/>
            </a:br>
            <a:endParaRPr lang="de-DE" sz="1800" dirty="0"/>
          </a:p>
          <a:p>
            <a:r>
              <a:rPr lang="de-DE" sz="1800" dirty="0"/>
              <a:t>SV_5_2 A. Gomez</a:t>
            </a:r>
            <a:br>
              <a:rPr lang="de-DE" sz="1800" dirty="0"/>
            </a:br>
            <a:endParaRPr lang="de-DE" sz="1800" dirty="0"/>
          </a:p>
          <a:p>
            <a:r>
              <a:rPr lang="de-DE" sz="1800" dirty="0"/>
              <a:t>SV_5_4 N. </a:t>
            </a:r>
            <a:r>
              <a:rPr lang="de-DE" sz="1800" dirty="0" err="1"/>
              <a:t>Carjan</a:t>
            </a:r>
            <a:br>
              <a:rPr lang="de-DE" sz="1800" dirty="0"/>
            </a:br>
            <a:endParaRPr lang="de-DE" sz="1800" dirty="0"/>
          </a:p>
          <a:p>
            <a:r>
              <a:rPr lang="de-DE" sz="1800" dirty="0"/>
              <a:t>SV_5_9 A. Al-</a:t>
            </a:r>
            <a:r>
              <a:rPr lang="de-DE" sz="1800" dirty="0" err="1"/>
              <a:t>Adili</a:t>
            </a:r>
            <a:endParaRPr lang="de-DE" sz="1800" dirty="0"/>
          </a:p>
          <a:p>
            <a:endParaRPr lang="de-DE" sz="1800" dirty="0"/>
          </a:p>
          <a:p>
            <a:r>
              <a:rPr lang="de-DE" sz="1800" dirty="0"/>
              <a:t>SV_6_1 A. </a:t>
            </a:r>
            <a:r>
              <a:rPr lang="de-DE" sz="1800" dirty="0" err="1"/>
              <a:t>Verdera-Garau</a:t>
            </a:r>
            <a:endParaRPr lang="de-DE" sz="1800" dirty="0"/>
          </a:p>
          <a:p>
            <a:endParaRPr lang="de-DE" sz="1800" dirty="0"/>
          </a:p>
          <a:p>
            <a:r>
              <a:rPr lang="de-DE" sz="1800" dirty="0"/>
              <a:t>SV_6_3 S. </a:t>
            </a:r>
            <a:r>
              <a:rPr lang="de-DE" sz="1800" dirty="0" err="1"/>
              <a:t>Goula</a:t>
            </a:r>
            <a:endParaRPr lang="de-DE" sz="1800" dirty="0"/>
          </a:p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277558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7935" y="134370"/>
            <a:ext cx="8710613" cy="649288"/>
          </a:xfrm>
        </p:spPr>
        <p:txBody>
          <a:bodyPr/>
          <a:lstStyle/>
          <a:p>
            <a:r>
              <a:rPr lang="de-DE" sz="2400" b="0" dirty="0"/>
              <a:t>Management Board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49304" y="657265"/>
            <a:ext cx="8694738" cy="42481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1600" dirty="0"/>
              <a:t>Project </a:t>
            </a:r>
            <a:r>
              <a:rPr lang="de-DE" sz="1600" dirty="0" err="1"/>
              <a:t>Coordinator</a:t>
            </a:r>
            <a:r>
              <a:rPr lang="de-DE" sz="1600" dirty="0"/>
              <a:t>: Arnd Junghans, HZDR</a:t>
            </a:r>
          </a:p>
          <a:p>
            <a:pPr>
              <a:buNone/>
            </a:pPr>
            <a:r>
              <a:rPr lang="de-DE" sz="1600" dirty="0"/>
              <a:t>Scientific </a:t>
            </a:r>
            <a:r>
              <a:rPr lang="de-DE" sz="1600" dirty="0" err="1"/>
              <a:t>Coordinator</a:t>
            </a:r>
            <a:r>
              <a:rPr lang="de-DE" sz="1600" dirty="0"/>
              <a:t>: Arjan </a:t>
            </a:r>
            <a:r>
              <a:rPr lang="de-DE" sz="1600" dirty="0" err="1"/>
              <a:t>Plompen</a:t>
            </a:r>
            <a:r>
              <a:rPr lang="de-DE" sz="1600" dirty="0"/>
              <a:t>, JRC</a:t>
            </a:r>
          </a:p>
          <a:p>
            <a:pPr>
              <a:buNone/>
            </a:pPr>
            <a:r>
              <a:rPr lang="de-DE" sz="1600" dirty="0"/>
              <a:t>Transnational Access </a:t>
            </a:r>
            <a:r>
              <a:rPr lang="de-DE" sz="1600" dirty="0" err="1"/>
              <a:t>Coordinator</a:t>
            </a:r>
            <a:r>
              <a:rPr lang="de-DE" sz="1600" dirty="0"/>
              <a:t>: Elisa Pirovano, PTB</a:t>
            </a:r>
          </a:p>
          <a:p>
            <a:pPr>
              <a:buNone/>
            </a:pPr>
            <a:r>
              <a:rPr lang="de-DE" sz="1600" dirty="0"/>
              <a:t>Communication Manager: Carlos Guerrero, USE</a:t>
            </a:r>
          </a:p>
          <a:p>
            <a:pPr>
              <a:buNone/>
            </a:pPr>
            <a:r>
              <a:rPr lang="de-DE" sz="1600" dirty="0"/>
              <a:t>Training </a:t>
            </a:r>
            <a:r>
              <a:rPr lang="de-DE" sz="1600" dirty="0" err="1"/>
              <a:t>Coordinator</a:t>
            </a:r>
            <a:r>
              <a:rPr lang="de-DE" sz="1600" dirty="0"/>
              <a:t>: Heikki Penttilä, </a:t>
            </a:r>
            <a:r>
              <a:rPr lang="en-GB" sz="1600" dirty="0"/>
              <a:t>JYU</a:t>
            </a:r>
          </a:p>
          <a:p>
            <a:pPr>
              <a:buNone/>
            </a:pPr>
            <a:endParaRPr lang="de-DE" sz="1600" dirty="0"/>
          </a:p>
          <a:p>
            <a:pPr>
              <a:buNone/>
            </a:pPr>
            <a:r>
              <a:rPr lang="de-DE" sz="1600" dirty="0"/>
              <a:t>Carola Franzen, Roland Beyer,  Katja Gröger, Sebastian Urlass, HZDR</a:t>
            </a:r>
          </a:p>
          <a:p>
            <a:pPr>
              <a:buNone/>
            </a:pPr>
            <a:r>
              <a:rPr lang="de-DE" sz="2400" kern="0" dirty="0"/>
              <a:t>Project Advisory Committee</a:t>
            </a:r>
          </a:p>
          <a:p>
            <a:pPr>
              <a:buNone/>
            </a:pPr>
            <a:endParaRPr lang="de-DE" sz="160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16693" y="2589944"/>
            <a:ext cx="8710613" cy="649288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3E89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3E89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3E89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3E89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3E89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3E89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3E89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3E89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3E89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2400" kern="0" dirty="0">
                <a:latin typeface="Arial"/>
              </a:rPr>
              <a:t>Management Team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4E672A31-EA31-40A9-A1FB-68BA036A50D2}"/>
              </a:ext>
            </a:extLst>
          </p:cNvPr>
          <p:cNvSpPr txBox="1">
            <a:spLocks/>
          </p:cNvSpPr>
          <p:nvPr/>
        </p:nvSpPr>
        <p:spPr>
          <a:xfrm>
            <a:off x="216693" y="3486212"/>
            <a:ext cx="8229600" cy="529936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432000" indent="-324000" algn="l" defTabSz="914400" rtl="0" eaLnBrk="1" latinLnBrk="0" hangingPunct="1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de-DE" sz="1800" dirty="0"/>
          </a:p>
          <a:p>
            <a:r>
              <a:rPr lang="de-DE" sz="1800" dirty="0"/>
              <a:t>Daniel Cano-Ott, CIEMAT</a:t>
            </a:r>
          </a:p>
          <a:p>
            <a:r>
              <a:rPr lang="de-DE" sz="1800" dirty="0"/>
              <a:t>Roberto Capote, IAEA</a:t>
            </a:r>
          </a:p>
          <a:p>
            <a:r>
              <a:rPr lang="de-DE" sz="1800" dirty="0"/>
              <a:t>Robert </a:t>
            </a:r>
            <a:r>
              <a:rPr lang="de-DE" sz="1800" dirty="0" err="1"/>
              <a:t>Jacqmin</a:t>
            </a:r>
            <a:r>
              <a:rPr lang="de-DE" sz="1800" dirty="0"/>
              <a:t>, CEA</a:t>
            </a:r>
          </a:p>
          <a:p>
            <a:r>
              <a:rPr lang="de-DE" sz="1800" dirty="0"/>
              <a:t>Maëlle </a:t>
            </a:r>
            <a:r>
              <a:rPr lang="de-DE" sz="1800" dirty="0" err="1"/>
              <a:t>Kerveno</a:t>
            </a:r>
            <a:r>
              <a:rPr lang="de-DE" sz="1800" dirty="0"/>
              <a:t>, CNRS</a:t>
            </a:r>
          </a:p>
          <a:p>
            <a:r>
              <a:rPr lang="de-DE" sz="1800" dirty="0"/>
              <a:t>Gert van den </a:t>
            </a:r>
            <a:r>
              <a:rPr lang="de-DE" sz="1800" dirty="0" err="1"/>
              <a:t>Eynde</a:t>
            </a:r>
            <a:r>
              <a:rPr lang="de-DE" sz="1800" dirty="0"/>
              <a:t>, SCK CEN</a:t>
            </a:r>
          </a:p>
          <a:p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0F4CC66-AF38-4F4F-9C5E-92B3CA168742}"/>
              </a:ext>
            </a:extLst>
          </p:cNvPr>
          <p:cNvSpPr txBox="1"/>
          <p:nvPr/>
        </p:nvSpPr>
        <p:spPr>
          <a:xfrm>
            <a:off x="3990512" y="4060548"/>
            <a:ext cx="56595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arlow Solid Italic" panose="04030604020F02020D02" pitchFamily="82" charset="0"/>
              </a:rPr>
              <a:t>I </a:t>
            </a:r>
            <a:r>
              <a:rPr lang="de-DE" dirty="0" err="1">
                <a:latin typeface="Harlow Solid Italic" panose="04030604020F02020D02" pitchFamily="82" charset="0"/>
              </a:rPr>
              <a:t>personnally</a:t>
            </a:r>
            <a:r>
              <a:rPr lang="de-DE" dirty="0">
                <a:latin typeface="Harlow Solid Italic" panose="04030604020F02020D02" pitchFamily="82" charset="0"/>
              </a:rPr>
              <a:t> </a:t>
            </a:r>
            <a:r>
              <a:rPr lang="de-DE" dirty="0" err="1">
                <a:latin typeface="Harlow Solid Italic" panose="04030604020F02020D02" pitchFamily="82" charset="0"/>
              </a:rPr>
              <a:t>would</a:t>
            </a:r>
            <a:r>
              <a:rPr lang="de-DE" dirty="0">
                <a:latin typeface="Harlow Solid Italic" panose="04030604020F02020D02" pitchFamily="82" charset="0"/>
              </a:rPr>
              <a:t> like </a:t>
            </a:r>
            <a:r>
              <a:rPr lang="de-DE" dirty="0" err="1">
                <a:latin typeface="Harlow Solid Italic" panose="04030604020F02020D02" pitchFamily="82" charset="0"/>
              </a:rPr>
              <a:t>to</a:t>
            </a:r>
            <a:r>
              <a:rPr lang="de-DE" dirty="0">
                <a:latin typeface="Harlow Solid Italic" panose="04030604020F02020D02" pitchFamily="82" charset="0"/>
              </a:rPr>
              <a:t> </a:t>
            </a:r>
            <a:r>
              <a:rPr lang="de-DE" dirty="0" err="1">
                <a:latin typeface="Harlow Solid Italic" panose="04030604020F02020D02" pitchFamily="82" charset="0"/>
              </a:rPr>
              <a:t>thank</a:t>
            </a:r>
            <a:r>
              <a:rPr lang="de-DE" dirty="0">
                <a:latin typeface="Harlow Solid Italic" panose="04030604020F02020D02" pitchFamily="82" charset="0"/>
              </a:rPr>
              <a:t> all </a:t>
            </a:r>
            <a:r>
              <a:rPr lang="de-DE" dirty="0" err="1">
                <a:latin typeface="Harlow Solid Italic" panose="04030604020F02020D02" pitchFamily="82" charset="0"/>
              </a:rPr>
              <a:t>my</a:t>
            </a:r>
            <a:r>
              <a:rPr lang="de-DE" dirty="0">
                <a:latin typeface="Harlow Solid Italic" panose="04030604020F02020D02" pitchFamily="82" charset="0"/>
              </a:rPr>
              <a:t> </a:t>
            </a:r>
            <a:r>
              <a:rPr lang="de-DE" dirty="0" err="1">
                <a:latin typeface="Harlow Solid Italic" panose="04030604020F02020D02" pitchFamily="82" charset="0"/>
              </a:rPr>
              <a:t>colleagues</a:t>
            </a:r>
            <a:endParaRPr lang="de-DE" dirty="0">
              <a:latin typeface="Harlow Solid Italic" panose="04030604020F02020D02" pitchFamily="82" charset="0"/>
            </a:endParaRPr>
          </a:p>
          <a:p>
            <a:r>
              <a:rPr lang="de-DE" dirty="0" err="1">
                <a:latin typeface="Harlow Solid Italic" panose="04030604020F02020D02" pitchFamily="82" charset="0"/>
              </a:rPr>
              <a:t>for</a:t>
            </a:r>
            <a:r>
              <a:rPr lang="de-DE" dirty="0">
                <a:latin typeface="Harlow Solid Italic" panose="04030604020F02020D02" pitchFamily="82" charset="0"/>
              </a:rPr>
              <a:t> </a:t>
            </a:r>
            <a:r>
              <a:rPr lang="de-DE" dirty="0" err="1">
                <a:latin typeface="Harlow Solid Italic" panose="04030604020F02020D02" pitchFamily="82" charset="0"/>
              </a:rPr>
              <a:t>the</a:t>
            </a:r>
            <a:r>
              <a:rPr lang="de-DE" dirty="0">
                <a:latin typeface="Harlow Solid Italic" panose="04030604020F02020D02" pitchFamily="82" charset="0"/>
              </a:rPr>
              <a:t> </a:t>
            </a:r>
            <a:r>
              <a:rPr lang="de-DE" dirty="0" err="1">
                <a:latin typeface="Harlow Solid Italic" panose="04030604020F02020D02" pitchFamily="82" charset="0"/>
              </a:rPr>
              <a:t>always</a:t>
            </a:r>
            <a:r>
              <a:rPr lang="de-DE" dirty="0">
                <a:latin typeface="Harlow Solid Italic" panose="04030604020F02020D02" pitchFamily="82" charset="0"/>
              </a:rPr>
              <a:t> </a:t>
            </a:r>
            <a:r>
              <a:rPr lang="de-DE" dirty="0" err="1">
                <a:latin typeface="Harlow Solid Italic" panose="04030604020F02020D02" pitchFamily="82" charset="0"/>
              </a:rPr>
              <a:t>fruitful</a:t>
            </a:r>
            <a:r>
              <a:rPr lang="de-DE" dirty="0">
                <a:latin typeface="Harlow Solid Italic" panose="04030604020F02020D02" pitchFamily="82" charset="0"/>
              </a:rPr>
              <a:t> </a:t>
            </a:r>
            <a:r>
              <a:rPr lang="de-DE" dirty="0" err="1">
                <a:latin typeface="Harlow Solid Italic" panose="04030604020F02020D02" pitchFamily="82" charset="0"/>
              </a:rPr>
              <a:t>collaboration</a:t>
            </a:r>
            <a:r>
              <a:rPr lang="de-DE" dirty="0">
                <a:latin typeface="Harlow Solid Italic" panose="04030604020F02020D02" pitchFamily="82" charset="0"/>
              </a:rPr>
              <a:t> and </a:t>
            </a:r>
            <a:r>
              <a:rPr lang="de-DE" dirty="0" err="1">
                <a:latin typeface="Harlow Solid Italic" panose="04030604020F02020D02" pitchFamily="82" charset="0"/>
              </a:rPr>
              <a:t>their</a:t>
            </a:r>
            <a:r>
              <a:rPr lang="de-DE" dirty="0">
                <a:latin typeface="Harlow Solid Italic" panose="04030604020F02020D02" pitchFamily="82" charset="0"/>
              </a:rPr>
              <a:t> </a:t>
            </a:r>
          </a:p>
          <a:p>
            <a:r>
              <a:rPr lang="de-DE" dirty="0" err="1">
                <a:latin typeface="Harlow Solid Italic" panose="04030604020F02020D02" pitchFamily="82" charset="0"/>
              </a:rPr>
              <a:t>Invaluable</a:t>
            </a:r>
            <a:r>
              <a:rPr lang="de-DE" dirty="0">
                <a:latin typeface="Harlow Solid Italic" panose="04030604020F02020D02" pitchFamily="82" charset="0"/>
              </a:rPr>
              <a:t> </a:t>
            </a:r>
            <a:r>
              <a:rPr lang="de-DE" dirty="0" err="1">
                <a:latin typeface="Harlow Solid Italic" panose="04030604020F02020D02" pitchFamily="82" charset="0"/>
              </a:rPr>
              <a:t>help</a:t>
            </a:r>
            <a:r>
              <a:rPr lang="de-DE" dirty="0">
                <a:latin typeface="Harlow Solid Italic" panose="04030604020F02020D02" pitchFamily="82" charset="0"/>
              </a:rPr>
              <a:t> </a:t>
            </a:r>
            <a:r>
              <a:rPr lang="de-DE" dirty="0" err="1">
                <a:latin typeface="Harlow Solid Italic" panose="04030604020F02020D02" pitchFamily="82" charset="0"/>
              </a:rPr>
              <a:t>with</a:t>
            </a:r>
            <a:r>
              <a:rPr lang="de-DE" dirty="0">
                <a:latin typeface="Harlow Solid Italic" panose="04030604020F02020D02" pitchFamily="82" charset="0"/>
              </a:rPr>
              <a:t> </a:t>
            </a:r>
            <a:r>
              <a:rPr lang="de-DE" dirty="0" err="1">
                <a:latin typeface="Harlow Solid Italic" panose="04030604020F02020D02" pitchFamily="82" charset="0"/>
              </a:rPr>
              <a:t>the</a:t>
            </a:r>
            <a:r>
              <a:rPr lang="de-DE" dirty="0">
                <a:latin typeface="Harlow Solid Italic" panose="04030604020F02020D02" pitchFamily="82" charset="0"/>
              </a:rPr>
              <a:t>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ARIEL</a:t>
            </a:r>
            <a:r>
              <a:rPr lang="de-DE" dirty="0">
                <a:latin typeface="Harlow Solid Italic" panose="04030604020F02020D02" pitchFamily="82" charset="0"/>
              </a:rPr>
              <a:t> </a:t>
            </a:r>
            <a:r>
              <a:rPr lang="de-DE" dirty="0" err="1">
                <a:latin typeface="Harlow Solid Italic" panose="04030604020F02020D02" pitchFamily="82" charset="0"/>
              </a:rPr>
              <a:t>project</a:t>
            </a:r>
            <a:r>
              <a:rPr lang="de-DE" dirty="0">
                <a:latin typeface="Harlow Solid Italic" panose="04030604020F02020D02" pitchFamily="82" charset="0"/>
              </a:rPr>
              <a:t> </a:t>
            </a:r>
          </a:p>
          <a:p>
            <a:endParaRPr lang="de-DE" dirty="0">
              <a:latin typeface="Harlow Solid Italic" panose="04030604020F02020D02" pitchFamily="82" charset="0"/>
            </a:endParaRPr>
          </a:p>
          <a:p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Please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EURO-LABS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OFFERR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and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ENEN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support on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nuclear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260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5F1440-BFC6-44F0-B796-2F0DA63A3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End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1B88B3B-838D-4D76-BC0D-643B11D7A2F1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4348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ángulo 36">
            <a:extLst>
              <a:ext uri="{FF2B5EF4-FFF2-40B4-BE49-F238E27FC236}">
                <a16:creationId xmlns:a16="http://schemas.microsoft.com/office/drawing/2014/main" id="{0A9160EE-08C7-4186-9327-7711EA7EBBC4}"/>
              </a:ext>
            </a:extLst>
          </p:cNvPr>
          <p:cNvSpPr/>
          <p:nvPr/>
        </p:nvSpPr>
        <p:spPr>
          <a:xfrm>
            <a:off x="62224" y="5735268"/>
            <a:ext cx="6310058" cy="793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defRPr/>
            </a:pPr>
            <a:endParaRPr lang="en-GB" sz="506" dirty="0">
              <a:solidFill>
                <a:prstClr val="black"/>
              </a:solidFill>
              <a:latin typeface="Calibri" panose="020F0502020204030204"/>
            </a:endParaRPr>
          </a:p>
          <a:p>
            <a:pPr defTabSz="342900">
              <a:defRPr/>
            </a:pPr>
            <a:r>
              <a:rPr lang="en-GB" sz="1013" b="1" dirty="0">
                <a:solidFill>
                  <a:prstClr val="black"/>
                </a:solidFill>
                <a:latin typeface="Calibri" panose="020F0502020204030204"/>
              </a:rPr>
              <a:t>Management Board (MB):</a:t>
            </a:r>
            <a:r>
              <a:rPr lang="en-GB" sz="1013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defTabSz="342900">
              <a:defRPr/>
            </a:pPr>
            <a:r>
              <a:rPr lang="en-GB" sz="1013" dirty="0">
                <a:solidFill>
                  <a:prstClr val="black"/>
                </a:solidFill>
                <a:latin typeface="Calibri" panose="020F0502020204030204"/>
              </a:rPr>
              <a:t>A. </a:t>
            </a:r>
            <a:r>
              <a:rPr lang="en-GB" sz="1013" dirty="0" err="1">
                <a:solidFill>
                  <a:prstClr val="black"/>
                </a:solidFill>
                <a:latin typeface="Calibri" panose="020F0502020204030204"/>
              </a:rPr>
              <a:t>Junghans</a:t>
            </a:r>
            <a:r>
              <a:rPr lang="en-GB" sz="1013" dirty="0">
                <a:solidFill>
                  <a:prstClr val="black"/>
                </a:solidFill>
                <a:latin typeface="Calibri" panose="020F0502020204030204"/>
              </a:rPr>
              <a:t> (HZDR), A. </a:t>
            </a:r>
            <a:r>
              <a:rPr lang="en-GB" sz="1013" dirty="0" err="1">
                <a:solidFill>
                  <a:prstClr val="black"/>
                </a:solidFill>
                <a:latin typeface="Calibri" panose="020F0502020204030204"/>
              </a:rPr>
              <a:t>Plompen</a:t>
            </a:r>
            <a:r>
              <a:rPr lang="en-GB" sz="1013" dirty="0">
                <a:solidFill>
                  <a:prstClr val="black"/>
                </a:solidFill>
                <a:latin typeface="Calibri" panose="020F0502020204030204"/>
              </a:rPr>
              <a:t> (JRC), E. Pirovano (PTB), C. Guerrero (USE), H. </a:t>
            </a:r>
            <a:r>
              <a:rPr lang="en-GB" sz="1013" dirty="0" err="1">
                <a:solidFill>
                  <a:prstClr val="black"/>
                </a:solidFill>
                <a:latin typeface="Calibri" panose="020F0502020204030204"/>
              </a:rPr>
              <a:t>Penttilä</a:t>
            </a:r>
            <a:r>
              <a:rPr lang="en-GB" sz="1013" dirty="0">
                <a:solidFill>
                  <a:prstClr val="black"/>
                </a:solidFill>
                <a:latin typeface="Calibri" panose="020F0502020204030204"/>
              </a:rPr>
              <a:t> (JYU) </a:t>
            </a:r>
          </a:p>
          <a:p>
            <a:pPr defTabSz="342900">
              <a:defRPr/>
            </a:pPr>
            <a:r>
              <a:rPr lang="en-GB" sz="1013" b="1" dirty="0">
                <a:solidFill>
                  <a:prstClr val="black"/>
                </a:solidFill>
                <a:latin typeface="Calibri" panose="020F0502020204030204"/>
              </a:rPr>
              <a:t>Project Advisory Committee (PAC):</a:t>
            </a:r>
            <a:r>
              <a:rPr lang="en-GB" sz="1013" dirty="0">
                <a:solidFill>
                  <a:prstClr val="black"/>
                </a:solidFill>
                <a:latin typeface="Calibri" panose="020F0502020204030204"/>
              </a:rPr>
              <a:t>  </a:t>
            </a:r>
          </a:p>
          <a:p>
            <a:pPr defTabSz="342900">
              <a:defRPr/>
            </a:pPr>
            <a:r>
              <a:rPr lang="en-GB" sz="1013" spc="-1" dirty="0">
                <a:solidFill>
                  <a:srgbClr val="000000"/>
                </a:solidFill>
                <a:latin typeface="Calibri" panose="020F0502020204030204"/>
              </a:rPr>
              <a:t>D. Cano-</a:t>
            </a:r>
            <a:r>
              <a:rPr lang="en-GB" sz="1013" spc="-1" dirty="0" err="1">
                <a:solidFill>
                  <a:srgbClr val="000000"/>
                </a:solidFill>
                <a:latin typeface="Calibri" panose="020F0502020204030204"/>
              </a:rPr>
              <a:t>Ott</a:t>
            </a:r>
            <a:r>
              <a:rPr lang="en-GB" sz="1013" spc="-1" dirty="0">
                <a:solidFill>
                  <a:srgbClr val="000000"/>
                </a:solidFill>
                <a:latin typeface="Calibri" panose="020F0502020204030204"/>
              </a:rPr>
              <a:t> (CIEMAT), R. Capote (IAEA), R. </a:t>
            </a:r>
            <a:r>
              <a:rPr lang="en-GB" sz="1013" spc="-1" dirty="0" err="1">
                <a:solidFill>
                  <a:srgbClr val="000000"/>
                </a:solidFill>
                <a:latin typeface="Calibri" panose="020F0502020204030204"/>
              </a:rPr>
              <a:t>Jacqmin</a:t>
            </a:r>
            <a:r>
              <a:rPr lang="en-GB" sz="1013" spc="-1" dirty="0">
                <a:solidFill>
                  <a:srgbClr val="000000"/>
                </a:solidFill>
                <a:latin typeface="Calibri" panose="020F0502020204030204"/>
              </a:rPr>
              <a:t> (CEA), M. </a:t>
            </a:r>
            <a:r>
              <a:rPr lang="en-GB" sz="1013" spc="-1" dirty="0" err="1">
                <a:solidFill>
                  <a:srgbClr val="000000"/>
                </a:solidFill>
                <a:latin typeface="Calibri" panose="020F0502020204030204"/>
              </a:rPr>
              <a:t>Kerveno</a:t>
            </a:r>
            <a:r>
              <a:rPr lang="en-GB" sz="1013" spc="-1" dirty="0">
                <a:solidFill>
                  <a:srgbClr val="000000"/>
                </a:solidFill>
                <a:latin typeface="Calibri" panose="020F0502020204030204"/>
              </a:rPr>
              <a:t> (CNRS), G. Van den </a:t>
            </a:r>
            <a:r>
              <a:rPr lang="en-GB" sz="1013" spc="-1" dirty="0" err="1">
                <a:solidFill>
                  <a:srgbClr val="000000"/>
                </a:solidFill>
                <a:latin typeface="Calibri" panose="020F0502020204030204"/>
              </a:rPr>
              <a:t>Eynde</a:t>
            </a:r>
            <a:r>
              <a:rPr lang="en-GB" sz="1013" spc="-1" dirty="0">
                <a:solidFill>
                  <a:srgbClr val="000000"/>
                </a:solidFill>
                <a:latin typeface="Calibri" panose="020F0502020204030204"/>
              </a:rPr>
              <a:t> (SCK CEN)</a:t>
            </a:r>
            <a:endParaRPr lang="en-GB" sz="1013" spc="-1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ACD7128-72E7-44A0-806D-E1FC80C09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96" y="62561"/>
            <a:ext cx="6857042" cy="59395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4CEFB4E-91E0-4B69-B6FB-009436F231E4}"/>
              </a:ext>
            </a:extLst>
          </p:cNvPr>
          <p:cNvSpPr/>
          <p:nvPr/>
        </p:nvSpPr>
        <p:spPr>
          <a:xfrm>
            <a:off x="1777291" y="973641"/>
            <a:ext cx="1500859" cy="5078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342900">
              <a:defRPr/>
            </a:pPr>
            <a:r>
              <a:rPr lang="es-ES" sz="1575" b="1" dirty="0">
                <a:solidFill>
                  <a:prstClr val="black"/>
                </a:solidFill>
                <a:latin typeface="Calibri" panose="020F0502020204030204"/>
              </a:rPr>
              <a:t>ARIEL </a:t>
            </a:r>
            <a:r>
              <a:rPr lang="es-ES" sz="1575" b="1" dirty="0" err="1">
                <a:solidFill>
                  <a:prstClr val="black"/>
                </a:solidFill>
                <a:latin typeface="Calibri" panose="020F0502020204030204"/>
              </a:rPr>
              <a:t>factsheet</a:t>
            </a:r>
            <a:endParaRPr lang="es-ES" sz="1575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342900">
              <a:defRPr/>
            </a:pPr>
            <a:endParaRPr lang="es-ES" sz="1125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id="{81976E52-DC64-4CB7-9EE3-C419DFFA744B}"/>
              </a:ext>
            </a:extLst>
          </p:cNvPr>
          <p:cNvSpPr/>
          <p:nvPr/>
        </p:nvSpPr>
        <p:spPr>
          <a:xfrm>
            <a:off x="633496" y="1234985"/>
            <a:ext cx="3788444" cy="20560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>
              <a:defRPr/>
            </a:pPr>
            <a:r>
              <a:rPr lang="en-GB" sz="1125" b="1" dirty="0">
                <a:solidFill>
                  <a:prstClr val="black"/>
                </a:solidFill>
                <a:latin typeface="Calibri" panose="020F0502020204030204"/>
              </a:rPr>
              <a:t>Grant agreement ID:</a:t>
            </a:r>
            <a:r>
              <a:rPr lang="en-GB" sz="1125" dirty="0">
                <a:solidFill>
                  <a:prstClr val="black"/>
                </a:solidFill>
                <a:latin typeface="Calibri" panose="020F0502020204030204"/>
              </a:rPr>
              <a:t> 847594</a:t>
            </a:r>
          </a:p>
          <a:p>
            <a:pPr defTabSz="342900">
              <a:defRPr/>
            </a:pPr>
            <a:endParaRPr lang="en-GB" sz="45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342900">
              <a:defRPr/>
            </a:pPr>
            <a:r>
              <a:rPr lang="en-GB" sz="1125" b="1" dirty="0">
                <a:solidFill>
                  <a:prstClr val="black"/>
                </a:solidFill>
                <a:latin typeface="Calibri" panose="020F0502020204030204"/>
              </a:rPr>
              <a:t>Funded under:</a:t>
            </a:r>
            <a:endParaRPr lang="en-GB" sz="1125" dirty="0">
              <a:solidFill>
                <a:prstClr val="black"/>
              </a:solidFill>
              <a:latin typeface="Calibri" panose="020F0502020204030204"/>
            </a:endParaRPr>
          </a:p>
          <a:p>
            <a:pPr defTabSz="342900">
              <a:defRPr/>
            </a:pPr>
            <a:r>
              <a:rPr lang="en-GB" sz="1125" dirty="0">
                <a:solidFill>
                  <a:prstClr val="black"/>
                </a:solidFill>
                <a:latin typeface="Calibri" panose="020F0502020204030204"/>
              </a:rPr>
              <a:t>H2020-Euratom-1.8  (NFRP-2018-7)</a:t>
            </a:r>
          </a:p>
          <a:p>
            <a:pPr defTabSz="342900">
              <a:defRPr/>
            </a:pPr>
            <a:endParaRPr lang="en-GB" sz="450" dirty="0">
              <a:solidFill>
                <a:prstClr val="black"/>
              </a:solidFill>
              <a:latin typeface="Calibri" panose="020F0502020204030204"/>
            </a:endParaRPr>
          </a:p>
          <a:p>
            <a:pPr defTabSz="342900">
              <a:defRPr/>
            </a:pPr>
            <a:r>
              <a:rPr lang="en-GB" sz="1125" b="1" dirty="0">
                <a:solidFill>
                  <a:prstClr val="black"/>
                </a:solidFill>
                <a:latin typeface="Calibri" panose="020F0502020204030204"/>
              </a:rPr>
              <a:t>EC budget contribution:</a:t>
            </a:r>
            <a:r>
              <a:rPr lang="en-GB" sz="1125" dirty="0">
                <a:solidFill>
                  <a:prstClr val="black"/>
                </a:solidFill>
                <a:latin typeface="Calibri" panose="020F0502020204030204"/>
              </a:rPr>
              <a:t> 		</a:t>
            </a:r>
            <a:r>
              <a:rPr lang="en-GB" sz="1125" b="1" dirty="0">
                <a:solidFill>
                  <a:prstClr val="black"/>
                </a:solidFill>
                <a:latin typeface="Calibri" panose="020F0502020204030204"/>
              </a:rPr>
              <a:t>Coordinated by:</a:t>
            </a:r>
            <a:endParaRPr lang="en-GB" sz="1125" dirty="0">
              <a:solidFill>
                <a:prstClr val="black"/>
              </a:solidFill>
              <a:latin typeface="Calibri" panose="020F0502020204030204"/>
            </a:endParaRPr>
          </a:p>
          <a:p>
            <a:pPr defTabSz="342900">
              <a:defRPr/>
            </a:pPr>
            <a:r>
              <a:rPr lang="en-GB" sz="1125" dirty="0">
                <a:solidFill>
                  <a:prstClr val="black"/>
                </a:solidFill>
                <a:latin typeface="Calibri" panose="020F0502020204030204"/>
              </a:rPr>
              <a:t>2 M€				                       HZDR</a:t>
            </a:r>
          </a:p>
          <a:p>
            <a:pPr defTabSz="342900">
              <a:defRPr/>
            </a:pPr>
            <a:endParaRPr lang="en-GB" sz="450" dirty="0">
              <a:solidFill>
                <a:prstClr val="black"/>
              </a:solidFill>
              <a:latin typeface="Calibri" panose="020F0502020204030204"/>
            </a:endParaRPr>
          </a:p>
          <a:p>
            <a:pPr defTabSz="342900">
              <a:defRPr/>
            </a:pPr>
            <a:r>
              <a:rPr lang="en-GB" sz="1125" b="1" dirty="0">
                <a:solidFill>
                  <a:prstClr val="black"/>
                </a:solidFill>
                <a:latin typeface="Calibri" panose="020F0502020204030204"/>
              </a:rPr>
              <a:t>Project type:</a:t>
            </a:r>
            <a:r>
              <a:rPr lang="en-GB" sz="1125" dirty="0">
                <a:solidFill>
                  <a:prstClr val="black"/>
                </a:solidFill>
                <a:latin typeface="Calibri" panose="020F0502020204030204"/>
              </a:rPr>
              <a:t> 			</a:t>
            </a:r>
            <a:r>
              <a:rPr lang="en-GB" sz="1125" b="1" dirty="0">
                <a:solidFill>
                  <a:prstClr val="black"/>
                </a:solidFill>
                <a:latin typeface="Calibri" panose="020F0502020204030204"/>
              </a:rPr>
              <a:t>Partners:</a:t>
            </a:r>
            <a:endParaRPr lang="en-GB" sz="1125" dirty="0">
              <a:solidFill>
                <a:prstClr val="black"/>
              </a:solidFill>
              <a:latin typeface="Calibri" panose="020F0502020204030204"/>
            </a:endParaRPr>
          </a:p>
          <a:p>
            <a:pPr defTabSz="342900">
              <a:defRPr/>
            </a:pPr>
            <a:r>
              <a:rPr lang="en-GB" sz="1125" dirty="0">
                <a:solidFill>
                  <a:prstClr val="black"/>
                </a:solidFill>
                <a:latin typeface="Calibri" panose="020F0502020204030204"/>
              </a:rPr>
              <a:t>Coordination &amp; Support Action	26 from 15 countries</a:t>
            </a:r>
          </a:p>
          <a:p>
            <a:pPr defTabSz="342900">
              <a:defRPr/>
            </a:pPr>
            <a:endParaRPr lang="en-GB" sz="450" dirty="0">
              <a:solidFill>
                <a:prstClr val="black"/>
              </a:solidFill>
              <a:latin typeface="Calibri" panose="020F0502020204030204"/>
            </a:endParaRPr>
          </a:p>
          <a:p>
            <a:pPr defTabSz="342900">
              <a:defRPr/>
            </a:pPr>
            <a:r>
              <a:rPr lang="en-GB" sz="1125" b="1" dirty="0">
                <a:solidFill>
                  <a:prstClr val="black"/>
                </a:solidFill>
                <a:latin typeface="Calibri" panose="020F0502020204030204"/>
              </a:rPr>
              <a:t>Project duration:</a:t>
            </a:r>
            <a:r>
              <a:rPr lang="en-GB" sz="1125" dirty="0">
                <a:solidFill>
                  <a:prstClr val="black"/>
                </a:solidFill>
                <a:latin typeface="Calibri" panose="020F0502020204030204"/>
              </a:rPr>
              <a:t> 		</a:t>
            </a:r>
            <a:r>
              <a:rPr lang="en-GB" sz="1125" b="1" dirty="0">
                <a:solidFill>
                  <a:prstClr val="black"/>
                </a:solidFill>
                <a:latin typeface="Calibri" panose="020F0502020204030204"/>
              </a:rPr>
              <a:t>Start /End date:</a:t>
            </a:r>
          </a:p>
          <a:p>
            <a:pPr defTabSz="342900">
              <a:defRPr/>
            </a:pPr>
            <a:r>
              <a:rPr lang="en-GB" sz="1125" dirty="0">
                <a:solidFill>
                  <a:prstClr val="black"/>
                </a:solidFill>
                <a:latin typeface="Calibri" panose="020F0502020204030204"/>
              </a:rPr>
              <a:t>54 months		September 1, 2019 – </a:t>
            </a:r>
            <a:r>
              <a:rPr lang="en-GB" sz="1125" b="1" dirty="0">
                <a:solidFill>
                  <a:prstClr val="black"/>
                </a:solidFill>
                <a:latin typeface="Calibri" panose="020F0502020204030204"/>
              </a:rPr>
              <a:t>February 29, 2024</a:t>
            </a:r>
          </a:p>
        </p:txBody>
      </p:sp>
      <p:grpSp>
        <p:nvGrpSpPr>
          <p:cNvPr id="40" name="Grupo 39">
            <a:extLst>
              <a:ext uri="{FF2B5EF4-FFF2-40B4-BE49-F238E27FC236}">
                <a16:creationId xmlns:a16="http://schemas.microsoft.com/office/drawing/2014/main" id="{87E04612-0C4D-4670-95DF-27DF0061CE7B}"/>
              </a:ext>
            </a:extLst>
          </p:cNvPr>
          <p:cNvGrpSpPr/>
          <p:nvPr/>
        </p:nvGrpSpPr>
        <p:grpSpPr>
          <a:xfrm>
            <a:off x="3401823" y="1303074"/>
            <a:ext cx="762632" cy="649142"/>
            <a:chOff x="-1841494" y="1085253"/>
            <a:chExt cx="1438723" cy="1297890"/>
          </a:xfrm>
        </p:grpSpPr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1B83AE3B-04C2-4769-A21F-54E20DBC12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845" t="11077" r="63225" b="61434"/>
            <a:stretch/>
          </p:blipFill>
          <p:spPr>
            <a:xfrm>
              <a:off x="-1841494" y="1681452"/>
              <a:ext cx="1433277" cy="701691"/>
            </a:xfrm>
            <a:prstGeom prst="rect">
              <a:avLst/>
            </a:prstGeom>
          </p:spPr>
        </p:pic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19FF65AA-887A-462C-9C6B-7182FBF694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4652" t="13877" r="21651" b="58635"/>
            <a:stretch/>
          </p:blipFill>
          <p:spPr>
            <a:xfrm>
              <a:off x="-1836047" y="1085253"/>
              <a:ext cx="1433276" cy="701691"/>
            </a:xfrm>
            <a:prstGeom prst="rect">
              <a:avLst/>
            </a:prstGeom>
          </p:spPr>
        </p:pic>
      </p:grpSp>
      <p:pic>
        <p:nvPicPr>
          <p:cNvPr id="25" name="Imagen 24">
            <a:extLst>
              <a:ext uri="{FF2B5EF4-FFF2-40B4-BE49-F238E27FC236}">
                <a16:creationId xmlns:a16="http://schemas.microsoft.com/office/drawing/2014/main" id="{C379E115-C925-475E-8D1A-2CC1AA3D90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093" y="1361753"/>
            <a:ext cx="1719400" cy="1823243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617" y="1070198"/>
            <a:ext cx="232875" cy="23287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094" y="1070198"/>
            <a:ext cx="349531" cy="23287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734" y="2952119"/>
            <a:ext cx="380982" cy="23287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301" y="1070198"/>
            <a:ext cx="349531" cy="23287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591" y="1891873"/>
            <a:ext cx="388125" cy="23287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244" y="1361750"/>
            <a:ext cx="349531" cy="23287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410" y="1070198"/>
            <a:ext cx="320103" cy="23287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244" y="1891873"/>
            <a:ext cx="349531" cy="23287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187" y="2421996"/>
            <a:ext cx="349531" cy="23287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15" y="1361750"/>
            <a:ext cx="372600" cy="23287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244" y="2952119"/>
            <a:ext cx="349531" cy="23287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244" y="2421996"/>
            <a:ext cx="349531" cy="23287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916" y="3244996"/>
            <a:ext cx="465750" cy="23287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091" y="3244996"/>
            <a:ext cx="465750" cy="23287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741" y="3244996"/>
            <a:ext cx="465750" cy="23287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34" name="Hexágono 10">
            <a:extLst>
              <a:ext uri="{FF2B5EF4-FFF2-40B4-BE49-F238E27FC236}">
                <a16:creationId xmlns:a16="http://schemas.microsoft.com/office/drawing/2014/main" id="{7A7ED32A-1648-470F-B468-59794378AE29}"/>
              </a:ext>
            </a:extLst>
          </p:cNvPr>
          <p:cNvSpPr/>
          <p:nvPr/>
        </p:nvSpPr>
        <p:spPr>
          <a:xfrm>
            <a:off x="1609445" y="3843490"/>
            <a:ext cx="1474889" cy="1394418"/>
          </a:xfrm>
          <a:prstGeom prst="hexag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b="1" dirty="0"/>
              <a:t>Access </a:t>
            </a:r>
            <a:r>
              <a:rPr lang="es-ES" sz="1500" b="1" dirty="0" err="1"/>
              <a:t>to</a:t>
            </a:r>
            <a:r>
              <a:rPr lang="es-ES" sz="1500" b="1" dirty="0"/>
              <a:t> </a:t>
            </a:r>
            <a:r>
              <a:rPr lang="es-ES" sz="1500" b="1" dirty="0" err="1"/>
              <a:t>neutron</a:t>
            </a:r>
            <a:r>
              <a:rPr lang="es-ES" sz="1500" b="1" dirty="0"/>
              <a:t> </a:t>
            </a:r>
            <a:r>
              <a:rPr lang="es-ES" sz="1500" b="1" dirty="0" err="1"/>
              <a:t>facilties</a:t>
            </a:r>
            <a:endParaRPr lang="es-ES" sz="1500" b="1" dirty="0"/>
          </a:p>
        </p:txBody>
      </p:sp>
      <p:sp>
        <p:nvSpPr>
          <p:cNvPr id="35" name="Hexágono 11">
            <a:extLst>
              <a:ext uri="{FF2B5EF4-FFF2-40B4-BE49-F238E27FC236}">
                <a16:creationId xmlns:a16="http://schemas.microsoft.com/office/drawing/2014/main" id="{84CCDDD9-4125-46DE-AD08-242115C86CBF}"/>
              </a:ext>
            </a:extLst>
          </p:cNvPr>
          <p:cNvSpPr/>
          <p:nvPr/>
        </p:nvSpPr>
        <p:spPr>
          <a:xfrm>
            <a:off x="250697" y="3838014"/>
            <a:ext cx="1448788" cy="659873"/>
          </a:xfrm>
          <a:prstGeom prst="hex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b="1" dirty="0"/>
              <a:t>ESR training  </a:t>
            </a:r>
            <a:r>
              <a:rPr lang="es-ES" sz="1500" b="1" dirty="0" err="1"/>
              <a:t>visits</a:t>
            </a:r>
            <a:endParaRPr lang="es-ES" sz="1500" b="1" dirty="0"/>
          </a:p>
        </p:txBody>
      </p:sp>
      <p:sp>
        <p:nvSpPr>
          <p:cNvPr id="41" name="Hexágono 12">
            <a:extLst>
              <a:ext uri="{FF2B5EF4-FFF2-40B4-BE49-F238E27FC236}">
                <a16:creationId xmlns:a16="http://schemas.microsoft.com/office/drawing/2014/main" id="{5FEDE2B3-9812-4E63-8214-31CAB8894386}"/>
              </a:ext>
            </a:extLst>
          </p:cNvPr>
          <p:cNvSpPr/>
          <p:nvPr/>
        </p:nvSpPr>
        <p:spPr>
          <a:xfrm>
            <a:off x="4461907" y="4078509"/>
            <a:ext cx="1357574" cy="968877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b="1" dirty="0" err="1"/>
              <a:t>Research</a:t>
            </a:r>
            <a:r>
              <a:rPr lang="es-ES" sz="1300" b="1" dirty="0"/>
              <a:t> </a:t>
            </a:r>
            <a:r>
              <a:rPr lang="es-ES" sz="1300" b="1" dirty="0" err="1"/>
              <a:t>visits</a:t>
            </a:r>
            <a:endParaRPr lang="es-ES" sz="1300" b="1" dirty="0"/>
          </a:p>
        </p:txBody>
      </p:sp>
      <p:sp>
        <p:nvSpPr>
          <p:cNvPr id="42" name="Hexágono 13">
            <a:extLst>
              <a:ext uri="{FF2B5EF4-FFF2-40B4-BE49-F238E27FC236}">
                <a16:creationId xmlns:a16="http://schemas.microsoft.com/office/drawing/2014/main" id="{4BD31E17-1F58-495A-B254-4DB6BAB15068}"/>
              </a:ext>
            </a:extLst>
          </p:cNvPr>
          <p:cNvSpPr/>
          <p:nvPr/>
        </p:nvSpPr>
        <p:spPr>
          <a:xfrm>
            <a:off x="5760267" y="3838016"/>
            <a:ext cx="1401335" cy="659872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b="1" dirty="0"/>
              <a:t>Summer </a:t>
            </a:r>
            <a:r>
              <a:rPr lang="es-ES" sz="1500" b="1" dirty="0" err="1"/>
              <a:t>schools</a:t>
            </a:r>
            <a:endParaRPr lang="es-ES" sz="1500" b="1" dirty="0"/>
          </a:p>
        </p:txBody>
      </p:sp>
      <p:sp>
        <p:nvSpPr>
          <p:cNvPr id="43" name="Hexágono 14">
            <a:extLst>
              <a:ext uri="{FF2B5EF4-FFF2-40B4-BE49-F238E27FC236}">
                <a16:creationId xmlns:a16="http://schemas.microsoft.com/office/drawing/2014/main" id="{4201FC26-1938-450E-BEF7-8960B61863FE}"/>
              </a:ext>
            </a:extLst>
          </p:cNvPr>
          <p:cNvSpPr/>
          <p:nvPr/>
        </p:nvSpPr>
        <p:spPr>
          <a:xfrm>
            <a:off x="7064702" y="3811011"/>
            <a:ext cx="1845084" cy="1399892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b="1" dirty="0" err="1"/>
              <a:t>Collaboration</a:t>
            </a:r>
            <a:r>
              <a:rPr lang="es-ES" sz="1300" b="1" dirty="0"/>
              <a:t> </a:t>
            </a:r>
            <a:r>
              <a:rPr lang="es-ES" sz="1300" b="1" dirty="0" err="1"/>
              <a:t>with</a:t>
            </a:r>
            <a:r>
              <a:rPr lang="es-ES" sz="1300" b="1" dirty="0"/>
              <a:t> JEFF, IAEA &amp; </a:t>
            </a:r>
            <a:r>
              <a:rPr lang="es-ES" sz="1300" b="1" dirty="0" err="1"/>
              <a:t>TSOs</a:t>
            </a:r>
            <a:r>
              <a:rPr lang="es-ES" sz="1300" b="1" dirty="0"/>
              <a:t> and </a:t>
            </a:r>
            <a:r>
              <a:rPr lang="es-ES" sz="1300" b="1" dirty="0" err="1"/>
              <a:t>other</a:t>
            </a:r>
            <a:r>
              <a:rPr lang="es-ES" sz="1300" b="1" dirty="0"/>
              <a:t> EC </a:t>
            </a:r>
            <a:r>
              <a:rPr lang="es-ES" sz="1300" b="1" dirty="0" err="1"/>
              <a:t>projects</a:t>
            </a:r>
            <a:endParaRPr lang="es-ES" sz="1300" b="1" dirty="0"/>
          </a:p>
        </p:txBody>
      </p:sp>
      <p:sp>
        <p:nvSpPr>
          <p:cNvPr id="44" name="Hexágono 15">
            <a:extLst>
              <a:ext uri="{FF2B5EF4-FFF2-40B4-BE49-F238E27FC236}">
                <a16:creationId xmlns:a16="http://schemas.microsoft.com/office/drawing/2014/main" id="{433B6745-F923-475B-ACDA-22B089B8C2D7}"/>
              </a:ext>
            </a:extLst>
          </p:cNvPr>
          <p:cNvSpPr/>
          <p:nvPr/>
        </p:nvSpPr>
        <p:spPr>
          <a:xfrm>
            <a:off x="2988876" y="4578037"/>
            <a:ext cx="1557410" cy="659871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b="1" dirty="0" err="1"/>
              <a:t>Research</a:t>
            </a:r>
            <a:r>
              <a:rPr lang="es-ES" sz="1500" b="1" dirty="0"/>
              <a:t> </a:t>
            </a:r>
            <a:r>
              <a:rPr lang="es-ES" sz="1500" b="1" dirty="0" err="1"/>
              <a:t>Reactors</a:t>
            </a:r>
            <a:endParaRPr lang="es-ES" sz="1500" b="1" dirty="0"/>
          </a:p>
        </p:txBody>
      </p:sp>
      <p:sp>
        <p:nvSpPr>
          <p:cNvPr id="45" name="Hexágono 16">
            <a:extLst>
              <a:ext uri="{FF2B5EF4-FFF2-40B4-BE49-F238E27FC236}">
                <a16:creationId xmlns:a16="http://schemas.microsoft.com/office/drawing/2014/main" id="{9D3F4572-1541-4DD2-A400-2D76959E4A83}"/>
              </a:ext>
            </a:extLst>
          </p:cNvPr>
          <p:cNvSpPr/>
          <p:nvPr/>
        </p:nvSpPr>
        <p:spPr>
          <a:xfrm>
            <a:off x="2988876" y="3838016"/>
            <a:ext cx="1557410" cy="659871"/>
          </a:xfrm>
          <a:prstGeom prst="hexagon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b="1" dirty="0" err="1"/>
              <a:t>Accelerators</a:t>
            </a:r>
            <a:endParaRPr lang="es-ES" sz="1300" b="1" dirty="0"/>
          </a:p>
        </p:txBody>
      </p:sp>
      <p:sp>
        <p:nvSpPr>
          <p:cNvPr id="46" name="Hexágono 17">
            <a:extLst>
              <a:ext uri="{FF2B5EF4-FFF2-40B4-BE49-F238E27FC236}">
                <a16:creationId xmlns:a16="http://schemas.microsoft.com/office/drawing/2014/main" id="{AAAAC9AD-C9C9-469F-80A4-7B54C34011F6}"/>
              </a:ext>
            </a:extLst>
          </p:cNvPr>
          <p:cNvSpPr/>
          <p:nvPr/>
        </p:nvSpPr>
        <p:spPr>
          <a:xfrm>
            <a:off x="5776473" y="4578037"/>
            <a:ext cx="1401335" cy="659872"/>
          </a:xfrm>
          <a:prstGeom prst="hexag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b="1" dirty="0" err="1"/>
              <a:t>Scientific</a:t>
            </a:r>
            <a:r>
              <a:rPr lang="es-ES" sz="1300" b="1" dirty="0"/>
              <a:t> workshops</a:t>
            </a:r>
          </a:p>
        </p:txBody>
      </p:sp>
      <p:sp>
        <p:nvSpPr>
          <p:cNvPr id="47" name="Hexágono 19">
            <a:extLst>
              <a:ext uri="{FF2B5EF4-FFF2-40B4-BE49-F238E27FC236}">
                <a16:creationId xmlns:a16="http://schemas.microsoft.com/office/drawing/2014/main" id="{18C23F66-87B1-4063-AFB7-82E89DF18284}"/>
              </a:ext>
            </a:extLst>
          </p:cNvPr>
          <p:cNvSpPr/>
          <p:nvPr/>
        </p:nvSpPr>
        <p:spPr>
          <a:xfrm>
            <a:off x="192505" y="4577966"/>
            <a:ext cx="1514369" cy="701492"/>
          </a:xfrm>
          <a:prstGeom prst="hexag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err="1"/>
              <a:t>Diverse</a:t>
            </a:r>
            <a:r>
              <a:rPr lang="es-ES" sz="1400" b="1" dirty="0"/>
              <a:t> </a:t>
            </a:r>
            <a:r>
              <a:rPr lang="es-ES" sz="1400" b="1" dirty="0" err="1"/>
              <a:t>scientific</a:t>
            </a:r>
            <a:r>
              <a:rPr lang="es-ES" sz="1400" b="1" dirty="0"/>
              <a:t> </a:t>
            </a:r>
            <a:r>
              <a:rPr lang="es-ES" sz="1400" b="1" dirty="0" err="1"/>
              <a:t>community</a:t>
            </a:r>
            <a:endParaRPr lang="es-ES" sz="1400" b="1" dirty="0"/>
          </a:p>
        </p:txBody>
      </p:sp>
    </p:spTree>
    <p:extLst>
      <p:ext uri="{BB962C8B-B14F-4D97-AF65-F5344CB8AC3E}">
        <p14:creationId xmlns:p14="http://schemas.microsoft.com/office/powerpoint/2010/main" val="1463544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AD8BE97-6A1D-4580-8704-48BF2E325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9" y="990945"/>
            <a:ext cx="6858001" cy="593945"/>
          </a:xfrm>
          <a:prstGeom prst="rect">
            <a:avLst/>
          </a:prstGeom>
        </p:spPr>
      </p:pic>
      <p:pic>
        <p:nvPicPr>
          <p:cNvPr id="38" name="Imagen 37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4278771-5ED1-4FC6-9CA9-3D20D503F1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369" y="265976"/>
            <a:ext cx="3205941" cy="50050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2" name="Rectángulo 41">
            <a:extLst>
              <a:ext uri="{FF2B5EF4-FFF2-40B4-BE49-F238E27FC236}">
                <a16:creationId xmlns:a16="http://schemas.microsoft.com/office/drawing/2014/main" id="{C6D84FB2-FDEC-4386-B184-A20EE571F9B5}"/>
              </a:ext>
            </a:extLst>
          </p:cNvPr>
          <p:cNvSpPr/>
          <p:nvPr/>
        </p:nvSpPr>
        <p:spPr>
          <a:xfrm>
            <a:off x="6827314" y="1626624"/>
            <a:ext cx="1263487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s-ES" sz="1013" i="1" dirty="0">
                <a:solidFill>
                  <a:prstClr val="black"/>
                </a:solidFill>
                <a:latin typeface="Calibri" panose="020F0502020204030204"/>
              </a:rPr>
              <a:t>www.ariel-h2020.eu</a:t>
            </a:r>
          </a:p>
        </p:txBody>
      </p:sp>
      <p:pic>
        <p:nvPicPr>
          <p:cNvPr id="34" name="Imagen 33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39AE404E-3CD2-45CA-8FE0-ECDA80F7ED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344" y="3181246"/>
            <a:ext cx="1160967" cy="49205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3" t="14449" r="8579" b="9764"/>
          <a:stretch/>
        </p:blipFill>
        <p:spPr>
          <a:xfrm>
            <a:off x="3082941" y="3452726"/>
            <a:ext cx="1032656" cy="49221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AAE752C-0C47-4049-A855-4A9FEF65CF5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745" b="18234"/>
          <a:stretch/>
        </p:blipFill>
        <p:spPr>
          <a:xfrm>
            <a:off x="5999782" y="2908667"/>
            <a:ext cx="1115493" cy="44632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23D22F9-945E-4D3F-B7CD-689BE46AA8D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073" t="14044" r="13937" b="12773"/>
          <a:stretch/>
        </p:blipFill>
        <p:spPr>
          <a:xfrm>
            <a:off x="5023141" y="2281756"/>
            <a:ext cx="798071" cy="78935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B4FAD59-3E1B-450A-8417-1D0996F362A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33" t="7044" r="57497" b="9112"/>
          <a:stretch/>
        </p:blipFill>
        <p:spPr>
          <a:xfrm>
            <a:off x="917432" y="2281756"/>
            <a:ext cx="710457" cy="69953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6D8CE6D-9F2C-4BE2-8038-F90D56D065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0166" y="4113017"/>
            <a:ext cx="1201818" cy="29043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DF752F0-C9B2-4356-BD48-56716635BD6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0857" t="11073" r="7428" b="8999"/>
          <a:stretch/>
        </p:blipFill>
        <p:spPr>
          <a:xfrm>
            <a:off x="917432" y="3940027"/>
            <a:ext cx="798071" cy="636217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9A9C1D0F-018F-451F-A32C-38C6B0C3A536}"/>
              </a:ext>
            </a:extLst>
          </p:cNvPr>
          <p:cNvGrpSpPr>
            <a:grpSpLocks noChangeAspect="1"/>
          </p:cNvGrpSpPr>
          <p:nvPr/>
        </p:nvGrpSpPr>
        <p:grpSpPr>
          <a:xfrm>
            <a:off x="4826112" y="3972960"/>
            <a:ext cx="1440995" cy="522489"/>
            <a:chOff x="326572" y="2710544"/>
            <a:chExt cx="5040086" cy="1689538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6C647724-49BB-4B57-AFEA-CF9B82619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6572" y="2710544"/>
              <a:ext cx="1905000" cy="1689538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B613580C-6BB9-4F2F-810A-52C5FE9078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r="47292"/>
            <a:stretch/>
          </p:blipFill>
          <p:spPr>
            <a:xfrm>
              <a:off x="2242458" y="2954538"/>
              <a:ext cx="3124200" cy="1427644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9BCDF0C3-18D6-47D9-A4E1-E9C3933FBF0E}"/>
              </a:ext>
            </a:extLst>
          </p:cNvPr>
          <p:cNvGrpSpPr>
            <a:grpSpLocks noChangeAspect="1"/>
          </p:cNvGrpSpPr>
          <p:nvPr/>
        </p:nvGrpSpPr>
        <p:grpSpPr>
          <a:xfrm>
            <a:off x="6481234" y="3886540"/>
            <a:ext cx="638357" cy="689704"/>
            <a:chOff x="7206343" y="1273629"/>
            <a:chExt cx="2035628" cy="2340428"/>
          </a:xfrm>
        </p:grpSpPr>
        <p:pic>
          <p:nvPicPr>
            <p:cNvPr id="19" name="Imagen 18" descr="Imagen que contiene oscuro, camiseta&#10;&#10;Descripción generada automáticamente">
              <a:extLst>
                <a:ext uri="{FF2B5EF4-FFF2-40B4-BE49-F238E27FC236}">
                  <a16:creationId xmlns:a16="http://schemas.microsoft.com/office/drawing/2014/main" id="{A4F25819-5AD7-4759-94FD-DC2F131A9B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01" t="11972" r="33406" b="36977"/>
            <a:stretch/>
          </p:blipFill>
          <p:spPr>
            <a:xfrm>
              <a:off x="7304314" y="1273629"/>
              <a:ext cx="1741715" cy="1850571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0" name="Imagen 19" descr="Imagen que contiene oscuro, camiseta&#10;&#10;Descripción generada automáticamente">
              <a:extLst>
                <a:ext uri="{FF2B5EF4-FFF2-40B4-BE49-F238E27FC236}">
                  <a16:creationId xmlns:a16="http://schemas.microsoft.com/office/drawing/2014/main" id="{474CB141-4C4D-4133-A29E-E396EB7455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40" t="62422" r="22869" b="13493"/>
            <a:stretch/>
          </p:blipFill>
          <p:spPr>
            <a:xfrm>
              <a:off x="7206343" y="2956981"/>
              <a:ext cx="2035628" cy="657076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21" name="Imagen 20">
            <a:extLst>
              <a:ext uri="{FF2B5EF4-FFF2-40B4-BE49-F238E27FC236}">
                <a16:creationId xmlns:a16="http://schemas.microsoft.com/office/drawing/2014/main" id="{F50807C3-6DF6-4386-A087-D59765913D2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28786" y="2899853"/>
            <a:ext cx="996240" cy="492779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DD7DFF7-BFA4-4CF4-BA2E-E64E8A1C6F7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24950" y="2281756"/>
            <a:ext cx="500076" cy="500076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8D5BF0E8-718F-4951-BF33-6C064674F11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58079" y="2281756"/>
            <a:ext cx="798071" cy="488818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455A9351-91EB-44B4-8401-187E0DE0797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62" y="2281756"/>
            <a:ext cx="618674" cy="613519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84C23627-C219-4605-8E60-B2D8D0BAE99D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14308" t="15302" r="14243" b="8203"/>
          <a:stretch/>
        </p:blipFill>
        <p:spPr>
          <a:xfrm>
            <a:off x="3988203" y="2281756"/>
            <a:ext cx="798071" cy="63808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B775C853-41EC-4011-BDF7-CD33463CF69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434" y="3296018"/>
            <a:ext cx="909311" cy="4463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8" name="Imagen 27" descr="Imagen que contiene reloj, dibujo&#10;&#10;Descripción generada automáticamente">
            <a:extLst>
              <a:ext uri="{FF2B5EF4-FFF2-40B4-BE49-F238E27FC236}">
                <a16:creationId xmlns:a16="http://schemas.microsoft.com/office/drawing/2014/main" id="{D8F5512A-1FE5-4DE4-880E-7E4F3DFF7D4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756" y="2281756"/>
            <a:ext cx="1031038" cy="3802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9" name="Imagen 28" descr="Imagen que contiene señal, reloj, dibujo&#10;&#10;Descripción generada automáticamente">
            <a:extLst>
              <a:ext uri="{FF2B5EF4-FFF2-40B4-BE49-F238E27FC236}">
                <a16:creationId xmlns:a16="http://schemas.microsoft.com/office/drawing/2014/main" id="{826C431B-5365-41D3-BCA3-D02EE953042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724" y="3061417"/>
            <a:ext cx="798071" cy="23880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1" name="Imagen 30" descr="Imagen que contiene dibujo&#10;&#10;Descripción generada automáticamente">
            <a:extLst>
              <a:ext uri="{FF2B5EF4-FFF2-40B4-BE49-F238E27FC236}">
                <a16:creationId xmlns:a16="http://schemas.microsoft.com/office/drawing/2014/main" id="{A0E67005-4583-4802-9869-7BDDC16B931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334" y="3886540"/>
            <a:ext cx="363704" cy="68970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8FAE159-8460-4BB1-9B6E-F56313747860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11362" t="18689" r="5695" b="18689"/>
          <a:stretch/>
        </p:blipFill>
        <p:spPr>
          <a:xfrm>
            <a:off x="7626955" y="3510653"/>
            <a:ext cx="798071" cy="602565"/>
          </a:xfrm>
          <a:prstGeom prst="rect">
            <a:avLst/>
          </a:prstGeom>
        </p:spPr>
      </p:pic>
      <p:pic>
        <p:nvPicPr>
          <p:cNvPr id="35" name="Imagen 34" descr="Imagen que contiene firmar, plato, señal&#10;&#10;Descripción generada automáticamente">
            <a:extLst>
              <a:ext uri="{FF2B5EF4-FFF2-40B4-BE49-F238E27FC236}">
                <a16:creationId xmlns:a16="http://schemas.microsoft.com/office/drawing/2014/main" id="{5D3EA132-27C8-4737-B748-5E8BD26B1110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630" y="3887668"/>
            <a:ext cx="688576" cy="688576"/>
          </a:xfrm>
          <a:prstGeom prst="rect">
            <a:avLst/>
          </a:prstGeom>
        </p:spPr>
      </p:pic>
      <p:grpSp>
        <p:nvGrpSpPr>
          <p:cNvPr id="41" name="Grupo 40">
            <a:extLst>
              <a:ext uri="{FF2B5EF4-FFF2-40B4-BE49-F238E27FC236}">
                <a16:creationId xmlns:a16="http://schemas.microsoft.com/office/drawing/2014/main" id="{638E49B4-08FD-414E-8A77-2F1900D45C28}"/>
              </a:ext>
            </a:extLst>
          </p:cNvPr>
          <p:cNvGrpSpPr/>
          <p:nvPr/>
        </p:nvGrpSpPr>
        <p:grpSpPr>
          <a:xfrm>
            <a:off x="917432" y="3243743"/>
            <a:ext cx="858959" cy="433831"/>
            <a:chOff x="3474463" y="4838458"/>
            <a:chExt cx="1316412" cy="664875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3AD5548F-B716-42C6-B015-951FF5D966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/>
            <a:srcRect l="2704" t="7596" r="3581"/>
            <a:stretch/>
          </p:blipFill>
          <p:spPr>
            <a:xfrm>
              <a:off x="3491073" y="4838458"/>
              <a:ext cx="1280470" cy="631288"/>
            </a:xfrm>
            <a:prstGeom prst="rect">
              <a:avLst/>
            </a:prstGeom>
          </p:spPr>
        </p:pic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B5CD6688-F6F6-446B-A0B9-80C35E7045E2}"/>
                </a:ext>
              </a:extLst>
            </p:cNvPr>
            <p:cNvSpPr/>
            <p:nvPr/>
          </p:nvSpPr>
          <p:spPr>
            <a:xfrm>
              <a:off x="3474463" y="5457614"/>
              <a:ext cx="1316412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es-ES" sz="1013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8A7429EF-0973-44F9-BCD5-BA864A46B50C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093017" y="2281756"/>
            <a:ext cx="595066" cy="519100"/>
          </a:xfrm>
          <a:prstGeom prst="rect">
            <a:avLst/>
          </a:prstGeom>
        </p:spPr>
      </p:pic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809D095A-BA72-4DA6-9666-2D11507DD147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648" y="2790048"/>
            <a:ext cx="979254" cy="353908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241E3E70-858F-43BD-BAFA-59B70C03AE54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6334" y="4202631"/>
            <a:ext cx="1142477" cy="36118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914" y="3506748"/>
            <a:ext cx="1091885" cy="284840"/>
          </a:xfrm>
          <a:prstGeom prst="rect">
            <a:avLst/>
          </a:prstGeom>
        </p:spPr>
      </p:pic>
      <p:pic>
        <p:nvPicPr>
          <p:cNvPr id="32" name="Imagen 31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2F0BF856-0C26-4E9C-B005-EBA5287DA14B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842" y="3371563"/>
            <a:ext cx="798071" cy="44632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0ADA237-EF5A-4EC3-A1DD-8728591BF267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867984" y="4716409"/>
            <a:ext cx="1517942" cy="42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54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9CE5574-A84C-48CC-BF94-7C921E2E2908}"/>
              </a:ext>
            </a:extLst>
          </p:cNvPr>
          <p:cNvSpPr txBox="1"/>
          <p:nvPr/>
        </p:nvSpPr>
        <p:spPr>
          <a:xfrm>
            <a:off x="719420" y="1805269"/>
            <a:ext cx="184731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050" dirty="0"/>
          </a:p>
          <a:p>
            <a:endParaRPr lang="es-ES" sz="1050" dirty="0"/>
          </a:p>
          <a:p>
            <a:endParaRPr lang="es-ES" sz="1050" dirty="0"/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AF3AE7BB-FBBD-415D-A369-FE7632C2A95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9131" y="882792"/>
          <a:ext cx="8952184" cy="4681859"/>
        </p:xfrm>
        <a:graphic>
          <a:graphicData uri="http://schemas.openxmlformats.org/drawingml/2006/table">
            <a:tbl>
              <a:tblPr firstRow="1" firstCol="1">
                <a:tableStyleId>{EB344D84-9AFB-497E-A393-DC336BA19D2E}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2508433059"/>
                    </a:ext>
                  </a:extLst>
                </a:gridCol>
                <a:gridCol w="1597856">
                  <a:extLst>
                    <a:ext uri="{9D8B030D-6E8A-4147-A177-3AD203B41FA5}">
                      <a16:colId xmlns:a16="http://schemas.microsoft.com/office/drawing/2014/main" val="1710892"/>
                    </a:ext>
                  </a:extLst>
                </a:gridCol>
                <a:gridCol w="267919">
                  <a:extLst>
                    <a:ext uri="{9D8B030D-6E8A-4147-A177-3AD203B41FA5}">
                      <a16:colId xmlns:a16="http://schemas.microsoft.com/office/drawing/2014/main" val="727273715"/>
                    </a:ext>
                  </a:extLst>
                </a:gridCol>
                <a:gridCol w="351939">
                  <a:extLst>
                    <a:ext uri="{9D8B030D-6E8A-4147-A177-3AD203B41FA5}">
                      <a16:colId xmlns:a16="http://schemas.microsoft.com/office/drawing/2014/main" val="4208432139"/>
                    </a:ext>
                  </a:extLst>
                </a:gridCol>
                <a:gridCol w="250134">
                  <a:extLst>
                    <a:ext uri="{9D8B030D-6E8A-4147-A177-3AD203B41FA5}">
                      <a16:colId xmlns:a16="http://schemas.microsoft.com/office/drawing/2014/main" val="2327679152"/>
                    </a:ext>
                  </a:extLst>
                </a:gridCol>
                <a:gridCol w="301037">
                  <a:extLst>
                    <a:ext uri="{9D8B030D-6E8A-4147-A177-3AD203B41FA5}">
                      <a16:colId xmlns:a16="http://schemas.microsoft.com/office/drawing/2014/main" val="1196390198"/>
                    </a:ext>
                  </a:extLst>
                </a:gridCol>
                <a:gridCol w="301037">
                  <a:extLst>
                    <a:ext uri="{9D8B030D-6E8A-4147-A177-3AD203B41FA5}">
                      <a16:colId xmlns:a16="http://schemas.microsoft.com/office/drawing/2014/main" val="916758975"/>
                    </a:ext>
                  </a:extLst>
                </a:gridCol>
                <a:gridCol w="301037">
                  <a:extLst>
                    <a:ext uri="{9D8B030D-6E8A-4147-A177-3AD203B41FA5}">
                      <a16:colId xmlns:a16="http://schemas.microsoft.com/office/drawing/2014/main" val="430145652"/>
                    </a:ext>
                  </a:extLst>
                </a:gridCol>
                <a:gridCol w="301037">
                  <a:extLst>
                    <a:ext uri="{9D8B030D-6E8A-4147-A177-3AD203B41FA5}">
                      <a16:colId xmlns:a16="http://schemas.microsoft.com/office/drawing/2014/main" val="27989072"/>
                    </a:ext>
                  </a:extLst>
                </a:gridCol>
                <a:gridCol w="301037">
                  <a:extLst>
                    <a:ext uri="{9D8B030D-6E8A-4147-A177-3AD203B41FA5}">
                      <a16:colId xmlns:a16="http://schemas.microsoft.com/office/drawing/2014/main" val="489791041"/>
                    </a:ext>
                  </a:extLst>
                </a:gridCol>
                <a:gridCol w="301037">
                  <a:extLst>
                    <a:ext uri="{9D8B030D-6E8A-4147-A177-3AD203B41FA5}">
                      <a16:colId xmlns:a16="http://schemas.microsoft.com/office/drawing/2014/main" val="140110499"/>
                    </a:ext>
                  </a:extLst>
                </a:gridCol>
                <a:gridCol w="301037">
                  <a:extLst>
                    <a:ext uri="{9D8B030D-6E8A-4147-A177-3AD203B41FA5}">
                      <a16:colId xmlns:a16="http://schemas.microsoft.com/office/drawing/2014/main" val="4148272050"/>
                    </a:ext>
                  </a:extLst>
                </a:gridCol>
                <a:gridCol w="301037">
                  <a:extLst>
                    <a:ext uri="{9D8B030D-6E8A-4147-A177-3AD203B41FA5}">
                      <a16:colId xmlns:a16="http://schemas.microsoft.com/office/drawing/2014/main" val="3697377595"/>
                    </a:ext>
                  </a:extLst>
                </a:gridCol>
                <a:gridCol w="301037">
                  <a:extLst>
                    <a:ext uri="{9D8B030D-6E8A-4147-A177-3AD203B41FA5}">
                      <a16:colId xmlns:a16="http://schemas.microsoft.com/office/drawing/2014/main" val="2796625149"/>
                    </a:ext>
                  </a:extLst>
                </a:gridCol>
                <a:gridCol w="301037">
                  <a:extLst>
                    <a:ext uri="{9D8B030D-6E8A-4147-A177-3AD203B41FA5}">
                      <a16:colId xmlns:a16="http://schemas.microsoft.com/office/drawing/2014/main" val="3144583106"/>
                    </a:ext>
                  </a:extLst>
                </a:gridCol>
                <a:gridCol w="301037">
                  <a:extLst>
                    <a:ext uri="{9D8B030D-6E8A-4147-A177-3AD203B41FA5}">
                      <a16:colId xmlns:a16="http://schemas.microsoft.com/office/drawing/2014/main" val="1612861128"/>
                    </a:ext>
                  </a:extLst>
                </a:gridCol>
                <a:gridCol w="301037">
                  <a:extLst>
                    <a:ext uri="{9D8B030D-6E8A-4147-A177-3AD203B41FA5}">
                      <a16:colId xmlns:a16="http://schemas.microsoft.com/office/drawing/2014/main" val="381458762"/>
                    </a:ext>
                  </a:extLst>
                </a:gridCol>
                <a:gridCol w="239040">
                  <a:extLst>
                    <a:ext uri="{9D8B030D-6E8A-4147-A177-3AD203B41FA5}">
                      <a16:colId xmlns:a16="http://schemas.microsoft.com/office/drawing/2014/main" val="3055507625"/>
                    </a:ext>
                  </a:extLst>
                </a:gridCol>
                <a:gridCol w="309929">
                  <a:extLst>
                    <a:ext uri="{9D8B030D-6E8A-4147-A177-3AD203B41FA5}">
                      <a16:colId xmlns:a16="http://schemas.microsoft.com/office/drawing/2014/main" val="191328058"/>
                    </a:ext>
                  </a:extLst>
                </a:gridCol>
                <a:gridCol w="303335">
                  <a:extLst>
                    <a:ext uri="{9D8B030D-6E8A-4147-A177-3AD203B41FA5}">
                      <a16:colId xmlns:a16="http://schemas.microsoft.com/office/drawing/2014/main" val="1437223592"/>
                    </a:ext>
                  </a:extLst>
                </a:gridCol>
                <a:gridCol w="303335">
                  <a:extLst>
                    <a:ext uri="{9D8B030D-6E8A-4147-A177-3AD203B41FA5}">
                      <a16:colId xmlns:a16="http://schemas.microsoft.com/office/drawing/2014/main" val="2659414148"/>
                    </a:ext>
                  </a:extLst>
                </a:gridCol>
                <a:gridCol w="349545">
                  <a:extLst>
                    <a:ext uri="{9D8B030D-6E8A-4147-A177-3AD203B41FA5}">
                      <a16:colId xmlns:a16="http://schemas.microsoft.com/office/drawing/2014/main" val="1159863371"/>
                    </a:ext>
                  </a:extLst>
                </a:gridCol>
                <a:gridCol w="301037">
                  <a:extLst>
                    <a:ext uri="{9D8B030D-6E8A-4147-A177-3AD203B41FA5}">
                      <a16:colId xmlns:a16="http://schemas.microsoft.com/office/drawing/2014/main" val="658754113"/>
                    </a:ext>
                  </a:extLst>
                </a:gridCol>
                <a:gridCol w="301037">
                  <a:extLst>
                    <a:ext uri="{9D8B030D-6E8A-4147-A177-3AD203B41FA5}">
                      <a16:colId xmlns:a16="http://schemas.microsoft.com/office/drawing/2014/main" val="4288423986"/>
                    </a:ext>
                  </a:extLst>
                </a:gridCol>
                <a:gridCol w="301037">
                  <a:extLst>
                    <a:ext uri="{9D8B030D-6E8A-4147-A177-3AD203B41FA5}">
                      <a16:colId xmlns:a16="http://schemas.microsoft.com/office/drawing/2014/main" val="2505712977"/>
                    </a:ext>
                  </a:extLst>
                </a:gridCol>
                <a:gridCol w="301037">
                  <a:extLst>
                    <a:ext uri="{9D8B030D-6E8A-4147-A177-3AD203B41FA5}">
                      <a16:colId xmlns:a16="http://schemas.microsoft.com/office/drawing/2014/main" val="1662005875"/>
                    </a:ext>
                  </a:extLst>
                </a:gridCol>
              </a:tblGrid>
              <a:tr h="275653"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ES" sz="1100" i="1" dirty="0">
                          <a:solidFill>
                            <a:schemeClr val="tx1"/>
                          </a:solidFill>
                        </a:rPr>
                        <a:t>SUMMARY OF</a:t>
                      </a:r>
                    </a:p>
                    <a:p>
                      <a:pPr algn="ctr"/>
                      <a:r>
                        <a:rPr lang="es-ES" sz="1100" i="1" dirty="0">
                          <a:solidFill>
                            <a:schemeClr val="tx1"/>
                          </a:solidFill>
                        </a:rPr>
                        <a:t>H2020-ARIEL</a:t>
                      </a:r>
                    </a:p>
                    <a:p>
                      <a:pPr algn="ctr"/>
                      <a:r>
                        <a:rPr lang="es-ES" sz="1100" i="1" dirty="0">
                          <a:solidFill>
                            <a:schemeClr val="tx1"/>
                          </a:solidFill>
                        </a:rPr>
                        <a:t>FACILITIES</a:t>
                      </a:r>
                    </a:p>
                    <a:p>
                      <a:pPr algn="ctr"/>
                      <a:r>
                        <a:rPr lang="es-ES" sz="1100" i="1" dirty="0">
                          <a:solidFill>
                            <a:schemeClr val="tx1"/>
                          </a:solidFill>
                        </a:rPr>
                        <a:t>AVAILABLE FOR TAA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9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ACCELERATORS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s-E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s-E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s-E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s-E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s-E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s-E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s-E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s-E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s-E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s-E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s-E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RESEARCH REACTORS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180592"/>
                  </a:ext>
                </a:extLst>
              </a:tr>
              <a:tr h="436811">
                <a:tc gridSpan="2" v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s-ES" sz="1200" b="1" baseline="300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 BEAMS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s-E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7"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ION</a:t>
                      </a:r>
                    </a:p>
                    <a:p>
                      <a:pPr algn="ctr"/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BEAMS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s-E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s-E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s-E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s-E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s-E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s-E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s-E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s-E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s-E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s-E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s-E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s-E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s-E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pPr algn="l"/>
                      <a:endParaRPr lang="es-E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/>
                      <a:endParaRPr lang="es-ES" sz="16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/>
                      <a:endParaRPr lang="es-ES" sz="16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/>
                      <a:endParaRPr lang="es-ES" sz="16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/>
                      <a:endParaRPr lang="es-ES" sz="16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9752041"/>
                  </a:ext>
                </a:extLst>
              </a:tr>
              <a:tr h="1147598">
                <a:tc gridSpan="2" v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err="1">
                          <a:solidFill>
                            <a:schemeClr val="tx1"/>
                          </a:solidFill>
                        </a:rPr>
                        <a:t>nELBE@HZDR</a:t>
                      </a:r>
                      <a:endParaRPr lang="es-E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GELINA@JRC</a:t>
                      </a: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MONNET@JRC</a:t>
                      </a: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err="1">
                          <a:solidFill>
                            <a:schemeClr val="tx1"/>
                          </a:solidFill>
                        </a:rPr>
                        <a:t>n_TOF@CERN</a:t>
                      </a:r>
                      <a:endParaRPr lang="es-E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AIFIRA@CNRS</a:t>
                      </a: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ALTO@CNRS</a:t>
                      </a: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GENESIS@CNRS</a:t>
                      </a: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NFS@GANIL</a:t>
                      </a: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CEA-DAM</a:t>
                      </a: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FNG@ENEA</a:t>
                      </a: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PTB</a:t>
                      </a: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FNG@NPI</a:t>
                      </a: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HISPANOS@CNA</a:t>
                      </a: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NESSA@UU</a:t>
                      </a: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U. Oslo</a:t>
                      </a: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NPL</a:t>
                      </a: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IFIN-HH</a:t>
                      </a: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JYU</a:t>
                      </a: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AMANDE@IRSN</a:t>
                      </a: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BRR@MTA-EK</a:t>
                      </a: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BR1@SCK·CEN</a:t>
                      </a: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TRIGA@JGU</a:t>
                      </a: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LR-0/LVR-15@CVR</a:t>
                      </a: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RHF@ILL</a:t>
                      </a: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37877"/>
                  </a:ext>
                </a:extLst>
              </a:tr>
              <a:tr h="252891">
                <a:tc rowSpan="7">
                  <a:txBody>
                    <a:bodyPr/>
                    <a:lstStyle/>
                    <a:p>
                      <a:pPr algn="ctr"/>
                      <a:r>
                        <a:rPr lang="es-ES" sz="1200" dirty="0" err="1">
                          <a:solidFill>
                            <a:schemeClr val="tx1"/>
                          </a:solidFill>
                        </a:rPr>
                        <a:t>Neutrons</a:t>
                      </a:r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err="1">
                          <a:solidFill>
                            <a:schemeClr val="tx1"/>
                          </a:solidFill>
                        </a:rPr>
                        <a:t>Cold</a:t>
                      </a:r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 (&lt;25 </a:t>
                      </a:r>
                      <a:r>
                        <a:rPr lang="es-ES" sz="1200" b="1" dirty="0" err="1">
                          <a:solidFill>
                            <a:schemeClr val="tx1"/>
                          </a:solidFill>
                        </a:rPr>
                        <a:t>meV</a:t>
                      </a:r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628221"/>
                  </a:ext>
                </a:extLst>
              </a:tr>
              <a:tr h="252891">
                <a:tc vMerge="1">
                  <a:txBody>
                    <a:bodyPr/>
                    <a:lstStyle/>
                    <a:p>
                      <a:pPr algn="l"/>
                      <a:endParaRPr lang="es-E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err="1">
                          <a:solidFill>
                            <a:schemeClr val="tx1"/>
                          </a:solidFill>
                        </a:rPr>
                        <a:t>Thermal</a:t>
                      </a:r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 (‹E</a:t>
                      </a:r>
                      <a:r>
                        <a:rPr lang="es-ES" sz="1200" b="1" baseline="-2500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›=25 </a:t>
                      </a:r>
                      <a:r>
                        <a:rPr lang="es-ES" sz="1200" b="1" dirty="0" err="1">
                          <a:solidFill>
                            <a:schemeClr val="tx1"/>
                          </a:solidFill>
                        </a:rPr>
                        <a:t>meV</a:t>
                      </a:r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170248"/>
                  </a:ext>
                </a:extLst>
              </a:tr>
              <a:tr h="436811">
                <a:tc vMerge="1">
                  <a:txBody>
                    <a:bodyPr/>
                    <a:lstStyle/>
                    <a:p>
                      <a:pPr algn="l"/>
                      <a:endParaRPr lang="es-E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err="1">
                          <a:solidFill>
                            <a:schemeClr val="tx1"/>
                          </a:solidFill>
                        </a:rPr>
                        <a:t>Epithermal</a:t>
                      </a:r>
                      <a:endParaRPr lang="es-ES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(25 </a:t>
                      </a:r>
                      <a:r>
                        <a:rPr lang="es-ES" sz="1200" b="1" dirty="0" err="1">
                          <a:solidFill>
                            <a:schemeClr val="tx1"/>
                          </a:solidFill>
                        </a:rPr>
                        <a:t>meV</a:t>
                      </a:r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 – 100 </a:t>
                      </a:r>
                      <a:r>
                        <a:rPr lang="es-ES" sz="1200" b="1" dirty="0" err="1">
                          <a:solidFill>
                            <a:schemeClr val="tx1"/>
                          </a:solidFill>
                        </a:rPr>
                        <a:t>keV</a:t>
                      </a:r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403521"/>
                  </a:ext>
                </a:extLst>
              </a:tr>
              <a:tr h="252891">
                <a:tc vMerge="1">
                  <a:txBody>
                    <a:bodyPr/>
                    <a:lstStyle/>
                    <a:p>
                      <a:pPr algn="l"/>
                      <a:endParaRPr lang="es-E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err="1">
                          <a:solidFill>
                            <a:schemeClr val="tx1"/>
                          </a:solidFill>
                        </a:rPr>
                        <a:t>Fast</a:t>
                      </a:r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 (0.1-20 </a:t>
                      </a:r>
                      <a:r>
                        <a:rPr lang="es-ES" sz="1200" b="1" dirty="0" err="1">
                          <a:solidFill>
                            <a:schemeClr val="tx1"/>
                          </a:solidFill>
                        </a:rPr>
                        <a:t>MeV</a:t>
                      </a:r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891886"/>
                  </a:ext>
                </a:extLst>
              </a:tr>
              <a:tr h="252891">
                <a:tc vMerge="1">
                  <a:txBody>
                    <a:bodyPr/>
                    <a:lstStyle/>
                    <a:p>
                      <a:pPr algn="l"/>
                      <a:endParaRPr lang="es-E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err="1">
                          <a:solidFill>
                            <a:schemeClr val="tx1"/>
                          </a:solidFill>
                        </a:rPr>
                        <a:t>Very</a:t>
                      </a:r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200" b="1" dirty="0" err="1">
                          <a:solidFill>
                            <a:schemeClr val="tx1"/>
                          </a:solidFill>
                        </a:rPr>
                        <a:t>fast</a:t>
                      </a:r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 (&gt;20 </a:t>
                      </a:r>
                      <a:r>
                        <a:rPr lang="es-ES" sz="1200" b="1" dirty="0" err="1">
                          <a:solidFill>
                            <a:schemeClr val="tx1"/>
                          </a:solidFill>
                        </a:rPr>
                        <a:t>MeV</a:t>
                      </a:r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6094610"/>
                  </a:ext>
                </a:extLst>
              </a:tr>
              <a:tr h="252891">
                <a:tc vMerge="1"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err="1">
                          <a:solidFill>
                            <a:schemeClr val="tx1"/>
                          </a:solidFill>
                        </a:rPr>
                        <a:t>Pulsed</a:t>
                      </a:r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200" b="1" dirty="0" err="1">
                          <a:solidFill>
                            <a:schemeClr val="tx1"/>
                          </a:solidFill>
                        </a:rPr>
                        <a:t>beam</a:t>
                      </a:r>
                      <a:endParaRPr lang="es-E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39558"/>
                  </a:ext>
                </a:extLst>
              </a:tr>
              <a:tr h="252891">
                <a:tc vMerge="1"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Time-</a:t>
                      </a:r>
                      <a:r>
                        <a:rPr lang="es-ES" sz="1200" b="1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s-ES" sz="1200" b="1" dirty="0" err="1">
                          <a:solidFill>
                            <a:schemeClr val="tx1"/>
                          </a:solidFill>
                        </a:rPr>
                        <a:t>flight</a:t>
                      </a:r>
                      <a:endParaRPr lang="es-E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489869"/>
                  </a:ext>
                </a:extLst>
              </a:tr>
              <a:tr h="252891">
                <a:tc gridSpan="2">
                  <a:txBody>
                    <a:bodyPr/>
                    <a:lstStyle/>
                    <a:p>
                      <a:pPr algn="l"/>
                      <a:r>
                        <a:rPr lang="es-ES" sz="1200" dirty="0" err="1">
                          <a:solidFill>
                            <a:schemeClr val="tx1"/>
                          </a:solidFill>
                        </a:rPr>
                        <a:t>Charged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200" dirty="0" err="1">
                          <a:solidFill>
                            <a:schemeClr val="tx1"/>
                          </a:solidFill>
                        </a:rPr>
                        <a:t>particles</a:t>
                      </a:r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8084883"/>
                  </a:ext>
                </a:extLst>
              </a:tr>
              <a:tr h="252891">
                <a:tc gridSpan="2">
                  <a:txBody>
                    <a:bodyPr/>
                    <a:lstStyle/>
                    <a:p>
                      <a:pPr algn="l"/>
                      <a:r>
                        <a:rPr lang="es-ES" sz="1200" dirty="0" err="1">
                          <a:solidFill>
                            <a:schemeClr val="tx1"/>
                          </a:solidFill>
                        </a:rPr>
                        <a:t>Radioactive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200" dirty="0" err="1">
                          <a:solidFill>
                            <a:schemeClr val="tx1"/>
                          </a:solidFill>
                        </a:rPr>
                        <a:t>beam</a:t>
                      </a:r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283966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BD384D6E-2064-4424-980E-517472DF4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" y="6066064"/>
            <a:ext cx="9142723" cy="79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02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1EB4921-CC8D-45E0-88DC-EA6EB50C6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61" y="4763861"/>
            <a:ext cx="6857042" cy="593952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A44E7F1C-1954-412F-97CC-DD7E99116CA0}"/>
              </a:ext>
            </a:extLst>
          </p:cNvPr>
          <p:cNvSpPr/>
          <p:nvPr/>
        </p:nvSpPr>
        <p:spPr>
          <a:xfrm>
            <a:off x="6152872" y="1605771"/>
            <a:ext cx="1761445" cy="2215977"/>
          </a:xfrm>
          <a:prstGeom prst="ellipse">
            <a:avLst/>
          </a:prstGeom>
          <a:solidFill>
            <a:srgbClr val="C00000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s-ES" sz="1575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TRAINING</a:t>
            </a:r>
          </a:p>
          <a:p>
            <a:pPr algn="ctr" defTabSz="342900">
              <a:defRPr/>
            </a:pPr>
            <a:r>
              <a:rPr lang="en-US" sz="1125" dirty="0">
                <a:solidFill>
                  <a:prstClr val="white"/>
                </a:solidFill>
                <a:latin typeface="Calibri" panose="020F0502020204030204"/>
              </a:rPr>
              <a:t>Mobility support for up to </a:t>
            </a:r>
            <a:r>
              <a:rPr lang="en-US" sz="1125" b="1" i="1" dirty="0">
                <a:solidFill>
                  <a:prstClr val="white"/>
                </a:solidFill>
                <a:latin typeface="Calibri" panose="020F0502020204030204"/>
              </a:rPr>
              <a:t>30 research stays </a:t>
            </a:r>
            <a:r>
              <a:rPr lang="en-US" sz="1125" dirty="0">
                <a:solidFill>
                  <a:prstClr val="white"/>
                </a:solidFill>
                <a:latin typeface="Calibri" panose="020F0502020204030204"/>
              </a:rPr>
              <a:t>for up to </a:t>
            </a:r>
            <a:r>
              <a:rPr lang="en-US" sz="1125" b="1" i="1" dirty="0">
                <a:solidFill>
                  <a:prstClr val="white"/>
                </a:solidFill>
                <a:latin typeface="Calibri" panose="020F0502020204030204"/>
              </a:rPr>
              <a:t>12 weeks </a:t>
            </a:r>
            <a:r>
              <a:rPr lang="en-US" sz="1125" dirty="0">
                <a:solidFill>
                  <a:prstClr val="white"/>
                </a:solidFill>
                <a:latin typeface="Calibri" panose="020F0502020204030204"/>
              </a:rPr>
              <a:t>for Early Stage Researchers, external senior experts, technical staff</a:t>
            </a:r>
          </a:p>
          <a:p>
            <a:pPr algn="ctr" defTabSz="342900">
              <a:defRPr/>
            </a:pPr>
            <a:r>
              <a:rPr lang="en-US" sz="1125" dirty="0">
                <a:solidFill>
                  <a:prstClr val="white"/>
                </a:solidFill>
                <a:latin typeface="Calibri" panose="020F0502020204030204"/>
              </a:rPr>
              <a:t>[WP4: 303 k€]</a:t>
            </a:r>
            <a:endParaRPr lang="es-ES" sz="112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185C618B-8E6E-4EF5-A5C5-0DEDA6F7813B}"/>
              </a:ext>
            </a:extLst>
          </p:cNvPr>
          <p:cNvSpPr/>
          <p:nvPr/>
        </p:nvSpPr>
        <p:spPr>
          <a:xfrm>
            <a:off x="2958290" y="3480206"/>
            <a:ext cx="3267338" cy="12371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s-ES" sz="1575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TRANSNATIONAL ACCESS</a:t>
            </a:r>
          </a:p>
          <a:p>
            <a:pPr algn="ctr" defTabSz="342900">
              <a:defRPr/>
            </a:pPr>
            <a:r>
              <a:rPr lang="en-US" sz="1125" dirty="0">
                <a:solidFill>
                  <a:prstClr val="white"/>
                </a:solidFill>
                <a:latin typeface="Calibri" panose="020F0502020204030204"/>
              </a:rPr>
              <a:t>About </a:t>
            </a:r>
            <a:r>
              <a:rPr lang="en-US" sz="1125" b="1" i="1" dirty="0">
                <a:solidFill>
                  <a:prstClr val="white"/>
                </a:solidFill>
                <a:latin typeface="Calibri" panose="020F0502020204030204"/>
              </a:rPr>
              <a:t>3000 hours of beam time</a:t>
            </a:r>
            <a:r>
              <a:rPr lang="en-US" sz="1125" dirty="0">
                <a:solidFill>
                  <a:prstClr val="white"/>
                </a:solidFill>
                <a:latin typeface="Calibri" panose="020F0502020204030204"/>
              </a:rPr>
              <a:t> will be funded for TAA at any of the </a:t>
            </a:r>
            <a:r>
              <a:rPr lang="en-US" sz="1125" b="1" i="1" dirty="0">
                <a:solidFill>
                  <a:prstClr val="white"/>
                </a:solidFill>
                <a:latin typeface="Calibri" panose="020F0502020204030204"/>
              </a:rPr>
              <a:t>25 partner laboratories </a:t>
            </a:r>
          </a:p>
          <a:p>
            <a:pPr algn="ctr" defTabSz="342900">
              <a:defRPr/>
            </a:pPr>
            <a:r>
              <a:rPr lang="en-US" sz="1125" dirty="0">
                <a:solidFill>
                  <a:prstClr val="white"/>
                </a:solidFill>
                <a:latin typeface="Calibri" panose="020F0502020204030204"/>
              </a:rPr>
              <a:t>[WP3: 903 k€]</a:t>
            </a:r>
            <a:endParaRPr lang="es-ES" sz="112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C43A744D-C8F3-4B90-BAAD-A382419C492E}"/>
              </a:ext>
            </a:extLst>
          </p:cNvPr>
          <p:cNvSpPr/>
          <p:nvPr/>
        </p:nvSpPr>
        <p:spPr>
          <a:xfrm>
            <a:off x="1231249" y="1610811"/>
            <a:ext cx="1761445" cy="221597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s-ES" sz="1575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EDUCATION</a:t>
            </a:r>
          </a:p>
          <a:p>
            <a:pPr algn="ctr" defTabSz="342900">
              <a:defRPr/>
            </a:pPr>
            <a:r>
              <a:rPr lang="en-US" sz="1125" b="1" i="1" dirty="0">
                <a:solidFill>
                  <a:prstClr val="white"/>
                </a:solidFill>
                <a:latin typeface="Calibri" panose="020F0502020204030204"/>
              </a:rPr>
              <a:t>4</a:t>
            </a:r>
            <a:r>
              <a:rPr lang="en-US" sz="1125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1125" b="1" i="1" dirty="0">
                <a:solidFill>
                  <a:prstClr val="white"/>
                </a:solidFill>
                <a:latin typeface="Calibri" panose="020F0502020204030204"/>
              </a:rPr>
              <a:t>Summer Schools </a:t>
            </a:r>
          </a:p>
          <a:p>
            <a:pPr algn="ctr" defTabSz="342900">
              <a:defRPr/>
            </a:pPr>
            <a:r>
              <a:rPr lang="en-US" sz="1125" dirty="0">
                <a:solidFill>
                  <a:prstClr val="white"/>
                </a:solidFill>
                <a:latin typeface="Calibri" panose="020F0502020204030204"/>
              </a:rPr>
              <a:t>CIEMAT,</a:t>
            </a:r>
            <a:br>
              <a:rPr lang="en-US" sz="1125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en-US" sz="1125" dirty="0">
                <a:solidFill>
                  <a:prstClr val="white"/>
                </a:solidFill>
                <a:latin typeface="Calibri" panose="020F0502020204030204"/>
              </a:rPr>
              <a:t>CAN HISPANOS,  </a:t>
            </a:r>
            <a:br>
              <a:rPr lang="en-US" sz="1125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en-US" sz="1125" dirty="0">
                <a:solidFill>
                  <a:prstClr val="white"/>
                </a:solidFill>
                <a:latin typeface="Calibri" panose="020F0502020204030204"/>
              </a:rPr>
              <a:t>JGU </a:t>
            </a:r>
            <a:r>
              <a:rPr lang="en-US" sz="1125" dirty="0" err="1">
                <a:solidFill>
                  <a:prstClr val="white"/>
                </a:solidFill>
                <a:latin typeface="Calibri" panose="020F0502020204030204"/>
              </a:rPr>
              <a:t>Triga</a:t>
            </a:r>
            <a:r>
              <a:rPr lang="en-US" sz="1125" dirty="0">
                <a:solidFill>
                  <a:prstClr val="white"/>
                </a:solidFill>
                <a:latin typeface="Calibri" panose="020F0502020204030204"/>
              </a:rPr>
              <a:t> reactor,  Uppsala NESSA  </a:t>
            </a:r>
          </a:p>
          <a:p>
            <a:pPr algn="ctr" defTabSz="342900">
              <a:defRPr/>
            </a:pPr>
            <a:r>
              <a:rPr lang="en-US" sz="1125" dirty="0">
                <a:solidFill>
                  <a:prstClr val="white"/>
                </a:solidFill>
                <a:latin typeface="Calibri" panose="020F0502020204030204"/>
              </a:rPr>
              <a:t>[WP5: 525 k€]</a:t>
            </a:r>
            <a:endParaRPr lang="es-ES" sz="112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CA51AE21-4C2E-4BBE-8380-6CBBE15A8034}"/>
              </a:ext>
            </a:extLst>
          </p:cNvPr>
          <p:cNvSpPr/>
          <p:nvPr/>
        </p:nvSpPr>
        <p:spPr>
          <a:xfrm>
            <a:off x="3470181" y="1725378"/>
            <a:ext cx="2234615" cy="1237180"/>
          </a:xfrm>
          <a:prstGeom prst="round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1575" b="1" dirty="0">
                <a:solidFill>
                  <a:prstClr val="white"/>
                </a:solidFill>
                <a:latin typeface="Calibri" panose="020F0502020204030204"/>
              </a:rPr>
              <a:t>H2020-ARIEL</a:t>
            </a:r>
          </a:p>
          <a:p>
            <a:pPr algn="ctr" defTabSz="342900">
              <a:defRPr/>
            </a:pPr>
            <a:r>
              <a:rPr lang="en-US" sz="1575" b="1" dirty="0">
                <a:solidFill>
                  <a:prstClr val="white"/>
                </a:solidFill>
                <a:latin typeface="Calibri" panose="020F0502020204030204"/>
              </a:rPr>
              <a:t>Training &amp; Education of </a:t>
            </a:r>
            <a:r>
              <a:rPr lang="en-US" sz="1575" b="1" i="1" u="sng" dirty="0">
                <a:solidFill>
                  <a:prstClr val="white"/>
                </a:solidFill>
                <a:latin typeface="Calibri" panose="020F0502020204030204"/>
              </a:rPr>
              <a:t>Nuclear Data Experts</a:t>
            </a:r>
            <a:endParaRPr lang="en-US" sz="1575" i="1" u="sng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342900">
              <a:defRPr/>
            </a:pPr>
            <a:r>
              <a:rPr lang="en-US" sz="1125" i="1" dirty="0">
                <a:solidFill>
                  <a:prstClr val="white"/>
                </a:solidFill>
                <a:latin typeface="Calibri" panose="020F0502020204030204"/>
              </a:rPr>
              <a:t>[WP1 &amp; WP2: 261 K€]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CCD354EF-E537-4823-9B40-0C1C72B411D9}"/>
              </a:ext>
            </a:extLst>
          </p:cNvPr>
          <p:cNvCxnSpPr>
            <a:cxnSpLocks/>
            <a:stCxn id="10" idx="3"/>
            <a:endCxn id="6" idx="2"/>
          </p:cNvCxnSpPr>
          <p:nvPr/>
        </p:nvCxnSpPr>
        <p:spPr>
          <a:xfrm>
            <a:off x="5704798" y="2343965"/>
            <a:ext cx="448075" cy="36979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FB12AADD-B298-481F-A5A2-60D33CE004B0}"/>
              </a:ext>
            </a:extLst>
          </p:cNvPr>
          <p:cNvCxnSpPr>
            <a:cxnSpLocks/>
            <a:stCxn id="10" idx="1"/>
            <a:endCxn id="8" idx="6"/>
          </p:cNvCxnSpPr>
          <p:nvPr/>
        </p:nvCxnSpPr>
        <p:spPr>
          <a:xfrm flipH="1">
            <a:off x="2992692" y="2343969"/>
            <a:ext cx="477490" cy="37483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8781891B-1C1F-4B10-8309-65EAC14D6C94}"/>
              </a:ext>
            </a:extLst>
          </p:cNvPr>
          <p:cNvCxnSpPr>
            <a:cxnSpLocks/>
            <a:stCxn id="10" idx="2"/>
            <a:endCxn id="7" idx="0"/>
          </p:cNvCxnSpPr>
          <p:nvPr/>
        </p:nvCxnSpPr>
        <p:spPr>
          <a:xfrm>
            <a:off x="4587488" y="2962556"/>
            <a:ext cx="4470" cy="51764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26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C2A5FBC-070B-4A8C-83F3-E87D51C3B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346149"/>
          </a:xfrm>
        </p:spPr>
        <p:txBody>
          <a:bodyPr/>
          <a:lstStyle/>
          <a:p>
            <a:r>
              <a:rPr lang="de-DE" sz="2800" dirty="0"/>
              <a:t>ARIEL </a:t>
            </a:r>
            <a:r>
              <a:rPr lang="de-DE" sz="2800" dirty="0" err="1"/>
              <a:t>achievements</a:t>
            </a:r>
            <a:r>
              <a:rPr lang="de-DE" sz="2800" dirty="0"/>
              <a:t>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6B3E3E-8AA0-419D-A7F4-35147296A16F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870057" y="2916824"/>
            <a:ext cx="7083514" cy="2461560"/>
          </a:xfrm>
        </p:spPr>
        <p:txBody>
          <a:bodyPr/>
          <a:lstStyle/>
          <a:p>
            <a:r>
              <a:rPr lang="en-US" sz="2000" dirty="0"/>
              <a:t>Education and Training: 261 weeks endorsed in 30 proposals</a:t>
            </a:r>
          </a:p>
          <a:p>
            <a:endParaRPr lang="en-US" sz="2000" dirty="0"/>
          </a:p>
          <a:p>
            <a:br>
              <a:rPr lang="en-US" sz="2000" dirty="0"/>
            </a:br>
            <a:r>
              <a:rPr lang="en-US" sz="2000" dirty="0"/>
              <a:t>				  </a:t>
            </a:r>
          </a:p>
          <a:p>
            <a:r>
              <a:rPr lang="en-US" sz="2000" dirty="0"/>
              <a:t>Transnational access to neutron beam facilities:</a:t>
            </a:r>
            <a:br>
              <a:rPr lang="en-US" sz="2000" dirty="0"/>
            </a:br>
            <a:r>
              <a:rPr lang="en-US" sz="2000" dirty="0"/>
              <a:t>3369 beam time hours  in 35 experiments </a:t>
            </a:r>
            <a:br>
              <a:rPr lang="en-US" sz="2000" dirty="0"/>
            </a:br>
            <a:r>
              <a:rPr lang="en-US" sz="2000" dirty="0"/>
              <a:t>4767 beam time hours delivered ! </a:t>
            </a:r>
          </a:p>
        </p:txBody>
      </p:sp>
      <p:sp>
        <p:nvSpPr>
          <p:cNvPr id="7" name="Hexágono 11">
            <a:extLst>
              <a:ext uri="{FF2B5EF4-FFF2-40B4-BE49-F238E27FC236}">
                <a16:creationId xmlns:a16="http://schemas.microsoft.com/office/drawing/2014/main" id="{E58A5D34-2877-4DF3-B886-7B627EC1F0FF}"/>
              </a:ext>
            </a:extLst>
          </p:cNvPr>
          <p:cNvSpPr/>
          <p:nvPr/>
        </p:nvSpPr>
        <p:spPr>
          <a:xfrm>
            <a:off x="112978" y="3124597"/>
            <a:ext cx="1448788" cy="659873"/>
          </a:xfrm>
          <a:prstGeom prst="hex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b="1" dirty="0"/>
              <a:t>ESR training  </a:t>
            </a:r>
            <a:r>
              <a:rPr lang="es-ES" sz="1500" b="1" dirty="0" err="1"/>
              <a:t>visits</a:t>
            </a:r>
            <a:endParaRPr lang="es-ES" sz="1500" b="1" dirty="0"/>
          </a:p>
        </p:txBody>
      </p:sp>
      <p:sp>
        <p:nvSpPr>
          <p:cNvPr id="8" name="Hexágono 10">
            <a:extLst>
              <a:ext uri="{FF2B5EF4-FFF2-40B4-BE49-F238E27FC236}">
                <a16:creationId xmlns:a16="http://schemas.microsoft.com/office/drawing/2014/main" id="{250A2291-05BD-4150-AEEB-F470E76ACA37}"/>
              </a:ext>
            </a:extLst>
          </p:cNvPr>
          <p:cNvSpPr/>
          <p:nvPr/>
        </p:nvSpPr>
        <p:spPr>
          <a:xfrm>
            <a:off x="99927" y="4041771"/>
            <a:ext cx="1474889" cy="1394418"/>
          </a:xfrm>
          <a:prstGeom prst="hexag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b="1" dirty="0"/>
              <a:t>Access </a:t>
            </a:r>
            <a:r>
              <a:rPr lang="es-ES" sz="1500" b="1" dirty="0" err="1"/>
              <a:t>to</a:t>
            </a:r>
            <a:r>
              <a:rPr lang="es-ES" sz="1500" b="1" dirty="0"/>
              <a:t> </a:t>
            </a:r>
            <a:r>
              <a:rPr lang="es-ES" sz="1500" b="1" dirty="0" err="1"/>
              <a:t>neutron</a:t>
            </a:r>
            <a:r>
              <a:rPr lang="es-ES" sz="1500" b="1" dirty="0"/>
              <a:t> </a:t>
            </a:r>
            <a:r>
              <a:rPr lang="es-ES" sz="1500" b="1" dirty="0" err="1"/>
              <a:t>facilties</a:t>
            </a:r>
            <a:endParaRPr lang="es-ES" sz="1500" b="1" dirty="0"/>
          </a:p>
        </p:txBody>
      </p:sp>
      <p:sp>
        <p:nvSpPr>
          <p:cNvPr id="10" name="Rectángulo: esquinas redondeadas 18">
            <a:extLst>
              <a:ext uri="{FF2B5EF4-FFF2-40B4-BE49-F238E27FC236}">
                <a16:creationId xmlns:a16="http://schemas.microsoft.com/office/drawing/2014/main" id="{964E023F-EC96-44F7-8084-5778A499C4C9}"/>
              </a:ext>
            </a:extLst>
          </p:cNvPr>
          <p:cNvSpPr/>
          <p:nvPr/>
        </p:nvSpPr>
        <p:spPr>
          <a:xfrm>
            <a:off x="-39591" y="694231"/>
            <a:ext cx="8993162" cy="2001946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68589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Provide young scientists, researchers and experts with access to high quality nuclear research and training facilities. </a:t>
            </a:r>
          </a:p>
          <a:p>
            <a:pPr marL="0" marR="0" lvl="0" indent="0" defTabSz="68589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Experiments in international teams: Hands-on training for students in the graduate and postgraduate level - lead to PhD and master theses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285750" marR="0" lvl="0" indent="-285750" defTabSz="68589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Integration of the full nuclear data cycle by collaboration  with JEFF (OECD/NEA), IAEA, IRSN</a:t>
            </a:r>
          </a:p>
          <a:p>
            <a:pPr marL="285750" marR="0" lvl="0" indent="-285750" defTabSz="68589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Collaboration with research reactor facilities   and with ENEN </a:t>
            </a:r>
          </a:p>
          <a:p>
            <a:pPr marL="285750" marR="0" lvl="0" indent="-285750" defTabSz="68589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Increase number of students in the nuclear data field</a:t>
            </a:r>
          </a:p>
          <a:p>
            <a:pPr marL="285750" marR="0" lvl="0" indent="-285750" defTabSz="68589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Increase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support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early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stage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researchers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  <a:p>
            <a:pPr marL="285750" marR="0" lvl="0" indent="-285750" defTabSz="68589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Inclusion of technical staff (engineers, operators) in ARIEL activities</a:t>
            </a:r>
          </a:p>
          <a:p>
            <a:pPr marL="0" marR="0" lvl="0" indent="0" algn="ctr" defTabSz="68589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F179507-26CA-4827-862B-6CCA3725BBA2}"/>
              </a:ext>
            </a:extLst>
          </p:cNvPr>
          <p:cNvSpPr txBox="1"/>
          <p:nvPr/>
        </p:nvSpPr>
        <p:spPr>
          <a:xfrm>
            <a:off x="1794520" y="5689603"/>
            <a:ext cx="7234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/>
              <a:t>Four</a:t>
            </a:r>
            <a:r>
              <a:rPr lang="de-DE" sz="2000" dirty="0"/>
              <a:t> </a:t>
            </a:r>
            <a:r>
              <a:rPr lang="de-DE" sz="2000" dirty="0" err="1"/>
              <a:t>summer</a:t>
            </a:r>
            <a:r>
              <a:rPr lang="de-DE" sz="2000" dirty="0"/>
              <a:t> </a:t>
            </a:r>
            <a:r>
              <a:rPr lang="de-DE" sz="2000" dirty="0" err="1"/>
              <a:t>schools</a:t>
            </a:r>
            <a:r>
              <a:rPr lang="de-DE" sz="2000" dirty="0"/>
              <a:t> </a:t>
            </a:r>
            <a:r>
              <a:rPr lang="de-DE" sz="2000" dirty="0" err="1"/>
              <a:t>organized</a:t>
            </a:r>
            <a:r>
              <a:rPr lang="de-DE" sz="2000" dirty="0"/>
              <a:t> </a:t>
            </a:r>
            <a:br>
              <a:rPr lang="de-DE" sz="2000" dirty="0"/>
            </a:br>
            <a:r>
              <a:rPr lang="de-DE" sz="2000" dirty="0" err="1"/>
              <a:t>by</a:t>
            </a:r>
            <a:r>
              <a:rPr lang="de-DE" sz="2000" dirty="0"/>
              <a:t> Madrid, </a:t>
            </a:r>
            <a:r>
              <a:rPr lang="de-DE" sz="2000" dirty="0" err="1"/>
              <a:t>Seville</a:t>
            </a:r>
            <a:r>
              <a:rPr lang="de-DE" sz="2000" dirty="0"/>
              <a:t>, Budapest and Mainz  </a:t>
            </a:r>
          </a:p>
        </p:txBody>
      </p:sp>
      <p:sp>
        <p:nvSpPr>
          <p:cNvPr id="11" name="Hexágono 13">
            <a:extLst>
              <a:ext uri="{FF2B5EF4-FFF2-40B4-BE49-F238E27FC236}">
                <a16:creationId xmlns:a16="http://schemas.microsoft.com/office/drawing/2014/main" id="{82694110-E0B9-40FE-A101-622DDC776AE2}"/>
              </a:ext>
            </a:extLst>
          </p:cNvPr>
          <p:cNvSpPr/>
          <p:nvPr/>
        </p:nvSpPr>
        <p:spPr>
          <a:xfrm>
            <a:off x="160431" y="5693490"/>
            <a:ext cx="1401335" cy="659872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b="1" dirty="0"/>
              <a:t>Summer </a:t>
            </a:r>
            <a:r>
              <a:rPr lang="es-ES" sz="1500" b="1" dirty="0" err="1"/>
              <a:t>schools</a:t>
            </a:r>
            <a:endParaRPr lang="es-ES" sz="1500" b="1" dirty="0"/>
          </a:p>
        </p:txBody>
      </p:sp>
    </p:spTree>
    <p:extLst>
      <p:ext uri="{BB962C8B-B14F-4D97-AF65-F5344CB8AC3E}">
        <p14:creationId xmlns:p14="http://schemas.microsoft.com/office/powerpoint/2010/main" val="3272609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030958-78A9-4FB9-9219-FAF44F593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353" y="-74510"/>
            <a:ext cx="8229240" cy="572485"/>
          </a:xfrm>
        </p:spPr>
        <p:txBody>
          <a:bodyPr/>
          <a:lstStyle/>
          <a:p>
            <a:r>
              <a:rPr lang="de-DE" sz="2800" dirty="0"/>
              <a:t>ARIEL support </a:t>
            </a:r>
            <a:r>
              <a:rPr lang="de-DE" sz="2800" dirty="0" err="1"/>
              <a:t>for</a:t>
            </a:r>
            <a:r>
              <a:rPr lang="de-DE" sz="2800" dirty="0"/>
              <a:t> PhD </a:t>
            </a:r>
            <a:r>
              <a:rPr lang="de-DE" sz="2800" dirty="0" err="1"/>
              <a:t>theses</a:t>
            </a:r>
            <a:endParaRPr lang="de-DE" sz="2800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4C7065CC-8B93-4BAB-9B7F-F6D78CF751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597205"/>
              </p:ext>
            </p:extLst>
          </p:nvPr>
        </p:nvGraphicFramePr>
        <p:xfrm>
          <a:off x="36978" y="409485"/>
          <a:ext cx="9070043" cy="5713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4873">
                  <a:extLst>
                    <a:ext uri="{9D8B030D-6E8A-4147-A177-3AD203B41FA5}">
                      <a16:colId xmlns:a16="http://schemas.microsoft.com/office/drawing/2014/main" val="1925599085"/>
                    </a:ext>
                  </a:extLst>
                </a:gridCol>
                <a:gridCol w="1505034">
                  <a:extLst>
                    <a:ext uri="{9D8B030D-6E8A-4147-A177-3AD203B41FA5}">
                      <a16:colId xmlns:a16="http://schemas.microsoft.com/office/drawing/2014/main" val="3436312006"/>
                    </a:ext>
                  </a:extLst>
                </a:gridCol>
                <a:gridCol w="1505034">
                  <a:extLst>
                    <a:ext uri="{9D8B030D-6E8A-4147-A177-3AD203B41FA5}">
                      <a16:colId xmlns:a16="http://schemas.microsoft.com/office/drawing/2014/main" val="107762412"/>
                    </a:ext>
                  </a:extLst>
                </a:gridCol>
                <a:gridCol w="1346765">
                  <a:extLst>
                    <a:ext uri="{9D8B030D-6E8A-4147-A177-3AD203B41FA5}">
                      <a16:colId xmlns:a16="http://schemas.microsoft.com/office/drawing/2014/main" val="333375120"/>
                    </a:ext>
                  </a:extLst>
                </a:gridCol>
                <a:gridCol w="1663303">
                  <a:extLst>
                    <a:ext uri="{9D8B030D-6E8A-4147-A177-3AD203B41FA5}">
                      <a16:colId xmlns:a16="http://schemas.microsoft.com/office/drawing/2014/main" val="1678295332"/>
                    </a:ext>
                  </a:extLst>
                </a:gridCol>
                <a:gridCol w="1505034">
                  <a:extLst>
                    <a:ext uri="{9D8B030D-6E8A-4147-A177-3AD203B41FA5}">
                      <a16:colId xmlns:a16="http://schemas.microsoft.com/office/drawing/2014/main" val="2804993517"/>
                    </a:ext>
                  </a:extLst>
                </a:gridCol>
              </a:tblGrid>
              <a:tr h="254193">
                <a:tc>
                  <a:txBody>
                    <a:bodyPr/>
                    <a:lstStyle/>
                    <a:p>
                      <a:r>
                        <a:rPr lang="de-DE" sz="900" dirty="0"/>
                        <a:t>Project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University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Project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University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2136082"/>
                  </a:ext>
                </a:extLst>
              </a:tr>
              <a:tr h="320058">
                <a:tc>
                  <a:txBody>
                    <a:bodyPr/>
                    <a:lstStyle/>
                    <a:p>
                      <a:r>
                        <a:rPr lang="de-DE" sz="900" dirty="0"/>
                        <a:t>TAA_1_2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Tomas </a:t>
                      </a:r>
                      <a:r>
                        <a:rPr lang="de-DE" sz="900" dirty="0" err="1"/>
                        <a:t>Czakoj</a:t>
                      </a:r>
                      <a:endParaRPr lang="de-D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 err="1"/>
                        <a:t>Rez</a:t>
                      </a:r>
                      <a:endParaRPr lang="de-D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TAA_6_5, SV_6_3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Styliani </a:t>
                      </a:r>
                      <a:r>
                        <a:rPr lang="de-DE" sz="900" dirty="0" err="1"/>
                        <a:t>Goula</a:t>
                      </a:r>
                      <a:endParaRPr lang="de-D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Ioannina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8993607"/>
                  </a:ext>
                </a:extLst>
              </a:tr>
              <a:tr h="303299">
                <a:tc>
                  <a:txBody>
                    <a:bodyPr/>
                    <a:lstStyle/>
                    <a:p>
                      <a:r>
                        <a:rPr lang="de-DE" sz="900" dirty="0"/>
                        <a:t>TAA_1_3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Aurélien Chevalier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Caen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TAA_6_7, SV_2_4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David </a:t>
                      </a:r>
                      <a:r>
                        <a:rPr lang="de-DE" sz="900" dirty="0" err="1"/>
                        <a:t>Knežević</a:t>
                      </a:r>
                      <a:endParaRPr lang="de-D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 err="1"/>
                        <a:t>Belgrade</a:t>
                      </a:r>
                      <a:endParaRPr lang="de-DE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8846582"/>
                  </a:ext>
                </a:extLst>
              </a:tr>
              <a:tr h="303299">
                <a:tc>
                  <a:txBody>
                    <a:bodyPr/>
                    <a:lstStyle/>
                    <a:p>
                      <a:r>
                        <a:rPr lang="de-DE" sz="900" dirty="0"/>
                        <a:t>TAA_1_4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Oscar </a:t>
                      </a:r>
                      <a:r>
                        <a:rPr lang="de-DE" sz="900" dirty="0" err="1"/>
                        <a:t>Putignano</a:t>
                      </a:r>
                      <a:endParaRPr lang="de-D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Milano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SV_1_1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Miguel Astrain </a:t>
                      </a:r>
                      <a:r>
                        <a:rPr lang="de-DE" sz="900" dirty="0" err="1"/>
                        <a:t>Etxezarreta</a:t>
                      </a:r>
                      <a:endParaRPr lang="de-D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Madrid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439470"/>
                  </a:ext>
                </a:extLst>
              </a:tr>
              <a:tr h="339875">
                <a:tc>
                  <a:txBody>
                    <a:bodyPr/>
                    <a:lstStyle/>
                    <a:p>
                      <a:r>
                        <a:rPr lang="de-DE" sz="900" dirty="0"/>
                        <a:t>TAA_1_5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Matt Birch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 err="1"/>
                        <a:t>Teddington</a:t>
                      </a:r>
                      <a:endParaRPr lang="de-D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SV_1_3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Adrian </a:t>
                      </a:r>
                      <a:r>
                        <a:rPr lang="de-DE" sz="900" dirty="0" err="1"/>
                        <a:t>Bembibre</a:t>
                      </a:r>
                      <a:endParaRPr lang="de-D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Santiago de Compostela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4357806"/>
                  </a:ext>
                </a:extLst>
              </a:tr>
              <a:tr h="303299">
                <a:tc>
                  <a:txBody>
                    <a:bodyPr/>
                    <a:lstStyle/>
                    <a:p>
                      <a:r>
                        <a:rPr lang="de-DE" sz="900" dirty="0"/>
                        <a:t>TAA_1_6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Augusto Di </a:t>
                      </a:r>
                      <a:r>
                        <a:rPr lang="de-DE" sz="900" dirty="0" err="1"/>
                        <a:t>Chicco</a:t>
                      </a:r>
                      <a:endParaRPr lang="de-D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 err="1"/>
                        <a:t>Cadarache</a:t>
                      </a:r>
                      <a:endParaRPr lang="de-D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SV_2_6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Riccardo </a:t>
                      </a:r>
                      <a:r>
                        <a:rPr lang="de-DE" sz="900" dirty="0" err="1"/>
                        <a:t>Mucciola</a:t>
                      </a:r>
                      <a:endParaRPr lang="de-D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Perugia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9713414"/>
                  </a:ext>
                </a:extLst>
              </a:tr>
              <a:tr h="303299">
                <a:tc>
                  <a:txBody>
                    <a:bodyPr/>
                    <a:lstStyle/>
                    <a:p>
                      <a:r>
                        <a:rPr lang="de-DE" sz="900" dirty="0"/>
                        <a:t>TAA_2_2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Francois </a:t>
                      </a:r>
                      <a:r>
                        <a:rPr lang="de-DE" sz="900" dirty="0" err="1"/>
                        <a:t>Claeys</a:t>
                      </a:r>
                      <a:endParaRPr lang="de-D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Strasbourg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SV_2_8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 err="1"/>
                        <a:t>María</a:t>
                      </a:r>
                      <a:r>
                        <a:rPr lang="de-DE" sz="900" dirty="0"/>
                        <a:t> </a:t>
                      </a:r>
                      <a:r>
                        <a:rPr lang="de-DE" sz="900" dirty="0" err="1"/>
                        <a:t>Ángeles</a:t>
                      </a:r>
                      <a:r>
                        <a:rPr lang="de-DE" sz="900" dirty="0"/>
                        <a:t> </a:t>
                      </a:r>
                      <a:r>
                        <a:rPr lang="de-DE" sz="900" dirty="0" err="1"/>
                        <a:t>Millán</a:t>
                      </a:r>
                      <a:r>
                        <a:rPr lang="de-DE" sz="900" dirty="0"/>
                        <a:t> </a:t>
                      </a:r>
                      <a:r>
                        <a:rPr lang="de-DE" sz="900" dirty="0" err="1"/>
                        <a:t>Callado</a:t>
                      </a:r>
                      <a:endParaRPr lang="de-D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Sevilla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401494"/>
                  </a:ext>
                </a:extLst>
              </a:tr>
              <a:tr h="303299">
                <a:tc>
                  <a:txBody>
                    <a:bodyPr/>
                    <a:lstStyle/>
                    <a:p>
                      <a:r>
                        <a:rPr lang="de-DE" sz="900" dirty="0"/>
                        <a:t>TAA_2_3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 err="1"/>
                        <a:t>Zhihao</a:t>
                      </a:r>
                      <a:r>
                        <a:rPr lang="de-DE" sz="900" dirty="0"/>
                        <a:t> Gao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Uppsala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SV_3_1,TAA_6_8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Pablo Perez  </a:t>
                      </a:r>
                      <a:r>
                        <a:rPr lang="de-DE" sz="900" dirty="0" err="1"/>
                        <a:t>Maroto</a:t>
                      </a:r>
                      <a:endParaRPr lang="de-D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Sevilla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6930811"/>
                  </a:ext>
                </a:extLst>
              </a:tr>
              <a:tr h="303299">
                <a:tc>
                  <a:txBody>
                    <a:bodyPr/>
                    <a:lstStyle/>
                    <a:p>
                      <a:r>
                        <a:rPr lang="de-DE" sz="900" dirty="0"/>
                        <a:t>TAA_3_3,TAA_7_2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 err="1"/>
                        <a:t>Moad</a:t>
                      </a:r>
                      <a:r>
                        <a:rPr lang="de-DE" sz="900" dirty="0"/>
                        <a:t> Al-</a:t>
                      </a:r>
                      <a:r>
                        <a:rPr lang="de-DE" sz="900" dirty="0" err="1"/>
                        <a:t>dbissi</a:t>
                      </a:r>
                      <a:endParaRPr lang="de-D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Chalmers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SV_4_1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Adrian Sánchez Caballero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Madrid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6430331"/>
                  </a:ext>
                </a:extLst>
              </a:tr>
              <a:tr h="303299">
                <a:tc>
                  <a:txBody>
                    <a:bodyPr/>
                    <a:lstStyle/>
                    <a:p>
                      <a:r>
                        <a:rPr lang="de-DE" sz="900" dirty="0"/>
                        <a:t>TAA_3_4,SV_1_2, SV_5_2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Ana Maria Gomez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Uppsala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SV_5_6, SV_7_5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900" dirty="0"/>
                        <a:t>Ν</a:t>
                      </a:r>
                      <a:r>
                        <a:rPr lang="de-DE" sz="900" dirty="0" err="1"/>
                        <a:t>ikolaos</a:t>
                      </a:r>
                      <a:r>
                        <a:rPr lang="de-DE" sz="900" dirty="0"/>
                        <a:t> Kyritsis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Athens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0700678"/>
                  </a:ext>
                </a:extLst>
              </a:tr>
              <a:tr h="303299">
                <a:tc>
                  <a:txBody>
                    <a:bodyPr/>
                    <a:lstStyle/>
                    <a:p>
                      <a:r>
                        <a:rPr lang="de-DE" sz="900" dirty="0"/>
                        <a:t>TAA_4_1, TAA_4_2, TAA_6_8, SV_7_4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Maria-</a:t>
                      </a:r>
                      <a:r>
                        <a:rPr lang="de-DE" sz="900" dirty="0" err="1"/>
                        <a:t>Elisso</a:t>
                      </a:r>
                      <a:r>
                        <a:rPr lang="de-DE" sz="900" dirty="0"/>
                        <a:t> </a:t>
                      </a:r>
                      <a:r>
                        <a:rPr lang="de-DE" sz="900" dirty="0" err="1"/>
                        <a:t>Stamati</a:t>
                      </a:r>
                      <a:r>
                        <a:rPr lang="de-DE" sz="900" dirty="0"/>
                        <a:t>, Nikolaos Kyritsis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Ioannina / Athens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SV_5_7, TAA_7_11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Kalliope Kaperoni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Athens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0042506"/>
                  </a:ext>
                </a:extLst>
              </a:tr>
              <a:tr h="303299">
                <a:tc>
                  <a:txBody>
                    <a:bodyPr/>
                    <a:lstStyle/>
                    <a:p>
                      <a:r>
                        <a:rPr lang="de-DE" sz="900" dirty="0"/>
                        <a:t>TAA_4_3, TAA_7_11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Sotirios Chasapoglou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Athens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>
                          <a:latin typeface="+mn-lt"/>
                        </a:rPr>
                        <a:t>SV_5_1,SV_7_1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>
                          <a:latin typeface="+mn-lt"/>
                        </a:rPr>
                        <a:t>Georgios </a:t>
                      </a:r>
                      <a:r>
                        <a:rPr lang="de-DE" sz="900" dirty="0" err="1">
                          <a:latin typeface="+mn-lt"/>
                        </a:rPr>
                        <a:t>Gkatis</a:t>
                      </a:r>
                      <a:endParaRPr lang="de-DE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 err="1">
                          <a:latin typeface="+mn-lt"/>
                        </a:rPr>
                        <a:t>Cadarache</a:t>
                      </a:r>
                      <a:endParaRPr lang="de-DE" sz="9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9138501"/>
                  </a:ext>
                </a:extLst>
              </a:tr>
              <a:tr h="303299">
                <a:tc>
                  <a:txBody>
                    <a:bodyPr/>
                    <a:lstStyle/>
                    <a:p>
                      <a:r>
                        <a:rPr lang="de-DE" sz="900" dirty="0"/>
                        <a:t>TAA_4_5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Martin von </a:t>
                      </a:r>
                      <a:r>
                        <a:rPr lang="de-DE" sz="900" dirty="0" err="1"/>
                        <a:t>Tresckov</a:t>
                      </a:r>
                      <a:endParaRPr lang="de-D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Darmstadt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>
                          <a:latin typeface="+mn-lt"/>
                        </a:rPr>
                        <a:t>TAA_7_1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Jiří Jarošík</a:t>
                      </a:r>
                      <a:endParaRPr lang="de-DE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>
                          <a:latin typeface="+mn-lt"/>
                        </a:rPr>
                        <a:t>Prague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692780"/>
                  </a:ext>
                </a:extLst>
              </a:tr>
              <a:tr h="303299">
                <a:tc>
                  <a:txBody>
                    <a:bodyPr/>
                    <a:lstStyle/>
                    <a:p>
                      <a:r>
                        <a:rPr lang="de-DE" sz="900" dirty="0"/>
                        <a:t>TAA_5_2, TAA_7_8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 err="1"/>
                        <a:t>DorIan</a:t>
                      </a:r>
                      <a:r>
                        <a:rPr lang="de-DE" sz="900" dirty="0"/>
                        <a:t> </a:t>
                      </a:r>
                      <a:r>
                        <a:rPr lang="de-DE" sz="900" dirty="0" err="1"/>
                        <a:t>Belverge</a:t>
                      </a:r>
                      <a:endParaRPr lang="de-D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 err="1"/>
                        <a:t>Cadarache</a:t>
                      </a:r>
                      <a:endParaRPr lang="de-D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>
                          <a:latin typeface="+mn-lt"/>
                        </a:rPr>
                        <a:t>TAA_7_3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Diane QUEVAUVILLERS</a:t>
                      </a:r>
                      <a:endParaRPr lang="de-DE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b="0" i="0" u="none" strike="noStrike" baseline="0" dirty="0">
                          <a:latin typeface="+mn-lt"/>
                        </a:rPr>
                        <a:t>Aix Marseille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0667683"/>
                  </a:ext>
                </a:extLst>
              </a:tr>
              <a:tr h="303299">
                <a:tc>
                  <a:txBody>
                    <a:bodyPr/>
                    <a:lstStyle/>
                    <a:p>
                      <a:r>
                        <a:rPr lang="de-DE" sz="900" dirty="0"/>
                        <a:t>TAA_2_3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Simone Cannarozzo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Uppsala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>
                          <a:latin typeface="+mn-lt"/>
                        </a:rPr>
                        <a:t>TAA_7_4, SV_7_3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Marco Antonio Martinez Canadas </a:t>
                      </a:r>
                      <a:endParaRPr lang="de-DE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>
                          <a:latin typeface="+mn-lt"/>
                        </a:rPr>
                        <a:t>Granada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0163619"/>
                  </a:ext>
                </a:extLst>
              </a:tr>
              <a:tr h="303299">
                <a:tc>
                  <a:txBody>
                    <a:bodyPr/>
                    <a:lstStyle/>
                    <a:p>
                      <a:r>
                        <a:rPr lang="de-DE" sz="900" dirty="0"/>
                        <a:t>TAA_5_4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Kevin </a:t>
                      </a:r>
                      <a:r>
                        <a:rPr lang="de-DE" sz="900" dirty="0" err="1"/>
                        <a:t>Irazoqui</a:t>
                      </a:r>
                      <a:endParaRPr lang="de-D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 err="1"/>
                        <a:t>Cadarache</a:t>
                      </a:r>
                      <a:endParaRPr lang="de-D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>
                          <a:latin typeface="+mn-lt"/>
                        </a:rPr>
                        <a:t>TAA_7_7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William Hillman</a:t>
                      </a:r>
                      <a:endParaRPr lang="de-DE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>
                          <a:latin typeface="+mn-lt"/>
                        </a:rPr>
                        <a:t>Manchester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3200264"/>
                  </a:ext>
                </a:extLst>
              </a:tr>
              <a:tr h="303299">
                <a:tc>
                  <a:txBody>
                    <a:bodyPr/>
                    <a:lstStyle/>
                    <a:p>
                      <a:r>
                        <a:rPr lang="de-DE" sz="900" dirty="0"/>
                        <a:t>TAA_6_2,SV_6_1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 err="1"/>
                        <a:t>Antònia</a:t>
                      </a:r>
                      <a:r>
                        <a:rPr lang="de-DE" sz="900" dirty="0"/>
                        <a:t> </a:t>
                      </a:r>
                      <a:r>
                        <a:rPr lang="de-DE" sz="900" dirty="0" err="1"/>
                        <a:t>Verdera</a:t>
                      </a:r>
                      <a:endParaRPr lang="de-D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Granada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>
                          <a:latin typeface="+mn-lt"/>
                        </a:rPr>
                        <a:t>TAA_7_8, TAA_7_10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Lucas de Arruda Serra Filho </a:t>
                      </a:r>
                      <a:endParaRPr lang="de-DE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 err="1">
                          <a:latin typeface="+mn-lt"/>
                        </a:rPr>
                        <a:t>Caen+Uppsala</a:t>
                      </a:r>
                      <a:endParaRPr lang="de-DE" sz="9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1740292"/>
                  </a:ext>
                </a:extLst>
              </a:tr>
              <a:tr h="303299">
                <a:tc>
                  <a:txBody>
                    <a:bodyPr/>
                    <a:lstStyle/>
                    <a:p>
                      <a:r>
                        <a:rPr lang="de-DE" sz="900" dirty="0"/>
                        <a:t>TAA_6_4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Thomas </a:t>
                      </a:r>
                      <a:r>
                        <a:rPr lang="de-DE" sz="900" dirty="0" err="1"/>
                        <a:t>Ligonnet</a:t>
                      </a:r>
                      <a:endParaRPr lang="de-D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 Lausanne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4174015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B8B1BBB7-0AE1-474D-9F5C-8BFDAD0CF75F}"/>
              </a:ext>
            </a:extLst>
          </p:cNvPr>
          <p:cNvSpPr txBox="1"/>
          <p:nvPr/>
        </p:nvSpPr>
        <p:spPr>
          <a:xfrm>
            <a:off x="1923653" y="6310358"/>
            <a:ext cx="4750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Theses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work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supported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33 PhD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students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3566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62039BC7-9077-4EB6-A13F-471ED08747A3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380" y="0"/>
            <a:ext cx="8229240" cy="674010"/>
          </a:xfrm>
        </p:spPr>
        <p:txBody>
          <a:bodyPr/>
          <a:lstStyle/>
          <a:p>
            <a:r>
              <a:rPr lang="de-DE" sz="2400" dirty="0"/>
              <a:t>Publications </a:t>
            </a:r>
            <a:r>
              <a:rPr lang="de-DE" sz="2400" dirty="0" err="1"/>
              <a:t>with</a:t>
            </a:r>
            <a:r>
              <a:rPr lang="de-DE" sz="2400" dirty="0"/>
              <a:t> ARIEL support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2E3415E-BBC1-42B4-A3EA-908C8CBE52DA}"/>
              </a:ext>
            </a:extLst>
          </p:cNvPr>
          <p:cNvSpPr/>
          <p:nvPr/>
        </p:nvSpPr>
        <p:spPr>
          <a:xfrm>
            <a:off x="62867" y="505780"/>
            <a:ext cx="8829675" cy="5966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Sebastian Urlass, Arnd Junghans, Federica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Mingrone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Paul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Peronnard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Daniel Stach, Laurent Tassan-Got, David Weinberger, The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n_TOF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Collaboration, </a:t>
            </a:r>
            <a:endParaRPr lang="de-DE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0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Nuclear Inst. and Methods in Physics Research, A 1002 (2021) 165297</a:t>
            </a:r>
            <a:endParaRPr lang="de-DE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de-DE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Gómez-Camacho, J., García López, J., Guerrero, C. </a:t>
            </a:r>
            <a:r>
              <a:rPr lang="en-US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et al.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Research facilities and highlights at the Centro Nacional de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Aceleradores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(CNA). </a:t>
            </a:r>
            <a:b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GB" sz="1000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Eur. Phys. J. Plus</a:t>
            </a:r>
            <a:r>
              <a:rPr lang="en-GB" sz="10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0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136, </a:t>
            </a:r>
            <a:r>
              <a:rPr lang="en-GB" sz="10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273 (2021).</a:t>
            </a:r>
            <a:endParaRPr lang="de-DE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GB" sz="1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X. Ledoux, J. C. Foy, J. E. </a:t>
            </a:r>
            <a:r>
              <a:rPr lang="en-GB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Ducret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 M. </a:t>
            </a:r>
            <a:r>
              <a:rPr lang="en-GB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Frelin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D. Ramos, J. Mrazek, E. </a:t>
            </a:r>
            <a:r>
              <a:rPr lang="en-GB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Simeckova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R. </a:t>
            </a:r>
            <a:r>
              <a:rPr lang="en-GB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Behal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L. Caceres, V. </a:t>
            </a:r>
            <a:r>
              <a:rPr lang="en-GB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Glagolev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B. </a:t>
            </a:r>
            <a:r>
              <a:rPr lang="en-GB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Jacquot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 Lemasson, J. </a:t>
            </a:r>
            <a:r>
              <a:rPr lang="en-GB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Pancin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J. Piot, C. </a:t>
            </a:r>
            <a:r>
              <a:rPr lang="en-GB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Stodel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en-GB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Vandebrouck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First beams at neutrons for science, </a:t>
            </a:r>
            <a:r>
              <a:rPr lang="en-GB" sz="1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Eur. Phys. J. A (2021) 57:257</a:t>
            </a:r>
            <a:endParaRPr lang="de-D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e-D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Aleš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Jančář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Jiří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Čulen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Filip </a:t>
            </a:r>
            <a:r>
              <a:rPr lang="en-GB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Mravec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Michal </a:t>
            </a:r>
            <a:r>
              <a:rPr lang="en-GB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Košťál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Daniel </a:t>
            </a:r>
            <a:r>
              <a:rPr lang="en-GB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Dlhopolček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Elisa </a:t>
            </a:r>
            <a:r>
              <a:rPr lang="en-GB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Pirovano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Ralf Nolte, </a:t>
            </a:r>
            <a:r>
              <a:rPr lang="en-GB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František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Cvachovec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Václav </a:t>
            </a:r>
            <a:r>
              <a:rPr lang="en-GB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Přenosil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Zdeněk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Matěj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Tests of Various Scintillator Detectors in Selected Mono-Energetic Neutron Beams,  ANIMMA 2021, </a:t>
            </a:r>
            <a:r>
              <a:rPr lang="en-GB" sz="1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EPJ Web of Conferences 253, 07007 (2021)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e-D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Jaroslav </a:t>
            </a:r>
            <a:r>
              <a:rPr lang="en-GB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Jánský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GB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Jiřı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GB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Janda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GB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Zdeněk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Matěj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Filip </a:t>
            </a:r>
            <a:r>
              <a:rPr lang="en-GB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Mravec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Michal </a:t>
            </a:r>
            <a:r>
              <a:rPr lang="en-GB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Košťál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,</a:t>
            </a:r>
            <a:endParaRPr lang="de-D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František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Cvachovec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Measurement and simulation of the new liquid</a:t>
            </a:r>
            <a:r>
              <a:rPr lang="de-DE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organic scintillator response to fast neutrons, ANIMMA2021,</a:t>
            </a:r>
            <a:b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EPJ Web of Conferences 253, 11006 (2021)</a:t>
            </a:r>
            <a:endParaRPr lang="de-D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e-D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Carola Franzen, Arnd R. Junghans, Enrique M. Gonzalez, and Arjan J. M. </a:t>
            </a:r>
            <a:r>
              <a:rPr lang="en-GB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Plompen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ARIEL &amp; SANDA nuclear data activities</a:t>
            </a:r>
            <a:r>
              <a:rPr lang="en-GB" sz="1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,</a:t>
            </a:r>
            <a:br>
              <a:rPr lang="en-GB" sz="1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</a:br>
            <a:r>
              <a:rPr lang="en-GB" sz="1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 EPJ Nuclear Sci. Technol. 8, 19 (2022)</a:t>
            </a:r>
            <a:endParaRPr lang="de-D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e-D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 Grosse, A.R. Junghans, Broken axial symmetry as essential feature for a consistent modelling of various observables in heavy nuclei, </a:t>
            </a:r>
            <a:b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Phys. Lett. B 833 (2022) 137328</a:t>
            </a:r>
            <a:endParaRPr lang="de-D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e-D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Augusto Di Chicco, Alix </a:t>
            </a:r>
            <a:r>
              <a:rPr lang="en-GB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Sardet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Michaël Petit, Robert </a:t>
            </a:r>
            <a:r>
              <a:rPr lang="en-GB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Jacqmin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Vincent </a:t>
            </a:r>
            <a:r>
              <a:rPr lang="en-GB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Gressier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de-D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Brian Stout,</a:t>
            </a:r>
            <a:r>
              <a:rPr lang="en-GB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Gamma-response characterization of a solution-grown stilbene based detector assembly in the 59 keV–4.44 MeV energy range; an alternative low-resolution gamma spectrometer, </a:t>
            </a:r>
            <a:r>
              <a:rPr lang="en-GB" sz="1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Nuclear Instruments and Methods in Physics Research A 1034 (2022) 166740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R. </a:t>
            </a:r>
            <a:r>
              <a:rPr lang="en-GB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Mucciola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C. </a:t>
            </a:r>
            <a:r>
              <a:rPr lang="en-GB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Paradela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G. </a:t>
            </a:r>
            <a:r>
              <a:rPr lang="en-GB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Alaerts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S. </a:t>
            </a:r>
            <a:r>
              <a:rPr lang="en-GB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Kopecky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C. </a:t>
            </a:r>
            <a:r>
              <a:rPr lang="en-GB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Massimi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A. </a:t>
            </a:r>
            <a:r>
              <a:rPr lang="en-GB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Moens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de-DE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P. </a:t>
            </a:r>
            <a:r>
              <a:rPr lang="en-GB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Schillebeeckx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R. </a:t>
            </a:r>
            <a:r>
              <a:rPr lang="en-GB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Wynants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Evaluation of resonance parameters for neutron interactions with</a:t>
            </a:r>
            <a:endParaRPr lang="de-DE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Molybdenum, </a:t>
            </a:r>
            <a:r>
              <a:rPr lang="en-GB" sz="10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Nuclear Instruments and Methods in Physics Research B 531 (2022) 100–108</a:t>
            </a:r>
            <a:r>
              <a:rPr lang="en-GB" sz="10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endParaRPr lang="de-DE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R. </a:t>
            </a:r>
            <a:r>
              <a:rPr lang="en-GB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Mucciola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C. </a:t>
            </a:r>
            <a:r>
              <a:rPr lang="en-GB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Paradela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and the </a:t>
            </a:r>
            <a:r>
              <a:rPr lang="en-GB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n_TOF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Collaboration, 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Neutron capture and total cross-section measurements on 94;95;96Mo at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n_TOF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and GELINA 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  <a:hlinkClick r:id="rId12"/>
              </a:rPr>
              <a:t>EPJ Web of Conferences 284 (2023) 01031</a:t>
            </a:r>
            <a:endParaRPr lang="en-GB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M.A. Millán-Callado, C. Guerrero, B. Fernández, J. Gómez-Camacho </a:t>
            </a:r>
            <a:r>
              <a:rPr lang="es-ES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a,b</a:t>
            </a:r>
            <a:r>
              <a:rPr lang="es-ES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Macías, J.M. Quesada, </a:t>
            </a:r>
            <a:r>
              <a:rPr lang="en-US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Continuous and pulsed fast neutron beams at the CNA </a:t>
            </a:r>
            <a:r>
              <a:rPr lang="en-US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HiSPANoS</a:t>
            </a:r>
            <a:r>
              <a:rPr lang="en-US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facility</a:t>
            </a:r>
            <a:r>
              <a:rPr lang="de-DE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Radiation Physics and Chemistry 217 (2024) 111464</a:t>
            </a:r>
            <a:endParaRPr lang="es-ES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60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35FB2E-39C6-41A7-A625-00D6591B3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457560"/>
          </a:xfrm>
        </p:spPr>
        <p:txBody>
          <a:bodyPr/>
          <a:lstStyle/>
          <a:p>
            <a:r>
              <a:rPr lang="de-DE" dirty="0"/>
              <a:t>Scientific </a:t>
            </a:r>
            <a:r>
              <a:rPr lang="de-DE" dirty="0" err="1"/>
              <a:t>meetings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66928A3-0CAC-4681-86DC-1BC468A65403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73488" y="1147557"/>
            <a:ext cx="8229240" cy="5529689"/>
          </a:xfrm>
        </p:spPr>
        <p:txBody>
          <a:bodyPr/>
          <a:lstStyle/>
          <a:p>
            <a:r>
              <a:rPr lang="en-US" sz="2000" dirty="0"/>
              <a:t>ARIEL Kick-off meeting September 11-12, 2019</a:t>
            </a:r>
          </a:p>
          <a:p>
            <a:r>
              <a:rPr lang="en-US" sz="2000" dirty="0" err="1"/>
              <a:t>Fondation</a:t>
            </a:r>
            <a:r>
              <a:rPr lang="en-US" sz="2000" dirty="0"/>
              <a:t> </a:t>
            </a:r>
            <a:r>
              <a:rPr lang="en-US" sz="2000" dirty="0" err="1"/>
              <a:t>Universitaire</a:t>
            </a:r>
            <a:r>
              <a:rPr lang="en-US" sz="2000" dirty="0"/>
              <a:t>,  </a:t>
            </a:r>
            <a:r>
              <a:rPr lang="en-US" sz="2000" dirty="0" err="1"/>
              <a:t>Bruxelles</a:t>
            </a:r>
            <a:endParaRPr lang="en-US" sz="2000" dirty="0"/>
          </a:p>
          <a:p>
            <a:r>
              <a:rPr lang="en-US" sz="2000" dirty="0">
                <a:hlinkClick r:id="rId2"/>
              </a:rPr>
              <a:t>https://www.ariel-h2020.eu/index.php/en/2-uncategorised/13-kick-off-meeting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Joint ARIEL / SANDA meeting 07.03.-11.03.2022. </a:t>
            </a:r>
          </a:p>
          <a:p>
            <a:r>
              <a:rPr lang="en-US" sz="2000" dirty="0"/>
              <a:t>Virtual meeting </a:t>
            </a:r>
            <a:br>
              <a:rPr lang="en-US" sz="2000" dirty="0"/>
            </a:br>
            <a:r>
              <a:rPr lang="en-US" sz="2000" dirty="0"/>
              <a:t> </a:t>
            </a:r>
            <a:r>
              <a:rPr lang="en-US" sz="2000" dirty="0">
                <a:hlinkClick r:id="rId3"/>
              </a:rPr>
              <a:t>https://agenda.ciemat.es/event/3827/</a:t>
            </a:r>
            <a:endParaRPr lang="en-US" sz="2000" dirty="0"/>
          </a:p>
          <a:p>
            <a:br>
              <a:rPr lang="en-US" sz="2000" dirty="0"/>
            </a:br>
            <a:r>
              <a:rPr lang="en-US" sz="2000" dirty="0"/>
              <a:t>Second ARIEL progress meeting and scientific workshop, 15.-16.03.2023 </a:t>
            </a:r>
            <a:br>
              <a:rPr lang="en-US" sz="2000" dirty="0"/>
            </a:br>
            <a:r>
              <a:rPr lang="en-US" sz="2000" dirty="0"/>
              <a:t>NPL, </a:t>
            </a:r>
            <a:r>
              <a:rPr lang="en-US" sz="2000" dirty="0" err="1"/>
              <a:t>Teddington</a:t>
            </a:r>
            <a:endParaRPr lang="en-US" sz="2000" dirty="0"/>
          </a:p>
          <a:p>
            <a:r>
              <a:rPr lang="en-US" sz="2000" dirty="0"/>
              <a:t> </a:t>
            </a:r>
            <a:r>
              <a:rPr lang="en-US" sz="2000" dirty="0">
                <a:hlinkClick r:id="rId4"/>
              </a:rPr>
              <a:t>https://indico.cern.ch/event/1242540/</a:t>
            </a:r>
            <a:endParaRPr lang="en-US" sz="2000" dirty="0"/>
          </a:p>
          <a:p>
            <a:br>
              <a:rPr lang="en-US" sz="2000" dirty="0"/>
            </a:br>
            <a:r>
              <a:rPr lang="en-US" sz="2000" dirty="0"/>
              <a:t>Final meeting </a:t>
            </a:r>
            <a:r>
              <a:rPr lang="en-US" sz="2000" dirty="0" err="1"/>
              <a:t>IJCLab</a:t>
            </a:r>
            <a:r>
              <a:rPr lang="en-US" sz="2000" dirty="0"/>
              <a:t> Orsay, 17.-19. January 2024 </a:t>
            </a:r>
          </a:p>
          <a:p>
            <a:r>
              <a:rPr lang="en-US" sz="2000" dirty="0">
                <a:hlinkClick r:id="rId5"/>
              </a:rPr>
              <a:t>https://indico.ijclab.in2p3.fr/event/9751/timetable/#all</a:t>
            </a:r>
            <a:endParaRPr lang="en-US" sz="2000" dirty="0"/>
          </a:p>
          <a:p>
            <a:endParaRPr lang="en-US" sz="2000" dirty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829387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E8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E8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2682</Words>
  <Application>Microsoft Office PowerPoint</Application>
  <PresentationFormat>Bildschirmpräsentation (4:3)</PresentationFormat>
  <Paragraphs>423</Paragraphs>
  <Slides>19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19</vt:i4>
      </vt:variant>
    </vt:vector>
  </HeadingPairs>
  <TitlesOfParts>
    <vt:vector size="30" baseType="lpstr">
      <vt:lpstr>Arial</vt:lpstr>
      <vt:lpstr>Calibri</vt:lpstr>
      <vt:lpstr>Consolas</vt:lpstr>
      <vt:lpstr>DejaVu Sans</vt:lpstr>
      <vt:lpstr>Harlow Solid Italic</vt:lpstr>
      <vt:lpstr>Symbol</vt:lpstr>
      <vt:lpstr>Times New Roman</vt:lpstr>
      <vt:lpstr>Wingdings</vt:lpstr>
      <vt:lpstr>Office Theme</vt:lpstr>
      <vt:lpstr>Office Theme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ARIEL achievements:</vt:lpstr>
      <vt:lpstr>ARIEL support for PhD theses</vt:lpstr>
      <vt:lpstr>PowerPoint-Präsentation</vt:lpstr>
      <vt:lpstr>Scientific meetings</vt:lpstr>
      <vt:lpstr>ARIEL schools</vt:lpstr>
      <vt:lpstr>Share of proposals </vt:lpstr>
      <vt:lpstr>Performance indicators (status January 2024)</vt:lpstr>
      <vt:lpstr>ARIEL project performance indicators</vt:lpstr>
      <vt:lpstr>Budget summary (Januar 2024) </vt:lpstr>
      <vt:lpstr>Finalizing the ARIEL project</vt:lpstr>
      <vt:lpstr>ARIEL Scientific reporting</vt:lpstr>
      <vt:lpstr>ARIEL Scientific reporting</vt:lpstr>
      <vt:lpstr>Management Board</vt:lpstr>
      <vt:lpstr>End of presentation</vt:lpstr>
    </vt:vector>
  </TitlesOfParts>
  <Company>HZDR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Junghans, Dr. Arnd (FWKK) - 1750</dc:creator>
  <cp:lastModifiedBy>Junghans, Dr. Arnd (FWKK) - 1750</cp:lastModifiedBy>
  <cp:revision>244</cp:revision>
  <dcterms:modified xsi:type="dcterms:W3CDTF">2024-01-17T08:24:47Z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2019-05-18T18:46:56Z</dcterms:created>
  <dc:creator>junghans</dc:creator>
  <dc:description/>
  <dc:language>de-DE</dc:language>
  <cp:lastModifiedBy/>
  <dcterms:modified xsi:type="dcterms:W3CDTF">2020-05-15T19:46:06Z</dcterms:modified>
  <cp:revision>219</cp:revision>
  <dc:subject/>
  <dc:title>Accelerator and Research Reactor Infrastructures  for Education and Learning: ARIEL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HZDR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10</vt:i4>
  </property>
  <property fmtid="{D5CDD505-2E9C-101B-9397-08002B2CF9AE}" pid="9" name="PresentationFormat">
    <vt:lpwstr>Bildschirmpräsentation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32</vt:i4>
  </property>
</Properties>
</file>