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4" r:id="rId3"/>
    <p:sldId id="266" r:id="rId4"/>
    <p:sldId id="267" r:id="rId5"/>
    <p:sldId id="268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3B3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>
        <p:scale>
          <a:sx n="120" d="100"/>
          <a:sy n="120" d="100"/>
        </p:scale>
        <p:origin x="1158" y="-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5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42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61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8587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935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32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948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23605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221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567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4004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1FE5A-4E23-4C1B-B44B-8AC4AAB2B37A}" type="datetimeFigureOut">
              <a:rPr lang="fi-FI" smtClean="0"/>
              <a:t>17.1.2024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A1AED-CFBB-4E81-BDB2-85C7DAD7BBD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8635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15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56033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10688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97076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45563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2040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3D4BE4-B1A0-487E-97A1-3A49A16F12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396" y="742499"/>
            <a:ext cx="8178799" cy="5151039"/>
          </a:xfrm>
          <a:prstGeom prst="rect">
            <a:avLst/>
          </a:prstGeom>
          <a:ln>
            <a:noFill/>
          </a:ln>
        </p:spPr>
      </p:pic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121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8" descr="TUMMAP~1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19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UMMAP~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46134" y="251274"/>
            <a:ext cx="7029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2800" dirty="0" err="1">
                <a:solidFill>
                  <a:srgbClr val="0000FF"/>
                </a:solidFill>
              </a:rPr>
              <a:t>Supported</a:t>
            </a:r>
            <a:r>
              <a:rPr lang="fi-FI" sz="2800" dirty="0">
                <a:solidFill>
                  <a:srgbClr val="0000FF"/>
                </a:solidFill>
              </a:rPr>
              <a:t> </a:t>
            </a:r>
            <a:r>
              <a:rPr lang="fi-FI" sz="2800" dirty="0" err="1">
                <a:solidFill>
                  <a:srgbClr val="0000FF"/>
                </a:solidFill>
              </a:rPr>
              <a:t>Education</a:t>
            </a:r>
            <a:r>
              <a:rPr lang="fi-FI" sz="2800" dirty="0">
                <a:solidFill>
                  <a:srgbClr val="0000FF"/>
                </a:solidFill>
              </a:rPr>
              <a:t> and Training Applications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B9B153-FB7D-4075-B907-CACB9B7F764A}"/>
                  </a:ext>
                </a:extLst>
              </p:cNvPr>
              <p:cNvSpPr txBox="1"/>
              <p:nvPr/>
            </p:nvSpPr>
            <p:spPr>
              <a:xfrm>
                <a:off x="740588" y="888015"/>
                <a:ext cx="8214486" cy="48320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fi-FI" sz="1400" dirty="0"/>
                  <a:t>1:1	OPEN-CL </a:t>
                </a:r>
                <a:r>
                  <a:rPr lang="fi-FI" sz="1400" dirty="0" err="1"/>
                  <a:t>framework</a:t>
                </a:r>
                <a:r>
                  <a:rPr lang="fi-FI" sz="1400" dirty="0"/>
                  <a:t> for </a:t>
                </a:r>
                <a:r>
                  <a:rPr lang="fi-FI" sz="1400" dirty="0" err="1"/>
                  <a:t>Digitizer</a:t>
                </a:r>
                <a:r>
                  <a:rPr lang="fi-FI" sz="1400" dirty="0"/>
                  <a:t> FPGA </a:t>
                </a:r>
                <a:r>
                  <a:rPr lang="fi-FI" sz="1400" dirty="0" err="1"/>
                  <a:t>signal</a:t>
                </a:r>
                <a:r>
                  <a:rPr lang="fi-FI" sz="1400" dirty="0"/>
                  <a:t> </a:t>
                </a:r>
                <a:r>
                  <a:rPr lang="fi-FI" sz="1400" dirty="0" err="1"/>
                  <a:t>processing</a:t>
                </a:r>
                <a:r>
                  <a:rPr lang="fi-FI" sz="1400" dirty="0"/>
                  <a:t> 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Miguel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Astrain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Etxezarreta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dirty="0">
                    <a:solidFill>
                      <a:srgbClr val="3B3BFF"/>
                    </a:solidFill>
                  </a:rPr>
                  <a:t>HZDR</a:t>
                </a:r>
              </a:p>
              <a:p>
                <a:r>
                  <a:rPr lang="fi-FI" sz="1400" dirty="0"/>
                  <a:t>1:2-4	VERDI “2E-2v” </a:t>
                </a:r>
                <a:r>
                  <a:rPr lang="fi-FI" sz="1400" dirty="0" err="1"/>
                  <a:t>state</a:t>
                </a:r>
                <a:r>
                  <a:rPr lang="fi-FI" sz="1400" dirty="0"/>
                  <a:t>-of-</a:t>
                </a:r>
                <a:r>
                  <a:rPr lang="fi-FI" sz="1400" dirty="0" err="1"/>
                  <a:t>the</a:t>
                </a:r>
                <a:r>
                  <a:rPr lang="fi-FI" sz="1400" dirty="0"/>
                  <a:t>-</a:t>
                </a:r>
                <a:r>
                  <a:rPr lang="fi-FI" sz="1400" dirty="0" err="1"/>
                  <a:t>art</a:t>
                </a:r>
                <a:r>
                  <a:rPr lang="fi-FI" sz="1400" dirty="0"/>
                  <a:t> </a:t>
                </a:r>
                <a:r>
                  <a:rPr lang="fi-FI" sz="1400" dirty="0" err="1"/>
                  <a:t>time</a:t>
                </a:r>
                <a:r>
                  <a:rPr lang="fi-FI" sz="1400" dirty="0"/>
                  <a:t>-of-</a:t>
                </a:r>
                <a:r>
                  <a:rPr lang="fi-FI" sz="1400" dirty="0" err="1"/>
                  <a:t>flight</a:t>
                </a:r>
                <a:r>
                  <a:rPr lang="fi-FI" sz="1400" dirty="0"/>
                  <a:t> (TOF) </a:t>
                </a:r>
                <a:r>
                  <a:rPr lang="fi-FI" sz="1400" dirty="0" err="1"/>
                  <a:t>spectrometer</a:t>
                </a:r>
                <a:r>
                  <a:rPr lang="fi-FI" sz="1400" dirty="0"/>
                  <a:t> 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Ana Maria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Gomez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Londoño</a:t>
                </a:r>
                <a:r>
                  <a:rPr lang="fi-FI" sz="1400" i="1" dirty="0"/>
                  <a:t>, Diego </a:t>
                </a:r>
                <a:r>
                  <a:rPr lang="fi-FI" sz="1400" i="1" dirty="0" err="1"/>
                  <a:t>Tarrio</a:t>
                </a:r>
                <a:r>
                  <a:rPr lang="fi-FI" sz="1400" i="1" dirty="0"/>
                  <a:t>,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Ali Al-Adil</a:t>
                </a:r>
                <a:r>
                  <a:rPr lang="fi-FI" sz="1400" i="1" dirty="0"/>
                  <a:t>i </a:t>
                </a:r>
                <a:r>
                  <a:rPr lang="fi-FI" sz="1400" dirty="0">
                    <a:solidFill>
                      <a:srgbClr val="3B3BFF"/>
                    </a:solidFill>
                  </a:rPr>
                  <a:t>JRC-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Geel</a:t>
                </a:r>
                <a:endParaRPr lang="fi-FI" sz="1400" dirty="0">
                  <a:solidFill>
                    <a:srgbClr val="3B3BFF"/>
                  </a:solidFill>
                </a:endParaRPr>
              </a:p>
              <a:p>
                <a:r>
                  <a:rPr lang="fi-FI" sz="1400" dirty="0"/>
                  <a:t>1:5	Target </a:t>
                </a:r>
                <a:r>
                  <a:rPr lang="fi-FI" sz="1400" dirty="0" err="1"/>
                  <a:t>making</a:t>
                </a:r>
                <a:r>
                  <a:rPr lang="fi-FI" sz="1400" dirty="0"/>
                  <a:t> </a:t>
                </a:r>
                <a:r>
                  <a:rPr lang="fi-FI" sz="1400" dirty="0" err="1"/>
                  <a:t>methods</a:t>
                </a:r>
                <a:r>
                  <a:rPr lang="fi-FI" sz="1400" dirty="0"/>
                  <a:t> and </a:t>
                </a:r>
                <a:r>
                  <a:rPr lang="fi-FI" sz="1400" dirty="0" err="1"/>
                  <a:t>technologies</a:t>
                </a:r>
                <a:r>
                  <a:rPr lang="fi-FI" sz="1400" dirty="0"/>
                  <a:t> 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Jukka Jaatinen </a:t>
                </a:r>
                <a:r>
                  <a:rPr lang="fi-FI" sz="1400" dirty="0">
                    <a:solidFill>
                      <a:srgbClr val="3B3BFF"/>
                    </a:solidFill>
                  </a:rPr>
                  <a:t>JGU 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Mainz</a:t>
                </a:r>
                <a:endParaRPr lang="fi-FI" sz="1400" dirty="0">
                  <a:solidFill>
                    <a:srgbClr val="3B3BFF"/>
                  </a:solidFill>
                </a:endParaRPr>
              </a:p>
              <a:p>
                <a:r>
                  <a:rPr lang="fi-FI" sz="1400" dirty="0"/>
                  <a:t>1:6	</a:t>
                </a:r>
                <a:r>
                  <a:rPr lang="fi-FI" sz="1400" dirty="0" err="1"/>
                  <a:t>Activation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measurements</a:t>
                </a:r>
                <a:r>
                  <a:rPr lang="fi-FI" sz="1400" dirty="0"/>
                  <a:t> for laser </a:t>
                </a:r>
                <a:r>
                  <a:rPr lang="fi-FI" sz="1400" dirty="0" err="1"/>
                  <a:t>particle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acceleration</a:t>
                </a:r>
                <a:r>
                  <a:rPr lang="fi-FI" sz="1400" dirty="0"/>
                  <a:t> 	</a:t>
                </a:r>
                <a:r>
                  <a:rPr lang="fi-FI" sz="1400" i="1" dirty="0"/>
                  <a:t>Juan </a:t>
                </a:r>
                <a:r>
                  <a:rPr lang="fi-FI" sz="1400" i="1" dirty="0" err="1"/>
                  <a:t>Peñas</a:t>
                </a:r>
                <a:r>
                  <a:rPr lang="fi-FI" sz="1400" i="1" dirty="0"/>
                  <a:t>/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Adrián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Bembibre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Fernández  </a:t>
                </a:r>
                <a:r>
                  <a:rPr lang="fi-FI" sz="1400" dirty="0">
                    <a:solidFill>
                      <a:srgbClr val="3B3BFF"/>
                    </a:solidFill>
                  </a:rPr>
                  <a:t>HZDR</a:t>
                </a:r>
              </a:p>
              <a:p>
                <a:endParaRPr lang="fi-FI" sz="1400" dirty="0"/>
              </a:p>
              <a:p>
                <a:r>
                  <a:rPr lang="fi-FI" sz="1400" dirty="0"/>
                  <a:t>2:1	</a:t>
                </a:r>
                <a:r>
                  <a:rPr lang="fi-FI" sz="1400" dirty="0" err="1"/>
                  <a:t>Exploring</a:t>
                </a:r>
                <a:r>
                  <a:rPr lang="fi-FI" sz="1400" dirty="0"/>
                  <a:t> </a:t>
                </a:r>
                <a:r>
                  <a:rPr lang="fi-FI" sz="1400" dirty="0" err="1"/>
                  <a:t>fine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structures</a:t>
                </a:r>
                <a:r>
                  <a:rPr lang="fi-FI" sz="1400" dirty="0"/>
                  <a:t> in </a:t>
                </a:r>
                <a:r>
                  <a:rPr lang="fi-FI" sz="1400" dirty="0" err="1"/>
                  <a:t>the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prompt</a:t>
                </a:r>
                <a:r>
                  <a:rPr lang="fi-FI" sz="1400" dirty="0"/>
                  <a:t> fission </a:t>
                </a:r>
                <a:r>
                  <a:rPr lang="fi-FI" sz="1400" dirty="0" err="1"/>
                  <a:t>neutron</a:t>
                </a:r>
                <a:r>
                  <a:rPr lang="fi-FI" sz="1400" dirty="0"/>
                  <a:t> (PFN) </a:t>
                </a:r>
                <a:r>
                  <a:rPr lang="fi-FI" sz="1400" dirty="0" err="1"/>
                  <a:t>angular</a:t>
                </a:r>
                <a:r>
                  <a:rPr lang="fi-FI" sz="1400" dirty="0"/>
                  <a:t> </a:t>
                </a:r>
                <a:r>
                  <a:rPr lang="fi-FI" sz="1400" dirty="0" err="1"/>
                  <a:t>distribution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with</a:t>
                </a:r>
                <a:r>
                  <a:rPr lang="fi-FI" sz="1400" dirty="0"/>
                  <a:t> </a:t>
                </a:r>
                <a:r>
                  <a:rPr lang="fi-FI" sz="1400" dirty="0" err="1"/>
                  <a:t>respect</a:t>
                </a:r>
                <a:r>
                  <a:rPr lang="fi-FI" sz="1400" dirty="0"/>
                  <a:t> to </a:t>
                </a:r>
                <a:r>
                  <a:rPr lang="fi-FI" sz="1400" dirty="0" err="1"/>
                  <a:t>the</a:t>
                </a:r>
                <a:r>
                  <a:rPr lang="fi-FI" sz="1400" dirty="0"/>
                  <a:t> fission </a:t>
                </a:r>
                <a:r>
                  <a:rPr lang="fi-FI" sz="1400" dirty="0" err="1"/>
                  <a:t>axis</a:t>
                </a:r>
                <a:r>
                  <a:rPr lang="fi-FI" sz="1400" dirty="0"/>
                  <a:t> for </a:t>
                </a:r>
                <a:r>
                  <a:rPr lang="fi-FI" sz="1400" dirty="0" err="1"/>
                  <a:t>the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reaction</a:t>
                </a:r>
                <a:r>
                  <a:rPr lang="fi-FI" sz="1400" dirty="0"/>
                  <a:t> </a:t>
                </a:r>
                <a:r>
                  <a:rPr lang="fi-FI" sz="1400" baseline="30000" dirty="0"/>
                  <a:t>235</a:t>
                </a:r>
                <a:r>
                  <a:rPr lang="fi-FI" sz="1400" dirty="0"/>
                  <a:t>U(</a:t>
                </a:r>
                <a:r>
                  <a:rPr lang="fi-FI" sz="1400" dirty="0" err="1"/>
                  <a:t>n</a:t>
                </a:r>
                <a:r>
                  <a:rPr lang="fi-FI" sz="1400" baseline="-25000" dirty="0" err="1"/>
                  <a:t>th</a:t>
                </a:r>
                <a:r>
                  <a:rPr lang="fi-FI" sz="1400" dirty="0" err="1"/>
                  <a:t>,f</a:t>
                </a:r>
                <a:r>
                  <a:rPr lang="fi-FI" sz="1400" dirty="0"/>
                  <a:t>)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Nicolae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Carjan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dirty="0">
                    <a:solidFill>
                      <a:srgbClr val="3B3BFF"/>
                    </a:solidFill>
                  </a:rPr>
                  <a:t>JRC 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Geel</a:t>
                </a:r>
                <a:endParaRPr lang="fi-FI" sz="1400" dirty="0">
                  <a:solidFill>
                    <a:srgbClr val="3B3BFF"/>
                  </a:solidFill>
                </a:endParaRPr>
              </a:p>
              <a:p>
                <a:r>
                  <a:rPr lang="fi-FI" sz="1400" dirty="0"/>
                  <a:t>2:2	Data </a:t>
                </a:r>
                <a:r>
                  <a:rPr lang="fi-FI" sz="1400" dirty="0" err="1"/>
                  <a:t>analysis</a:t>
                </a:r>
                <a:r>
                  <a:rPr lang="fi-FI" sz="1400" dirty="0"/>
                  <a:t> for </a:t>
                </a:r>
                <a:r>
                  <a:rPr lang="fi-FI" sz="1400" dirty="0" err="1"/>
                  <a:t>time</a:t>
                </a:r>
                <a:r>
                  <a:rPr lang="fi-FI" sz="1400" dirty="0"/>
                  <a:t>-of- </a:t>
                </a:r>
                <a:r>
                  <a:rPr lang="fi-FI" sz="1400" dirty="0" err="1"/>
                  <a:t>flight</a:t>
                </a:r>
                <a:r>
                  <a:rPr lang="fi-FI" sz="1400" dirty="0"/>
                  <a:t> transmission and </a:t>
                </a:r>
                <a:r>
                  <a:rPr lang="fi-FI" sz="1400" dirty="0" err="1"/>
                  <a:t>capture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measurements</a:t>
                </a:r>
                <a:r>
                  <a:rPr lang="fi-FI" sz="1400" dirty="0"/>
                  <a:t> at GELINA and </a:t>
                </a:r>
                <a:r>
                  <a:rPr lang="fi-FI" sz="1400" dirty="0" err="1"/>
                  <a:t>n_TOF</a:t>
                </a:r>
                <a:r>
                  <a:rPr lang="fi-FI" sz="1400" dirty="0"/>
                  <a:t> 	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Andrea Oprea </a:t>
                </a:r>
                <a:r>
                  <a:rPr lang="fi-FI" sz="1400" dirty="0">
                    <a:solidFill>
                      <a:srgbClr val="3B3BFF"/>
                    </a:solidFill>
                  </a:rPr>
                  <a:t>JRC-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Geel</a:t>
                </a:r>
                <a:endParaRPr lang="fi-FI" sz="1400" dirty="0">
                  <a:solidFill>
                    <a:srgbClr val="3B3BFF"/>
                  </a:solidFill>
                </a:endParaRPr>
              </a:p>
              <a:p>
                <a:r>
                  <a:rPr lang="fi-FI" sz="1400" dirty="0"/>
                  <a:t>2:3	</a:t>
                </a:r>
                <a:r>
                  <a:rPr lang="fi-FI" sz="1400" dirty="0" err="1">
                    <a:solidFill>
                      <a:srgbClr val="FF0000"/>
                    </a:solidFill>
                  </a:rPr>
                  <a:t>Cancelled</a:t>
                </a:r>
                <a:endParaRPr lang="fi-FI" sz="1400" dirty="0">
                  <a:solidFill>
                    <a:srgbClr val="FF0000"/>
                  </a:solidFill>
                </a:endParaRPr>
              </a:p>
              <a:p>
                <a:r>
                  <a:rPr lang="fi-FI" sz="1400" dirty="0"/>
                  <a:t>2:4	</a:t>
                </a:r>
                <a:r>
                  <a:rPr lang="fi-FI" sz="1400" dirty="0" err="1"/>
                  <a:t>Two-step</a:t>
                </a:r>
                <a:r>
                  <a:rPr lang="fi-FI" sz="1400" dirty="0"/>
                  <a:t> gamma </a:t>
                </a:r>
                <a:r>
                  <a:rPr lang="fi-FI" sz="1400" dirty="0" err="1"/>
                  <a:t>cascade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method</a:t>
                </a:r>
                <a:r>
                  <a:rPr lang="fi-FI" sz="1400" dirty="0"/>
                  <a:t> for </a:t>
                </a:r>
                <a:r>
                  <a:rPr lang="fi-FI" sz="1400" dirty="0" err="1"/>
                  <a:t>obtaining</a:t>
                </a:r>
                <a:r>
                  <a:rPr lang="fi-FI" sz="1400" dirty="0"/>
                  <a:t> </a:t>
                </a:r>
                <a:r>
                  <a:rPr lang="fi-FI" sz="1400" dirty="0" err="1"/>
                  <a:t>nuclear</a:t>
                </a:r>
                <a:r>
                  <a:rPr lang="fi-FI" sz="1400" dirty="0"/>
                  <a:t> data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David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Knezevic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dirty="0">
                    <a:solidFill>
                      <a:srgbClr val="3B3BFF"/>
                    </a:solidFill>
                  </a:rPr>
                  <a:t>MTA, Budapest</a:t>
                </a:r>
              </a:p>
              <a:p>
                <a:r>
                  <a:rPr lang="fi-FI" sz="1400" dirty="0"/>
                  <a:t>2:5	MC </a:t>
                </a:r>
                <a:r>
                  <a:rPr lang="fi-FI" sz="1400" dirty="0" err="1"/>
                  <a:t>Simulations</a:t>
                </a:r>
                <a:r>
                  <a:rPr lang="fi-FI" sz="1400" dirty="0"/>
                  <a:t> of a </a:t>
                </a:r>
                <a:r>
                  <a:rPr lang="fi-FI" sz="1400" dirty="0" err="1"/>
                  <a:t>recoil</a:t>
                </a:r>
                <a:r>
                  <a:rPr lang="fi-FI" sz="1400" dirty="0"/>
                  <a:t> proton </a:t>
                </a:r>
                <a:r>
                  <a:rPr lang="fi-FI" sz="1400" dirty="0" err="1"/>
                  <a:t>telescope</a:t>
                </a:r>
                <a:r>
                  <a:rPr lang="fi-FI" sz="1400" dirty="0"/>
                  <a:t>	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Quentin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Ducasse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 </a:t>
                </a:r>
                <a:r>
                  <a:rPr lang="fi-FI" sz="1400" dirty="0">
                    <a:solidFill>
                      <a:srgbClr val="3B3BFF"/>
                    </a:solidFill>
                  </a:rPr>
                  <a:t>PTB, 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Braunschwei</a:t>
                </a:r>
                <a:r>
                  <a:rPr lang="fi-FI" sz="1400" dirty="0" err="1"/>
                  <a:t>g</a:t>
                </a:r>
                <a:endParaRPr lang="fi-FI" sz="1400" dirty="0"/>
              </a:p>
              <a:p>
                <a:r>
                  <a:rPr lang="fi-FI" sz="1400" dirty="0"/>
                  <a:t>2:6	</a:t>
                </a:r>
                <a:r>
                  <a:rPr lang="fi-FI" sz="1400" dirty="0" err="1"/>
                  <a:t>Gd</a:t>
                </a:r>
                <a:r>
                  <a:rPr lang="fi-FI" sz="1400" dirty="0"/>
                  <a:t> transmission and </a:t>
                </a:r>
                <a:r>
                  <a:rPr lang="fi-FI" sz="1400" dirty="0" err="1"/>
                  <a:t>preparation</a:t>
                </a:r>
                <a:r>
                  <a:rPr lang="fi-FI" sz="1400" dirty="0"/>
                  <a:t> of </a:t>
                </a:r>
                <a:r>
                  <a:rPr lang="fi-FI" sz="1400" dirty="0" err="1"/>
                  <a:t>Mo</a:t>
                </a:r>
                <a:r>
                  <a:rPr lang="fi-FI" sz="1400" dirty="0"/>
                  <a:t> cross </a:t>
                </a:r>
                <a:r>
                  <a:rPr lang="fi-FI" sz="1400" dirty="0" err="1"/>
                  <a:t>section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measurement</a:t>
                </a:r>
                <a:r>
                  <a:rPr lang="fi-FI" sz="1400" dirty="0"/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Riccardo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Mucciola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dirty="0">
                    <a:solidFill>
                      <a:srgbClr val="3B3BFF"/>
                    </a:solidFill>
                  </a:rPr>
                  <a:t>JRC 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Geel</a:t>
                </a:r>
                <a:endParaRPr lang="fi-FI" sz="1400" dirty="0">
                  <a:solidFill>
                    <a:srgbClr val="3B3BFF"/>
                  </a:solidFill>
                </a:endParaRPr>
              </a:p>
              <a:p>
                <a:r>
                  <a:rPr lang="fi-FI" sz="1400" dirty="0"/>
                  <a:t>2:7	</a:t>
                </a:r>
                <a:r>
                  <a:rPr lang="fi-FI" sz="1400" dirty="0">
                    <a:solidFill>
                      <a:srgbClr val="FF0000"/>
                    </a:solidFill>
                  </a:rPr>
                  <a:t> </a:t>
                </a:r>
                <a:r>
                  <a:rPr lang="fi-FI" sz="1400" dirty="0" err="1">
                    <a:solidFill>
                      <a:srgbClr val="FF0000"/>
                    </a:solidFill>
                  </a:rPr>
                  <a:t>Cancelled</a:t>
                </a:r>
                <a:r>
                  <a:rPr lang="fi-FI" sz="1400" dirty="0">
                    <a:solidFill>
                      <a:srgbClr val="FF0000"/>
                    </a:solidFill>
                  </a:rPr>
                  <a:t> </a:t>
                </a:r>
              </a:p>
              <a:p>
                <a:r>
                  <a:rPr lang="fi-FI" sz="1400" dirty="0"/>
                  <a:t>2:8	</a:t>
                </a:r>
                <a:r>
                  <a:rPr lang="fi-FI" sz="1400" dirty="0" err="1"/>
                  <a:t>Assessment</a:t>
                </a:r>
                <a:r>
                  <a:rPr lang="fi-FI" sz="1400" dirty="0"/>
                  <a:t> of </a:t>
                </a:r>
                <a:r>
                  <a:rPr lang="fi-FI" sz="1400" dirty="0" err="1"/>
                  <a:t>the</a:t>
                </a:r>
                <a:r>
                  <a:rPr lang="fi-FI" sz="1400" dirty="0"/>
                  <a:t> </a:t>
                </a:r>
                <a:r>
                  <a:rPr lang="fi-FI" sz="1400" dirty="0" err="1"/>
                  <a:t>feasibility</a:t>
                </a:r>
                <a:r>
                  <a:rPr lang="fi-FI" sz="1400" dirty="0"/>
                  <a:t> for </a:t>
                </a:r>
                <a:r>
                  <a:rPr lang="fi-FI" sz="1400" dirty="0" err="1"/>
                  <a:t>measuring</a:t>
                </a:r>
                <a:r>
                  <a:rPr lang="fi-FI" sz="1400" dirty="0"/>
                  <a:t> </a:t>
                </a:r>
                <a:r>
                  <a:rPr lang="fi-FI" sz="1400" dirty="0" err="1"/>
                  <a:t>neutron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induced</a:t>
                </a:r>
                <a:r>
                  <a:rPr lang="fi-FI" sz="1400" dirty="0"/>
                  <a:t> </a:t>
                </a:r>
                <a:r>
                  <a:rPr lang="fi-FI" sz="1400" dirty="0" err="1"/>
                  <a:t>reactions</a:t>
                </a:r>
                <a:r>
                  <a:rPr lang="fi-FI" sz="1400" dirty="0"/>
                  <a:t> at a laser-</a:t>
                </a:r>
                <a:r>
                  <a:rPr lang="fi-FI" sz="1400" dirty="0" err="1"/>
                  <a:t>driven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neutron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beam</a:t>
                </a:r>
                <a:r>
                  <a:rPr lang="fi-FI" sz="1400" dirty="0"/>
                  <a:t> 	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María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Ángeles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Millán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Callado </a:t>
                </a:r>
                <a:r>
                  <a:rPr lang="fi-FI" sz="1400" dirty="0">
                    <a:solidFill>
                      <a:srgbClr val="3B3BFF"/>
                    </a:solidFill>
                  </a:rPr>
                  <a:t>HZDR</a:t>
                </a:r>
              </a:p>
              <a:p>
                <a:endParaRPr lang="fi-FI" sz="1400" dirty="0"/>
              </a:p>
              <a:p>
                <a:r>
                  <a:rPr lang="fi-FI" sz="1400" dirty="0"/>
                  <a:t>3:1	</a:t>
                </a:r>
                <a:r>
                  <a:rPr lang="fi-FI" sz="1400" dirty="0" err="1"/>
                  <a:t>Neutron</a:t>
                </a:r>
                <a:r>
                  <a:rPr lang="fi-FI" sz="1400" dirty="0"/>
                  <a:t> </a:t>
                </a:r>
                <a:r>
                  <a:rPr lang="fi-FI" sz="1400" dirty="0" err="1"/>
                  <a:t>capture</a:t>
                </a:r>
                <a:r>
                  <a:rPr lang="fi-FI" sz="1400" dirty="0"/>
                  <a:t> on </a:t>
                </a:r>
                <a:r>
                  <a:rPr lang="fi-FI" sz="1400" baseline="30000" dirty="0"/>
                  <a:t>50</a:t>
                </a:r>
                <a:r>
                  <a:rPr lang="fi-FI" sz="1400" dirty="0"/>
                  <a:t>Cr and </a:t>
                </a:r>
                <a:r>
                  <a:rPr lang="fi-FI" sz="1400" baseline="30000" dirty="0"/>
                  <a:t>53</a:t>
                </a:r>
                <a:r>
                  <a:rPr lang="fi-FI" sz="1400" dirty="0"/>
                  <a:t>Cr for </a:t>
                </a:r>
                <a:r>
                  <a:rPr lang="fi-FI" sz="1400" dirty="0" err="1"/>
                  <a:t>criticality</a:t>
                </a:r>
                <a:r>
                  <a:rPr lang="fi-FI" sz="1400" dirty="0"/>
                  <a:t> </a:t>
                </a:r>
                <a:r>
                  <a:rPr lang="fi-FI" sz="1400" dirty="0" err="1"/>
                  <a:t>safety</a:t>
                </a:r>
                <a:r>
                  <a:rPr lang="fi-FI" sz="1400" dirty="0"/>
                  <a:t> at </a:t>
                </a:r>
                <a:r>
                  <a:rPr lang="fi-FI" sz="1400" dirty="0" err="1"/>
                  <a:t>n_TOF</a:t>
                </a:r>
                <a:r>
                  <a:rPr lang="fi-FI" sz="1400" dirty="0"/>
                  <a:t> 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Pablo Perez 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Maroto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n_TOF</a:t>
                </a:r>
                <a:r>
                  <a:rPr lang="fi-FI" sz="1400" dirty="0">
                    <a:solidFill>
                      <a:srgbClr val="3B3BFF"/>
                    </a:solidFill>
                  </a:rPr>
                  <a:t>(CERN)</a:t>
                </a:r>
              </a:p>
              <a:p>
                <a:endParaRPr lang="fi-FI" sz="1400" dirty="0"/>
              </a:p>
              <a:p>
                <a:r>
                  <a:rPr lang="fi-FI" sz="1400" dirty="0"/>
                  <a:t>4:1	</a:t>
                </a:r>
                <a:r>
                  <a:rPr lang="fi-FI" sz="1400" dirty="0" err="1"/>
                  <a:t>Measurement</a:t>
                </a:r>
                <a:r>
                  <a:rPr lang="fi-FI" sz="1400" dirty="0"/>
                  <a:t> of </a:t>
                </a:r>
                <a:r>
                  <a:rPr lang="fi-FI" sz="1400" dirty="0" err="1"/>
                  <a:t>the</a:t>
                </a:r>
                <a:r>
                  <a:rPr lang="fi-FI" sz="1400" dirty="0"/>
                  <a:t> α-</a:t>
                </a:r>
                <a:r>
                  <a:rPr lang="fi-FI" sz="1400" dirty="0" err="1"/>
                  <a:t>ratio</a:t>
                </a:r>
                <a:r>
                  <a:rPr lang="fi-FI" sz="1400" dirty="0"/>
                  <a:t> and (n,</a:t>
                </a:r>
                <a14:m>
                  <m:oMath xmlns:m="http://schemas.openxmlformats.org/officeDocument/2006/math">
                    <m:r>
                      <a:rPr lang="fi-FI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fi-FI" sz="1400" dirty="0"/>
                  <a:t>) cross </a:t>
                </a:r>
                <a:r>
                  <a:rPr lang="fi-FI" sz="1400" dirty="0" err="1"/>
                  <a:t>section</a:t>
                </a:r>
                <a:r>
                  <a:rPr lang="fi-FI" sz="1400" dirty="0"/>
                  <a:t> of </a:t>
                </a:r>
                <a:r>
                  <a:rPr lang="fi-FI" sz="1400" baseline="30000" dirty="0"/>
                  <a:t>239</a:t>
                </a:r>
                <a:r>
                  <a:rPr lang="fi-FI" sz="1400" dirty="0"/>
                  <a:t>Pu at </a:t>
                </a:r>
                <a:r>
                  <a:rPr lang="fi-FI" sz="1400" dirty="0" err="1"/>
                  <a:t>n_TOF</a:t>
                </a:r>
                <a:r>
                  <a:rPr lang="fi-FI" sz="1400" dirty="0"/>
                  <a:t> 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Adrian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Sánchez</a:t>
                </a:r>
                <a:r>
                  <a:rPr lang="fi-FI" sz="1400" i="1" dirty="0">
                    <a:solidFill>
                      <a:srgbClr val="00B050"/>
                    </a:solidFill>
                  </a:rPr>
                  <a:t> </a:t>
                </a:r>
                <a:r>
                  <a:rPr lang="fi-FI" sz="1400" i="1" dirty="0" err="1">
                    <a:solidFill>
                      <a:srgbClr val="00B050"/>
                    </a:solidFill>
                  </a:rPr>
                  <a:t>Caballero</a:t>
                </a:r>
                <a:r>
                  <a:rPr lang="fi-FI" sz="1400" dirty="0"/>
                  <a:t>	</a:t>
                </a:r>
                <a:r>
                  <a:rPr lang="fi-FI" sz="1400" dirty="0" err="1">
                    <a:solidFill>
                      <a:srgbClr val="3B3BFF"/>
                    </a:solidFill>
                  </a:rPr>
                  <a:t>n_TOF</a:t>
                </a:r>
                <a:r>
                  <a:rPr lang="fi-FI" sz="1400" dirty="0">
                    <a:solidFill>
                      <a:srgbClr val="3B3BFF"/>
                    </a:solidFill>
                  </a:rPr>
                  <a:t>(CERN)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B9B153-FB7D-4075-B907-CACB9B7F76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588" y="888015"/>
                <a:ext cx="8214486" cy="4832092"/>
              </a:xfrm>
              <a:prstGeom prst="rect">
                <a:avLst/>
              </a:prstGeom>
              <a:blipFill>
                <a:blip r:embed="rId3"/>
                <a:stretch>
                  <a:fillRect l="-223" t="-253" b="-379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158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UMMAP~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46134" y="251274"/>
            <a:ext cx="7029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2800" dirty="0" err="1">
                <a:solidFill>
                  <a:srgbClr val="0000FF"/>
                </a:solidFill>
              </a:rPr>
              <a:t>Supported</a:t>
            </a:r>
            <a:r>
              <a:rPr lang="fi-FI" sz="2800" dirty="0">
                <a:solidFill>
                  <a:srgbClr val="0000FF"/>
                </a:solidFill>
              </a:rPr>
              <a:t> </a:t>
            </a:r>
            <a:r>
              <a:rPr lang="fi-FI" sz="2800" dirty="0" err="1">
                <a:solidFill>
                  <a:srgbClr val="0000FF"/>
                </a:solidFill>
              </a:rPr>
              <a:t>Education</a:t>
            </a:r>
            <a:r>
              <a:rPr lang="fi-FI" sz="2800" dirty="0">
                <a:solidFill>
                  <a:srgbClr val="0000FF"/>
                </a:solidFill>
              </a:rPr>
              <a:t> and Training Applications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B9B153-FB7D-4075-B907-CACB9B7F764A}"/>
              </a:ext>
            </a:extLst>
          </p:cNvPr>
          <p:cNvSpPr txBox="1"/>
          <p:nvPr/>
        </p:nvSpPr>
        <p:spPr>
          <a:xfrm>
            <a:off x="740588" y="888015"/>
            <a:ext cx="8214486" cy="6194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/>
              <a:t>5:1	</a:t>
            </a:r>
            <a:r>
              <a:rPr lang="en-US" sz="1400" dirty="0"/>
              <a:t>Time-of-Flight transmission measurements and data analysis on natural iron at the GELINA facility</a:t>
            </a:r>
            <a:r>
              <a:rPr lang="fi-FI" sz="1400" dirty="0"/>
              <a:t>  </a:t>
            </a:r>
            <a:r>
              <a:rPr lang="fi-FI" sz="1400" i="1" dirty="0">
                <a:solidFill>
                  <a:srgbClr val="00B050"/>
                </a:solidFill>
              </a:rPr>
              <a:t>Georgios Gkatis  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5:2	</a:t>
            </a:r>
            <a:r>
              <a:rPr lang="fi-FI" sz="1400" dirty="0" err="1"/>
              <a:t>Employing</a:t>
            </a:r>
            <a:r>
              <a:rPr lang="fi-FI" sz="1400" dirty="0"/>
              <a:t> VERDI to </a:t>
            </a:r>
            <a:r>
              <a:rPr lang="fi-FI" sz="1400" dirty="0" err="1"/>
              <a:t>investigate</a:t>
            </a:r>
            <a:r>
              <a:rPr lang="fi-FI" sz="1400" dirty="0"/>
              <a:t> </a:t>
            </a:r>
            <a:r>
              <a:rPr lang="fi-FI" sz="1400" dirty="0" err="1"/>
              <a:t>nuclear</a:t>
            </a:r>
            <a:r>
              <a:rPr lang="fi-FI" sz="1400" dirty="0"/>
              <a:t> fission</a:t>
            </a:r>
            <a:r>
              <a:rPr lang="fi-FI" sz="1400" i="1" dirty="0"/>
              <a:t> </a:t>
            </a:r>
            <a:r>
              <a:rPr lang="fi-FI" sz="1400" i="1" dirty="0">
                <a:solidFill>
                  <a:srgbClr val="FFC000"/>
                </a:solidFill>
              </a:rPr>
              <a:t>Ana Maria Gomez Londoño 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5:3	</a:t>
            </a:r>
            <a:r>
              <a:rPr lang="en-US" sz="1400" dirty="0" err="1"/>
              <a:t>Characterisation</a:t>
            </a:r>
            <a:r>
              <a:rPr lang="en-US" sz="1400" dirty="0"/>
              <a:t> of spectroscopic 248Cm targets and measurement of prompt gamma-ray spectra from 248Cm(sf) </a:t>
            </a:r>
            <a:r>
              <a:rPr lang="fi-FI" sz="1400" i="1" dirty="0">
                <a:solidFill>
                  <a:srgbClr val="FF0000"/>
                </a:solidFill>
              </a:rPr>
              <a:t>Andreas Oberstedt 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5:4	</a:t>
            </a:r>
            <a:r>
              <a:rPr lang="en-US" sz="1400" dirty="0"/>
              <a:t> Exploring fine structures in the prompt fission neutron (PFN) angular distribution with respect to the fission axis for the reaction 235 U(n </a:t>
            </a:r>
            <a:r>
              <a:rPr lang="en-US" sz="1400" dirty="0" err="1"/>
              <a:t>th</a:t>
            </a:r>
            <a:r>
              <a:rPr lang="en-US" sz="1400" dirty="0"/>
              <a:t> ,f) (continuation) </a:t>
            </a:r>
            <a:r>
              <a:rPr lang="fi-FI" sz="1400" i="1" dirty="0" err="1">
                <a:solidFill>
                  <a:srgbClr val="FFC000"/>
                </a:solidFill>
              </a:rPr>
              <a:t>Nicolae</a:t>
            </a:r>
            <a:r>
              <a:rPr lang="fi-FI" sz="1400" i="1" dirty="0">
                <a:solidFill>
                  <a:srgbClr val="FFC000"/>
                </a:solidFill>
              </a:rPr>
              <a:t> </a:t>
            </a:r>
            <a:r>
              <a:rPr lang="fi-FI" sz="1400" i="1" dirty="0" err="1">
                <a:solidFill>
                  <a:srgbClr val="FFC000"/>
                </a:solidFill>
              </a:rPr>
              <a:t>Carjan</a:t>
            </a:r>
            <a:r>
              <a:rPr lang="fi-FI" sz="1400" i="1" dirty="0">
                <a:solidFill>
                  <a:srgbClr val="FFC000"/>
                </a:solidFill>
              </a:rPr>
              <a:t> 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5:5	</a:t>
            </a:r>
            <a:r>
              <a:rPr lang="en-US" sz="1400" dirty="0"/>
              <a:t>Optimization and intercomparison of the </a:t>
            </a:r>
            <a:r>
              <a:rPr lang="en-US" sz="1400" dirty="0" err="1"/>
              <a:t>chopper+buncher</a:t>
            </a:r>
            <a:r>
              <a:rPr lang="en-US" sz="1400" dirty="0"/>
              <a:t> systems at CNA-HISPANOS and JRC-</a:t>
            </a:r>
            <a:r>
              <a:rPr lang="en-US" sz="1400" dirty="0" err="1"/>
              <a:t>Geel</a:t>
            </a:r>
            <a:r>
              <a:rPr lang="en-US" sz="1400" dirty="0"/>
              <a:t>-MONNET</a:t>
            </a:r>
            <a:r>
              <a:rPr lang="fi-FI" sz="1400" dirty="0"/>
              <a:t> </a:t>
            </a:r>
            <a:r>
              <a:rPr lang="fi-FI" sz="1400" i="1" dirty="0">
                <a:solidFill>
                  <a:srgbClr val="00B050"/>
                </a:solidFill>
              </a:rPr>
              <a:t>David </a:t>
            </a:r>
            <a:r>
              <a:rPr lang="fi-FI" sz="1400" i="1" dirty="0" err="1">
                <a:solidFill>
                  <a:srgbClr val="00B050"/>
                </a:solidFill>
              </a:rPr>
              <a:t>Pascual</a:t>
            </a:r>
            <a:r>
              <a:rPr lang="fi-FI" sz="1400" i="1" dirty="0">
                <a:solidFill>
                  <a:srgbClr val="00B050"/>
                </a:solidFill>
              </a:rPr>
              <a:t> 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b="1" dirty="0">
              <a:solidFill>
                <a:srgbClr val="3B3BFF"/>
              </a:solidFill>
            </a:endParaRPr>
          </a:p>
          <a:p>
            <a:r>
              <a:rPr lang="fi-FI" sz="1400" dirty="0"/>
              <a:t>5:6	</a:t>
            </a:r>
            <a:r>
              <a:rPr lang="en-US" sz="1400" dirty="0"/>
              <a:t>Preparation of the 243Am(</a:t>
            </a:r>
            <a:r>
              <a:rPr lang="en-US" sz="1400" dirty="0" err="1"/>
              <a:t>n,f</a:t>
            </a:r>
            <a:r>
              <a:rPr lang="en-US" sz="1400" dirty="0"/>
              <a:t>) cross section measurements with Micromegas detectors at the CERN </a:t>
            </a:r>
            <a:r>
              <a:rPr lang="en-US" sz="1400" dirty="0" err="1"/>
              <a:t>n_TOF</a:t>
            </a:r>
            <a:r>
              <a:rPr lang="en-US" sz="1400" dirty="0"/>
              <a:t> facility</a:t>
            </a:r>
            <a:r>
              <a:rPr lang="fi-FI" sz="1400" dirty="0"/>
              <a:t>  </a:t>
            </a:r>
            <a:r>
              <a:rPr lang="fi-FI" sz="1400" i="1" dirty="0">
                <a:solidFill>
                  <a:srgbClr val="00B050"/>
                </a:solidFill>
              </a:rPr>
              <a:t>Nikolaos Kyritsis</a:t>
            </a:r>
            <a:r>
              <a:rPr lang="fi-FI" sz="1400" dirty="0"/>
              <a:t>	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5:7	</a:t>
            </a:r>
            <a:r>
              <a:rPr lang="en-US" sz="1400" dirty="0"/>
              <a:t>Direct measurement of the </a:t>
            </a:r>
            <a:r>
              <a:rPr lang="en-US" sz="1400" dirty="0" err="1"/>
              <a:t>n_TOF</a:t>
            </a:r>
            <a:r>
              <a:rPr lang="en-US" sz="1400" dirty="0"/>
              <a:t> NEAR time of flight neutron fluence with diamond detectors</a:t>
            </a:r>
          </a:p>
          <a:p>
            <a:r>
              <a:rPr lang="fi-FI" sz="1400" i="1" dirty="0" err="1">
                <a:solidFill>
                  <a:srgbClr val="00B050"/>
                </a:solidFill>
              </a:rPr>
              <a:t>Kalliope</a:t>
            </a:r>
            <a:r>
              <a:rPr lang="fi-FI" sz="1400" i="1" dirty="0">
                <a:solidFill>
                  <a:srgbClr val="00B050"/>
                </a:solidFill>
              </a:rPr>
              <a:t> </a:t>
            </a:r>
            <a:r>
              <a:rPr lang="fi-FI" sz="1400" i="1" dirty="0" err="1">
                <a:solidFill>
                  <a:srgbClr val="00B050"/>
                </a:solidFill>
              </a:rPr>
              <a:t>Kaperoni</a:t>
            </a:r>
            <a:r>
              <a:rPr lang="fi-FI" sz="1400" i="1" dirty="0">
                <a:solidFill>
                  <a:srgbClr val="00B050"/>
                </a:solidFill>
              </a:rPr>
              <a:t> 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b="1" dirty="0">
              <a:solidFill>
                <a:srgbClr val="3B3BFF"/>
              </a:solidFill>
            </a:endParaRPr>
          </a:p>
          <a:p>
            <a:r>
              <a:rPr lang="fi-FI" sz="1400" dirty="0"/>
              <a:t>5:8	</a:t>
            </a:r>
            <a:r>
              <a:rPr lang="en-US" sz="1400" dirty="0"/>
              <a:t>235U(</a:t>
            </a:r>
            <a:r>
              <a:rPr lang="en-US" sz="1400" dirty="0" err="1"/>
              <a:t>n,f</a:t>
            </a:r>
            <a:r>
              <a:rPr lang="en-US" sz="1400" dirty="0"/>
              <a:t>) cross section relative to the 10B(n,α) reaction with Micromegas detectors at the CERN </a:t>
            </a:r>
            <a:r>
              <a:rPr lang="en-US" sz="1400" dirty="0" err="1"/>
              <a:t>n_TOF</a:t>
            </a:r>
            <a:r>
              <a:rPr lang="en-US" sz="1400" dirty="0"/>
              <a:t> facility</a:t>
            </a:r>
            <a:r>
              <a:rPr lang="fi-FI" sz="1400" dirty="0"/>
              <a:t> </a:t>
            </a:r>
            <a:r>
              <a:rPr lang="fi-FI" sz="1400" i="1" dirty="0">
                <a:solidFill>
                  <a:srgbClr val="00B050"/>
                </a:solidFill>
              </a:rPr>
              <a:t>Veatriki Michalopoulou </a:t>
            </a:r>
            <a:r>
              <a:rPr lang="fi-FI" sz="1400" dirty="0"/>
              <a:t>	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5:9</a:t>
            </a:r>
            <a:r>
              <a:rPr lang="fi-FI" sz="1400" b="1" dirty="0"/>
              <a:t>	</a:t>
            </a:r>
            <a:r>
              <a:rPr lang="en-US" sz="1400" dirty="0"/>
              <a:t>Employing VERDI to investigate nuclear fission</a:t>
            </a:r>
            <a:r>
              <a:rPr lang="fi-FI" sz="1400" dirty="0"/>
              <a:t> </a:t>
            </a:r>
            <a:r>
              <a:rPr lang="fi-FI" sz="1400" i="1" dirty="0">
                <a:solidFill>
                  <a:srgbClr val="FFC000"/>
                </a:solidFill>
              </a:rPr>
              <a:t>Ali Al-Adili  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050" dirty="0">
                <a:solidFill>
                  <a:srgbClr val="3B3BFF"/>
                </a:solidFill>
              </a:rPr>
              <a:t>    </a:t>
            </a:r>
          </a:p>
          <a:p>
            <a:r>
              <a:rPr lang="fi-FI" sz="1400" dirty="0"/>
              <a:t>6:1	</a:t>
            </a:r>
            <a:r>
              <a:rPr lang="en-US" sz="1400" dirty="0"/>
              <a:t>Neutron and photon yields for the 51V(</a:t>
            </a:r>
            <a:r>
              <a:rPr lang="en-US" sz="1400" dirty="0" err="1"/>
              <a:t>p,n</a:t>
            </a:r>
            <a:r>
              <a:rPr lang="en-US" sz="1400" dirty="0"/>
              <a:t>)51Cr</a:t>
            </a:r>
            <a:r>
              <a:rPr lang="fi-FI" sz="1400" dirty="0"/>
              <a:t>	</a:t>
            </a:r>
            <a:r>
              <a:rPr lang="fi-FI" sz="1400" i="1" dirty="0" err="1"/>
              <a:t>Antònia</a:t>
            </a:r>
            <a:r>
              <a:rPr lang="fi-FI" sz="1400" i="1" dirty="0"/>
              <a:t> </a:t>
            </a:r>
            <a:r>
              <a:rPr lang="fi-FI" sz="1400" i="1" dirty="0" err="1"/>
              <a:t>Verdera</a:t>
            </a:r>
            <a:r>
              <a:rPr lang="fi-FI" sz="1400" i="1" dirty="0"/>
              <a:t> </a:t>
            </a:r>
            <a:r>
              <a:rPr lang="fi-FI" sz="1400" i="1" dirty="0" err="1"/>
              <a:t>Garau</a:t>
            </a:r>
            <a:r>
              <a:rPr lang="fi-FI" sz="1400" i="1" dirty="0"/>
              <a:t> </a:t>
            </a:r>
            <a:r>
              <a:rPr lang="fi-FI" sz="1400" dirty="0"/>
              <a:t>	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6:3	</a:t>
            </a:r>
            <a:r>
              <a:rPr lang="en-US" sz="1400" dirty="0"/>
              <a:t>Development of the new annular double-sided silicon detector at the CERN </a:t>
            </a:r>
            <a:r>
              <a:rPr lang="en-US" sz="1400" dirty="0" err="1"/>
              <a:t>n_TOF</a:t>
            </a:r>
            <a:r>
              <a:rPr lang="en-US" sz="1400" dirty="0"/>
              <a:t> facility</a:t>
            </a:r>
            <a:r>
              <a:rPr lang="fi-FI" sz="1400" dirty="0"/>
              <a:t> </a:t>
            </a:r>
            <a:r>
              <a:rPr lang="fi-FI" sz="1400" i="1" dirty="0"/>
              <a:t>Styliani Goula </a:t>
            </a:r>
            <a:r>
              <a:rPr lang="fi-FI" sz="1400" dirty="0"/>
              <a:t>	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800" dirty="0">
                <a:solidFill>
                  <a:srgbClr val="3B3BFF"/>
                </a:solidFill>
              </a:rPr>
              <a:t>    </a:t>
            </a:r>
          </a:p>
          <a:p>
            <a:r>
              <a:rPr lang="fi-FI" sz="1400" dirty="0"/>
              <a:t>7:1	</a:t>
            </a:r>
            <a:r>
              <a:rPr lang="en-US" sz="1400" dirty="0"/>
              <a:t>Differential cross-section measurements and data analysis of neutron elastic and inelastic scattering on 56Fe and </a:t>
            </a:r>
            <a:r>
              <a:rPr lang="en-US" sz="1400" dirty="0" err="1"/>
              <a:t>natC</a:t>
            </a:r>
            <a:r>
              <a:rPr lang="en-US" sz="1400" dirty="0"/>
              <a:t> at the GELINA facility </a:t>
            </a:r>
            <a:r>
              <a:rPr lang="fi-FI" sz="1400" dirty="0"/>
              <a:t>	</a:t>
            </a:r>
            <a:r>
              <a:rPr lang="fi-FI" sz="1400" i="1" dirty="0">
                <a:solidFill>
                  <a:srgbClr val="00B050"/>
                </a:solidFill>
              </a:rPr>
              <a:t>Georgios Gkatis </a:t>
            </a:r>
            <a:r>
              <a:rPr lang="fi-FI" sz="1400" dirty="0"/>
              <a:t>	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7:2	</a:t>
            </a:r>
            <a:r>
              <a:rPr lang="en-US" sz="1400" dirty="0"/>
              <a:t>Methodology to improve evaluated data in the resonance region</a:t>
            </a:r>
            <a:r>
              <a:rPr lang="fi-FI" sz="1400" dirty="0"/>
              <a:t> </a:t>
            </a:r>
            <a:r>
              <a:rPr lang="fi-FI" sz="1400" i="1" dirty="0">
                <a:solidFill>
                  <a:srgbClr val="00B050"/>
                </a:solidFill>
              </a:rPr>
              <a:t>Mathieu Hursin </a:t>
            </a:r>
            <a:r>
              <a:rPr lang="fi-FI" sz="1400" dirty="0"/>
              <a:t>	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7:3	</a:t>
            </a:r>
            <a:r>
              <a:rPr lang="en-US" sz="1400" dirty="0"/>
              <a:t>Neutron interactions with Magnesium isotopes and Fluorine </a:t>
            </a:r>
            <a:r>
              <a:rPr lang="fi-FI" sz="1400" i="1" dirty="0">
                <a:solidFill>
                  <a:srgbClr val="00B050"/>
                </a:solidFill>
              </a:rPr>
              <a:t>Marco Antonio Martinez </a:t>
            </a:r>
            <a:r>
              <a:rPr lang="fi-FI" sz="1400" i="1" dirty="0" err="1">
                <a:solidFill>
                  <a:srgbClr val="00B050"/>
                </a:solidFill>
              </a:rPr>
              <a:t>Cañadas</a:t>
            </a:r>
            <a:r>
              <a:rPr lang="fi-FI" sz="1400" i="1" dirty="0"/>
              <a:t>. </a:t>
            </a:r>
            <a:r>
              <a:rPr lang="fi-FI" sz="1400" dirty="0">
                <a:solidFill>
                  <a:srgbClr val="3B3BFF"/>
                </a:solidFill>
              </a:rPr>
              <a:t>JRC-</a:t>
            </a:r>
            <a:r>
              <a:rPr lang="fi-FI" sz="1400" dirty="0" err="1">
                <a:solidFill>
                  <a:srgbClr val="3B3BFF"/>
                </a:solidFill>
              </a:rPr>
              <a:t>Geel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7:4	</a:t>
            </a:r>
            <a:r>
              <a:rPr lang="en-US" sz="1400" dirty="0"/>
              <a:t>Neutron capture measurements at NEAR of the </a:t>
            </a:r>
            <a:r>
              <a:rPr lang="en-US" sz="1400" dirty="0" err="1"/>
              <a:t>n_TOF</a:t>
            </a:r>
            <a:r>
              <a:rPr lang="en-US" sz="1400" dirty="0"/>
              <a:t> facility </a:t>
            </a:r>
            <a:r>
              <a:rPr lang="fi-FI" sz="1400" i="1" dirty="0">
                <a:solidFill>
                  <a:srgbClr val="00B050"/>
                </a:solidFill>
              </a:rPr>
              <a:t>Zinovia Eleme 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dirty="0">
              <a:solidFill>
                <a:srgbClr val="3B3BFF"/>
              </a:solidFill>
            </a:endParaRPr>
          </a:p>
          <a:p>
            <a:r>
              <a:rPr lang="fi-FI" sz="1400" dirty="0"/>
              <a:t>7:5	</a:t>
            </a:r>
            <a:r>
              <a:rPr lang="en-US" sz="1400" dirty="0"/>
              <a:t>243Am(</a:t>
            </a:r>
            <a:r>
              <a:rPr lang="en-US" sz="1400" dirty="0" err="1"/>
              <a:t>n,f</a:t>
            </a:r>
            <a:r>
              <a:rPr lang="en-US" sz="1400" dirty="0"/>
              <a:t>) cross section measurements with Micromegas detectors at the CERN </a:t>
            </a:r>
            <a:r>
              <a:rPr lang="en-US" sz="1400" dirty="0" err="1"/>
              <a:t>n_TOF</a:t>
            </a:r>
            <a:r>
              <a:rPr lang="en-US" sz="1400" dirty="0"/>
              <a:t> facility</a:t>
            </a:r>
            <a:r>
              <a:rPr lang="fi-FI" sz="1400" dirty="0"/>
              <a:t> </a:t>
            </a:r>
            <a:r>
              <a:rPr lang="fi-FI" sz="1400" i="1" dirty="0">
                <a:solidFill>
                  <a:srgbClr val="00B050"/>
                </a:solidFill>
              </a:rPr>
              <a:t>Nikolaos Kyritsis</a:t>
            </a:r>
            <a:r>
              <a:rPr lang="fi-FI" sz="1400" i="1" dirty="0"/>
              <a:t> </a:t>
            </a:r>
            <a:r>
              <a:rPr lang="fi-FI" sz="1400" dirty="0" err="1">
                <a:solidFill>
                  <a:srgbClr val="3B3BFF"/>
                </a:solidFill>
              </a:rPr>
              <a:t>nTOF</a:t>
            </a:r>
            <a:endParaRPr lang="fi-FI" sz="1400" dirty="0">
              <a:solidFill>
                <a:srgbClr val="3B3B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4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UMMAP~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46134" y="251274"/>
            <a:ext cx="78238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2800" dirty="0" err="1">
                <a:solidFill>
                  <a:srgbClr val="0000FF"/>
                </a:solidFill>
              </a:rPr>
              <a:t>Summary</a:t>
            </a:r>
            <a:r>
              <a:rPr lang="fi-FI" sz="2800" dirty="0">
                <a:solidFill>
                  <a:srgbClr val="0000FF"/>
                </a:solidFill>
              </a:rPr>
              <a:t> of </a:t>
            </a:r>
            <a:r>
              <a:rPr lang="fi-FI" sz="2800" dirty="0" err="1">
                <a:solidFill>
                  <a:srgbClr val="0000FF"/>
                </a:solidFill>
              </a:rPr>
              <a:t>Education</a:t>
            </a:r>
            <a:r>
              <a:rPr lang="fi-FI" sz="2800" dirty="0">
                <a:solidFill>
                  <a:srgbClr val="0000FF"/>
                </a:solidFill>
              </a:rPr>
              <a:t> and Training </a:t>
            </a:r>
            <a:r>
              <a:rPr lang="fi-FI" sz="2800" dirty="0" err="1">
                <a:solidFill>
                  <a:srgbClr val="0000FF"/>
                </a:solidFill>
              </a:rPr>
              <a:t>Activities</a:t>
            </a:r>
            <a:r>
              <a:rPr lang="fi-FI" sz="2800" dirty="0">
                <a:solidFill>
                  <a:srgbClr val="0000FF"/>
                </a:solidFill>
              </a:rPr>
              <a:t> </a:t>
            </a:r>
            <a:r>
              <a:rPr lang="fi-FI" sz="2800" b="1" dirty="0" err="1">
                <a:solidFill>
                  <a:srgbClr val="0000FF"/>
                </a:solidFill>
              </a:rPr>
              <a:t>Weeks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1558D6-FE50-6741-91F6-A924733199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7820"/>
          <a:stretch/>
        </p:blipFill>
        <p:spPr>
          <a:xfrm>
            <a:off x="546414" y="1010653"/>
            <a:ext cx="8597586" cy="4865884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7E1044-6A07-24D0-B64F-6EBD8AE22DBC}"/>
              </a:ext>
            </a:extLst>
          </p:cNvPr>
          <p:cNvCxnSpPr/>
          <p:nvPr/>
        </p:nvCxnSpPr>
        <p:spPr>
          <a:xfrm>
            <a:off x="5522852" y="1010653"/>
            <a:ext cx="0" cy="52698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783F668-4C08-BA4F-9F21-139B3CB53AC9}"/>
              </a:ext>
            </a:extLst>
          </p:cNvPr>
          <p:cNvSpPr txBox="1"/>
          <p:nvPr/>
        </p:nvSpPr>
        <p:spPr>
          <a:xfrm>
            <a:off x="5538751" y="10881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12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B901B0-0DF4-F622-A0BB-1A3B8AA4A3F0}"/>
              </a:ext>
            </a:extLst>
          </p:cNvPr>
          <p:cNvSpPr/>
          <p:nvPr/>
        </p:nvSpPr>
        <p:spPr>
          <a:xfrm>
            <a:off x="2200769" y="2547583"/>
            <a:ext cx="477369" cy="220104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90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UMMAP~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46134" y="251274"/>
            <a:ext cx="78238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2800" dirty="0" err="1">
                <a:solidFill>
                  <a:srgbClr val="0000FF"/>
                </a:solidFill>
              </a:rPr>
              <a:t>Summary</a:t>
            </a:r>
            <a:r>
              <a:rPr lang="fi-FI" sz="2800" dirty="0">
                <a:solidFill>
                  <a:srgbClr val="0000FF"/>
                </a:solidFill>
              </a:rPr>
              <a:t> of </a:t>
            </a:r>
            <a:r>
              <a:rPr lang="fi-FI" sz="2800" dirty="0" err="1">
                <a:solidFill>
                  <a:srgbClr val="0000FF"/>
                </a:solidFill>
              </a:rPr>
              <a:t>Education</a:t>
            </a:r>
            <a:r>
              <a:rPr lang="fi-FI" sz="2800" dirty="0">
                <a:solidFill>
                  <a:srgbClr val="0000FF"/>
                </a:solidFill>
              </a:rPr>
              <a:t> and Training </a:t>
            </a:r>
            <a:r>
              <a:rPr lang="fi-FI" sz="2800" dirty="0" err="1">
                <a:solidFill>
                  <a:srgbClr val="0000FF"/>
                </a:solidFill>
              </a:rPr>
              <a:t>Activities</a:t>
            </a:r>
            <a:r>
              <a:rPr lang="fi-FI" sz="2800" dirty="0">
                <a:solidFill>
                  <a:srgbClr val="0000FF"/>
                </a:solidFill>
              </a:rPr>
              <a:t> </a:t>
            </a:r>
            <a:r>
              <a:rPr lang="fi-FI" sz="2800" b="1" dirty="0" err="1">
                <a:solidFill>
                  <a:srgbClr val="0000FF"/>
                </a:solidFill>
              </a:rPr>
              <a:t>Weeks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1558D6-FE50-6741-91F6-A924733199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1351" b="-3531"/>
          <a:stretch/>
        </p:blipFill>
        <p:spPr>
          <a:xfrm>
            <a:off x="546414" y="1272785"/>
            <a:ext cx="8597586" cy="4865884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C9458D6-B1A0-2714-226B-2B41EBC4A41F}"/>
              </a:ext>
            </a:extLst>
          </p:cNvPr>
          <p:cNvCxnSpPr/>
          <p:nvPr/>
        </p:nvCxnSpPr>
        <p:spPr>
          <a:xfrm>
            <a:off x="5522852" y="1010653"/>
            <a:ext cx="0" cy="5269831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DE624F5-B76F-A04A-89E1-90BF1FD043A5}"/>
              </a:ext>
            </a:extLst>
          </p:cNvPr>
          <p:cNvSpPr txBox="1"/>
          <p:nvPr/>
        </p:nvSpPr>
        <p:spPr>
          <a:xfrm>
            <a:off x="5538751" y="108811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577747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TUMMAP~1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38150" cy="6858000"/>
          </a:xfrm>
          <a:prstGeom prst="rect">
            <a:avLst/>
          </a:prstGeom>
          <a:noFill/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846134" y="251274"/>
            <a:ext cx="40142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fi-FI" sz="2800" dirty="0">
                <a:solidFill>
                  <a:srgbClr val="0000FF"/>
                </a:solidFill>
              </a:rPr>
              <a:t>Some </a:t>
            </a:r>
            <a:r>
              <a:rPr lang="fi-FI" sz="2800" dirty="0" err="1">
                <a:solidFill>
                  <a:srgbClr val="0000FF"/>
                </a:solidFill>
              </a:rPr>
              <a:t>random</a:t>
            </a:r>
            <a:r>
              <a:rPr lang="fi-FI" sz="2800" dirty="0">
                <a:solidFill>
                  <a:srgbClr val="0000FF"/>
                </a:solidFill>
              </a:rPr>
              <a:t> </a:t>
            </a:r>
            <a:r>
              <a:rPr lang="fi-FI" sz="2800" dirty="0" err="1">
                <a:solidFill>
                  <a:srgbClr val="0000FF"/>
                </a:solidFill>
              </a:rPr>
              <a:t>conclusions</a:t>
            </a:r>
            <a:endParaRPr lang="en-US" sz="2800" b="1" baseline="30000" dirty="0">
              <a:solidFill>
                <a:srgbClr val="0000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BFB21E-4A8B-4836-A6EA-92EA41A84349}"/>
              </a:ext>
            </a:extLst>
          </p:cNvPr>
          <p:cNvSpPr txBox="1"/>
          <p:nvPr/>
        </p:nvSpPr>
        <p:spPr>
          <a:xfrm>
            <a:off x="846134" y="1428278"/>
            <a:ext cx="807115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/>
              <a:t>A </a:t>
            </a:r>
            <a:r>
              <a:rPr lang="fi-FI" dirty="0" err="1"/>
              <a:t>suprising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percentance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E&amp;T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completed</a:t>
            </a:r>
            <a:r>
              <a:rPr lang="fi-FI" dirty="0"/>
              <a:t> in </a:t>
            </a:r>
            <a:r>
              <a:rPr lang="fi-FI" dirty="0" err="1"/>
              <a:t>time</a:t>
            </a:r>
            <a:endParaRPr lang="fi-FI" dirty="0"/>
          </a:p>
          <a:p>
            <a:endParaRPr lang="fi-FI" dirty="0"/>
          </a:p>
          <a:p>
            <a:pPr marL="285750" indent="-285750">
              <a:buFontTx/>
              <a:buChar char="-"/>
            </a:pPr>
            <a:r>
              <a:rPr lang="fi-FI" dirty="0" err="1"/>
              <a:t>Despite</a:t>
            </a:r>
            <a:r>
              <a:rPr lang="fi-FI" dirty="0"/>
              <a:t> covid…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packed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close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end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project</a:t>
            </a:r>
            <a:endParaRPr lang="fi-FI" dirty="0"/>
          </a:p>
          <a:p>
            <a:pPr marL="285750" indent="-285750">
              <a:buFontTx/>
              <a:buChar char="-"/>
            </a:pPr>
            <a:endParaRPr lang="fi-FI" i="0" dirty="0">
              <a:solidFill>
                <a:srgbClr val="202122"/>
              </a:solidFill>
              <a:effectLst/>
            </a:endParaRP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rgbClr val="202122"/>
                </a:solidFill>
              </a:rPr>
              <a:t>Some </a:t>
            </a:r>
            <a:r>
              <a:rPr lang="fi-FI" dirty="0" err="1">
                <a:solidFill>
                  <a:srgbClr val="202122"/>
                </a:solidFill>
              </a:rPr>
              <a:t>have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been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excellent</a:t>
            </a:r>
            <a:r>
              <a:rPr lang="fi-FI" dirty="0">
                <a:solidFill>
                  <a:srgbClr val="202122"/>
                </a:solidFill>
              </a:rPr>
              <a:t> in </a:t>
            </a:r>
            <a:r>
              <a:rPr lang="fi-FI" dirty="0" err="1">
                <a:solidFill>
                  <a:srgbClr val="202122"/>
                </a:solidFill>
              </a:rPr>
              <a:t>streching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the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budget</a:t>
            </a:r>
            <a:r>
              <a:rPr lang="fi-FI" dirty="0">
                <a:solidFill>
                  <a:srgbClr val="202122"/>
                </a:solidFill>
              </a:rPr>
              <a:t>!  People </a:t>
            </a:r>
            <a:r>
              <a:rPr lang="fi-FI" dirty="0" err="1">
                <a:solidFill>
                  <a:srgbClr val="202122"/>
                </a:solidFill>
              </a:rPr>
              <a:t>take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making</a:t>
            </a:r>
            <a:r>
              <a:rPr lang="fi-FI" dirty="0">
                <a:solidFill>
                  <a:srgbClr val="202122"/>
                </a:solidFill>
              </a:rPr>
              <a:t> science </a:t>
            </a:r>
            <a:r>
              <a:rPr lang="fi-FI" dirty="0" err="1">
                <a:solidFill>
                  <a:srgbClr val="202122"/>
                </a:solidFill>
              </a:rPr>
              <a:t>seriously</a:t>
            </a:r>
            <a:r>
              <a:rPr lang="fi-FI" dirty="0">
                <a:solidFill>
                  <a:srgbClr val="202122"/>
                </a:solidFill>
              </a:rPr>
              <a:t>, </a:t>
            </a:r>
            <a:r>
              <a:rPr lang="fi-FI" dirty="0" err="1">
                <a:solidFill>
                  <a:srgbClr val="202122"/>
                </a:solidFill>
              </a:rPr>
              <a:t>thank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you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very</a:t>
            </a:r>
            <a:r>
              <a:rPr lang="fi-FI" dirty="0">
                <a:solidFill>
                  <a:srgbClr val="202122"/>
                </a:solidFill>
              </a:rPr>
              <a:t> </a:t>
            </a:r>
            <a:r>
              <a:rPr lang="fi-FI" dirty="0" err="1">
                <a:solidFill>
                  <a:srgbClr val="202122"/>
                </a:solidFill>
              </a:rPr>
              <a:t>much</a:t>
            </a:r>
            <a:r>
              <a:rPr lang="fi-FI" dirty="0">
                <a:solidFill>
                  <a:srgbClr val="202122"/>
                </a:solidFill>
              </a:rPr>
              <a:t>!</a:t>
            </a:r>
          </a:p>
          <a:p>
            <a:pPr marL="285750" indent="-285750">
              <a:buFontTx/>
              <a:buChar char="-"/>
            </a:pPr>
            <a:endParaRPr lang="fi-FI" i="0" dirty="0">
              <a:solidFill>
                <a:srgbClr val="202122"/>
              </a:solidFill>
              <a:effectLst/>
            </a:endParaRPr>
          </a:p>
          <a:p>
            <a:pPr marL="285750" indent="-285750">
              <a:buFontTx/>
              <a:buChar char="-"/>
            </a:pPr>
            <a:endParaRPr lang="fi-FI" i="0" dirty="0">
              <a:solidFill>
                <a:srgbClr val="202122"/>
              </a:solidFill>
              <a:effectLst/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202122"/>
              </a:solidFill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202122"/>
              </a:solidFill>
            </a:endParaRPr>
          </a:p>
          <a:p>
            <a:pPr marL="285750" indent="-285750">
              <a:buFontTx/>
              <a:buChar char="-"/>
            </a:pPr>
            <a:endParaRPr lang="fi-FI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79AC2C-CE4A-7346-D935-7122E884D28F}"/>
              </a:ext>
            </a:extLst>
          </p:cNvPr>
          <p:cNvSpPr txBox="1"/>
          <p:nvPr/>
        </p:nvSpPr>
        <p:spPr>
          <a:xfrm>
            <a:off x="831558" y="3401526"/>
            <a:ext cx="807115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b="1" dirty="0"/>
              <a:t>Still just </a:t>
            </a:r>
            <a:r>
              <a:rPr lang="fi-FI" b="1" dirty="0" err="1"/>
              <a:t>one</a:t>
            </a:r>
            <a:r>
              <a:rPr lang="fi-FI" b="1" dirty="0"/>
              <a:t> </a:t>
            </a:r>
            <a:r>
              <a:rPr lang="fi-FI" b="1" dirty="0" err="1"/>
              <a:t>thing</a:t>
            </a:r>
            <a:r>
              <a:rPr lang="fi-FI" b="1" dirty="0"/>
              <a:t>:</a:t>
            </a:r>
          </a:p>
          <a:p>
            <a:pPr marL="285750" indent="-285750">
              <a:buFontTx/>
              <a:buChar char="-"/>
            </a:pPr>
            <a:endParaRPr lang="fi-FI" dirty="0"/>
          </a:p>
          <a:p>
            <a:r>
              <a:rPr lang="fi-FI" dirty="0"/>
              <a:t>		</a:t>
            </a:r>
            <a:r>
              <a:rPr lang="fi-FI" dirty="0" err="1"/>
              <a:t>Please</a:t>
            </a:r>
            <a:r>
              <a:rPr lang="fi-FI" dirty="0"/>
              <a:t> </a:t>
            </a:r>
            <a:r>
              <a:rPr lang="fi-FI" dirty="0" err="1"/>
              <a:t>report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dissemination</a:t>
            </a:r>
            <a:r>
              <a:rPr lang="fi-FI" dirty="0"/>
              <a:t>!  </a:t>
            </a:r>
          </a:p>
          <a:p>
            <a:endParaRPr lang="fi-FI" dirty="0"/>
          </a:p>
          <a:p>
            <a:r>
              <a:rPr lang="fi-FI" dirty="0"/>
              <a:t>		</a:t>
            </a:r>
            <a:r>
              <a:rPr lang="fi-FI" dirty="0" err="1"/>
              <a:t>Seminars</a:t>
            </a:r>
            <a:r>
              <a:rPr lang="fi-FI" dirty="0"/>
              <a:t>, </a:t>
            </a:r>
            <a:r>
              <a:rPr lang="fi-FI" dirty="0" err="1"/>
              <a:t>conferences</a:t>
            </a:r>
            <a:r>
              <a:rPr lang="fi-FI" dirty="0"/>
              <a:t>,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talks</a:t>
            </a:r>
            <a:r>
              <a:rPr lang="fi-FI" dirty="0"/>
              <a:t>, </a:t>
            </a:r>
            <a:r>
              <a:rPr lang="fi-FI" dirty="0" err="1"/>
              <a:t>articles</a:t>
            </a:r>
            <a:r>
              <a:rPr lang="fi-FI" dirty="0"/>
              <a:t>, </a:t>
            </a:r>
            <a:r>
              <a:rPr lang="fi-FI" dirty="0" err="1"/>
              <a:t>books</a:t>
            </a:r>
            <a:r>
              <a:rPr lang="fi-FI" dirty="0"/>
              <a:t>, </a:t>
            </a:r>
            <a:r>
              <a:rPr lang="fi-FI" dirty="0" err="1"/>
              <a:t>whatever</a:t>
            </a:r>
            <a:endParaRPr lang="fi-FI" dirty="0"/>
          </a:p>
          <a:p>
            <a:endParaRPr lang="fi-FI" dirty="0"/>
          </a:p>
          <a:p>
            <a:r>
              <a:rPr lang="fi-FI" dirty="0"/>
              <a:t>		</a:t>
            </a:r>
            <a:r>
              <a:rPr lang="fi-FI" dirty="0" err="1"/>
              <a:t>where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reported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excellent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doing</a:t>
            </a:r>
            <a:endParaRPr lang="fi-FI" dirty="0"/>
          </a:p>
          <a:p>
            <a:endParaRPr lang="fi-FI" dirty="0"/>
          </a:p>
          <a:p>
            <a:r>
              <a:rPr lang="fi-FI" dirty="0"/>
              <a:t>		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numerous</a:t>
            </a:r>
            <a:r>
              <a:rPr lang="fi-FI" dirty="0"/>
              <a:t> E&amp;T </a:t>
            </a:r>
            <a:r>
              <a:rPr lang="fi-FI" dirty="0" err="1"/>
              <a:t>visits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made!</a:t>
            </a:r>
            <a:endParaRPr lang="fi-FI" dirty="0">
              <a:solidFill>
                <a:srgbClr val="202122"/>
              </a:solidFill>
            </a:endParaRPr>
          </a:p>
          <a:p>
            <a:pPr marL="285750" indent="-285750">
              <a:buFontTx/>
              <a:buChar char="-"/>
            </a:pPr>
            <a:endParaRPr lang="fi-FI" i="0" dirty="0">
              <a:solidFill>
                <a:srgbClr val="202122"/>
              </a:solidFill>
              <a:effectLst/>
            </a:endParaRPr>
          </a:p>
          <a:p>
            <a:pPr marL="285750" indent="-285750">
              <a:buFontTx/>
              <a:buChar char="-"/>
            </a:pPr>
            <a:endParaRPr lang="fi-FI" i="0" dirty="0">
              <a:solidFill>
                <a:srgbClr val="202122"/>
              </a:solidFill>
              <a:effectLst/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202122"/>
              </a:solidFill>
            </a:endParaRPr>
          </a:p>
          <a:p>
            <a:pPr marL="285750" indent="-285750">
              <a:buFontTx/>
              <a:buChar char="-"/>
            </a:pPr>
            <a:endParaRPr lang="fi-FI" dirty="0">
              <a:solidFill>
                <a:srgbClr val="202122"/>
              </a:solidFill>
            </a:endParaRPr>
          </a:p>
          <a:p>
            <a:pPr marL="285750" indent="-285750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612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720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Penttilä, Heikki</dc:creator>
  <cp:lastModifiedBy>Penttilä, Heikki</cp:lastModifiedBy>
  <cp:revision>32</cp:revision>
  <dcterms:created xsi:type="dcterms:W3CDTF">2022-03-07T10:06:30Z</dcterms:created>
  <dcterms:modified xsi:type="dcterms:W3CDTF">2024-01-17T12:11:39Z</dcterms:modified>
</cp:coreProperties>
</file>