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6" r:id="rId5"/>
    <p:sldId id="266" r:id="rId6"/>
    <p:sldId id="323" r:id="rId7"/>
    <p:sldId id="344" r:id="rId8"/>
    <p:sldId id="381" r:id="rId9"/>
    <p:sldId id="382" r:id="rId10"/>
    <p:sldId id="346" r:id="rId11"/>
    <p:sldId id="349" r:id="rId12"/>
    <p:sldId id="387" r:id="rId13"/>
    <p:sldId id="388" r:id="rId14"/>
    <p:sldId id="389" r:id="rId15"/>
    <p:sldId id="383" r:id="rId16"/>
    <p:sldId id="350" r:id="rId17"/>
    <p:sldId id="384" r:id="rId18"/>
    <p:sldId id="385" r:id="rId19"/>
    <p:sldId id="369" r:id="rId20"/>
    <p:sldId id="368" r:id="rId21"/>
    <p:sldId id="359" r:id="rId22"/>
    <p:sldId id="362" r:id="rId23"/>
    <p:sldId id="390" r:id="rId24"/>
    <p:sldId id="392" r:id="rId25"/>
    <p:sldId id="391" r:id="rId26"/>
    <p:sldId id="393" r:id="rId27"/>
    <p:sldId id="394" r:id="rId28"/>
    <p:sldId id="366" r:id="rId29"/>
    <p:sldId id="371" r:id="rId30"/>
    <p:sldId id="343" r:id="rId31"/>
    <p:sldId id="377" r:id="rId32"/>
    <p:sldId id="354" r:id="rId33"/>
    <p:sldId id="398" r:id="rId34"/>
    <p:sldId id="401" r:id="rId35"/>
    <p:sldId id="399" r:id="rId36"/>
    <p:sldId id="379" r:id="rId37"/>
    <p:sldId id="400" r:id="rId38"/>
    <p:sldId id="395" r:id="rId39"/>
    <p:sldId id="396" r:id="rId40"/>
    <p:sldId id="397" r:id="rId41"/>
    <p:sldId id="378" r:id="rId42"/>
    <p:sldId id="380" r:id="rId43"/>
    <p:sldId id="365" r:id="rId44"/>
  </p:sldIdLst>
  <p:sldSz cx="12192000" cy="6858000"/>
  <p:notesSz cx="6858000" cy="9144000"/>
  <p:embeddedFontLst>
    <p:embeddedFont>
      <p:font typeface="Poppins" panose="020B0604020202020204" charset="0"/>
      <p:regular r:id="rId47"/>
      <p:bold r:id="rId48"/>
      <p:italic r:id="rId49"/>
      <p:boldItalic r:id="rId50"/>
    </p:embeddedFont>
    <p:embeddedFont>
      <p:font typeface="Arial Black" panose="020B0A04020102020204" pitchFamily="34" charset="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Poppins Black" panose="020B0604020202020204" charset="0"/>
      <p:bold r:id="rId56"/>
      <p:boldItalic r:id="rId57"/>
    </p:embeddedFont>
    <p:embeddedFont>
      <p:font typeface="Cambria Math" panose="02040503050406030204" pitchFamily="18" charset="0"/>
      <p:regular r:id="rId5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LVERGE Dorian 266463" initials="BD2" lastIdx="80" clrIdx="0">
    <p:extLst>
      <p:ext uri="{19B8F6BF-5375-455C-9EA6-DF929625EA0E}">
        <p15:presenceInfo xmlns:p15="http://schemas.microsoft.com/office/powerpoint/2012/main" userId="S-1-5-21-1801674531-299502267-839522115-5475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4A83"/>
    <a:srgbClr val="E60019"/>
    <a:srgbClr val="BD987A"/>
    <a:srgbClr val="A558A0"/>
    <a:srgbClr val="993D3F"/>
    <a:srgbClr val="E18B76"/>
    <a:srgbClr val="D18B8B"/>
    <a:srgbClr val="009099"/>
    <a:srgbClr val="6B1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979" autoAdjust="0"/>
  </p:normalViewPr>
  <p:slideViewPr>
    <p:cSldViewPr snapToGrid="0">
      <p:cViewPr varScale="1">
        <p:scale>
          <a:sx n="88" d="100"/>
          <a:sy n="88" d="100"/>
        </p:scale>
        <p:origin x="451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101" d="100"/>
          <a:sy n="101" d="100"/>
        </p:scale>
        <p:origin x="3533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5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07T14:01:54.835" idx="35">
    <p:pos x="10" y="10"/>
    <p:text>Evans : 8% 9.3% 10.4%</p:text>
    <p:extLst>
      <p:ext uri="{C676402C-5697-4E1C-873F-D02D1690AC5C}">
        <p15:threadingInfo xmlns:p15="http://schemas.microsoft.com/office/powerpoint/2012/main" timeZoneBias="-120"/>
      </p:ext>
    </p:extLst>
  </p:cm>
  <p:cm authorId="1" dt="2023-06-07T14:05:11.138" idx="36">
    <p:pos x="10" y="106"/>
    <p:text>keepin 8.6%</p:text>
    <p:extLst>
      <p:ext uri="{C676402C-5697-4E1C-873F-D02D1690AC5C}">
        <p15:threadingInfo xmlns:p15="http://schemas.microsoft.com/office/powerpoint/2012/main" timeZoneBias="-120">
          <p15:parentCm authorId="1" idx="35"/>
        </p15:threadingInfo>
      </p:ext>
    </p:extLst>
  </p:cm>
  <p:cm authorId="1" dt="2023-06-07T14:06:54.816" idx="37">
    <p:pos x="10" y="202"/>
    <p:text>Cox 70 : 6.9% 5%</p:text>
    <p:extLst>
      <p:ext uri="{C676402C-5697-4E1C-873F-D02D1690AC5C}">
        <p15:threadingInfo xmlns:p15="http://schemas.microsoft.com/office/powerpoint/2012/main" timeZoneBias="-120">
          <p15:parentCm authorId="1" idx="35"/>
        </p15:threadingInfo>
      </p:ext>
    </p:extLst>
  </p:cm>
  <p:cm authorId="1" dt="2023-06-07T14:08:10.490" idx="38">
    <p:pos x="10" y="298"/>
    <p:text>Piksaikin : 4.3% 5.4%</p:text>
    <p:extLst>
      <p:ext uri="{C676402C-5697-4E1C-873F-D02D1690AC5C}">
        <p15:threadingInfo xmlns:p15="http://schemas.microsoft.com/office/powerpoint/2012/main" timeZoneBias="-120">
          <p15:parentCm authorId="1" idx="35"/>
        </p15:threadingInfo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17/01/2024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07431" y="6408419"/>
            <a:ext cx="1140460" cy="365125"/>
          </a:xfrm>
        </p:spPr>
        <p:txBody>
          <a:bodyPr/>
          <a:lstStyle/>
          <a:p>
            <a:r>
              <a:rPr lang="fr-FR" dirty="0" smtClean="0"/>
              <a:t>18/01/2024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838" y="6412230"/>
            <a:ext cx="8839200" cy="365125"/>
          </a:xfrm>
        </p:spPr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525" y="6408420"/>
            <a:ext cx="693738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05/06/2023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2549941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 smtClean="0"/>
              <a:t>18/01/2024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70652" y="2171700"/>
            <a:ext cx="8837698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0652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-78960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05/06/2023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39998" y="6404610"/>
            <a:ext cx="1102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18/01/2024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838" y="640461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14612" y="640461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35" y="640461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7" y="2654299"/>
            <a:ext cx="10763477" cy="158750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Delayed neutron data measurements for the fast neutron </a:t>
            </a:r>
            <a:r>
              <a:rPr lang="en-US" sz="2000" dirty="0" smtClean="0"/>
              <a:t>induced </a:t>
            </a:r>
            <a:r>
              <a:rPr lang="en-US" sz="2000" dirty="0"/>
              <a:t>fission of 238U at the </a:t>
            </a:r>
            <a:r>
              <a:rPr lang="en-US" sz="2000" dirty="0" smtClean="0"/>
              <a:t>PTB Ion Accelerator </a:t>
            </a:r>
            <a:r>
              <a:rPr lang="en-US" sz="2000" dirty="0"/>
              <a:t>facility</a:t>
            </a:r>
            <a:endParaRPr lang="en-GB" sz="2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7" y="4445318"/>
            <a:ext cx="6589712" cy="512762"/>
          </a:xfrm>
        </p:spPr>
        <p:txBody>
          <a:bodyPr/>
          <a:lstStyle/>
          <a:p>
            <a:r>
              <a:rPr lang="en-GB" dirty="0" smtClean="0"/>
              <a:t>ARIEL final meeting – 17</a:t>
            </a:r>
            <a:r>
              <a:rPr lang="en-GB" baseline="30000" dirty="0" smtClean="0"/>
              <a:t>th</a:t>
            </a:r>
            <a:r>
              <a:rPr lang="en-GB" dirty="0" smtClean="0"/>
              <a:t>-19</a:t>
            </a:r>
            <a:r>
              <a:rPr lang="en-GB" baseline="30000" dirty="0" smtClean="0"/>
              <a:t>th </a:t>
            </a:r>
            <a:r>
              <a:rPr lang="en-GB" dirty="0" smtClean="0"/>
              <a:t>January 2024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Espace réservé du texte 3"/>
          <p:cNvSpPr txBox="1">
            <a:spLocks/>
          </p:cNvSpPr>
          <p:nvPr/>
        </p:nvSpPr>
        <p:spPr>
          <a:xfrm>
            <a:off x="8067000" y="5873627"/>
            <a:ext cx="2838120" cy="646331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200" baseline="30000" dirty="0" smtClean="0"/>
              <a:t>1</a:t>
            </a:r>
            <a:r>
              <a:rPr lang="fr-FR" sz="1200" dirty="0" smtClean="0"/>
              <a:t> CEA/DES</a:t>
            </a:r>
            <a:r>
              <a:rPr lang="fr-FR" sz="1200" dirty="0"/>
              <a:t> </a:t>
            </a:r>
            <a:r>
              <a:rPr lang="fr-FR" sz="1200" dirty="0" smtClean="0"/>
              <a:t>Cadarache	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1200" baseline="30000" dirty="0"/>
              <a:t>2</a:t>
            </a:r>
            <a:r>
              <a:rPr lang="fr-FR" sz="1200" dirty="0" smtClean="0"/>
              <a:t> ILL, Grenoble	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1200" baseline="30000" dirty="0" smtClean="0"/>
              <a:t>3 </a:t>
            </a:r>
            <a:r>
              <a:rPr lang="fr-FR" sz="1200" dirty="0"/>
              <a:t>PTB, </a:t>
            </a:r>
            <a:r>
              <a:rPr lang="fr-FR" sz="1200" dirty="0" err="1" smtClean="0"/>
              <a:t>Braunschweig</a:t>
            </a:r>
            <a:r>
              <a:rPr lang="fr-FR" sz="1200" dirty="0" smtClean="0"/>
              <a:t>	</a:t>
            </a:r>
            <a:endParaRPr lang="fr-FR" sz="1200" baseline="30000" dirty="0"/>
          </a:p>
          <a:p>
            <a:pPr>
              <a:spcBef>
                <a:spcPts val="0"/>
              </a:spcBef>
            </a:pPr>
            <a:endParaRPr lang="fr-FR" sz="12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0097773" y="5879878"/>
            <a:ext cx="3007360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1200" baseline="30000" dirty="0"/>
              <a:t>4</a:t>
            </a:r>
            <a:r>
              <a:rPr lang="fr-FR" sz="1200" dirty="0"/>
              <a:t> GANIL, </a:t>
            </a:r>
            <a:r>
              <a:rPr lang="fr-FR" sz="1200" dirty="0" smtClean="0"/>
              <a:t>Caen</a:t>
            </a:r>
            <a:r>
              <a:rPr lang="fr-FR" sz="1200" dirty="0"/>
              <a:t>		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1200" baseline="30000" dirty="0"/>
              <a:t>5</a:t>
            </a:r>
            <a:r>
              <a:rPr lang="fr-FR" sz="1200" dirty="0"/>
              <a:t> IN2P3 / LP2i </a:t>
            </a:r>
            <a:r>
              <a:rPr lang="fr-FR" sz="1200" dirty="0" smtClean="0"/>
              <a:t>Bordeaux</a:t>
            </a:r>
            <a:endParaRPr lang="fr-FR" sz="12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fr-FR" sz="1200" baseline="30000" dirty="0"/>
              <a:t>6 </a:t>
            </a:r>
            <a:r>
              <a:rPr lang="fr-FR" sz="1200" dirty="0"/>
              <a:t>IN2P3 / LPSC Grenoble </a:t>
            </a:r>
          </a:p>
        </p:txBody>
      </p:sp>
      <p:sp>
        <p:nvSpPr>
          <p:cNvPr id="7" name="Rectangle 6"/>
          <p:cNvSpPr/>
          <p:nvPr/>
        </p:nvSpPr>
        <p:spPr>
          <a:xfrm>
            <a:off x="731836" y="5984240"/>
            <a:ext cx="68576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dirty="0"/>
              <a:t>D.Belverge</a:t>
            </a:r>
            <a:r>
              <a:rPr lang="fr-FR" sz="1400" baseline="30000" dirty="0"/>
              <a:t>1</a:t>
            </a:r>
            <a:r>
              <a:rPr lang="fr-FR" sz="1400" dirty="0"/>
              <a:t>, P.Leconte</a:t>
            </a:r>
            <a:r>
              <a:rPr lang="fr-FR" sz="1400" baseline="30000" dirty="0"/>
              <a:t>1</a:t>
            </a:r>
            <a:r>
              <a:rPr lang="fr-FR" sz="1400" dirty="0"/>
              <a:t>,  B.Geslot</a:t>
            </a:r>
            <a:r>
              <a:rPr lang="fr-FR" sz="1400" baseline="30000" dirty="0"/>
              <a:t>1</a:t>
            </a:r>
            <a:r>
              <a:rPr lang="fr-FR" sz="1400" dirty="0"/>
              <a:t>, G.Kessedjian</a:t>
            </a:r>
            <a:r>
              <a:rPr lang="fr-FR" sz="1400" baseline="30000" dirty="0"/>
              <a:t>1</a:t>
            </a:r>
            <a:r>
              <a:rPr lang="fr-FR" sz="1400" dirty="0"/>
              <a:t>, </a:t>
            </a:r>
            <a:r>
              <a:rPr lang="fr-FR" sz="1400" dirty="0" smtClean="0"/>
              <a:t>R. Combe</a:t>
            </a:r>
            <a:r>
              <a:rPr lang="fr-FR" sz="1400" baseline="30000" dirty="0" smtClean="0"/>
              <a:t>1</a:t>
            </a:r>
            <a:r>
              <a:rPr lang="fr-FR" sz="1400" dirty="0" smtClean="0"/>
              <a:t> P.Mutti</a:t>
            </a:r>
            <a:r>
              <a:rPr lang="fr-FR" sz="1400" baseline="30000" dirty="0" smtClean="0"/>
              <a:t>2</a:t>
            </a:r>
            <a:r>
              <a:rPr lang="fr-FR" sz="1400" dirty="0"/>
              <a:t>, </a:t>
            </a:r>
            <a:endParaRPr lang="fr-FR" sz="1400" dirty="0" smtClean="0"/>
          </a:p>
          <a:p>
            <a:pPr>
              <a:lnSpc>
                <a:spcPct val="150000"/>
              </a:lnSpc>
            </a:pPr>
            <a:r>
              <a:rPr lang="fr-FR" sz="1400" dirty="0" smtClean="0"/>
              <a:t>F.Rodiac</a:t>
            </a:r>
            <a:r>
              <a:rPr lang="fr-FR" sz="1400" baseline="30000" dirty="0" smtClean="0"/>
              <a:t>1</a:t>
            </a:r>
            <a:r>
              <a:rPr lang="fr-FR" sz="1400" dirty="0" smtClean="0"/>
              <a:t>, E.Pirovano</a:t>
            </a:r>
            <a:r>
              <a:rPr lang="fr-FR" sz="1400" baseline="30000" dirty="0" smtClean="0"/>
              <a:t>3</a:t>
            </a:r>
            <a:r>
              <a:rPr lang="fr-FR" sz="1400" dirty="0"/>
              <a:t>, B.Lutz</a:t>
            </a:r>
            <a:r>
              <a:rPr lang="fr-FR" sz="1400" baseline="30000" dirty="0"/>
              <a:t>3</a:t>
            </a:r>
            <a:r>
              <a:rPr lang="fr-FR" sz="1400" dirty="0"/>
              <a:t>, X.Ledoux</a:t>
            </a:r>
            <a:r>
              <a:rPr lang="fr-FR" sz="1400" baseline="30000" dirty="0"/>
              <a:t>4</a:t>
            </a:r>
            <a:r>
              <a:rPr lang="fr-FR" sz="1400" dirty="0"/>
              <a:t>, L.Mathieu</a:t>
            </a:r>
            <a:r>
              <a:rPr lang="fr-FR" sz="1400" baseline="30000" dirty="0"/>
              <a:t>5</a:t>
            </a:r>
            <a:r>
              <a:rPr lang="fr-FR" sz="1400" dirty="0"/>
              <a:t>, O.Meplan</a:t>
            </a:r>
            <a:r>
              <a:rPr lang="fr-FR" sz="1400" baseline="30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21" y="2883836"/>
            <a:ext cx="4967399" cy="2999274"/>
          </a:xfrm>
          <a:prstGeom prst="rect">
            <a:avLst/>
          </a:prstGeom>
        </p:spPr>
      </p:pic>
      <p:sp>
        <p:nvSpPr>
          <p:cNvPr id="8" name="Espace réservé du contenu 16"/>
          <p:cNvSpPr txBox="1">
            <a:spLocks/>
          </p:cNvSpPr>
          <p:nvPr/>
        </p:nvSpPr>
        <p:spPr>
          <a:xfrm>
            <a:off x="561014" y="1744660"/>
            <a:ext cx="3782386" cy="3763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Phase 1: Irradiation – creation of precursors</a:t>
            </a:r>
            <a:endParaRPr lang="en-GB" sz="1200" dirty="0"/>
          </a:p>
        </p:txBody>
      </p:sp>
      <p:sp>
        <p:nvSpPr>
          <p:cNvPr id="9" name="Espace réservé du contenu 16"/>
          <p:cNvSpPr txBox="1">
            <a:spLocks/>
          </p:cNvSpPr>
          <p:nvPr/>
        </p:nvSpPr>
        <p:spPr>
          <a:xfrm>
            <a:off x="5868968" y="1750498"/>
            <a:ext cx="3782386" cy="3763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Phase 2: Decay – delayed neutrons counting</a:t>
            </a:r>
            <a:endParaRPr lang="en-GB" sz="1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29782" t="47391" r="30885" b="43549"/>
          <a:stretch/>
        </p:blipFill>
        <p:spPr>
          <a:xfrm>
            <a:off x="964009" y="2038561"/>
            <a:ext cx="4809646" cy="6231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28248" y="2581832"/>
            <a:ext cx="416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50000"/>
                  </a:schemeClr>
                </a:solidFill>
              </a:rPr>
              <a:t>F: Fission rate in the sample</a:t>
            </a:r>
          </a:p>
          <a:p>
            <a:r>
              <a:rPr lang="en-GB" sz="800" i="1" dirty="0" err="1" smtClean="0">
                <a:solidFill>
                  <a:schemeClr val="bg1">
                    <a:lumMod val="50000"/>
                  </a:schemeClr>
                </a:solidFill>
              </a:rPr>
              <a:t>ε</a:t>
            </a:r>
            <a:r>
              <a:rPr lang="en-GB" sz="800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GB" sz="800" i="1" baseline="-250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sz="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800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d,i</a:t>
            </a:r>
            <a:r>
              <a:rPr lang="en-GB" sz="800" i="1" dirty="0" smtClean="0">
                <a:solidFill>
                  <a:schemeClr val="bg1">
                    <a:lumMod val="50000"/>
                  </a:schemeClr>
                </a:solidFill>
              </a:rPr>
              <a:t>: Detector efficiency for prompt neutrons / delayed neutrons from group </a:t>
            </a:r>
            <a:r>
              <a:rPr lang="en-GB" sz="800" i="1" dirty="0" err="1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endParaRPr lang="en-GB" sz="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1803848" y="5419394"/>
            <a:ext cx="0" cy="504000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883083" y="5658680"/>
            <a:ext cx="713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Phase 2 </a:t>
            </a:r>
            <a:endParaRPr lang="en-GB" sz="1050" dirty="0"/>
          </a:p>
        </p:txBody>
      </p:sp>
      <p:sp>
        <p:nvSpPr>
          <p:cNvPr id="14" name="ZoneTexte 13"/>
          <p:cNvSpPr txBox="1"/>
          <p:nvPr/>
        </p:nvSpPr>
        <p:spPr>
          <a:xfrm>
            <a:off x="1075339" y="5664330"/>
            <a:ext cx="6924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Phase 1 </a:t>
            </a:r>
            <a:endParaRPr lang="en-GB" sz="1050" dirty="0"/>
          </a:p>
        </p:txBody>
      </p:sp>
      <p:sp>
        <p:nvSpPr>
          <p:cNvPr id="15" name="ZoneTexte 14"/>
          <p:cNvSpPr txBox="1"/>
          <p:nvPr/>
        </p:nvSpPr>
        <p:spPr>
          <a:xfrm>
            <a:off x="1053820" y="5997728"/>
            <a:ext cx="1722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End of irradiation</a:t>
            </a:r>
            <a:endParaRPr lang="en-GB" sz="1050" dirty="0"/>
          </a:p>
        </p:txBody>
      </p:sp>
      <p:sp>
        <p:nvSpPr>
          <p:cNvPr id="17" name="Espace réservé du contenu 16"/>
          <p:cNvSpPr txBox="1">
            <a:spLocks/>
          </p:cNvSpPr>
          <p:nvPr/>
        </p:nvSpPr>
        <p:spPr>
          <a:xfrm>
            <a:off x="561014" y="909974"/>
            <a:ext cx="8597734" cy="6677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“Macroscopic” technique</a:t>
            </a:r>
            <a:r>
              <a:rPr lang="en-GB" sz="1400" dirty="0" smtClean="0">
                <a:latin typeface="+mn-lt"/>
              </a:rPr>
              <a:t>: measurement of the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integral</a:t>
            </a:r>
            <a:r>
              <a:rPr lang="en-GB" sz="1400" dirty="0" smtClean="0">
                <a:latin typeface="+mn-lt"/>
              </a:rPr>
              <a:t> of all delayed neutrons precursors</a:t>
            </a:r>
          </a:p>
        </p:txBody>
      </p:sp>
      <p:sp>
        <p:nvSpPr>
          <p:cNvPr id="19" name="Titre 5"/>
          <p:cNvSpPr txBox="1">
            <a:spLocks/>
          </p:cNvSpPr>
          <p:nvPr/>
        </p:nvSpPr>
        <p:spPr>
          <a:xfrm>
            <a:off x="330585" y="63647"/>
            <a:ext cx="8761163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Principle of the </a:t>
            </a:r>
            <a:r>
              <a:rPr lang="en-GB" sz="2800" dirty="0" smtClean="0"/>
              <a:t>measurement: In theory 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1744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921" y="2883836"/>
            <a:ext cx="4967399" cy="2999274"/>
          </a:xfrm>
          <a:prstGeom prst="rect">
            <a:avLst/>
          </a:prstGeom>
        </p:spPr>
      </p:pic>
      <p:sp>
        <p:nvSpPr>
          <p:cNvPr id="8" name="Espace réservé du contenu 16"/>
          <p:cNvSpPr txBox="1">
            <a:spLocks/>
          </p:cNvSpPr>
          <p:nvPr/>
        </p:nvSpPr>
        <p:spPr>
          <a:xfrm>
            <a:off x="561014" y="1744660"/>
            <a:ext cx="3782386" cy="3763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Phase 1: Irradiation – creation of precursors</a:t>
            </a:r>
            <a:endParaRPr lang="en-GB" sz="1200" dirty="0"/>
          </a:p>
        </p:txBody>
      </p:sp>
      <p:sp>
        <p:nvSpPr>
          <p:cNvPr id="9" name="Espace réservé du contenu 16"/>
          <p:cNvSpPr txBox="1">
            <a:spLocks/>
          </p:cNvSpPr>
          <p:nvPr/>
        </p:nvSpPr>
        <p:spPr>
          <a:xfrm>
            <a:off x="5868968" y="1750498"/>
            <a:ext cx="3782386" cy="3763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Phase 2: Decay – delayed neutrons counting</a:t>
            </a:r>
            <a:endParaRPr lang="en-GB" sz="12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29782" t="47391" r="30885" b="43549"/>
          <a:stretch/>
        </p:blipFill>
        <p:spPr>
          <a:xfrm>
            <a:off x="964009" y="2038561"/>
            <a:ext cx="4809646" cy="62315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928248" y="2581832"/>
            <a:ext cx="4168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 smtClean="0">
                <a:solidFill>
                  <a:schemeClr val="bg1">
                    <a:lumMod val="50000"/>
                  </a:schemeClr>
                </a:solidFill>
              </a:rPr>
              <a:t>F: Fission rate in the sample</a:t>
            </a:r>
          </a:p>
          <a:p>
            <a:r>
              <a:rPr lang="en-GB" sz="800" i="1" dirty="0" err="1" smtClean="0">
                <a:solidFill>
                  <a:schemeClr val="bg1">
                    <a:lumMod val="50000"/>
                  </a:schemeClr>
                </a:solidFill>
              </a:rPr>
              <a:t>ε</a:t>
            </a:r>
            <a:r>
              <a:rPr lang="en-GB" sz="800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GB" sz="800" i="1" baseline="-25000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GB" sz="8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800" i="1" baseline="-25000" dirty="0" err="1" smtClean="0">
                <a:solidFill>
                  <a:schemeClr val="bg1">
                    <a:lumMod val="50000"/>
                  </a:schemeClr>
                </a:solidFill>
              </a:rPr>
              <a:t>d,i</a:t>
            </a:r>
            <a:r>
              <a:rPr lang="en-GB" sz="800" i="1" dirty="0" smtClean="0">
                <a:solidFill>
                  <a:schemeClr val="bg1">
                    <a:lumMod val="50000"/>
                  </a:schemeClr>
                </a:solidFill>
              </a:rPr>
              <a:t>: Detector efficiency for prompt neutrons / delayed neutrons from group </a:t>
            </a:r>
            <a:r>
              <a:rPr lang="en-GB" sz="800" i="1" dirty="0" err="1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endParaRPr lang="en-GB" sz="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66143" y="2769376"/>
            <a:ext cx="451574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smtClean="0"/>
              <a:t>For </a:t>
            </a:r>
            <a:r>
              <a:rPr lang="en-GB" sz="1100" i="1" dirty="0" err="1" smtClean="0"/>
              <a:t>t</a:t>
            </a:r>
            <a:r>
              <a:rPr lang="en-GB" sz="1100" i="1" baseline="-25000" dirty="0" err="1" smtClean="0"/>
              <a:t>irr</a:t>
            </a:r>
            <a:r>
              <a:rPr lang="en-GB" sz="1100" i="1" dirty="0" smtClean="0"/>
              <a:t> &gt;&gt; max(T</a:t>
            </a:r>
            <a:r>
              <a:rPr lang="en-GB" sz="1100" i="1" baseline="-25000" dirty="0" smtClean="0"/>
              <a:t>i,1/2</a:t>
            </a:r>
            <a:r>
              <a:rPr lang="en-GB" sz="1100" i="1" dirty="0" smtClean="0"/>
              <a:t>)   (saturation of the precursors population)</a:t>
            </a:r>
            <a:endParaRPr lang="en-GB" i="1" dirty="0"/>
          </a:p>
        </p:txBody>
      </p:sp>
      <p:cxnSp>
        <p:nvCxnSpPr>
          <p:cNvPr id="13" name="Connecteur droit avec flèche 12"/>
          <p:cNvCxnSpPr/>
          <p:nvPr/>
        </p:nvCxnSpPr>
        <p:spPr>
          <a:xfrm rot="16200000">
            <a:off x="11381892" y="3284490"/>
            <a:ext cx="0" cy="4680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6200000">
            <a:off x="11382691" y="4065196"/>
            <a:ext cx="0" cy="46800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/>
          <a:srcRect l="45429" t="41564" r="52863" b="55593"/>
          <a:stretch/>
        </p:blipFill>
        <p:spPr>
          <a:xfrm>
            <a:off x="11736193" y="4182666"/>
            <a:ext cx="270070" cy="25297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/>
          <a:srcRect l="32834" t="55087" r="34166" b="36276"/>
          <a:stretch/>
        </p:blipFill>
        <p:spPr>
          <a:xfrm>
            <a:off x="6184920" y="2084037"/>
            <a:ext cx="3970410" cy="58455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/>
          <a:srcRect l="32834" t="55087" r="34166" b="36276"/>
          <a:stretch/>
        </p:blipFill>
        <p:spPr>
          <a:xfrm>
            <a:off x="6184920" y="3987289"/>
            <a:ext cx="4498320" cy="66227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6"/>
          <a:srcRect l="37250" t="52852" r="38333" b="38259"/>
          <a:stretch/>
        </p:blipFill>
        <p:spPr>
          <a:xfrm>
            <a:off x="6184920" y="3195959"/>
            <a:ext cx="2997180" cy="613756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/>
          <a:srcRect l="59862" t="56425" r="38333" b="40989"/>
          <a:stretch/>
        </p:blipFill>
        <p:spPr>
          <a:xfrm>
            <a:off x="11736193" y="3386275"/>
            <a:ext cx="328106" cy="264430"/>
          </a:xfrm>
          <a:prstGeom prst="rect">
            <a:avLst/>
          </a:prstGeom>
        </p:spPr>
      </p:pic>
      <p:sp>
        <p:nvSpPr>
          <p:cNvPr id="20" name="Espace réservé du contenu 16"/>
          <p:cNvSpPr txBox="1">
            <a:spLocks/>
          </p:cNvSpPr>
          <p:nvPr/>
        </p:nvSpPr>
        <p:spPr>
          <a:xfrm>
            <a:off x="5868968" y="5020567"/>
            <a:ext cx="4901846" cy="1625022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Challenges</a:t>
            </a: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:</a:t>
            </a:r>
            <a:endParaRPr lang="en-GB" sz="1400" dirty="0">
              <a:solidFill>
                <a:srgbClr val="C00000"/>
              </a:solidFill>
              <a:latin typeface="+mn-lt"/>
            </a:endParaRPr>
          </a:p>
          <a:p>
            <a:pPr marL="540000"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Irradiation cut off: efficient and fast</a:t>
            </a:r>
            <a:endParaRPr lang="en-GB" sz="600" dirty="0" smtClean="0">
              <a:latin typeface="+mn-lt"/>
            </a:endParaRPr>
          </a:p>
          <a:p>
            <a:pPr marL="540000" lvl="1">
              <a:lnSpc>
                <a:spcPct val="150000"/>
              </a:lnSpc>
            </a:pPr>
            <a:r>
              <a:rPr lang="el-GR" sz="1200" dirty="0">
                <a:latin typeface="+mn-lt"/>
              </a:rPr>
              <a:t>ν</a:t>
            </a:r>
            <a:r>
              <a:rPr lang="en-GB" sz="1200" baseline="-25000" dirty="0">
                <a:latin typeface="+mn-lt"/>
              </a:rPr>
              <a:t>d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smtClean="0">
                <a:latin typeface="+mn-lt"/>
              </a:rPr>
              <a:t>measurement: saturation of precursors population </a:t>
            </a:r>
            <a:endParaRPr lang="en-GB" sz="600" dirty="0" smtClean="0">
              <a:latin typeface="+mn-lt"/>
            </a:endParaRPr>
          </a:p>
          <a:p>
            <a:pPr marL="540000" lvl="1">
              <a:lnSpc>
                <a:spcPct val="150000"/>
              </a:lnSpc>
            </a:pPr>
            <a:r>
              <a:rPr lang="en-GB" sz="1200" dirty="0" err="1" smtClean="0">
                <a:latin typeface="+mn-lt"/>
              </a:rPr>
              <a:t>a</a:t>
            </a:r>
            <a:r>
              <a:rPr lang="en-GB" sz="1200" baseline="-25000" dirty="0" err="1" smtClean="0">
                <a:latin typeface="+mn-lt"/>
              </a:rPr>
              <a:t>i</a:t>
            </a:r>
            <a:r>
              <a:rPr lang="en-GB" sz="1200" baseline="-25000" dirty="0" smtClean="0">
                <a:latin typeface="+mn-lt"/>
              </a:rPr>
              <a:t> </a:t>
            </a:r>
            <a:r>
              <a:rPr lang="en-GB" sz="1200" dirty="0" smtClean="0">
                <a:latin typeface="+mn-lt"/>
              </a:rPr>
              <a:t>measurement: </a:t>
            </a:r>
            <a:r>
              <a:rPr lang="en-GB" sz="1200" dirty="0">
                <a:latin typeface="+mn-lt"/>
              </a:rPr>
              <a:t>l</a:t>
            </a:r>
            <a:r>
              <a:rPr lang="en-GB" sz="1200" dirty="0" smtClean="0">
                <a:latin typeface="+mn-lt"/>
              </a:rPr>
              <a:t>ow background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1990320" y="3463657"/>
            <a:ext cx="3861604" cy="938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4410144" y="4312049"/>
            <a:ext cx="1441780" cy="741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Ellipse 22"/>
          <p:cNvSpPr/>
          <p:nvPr/>
        </p:nvSpPr>
        <p:spPr>
          <a:xfrm rot="682879">
            <a:off x="1769484" y="4851334"/>
            <a:ext cx="3547156" cy="53524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Connecteur droit 23"/>
          <p:cNvCxnSpPr/>
          <p:nvPr/>
        </p:nvCxnSpPr>
        <p:spPr>
          <a:xfrm flipV="1">
            <a:off x="1803848" y="5419394"/>
            <a:ext cx="0" cy="504000"/>
          </a:xfrm>
          <a:prstGeom prst="line">
            <a:avLst/>
          </a:prstGeom>
          <a:ln w="6350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1883083" y="5658680"/>
            <a:ext cx="7133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Phase 2 </a:t>
            </a:r>
            <a:endParaRPr lang="en-GB" sz="1050" dirty="0"/>
          </a:p>
        </p:txBody>
      </p:sp>
      <p:sp>
        <p:nvSpPr>
          <p:cNvPr id="26" name="ZoneTexte 25"/>
          <p:cNvSpPr txBox="1"/>
          <p:nvPr/>
        </p:nvSpPr>
        <p:spPr>
          <a:xfrm>
            <a:off x="1075339" y="5664330"/>
            <a:ext cx="6924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 smtClean="0"/>
              <a:t>Phase 1 </a:t>
            </a:r>
            <a:endParaRPr lang="en-GB" sz="1050" dirty="0"/>
          </a:p>
        </p:txBody>
      </p:sp>
      <p:sp>
        <p:nvSpPr>
          <p:cNvPr id="27" name="ZoneTexte 26"/>
          <p:cNvSpPr txBox="1"/>
          <p:nvPr/>
        </p:nvSpPr>
        <p:spPr>
          <a:xfrm>
            <a:off x="1053820" y="5997728"/>
            <a:ext cx="1722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 smtClean="0"/>
              <a:t>End of irradiation</a:t>
            </a:r>
            <a:endParaRPr lang="en-GB" sz="1050" dirty="0"/>
          </a:p>
        </p:txBody>
      </p:sp>
      <p:cxnSp>
        <p:nvCxnSpPr>
          <p:cNvPr id="29" name="Connecteur droit avec flèche 28"/>
          <p:cNvCxnSpPr/>
          <p:nvPr/>
        </p:nvCxnSpPr>
        <p:spPr>
          <a:xfrm>
            <a:off x="6804311" y="2756354"/>
            <a:ext cx="0" cy="3623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Espace réservé du contenu 16"/>
          <p:cNvSpPr txBox="1">
            <a:spLocks/>
          </p:cNvSpPr>
          <p:nvPr/>
        </p:nvSpPr>
        <p:spPr>
          <a:xfrm>
            <a:off x="561014" y="909974"/>
            <a:ext cx="8597734" cy="6677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“Macroscopic” technique</a:t>
            </a:r>
            <a:r>
              <a:rPr lang="en-GB" sz="1400" dirty="0" smtClean="0">
                <a:latin typeface="+mn-lt"/>
              </a:rPr>
              <a:t>: measurement of the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integral</a:t>
            </a:r>
            <a:r>
              <a:rPr lang="en-GB" sz="1400" dirty="0" smtClean="0">
                <a:latin typeface="+mn-lt"/>
              </a:rPr>
              <a:t> of all delayed neutrons precursors</a:t>
            </a:r>
          </a:p>
        </p:txBody>
      </p:sp>
      <p:sp>
        <p:nvSpPr>
          <p:cNvPr id="32" name="Titre 5"/>
          <p:cNvSpPr txBox="1">
            <a:spLocks/>
          </p:cNvSpPr>
          <p:nvPr/>
        </p:nvSpPr>
        <p:spPr>
          <a:xfrm>
            <a:off x="330586" y="63647"/>
            <a:ext cx="8851514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Principle of the </a:t>
            </a:r>
            <a:r>
              <a:rPr lang="en-GB" sz="2800" dirty="0" smtClean="0"/>
              <a:t>measurement: In theory …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5812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12</a:t>
            </a:fld>
            <a:endParaRPr lang="en-GB" dirty="0"/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9974111" y="6079385"/>
            <a:ext cx="470958" cy="1077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en-GB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en-GB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Espace réservé du contenu 16"/>
          <p:cNvSpPr txBox="1">
            <a:spLocks/>
          </p:cNvSpPr>
          <p:nvPr/>
        </p:nvSpPr>
        <p:spPr>
          <a:xfrm>
            <a:off x="0" y="2348763"/>
            <a:ext cx="5532120" cy="224828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 smtClean="0">
                <a:latin typeface="+mn-lt"/>
              </a:rPr>
              <a:t>ν</a:t>
            </a:r>
            <a:r>
              <a:rPr lang="en-GB" sz="1400" baseline="-25000" dirty="0" err="1" smtClean="0">
                <a:latin typeface="+mn-lt"/>
              </a:rPr>
              <a:t>d</a:t>
            </a:r>
            <a:r>
              <a:rPr lang="en-GB" sz="1400" baseline="-25000" dirty="0" smtClean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: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short</a:t>
            </a:r>
            <a:r>
              <a:rPr lang="en-GB" sz="1400" dirty="0" smtClean="0">
                <a:latin typeface="+mn-lt"/>
              </a:rPr>
              <a:t> cycles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(ex. 2s on / 0.2s off)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Short </a:t>
            </a:r>
            <a:r>
              <a:rPr lang="en-GB" sz="1200" dirty="0" err="1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GB" sz="1200" baseline="-25000" dirty="0" err="1" smtClean="0">
                <a:solidFill>
                  <a:srgbClr val="C00000"/>
                </a:solidFill>
                <a:latin typeface="+mn-lt"/>
              </a:rPr>
              <a:t>measurement</a:t>
            </a:r>
            <a:endParaRPr lang="en-GB" sz="1200" dirty="0" smtClean="0">
              <a:latin typeface="+mn-lt"/>
            </a:endParaRPr>
          </a:p>
          <a:p>
            <a:pPr lvl="2">
              <a:lnSpc>
                <a:spcPct val="150000"/>
              </a:lnSpc>
            </a:pPr>
            <a:r>
              <a:rPr lang="en-GB" sz="1000" dirty="0" err="1" smtClean="0">
                <a:latin typeface="+mn-lt"/>
              </a:rPr>
              <a:t>ν</a:t>
            </a:r>
            <a:r>
              <a:rPr lang="en-GB" sz="1000" baseline="-25000" dirty="0" err="1" smtClean="0">
                <a:latin typeface="+mn-lt"/>
              </a:rPr>
              <a:t>d</a:t>
            </a:r>
            <a:r>
              <a:rPr lang="en-GB" sz="1000" dirty="0" smtClean="0">
                <a:latin typeface="+mn-lt"/>
              </a:rPr>
              <a:t> is obtained at the beginning of the decay phase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GB" sz="10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Short </a:t>
            </a:r>
            <a:r>
              <a:rPr lang="en-GB" sz="1200" dirty="0" err="1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GB" sz="1200" baseline="-25000" dirty="0" err="1" smtClean="0">
                <a:solidFill>
                  <a:srgbClr val="C00000"/>
                </a:solidFill>
                <a:latin typeface="+mn-lt"/>
              </a:rPr>
              <a:t>irrad</a:t>
            </a:r>
            <a:r>
              <a:rPr lang="en-GB" sz="1200" baseline="-25000" dirty="0" smtClean="0">
                <a:solidFill>
                  <a:srgbClr val="C00000"/>
                </a:solidFill>
                <a:latin typeface="+mn-lt"/>
              </a:rPr>
              <a:t>.</a:t>
            </a:r>
            <a:r>
              <a:rPr lang="en-GB" sz="1200" baseline="-25000" dirty="0" smtClean="0">
                <a:latin typeface="+mn-lt"/>
              </a:rPr>
              <a:t> </a:t>
            </a:r>
            <a:endParaRPr lang="en-GB" sz="1200" dirty="0" smtClean="0">
              <a:solidFill>
                <a:srgbClr val="C00000"/>
              </a:solidFill>
              <a:latin typeface="+mn-lt"/>
            </a:endParaRPr>
          </a:p>
          <a:p>
            <a:pPr lvl="2">
              <a:lnSpc>
                <a:spcPct val="150000"/>
              </a:lnSpc>
            </a:pPr>
            <a:r>
              <a:rPr lang="en-GB" sz="1000" dirty="0" smtClean="0">
                <a:latin typeface="+mn-lt"/>
              </a:rPr>
              <a:t>Compromise between precursors saturation and statistics</a:t>
            </a:r>
          </a:p>
          <a:p>
            <a:pPr lvl="2">
              <a:lnSpc>
                <a:spcPct val="150000"/>
              </a:lnSpc>
            </a:pPr>
            <a:endParaRPr lang="en-GB" sz="1000" dirty="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Precursors equilibrium built during the first cycles (≈ 10 min.)</a:t>
            </a:r>
          </a:p>
        </p:txBody>
      </p:sp>
      <p:sp>
        <p:nvSpPr>
          <p:cNvPr id="17" name="Espace réservé du contenu 16"/>
          <p:cNvSpPr txBox="1">
            <a:spLocks/>
          </p:cNvSpPr>
          <p:nvPr/>
        </p:nvSpPr>
        <p:spPr>
          <a:xfrm>
            <a:off x="5790879" y="2334802"/>
            <a:ext cx="6401121" cy="181119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Abundances: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long</a:t>
            </a:r>
            <a:r>
              <a:rPr lang="en-GB" sz="1400" dirty="0" smtClean="0">
                <a:latin typeface="+mn-lt"/>
              </a:rPr>
              <a:t> cycles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(ex. 50s on / 300s off)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Long </a:t>
            </a:r>
            <a:r>
              <a:rPr lang="en-GB" sz="1200" dirty="0" err="1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GB" sz="1200" baseline="-25000" dirty="0" err="1" smtClean="0">
                <a:solidFill>
                  <a:srgbClr val="C00000"/>
                </a:solidFill>
                <a:latin typeface="+mn-lt"/>
              </a:rPr>
              <a:t>measurement</a:t>
            </a:r>
            <a:endParaRPr lang="en-GB" sz="1200" dirty="0" smtClean="0">
              <a:solidFill>
                <a:srgbClr val="C00000"/>
              </a:solidFill>
              <a:latin typeface="+mn-lt"/>
            </a:endParaRPr>
          </a:p>
          <a:p>
            <a:pPr lvl="2">
              <a:lnSpc>
                <a:spcPct val="150000"/>
              </a:lnSpc>
            </a:pPr>
            <a:r>
              <a:rPr lang="en-GB" sz="1000" dirty="0" smtClean="0">
                <a:latin typeface="+mn-lt"/>
              </a:rPr>
              <a:t>Counting of the delayed neutrons emitted from the 8 groups  (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GB" sz="1000" baseline="-25000" dirty="0" smtClean="0">
                <a:solidFill>
                  <a:schemeClr val="bg1">
                    <a:lumMod val="50000"/>
                  </a:schemeClr>
                </a:solidFill>
              </a:rPr>
              <a:t>1/2, </a:t>
            </a:r>
            <a:r>
              <a:rPr lang="en-GB" sz="1000" baseline="-25000" dirty="0" err="1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sz="1000" dirty="0" smtClean="0">
                <a:solidFill>
                  <a:schemeClr val="bg1">
                    <a:lumMod val="50000"/>
                  </a:schemeClr>
                </a:solidFill>
              </a:rPr>
              <a:t> = 0.195 – 55.6s)</a:t>
            </a:r>
          </a:p>
          <a:p>
            <a:pPr marL="914400" lvl="2" indent="0">
              <a:lnSpc>
                <a:spcPct val="150000"/>
              </a:lnSpc>
              <a:buNone/>
            </a:pPr>
            <a:endParaRPr lang="en-GB" sz="1000" dirty="0" smtClean="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Long </a:t>
            </a:r>
            <a:r>
              <a:rPr lang="en-GB" sz="1200" dirty="0" err="1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GB" sz="1200" baseline="-25000" dirty="0" err="1" smtClean="0">
                <a:solidFill>
                  <a:srgbClr val="C00000"/>
                </a:solidFill>
                <a:latin typeface="+mn-lt"/>
              </a:rPr>
              <a:t>irrad</a:t>
            </a:r>
            <a:r>
              <a:rPr lang="en-GB" sz="1200" baseline="-25000" dirty="0" smtClean="0">
                <a:solidFill>
                  <a:srgbClr val="C00000"/>
                </a:solidFill>
                <a:latin typeface="+mn-lt"/>
              </a:rPr>
              <a:t>.  </a:t>
            </a:r>
            <a:endParaRPr lang="en-GB" sz="1200" dirty="0" smtClean="0">
              <a:solidFill>
                <a:srgbClr val="C00000"/>
              </a:solidFill>
              <a:latin typeface="+mn-lt"/>
            </a:endParaRPr>
          </a:p>
          <a:p>
            <a:pPr lvl="2">
              <a:lnSpc>
                <a:spcPct val="150000"/>
              </a:lnSpc>
            </a:pPr>
            <a:r>
              <a:rPr lang="en-GB" sz="1000" dirty="0" smtClean="0">
                <a:latin typeface="+mn-lt"/>
              </a:rPr>
              <a:t>Precursors equilibrium built for each cycle</a:t>
            </a:r>
            <a:endParaRPr lang="en-GB" sz="1200" dirty="0" smtClean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2943062" y="5316623"/>
                <a:ext cx="5391476" cy="7788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ctrlPr>
                            <a:rPr lang="en-GB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𝑜𝑓𝑓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ν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.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. </m:t>
                      </m:r>
                      <m:nary>
                        <m:naryPr>
                          <m:chr m:val="∑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. 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. </m:t>
                          </m:r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1 − </m:t>
                                  </m:r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sSub>
                                        <m:sSubPr>
                                          <m:ctrlPr>
                                            <a:rPr lang="en-GB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 .</m:t>
                                      </m:r>
                                      <m:sSub>
                                        <m:sSubPr>
                                          <m:ctrlPr>
                                            <a:rPr lang="en-GB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  <m:sub>
                                          <m:r>
                                            <a:rPr lang="en-GB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𝑖𝑟𝑟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 . </m:t>
                                  </m:r>
                                  <m:r>
                                    <a:rPr lang="en-GB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1 − 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 .</m:t>
                                  </m:r>
                                  <m:sSub>
                                    <m:sSubPr>
                                      <m:ctrlPr>
                                        <a:rPr lang="en-GB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3062" y="5316623"/>
                <a:ext cx="5391476" cy="7788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space réservé du contenu 16"/>
          <p:cNvSpPr txBox="1">
            <a:spLocks/>
          </p:cNvSpPr>
          <p:nvPr/>
        </p:nvSpPr>
        <p:spPr>
          <a:xfrm>
            <a:off x="561014" y="1041835"/>
            <a:ext cx="10686877" cy="38020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13" indent="0">
              <a:buNone/>
            </a:pP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 Cycles of </a:t>
            </a:r>
            <a:r>
              <a:rPr lang="en-GB" sz="1400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irradiation / decay</a:t>
            </a: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 to increase the statistic in a limited time !</a:t>
            </a:r>
            <a:endParaRPr lang="en-GB" sz="1200" dirty="0">
              <a:latin typeface="+mn-lt"/>
            </a:endParaRPr>
          </a:p>
        </p:txBody>
      </p:sp>
      <p:cxnSp>
        <p:nvCxnSpPr>
          <p:cNvPr id="22" name="Connecteur droit avec flèche 21"/>
          <p:cNvCxnSpPr/>
          <p:nvPr/>
        </p:nvCxnSpPr>
        <p:spPr>
          <a:xfrm flipH="1">
            <a:off x="3999135" y="1604297"/>
            <a:ext cx="36000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6493686" y="1604297"/>
            <a:ext cx="360000" cy="576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contenu 16"/>
          <p:cNvSpPr txBox="1">
            <a:spLocks/>
          </p:cNvSpPr>
          <p:nvPr/>
        </p:nvSpPr>
        <p:spPr>
          <a:xfrm>
            <a:off x="561014" y="5027574"/>
            <a:ext cx="10686877" cy="38020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13" indent="0">
              <a:buNone/>
            </a:pP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 After summation of the cycles: </a:t>
            </a:r>
            <a:endParaRPr lang="en-GB" sz="1200" dirty="0">
              <a:latin typeface="+mn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288759" y="5316623"/>
            <a:ext cx="3093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t = 0 	end of irradiation</a:t>
            </a:r>
          </a:p>
          <a:p>
            <a:pPr>
              <a:lnSpc>
                <a:spcPct val="150000"/>
              </a:lnSpc>
            </a:pP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GB" sz="1200" baseline="-25000" dirty="0" err="1" smtClean="0">
                <a:solidFill>
                  <a:schemeClr val="bg1">
                    <a:lumMod val="50000"/>
                  </a:schemeClr>
                </a:solidFill>
              </a:rPr>
              <a:t>irr</a:t>
            </a:r>
            <a:r>
              <a:rPr lang="en-GB" sz="1200" baseline="-250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irradiation duration</a:t>
            </a:r>
          </a:p>
          <a:p>
            <a:pPr>
              <a:lnSpc>
                <a:spcPct val="150000"/>
              </a:lnSpc>
            </a:pP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GB" sz="1200" baseline="-25000" dirty="0" smtClean="0">
                <a:solidFill>
                  <a:schemeClr val="bg1">
                    <a:lumMod val="50000"/>
                  </a:schemeClr>
                </a:solidFill>
              </a:rPr>
              <a:t>m 	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cycle duration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re 5"/>
          <p:cNvSpPr txBox="1">
            <a:spLocks/>
          </p:cNvSpPr>
          <p:nvPr/>
        </p:nvSpPr>
        <p:spPr>
          <a:xfrm>
            <a:off x="330585" y="63647"/>
            <a:ext cx="9643525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Principle of the </a:t>
            </a:r>
            <a:r>
              <a:rPr lang="en-GB" sz="2800" dirty="0" smtClean="0"/>
              <a:t>measurement: … and in practice 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2527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9" grpId="0"/>
      <p:bldP spid="24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Experimental setup</a:t>
            </a:r>
            <a:endParaRPr lang="en-GB" sz="44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743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14</a:t>
            </a:fld>
            <a:endParaRPr lang="en-GB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286373" y="4988094"/>
            <a:ext cx="10964863" cy="140146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 smtClean="0">
                <a:solidFill>
                  <a:srgbClr val="C00000"/>
                </a:solidFill>
                <a:latin typeface="+mn-lt"/>
              </a:rPr>
              <a:t>Monoenergetic</a:t>
            </a:r>
            <a:r>
              <a:rPr lang="en-GB" sz="1400" dirty="0" smtClean="0">
                <a:latin typeface="+mn-lt"/>
              </a:rPr>
              <a:t> neutron flux between 1 and 20 MeV</a:t>
            </a:r>
          </a:p>
          <a:p>
            <a:pPr lvl="1"/>
            <a:r>
              <a:rPr lang="en-GB" sz="1200" dirty="0" smtClean="0">
                <a:latin typeface="+mn-lt"/>
              </a:rPr>
              <a:t>Reactions: T(p, n), D(d, n), T(d, n)</a:t>
            </a:r>
          </a:p>
          <a:p>
            <a:pPr marL="188913" indent="0">
              <a:buNone/>
            </a:pPr>
            <a:endParaRPr lang="en-GB" sz="1400" dirty="0" smtClean="0">
              <a:latin typeface="+mn-lt"/>
            </a:endParaRPr>
          </a:p>
          <a:p>
            <a:r>
              <a:rPr lang="en-GB" sz="1400" dirty="0" smtClean="0">
                <a:latin typeface="+mn-lt"/>
                <a:sym typeface="Wingdings" panose="05000000000000000000" pitchFamily="2" charset="2"/>
              </a:rPr>
              <a:t>Similar measurements performed in the past</a:t>
            </a:r>
          </a:p>
          <a:p>
            <a:pPr lvl="1"/>
            <a:r>
              <a:rPr lang="en-GB" sz="1400" i="1" dirty="0" smtClean="0">
                <a:solidFill>
                  <a:schemeClr val="bg1">
                    <a:lumMod val="65000"/>
                  </a:schemeClr>
                </a:solidFill>
              </a:rPr>
              <a:t>Delayed neutron measurements of 232Th neutron-induced fission, </a:t>
            </a:r>
            <a:r>
              <a:rPr lang="en-GB" sz="1400" i="1" dirty="0" err="1" smtClean="0">
                <a:solidFill>
                  <a:schemeClr val="bg1">
                    <a:lumMod val="65000"/>
                  </a:schemeClr>
                </a:solidFill>
              </a:rPr>
              <a:t>X.Ledoux</a:t>
            </a:r>
            <a:r>
              <a:rPr lang="en-GB" sz="14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400" i="1" dirty="0" err="1" smtClean="0">
                <a:solidFill>
                  <a:schemeClr val="bg1">
                    <a:lumMod val="65000"/>
                  </a:schemeClr>
                </a:solidFill>
              </a:rPr>
              <a:t>D.Dore</a:t>
            </a:r>
            <a:r>
              <a:rPr lang="en-GB" sz="1400" i="1" dirty="0" smtClean="0">
                <a:solidFill>
                  <a:schemeClr val="bg1">
                    <a:lumMod val="65000"/>
                  </a:schemeClr>
                </a:solidFill>
              </a:rPr>
              <a:t> et al., 2014 </a:t>
            </a:r>
          </a:p>
          <a:p>
            <a:pPr marL="457200" lvl="1" indent="0">
              <a:buNone/>
            </a:pP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					</a:t>
            </a:r>
            <a:endParaRPr lang="en-GB" sz="1600" dirty="0"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8238401" y="4876540"/>
            <a:ext cx="376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</a:rPr>
              <a:t>From R. Nolte et D. J. Thomas, « </a:t>
            </a:r>
            <a:r>
              <a:rPr lang="en-GB" sz="1200" i="1" dirty="0" err="1" smtClean="0">
                <a:solidFill>
                  <a:schemeClr val="bg1">
                    <a:lumMod val="50000"/>
                  </a:schemeClr>
                </a:solidFill>
              </a:rPr>
              <a:t>Monoenergetic</a:t>
            </a:r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</a:rPr>
              <a:t> fast neutron reference fields: I. Neutron production » (2011)</a:t>
            </a:r>
            <a:endParaRPr lang="en-GB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53864" y="4604459"/>
            <a:ext cx="268739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i="1" dirty="0" smtClean="0">
                <a:solidFill>
                  <a:schemeClr val="bg1">
                    <a:lumMod val="65000"/>
                  </a:schemeClr>
                </a:solidFill>
              </a:rPr>
              <a:t>Low scatter hall - PIAF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8" y="1330080"/>
            <a:ext cx="5809125" cy="327437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13083" t="20112" r="64000" b="36184"/>
          <a:stretch/>
        </p:blipFill>
        <p:spPr>
          <a:xfrm>
            <a:off x="4986485" y="3085868"/>
            <a:ext cx="1415636" cy="1518591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7152361" y="1236342"/>
            <a:ext cx="4615360" cy="3495075"/>
            <a:chOff x="7152361" y="1236342"/>
            <a:chExt cx="4615360" cy="349507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5"/>
            <a:srcRect l="1182" t="1540" b="1352"/>
            <a:stretch/>
          </p:blipFill>
          <p:spPr>
            <a:xfrm>
              <a:off x="7152361" y="1236342"/>
              <a:ext cx="4615360" cy="3495075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9326382" y="3442540"/>
              <a:ext cx="11148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002060"/>
                  </a:solidFill>
                </a:rPr>
                <a:t>D + d</a:t>
              </a:r>
            </a:p>
            <a:p>
              <a:pPr algn="ctr"/>
              <a:r>
                <a:rPr lang="en-GB" sz="1100" dirty="0" smtClean="0">
                  <a:solidFill>
                    <a:srgbClr val="002060"/>
                  </a:solidFill>
                </a:rPr>
                <a:t>3.5 – 8 MeV</a:t>
              </a:r>
              <a:endParaRPr lang="en-GB" sz="1100" dirty="0">
                <a:solidFill>
                  <a:srgbClr val="002060"/>
                </a:solidFill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9183667" y="1933296"/>
              <a:ext cx="11148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FF0000"/>
                  </a:solidFill>
                </a:rPr>
                <a:t>T + p</a:t>
              </a:r>
            </a:p>
            <a:p>
              <a:pPr algn="ctr"/>
              <a:r>
                <a:rPr lang="en-GB" sz="1100" dirty="0" smtClean="0">
                  <a:solidFill>
                    <a:srgbClr val="FF0000"/>
                  </a:solidFill>
                </a:rPr>
                <a:t>1.2 – 3.2 MeV</a:t>
              </a:r>
              <a:endParaRPr lang="en-GB" sz="1100" dirty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10496330" y="3091816"/>
              <a:ext cx="11148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rgbClr val="00B050"/>
                  </a:solidFill>
                </a:rPr>
                <a:t>T + d</a:t>
              </a:r>
            </a:p>
            <a:p>
              <a:pPr algn="ctr"/>
              <a:r>
                <a:rPr lang="en-GB" sz="1100" dirty="0" smtClean="0">
                  <a:solidFill>
                    <a:srgbClr val="00B050"/>
                  </a:solidFill>
                </a:rPr>
                <a:t>14 - 19 MeV</a:t>
              </a:r>
              <a:endParaRPr lang="en-GB" sz="1100" dirty="0">
                <a:solidFill>
                  <a:srgbClr val="00B050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298483" y="1798418"/>
              <a:ext cx="587389" cy="53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441198" y="3448582"/>
              <a:ext cx="587389" cy="53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247891" y="2266240"/>
              <a:ext cx="393236" cy="53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</p:grpSp>
      <p:sp>
        <p:nvSpPr>
          <p:cNvPr id="20" name="Espace réservé du texte 3"/>
          <p:cNvSpPr txBox="1">
            <a:spLocks/>
          </p:cNvSpPr>
          <p:nvPr/>
        </p:nvSpPr>
        <p:spPr>
          <a:xfrm>
            <a:off x="458434" y="674371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PTB Ion Accelerator Facility </a:t>
            </a:r>
            <a:r>
              <a:rPr lang="en-GB" sz="1400" b="0" dirty="0" smtClean="0">
                <a:solidFill>
                  <a:schemeClr val="bg1">
                    <a:lumMod val="65000"/>
                  </a:schemeClr>
                </a:solidFill>
              </a:rPr>
              <a:t>(PIAF, </a:t>
            </a:r>
            <a:r>
              <a:rPr lang="en-GB" sz="1400" b="0" dirty="0" err="1" smtClean="0">
                <a:solidFill>
                  <a:schemeClr val="bg1">
                    <a:lumMod val="65000"/>
                  </a:schemeClr>
                </a:solidFill>
              </a:rPr>
              <a:t>Braunschweig</a:t>
            </a:r>
            <a:r>
              <a:rPr lang="en-GB" sz="1400" b="0" dirty="0" smtClean="0">
                <a:solidFill>
                  <a:schemeClr val="bg1">
                    <a:lumMod val="65000"/>
                  </a:schemeClr>
                </a:solidFill>
              </a:rPr>
              <a:t>, Germany)</a:t>
            </a:r>
            <a:endParaRPr lang="en-GB" sz="1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Titre 5"/>
          <p:cNvSpPr txBox="1">
            <a:spLocks/>
          </p:cNvSpPr>
          <p:nvPr/>
        </p:nvSpPr>
        <p:spPr>
          <a:xfrm>
            <a:off x="330586" y="63647"/>
            <a:ext cx="4799083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36253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0" y="3000921"/>
            <a:ext cx="134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Protons</a:t>
            </a:r>
          </a:p>
          <a:p>
            <a:pPr algn="ctr"/>
            <a:r>
              <a:rPr lang="en-GB" sz="1200" dirty="0" smtClean="0"/>
              <a:t>Deuterons</a:t>
            </a:r>
            <a:endParaRPr lang="en-GB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8934383" y="3954947"/>
            <a:ext cx="195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70C0"/>
                </a:solidFill>
              </a:rPr>
              <a:t>Target</a:t>
            </a:r>
          </a:p>
          <a:p>
            <a:pPr algn="ctr"/>
            <a:r>
              <a:rPr lang="en-GB" sz="1200" dirty="0" smtClean="0">
                <a:solidFill>
                  <a:srgbClr val="0070C0"/>
                </a:solidFill>
              </a:rPr>
              <a:t>Tritium or Deuterium</a:t>
            </a:r>
            <a:endParaRPr lang="en-GB" sz="1200" dirty="0">
              <a:solidFill>
                <a:srgbClr val="0070C0"/>
              </a:solidFill>
            </a:endParaRPr>
          </a:p>
        </p:txBody>
      </p:sp>
      <p:cxnSp>
        <p:nvCxnSpPr>
          <p:cNvPr id="16" name="Connecteur droit avec flèche 15"/>
          <p:cNvCxnSpPr/>
          <p:nvPr/>
        </p:nvCxnSpPr>
        <p:spPr>
          <a:xfrm>
            <a:off x="1206093" y="3227921"/>
            <a:ext cx="72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3624843" y="3220422"/>
            <a:ext cx="558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1125256" y="3083419"/>
            <a:ext cx="1003052" cy="282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Neutrons</a:t>
            </a:r>
            <a:endParaRPr lang="en-GB" sz="1200" dirty="0"/>
          </a:p>
        </p:txBody>
      </p:sp>
      <p:sp>
        <p:nvSpPr>
          <p:cNvPr id="15" name="ZoneTexte 14"/>
          <p:cNvSpPr txBox="1"/>
          <p:nvPr/>
        </p:nvSpPr>
        <p:spPr>
          <a:xfrm>
            <a:off x="8848460" y="2008653"/>
            <a:ext cx="2038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70C0"/>
                </a:solidFill>
              </a:rPr>
              <a:t>Reactions</a:t>
            </a:r>
          </a:p>
          <a:p>
            <a:pPr algn="ctr"/>
            <a:r>
              <a:rPr lang="en-GB" sz="1200" dirty="0" smtClean="0">
                <a:solidFill>
                  <a:srgbClr val="0070C0"/>
                </a:solidFill>
              </a:rPr>
              <a:t>T(p, n), D(</a:t>
            </a:r>
            <a:r>
              <a:rPr lang="en-GB" sz="1200" dirty="0" err="1" smtClean="0">
                <a:solidFill>
                  <a:srgbClr val="0070C0"/>
                </a:solidFill>
              </a:rPr>
              <a:t>d,n</a:t>
            </a:r>
            <a:r>
              <a:rPr lang="en-GB" sz="1200" dirty="0" smtClean="0">
                <a:solidFill>
                  <a:srgbClr val="0070C0"/>
                </a:solidFill>
              </a:rPr>
              <a:t>) et T(</a:t>
            </a:r>
            <a:r>
              <a:rPr lang="en-GB" sz="1200" dirty="0" err="1" smtClean="0">
                <a:solidFill>
                  <a:srgbClr val="0070C0"/>
                </a:solidFill>
              </a:rPr>
              <a:t>d,n</a:t>
            </a:r>
            <a:r>
              <a:rPr lang="en-GB" sz="1200" dirty="0" smtClean="0">
                <a:solidFill>
                  <a:srgbClr val="0070C0"/>
                </a:solidFill>
              </a:rPr>
              <a:t>)</a:t>
            </a:r>
          </a:p>
          <a:p>
            <a:pPr algn="ctr"/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15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206088" y="3726102"/>
            <a:ext cx="2953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solidFill>
                  <a:srgbClr val="00B050"/>
                </a:solidFill>
              </a:rPr>
              <a:t>Magnetic deflection</a:t>
            </a:r>
            <a:endParaRPr lang="en-GB" sz="1400" dirty="0">
              <a:solidFill>
                <a:srgbClr val="00B050"/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1935977" y="2947326"/>
            <a:ext cx="1717989" cy="547836"/>
            <a:chOff x="1655605" y="2759244"/>
            <a:chExt cx="1717989" cy="547836"/>
          </a:xfrm>
        </p:grpSpPr>
        <p:sp>
          <p:nvSpPr>
            <p:cNvPr id="9" name="ZoneTexte 8"/>
            <p:cNvSpPr txBox="1"/>
            <p:nvPr/>
          </p:nvSpPr>
          <p:spPr>
            <a:xfrm>
              <a:off x="1655605" y="2894662"/>
              <a:ext cx="17179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C00000"/>
                  </a:solidFill>
                </a:rPr>
                <a:t>Acceleration</a:t>
              </a:r>
              <a:endParaRPr lang="en-GB" sz="1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90700" y="2759244"/>
              <a:ext cx="1447800" cy="54783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1499069" y="1132733"/>
            <a:ext cx="2585085" cy="1624963"/>
            <a:chOff x="2141220" y="802005"/>
            <a:chExt cx="2585085" cy="1624963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915" t="1491" r="1246" b="2012"/>
            <a:stretch/>
          </p:blipFill>
          <p:spPr>
            <a:xfrm>
              <a:off x="2141220" y="802005"/>
              <a:ext cx="2585085" cy="15887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3548380" y="1895508"/>
              <a:ext cx="850900" cy="53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3588335" y="2050316"/>
              <a:ext cx="770989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800" dirty="0" err="1" smtClean="0">
                  <a:solidFill>
                    <a:srgbClr val="C00000"/>
                  </a:solidFill>
                </a:rPr>
                <a:t>Tandetron</a:t>
              </a:r>
              <a:endParaRPr lang="en-GB" sz="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1499068" y="3720984"/>
            <a:ext cx="2585085" cy="1568259"/>
            <a:chOff x="2141219" y="3256608"/>
            <a:chExt cx="2585085" cy="1568259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l="1607" t="1921" r="1630" b="3435"/>
            <a:stretch/>
          </p:blipFill>
          <p:spPr>
            <a:xfrm>
              <a:off x="2141219" y="3256608"/>
              <a:ext cx="2585085" cy="1568259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3722398" y="3288808"/>
              <a:ext cx="850900" cy="53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762353" y="3449486"/>
              <a:ext cx="770989" cy="21544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800" dirty="0" smtClean="0">
                  <a:solidFill>
                    <a:srgbClr val="C00000"/>
                  </a:solidFill>
                </a:rPr>
                <a:t>Cyclotron</a:t>
              </a:r>
              <a:endParaRPr lang="en-GB" sz="8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2" name="Cylindre 31"/>
          <p:cNvSpPr/>
          <p:nvPr/>
        </p:nvSpPr>
        <p:spPr>
          <a:xfrm rot="16200000">
            <a:off x="9251974" y="3057363"/>
            <a:ext cx="1317408" cy="341115"/>
          </a:xfrm>
          <a:prstGeom prst="can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/>
          </a:p>
        </p:txBody>
      </p:sp>
      <p:cxnSp>
        <p:nvCxnSpPr>
          <p:cNvPr id="33" name="Connecteur droit avec flèche 32"/>
          <p:cNvCxnSpPr/>
          <p:nvPr/>
        </p:nvCxnSpPr>
        <p:spPr>
          <a:xfrm>
            <a:off x="10272522" y="3224529"/>
            <a:ext cx="72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5823627" y="2947326"/>
            <a:ext cx="1717989" cy="547836"/>
            <a:chOff x="1655605" y="2759244"/>
            <a:chExt cx="1717989" cy="547836"/>
          </a:xfrm>
        </p:grpSpPr>
        <p:sp>
          <p:nvSpPr>
            <p:cNvPr id="36" name="Rectangle 35"/>
            <p:cNvSpPr/>
            <p:nvPr/>
          </p:nvSpPr>
          <p:spPr>
            <a:xfrm>
              <a:off x="1790700" y="2759244"/>
              <a:ext cx="1447800" cy="5478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655605" y="2894662"/>
              <a:ext cx="17179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00B050"/>
                  </a:solidFill>
                </a:rPr>
                <a:t>Beam cut off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37" name="Connecteur droit avec flèche 36"/>
          <p:cNvCxnSpPr/>
          <p:nvPr/>
        </p:nvCxnSpPr>
        <p:spPr>
          <a:xfrm>
            <a:off x="5237791" y="3220422"/>
            <a:ext cx="72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Multiplication 37"/>
          <p:cNvSpPr/>
          <p:nvPr/>
        </p:nvSpPr>
        <p:spPr>
          <a:xfrm>
            <a:off x="7941799" y="2748887"/>
            <a:ext cx="624840" cy="958067"/>
          </a:xfrm>
          <a:prstGeom prst="mathMultiply">
            <a:avLst>
              <a:gd name="adj1" fmla="val 888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cxnSp>
        <p:nvCxnSpPr>
          <p:cNvPr id="40" name="Connecteur droit avec flèche 39"/>
          <p:cNvCxnSpPr>
            <a:stCxn id="36" idx="0"/>
          </p:cNvCxnSpPr>
          <p:nvPr/>
        </p:nvCxnSpPr>
        <p:spPr>
          <a:xfrm flipV="1">
            <a:off x="6682622" y="1817800"/>
            <a:ext cx="858994" cy="112952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4137587" y="4242950"/>
            <a:ext cx="134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200" dirty="0" err="1" smtClean="0">
                <a:solidFill>
                  <a:srgbClr val="C00000"/>
                </a:solidFill>
              </a:rPr>
              <a:t>E</a:t>
            </a:r>
            <a:r>
              <a:rPr lang="en-GB" sz="1200" baseline="-25000" dirty="0" err="1" smtClean="0">
                <a:solidFill>
                  <a:srgbClr val="C00000"/>
                </a:solidFill>
              </a:rPr>
              <a:t>n</a:t>
            </a:r>
            <a:endParaRPr lang="en-GB" sz="1200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</a:rPr>
              <a:t>7 – 14.7 MeV</a:t>
            </a:r>
            <a:endParaRPr lang="en-GB" sz="1200" dirty="0">
              <a:solidFill>
                <a:srgbClr val="C0000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4028287" y="1466196"/>
            <a:ext cx="1559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200" dirty="0" err="1" smtClean="0">
                <a:solidFill>
                  <a:srgbClr val="C00000"/>
                </a:solidFill>
              </a:rPr>
              <a:t>E</a:t>
            </a:r>
            <a:r>
              <a:rPr lang="en-GB" sz="1200" baseline="-25000" dirty="0" err="1" smtClean="0">
                <a:solidFill>
                  <a:srgbClr val="C00000"/>
                </a:solidFill>
              </a:rPr>
              <a:t>n</a:t>
            </a:r>
            <a:endParaRPr lang="en-GB" sz="1200" dirty="0" smtClean="0">
              <a:solidFill>
                <a:srgbClr val="C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</a:rPr>
              <a:t>1.2 – 6.8 MeV</a:t>
            </a:r>
          </a:p>
          <a:p>
            <a:pPr algn="ctr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</a:rPr>
              <a:t>14.8 – 19 MeV</a:t>
            </a:r>
          </a:p>
        </p:txBody>
      </p:sp>
      <p:sp>
        <p:nvSpPr>
          <p:cNvPr id="46" name="Espace réservé du contenu 2"/>
          <p:cNvSpPr txBox="1">
            <a:spLocks/>
          </p:cNvSpPr>
          <p:nvPr/>
        </p:nvSpPr>
        <p:spPr>
          <a:xfrm>
            <a:off x="5823627" y="4805430"/>
            <a:ext cx="4415167" cy="140146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latin typeface="+mn-lt"/>
              </a:rPr>
              <a:t>Typical fluxes  </a:t>
            </a:r>
            <a:r>
              <a:rPr lang="en-GB" sz="16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n . cm</a:t>
            </a:r>
            <a:r>
              <a:rPr lang="en-GB" sz="1600" baseline="30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-2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. s</a:t>
            </a:r>
            <a:r>
              <a:rPr lang="en-GB" sz="1600" baseline="30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-1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en-GB" sz="1400" baseline="30000" dirty="0" smtClean="0">
              <a:latin typeface="+mn-lt"/>
            </a:endParaRPr>
          </a:p>
          <a:p>
            <a:pPr lvl="1"/>
            <a:r>
              <a:rPr lang="en-GB" sz="1400" dirty="0" smtClean="0">
                <a:latin typeface="+mn-lt"/>
              </a:rPr>
              <a:t>ILL : 	10</a:t>
            </a:r>
            <a:r>
              <a:rPr lang="en-GB" sz="1400" baseline="30000" dirty="0" smtClean="0">
                <a:latin typeface="+mn-lt"/>
              </a:rPr>
              <a:t>9</a:t>
            </a:r>
            <a:r>
              <a:rPr lang="en-GB" sz="1400" dirty="0" smtClean="0">
                <a:latin typeface="+mn-lt"/>
              </a:rPr>
              <a:t> 			(PF1B)</a:t>
            </a:r>
          </a:p>
          <a:p>
            <a:pPr lvl="1"/>
            <a:endParaRPr lang="en-GB" sz="1400" dirty="0" smtClean="0"/>
          </a:p>
          <a:p>
            <a:pPr lvl="1"/>
            <a:r>
              <a:rPr lang="en-GB" sz="1400" dirty="0" smtClean="0"/>
              <a:t>PTB : 	2 . 10</a:t>
            </a:r>
            <a:r>
              <a:rPr lang="en-GB" sz="1400" baseline="30000" dirty="0" smtClean="0"/>
              <a:t>3 </a:t>
            </a:r>
            <a:r>
              <a:rPr lang="en-GB" sz="1400" dirty="0" smtClean="0"/>
              <a:t>– 2 . 10</a:t>
            </a:r>
            <a:r>
              <a:rPr lang="en-GB" sz="1400" baseline="30000" dirty="0" smtClean="0"/>
              <a:t>4	</a:t>
            </a:r>
            <a:r>
              <a:rPr lang="en-GB" sz="1400" dirty="0" smtClean="0"/>
              <a:t>(at 1 m)</a:t>
            </a:r>
            <a:endParaRPr lang="en-GB" sz="1400" baseline="30000" dirty="0" smtClean="0"/>
          </a:p>
          <a:p>
            <a:pPr lvl="1"/>
            <a:endParaRPr lang="en-GB" sz="1400" dirty="0">
              <a:latin typeface="+mn-lt"/>
            </a:endParaRPr>
          </a:p>
        </p:txBody>
      </p:sp>
      <p:sp>
        <p:nvSpPr>
          <p:cNvPr id="49" name="Flèche courbée vers la gauche 48"/>
          <p:cNvSpPr/>
          <p:nvPr/>
        </p:nvSpPr>
        <p:spPr>
          <a:xfrm>
            <a:off x="9612666" y="5436163"/>
            <a:ext cx="478420" cy="531460"/>
          </a:xfrm>
          <a:prstGeom prst="curvedLef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>
              <a:solidFill>
                <a:schemeClr val="tx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10212755" y="5471632"/>
            <a:ext cx="15595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C00000"/>
                </a:solidFill>
              </a:rPr>
              <a:t>* 10</a:t>
            </a:r>
            <a:r>
              <a:rPr lang="en-GB" sz="1200" baseline="30000" dirty="0" smtClean="0">
                <a:solidFill>
                  <a:srgbClr val="C00000"/>
                </a:solidFill>
              </a:rPr>
              <a:t>-5 </a:t>
            </a:r>
            <a:r>
              <a:rPr lang="en-GB" sz="1200" dirty="0" smtClean="0">
                <a:solidFill>
                  <a:srgbClr val="C00000"/>
                </a:solidFill>
              </a:rPr>
              <a:t>!!!</a:t>
            </a:r>
          </a:p>
        </p:txBody>
      </p:sp>
      <p:sp>
        <p:nvSpPr>
          <p:cNvPr id="39" name="Espace réservé du texte 3"/>
          <p:cNvSpPr txBox="1">
            <a:spLocks/>
          </p:cNvSpPr>
          <p:nvPr/>
        </p:nvSpPr>
        <p:spPr>
          <a:xfrm>
            <a:off x="458434" y="674371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PTB Ion Accelerator Facility </a:t>
            </a:r>
            <a:r>
              <a:rPr lang="en-GB" sz="1400" b="0" dirty="0" smtClean="0">
                <a:solidFill>
                  <a:schemeClr val="bg1">
                    <a:lumMod val="65000"/>
                  </a:schemeClr>
                </a:solidFill>
              </a:rPr>
              <a:t>(PIAF, </a:t>
            </a:r>
            <a:r>
              <a:rPr lang="en-GB" sz="1400" b="0" dirty="0" err="1" smtClean="0">
                <a:solidFill>
                  <a:schemeClr val="bg1">
                    <a:lumMod val="65000"/>
                  </a:schemeClr>
                </a:solidFill>
              </a:rPr>
              <a:t>Braunschweig</a:t>
            </a:r>
            <a:r>
              <a:rPr lang="en-GB" sz="1400" b="0" dirty="0" smtClean="0">
                <a:solidFill>
                  <a:schemeClr val="bg1">
                    <a:lumMod val="65000"/>
                  </a:schemeClr>
                </a:solidFill>
              </a:rPr>
              <a:t>, Germany)</a:t>
            </a:r>
            <a:endParaRPr lang="en-GB" sz="1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1" name="Titre 5"/>
          <p:cNvSpPr txBox="1">
            <a:spLocks/>
          </p:cNvSpPr>
          <p:nvPr/>
        </p:nvSpPr>
        <p:spPr>
          <a:xfrm>
            <a:off x="330586" y="63647"/>
            <a:ext cx="4799083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236166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8" grpId="0" animBg="1"/>
      <p:bldP spid="46" grpId="0"/>
      <p:bldP spid="49" grpId="0" animBg="1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16</a:t>
            </a:fld>
            <a:endParaRPr lang="en-GB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4786" b="6966"/>
          <a:stretch/>
        </p:blipFill>
        <p:spPr>
          <a:xfrm>
            <a:off x="81458" y="1087230"/>
            <a:ext cx="4756690" cy="463081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028284" y="1947675"/>
            <a:ext cx="1196340" cy="1224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0"/>
          <a:stretch/>
        </p:blipFill>
        <p:spPr>
          <a:xfrm>
            <a:off x="6276591" y="2464119"/>
            <a:ext cx="4351514" cy="3404109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333658" y="5791744"/>
            <a:ext cx="2237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Rear view of LOENIEv2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4926544" y="337445"/>
            <a:ext cx="6927706" cy="1966175"/>
            <a:chOff x="4686004" y="341552"/>
            <a:chExt cx="6927706" cy="1966175"/>
          </a:xfrm>
        </p:grpSpPr>
        <p:sp>
          <p:nvSpPr>
            <p:cNvPr id="21" name="Rectangle 20"/>
            <p:cNvSpPr/>
            <p:nvPr/>
          </p:nvSpPr>
          <p:spPr>
            <a:xfrm>
              <a:off x="6896298" y="651832"/>
              <a:ext cx="4103036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1200" dirty="0" smtClean="0"/>
                <a:t>- Polyethylene </a:t>
              </a:r>
              <a:r>
                <a:rPr lang="en-GB" sz="1200" dirty="0"/>
                <a:t>cylinder </a:t>
              </a:r>
            </a:p>
            <a:p>
              <a:pPr lvl="2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N</a:t>
              </a:r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eutron moderation</a:t>
              </a:r>
            </a:p>
            <a:p>
              <a:pPr lvl="1">
                <a:lnSpc>
                  <a:spcPct val="150000"/>
                </a:lnSpc>
              </a:pPr>
              <a:r>
                <a:rPr lang="en-GB" sz="1200" dirty="0" smtClean="0"/>
                <a:t>- 16 </a:t>
              </a:r>
              <a:r>
                <a:rPr lang="en-GB" sz="1200" baseline="30000" dirty="0"/>
                <a:t>3</a:t>
              </a:r>
              <a:r>
                <a:rPr lang="en-GB" sz="1200" dirty="0"/>
                <a:t>He counters  </a:t>
              </a:r>
            </a:p>
            <a:p>
              <a:pPr lvl="2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T</a:t>
              </a:r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hermal neutron detection</a:t>
              </a:r>
            </a:p>
            <a:p>
              <a:pPr lvl="1">
                <a:lnSpc>
                  <a:spcPct val="150000"/>
                </a:lnSpc>
              </a:pPr>
              <a:r>
                <a:rPr lang="en-GB" sz="1200" dirty="0" smtClean="0"/>
                <a:t>- </a:t>
              </a:r>
              <a:r>
                <a:rPr lang="en-GB" sz="1200" dirty="0" err="1" smtClean="0"/>
                <a:t>Flexibore</a:t>
              </a:r>
              <a:r>
                <a:rPr lang="en-GB" sz="1200" dirty="0" smtClean="0"/>
                <a:t> </a:t>
              </a:r>
              <a:endParaRPr lang="en-GB" sz="1200" dirty="0"/>
            </a:p>
            <a:p>
              <a:pPr lvl="2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T</a:t>
              </a:r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hermal neutron absorption, noise reduction</a:t>
              </a:r>
            </a:p>
          </p:txBody>
        </p:sp>
        <p:sp>
          <p:nvSpPr>
            <p:cNvPr id="22" name="Espace réservé du contenu 2"/>
            <p:cNvSpPr txBox="1">
              <a:spLocks/>
            </p:cNvSpPr>
            <p:nvPr/>
          </p:nvSpPr>
          <p:spPr>
            <a:xfrm>
              <a:off x="4686004" y="341552"/>
              <a:ext cx="6618488" cy="158267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 smtClean="0">
                  <a:solidFill>
                    <a:srgbClr val="C00000"/>
                  </a:solidFill>
                  <a:latin typeface="+mn-lt"/>
                </a:rPr>
                <a:t>Neutron detector: LOENIEv2</a:t>
              </a:r>
            </a:p>
            <a:p>
              <a:pPr marL="457200" lvl="1" indent="0">
                <a:buNone/>
              </a:pP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	</a:t>
              </a:r>
              <a:r>
                <a:rPr lang="en-GB" sz="1600" dirty="0" smtClean="0">
                  <a:latin typeface="+mn-lt"/>
                  <a:sym typeface="Wingdings" panose="05000000000000000000" pitchFamily="2" charset="2"/>
                </a:rPr>
                <a:t>			</a:t>
              </a:r>
              <a:endParaRPr lang="en-GB" sz="1800" dirty="0">
                <a:latin typeface="+mn-lt"/>
              </a:endParaRPr>
            </a:p>
          </p:txBody>
        </p:sp>
        <p:sp>
          <p:nvSpPr>
            <p:cNvPr id="23" name="Espace réservé du contenu 2"/>
            <p:cNvSpPr txBox="1">
              <a:spLocks/>
            </p:cNvSpPr>
            <p:nvPr/>
          </p:nvSpPr>
          <p:spPr>
            <a:xfrm>
              <a:off x="7201456" y="1947908"/>
              <a:ext cx="4412254" cy="35981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8913" indent="0">
                <a:buNone/>
              </a:pP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en-GB" sz="1200" dirty="0" smtClean="0">
                  <a:solidFill>
                    <a:srgbClr val="C00000"/>
                  </a:solidFill>
                  <a:latin typeface="+mn-lt"/>
                </a:rPr>
                <a:t>Flat efficiency </a:t>
              </a:r>
              <a:r>
                <a:rPr lang="en-GB" sz="1200" dirty="0" smtClean="0">
                  <a:latin typeface="+mn-lt"/>
                </a:rPr>
                <a:t>between 0.1 and 1 MeV (</a:t>
              </a:r>
              <a:r>
                <a:rPr lang="en-GB" sz="1200" dirty="0"/>
                <a:t>≈ </a:t>
              </a:r>
              <a:r>
                <a:rPr lang="en-GB" sz="1200" dirty="0" smtClean="0">
                  <a:latin typeface="+mn-lt"/>
                </a:rPr>
                <a:t>12%)</a:t>
              </a:r>
              <a:endParaRPr lang="en-GB" sz="1600" dirty="0">
                <a:latin typeface="+mn-lt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5774101" y="660144"/>
            <a:ext cx="1742325" cy="1254653"/>
            <a:chOff x="5707045" y="2319648"/>
            <a:chExt cx="1742325" cy="1254653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4"/>
            <a:srcRect l="1834" t="12555" r="58166" b="16185"/>
            <a:stretch/>
          </p:blipFill>
          <p:spPr>
            <a:xfrm>
              <a:off x="5707045" y="2319648"/>
              <a:ext cx="1252044" cy="1254653"/>
            </a:xfrm>
            <a:prstGeom prst="rect">
              <a:avLst/>
            </a:prstGeom>
          </p:spPr>
        </p:pic>
        <p:cxnSp>
          <p:nvCxnSpPr>
            <p:cNvPr id="26" name="Connecteur droit avec flèche 25"/>
            <p:cNvCxnSpPr/>
            <p:nvPr/>
          </p:nvCxnSpPr>
          <p:spPr>
            <a:xfrm flipH="1">
              <a:off x="6756311" y="2792283"/>
              <a:ext cx="693059" cy="166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>
              <a:off x="6756311" y="2430360"/>
              <a:ext cx="693058" cy="175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/>
            <p:cNvCxnSpPr/>
            <p:nvPr/>
          </p:nvCxnSpPr>
          <p:spPr>
            <a:xfrm flipH="1">
              <a:off x="6746493" y="3205211"/>
              <a:ext cx="702877" cy="1974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itre 5"/>
          <p:cNvSpPr txBox="1">
            <a:spLocks/>
          </p:cNvSpPr>
          <p:nvPr/>
        </p:nvSpPr>
        <p:spPr>
          <a:xfrm>
            <a:off x="330586" y="63647"/>
            <a:ext cx="4799083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17916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17</a:t>
            </a:fld>
            <a:endParaRPr lang="fr-FR"/>
          </a:p>
        </p:txBody>
      </p:sp>
      <p:grpSp>
        <p:nvGrpSpPr>
          <p:cNvPr id="24" name="Groupe 23"/>
          <p:cNvGrpSpPr/>
          <p:nvPr/>
        </p:nvGrpSpPr>
        <p:grpSpPr>
          <a:xfrm>
            <a:off x="-1" y="1087230"/>
            <a:ext cx="4838149" cy="4788555"/>
            <a:chOff x="3695428" y="1110859"/>
            <a:chExt cx="4838149" cy="478855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l="4786" b="6966"/>
            <a:stretch/>
          </p:blipFill>
          <p:spPr>
            <a:xfrm>
              <a:off x="3776887" y="1110859"/>
              <a:ext cx="4756690" cy="46308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695428" y="3607642"/>
              <a:ext cx="2499361" cy="2291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1" t="16950" r="13244" b="12074"/>
            <a:stretch/>
          </p:blipFill>
          <p:spPr>
            <a:xfrm rot="5400000">
              <a:off x="3901202" y="3641573"/>
              <a:ext cx="1975379" cy="2207035"/>
            </a:xfrm>
            <a:prstGeom prst="rect">
              <a:avLst/>
            </a:prstGeom>
          </p:spPr>
        </p:pic>
      </p:grpSp>
      <p:graphicFrame>
        <p:nvGraphicFramePr>
          <p:cNvPr id="27" name="Tableau 26"/>
          <p:cNvGraphicFramePr>
            <a:graphicFrameLocks noGrp="1"/>
          </p:cNvGraphicFramePr>
          <p:nvPr>
            <p:extLst/>
          </p:nvPr>
        </p:nvGraphicFramePr>
        <p:xfrm>
          <a:off x="5367387" y="2857017"/>
          <a:ext cx="238080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3767468260"/>
                    </a:ext>
                  </a:extLst>
                </a:gridCol>
                <a:gridCol w="1329245">
                  <a:extLst>
                    <a:ext uri="{9D8B030D-6E8A-4147-A177-3AD203B41FA5}">
                      <a16:colId xmlns:a16="http://schemas.microsoft.com/office/drawing/2014/main" val="1763656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Purity: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99.8% (</a:t>
                      </a:r>
                      <a:r>
                        <a:rPr lang="en-GB" sz="1200" b="0" baseline="3000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238</a:t>
                      </a:r>
                      <a:r>
                        <a:rPr lang="en-GB" sz="1200" b="0" baseline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U)</a:t>
                      </a:r>
                      <a:endParaRPr lang="en-GB" sz="1200" b="0" baseline="3000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771295"/>
                  </a:ext>
                </a:extLst>
              </a:tr>
              <a:tr h="235619"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Mass: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30 g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783971"/>
                  </a:ext>
                </a:extLst>
              </a:tr>
              <a:tr h="254544"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Diameter: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15 mm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4053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Height: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9.7 mm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265781"/>
                  </a:ext>
                </a:extLst>
              </a:tr>
            </a:tbl>
          </a:graphicData>
        </a:graphic>
      </p:graphicFrame>
      <p:grpSp>
        <p:nvGrpSpPr>
          <p:cNvPr id="40" name="Groupe 39"/>
          <p:cNvGrpSpPr/>
          <p:nvPr/>
        </p:nvGrpSpPr>
        <p:grpSpPr>
          <a:xfrm>
            <a:off x="10343390" y="2553990"/>
            <a:ext cx="2024048" cy="1396970"/>
            <a:chOff x="3080135" y="1020707"/>
            <a:chExt cx="2704550" cy="1866644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4283" y="1283904"/>
              <a:ext cx="1706973" cy="1603447"/>
            </a:xfrm>
            <a:prstGeom prst="rect">
              <a:avLst/>
            </a:prstGeom>
          </p:spPr>
        </p:pic>
        <p:grpSp>
          <p:nvGrpSpPr>
            <p:cNvPr id="42" name="Groupe 41"/>
            <p:cNvGrpSpPr/>
            <p:nvPr/>
          </p:nvGrpSpPr>
          <p:grpSpPr>
            <a:xfrm>
              <a:off x="3080135" y="1020707"/>
              <a:ext cx="2704550" cy="1315670"/>
              <a:chOff x="3152237" y="2871660"/>
              <a:chExt cx="2704550" cy="1315670"/>
            </a:xfrm>
          </p:grpSpPr>
          <p:grpSp>
            <p:nvGrpSpPr>
              <p:cNvPr id="43" name="Groupe 42"/>
              <p:cNvGrpSpPr/>
              <p:nvPr/>
            </p:nvGrpSpPr>
            <p:grpSpPr>
              <a:xfrm>
                <a:off x="4959703" y="3686207"/>
                <a:ext cx="897084" cy="273410"/>
                <a:chOff x="4959703" y="3686207"/>
                <a:chExt cx="897084" cy="273410"/>
              </a:xfrm>
            </p:grpSpPr>
            <p:cxnSp>
              <p:nvCxnSpPr>
                <p:cNvPr id="48" name="Connecteur droit avec flèche 47"/>
                <p:cNvCxnSpPr/>
                <p:nvPr/>
              </p:nvCxnSpPr>
              <p:spPr>
                <a:xfrm flipH="1">
                  <a:off x="4959703" y="3854023"/>
                  <a:ext cx="192414" cy="0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ZoneTexte 48"/>
                <p:cNvSpPr txBox="1"/>
                <p:nvPr/>
              </p:nvSpPr>
              <p:spPr>
                <a:xfrm>
                  <a:off x="5083357" y="3686207"/>
                  <a:ext cx="773430" cy="273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 smtClean="0"/>
                    <a:t>Plug</a:t>
                  </a:r>
                  <a:endParaRPr lang="en-GB" sz="1000" dirty="0"/>
                </a:p>
              </p:txBody>
            </p:sp>
          </p:grpSp>
          <p:grpSp>
            <p:nvGrpSpPr>
              <p:cNvPr id="44" name="Groupe 43"/>
              <p:cNvGrpSpPr/>
              <p:nvPr/>
            </p:nvGrpSpPr>
            <p:grpSpPr>
              <a:xfrm>
                <a:off x="3152237" y="2871660"/>
                <a:ext cx="1387027" cy="455611"/>
                <a:chOff x="6680297" y="2733160"/>
                <a:chExt cx="1387027" cy="455611"/>
              </a:xfrm>
            </p:grpSpPr>
            <p:cxnSp>
              <p:nvCxnSpPr>
                <p:cNvPr id="46" name="Connecteur droit avec flèche 45"/>
                <p:cNvCxnSpPr/>
                <p:nvPr/>
              </p:nvCxnSpPr>
              <p:spPr>
                <a:xfrm rot="5400000">
                  <a:off x="7272384" y="3092564"/>
                  <a:ext cx="192414" cy="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ZoneTexte 46"/>
                <p:cNvSpPr txBox="1"/>
                <p:nvPr/>
              </p:nvSpPr>
              <p:spPr>
                <a:xfrm>
                  <a:off x="6680297" y="2733160"/>
                  <a:ext cx="1387027" cy="2734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dirty="0" smtClean="0"/>
                    <a:t>Container</a:t>
                  </a:r>
                  <a:endParaRPr lang="en-GB" sz="1000" dirty="0"/>
                </a:p>
              </p:txBody>
            </p:sp>
          </p:grpSp>
          <p:sp>
            <p:nvSpPr>
              <p:cNvPr id="45" name="ZoneTexte 44"/>
              <p:cNvSpPr txBox="1"/>
              <p:nvPr/>
            </p:nvSpPr>
            <p:spPr>
              <a:xfrm>
                <a:off x="3505310" y="3858327"/>
                <a:ext cx="902016" cy="329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smtClean="0">
                    <a:solidFill>
                      <a:schemeClr val="bg1"/>
                    </a:solidFill>
                  </a:rPr>
                  <a:t>Sample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Rectangle 49"/>
          <p:cNvSpPr/>
          <p:nvPr/>
        </p:nvSpPr>
        <p:spPr>
          <a:xfrm>
            <a:off x="1028284" y="1947675"/>
            <a:ext cx="1196340" cy="1224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143285" y="3875556"/>
            <a:ext cx="1196340" cy="12240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1918304" y="2393699"/>
            <a:ext cx="306320" cy="30529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grpSp>
        <p:nvGrpSpPr>
          <p:cNvPr id="10" name="Groupe 9"/>
          <p:cNvGrpSpPr/>
          <p:nvPr/>
        </p:nvGrpSpPr>
        <p:grpSpPr>
          <a:xfrm>
            <a:off x="4926544" y="2553990"/>
            <a:ext cx="7117376" cy="2280340"/>
            <a:chOff x="4686004" y="2558097"/>
            <a:chExt cx="7117376" cy="2280340"/>
          </a:xfrm>
        </p:grpSpPr>
        <p:grpSp>
          <p:nvGrpSpPr>
            <p:cNvPr id="39" name="Groupe 38"/>
            <p:cNvGrpSpPr/>
            <p:nvPr/>
          </p:nvGrpSpPr>
          <p:grpSpPr>
            <a:xfrm>
              <a:off x="4686004" y="2558097"/>
              <a:ext cx="5416846" cy="1356678"/>
              <a:chOff x="-89278" y="3742293"/>
              <a:chExt cx="5416846" cy="1356678"/>
            </a:xfrm>
          </p:grpSpPr>
          <p:sp>
            <p:nvSpPr>
              <p:cNvPr id="25" name="Espace réservé du contenu 2"/>
              <p:cNvSpPr txBox="1">
                <a:spLocks/>
              </p:cNvSpPr>
              <p:nvPr/>
            </p:nvSpPr>
            <p:spPr>
              <a:xfrm>
                <a:off x="-89278" y="3742293"/>
                <a:ext cx="2801906" cy="27929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>
                <a:lvl1pPr marL="360363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tabLst/>
                  <a:defRPr lang="fr-FR" sz="20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8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lang="fr-FR" sz="16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4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lang="en-US" sz="1400" kern="12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 smtClean="0">
                    <a:solidFill>
                      <a:srgbClr val="0070C0"/>
                    </a:solidFill>
                    <a:latin typeface="+mn-lt"/>
                  </a:rPr>
                  <a:t>Sample: uranium metal </a:t>
                </a:r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3133679" y="4064115"/>
                <a:ext cx="2193889" cy="1034856"/>
                <a:chOff x="3133679" y="4064115"/>
                <a:chExt cx="2193889" cy="1034856"/>
              </a:xfrm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502" t="24258" r="33871" b="57032"/>
                <a:stretch/>
              </p:blipFill>
              <p:spPr bwMode="auto">
                <a:xfrm>
                  <a:off x="4375068" y="4074690"/>
                  <a:ext cx="952500" cy="1024281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8" name="Image 37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282" t="60848" r="11833" b="4371"/>
                <a:stretch/>
              </p:blipFill>
              <p:spPr>
                <a:xfrm>
                  <a:off x="3133679" y="4064115"/>
                  <a:ext cx="974989" cy="1034856"/>
                </a:xfrm>
                <a:prstGeom prst="rect">
                  <a:avLst/>
                </a:prstGeom>
              </p:spPr>
            </p:pic>
          </p:grpSp>
        </p:grpSp>
        <p:sp>
          <p:nvSpPr>
            <p:cNvPr id="54" name="Espace réservé du contenu 2"/>
            <p:cNvSpPr txBox="1">
              <a:spLocks/>
            </p:cNvSpPr>
            <p:nvPr/>
          </p:nvSpPr>
          <p:spPr>
            <a:xfrm>
              <a:off x="4919607" y="4199684"/>
              <a:ext cx="6883773" cy="63875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Char char="-"/>
              </a:pP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Inside LOENIEv2 			 Start measuring </a:t>
              </a:r>
              <a:r>
                <a:rPr lang="en-GB" sz="1200" dirty="0" smtClean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as soon as</a:t>
              </a:r>
              <a:r>
                <a:rPr lang="en-GB" sz="1200" dirty="0" smtClean="0">
                  <a:solidFill>
                    <a:schemeClr val="tx2"/>
                  </a:solidFill>
                  <a:latin typeface="+mn-lt"/>
                  <a:sym typeface="Wingdings" panose="05000000000000000000" pitchFamily="2" charset="2"/>
                </a:rPr>
                <a:t> </a:t>
              </a: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irradiation stops</a:t>
              </a:r>
            </a:p>
            <a:p>
              <a:pPr>
                <a:lnSpc>
                  <a:spcPct val="150000"/>
                </a:lnSpc>
                <a:buFontTx/>
                <a:buChar char="-"/>
              </a:pPr>
              <a:r>
                <a:rPr lang="en-GB" sz="1200" dirty="0" smtClean="0">
                  <a:latin typeface="+mn-lt"/>
                </a:rPr>
                <a:t>Close to LOENIEv2 entrance 	</a:t>
              </a: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en-GB" sz="1200" dirty="0" smtClean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Compromise</a:t>
              </a: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 detection efficiency / fission rate</a:t>
              </a:r>
              <a:endParaRPr lang="en-GB" sz="1200" dirty="0">
                <a:latin typeface="+mn-lt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926544" y="337445"/>
            <a:ext cx="6927706" cy="1966175"/>
            <a:chOff x="4686004" y="341552"/>
            <a:chExt cx="6927706" cy="1966175"/>
          </a:xfrm>
        </p:grpSpPr>
        <p:sp>
          <p:nvSpPr>
            <p:cNvPr id="67" name="Rectangle 66"/>
            <p:cNvSpPr/>
            <p:nvPr/>
          </p:nvSpPr>
          <p:spPr>
            <a:xfrm>
              <a:off x="6896298" y="651832"/>
              <a:ext cx="4103036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1200" dirty="0" smtClean="0"/>
                <a:t>- Polyethylene </a:t>
              </a:r>
              <a:r>
                <a:rPr lang="en-GB" sz="1200" dirty="0"/>
                <a:t>cylinder </a:t>
              </a:r>
            </a:p>
            <a:p>
              <a:pPr lvl="2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N</a:t>
              </a:r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eutron moderation</a:t>
              </a:r>
            </a:p>
            <a:p>
              <a:pPr lvl="1">
                <a:lnSpc>
                  <a:spcPct val="150000"/>
                </a:lnSpc>
              </a:pPr>
              <a:r>
                <a:rPr lang="en-GB" sz="1200" dirty="0" smtClean="0"/>
                <a:t>- 16 </a:t>
              </a:r>
              <a:r>
                <a:rPr lang="en-GB" sz="1200" baseline="30000" dirty="0"/>
                <a:t>3</a:t>
              </a:r>
              <a:r>
                <a:rPr lang="en-GB" sz="1200" dirty="0"/>
                <a:t>He counters  </a:t>
              </a:r>
            </a:p>
            <a:p>
              <a:pPr lvl="2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T</a:t>
              </a:r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hermal neutron detection</a:t>
              </a:r>
            </a:p>
            <a:p>
              <a:pPr lvl="1">
                <a:lnSpc>
                  <a:spcPct val="150000"/>
                </a:lnSpc>
              </a:pPr>
              <a:r>
                <a:rPr lang="en-GB" sz="1200" dirty="0" smtClean="0"/>
                <a:t>- </a:t>
              </a:r>
              <a:r>
                <a:rPr lang="en-GB" sz="1200" dirty="0" err="1" smtClean="0"/>
                <a:t>Flexibore</a:t>
              </a:r>
              <a:r>
                <a:rPr lang="en-GB" sz="1200" dirty="0" smtClean="0"/>
                <a:t> </a:t>
              </a:r>
              <a:endParaRPr lang="en-GB" sz="1200" dirty="0"/>
            </a:p>
            <a:p>
              <a:pPr lvl="2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T</a:t>
              </a:r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hermal neutron absorption, noise reduction</a:t>
              </a:r>
            </a:p>
          </p:txBody>
        </p:sp>
        <p:sp>
          <p:nvSpPr>
            <p:cNvPr id="55" name="Espace réservé du contenu 2"/>
            <p:cNvSpPr txBox="1">
              <a:spLocks/>
            </p:cNvSpPr>
            <p:nvPr/>
          </p:nvSpPr>
          <p:spPr>
            <a:xfrm>
              <a:off x="4686004" y="341552"/>
              <a:ext cx="6618488" cy="158267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 smtClean="0">
                  <a:solidFill>
                    <a:srgbClr val="C00000"/>
                  </a:solidFill>
                  <a:latin typeface="+mn-lt"/>
                </a:rPr>
                <a:t>Neutron detector: LOENIEv2</a:t>
              </a:r>
            </a:p>
            <a:p>
              <a:pPr marL="457200" lvl="1" indent="0">
                <a:buNone/>
              </a:pP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	</a:t>
              </a:r>
              <a:r>
                <a:rPr lang="en-GB" sz="1600" dirty="0" smtClean="0">
                  <a:latin typeface="+mn-lt"/>
                  <a:sym typeface="Wingdings" panose="05000000000000000000" pitchFamily="2" charset="2"/>
                </a:rPr>
                <a:t>			</a:t>
              </a:r>
              <a:endParaRPr lang="en-GB" sz="1800" dirty="0">
                <a:latin typeface="+mn-lt"/>
              </a:endParaRPr>
            </a:p>
          </p:txBody>
        </p:sp>
        <p:sp>
          <p:nvSpPr>
            <p:cNvPr id="56" name="Espace réservé du contenu 2"/>
            <p:cNvSpPr txBox="1">
              <a:spLocks/>
            </p:cNvSpPr>
            <p:nvPr/>
          </p:nvSpPr>
          <p:spPr>
            <a:xfrm>
              <a:off x="7201456" y="1947908"/>
              <a:ext cx="4412254" cy="35981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8913" indent="0">
                <a:buNone/>
              </a:pP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en-GB" sz="1200" dirty="0" smtClean="0">
                  <a:solidFill>
                    <a:srgbClr val="C00000"/>
                  </a:solidFill>
                  <a:latin typeface="+mn-lt"/>
                </a:rPr>
                <a:t>Flat efficiency </a:t>
              </a:r>
              <a:r>
                <a:rPr lang="en-GB" sz="1200" dirty="0" smtClean="0">
                  <a:latin typeface="+mn-lt"/>
                </a:rPr>
                <a:t>between 0.1 and 1 MeV (</a:t>
              </a:r>
              <a:r>
                <a:rPr lang="en-GB" sz="1200" dirty="0"/>
                <a:t>≈ </a:t>
              </a:r>
              <a:r>
                <a:rPr lang="en-GB" sz="1200" dirty="0" smtClean="0">
                  <a:latin typeface="+mn-lt"/>
                </a:rPr>
                <a:t>12%)</a:t>
              </a:r>
              <a:endParaRPr lang="en-GB" sz="1600" dirty="0">
                <a:latin typeface="+mn-lt"/>
              </a:endParaRPr>
            </a:p>
          </p:txBody>
        </p:sp>
      </p:grpSp>
      <p:sp>
        <p:nvSpPr>
          <p:cNvPr id="63" name="ZoneTexte 62"/>
          <p:cNvSpPr txBox="1"/>
          <p:nvPr/>
        </p:nvSpPr>
        <p:spPr>
          <a:xfrm>
            <a:off x="81458" y="5763955"/>
            <a:ext cx="2215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Sample in irradiation position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5774101" y="660144"/>
            <a:ext cx="1742325" cy="1254653"/>
            <a:chOff x="5707045" y="2319648"/>
            <a:chExt cx="1742325" cy="1254653"/>
          </a:xfrm>
        </p:grpSpPr>
        <p:pic>
          <p:nvPicPr>
            <p:cNvPr id="65" name="Image 64"/>
            <p:cNvPicPr>
              <a:picLocks noChangeAspect="1"/>
            </p:cNvPicPr>
            <p:nvPr/>
          </p:nvPicPr>
          <p:blipFill rotWithShape="1">
            <a:blip r:embed="rId8"/>
            <a:srcRect l="1834" t="12555" r="58166" b="16185"/>
            <a:stretch/>
          </p:blipFill>
          <p:spPr>
            <a:xfrm>
              <a:off x="5707045" y="2319648"/>
              <a:ext cx="1252044" cy="1254653"/>
            </a:xfrm>
            <a:prstGeom prst="rect">
              <a:avLst/>
            </a:prstGeom>
          </p:spPr>
        </p:pic>
        <p:cxnSp>
          <p:nvCxnSpPr>
            <p:cNvPr id="66" name="Connecteur droit avec flèche 65"/>
            <p:cNvCxnSpPr/>
            <p:nvPr/>
          </p:nvCxnSpPr>
          <p:spPr>
            <a:xfrm flipH="1">
              <a:off x="6756311" y="2792283"/>
              <a:ext cx="693059" cy="166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>
              <a:off x="6756311" y="2430360"/>
              <a:ext cx="693058" cy="175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 flipH="1">
              <a:off x="6746493" y="3205211"/>
              <a:ext cx="702877" cy="1974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Titre 5"/>
          <p:cNvSpPr txBox="1">
            <a:spLocks/>
          </p:cNvSpPr>
          <p:nvPr/>
        </p:nvSpPr>
        <p:spPr>
          <a:xfrm>
            <a:off x="330586" y="63647"/>
            <a:ext cx="4799083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322419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4926544" y="5138692"/>
            <a:ext cx="6618488" cy="140688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00B050"/>
                </a:solidFill>
                <a:latin typeface="+mn-lt"/>
              </a:rPr>
              <a:t>Proximity with the neutron production target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(few cm)</a:t>
            </a:r>
          </a:p>
          <a:p>
            <a:pPr lvl="1"/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Maximisation</a:t>
            </a:r>
            <a:r>
              <a:rPr lang="en-GB" sz="1200" dirty="0" smtClean="0">
                <a:latin typeface="+mn-lt"/>
              </a:rPr>
              <a:t> of the fission rate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Saturation</a:t>
            </a:r>
            <a:r>
              <a:rPr lang="en-GB" sz="1200" dirty="0" smtClean="0">
                <a:latin typeface="+mn-lt"/>
              </a:rPr>
              <a:t> of the acquisition during irradiations</a:t>
            </a:r>
          </a:p>
          <a:p>
            <a:pPr marL="457200" lvl="1" indent="0">
              <a:buNone/>
            </a:pP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	 </a:t>
            </a:r>
            <a:r>
              <a:rPr lang="en-GB" sz="1200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Inhibition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of the </a:t>
            </a:r>
            <a:r>
              <a:rPr lang="en-GB" sz="1200" baseline="30000" dirty="0" smtClean="0">
                <a:latin typeface="+mn-lt"/>
                <a:sym typeface="Wingdings" panose="05000000000000000000" pitchFamily="2" charset="2"/>
              </a:rPr>
              <a:t>3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He counters (except for the rising and falling edges)</a:t>
            </a:r>
          </a:p>
          <a:p>
            <a:pPr marL="457200" lvl="1" indent="0">
              <a:buNone/>
            </a:pP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	 </a:t>
            </a:r>
            <a:r>
              <a:rPr lang="en-GB" sz="1200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Synchronisation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with the accelerator</a:t>
            </a:r>
            <a:r>
              <a:rPr lang="en-GB" sz="1600" dirty="0" smtClean="0">
                <a:latin typeface="+mn-lt"/>
                <a:sym typeface="Wingdings" panose="05000000000000000000" pitchFamily="2" charset="2"/>
              </a:rPr>
              <a:t>	</a:t>
            </a:r>
            <a:endParaRPr lang="en-GB" sz="1800" dirty="0">
              <a:latin typeface="+mn-lt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-1" y="1087230"/>
            <a:ext cx="4838149" cy="4788555"/>
            <a:chOff x="3695428" y="1110859"/>
            <a:chExt cx="4838149" cy="4788555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l="4786" b="6966"/>
            <a:stretch/>
          </p:blipFill>
          <p:spPr>
            <a:xfrm>
              <a:off x="3776887" y="1110859"/>
              <a:ext cx="4756690" cy="463081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3695428" y="3607642"/>
              <a:ext cx="4838149" cy="22917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 smtClean="0"/>
            </a:p>
          </p:txBody>
        </p:sp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11" t="16950" r="13244" b="12074"/>
            <a:stretch/>
          </p:blipFill>
          <p:spPr>
            <a:xfrm rot="5400000">
              <a:off x="3901202" y="3641573"/>
              <a:ext cx="1975379" cy="2207035"/>
            </a:xfrm>
            <a:prstGeom prst="rect">
              <a:avLst/>
            </a:prstGeom>
          </p:spPr>
        </p:pic>
      </p:grpSp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192246"/>
              </p:ext>
            </p:extLst>
          </p:nvPr>
        </p:nvGraphicFramePr>
        <p:xfrm>
          <a:off x="5367387" y="2857017"/>
          <a:ext cx="238080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">
                  <a:extLst>
                    <a:ext uri="{9D8B030D-6E8A-4147-A177-3AD203B41FA5}">
                      <a16:colId xmlns:a16="http://schemas.microsoft.com/office/drawing/2014/main" val="3767468260"/>
                    </a:ext>
                  </a:extLst>
                </a:gridCol>
                <a:gridCol w="1329245">
                  <a:extLst>
                    <a:ext uri="{9D8B030D-6E8A-4147-A177-3AD203B41FA5}">
                      <a16:colId xmlns:a16="http://schemas.microsoft.com/office/drawing/2014/main" val="1763656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Purity: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99.8% (</a:t>
                      </a:r>
                      <a:r>
                        <a:rPr lang="en-GB" sz="1200" b="0" baseline="3000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238</a:t>
                      </a:r>
                      <a:r>
                        <a:rPr lang="en-GB" sz="1200" b="0" baseline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U)</a:t>
                      </a:r>
                      <a:endParaRPr lang="en-GB" sz="1200" b="0" baseline="30000" noProof="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771295"/>
                  </a:ext>
                </a:extLst>
              </a:tr>
              <a:tr h="235619"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Mass: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30 g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783971"/>
                  </a:ext>
                </a:extLst>
              </a:tr>
              <a:tr h="254544"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Diameter: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15 mm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7940539"/>
                  </a:ext>
                </a:extLst>
              </a:tr>
              <a:tr h="137160"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- Height: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noProof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9.7 mm</a:t>
                      </a:r>
                      <a:endParaRPr lang="en-GB" sz="1200" b="0" noProof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265781"/>
                  </a:ext>
                </a:extLst>
              </a:tr>
            </a:tbl>
          </a:graphicData>
        </a:graphic>
      </p:graphicFrame>
      <p:grpSp>
        <p:nvGrpSpPr>
          <p:cNvPr id="40" name="Groupe 39"/>
          <p:cNvGrpSpPr/>
          <p:nvPr/>
        </p:nvGrpSpPr>
        <p:grpSpPr>
          <a:xfrm>
            <a:off x="10343390" y="2553990"/>
            <a:ext cx="2024048" cy="1396970"/>
            <a:chOff x="3080135" y="1020707"/>
            <a:chExt cx="2704550" cy="1866644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4283" y="1283904"/>
              <a:ext cx="1706973" cy="1603447"/>
            </a:xfrm>
            <a:prstGeom prst="rect">
              <a:avLst/>
            </a:prstGeom>
          </p:spPr>
        </p:pic>
        <p:grpSp>
          <p:nvGrpSpPr>
            <p:cNvPr id="42" name="Groupe 41"/>
            <p:cNvGrpSpPr/>
            <p:nvPr/>
          </p:nvGrpSpPr>
          <p:grpSpPr>
            <a:xfrm>
              <a:off x="3080135" y="1020707"/>
              <a:ext cx="2704550" cy="1315670"/>
              <a:chOff x="3152237" y="2871660"/>
              <a:chExt cx="2704550" cy="1315670"/>
            </a:xfrm>
          </p:grpSpPr>
          <p:grpSp>
            <p:nvGrpSpPr>
              <p:cNvPr id="43" name="Groupe 42"/>
              <p:cNvGrpSpPr/>
              <p:nvPr/>
            </p:nvGrpSpPr>
            <p:grpSpPr>
              <a:xfrm>
                <a:off x="4959703" y="3686207"/>
                <a:ext cx="897084" cy="273410"/>
                <a:chOff x="4959703" y="3686207"/>
                <a:chExt cx="897084" cy="273410"/>
              </a:xfrm>
            </p:grpSpPr>
            <p:cxnSp>
              <p:nvCxnSpPr>
                <p:cNvPr id="48" name="Connecteur droit avec flèche 47"/>
                <p:cNvCxnSpPr/>
                <p:nvPr/>
              </p:nvCxnSpPr>
              <p:spPr>
                <a:xfrm flipH="1">
                  <a:off x="4959703" y="3854023"/>
                  <a:ext cx="192414" cy="0"/>
                </a:xfrm>
                <a:prstGeom prst="straightConnector1">
                  <a:avLst/>
                </a:prstGeom>
                <a:ln w="9525"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ZoneTexte 48"/>
                <p:cNvSpPr txBox="1"/>
                <p:nvPr/>
              </p:nvSpPr>
              <p:spPr>
                <a:xfrm>
                  <a:off x="5083357" y="3686207"/>
                  <a:ext cx="773430" cy="273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000" dirty="0" smtClean="0"/>
                    <a:t>Plug</a:t>
                  </a:r>
                  <a:endParaRPr lang="en-GB" sz="1000" dirty="0"/>
                </a:p>
              </p:txBody>
            </p:sp>
          </p:grpSp>
          <p:grpSp>
            <p:nvGrpSpPr>
              <p:cNvPr id="44" name="Groupe 43"/>
              <p:cNvGrpSpPr/>
              <p:nvPr/>
            </p:nvGrpSpPr>
            <p:grpSpPr>
              <a:xfrm>
                <a:off x="3152237" y="2871660"/>
                <a:ext cx="1387027" cy="455611"/>
                <a:chOff x="6680297" y="2733160"/>
                <a:chExt cx="1387027" cy="455611"/>
              </a:xfrm>
            </p:grpSpPr>
            <p:cxnSp>
              <p:nvCxnSpPr>
                <p:cNvPr id="46" name="Connecteur droit avec flèche 45"/>
                <p:cNvCxnSpPr/>
                <p:nvPr/>
              </p:nvCxnSpPr>
              <p:spPr>
                <a:xfrm rot="5400000">
                  <a:off x="7272384" y="3092564"/>
                  <a:ext cx="192414" cy="0"/>
                </a:xfrm>
                <a:prstGeom prst="straightConnector1">
                  <a:avLst/>
                </a:prstGeom>
                <a:ln w="9525">
                  <a:solidFill>
                    <a:schemeClr val="bg1">
                      <a:lumMod val="50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ZoneTexte 46"/>
                <p:cNvSpPr txBox="1"/>
                <p:nvPr/>
              </p:nvSpPr>
              <p:spPr>
                <a:xfrm>
                  <a:off x="6680297" y="2733160"/>
                  <a:ext cx="1387027" cy="2734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000" dirty="0" smtClean="0"/>
                    <a:t>Container</a:t>
                  </a:r>
                  <a:endParaRPr lang="en-GB" sz="1000" dirty="0"/>
                </a:p>
              </p:txBody>
            </p:sp>
          </p:grpSp>
          <p:sp>
            <p:nvSpPr>
              <p:cNvPr id="45" name="ZoneTexte 44"/>
              <p:cNvSpPr txBox="1"/>
              <p:nvPr/>
            </p:nvSpPr>
            <p:spPr>
              <a:xfrm>
                <a:off x="3505310" y="3858327"/>
                <a:ext cx="902016" cy="3290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dirty="0" smtClean="0">
                    <a:solidFill>
                      <a:schemeClr val="bg1"/>
                    </a:solidFill>
                  </a:rPr>
                  <a:t>Sample</a:t>
                </a:r>
                <a:endParaRPr lang="en-GB" sz="1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0" name="Rectangle 49"/>
          <p:cNvSpPr/>
          <p:nvPr/>
        </p:nvSpPr>
        <p:spPr>
          <a:xfrm>
            <a:off x="1028284" y="1947675"/>
            <a:ext cx="1196340" cy="122400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1" name="Rectangle 50"/>
          <p:cNvSpPr/>
          <p:nvPr/>
        </p:nvSpPr>
        <p:spPr>
          <a:xfrm>
            <a:off x="2224624" y="2306004"/>
            <a:ext cx="1630680" cy="504000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2" name="Rectangle 51"/>
          <p:cNvSpPr/>
          <p:nvPr/>
        </p:nvSpPr>
        <p:spPr>
          <a:xfrm>
            <a:off x="143285" y="3875556"/>
            <a:ext cx="1196340" cy="122400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53" name="Rectangle 52"/>
          <p:cNvSpPr/>
          <p:nvPr/>
        </p:nvSpPr>
        <p:spPr>
          <a:xfrm>
            <a:off x="1918304" y="2393699"/>
            <a:ext cx="306320" cy="30529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grpSp>
        <p:nvGrpSpPr>
          <p:cNvPr id="10" name="Groupe 9"/>
          <p:cNvGrpSpPr/>
          <p:nvPr/>
        </p:nvGrpSpPr>
        <p:grpSpPr>
          <a:xfrm>
            <a:off x="4926544" y="2553990"/>
            <a:ext cx="7117376" cy="2280340"/>
            <a:chOff x="4686004" y="2558097"/>
            <a:chExt cx="7117376" cy="2280340"/>
          </a:xfrm>
        </p:grpSpPr>
        <p:grpSp>
          <p:nvGrpSpPr>
            <p:cNvPr id="39" name="Groupe 38"/>
            <p:cNvGrpSpPr/>
            <p:nvPr/>
          </p:nvGrpSpPr>
          <p:grpSpPr>
            <a:xfrm>
              <a:off x="4686004" y="2558097"/>
              <a:ext cx="5416846" cy="1356678"/>
              <a:chOff x="-89278" y="3742293"/>
              <a:chExt cx="5416846" cy="1356678"/>
            </a:xfrm>
          </p:grpSpPr>
          <p:sp>
            <p:nvSpPr>
              <p:cNvPr id="25" name="Espace réservé du contenu 2"/>
              <p:cNvSpPr txBox="1">
                <a:spLocks/>
              </p:cNvSpPr>
              <p:nvPr/>
            </p:nvSpPr>
            <p:spPr>
              <a:xfrm>
                <a:off x="-89278" y="3742293"/>
                <a:ext cx="2801906" cy="279293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>
                <a:lvl1pPr marL="360363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tabLst/>
                  <a:defRPr lang="fr-FR" sz="20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8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lang="fr-FR" sz="16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4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lang="en-US" sz="1400" kern="12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 smtClean="0">
                    <a:solidFill>
                      <a:srgbClr val="0070C0"/>
                    </a:solidFill>
                    <a:latin typeface="+mn-lt"/>
                  </a:rPr>
                  <a:t>Sample: uranium metal </a:t>
                </a:r>
              </a:p>
            </p:txBody>
          </p:sp>
          <p:grpSp>
            <p:nvGrpSpPr>
              <p:cNvPr id="6" name="Groupe 5"/>
              <p:cNvGrpSpPr/>
              <p:nvPr/>
            </p:nvGrpSpPr>
            <p:grpSpPr>
              <a:xfrm>
                <a:off x="3133679" y="4064115"/>
                <a:ext cx="2193889" cy="1034856"/>
                <a:chOff x="3133679" y="4064115"/>
                <a:chExt cx="2193889" cy="1034856"/>
              </a:xfrm>
            </p:grpSpPr>
            <p:pic>
              <p:nvPicPr>
                <p:cNvPr id="26" name="Image 25"/>
                <p:cNvPicPr>
                  <a:picLocks noChangeAspect="1"/>
                </p:cNvPicPr>
                <p:nvPr/>
              </p:nvPicPr>
              <p:blipFill rotWithShape="1">
                <a:blip r:embed="rId6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6502" t="24258" r="33871" b="57032"/>
                <a:stretch/>
              </p:blipFill>
              <p:spPr bwMode="auto">
                <a:xfrm>
                  <a:off x="4375068" y="4074690"/>
                  <a:ext cx="952500" cy="1024281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38" name="Image 37"/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9282" t="60848" r="11833" b="4371"/>
                <a:stretch/>
              </p:blipFill>
              <p:spPr>
                <a:xfrm>
                  <a:off x="3133679" y="4064115"/>
                  <a:ext cx="974989" cy="1034856"/>
                </a:xfrm>
                <a:prstGeom prst="rect">
                  <a:avLst/>
                </a:prstGeom>
              </p:spPr>
            </p:pic>
          </p:grpSp>
        </p:grpSp>
        <p:sp>
          <p:nvSpPr>
            <p:cNvPr id="54" name="Espace réservé du contenu 2"/>
            <p:cNvSpPr txBox="1">
              <a:spLocks/>
            </p:cNvSpPr>
            <p:nvPr/>
          </p:nvSpPr>
          <p:spPr>
            <a:xfrm>
              <a:off x="4919607" y="4199684"/>
              <a:ext cx="6883773" cy="638753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Tx/>
                <a:buChar char="-"/>
              </a:pP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Inside LOENIEv2 			 Start measuring </a:t>
              </a:r>
              <a:r>
                <a:rPr lang="en-GB" sz="1200" dirty="0" smtClean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as soon as </a:t>
              </a: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irradiation stops</a:t>
              </a:r>
            </a:p>
            <a:p>
              <a:pPr>
                <a:lnSpc>
                  <a:spcPct val="150000"/>
                </a:lnSpc>
                <a:buFontTx/>
                <a:buChar char="-"/>
              </a:pPr>
              <a:r>
                <a:rPr lang="en-GB" sz="1200" dirty="0" smtClean="0">
                  <a:latin typeface="+mn-lt"/>
                </a:rPr>
                <a:t>Close to LOENIEv2 entrance 	</a:t>
              </a: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en-GB" sz="1200" dirty="0" smtClean="0">
                  <a:solidFill>
                    <a:srgbClr val="C00000"/>
                  </a:solidFill>
                  <a:latin typeface="+mn-lt"/>
                  <a:sym typeface="Wingdings" panose="05000000000000000000" pitchFamily="2" charset="2"/>
                </a:rPr>
                <a:t>Compromise</a:t>
              </a: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 detection efficiency / fission rate</a:t>
              </a:r>
              <a:endParaRPr lang="en-GB" sz="1200" dirty="0">
                <a:latin typeface="+mn-lt"/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926544" y="337445"/>
            <a:ext cx="6927706" cy="1966175"/>
            <a:chOff x="4686004" y="341552"/>
            <a:chExt cx="6927706" cy="1966175"/>
          </a:xfrm>
        </p:grpSpPr>
        <p:sp>
          <p:nvSpPr>
            <p:cNvPr id="67" name="Rectangle 66"/>
            <p:cNvSpPr/>
            <p:nvPr/>
          </p:nvSpPr>
          <p:spPr>
            <a:xfrm>
              <a:off x="6896298" y="651832"/>
              <a:ext cx="4103036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/>
              <a:r>
                <a:rPr lang="en-GB" sz="1200" dirty="0" smtClean="0"/>
                <a:t>- Polyethylene </a:t>
              </a:r>
              <a:r>
                <a:rPr lang="en-GB" sz="1200" dirty="0"/>
                <a:t>cylinder </a:t>
              </a:r>
            </a:p>
            <a:p>
              <a:pPr lvl="2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N</a:t>
              </a:r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eutron moderation</a:t>
              </a:r>
            </a:p>
            <a:p>
              <a:pPr lvl="1">
                <a:lnSpc>
                  <a:spcPct val="150000"/>
                </a:lnSpc>
              </a:pPr>
              <a:r>
                <a:rPr lang="en-GB" sz="1200" dirty="0" smtClean="0"/>
                <a:t>- 16 </a:t>
              </a:r>
              <a:r>
                <a:rPr lang="en-GB" sz="1200" baseline="30000" dirty="0"/>
                <a:t>3</a:t>
              </a:r>
              <a:r>
                <a:rPr lang="en-GB" sz="1200" dirty="0"/>
                <a:t>He counters  </a:t>
              </a:r>
            </a:p>
            <a:p>
              <a:pPr lvl="2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T</a:t>
              </a:r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hermal neutron detection</a:t>
              </a:r>
            </a:p>
            <a:p>
              <a:pPr lvl="1">
                <a:lnSpc>
                  <a:spcPct val="150000"/>
                </a:lnSpc>
              </a:pPr>
              <a:r>
                <a:rPr lang="en-GB" sz="1200" dirty="0" smtClean="0"/>
                <a:t>- </a:t>
              </a:r>
              <a:r>
                <a:rPr lang="en-GB" sz="1200" dirty="0" err="1" smtClean="0"/>
                <a:t>Flexibore</a:t>
              </a:r>
              <a:r>
                <a:rPr lang="en-GB" sz="1200" dirty="0" smtClean="0"/>
                <a:t> </a:t>
              </a:r>
              <a:endParaRPr lang="en-GB" sz="1200" dirty="0"/>
            </a:p>
            <a:p>
              <a:pPr lvl="2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  <a:sym typeface="Wingdings" panose="05000000000000000000" pitchFamily="2" charset="2"/>
                </a:rPr>
                <a:t> T</a:t>
              </a:r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hermal neutron absorption, noise reduction</a:t>
              </a:r>
            </a:p>
          </p:txBody>
        </p:sp>
        <p:sp>
          <p:nvSpPr>
            <p:cNvPr id="55" name="Espace réservé du contenu 2"/>
            <p:cNvSpPr txBox="1">
              <a:spLocks/>
            </p:cNvSpPr>
            <p:nvPr/>
          </p:nvSpPr>
          <p:spPr>
            <a:xfrm>
              <a:off x="4686004" y="341552"/>
              <a:ext cx="6618488" cy="1582672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 smtClean="0">
                  <a:solidFill>
                    <a:srgbClr val="C00000"/>
                  </a:solidFill>
                  <a:latin typeface="+mn-lt"/>
                </a:rPr>
                <a:t>Neutron detector: LOENIEv2</a:t>
              </a:r>
            </a:p>
            <a:p>
              <a:pPr marL="457200" lvl="1" indent="0">
                <a:buNone/>
              </a:pP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	</a:t>
              </a:r>
              <a:r>
                <a:rPr lang="en-GB" sz="1600" dirty="0" smtClean="0">
                  <a:latin typeface="+mn-lt"/>
                  <a:sym typeface="Wingdings" panose="05000000000000000000" pitchFamily="2" charset="2"/>
                </a:rPr>
                <a:t>			</a:t>
              </a:r>
              <a:endParaRPr lang="en-GB" sz="1800" dirty="0">
                <a:latin typeface="+mn-lt"/>
              </a:endParaRPr>
            </a:p>
          </p:txBody>
        </p:sp>
        <p:sp>
          <p:nvSpPr>
            <p:cNvPr id="56" name="Espace réservé du contenu 2"/>
            <p:cNvSpPr txBox="1">
              <a:spLocks/>
            </p:cNvSpPr>
            <p:nvPr/>
          </p:nvSpPr>
          <p:spPr>
            <a:xfrm>
              <a:off x="7201456" y="1947908"/>
              <a:ext cx="4412254" cy="359819"/>
            </a:xfrm>
            <a:prstGeom prst="rect">
              <a:avLst/>
            </a:prstGeom>
          </p:spPr>
          <p:txBody>
            <a:bodyPr vert="horz" wrap="square" lIns="91440" tIns="45720" rIns="91440" bIns="45720" rtlCol="0">
              <a:noAutofit/>
            </a:bodyPr>
            <a:lstStyle>
              <a:lvl1pPr marL="360363" indent="-17145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tabLst/>
                <a:defRPr lang="fr-FR" sz="20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8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lang="fr-FR" sz="16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lang="fr-FR" sz="1400" kern="1200" smtClean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lang="en-US" sz="1400" kern="1200" dirty="0">
                  <a:solidFill>
                    <a:schemeClr val="tx1"/>
                  </a:solidFill>
                  <a:latin typeface="Calibri" charset="0"/>
                  <a:ea typeface="Calibri" charset="0"/>
                  <a:cs typeface="Calibri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88913" indent="0">
                <a:buNone/>
              </a:pPr>
              <a:r>
                <a:rPr lang="en-GB" sz="1200" dirty="0" smtClean="0">
                  <a:latin typeface="+mn-lt"/>
                  <a:sym typeface="Wingdings" panose="05000000000000000000" pitchFamily="2" charset="2"/>
                </a:rPr>
                <a:t> </a:t>
              </a:r>
              <a:r>
                <a:rPr lang="en-GB" sz="1200" dirty="0" smtClean="0">
                  <a:solidFill>
                    <a:srgbClr val="C00000"/>
                  </a:solidFill>
                  <a:latin typeface="+mn-lt"/>
                </a:rPr>
                <a:t>Flat efficiency </a:t>
              </a:r>
              <a:r>
                <a:rPr lang="en-GB" sz="1200" dirty="0" smtClean="0">
                  <a:latin typeface="+mn-lt"/>
                </a:rPr>
                <a:t>between 0.1 and 1 MeV (</a:t>
              </a:r>
              <a:r>
                <a:rPr lang="en-GB" sz="1200" dirty="0"/>
                <a:t>≈ </a:t>
              </a:r>
              <a:r>
                <a:rPr lang="en-GB" sz="1200" dirty="0" smtClean="0">
                  <a:latin typeface="+mn-lt"/>
                </a:rPr>
                <a:t>12%)</a:t>
              </a:r>
              <a:endParaRPr lang="en-GB" sz="1600" dirty="0">
                <a:latin typeface="+mn-lt"/>
              </a:endParaRPr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/>
          <a:srcRect t="13773" b="14694"/>
          <a:stretch/>
        </p:blipFill>
        <p:spPr>
          <a:xfrm>
            <a:off x="2499164" y="4725883"/>
            <a:ext cx="2331731" cy="98298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9"/>
          <a:srcRect t="4547" b="13090"/>
          <a:stretch/>
        </p:blipFill>
        <p:spPr>
          <a:xfrm>
            <a:off x="2498838" y="3733772"/>
            <a:ext cx="2339871" cy="952528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2510715" y="3728134"/>
            <a:ext cx="2320180" cy="198072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2384764" y="5778150"/>
            <a:ext cx="274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Tritium solid target (top) </a:t>
            </a:r>
          </a:p>
          <a:p>
            <a:pPr algn="ctr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Deuterium gas target (down)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81458" y="5763955"/>
            <a:ext cx="22155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Sample in irradiation position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2" name="Groupe 61"/>
          <p:cNvGrpSpPr/>
          <p:nvPr/>
        </p:nvGrpSpPr>
        <p:grpSpPr>
          <a:xfrm>
            <a:off x="5774101" y="660144"/>
            <a:ext cx="1742325" cy="1254653"/>
            <a:chOff x="5707045" y="2319648"/>
            <a:chExt cx="1742325" cy="1254653"/>
          </a:xfrm>
        </p:grpSpPr>
        <p:pic>
          <p:nvPicPr>
            <p:cNvPr id="65" name="Image 64"/>
            <p:cNvPicPr>
              <a:picLocks noChangeAspect="1"/>
            </p:cNvPicPr>
            <p:nvPr/>
          </p:nvPicPr>
          <p:blipFill rotWithShape="1">
            <a:blip r:embed="rId10"/>
            <a:srcRect l="1834" t="12555" r="58166" b="16185"/>
            <a:stretch/>
          </p:blipFill>
          <p:spPr>
            <a:xfrm>
              <a:off x="5707045" y="2319648"/>
              <a:ext cx="1252044" cy="1254653"/>
            </a:xfrm>
            <a:prstGeom prst="rect">
              <a:avLst/>
            </a:prstGeom>
          </p:spPr>
        </p:pic>
        <p:cxnSp>
          <p:nvCxnSpPr>
            <p:cNvPr id="66" name="Connecteur droit avec flèche 65"/>
            <p:cNvCxnSpPr/>
            <p:nvPr/>
          </p:nvCxnSpPr>
          <p:spPr>
            <a:xfrm flipH="1">
              <a:off x="6756311" y="2792283"/>
              <a:ext cx="693059" cy="166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Connecteur droit avec flèche 67"/>
            <p:cNvCxnSpPr/>
            <p:nvPr/>
          </p:nvCxnSpPr>
          <p:spPr>
            <a:xfrm flipH="1">
              <a:off x="6756311" y="2430360"/>
              <a:ext cx="693058" cy="17573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avec flèche 68"/>
            <p:cNvCxnSpPr/>
            <p:nvPr/>
          </p:nvCxnSpPr>
          <p:spPr>
            <a:xfrm flipH="1">
              <a:off x="6746493" y="3205211"/>
              <a:ext cx="702877" cy="1974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Titre 5"/>
          <p:cNvSpPr txBox="1">
            <a:spLocks/>
          </p:cNvSpPr>
          <p:nvPr/>
        </p:nvSpPr>
        <p:spPr>
          <a:xfrm>
            <a:off x="330586" y="63647"/>
            <a:ext cx="4799083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82114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ALDEN-U238 </a:t>
            </a:r>
            <a:r>
              <a:rPr lang="fr-FR" sz="4400" dirty="0" err="1" smtClean="0"/>
              <a:t>campaigns</a:t>
            </a:r>
            <a:r>
              <a:rPr lang="fr-FR" sz="4400" dirty="0" smtClean="0"/>
              <a:t>: </a:t>
            </a:r>
            <a:br>
              <a:rPr lang="fr-FR" sz="4400" dirty="0" smtClean="0"/>
            </a:br>
            <a:r>
              <a:rPr lang="fr-FR" sz="4400" dirty="0" smtClean="0"/>
              <a:t>First </a:t>
            </a:r>
            <a:r>
              <a:rPr lang="fr-FR" sz="4400" dirty="0" err="1" smtClean="0"/>
              <a:t>results</a:t>
            </a:r>
            <a:endParaRPr lang="fr-FR" sz="4400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52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da-DK" dirty="0" smtClean="0"/>
              <a:t>Context of work</a:t>
            </a:r>
            <a:endParaRPr lang="fr-FR" dirty="0"/>
          </a:p>
          <a:p>
            <a:pPr>
              <a:lnSpc>
                <a:spcPct val="200000"/>
              </a:lnSpc>
            </a:pPr>
            <a:r>
              <a:rPr lang="da-DK" dirty="0" smtClean="0"/>
              <a:t>Principle of the measurement</a:t>
            </a:r>
            <a:endParaRPr lang="da-DK" dirty="0"/>
          </a:p>
          <a:p>
            <a:pPr>
              <a:lnSpc>
                <a:spcPct val="200000"/>
              </a:lnSpc>
            </a:pPr>
            <a:r>
              <a:rPr lang="da-DK" dirty="0" smtClean="0"/>
              <a:t>Experimental setup</a:t>
            </a:r>
            <a:endParaRPr lang="da-DK" dirty="0"/>
          </a:p>
          <a:p>
            <a:pPr>
              <a:lnSpc>
                <a:spcPct val="200000"/>
              </a:lnSpc>
            </a:pPr>
            <a:r>
              <a:rPr lang="da-DK" dirty="0" smtClean="0"/>
              <a:t>ALDEN-U238 campaigns: First results</a:t>
            </a:r>
          </a:p>
          <a:p>
            <a:pPr>
              <a:lnSpc>
                <a:spcPct val="200000"/>
              </a:lnSpc>
            </a:pPr>
            <a:r>
              <a:rPr lang="da-DK" dirty="0" smtClean="0"/>
              <a:t>Conclusions and outlooks</a:t>
            </a:r>
            <a:endParaRPr lang="da-DK" dirty="0"/>
          </a:p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83CA77CF-90B0-156C-C226-029958F1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E6646E4-AC2D-2AE6-38D5-1C39CE6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18/01/2024</a:t>
            </a:r>
            <a:endParaRPr lang="fr-FR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F0F225C7-2A54-8795-689F-FCC4525F9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9B0E96E-CC02-3FED-3FAF-F96BE8D9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819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20</a:t>
            </a:fld>
            <a:endParaRPr lang="en-GB" dirty="0"/>
          </a:p>
        </p:txBody>
      </p:sp>
      <p:sp>
        <p:nvSpPr>
          <p:cNvPr id="48" name="Espace réservé du contenu 16"/>
          <p:cNvSpPr txBox="1">
            <a:spLocks/>
          </p:cNvSpPr>
          <p:nvPr/>
        </p:nvSpPr>
        <p:spPr>
          <a:xfrm>
            <a:off x="403660" y="853898"/>
            <a:ext cx="12001700" cy="40792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2 * test week : Dec. 2022 and June 2023</a:t>
            </a:r>
          </a:p>
          <a:p>
            <a:pPr marL="188913" indent="0">
              <a:buNone/>
            </a:pPr>
            <a:endParaRPr lang="en-GB" sz="1400" dirty="0" smtClean="0">
              <a:latin typeface="+mn-lt"/>
            </a:endParaRPr>
          </a:p>
          <a:p>
            <a:r>
              <a:rPr lang="en-GB" sz="1400" dirty="0" smtClean="0">
                <a:latin typeface="+mn-lt"/>
              </a:rPr>
              <a:t>2 * measurement campaign (2 weeks each) 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ALDEN-4</a:t>
            </a:r>
            <a:r>
              <a:rPr lang="en-GB" sz="1200" dirty="0" smtClean="0">
                <a:latin typeface="+mn-lt"/>
              </a:rPr>
              <a:t> (Feb. 2023) : 8 </a:t>
            </a:r>
            <a:r>
              <a:rPr lang="en-GB" sz="1200" dirty="0" err="1" smtClean="0">
                <a:latin typeface="+mn-lt"/>
              </a:rPr>
              <a:t>ν</a:t>
            </a:r>
            <a:r>
              <a:rPr lang="en-GB" sz="1200" baseline="-25000" dirty="0" err="1" smtClean="0">
                <a:latin typeface="+mn-lt"/>
              </a:rPr>
              <a:t>d</a:t>
            </a:r>
            <a:r>
              <a:rPr lang="en-GB" sz="1200" baseline="-25000" dirty="0" smtClean="0">
                <a:latin typeface="+mn-lt"/>
              </a:rPr>
              <a:t> </a:t>
            </a:r>
            <a:r>
              <a:rPr lang="en-GB" sz="1200" dirty="0" smtClean="0">
                <a:latin typeface="+mn-lt"/>
              </a:rPr>
              <a:t>+ </a:t>
            </a:r>
            <a:r>
              <a:rPr lang="en-GB" sz="1200" dirty="0" smtClean="0">
                <a:solidFill>
                  <a:srgbClr val="00B050"/>
                </a:solidFill>
                <a:latin typeface="+mn-lt"/>
              </a:rPr>
              <a:t>3</a:t>
            </a:r>
            <a:r>
              <a:rPr lang="en-GB" sz="1200" dirty="0" smtClean="0">
                <a:latin typeface="+mn-lt"/>
              </a:rPr>
              <a:t> abundances measurement		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E</a:t>
            </a:r>
            <a:r>
              <a:rPr lang="en-GB" sz="1200" baseline="-25000" dirty="0" err="1" smtClean="0">
                <a:latin typeface="+mn-lt"/>
                <a:sym typeface="Wingdings" panose="05000000000000000000" pitchFamily="2" charset="2"/>
              </a:rPr>
              <a:t>n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= 1.5 – </a:t>
            </a:r>
            <a:r>
              <a:rPr lang="en-GB" sz="1200" dirty="0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2.5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– 3 – 4 - </a:t>
            </a:r>
            <a:r>
              <a:rPr lang="en-GB" sz="1200" dirty="0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5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– 6.5 - </a:t>
            </a:r>
            <a:r>
              <a:rPr lang="en-GB" sz="1200" dirty="0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14.8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– 19 MeV  (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Tandetron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ALDEN-5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(Sept. 2023) : 7 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ν</a:t>
            </a:r>
            <a:r>
              <a:rPr lang="en-GB" sz="1200" baseline="-25000" dirty="0" err="1" smtClean="0">
                <a:latin typeface="+mn-lt"/>
                <a:sym typeface="Wingdings" panose="05000000000000000000" pitchFamily="2" charset="2"/>
              </a:rPr>
              <a:t>d</a:t>
            </a:r>
            <a:r>
              <a:rPr lang="en-GB" sz="1200" baseline="-25000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measurements</a:t>
            </a:r>
            <a:r>
              <a:rPr lang="en-GB" sz="1200" baseline="-25000" dirty="0" smtClean="0">
                <a:latin typeface="+mn-lt"/>
                <a:sym typeface="Wingdings" panose="05000000000000000000" pitchFamily="2" charset="2"/>
              </a:rPr>
              <a:t>		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			 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E</a:t>
            </a:r>
            <a:r>
              <a:rPr lang="en-GB" sz="1200" baseline="-25000" dirty="0" err="1" smtClean="0">
                <a:latin typeface="+mn-lt"/>
                <a:sym typeface="Wingdings" panose="05000000000000000000" pitchFamily="2" charset="2"/>
              </a:rPr>
              <a:t>n</a:t>
            </a:r>
            <a:r>
              <a:rPr lang="en-GB" sz="1200" baseline="-250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= 2 – 3.5 – 6 MeV (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Tandetron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) + 8 – 10 – 12.2 – 14.7 MeV (Cyclotron)</a:t>
            </a:r>
            <a:endParaRPr lang="en-GB" sz="1200" dirty="0" smtClean="0">
              <a:latin typeface="+mn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" b="2365"/>
          <a:stretch/>
        </p:blipFill>
        <p:spPr>
          <a:xfrm>
            <a:off x="1560505" y="2255973"/>
            <a:ext cx="9860805" cy="4273278"/>
          </a:xfrm>
          <a:prstGeom prst="rect">
            <a:avLst/>
          </a:prstGeom>
        </p:spPr>
      </p:pic>
      <p:sp>
        <p:nvSpPr>
          <p:cNvPr id="13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Overview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Titre 5"/>
          <p:cNvSpPr>
            <a:spLocks noGrp="1"/>
          </p:cNvSpPr>
          <p:nvPr>
            <p:ph type="title"/>
          </p:nvPr>
        </p:nvSpPr>
        <p:spPr>
          <a:xfrm>
            <a:off x="330586" y="63647"/>
            <a:ext cx="10728325" cy="554829"/>
          </a:xfrm>
        </p:spPr>
        <p:txBody>
          <a:bodyPr>
            <a:normAutofit/>
          </a:bodyPr>
          <a:lstStyle/>
          <a:p>
            <a:r>
              <a:rPr lang="en-GB" sz="2800" dirty="0"/>
              <a:t>ALDEN-U238 campaigns: First results</a:t>
            </a:r>
          </a:p>
        </p:txBody>
      </p:sp>
    </p:spTree>
    <p:extLst>
      <p:ext uri="{BB962C8B-B14F-4D97-AF65-F5344CB8AC3E}">
        <p14:creationId xmlns:p14="http://schemas.microsoft.com/office/powerpoint/2010/main" val="5801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" b="2752"/>
          <a:stretch/>
        </p:blipFill>
        <p:spPr>
          <a:xfrm>
            <a:off x="1561879" y="2255974"/>
            <a:ext cx="9859431" cy="4273278"/>
          </a:xfrm>
          <a:prstGeom prst="rect">
            <a:avLst/>
          </a:prstGeom>
        </p:spPr>
      </p:pic>
      <p:sp>
        <p:nvSpPr>
          <p:cNvPr id="9" name="Espace réservé du contenu 16"/>
          <p:cNvSpPr txBox="1">
            <a:spLocks/>
          </p:cNvSpPr>
          <p:nvPr/>
        </p:nvSpPr>
        <p:spPr>
          <a:xfrm>
            <a:off x="403660" y="853898"/>
            <a:ext cx="12001700" cy="407922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2 * test week : Dec. 2022 and June 2023</a:t>
            </a:r>
          </a:p>
          <a:p>
            <a:pPr marL="188913" indent="0">
              <a:buNone/>
            </a:pPr>
            <a:endParaRPr lang="en-GB" sz="1400" dirty="0" smtClean="0">
              <a:latin typeface="+mn-lt"/>
            </a:endParaRPr>
          </a:p>
          <a:p>
            <a:r>
              <a:rPr lang="en-GB" sz="1400" dirty="0" smtClean="0">
                <a:latin typeface="+mn-lt"/>
              </a:rPr>
              <a:t>2 * measurement campaign (2 weeks each) 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ALDEN-4</a:t>
            </a:r>
            <a:r>
              <a:rPr lang="en-GB" sz="1200" dirty="0" smtClean="0">
                <a:latin typeface="+mn-lt"/>
              </a:rPr>
              <a:t> (Feb. 2023) : 8 </a:t>
            </a:r>
            <a:r>
              <a:rPr lang="en-GB" sz="1200" dirty="0" err="1" smtClean="0">
                <a:latin typeface="+mn-lt"/>
              </a:rPr>
              <a:t>ν</a:t>
            </a:r>
            <a:r>
              <a:rPr lang="en-GB" sz="1200" baseline="-25000" dirty="0" err="1" smtClean="0">
                <a:latin typeface="+mn-lt"/>
              </a:rPr>
              <a:t>d</a:t>
            </a:r>
            <a:r>
              <a:rPr lang="en-GB" sz="1200" baseline="-25000" dirty="0" smtClean="0">
                <a:latin typeface="+mn-lt"/>
              </a:rPr>
              <a:t> </a:t>
            </a:r>
            <a:r>
              <a:rPr lang="en-GB" sz="1200" dirty="0" smtClean="0">
                <a:latin typeface="+mn-lt"/>
              </a:rPr>
              <a:t>+ </a:t>
            </a:r>
            <a:r>
              <a:rPr lang="en-GB" sz="1200" dirty="0" smtClean="0">
                <a:solidFill>
                  <a:srgbClr val="00B050"/>
                </a:solidFill>
                <a:latin typeface="+mn-lt"/>
              </a:rPr>
              <a:t>3</a:t>
            </a:r>
            <a:r>
              <a:rPr lang="en-GB" sz="1200" dirty="0" smtClean="0">
                <a:latin typeface="+mn-lt"/>
              </a:rPr>
              <a:t> abundances measurement		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 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E</a:t>
            </a:r>
            <a:r>
              <a:rPr lang="en-GB" sz="1200" baseline="-25000" dirty="0" err="1" smtClean="0">
                <a:latin typeface="+mn-lt"/>
                <a:sym typeface="Wingdings" panose="05000000000000000000" pitchFamily="2" charset="2"/>
              </a:rPr>
              <a:t>n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= 1.5 – </a:t>
            </a:r>
            <a:r>
              <a:rPr lang="en-GB" sz="1200" dirty="0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2.5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– 3 – 4 - </a:t>
            </a:r>
            <a:r>
              <a:rPr lang="en-GB" sz="1200" dirty="0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5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– 6.5 - </a:t>
            </a:r>
            <a:r>
              <a:rPr lang="en-GB" sz="1200" dirty="0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14.8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– 19 MeV  (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Tandetron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0070C0"/>
                </a:solidFill>
                <a:latin typeface="+mn-lt"/>
                <a:sym typeface="Wingdings" panose="05000000000000000000" pitchFamily="2" charset="2"/>
              </a:rPr>
              <a:t>ALDEN-5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(Sept. 2023) : 7 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ν</a:t>
            </a:r>
            <a:r>
              <a:rPr lang="en-GB" sz="1200" baseline="-25000" dirty="0" err="1" smtClean="0">
                <a:latin typeface="+mn-lt"/>
                <a:sym typeface="Wingdings" panose="05000000000000000000" pitchFamily="2" charset="2"/>
              </a:rPr>
              <a:t>d</a:t>
            </a:r>
            <a:r>
              <a:rPr lang="en-GB" sz="1200" baseline="-25000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measurements</a:t>
            </a:r>
            <a:r>
              <a:rPr lang="en-GB" sz="1200" baseline="-25000" dirty="0" smtClean="0">
                <a:latin typeface="+mn-lt"/>
                <a:sym typeface="Wingdings" panose="05000000000000000000" pitchFamily="2" charset="2"/>
              </a:rPr>
              <a:t>		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			 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E</a:t>
            </a:r>
            <a:r>
              <a:rPr lang="en-GB" sz="1200" baseline="-25000" dirty="0" err="1" smtClean="0">
                <a:latin typeface="+mn-lt"/>
                <a:sym typeface="Wingdings" panose="05000000000000000000" pitchFamily="2" charset="2"/>
              </a:rPr>
              <a:t>n</a:t>
            </a:r>
            <a:r>
              <a:rPr lang="en-GB" sz="1200" baseline="-250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= 2 – 3.5 – 6 MeV (</a:t>
            </a:r>
            <a:r>
              <a:rPr lang="en-GB" sz="1200" dirty="0" err="1" smtClean="0">
                <a:latin typeface="+mn-lt"/>
                <a:sym typeface="Wingdings" panose="05000000000000000000" pitchFamily="2" charset="2"/>
              </a:rPr>
              <a:t>Tandetron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) + 8 – 10 – 12.2 – 14.7 MeV (Cyclotron)</a:t>
            </a:r>
            <a:endParaRPr lang="en-GB" sz="1200" dirty="0" smtClean="0"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 rot="19956049">
            <a:off x="63233" y="4064123"/>
            <a:ext cx="228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≈ 225 h of beam time !</a:t>
            </a:r>
          </a:p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7 experimenters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13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Overview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4" name="Titre 5"/>
          <p:cNvSpPr>
            <a:spLocks noGrp="1"/>
          </p:cNvSpPr>
          <p:nvPr>
            <p:ph type="title"/>
          </p:nvPr>
        </p:nvSpPr>
        <p:spPr>
          <a:xfrm>
            <a:off x="330586" y="63647"/>
            <a:ext cx="10728325" cy="554829"/>
          </a:xfrm>
        </p:spPr>
        <p:txBody>
          <a:bodyPr>
            <a:normAutofit/>
          </a:bodyPr>
          <a:lstStyle/>
          <a:p>
            <a:r>
              <a:rPr lang="en-GB" sz="2800" dirty="0"/>
              <a:t>ALDEN-U238 campaigns: First results</a:t>
            </a:r>
          </a:p>
        </p:txBody>
      </p:sp>
    </p:spTree>
    <p:extLst>
      <p:ext uri="{BB962C8B-B14F-4D97-AF65-F5344CB8AC3E}">
        <p14:creationId xmlns:p14="http://schemas.microsoft.com/office/powerpoint/2010/main" val="24182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22</a:t>
            </a:fld>
            <a:endParaRPr lang="en-GB" dirty="0"/>
          </a:p>
        </p:txBody>
      </p:sp>
      <p:sp>
        <p:nvSpPr>
          <p:cNvPr id="7" name="Espace réservé du contenu 16"/>
          <p:cNvSpPr txBox="1">
            <a:spLocks/>
          </p:cNvSpPr>
          <p:nvPr/>
        </p:nvSpPr>
        <p:spPr>
          <a:xfrm>
            <a:off x="565893" y="1043698"/>
            <a:ext cx="10274000" cy="229697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Neutron flux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calibration </a:t>
            </a:r>
            <a:r>
              <a:rPr lang="en-GB" sz="1400" dirty="0" smtClean="0">
                <a:latin typeface="+mn-lt"/>
              </a:rPr>
              <a:t>(PIAF staff)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	</a:t>
            </a:r>
            <a:r>
              <a:rPr lang="en-GB" sz="1400" dirty="0" smtClean="0">
                <a:latin typeface="+mn-lt"/>
              </a:rPr>
              <a:t> 											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(2h)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Detector placement															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(1h)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Optimisation / measurement of the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background</a:t>
            </a:r>
            <a:r>
              <a:rPr lang="en-GB" sz="1400" dirty="0" smtClean="0">
                <a:latin typeface="+mn-lt"/>
              </a:rPr>
              <a:t> and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beam cut off </a:t>
            </a:r>
            <a:r>
              <a:rPr lang="en-GB" sz="1400" dirty="0" smtClean="0">
                <a:latin typeface="+mn-lt"/>
              </a:rPr>
              <a:t>duration	 			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(1 – 2h)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Neutron flux calibration with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dosimetry</a:t>
            </a:r>
            <a:r>
              <a:rPr lang="en-GB" sz="1400" dirty="0" smtClean="0">
                <a:latin typeface="+mn-lt"/>
              </a:rPr>
              <a:t>											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(30’ – 1h)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Measurement of the short-lived radionuclides at the facility</a:t>
            </a:r>
          </a:p>
          <a:p>
            <a:pPr>
              <a:lnSpc>
                <a:spcPct val="150000"/>
              </a:lnSpc>
            </a:pPr>
            <a:r>
              <a:rPr lang="en-GB" sz="1400" dirty="0" err="1" smtClean="0">
                <a:solidFill>
                  <a:srgbClr val="C00000"/>
                </a:solidFill>
                <a:latin typeface="+mn-lt"/>
              </a:rPr>
              <a:t>ν</a:t>
            </a:r>
            <a:r>
              <a:rPr lang="en-GB" sz="1400" baseline="-25000" dirty="0" err="1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GB" sz="1400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/ abundances measurement</a:t>
            </a:r>
            <a:r>
              <a:rPr lang="en-GB" sz="1400" baseline="-25000" dirty="0" smtClean="0">
                <a:latin typeface="+mn-lt"/>
              </a:rPr>
              <a:t>													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(1 – 7h)</a:t>
            </a:r>
          </a:p>
          <a:p>
            <a:endParaRPr lang="en-GB" sz="600" dirty="0" smtClean="0">
              <a:latin typeface="+mn-lt"/>
            </a:endParaRPr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Typical day (1 energy / day)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3" t="16979" r="19052" b="6781"/>
          <a:stretch/>
        </p:blipFill>
        <p:spPr>
          <a:xfrm>
            <a:off x="731838" y="3513779"/>
            <a:ext cx="2920737" cy="237851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50"/>
          <a:stretch/>
        </p:blipFill>
        <p:spPr>
          <a:xfrm>
            <a:off x="4131957" y="3485055"/>
            <a:ext cx="2514105" cy="2407241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7"/>
          <a:stretch/>
        </p:blipFill>
        <p:spPr>
          <a:xfrm>
            <a:off x="6982255" y="3513779"/>
            <a:ext cx="4855290" cy="237851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731839" y="5952208"/>
            <a:ext cx="2920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Measurement of the distance between LOENIEv2 and the accelerator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412973" y="6036677"/>
            <a:ext cx="19520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Stack of dosimeters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879195" y="6036676"/>
            <a:ext cx="27984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Placement and irradiation of the sample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itre 5"/>
          <p:cNvSpPr>
            <a:spLocks noGrp="1"/>
          </p:cNvSpPr>
          <p:nvPr>
            <p:ph type="title"/>
          </p:nvPr>
        </p:nvSpPr>
        <p:spPr>
          <a:xfrm>
            <a:off x="330586" y="63647"/>
            <a:ext cx="10728325" cy="554829"/>
          </a:xfrm>
        </p:spPr>
        <p:txBody>
          <a:bodyPr>
            <a:normAutofit/>
          </a:bodyPr>
          <a:lstStyle/>
          <a:p>
            <a:r>
              <a:rPr lang="en-GB" sz="2800" dirty="0"/>
              <a:t>ALDEN-U238 campaigns: First results</a:t>
            </a:r>
          </a:p>
        </p:txBody>
      </p:sp>
    </p:spTree>
    <p:extLst>
      <p:ext uri="{BB962C8B-B14F-4D97-AF65-F5344CB8AC3E}">
        <p14:creationId xmlns:p14="http://schemas.microsoft.com/office/powerpoint/2010/main" val="25969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Analysis process: 3 main steps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Espace réservé du contenu 16"/>
          <p:cNvSpPr txBox="1">
            <a:spLocks/>
          </p:cNvSpPr>
          <p:nvPr/>
        </p:nvSpPr>
        <p:spPr>
          <a:xfrm>
            <a:off x="1023288" y="1054534"/>
            <a:ext cx="6970287" cy="11037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Detector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efficiency</a:t>
            </a:r>
            <a:r>
              <a:rPr lang="en-GB" sz="1400" dirty="0" smtClean="0">
                <a:latin typeface="+mn-lt"/>
              </a:rPr>
              <a:t> estimation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Monte-Carlo model of </a:t>
            </a:r>
            <a:r>
              <a:rPr lang="en-GB" sz="1200" dirty="0" smtClean="0">
                <a:latin typeface="+mn-lt"/>
              </a:rPr>
              <a:t>LOENIEv2</a:t>
            </a:r>
          </a:p>
          <a:p>
            <a:pPr lvl="1">
              <a:lnSpc>
                <a:spcPct val="150000"/>
              </a:lnSpc>
            </a:pPr>
            <a:r>
              <a:rPr lang="en-GB" sz="1200" dirty="0">
                <a:latin typeface="+mn-lt"/>
              </a:rPr>
              <a:t>E</a:t>
            </a:r>
            <a:r>
              <a:rPr lang="en-GB" sz="1200" dirty="0" smtClean="0">
                <a:latin typeface="+mn-lt"/>
              </a:rPr>
              <a:t>xperimental </a:t>
            </a:r>
            <a:r>
              <a:rPr lang="en-GB" sz="1200" dirty="0" smtClean="0">
                <a:latin typeface="+mn-lt"/>
              </a:rPr>
              <a:t>validation with an </a:t>
            </a:r>
            <a:r>
              <a:rPr lang="en-GB" sz="1200" dirty="0" err="1" smtClean="0">
                <a:latin typeface="+mn-lt"/>
              </a:rPr>
              <a:t>AmBe</a:t>
            </a:r>
            <a:r>
              <a:rPr lang="en-GB" sz="1200" dirty="0" smtClean="0">
                <a:latin typeface="+mn-lt"/>
              </a:rPr>
              <a:t> neutron source</a:t>
            </a:r>
            <a:endParaRPr lang="en-GB" sz="6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0" name="Accolade fermante 9"/>
          <p:cNvSpPr/>
          <p:nvPr/>
        </p:nvSpPr>
        <p:spPr>
          <a:xfrm rot="10800000">
            <a:off x="960438" y="2712720"/>
            <a:ext cx="201686" cy="176836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-70040" y="3443525"/>
            <a:ext cx="10304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C00000"/>
                </a:solidFill>
              </a:rPr>
              <a:t>For each energy !</a:t>
            </a:r>
            <a:endParaRPr lang="en-GB" sz="1400" dirty="0">
              <a:solidFill>
                <a:srgbClr val="C00000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/>
          <a:srcRect l="5832" t="4017" r="5837" b="4685"/>
          <a:stretch/>
        </p:blipFill>
        <p:spPr>
          <a:xfrm>
            <a:off x="10337589" y="852734"/>
            <a:ext cx="1282912" cy="136118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475345" y="482338"/>
            <a:ext cx="3324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Encapsulation and counting of an </a:t>
            </a:r>
            <a:r>
              <a:rPr lang="en-GB" sz="1000" i="1" dirty="0" err="1" smtClean="0">
                <a:solidFill>
                  <a:schemeClr val="bg1">
                    <a:lumMod val="65000"/>
                  </a:schemeClr>
                </a:solidFill>
              </a:rPr>
              <a:t>AmBe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 neutron source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9" t="13845" r="18340" b="18957"/>
          <a:stretch/>
        </p:blipFill>
        <p:spPr>
          <a:xfrm rot="5400000">
            <a:off x="10690917" y="5220760"/>
            <a:ext cx="1113947" cy="106064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4"/>
          <a:srcRect l="9817" b="2089"/>
          <a:stretch/>
        </p:blipFill>
        <p:spPr>
          <a:xfrm>
            <a:off x="7869531" y="5197852"/>
            <a:ext cx="1217565" cy="111113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6" t="13235" r="16191"/>
          <a:stretch/>
        </p:blipFill>
        <p:spPr>
          <a:xfrm rot="5400000">
            <a:off x="9345358" y="5137535"/>
            <a:ext cx="1113949" cy="122709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4349195" y="5979846"/>
            <a:ext cx="3577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>
                <a:solidFill>
                  <a:schemeClr val="bg1">
                    <a:lumMod val="65000"/>
                  </a:schemeClr>
                </a:solidFill>
              </a:rPr>
              <a:t>Dosimeters placement and 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counting (left, centre)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Post-irradiation counting of the sample (right)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0" t="2016" r="35928" b="6027"/>
          <a:stretch/>
        </p:blipFill>
        <p:spPr>
          <a:xfrm>
            <a:off x="8475345" y="862966"/>
            <a:ext cx="1469125" cy="1352070"/>
          </a:xfrm>
          <a:prstGeom prst="rect">
            <a:avLst/>
          </a:prstGeom>
        </p:spPr>
      </p:pic>
      <p:grpSp>
        <p:nvGrpSpPr>
          <p:cNvPr id="35" name="Groupe 34"/>
          <p:cNvGrpSpPr/>
          <p:nvPr/>
        </p:nvGrpSpPr>
        <p:grpSpPr>
          <a:xfrm>
            <a:off x="7727049" y="2382542"/>
            <a:ext cx="4522439" cy="2355093"/>
            <a:chOff x="7727049" y="2382542"/>
            <a:chExt cx="4522439" cy="2355093"/>
          </a:xfrm>
        </p:grpSpPr>
        <p:grpSp>
          <p:nvGrpSpPr>
            <p:cNvPr id="21" name="Groupe 20"/>
            <p:cNvGrpSpPr/>
            <p:nvPr/>
          </p:nvGrpSpPr>
          <p:grpSpPr>
            <a:xfrm>
              <a:off x="7727049" y="2382542"/>
              <a:ext cx="4522439" cy="2355093"/>
              <a:chOff x="6672755" y="2314903"/>
              <a:chExt cx="5261073" cy="2739742"/>
            </a:xfrm>
          </p:grpSpPr>
          <p:grpSp>
            <p:nvGrpSpPr>
              <p:cNvPr id="22" name="Groupe 21"/>
              <p:cNvGrpSpPr/>
              <p:nvPr/>
            </p:nvGrpSpPr>
            <p:grpSpPr>
              <a:xfrm>
                <a:off x="6672755" y="2326791"/>
                <a:ext cx="5261073" cy="2727854"/>
                <a:chOff x="7104453" y="2332803"/>
                <a:chExt cx="6912414" cy="3584070"/>
              </a:xfrm>
            </p:grpSpPr>
            <p:pic>
              <p:nvPicPr>
                <p:cNvPr id="29" name="Image 28"/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39" t="8486" r="8855" b="1164"/>
                <a:stretch/>
              </p:blipFill>
              <p:spPr>
                <a:xfrm>
                  <a:off x="7104453" y="2677906"/>
                  <a:ext cx="6507596" cy="3238967"/>
                </a:xfrm>
                <a:prstGeom prst="rect">
                  <a:avLst/>
                </a:prstGeom>
              </p:spPr>
            </p:pic>
            <p:cxnSp>
              <p:nvCxnSpPr>
                <p:cNvPr id="25" name="Connecteur droit 24"/>
                <p:cNvCxnSpPr/>
                <p:nvPr/>
              </p:nvCxnSpPr>
              <p:spPr>
                <a:xfrm>
                  <a:off x="8582389" y="2661963"/>
                  <a:ext cx="0" cy="2892279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/>
                <p:cNvCxnSpPr/>
                <p:nvPr/>
              </p:nvCxnSpPr>
              <p:spPr>
                <a:xfrm>
                  <a:off x="12432116" y="2736847"/>
                  <a:ext cx="0" cy="3121082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>
                  <a:off x="12420220" y="2332803"/>
                  <a:ext cx="1596647" cy="3462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00" dirty="0" smtClean="0">
                      <a:solidFill>
                        <a:schemeClr val="bg1">
                          <a:lumMod val="65000"/>
                        </a:schemeClr>
                      </a:solidFill>
                    </a:rPr>
                    <a:t>Irradiation</a:t>
                  </a:r>
                  <a:endParaRPr lang="fr-FR" sz="10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</p:txBody>
            </p:sp>
          </p:grpSp>
          <p:sp>
            <p:nvSpPr>
              <p:cNvPr id="23" name="ZoneTexte 22"/>
              <p:cNvSpPr txBox="1"/>
              <p:nvPr/>
            </p:nvSpPr>
            <p:spPr>
              <a:xfrm>
                <a:off x="8198719" y="2314903"/>
                <a:ext cx="2290935" cy="286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Delayed</a:t>
                </a:r>
                <a:r>
                  <a:rPr lang="fr-FR" sz="1000" dirty="0" smtClean="0">
                    <a:solidFill>
                      <a:schemeClr val="bg1">
                        <a:lumMod val="65000"/>
                      </a:schemeClr>
                    </a:solidFill>
                  </a:rPr>
                  <a:t> neutrons </a:t>
                </a:r>
                <a:r>
                  <a:rPr lang="fr-FR" sz="1000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counting</a:t>
                </a:r>
                <a:endParaRPr lang="fr-FR" sz="10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1" name="ZoneTexte 30"/>
            <p:cNvSpPr txBox="1"/>
            <p:nvPr/>
          </p:nvSpPr>
          <p:spPr>
            <a:xfrm>
              <a:off x="7754536" y="2415553"/>
              <a:ext cx="11355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dirty="0" smtClean="0">
                  <a:solidFill>
                    <a:schemeClr val="bg1">
                      <a:lumMod val="65000"/>
                    </a:schemeClr>
                  </a:solidFill>
                </a:rPr>
                <a:t>Irradiation</a:t>
              </a:r>
              <a:endParaRPr lang="fr-FR" sz="1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2" name="ZoneTexte 31"/>
          <p:cNvSpPr txBox="1"/>
          <p:nvPr/>
        </p:nvSpPr>
        <p:spPr>
          <a:xfrm>
            <a:off x="7993575" y="4723250"/>
            <a:ext cx="401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Example of delayed neutron counting curve obtained</a:t>
            </a:r>
          </a:p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l-GR" sz="1000" i="1" dirty="0" smtClean="0">
                <a:solidFill>
                  <a:schemeClr val="bg1">
                    <a:lumMod val="65000"/>
                  </a:schemeClr>
                </a:solidFill>
              </a:rPr>
              <a:t>ν</a:t>
            </a:r>
            <a:r>
              <a:rPr lang="fr-FR" sz="1000" i="1" baseline="-25000" dirty="0" smtClean="0">
                <a:solidFill>
                  <a:schemeClr val="bg1">
                    <a:lumMod val="65000"/>
                  </a:schemeClr>
                </a:solidFill>
              </a:rPr>
              <a:t>d </a:t>
            </a:r>
            <a:r>
              <a:rPr lang="fr-FR" sz="1000" i="1" dirty="0" err="1" smtClean="0">
                <a:solidFill>
                  <a:schemeClr val="bg1">
                    <a:lumMod val="65000"/>
                  </a:schemeClr>
                </a:solidFill>
              </a:rPr>
              <a:t>measurement</a:t>
            </a:r>
            <a:r>
              <a:rPr lang="fr-FR" sz="1000" i="1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3" name="Espace réservé du contenu 16"/>
          <p:cNvSpPr txBox="1">
            <a:spLocks/>
          </p:cNvSpPr>
          <p:nvPr/>
        </p:nvSpPr>
        <p:spPr>
          <a:xfrm>
            <a:off x="1016723" y="2491753"/>
            <a:ext cx="6589092" cy="104515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Delayed neutron counting curves </a:t>
            </a:r>
            <a:r>
              <a:rPr lang="en-GB" sz="1400" dirty="0" smtClean="0">
                <a:latin typeface="+mn-lt"/>
              </a:rPr>
              <a:t>production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Many step to process the acquisition files 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(conversion to readable format, synchronisation and summation of cycles, dead time correction …)</a:t>
            </a:r>
            <a:endParaRPr lang="en-GB" sz="6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4" name="Espace réservé du contenu 16"/>
          <p:cNvSpPr txBox="1">
            <a:spLocks/>
          </p:cNvSpPr>
          <p:nvPr/>
        </p:nvSpPr>
        <p:spPr>
          <a:xfrm>
            <a:off x="1023289" y="4279791"/>
            <a:ext cx="6502074" cy="13666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Fission rate </a:t>
            </a:r>
            <a:r>
              <a:rPr lang="en-GB" sz="1400" dirty="0" smtClean="0">
                <a:latin typeface="+mn-lt"/>
              </a:rPr>
              <a:t>estimation (3 methods tested)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Neutron flux monitoring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Dosimetry 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(Indium, Nickel, Cobalt, Magnesium, Iron, Titanium, Niobium)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Sample activation 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(1</a:t>
            </a:r>
            <a:r>
              <a:rPr lang="en-GB" sz="1200" baseline="30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st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energy of each campaign)</a:t>
            </a:r>
            <a:endParaRPr lang="en-GB" sz="6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36" name="Titre 5"/>
          <p:cNvSpPr>
            <a:spLocks noGrp="1"/>
          </p:cNvSpPr>
          <p:nvPr>
            <p:ph type="title"/>
          </p:nvPr>
        </p:nvSpPr>
        <p:spPr>
          <a:xfrm>
            <a:off x="330586" y="63647"/>
            <a:ext cx="10728325" cy="554829"/>
          </a:xfrm>
        </p:spPr>
        <p:txBody>
          <a:bodyPr>
            <a:normAutofit/>
          </a:bodyPr>
          <a:lstStyle/>
          <a:p>
            <a:r>
              <a:rPr lang="en-GB" sz="2800" dirty="0"/>
              <a:t>ALDEN-U238 campaigns: First results</a:t>
            </a:r>
          </a:p>
        </p:txBody>
      </p:sp>
    </p:spTree>
    <p:extLst>
      <p:ext uri="{BB962C8B-B14F-4D97-AF65-F5344CB8AC3E}">
        <p14:creationId xmlns:p14="http://schemas.microsoft.com/office/powerpoint/2010/main" val="16687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/>
      <p:bldP spid="32" grpId="0"/>
      <p:bldP spid="33" grpId="0"/>
      <p:bldP spid="3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6996" r="9188" b="1126"/>
          <a:stretch/>
        </p:blipFill>
        <p:spPr>
          <a:xfrm>
            <a:off x="1448228" y="1078063"/>
            <a:ext cx="8404614" cy="4259267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24</a:t>
            </a:fld>
            <a:endParaRPr lang="en-GB" dirty="0"/>
          </a:p>
        </p:txBody>
      </p:sp>
      <p:sp>
        <p:nvSpPr>
          <p:cNvPr id="8" name="Espace réservé du contenu 16"/>
          <p:cNvSpPr txBox="1">
            <a:spLocks/>
          </p:cNvSpPr>
          <p:nvPr/>
        </p:nvSpPr>
        <p:spPr>
          <a:xfrm>
            <a:off x="444783" y="599813"/>
            <a:ext cx="6901732" cy="31744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11 </a:t>
            </a:r>
            <a:r>
              <a:rPr lang="en-GB" sz="1400" dirty="0" err="1" smtClean="0">
                <a:latin typeface="+mn-lt"/>
              </a:rPr>
              <a:t>ν</a:t>
            </a:r>
            <a:r>
              <a:rPr lang="en-GB" sz="1400" baseline="-25000" dirty="0" err="1" smtClean="0">
                <a:latin typeface="+mn-lt"/>
              </a:rPr>
              <a:t>d</a:t>
            </a:r>
            <a:r>
              <a:rPr lang="en-GB" sz="1400" dirty="0" smtClean="0">
                <a:latin typeface="+mn-lt"/>
              </a:rPr>
              <a:t> measurements analysed (for </a:t>
            </a:r>
            <a:r>
              <a:rPr lang="en-GB" sz="1400" dirty="0" err="1" smtClean="0">
                <a:latin typeface="+mn-lt"/>
              </a:rPr>
              <a:t>monoenergetic</a:t>
            </a:r>
            <a:r>
              <a:rPr lang="en-GB" sz="1400" dirty="0" smtClean="0">
                <a:latin typeface="+mn-lt"/>
              </a:rPr>
              <a:t> flux)</a:t>
            </a:r>
            <a:endParaRPr lang="en-GB" sz="1200" dirty="0">
              <a:latin typeface="+mn-lt"/>
            </a:endParaRPr>
          </a:p>
        </p:txBody>
      </p:sp>
      <p:sp>
        <p:nvSpPr>
          <p:cNvPr id="9" name="Espace réservé du contenu 16"/>
          <p:cNvSpPr txBox="1">
            <a:spLocks/>
          </p:cNvSpPr>
          <p:nvPr/>
        </p:nvSpPr>
        <p:spPr>
          <a:xfrm>
            <a:off x="468478" y="5391906"/>
            <a:ext cx="4652997" cy="107900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Good agreement </a:t>
            </a:r>
            <a:r>
              <a:rPr lang="en-GB" sz="1400" dirty="0" smtClean="0">
                <a:latin typeface="+mn-lt"/>
              </a:rPr>
              <a:t>overall with the literature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Reduced</a:t>
            </a:r>
            <a:r>
              <a:rPr lang="en-GB" sz="1400" dirty="0" smtClean="0">
                <a:latin typeface="+mn-lt"/>
              </a:rPr>
              <a:t> uncertainties: 2 – 3 %</a:t>
            </a:r>
          </a:p>
          <a:p>
            <a:pPr lvl="1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Remaining geometrical uncertainties to be propagated</a:t>
            </a:r>
            <a:endParaRPr lang="en-GB" sz="10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0" name="Espace réservé du contenu 16"/>
          <p:cNvSpPr txBox="1">
            <a:spLocks/>
          </p:cNvSpPr>
          <p:nvPr/>
        </p:nvSpPr>
        <p:spPr>
          <a:xfrm>
            <a:off x="6859233" y="5269636"/>
            <a:ext cx="5074523" cy="150390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 err="1" smtClean="0">
                <a:latin typeface="+mn-lt"/>
              </a:rPr>
              <a:t>ν</a:t>
            </a:r>
            <a:r>
              <a:rPr lang="en-GB" sz="1400" baseline="-25000" dirty="0" err="1" smtClean="0">
                <a:latin typeface="+mn-lt"/>
              </a:rPr>
              <a:t>d</a:t>
            </a:r>
            <a:r>
              <a:rPr lang="en-GB" sz="1400" baseline="-25000" dirty="0" smtClean="0">
                <a:latin typeface="+mn-lt"/>
              </a:rPr>
              <a:t>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lower </a:t>
            </a:r>
            <a:r>
              <a:rPr lang="en-GB" sz="1400" dirty="0" smtClean="0">
                <a:latin typeface="+mn-lt"/>
              </a:rPr>
              <a:t>than expected at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≈ 2 MeV</a:t>
            </a:r>
          </a:p>
          <a:p>
            <a:pPr>
              <a:lnSpc>
                <a:spcPct val="150000"/>
              </a:lnSpc>
            </a:pPr>
            <a:r>
              <a:rPr lang="en-GB" sz="1300" dirty="0" smtClean="0">
                <a:latin typeface="+mn-lt"/>
              </a:rPr>
              <a:t>Apparent decrease between 1.5 and 2 MeV</a:t>
            </a:r>
          </a:p>
          <a:p>
            <a:pPr lvl="1">
              <a:lnSpc>
                <a:spcPct val="150000"/>
              </a:lnSpc>
            </a:pPr>
            <a:r>
              <a:rPr lang="en-GB" sz="11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Evolution of the precursors Fission Yields ?</a:t>
            </a:r>
            <a:endParaRPr lang="en-GB" sz="11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82" y="5411768"/>
            <a:ext cx="548644" cy="548644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9650092" y="4894511"/>
            <a:ext cx="20551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err="1" smtClean="0">
                <a:solidFill>
                  <a:schemeClr val="bg1">
                    <a:lumMod val="65000"/>
                  </a:schemeClr>
                </a:solidFill>
              </a:rPr>
              <a:t>ν</a:t>
            </a:r>
            <a:r>
              <a:rPr lang="en-GB" sz="1000" baseline="-25000" dirty="0" err="1" smtClean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GB" sz="1000" baseline="-25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energy dependence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itre 5"/>
          <p:cNvSpPr>
            <a:spLocks noGrp="1"/>
          </p:cNvSpPr>
          <p:nvPr>
            <p:ph type="title"/>
          </p:nvPr>
        </p:nvSpPr>
        <p:spPr>
          <a:xfrm>
            <a:off x="330586" y="63647"/>
            <a:ext cx="10728325" cy="554829"/>
          </a:xfrm>
        </p:spPr>
        <p:txBody>
          <a:bodyPr>
            <a:normAutofit/>
          </a:bodyPr>
          <a:lstStyle/>
          <a:p>
            <a:r>
              <a:rPr lang="en-GB" sz="2800" dirty="0"/>
              <a:t>ALDEN-U238 campaigns: First results</a:t>
            </a:r>
          </a:p>
        </p:txBody>
      </p:sp>
    </p:spTree>
    <p:extLst>
      <p:ext uri="{BB962C8B-B14F-4D97-AF65-F5344CB8AC3E}">
        <p14:creationId xmlns:p14="http://schemas.microsoft.com/office/powerpoint/2010/main" val="34460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Conclusions and </a:t>
            </a:r>
            <a:r>
              <a:rPr lang="fr-FR" sz="4400" dirty="0" err="1" smtClean="0"/>
              <a:t>outlooks</a:t>
            </a:r>
            <a:r>
              <a:rPr lang="fr-FR" sz="4400" dirty="0" smtClean="0"/>
              <a:t> </a:t>
            </a:r>
            <a:endParaRPr lang="fr-FR" sz="44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texte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2777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18/01/2024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26</a:t>
            </a:fld>
            <a:endParaRPr lang="en-GB" dirty="0"/>
          </a:p>
        </p:txBody>
      </p:sp>
      <p:sp>
        <p:nvSpPr>
          <p:cNvPr id="9" name="Espace réservé du contenu 16"/>
          <p:cNvSpPr txBox="1">
            <a:spLocks/>
          </p:cNvSpPr>
          <p:nvPr/>
        </p:nvSpPr>
        <p:spPr>
          <a:xfrm>
            <a:off x="275867" y="1023232"/>
            <a:ext cx="9831564" cy="138019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Four weeks of measurements performed at the PTB Ion Accelerator Facility (Germany) in 2023</a:t>
            </a:r>
          </a:p>
          <a:p>
            <a:pPr>
              <a:lnSpc>
                <a:spcPct val="200000"/>
              </a:lnSpc>
            </a:pP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15 delayed neutron yield</a:t>
            </a:r>
            <a:r>
              <a:rPr lang="en-GB" sz="1400" dirty="0" smtClean="0">
                <a:latin typeface="+mn-lt"/>
              </a:rPr>
              <a:t> measurements for </a:t>
            </a:r>
            <a:r>
              <a:rPr lang="en-GB" sz="1400" baseline="30000" dirty="0" smtClean="0">
                <a:latin typeface="+mn-lt"/>
              </a:rPr>
              <a:t>238</a:t>
            </a:r>
            <a:r>
              <a:rPr lang="en-GB" sz="1400" dirty="0" smtClean="0">
                <a:latin typeface="+mn-lt"/>
              </a:rPr>
              <a:t>U</a:t>
            </a:r>
            <a:r>
              <a:rPr lang="en-GB" sz="1400" dirty="0" smtClean="0">
                <a:solidFill>
                  <a:schemeClr val="tx2"/>
                </a:solidFill>
                <a:latin typeface="+mn-lt"/>
              </a:rPr>
              <a:t> 		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(1.5 – 19 MeV)</a:t>
            </a:r>
          </a:p>
          <a:p>
            <a:pPr>
              <a:lnSpc>
                <a:spcPct val="200000"/>
              </a:lnSpc>
            </a:pP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3 group abundances </a:t>
            </a:r>
            <a:r>
              <a:rPr lang="en-GB" sz="1400" dirty="0" smtClean="0">
                <a:latin typeface="+mn-lt"/>
              </a:rPr>
              <a:t>measurements </a:t>
            </a:r>
            <a:r>
              <a:rPr lang="en-GB" sz="1400" dirty="0" smtClean="0">
                <a:solidFill>
                  <a:schemeClr val="tx2"/>
                </a:solidFill>
                <a:latin typeface="+mn-lt"/>
              </a:rPr>
              <a:t> 				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(2.5, 5 and 14.8 MeV)</a:t>
            </a:r>
          </a:p>
          <a:p>
            <a:pPr>
              <a:lnSpc>
                <a:spcPct val="200000"/>
              </a:lnSpc>
            </a:pPr>
            <a:r>
              <a:rPr lang="en-GB" sz="1400" dirty="0" smtClean="0">
                <a:latin typeface="+mn-lt"/>
              </a:rPr>
              <a:t>11 </a:t>
            </a:r>
            <a:r>
              <a:rPr lang="en-GB" sz="1400" dirty="0" err="1" smtClean="0">
                <a:latin typeface="+mn-lt"/>
              </a:rPr>
              <a:t>ν</a:t>
            </a:r>
            <a:r>
              <a:rPr lang="en-GB" sz="1400" baseline="-25000" dirty="0" err="1" smtClean="0">
                <a:latin typeface="+mn-lt"/>
              </a:rPr>
              <a:t>d</a:t>
            </a:r>
            <a:r>
              <a:rPr lang="en-GB" sz="1400" baseline="-25000" dirty="0" smtClean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measurements analysed yet</a:t>
            </a:r>
          </a:p>
        </p:txBody>
      </p:sp>
      <p:sp>
        <p:nvSpPr>
          <p:cNvPr id="16" name="Titre 5"/>
          <p:cNvSpPr>
            <a:spLocks noGrp="1"/>
          </p:cNvSpPr>
          <p:nvPr>
            <p:ph type="title"/>
          </p:nvPr>
        </p:nvSpPr>
        <p:spPr>
          <a:xfrm>
            <a:off x="330586" y="63647"/>
            <a:ext cx="10728325" cy="554829"/>
          </a:xfrm>
        </p:spPr>
        <p:txBody>
          <a:bodyPr>
            <a:normAutofit/>
          </a:bodyPr>
          <a:lstStyle/>
          <a:p>
            <a:r>
              <a:rPr lang="en-GB" sz="2800" dirty="0" smtClean="0"/>
              <a:t>Conclusions and outlooks</a:t>
            </a:r>
            <a:endParaRPr lang="en-GB" sz="2800" dirty="0"/>
          </a:p>
        </p:txBody>
      </p:sp>
      <p:sp>
        <p:nvSpPr>
          <p:cNvPr id="30" name="Espace réservé du texte 3"/>
          <p:cNvSpPr txBox="1">
            <a:spLocks/>
          </p:cNvSpPr>
          <p:nvPr/>
        </p:nvSpPr>
        <p:spPr>
          <a:xfrm>
            <a:off x="480606" y="3288948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Outlooks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1" name="Espace réservé du contenu 16"/>
          <p:cNvSpPr txBox="1">
            <a:spLocks/>
          </p:cNvSpPr>
          <p:nvPr/>
        </p:nvSpPr>
        <p:spPr>
          <a:xfrm>
            <a:off x="330586" y="3689058"/>
            <a:ext cx="10543154" cy="252129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Analysis of the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3 </a:t>
            </a:r>
            <a:r>
              <a:rPr lang="en-GB" sz="1400" dirty="0" err="1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GB" sz="1400" baseline="-25000" dirty="0" err="1" smtClean="0">
                <a:solidFill>
                  <a:srgbClr val="C00000"/>
                </a:solidFill>
                <a:latin typeface="+mn-lt"/>
              </a:rPr>
              <a:t>i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measurements</a:t>
            </a:r>
          </a:p>
          <a:p>
            <a:pPr>
              <a:lnSpc>
                <a:spcPct val="200000"/>
              </a:lnSpc>
            </a:pPr>
            <a:r>
              <a:rPr lang="en-GB" sz="1400" dirty="0" smtClean="0">
                <a:latin typeface="+mn-lt"/>
              </a:rPr>
              <a:t>Analysis of the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4 remaining </a:t>
            </a:r>
            <a:r>
              <a:rPr lang="en-GB" sz="1400" dirty="0" err="1" smtClean="0">
                <a:solidFill>
                  <a:srgbClr val="C00000"/>
                </a:solidFill>
                <a:latin typeface="+mn-lt"/>
              </a:rPr>
              <a:t>ν</a:t>
            </a:r>
            <a:r>
              <a:rPr lang="en-GB" sz="1400" baseline="-25000" dirty="0" err="1" smtClean="0">
                <a:solidFill>
                  <a:srgbClr val="C00000"/>
                </a:solidFill>
                <a:latin typeface="+mn-lt"/>
              </a:rPr>
              <a:t>d</a:t>
            </a:r>
            <a:r>
              <a:rPr lang="en-GB" sz="1400" baseline="-250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measurements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(10, 12, 14.2 and 19 MeV)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Non </a:t>
            </a:r>
            <a:r>
              <a:rPr lang="en-GB" sz="1200" dirty="0" err="1" smtClean="0">
                <a:solidFill>
                  <a:srgbClr val="C00000"/>
                </a:solidFill>
                <a:latin typeface="+mn-lt"/>
              </a:rPr>
              <a:t>monoenergetic</a:t>
            </a: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GB" sz="1200" dirty="0" smtClean="0">
                <a:latin typeface="+mn-lt"/>
              </a:rPr>
              <a:t>neutron flux due to contaminations 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(D break up reactions / impurities in the target)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Additional measurements required (TOF) 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 performed by PIAF staff in the beginning of 2024</a:t>
            </a:r>
          </a:p>
          <a:p>
            <a:pPr>
              <a:lnSpc>
                <a:spcPct val="200000"/>
              </a:lnSpc>
            </a:pP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Evaluation</a:t>
            </a:r>
            <a:r>
              <a:rPr lang="en-GB" sz="1400" dirty="0" smtClean="0">
                <a:latin typeface="+mn-lt"/>
              </a:rPr>
              <a:t> of the </a:t>
            </a:r>
            <a:r>
              <a:rPr lang="en-GB" sz="1400" dirty="0" err="1" smtClean="0">
                <a:latin typeface="+mn-lt"/>
              </a:rPr>
              <a:t>ν</a:t>
            </a:r>
            <a:r>
              <a:rPr lang="en-GB" sz="1400" baseline="-25000" dirty="0" err="1" smtClean="0">
                <a:latin typeface="+mn-lt"/>
              </a:rPr>
              <a:t>d</a:t>
            </a:r>
            <a:r>
              <a:rPr lang="en-GB" sz="1400" dirty="0" smtClean="0">
                <a:latin typeface="+mn-lt"/>
              </a:rPr>
              <a:t> energy dependence +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comparison</a:t>
            </a:r>
            <a:r>
              <a:rPr lang="en-GB" sz="1400" dirty="0" smtClean="0">
                <a:latin typeface="+mn-lt"/>
              </a:rPr>
              <a:t> with the current evaluations for reactor applications</a:t>
            </a:r>
          </a:p>
          <a:p>
            <a:pPr>
              <a:lnSpc>
                <a:spcPct val="200000"/>
              </a:lnSpc>
            </a:pPr>
            <a:r>
              <a:rPr lang="en-GB" sz="1400" dirty="0" smtClean="0">
                <a:latin typeface="+mn-lt"/>
              </a:rPr>
              <a:t>Submission of an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article</a:t>
            </a:r>
            <a:r>
              <a:rPr lang="en-GB" sz="1400" dirty="0" smtClean="0">
                <a:latin typeface="+mn-lt"/>
              </a:rPr>
              <a:t> on the </a:t>
            </a:r>
            <a:r>
              <a:rPr lang="en-GB" sz="1400" dirty="0" err="1" smtClean="0">
                <a:latin typeface="+mn-lt"/>
              </a:rPr>
              <a:t>ν</a:t>
            </a:r>
            <a:r>
              <a:rPr lang="en-GB" sz="1400" baseline="-25000" dirty="0" err="1" smtClean="0">
                <a:latin typeface="+mn-lt"/>
              </a:rPr>
              <a:t>d</a:t>
            </a:r>
            <a:r>
              <a:rPr lang="en-GB" sz="1400" baseline="-25000" dirty="0" smtClean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measurements to a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peer-reviewed journal </a:t>
            </a:r>
            <a:r>
              <a:rPr lang="en-GB" sz="1400" dirty="0" smtClean="0">
                <a:latin typeface="+mn-lt"/>
              </a:rPr>
              <a:t>by the end of 2024 </a:t>
            </a:r>
          </a:p>
          <a:p>
            <a:pPr>
              <a:lnSpc>
                <a:spcPct val="200000"/>
              </a:lnSpc>
            </a:pPr>
            <a:endParaRPr lang="en-GB" sz="1400" dirty="0" smtClean="0">
              <a:latin typeface="+mn-lt"/>
            </a:endParaRPr>
          </a:p>
        </p:txBody>
      </p:sp>
      <p:sp>
        <p:nvSpPr>
          <p:cNvPr id="36" name="Espace réservé du texte 3"/>
          <p:cNvSpPr txBox="1">
            <a:spLocks/>
          </p:cNvSpPr>
          <p:nvPr/>
        </p:nvSpPr>
        <p:spPr>
          <a:xfrm>
            <a:off x="480606" y="592019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Conclusion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E7C6220-27BF-EE46-598B-6D39D773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9" y="2778586"/>
            <a:ext cx="5623242" cy="703262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Thank you for your attention</a:t>
            </a:r>
            <a:endParaRPr lang="en-GB" sz="2800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C06C1AD-C206-9068-1666-0461833958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95157" y="5695172"/>
            <a:ext cx="2804637" cy="1040908"/>
          </a:xfrm>
        </p:spPr>
        <p:txBody>
          <a:bodyPr>
            <a:normAutofit lnSpcReduction="10000"/>
          </a:bodyPr>
          <a:lstStyle/>
          <a:p>
            <a:r>
              <a:rPr lang="fr-FR" sz="1200" b="1" dirty="0"/>
              <a:t>CEA </a:t>
            </a:r>
            <a:r>
              <a:rPr lang="fr-FR" sz="1200" b="1" dirty="0" smtClean="0"/>
              <a:t>CADARACHE</a:t>
            </a:r>
            <a:endParaRPr lang="fr-FR" sz="1200" b="1" dirty="0"/>
          </a:p>
          <a:p>
            <a:r>
              <a:rPr lang="fr-FR" sz="1200" dirty="0" smtClean="0"/>
              <a:t>13115 Saint-Paul-lez-Durance </a:t>
            </a:r>
            <a:r>
              <a:rPr lang="fr-FR" sz="1200" dirty="0"/>
              <a:t>Cedex</a:t>
            </a:r>
          </a:p>
          <a:p>
            <a:r>
              <a:rPr lang="fr-FR" sz="1200" dirty="0"/>
              <a:t>France</a:t>
            </a:r>
          </a:p>
          <a:p>
            <a:r>
              <a:rPr lang="fr-FR" sz="1200" dirty="0" smtClean="0"/>
              <a:t>dorian.belverge@cea.fr</a:t>
            </a:r>
            <a:endParaRPr lang="fr-FR" sz="1200" dirty="0"/>
          </a:p>
          <a:p>
            <a:endParaRPr lang="fr-FR" sz="1200" dirty="0"/>
          </a:p>
          <a:p>
            <a:endParaRPr lang="fr-FR" sz="1200" dirty="0"/>
          </a:p>
          <a:p>
            <a:endParaRPr lang="fr-FR" sz="1200" dirty="0"/>
          </a:p>
        </p:txBody>
      </p:sp>
      <p:pic>
        <p:nvPicPr>
          <p:cNvPr id="6" name="Espace réservé pour une image  29">
            <a:extLst>
              <a:ext uri="{FF2B5EF4-FFF2-40B4-BE49-F238E27FC236}">
                <a16:creationId xmlns:a16="http://schemas.microsoft.com/office/drawing/2014/main" id="{712EEB09-85E0-A5FF-2ACC-B021A712D7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82" r="17369"/>
          <a:stretch/>
        </p:blipFill>
        <p:spPr>
          <a:xfrm>
            <a:off x="2217420" y="-1"/>
            <a:ext cx="9974580" cy="5176583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</p:spPr>
      </p:pic>
      <p:sp>
        <p:nvSpPr>
          <p:cNvPr id="7" name="ZoneTexte 6"/>
          <p:cNvSpPr txBox="1"/>
          <p:nvPr/>
        </p:nvSpPr>
        <p:spPr>
          <a:xfrm>
            <a:off x="7321549" y="5217019"/>
            <a:ext cx="46782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From left to right: </a:t>
            </a:r>
            <a:r>
              <a:rPr lang="en-GB" sz="1000" i="1" dirty="0" err="1" smtClean="0">
                <a:solidFill>
                  <a:schemeClr val="bg1">
                    <a:lumMod val="65000"/>
                  </a:schemeClr>
                </a:solidFill>
              </a:rPr>
              <a:t>P.Leconte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000" i="1" dirty="0" err="1" smtClean="0">
                <a:solidFill>
                  <a:schemeClr val="bg1">
                    <a:lumMod val="65000"/>
                  </a:schemeClr>
                </a:solidFill>
              </a:rPr>
              <a:t>X.Ledoux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000" i="1" dirty="0" err="1" smtClean="0">
                <a:solidFill>
                  <a:schemeClr val="bg1">
                    <a:lumMod val="65000"/>
                  </a:schemeClr>
                </a:solidFill>
              </a:rPr>
              <a:t>D.Belverge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000" i="1" dirty="0" err="1" smtClean="0">
                <a:solidFill>
                  <a:schemeClr val="bg1">
                    <a:lumMod val="65000"/>
                  </a:schemeClr>
                </a:solidFill>
              </a:rPr>
              <a:t>E.Pirovano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GB" sz="1000" i="1" dirty="0" err="1" smtClean="0">
                <a:solidFill>
                  <a:schemeClr val="bg1">
                    <a:lumMod val="65000"/>
                  </a:schemeClr>
                </a:solidFill>
              </a:rPr>
              <a:t>L.Mathieu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0" y="4902690"/>
            <a:ext cx="7048500" cy="183339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613" indent="0">
              <a:buNone/>
            </a:pPr>
            <a:r>
              <a:rPr lang="en-GB" sz="1400" b="1" dirty="0" smtClean="0">
                <a:latin typeface="+mn-lt"/>
              </a:rPr>
              <a:t>Acknowledgment</a:t>
            </a:r>
          </a:p>
          <a:p>
            <a:pPr marL="74613" indent="0">
              <a:buNone/>
            </a:pPr>
            <a:endParaRPr lang="en-GB" sz="1400" dirty="0" smtClean="0">
              <a:latin typeface="+mn-lt"/>
            </a:endParaRPr>
          </a:p>
          <a:p>
            <a:r>
              <a:rPr lang="en-GB" sz="1400" dirty="0" smtClean="0">
                <a:latin typeface="+mn-lt"/>
              </a:rPr>
              <a:t>Special thanks to the </a:t>
            </a:r>
            <a:r>
              <a:rPr lang="en-GB" sz="1400" b="1" dirty="0" smtClean="0">
                <a:latin typeface="+mn-lt"/>
              </a:rPr>
              <a:t>PIAF technical STAFF </a:t>
            </a:r>
            <a:r>
              <a:rPr lang="en-GB" sz="1400" dirty="0" smtClean="0">
                <a:latin typeface="+mn-lt"/>
              </a:rPr>
              <a:t>for their support !</a:t>
            </a:r>
          </a:p>
          <a:p>
            <a:pPr marL="188913" indent="0">
              <a:buNone/>
            </a:pPr>
            <a:endParaRPr lang="en-GB" sz="1400" dirty="0" smtClean="0">
              <a:latin typeface="+mn-lt"/>
            </a:endParaRPr>
          </a:p>
          <a:p>
            <a:r>
              <a:rPr lang="en-GB" sz="1400" dirty="0" smtClean="0">
                <a:latin typeface="+mn-lt"/>
                <a:sym typeface="Wingdings" panose="05000000000000000000" pitchFamily="2" charset="2"/>
              </a:rPr>
              <a:t>This project has received funding from the </a:t>
            </a:r>
            <a:r>
              <a:rPr lang="en-GB" sz="1400" b="1" dirty="0" err="1" smtClean="0">
                <a:latin typeface="+mn-lt"/>
                <a:sym typeface="Wingdings" panose="05000000000000000000" pitchFamily="2" charset="2"/>
              </a:rPr>
              <a:t>Euratom</a:t>
            </a: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 research and training </a:t>
            </a:r>
            <a:r>
              <a:rPr lang="en-GB" sz="1400" dirty="0" err="1" smtClean="0">
                <a:latin typeface="+mn-lt"/>
                <a:sym typeface="Wingdings" panose="05000000000000000000" pitchFamily="2" charset="2"/>
              </a:rPr>
              <a:t>programm</a:t>
            </a: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 2014-2018 under grant agreement No 847594 (ARIEL)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This project was partly funded by </a:t>
            </a:r>
            <a:r>
              <a:rPr lang="en-GB" sz="1400" b="1" dirty="0" smtClean="0">
                <a:latin typeface="+mn-lt"/>
                <a:sym typeface="Wingdings" panose="05000000000000000000" pitchFamily="2" charset="2"/>
              </a:rPr>
              <a:t>I3P</a:t>
            </a: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 (CEA, </a:t>
            </a:r>
            <a:r>
              <a:rPr lang="en-GB" sz="1400" dirty="0" err="1" smtClean="0">
                <a:latin typeface="+mn-lt"/>
                <a:sym typeface="Wingdings" panose="05000000000000000000" pitchFamily="2" charset="2"/>
              </a:rPr>
              <a:t>EdF</a:t>
            </a: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, </a:t>
            </a:r>
            <a:r>
              <a:rPr lang="en-GB" sz="1400" dirty="0" err="1" smtClean="0">
                <a:latin typeface="+mn-lt"/>
                <a:sym typeface="Wingdings" panose="05000000000000000000" pitchFamily="2" charset="2"/>
              </a:rPr>
              <a:t>Framatome</a:t>
            </a: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).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612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Appendices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16746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6001678" y="591930"/>
            <a:ext cx="5846389" cy="3002092"/>
            <a:chOff x="7459980" y="1515709"/>
            <a:chExt cx="4648200" cy="2386828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9" t="5930" r="8456"/>
            <a:stretch/>
          </p:blipFill>
          <p:spPr>
            <a:xfrm>
              <a:off x="7459980" y="1545356"/>
              <a:ext cx="4648200" cy="2357181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907240" y="1515709"/>
              <a:ext cx="4068000" cy="592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7140" r="7367" b="-1"/>
          <a:stretch/>
        </p:blipFill>
        <p:spPr>
          <a:xfrm>
            <a:off x="156780" y="3397404"/>
            <a:ext cx="6059486" cy="3011015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29</a:t>
            </a:fld>
            <a:endParaRPr lang="fr-FR"/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9974111" y="6079385"/>
            <a:ext cx="470958" cy="1077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29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Espace réservé du contenu 16"/>
          <p:cNvSpPr txBox="1">
            <a:spLocks/>
          </p:cNvSpPr>
          <p:nvPr/>
        </p:nvSpPr>
        <p:spPr>
          <a:xfrm>
            <a:off x="155481" y="1026835"/>
            <a:ext cx="7298236" cy="171246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 smtClean="0">
                <a:latin typeface="+mn-lt"/>
              </a:rPr>
              <a:t>ν</a:t>
            </a:r>
            <a:r>
              <a:rPr lang="en-GB" sz="1400" baseline="-25000" dirty="0" err="1" smtClean="0">
                <a:latin typeface="+mn-lt"/>
              </a:rPr>
              <a:t>d</a:t>
            </a:r>
            <a:r>
              <a:rPr lang="en-GB" sz="1400" baseline="-25000" dirty="0" smtClean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measurement: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short cycles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(e.g. 2s on / 0.2s off)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Short </a:t>
            </a:r>
            <a:r>
              <a:rPr lang="en-GB" sz="1200" dirty="0" err="1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GB" sz="1200" baseline="-25000" dirty="0" err="1" smtClean="0">
                <a:solidFill>
                  <a:srgbClr val="C00000"/>
                </a:solidFill>
                <a:latin typeface="+mn-lt"/>
              </a:rPr>
              <a:t>decay</a:t>
            </a:r>
            <a:r>
              <a:rPr lang="en-GB" sz="1200" dirty="0" smtClean="0">
                <a:latin typeface="+mn-lt"/>
              </a:rPr>
              <a:t>: </a:t>
            </a:r>
            <a:r>
              <a:rPr lang="en-GB" sz="1200" dirty="0" err="1" smtClean="0">
                <a:latin typeface="+mn-lt"/>
              </a:rPr>
              <a:t>ν</a:t>
            </a:r>
            <a:r>
              <a:rPr lang="en-GB" sz="1200" baseline="-25000" dirty="0" err="1" smtClean="0">
                <a:latin typeface="+mn-lt"/>
              </a:rPr>
              <a:t>d</a:t>
            </a:r>
            <a:r>
              <a:rPr lang="en-GB" sz="1200" dirty="0" smtClean="0">
                <a:latin typeface="+mn-lt"/>
              </a:rPr>
              <a:t> obtained at the beginning of the decay phase</a:t>
            </a:r>
            <a:endParaRPr lang="en-GB" sz="1200" dirty="0" smtClean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1200" dirty="0" err="1" smtClean="0">
                <a:latin typeface="+mn-lt"/>
              </a:rPr>
              <a:t>t</a:t>
            </a:r>
            <a:r>
              <a:rPr lang="en-GB" sz="1200" baseline="-25000" dirty="0" err="1" smtClean="0">
                <a:latin typeface="+mn-lt"/>
              </a:rPr>
              <a:t>irr</a:t>
            </a:r>
            <a:r>
              <a:rPr lang="en-GB" sz="1200" dirty="0" smtClean="0">
                <a:latin typeface="+mn-lt"/>
              </a:rPr>
              <a:t>: </a:t>
            </a: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compromise</a:t>
            </a:r>
            <a:r>
              <a:rPr lang="en-GB" sz="1200" dirty="0" smtClean="0">
                <a:latin typeface="+mn-lt"/>
              </a:rPr>
              <a:t> between precursors saturation and statistics 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Equilibrium built by the first cycles, maintained by the following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1200" dirty="0">
                <a:latin typeface="+mn-lt"/>
                <a:sym typeface="Wingdings" panose="05000000000000000000" pitchFamily="2" charset="2"/>
              </a:rPr>
              <a:t>	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	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Wingdings" panose="05000000000000000000" pitchFamily="2" charset="2"/>
              </a:rPr>
              <a:t> Cycles 2/0.2 s: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Wingdings" panose="05000000000000000000" pitchFamily="2" charset="2"/>
              </a:rPr>
              <a:t>95% of the 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aturation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97750" y="448826"/>
            <a:ext cx="4251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Simulation of delayed neutrons counting in LOENIEv2 for cycles 2-0.2s – Energy 2.5 MeV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24264" y="3081625"/>
            <a:ext cx="4670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Simulation of the delayed neutrons counting in LOENIEv2 per group for cycles 50 - 300s – Energy 2.5 MeV</a:t>
            </a:r>
          </a:p>
        </p:txBody>
      </p:sp>
      <p:sp>
        <p:nvSpPr>
          <p:cNvPr id="17" name="Espace réservé du contenu 16"/>
          <p:cNvSpPr txBox="1">
            <a:spLocks/>
          </p:cNvSpPr>
          <p:nvPr/>
        </p:nvSpPr>
        <p:spPr>
          <a:xfrm>
            <a:off x="6144804" y="3815334"/>
            <a:ext cx="6383666" cy="182681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latin typeface="+mn-lt"/>
              </a:rPr>
              <a:t>a</a:t>
            </a:r>
            <a:r>
              <a:rPr lang="en-GB" sz="1400" baseline="-25000" dirty="0" err="1">
                <a:latin typeface="+mn-lt"/>
              </a:rPr>
              <a:t>i</a:t>
            </a:r>
            <a:r>
              <a:rPr lang="en-GB" sz="1400" baseline="-25000" dirty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measurement: </a:t>
            </a:r>
            <a:r>
              <a:rPr lang="en-GB" sz="1400" dirty="0">
                <a:solidFill>
                  <a:srgbClr val="C00000"/>
                </a:solidFill>
                <a:latin typeface="+mn-lt"/>
              </a:rPr>
              <a:t>long cycles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(e.g. 50s on – 300s off)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Long </a:t>
            </a:r>
            <a:r>
              <a:rPr lang="en-GB" sz="1200" dirty="0" err="1">
                <a:solidFill>
                  <a:srgbClr val="C00000"/>
                </a:solidFill>
                <a:latin typeface="+mn-lt"/>
              </a:rPr>
              <a:t>t</a:t>
            </a:r>
            <a:r>
              <a:rPr lang="en-GB" sz="1200" baseline="-25000" dirty="0" err="1" smtClean="0">
                <a:solidFill>
                  <a:srgbClr val="C00000"/>
                </a:solidFill>
                <a:latin typeface="+mn-lt"/>
              </a:rPr>
              <a:t>decay</a:t>
            </a: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GB" sz="1200" dirty="0" smtClean="0">
                <a:latin typeface="+mn-lt"/>
              </a:rPr>
              <a:t>counting delayed neutrons emitted from the 8 groups</a:t>
            </a:r>
          </a:p>
          <a:p>
            <a:pPr lvl="2"/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GB" sz="1200" baseline="-25000" dirty="0">
                <a:solidFill>
                  <a:schemeClr val="bg1">
                    <a:lumMod val="50000"/>
                  </a:schemeClr>
                </a:solidFill>
              </a:rPr>
              <a:t>1/2, </a:t>
            </a:r>
            <a:r>
              <a:rPr lang="en-GB" sz="1200" baseline="-25000" dirty="0" err="1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 = 0.195 – 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55.6s</a:t>
            </a:r>
            <a:endParaRPr lang="en-GB" sz="1200" dirty="0" smtClean="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Long </a:t>
            </a:r>
            <a:r>
              <a:rPr lang="en-GB" sz="1200" dirty="0" err="1" smtClean="0">
                <a:solidFill>
                  <a:srgbClr val="C00000"/>
                </a:solidFill>
                <a:latin typeface="+mn-lt"/>
              </a:rPr>
              <a:t>t</a:t>
            </a:r>
            <a:r>
              <a:rPr lang="en-GB" sz="1200" baseline="-25000" dirty="0" err="1" smtClean="0">
                <a:solidFill>
                  <a:srgbClr val="C00000"/>
                </a:solidFill>
                <a:latin typeface="+mn-lt"/>
              </a:rPr>
              <a:t>irr</a:t>
            </a: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:</a:t>
            </a:r>
            <a:r>
              <a:rPr lang="en-GB" sz="1200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en-GB" sz="1200" dirty="0" smtClean="0">
                <a:latin typeface="+mn-lt"/>
              </a:rPr>
              <a:t>equilibrium must be built for each cycle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Background </a:t>
            </a:r>
            <a:r>
              <a:rPr lang="en-GB" sz="1200" dirty="0">
                <a:latin typeface="+mn-lt"/>
              </a:rPr>
              <a:t>estimation during the last 50s</a:t>
            </a:r>
          </a:p>
          <a:p>
            <a:pPr lvl="2"/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DN emission negligible after 5 x max(T</a:t>
            </a:r>
            <a:r>
              <a:rPr lang="en-GB" sz="1200" baseline="-25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1/2,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1200" baseline="-25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</a:t>
            </a:r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endParaRPr lang="en-GB" sz="12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8" name="Titre 5"/>
          <p:cNvSpPr>
            <a:spLocks noGrp="1"/>
          </p:cNvSpPr>
          <p:nvPr>
            <p:ph type="title"/>
          </p:nvPr>
        </p:nvSpPr>
        <p:spPr>
          <a:xfrm>
            <a:off x="274638" y="147082"/>
            <a:ext cx="10728325" cy="537431"/>
          </a:xfrm>
        </p:spPr>
        <p:txBody>
          <a:bodyPr>
            <a:normAutofit/>
          </a:bodyPr>
          <a:lstStyle/>
          <a:p>
            <a:r>
              <a:rPr lang="fr-FR" sz="2400" dirty="0" smtClean="0"/>
              <a:t>Appendices: </a:t>
            </a:r>
            <a:r>
              <a:rPr lang="fr-FR" sz="2400" dirty="0" err="1"/>
              <a:t>Principle</a:t>
            </a:r>
            <a:r>
              <a:rPr lang="fr-FR" sz="2400" dirty="0"/>
              <a:t> </a:t>
            </a:r>
            <a:r>
              <a:rPr lang="fr-FR" sz="2400" dirty="0" smtClean="0"/>
              <a:t>of the </a:t>
            </a:r>
            <a:r>
              <a:rPr lang="fr-FR" sz="2400" dirty="0" err="1" smtClean="0"/>
              <a:t>measurement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9179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400" dirty="0" smtClean="0">
                <a:solidFill>
                  <a:schemeClr val="tx1"/>
                </a:solidFill>
              </a:rPr>
              <a:t>Context of work</a:t>
            </a:r>
            <a:endParaRPr lang="da-DK" sz="4400" dirty="0">
              <a:solidFill>
                <a:schemeClr val="tx1"/>
              </a:solidFill>
            </a:endParaRP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 smtClean="0"/>
              <a:t>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22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30</a:t>
            </a:fld>
            <a:endParaRPr lang="fr-FR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Alignment of the detector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Titre 5"/>
          <p:cNvSpPr>
            <a:spLocks noGrp="1"/>
          </p:cNvSpPr>
          <p:nvPr>
            <p:ph type="title"/>
          </p:nvPr>
        </p:nvSpPr>
        <p:spPr>
          <a:xfrm>
            <a:off x="251778" y="71526"/>
            <a:ext cx="5668961" cy="452880"/>
          </a:xfrm>
        </p:spPr>
        <p:txBody>
          <a:bodyPr>
            <a:noAutofit/>
          </a:bodyPr>
          <a:lstStyle/>
          <a:p>
            <a:r>
              <a:rPr lang="en-GB" sz="2400" dirty="0" smtClean="0"/>
              <a:t>Appendices: Experimental setup</a:t>
            </a:r>
            <a:endParaRPr lang="en-GB" sz="1600" dirty="0">
              <a:latin typeface="+mn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0797" y="2334598"/>
            <a:ext cx="3020331" cy="226524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32730" y="2334598"/>
            <a:ext cx="3020331" cy="226524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6" t="22109" r="13364" b="11002"/>
          <a:stretch/>
        </p:blipFill>
        <p:spPr>
          <a:xfrm rot="5400000">
            <a:off x="4550105" y="2344690"/>
            <a:ext cx="3020331" cy="224506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10041" r="6447" b="11064"/>
          <a:stretch/>
        </p:blipFill>
        <p:spPr>
          <a:xfrm rot="5400000">
            <a:off x="6878698" y="2399399"/>
            <a:ext cx="3018800" cy="2134113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72611" y="5190546"/>
            <a:ext cx="3926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Front face with lasers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219376" y="5190546"/>
            <a:ext cx="39268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Rear face with telescopes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r="47801"/>
          <a:stretch/>
        </p:blipFill>
        <p:spPr>
          <a:xfrm>
            <a:off x="9593395" y="2266216"/>
            <a:ext cx="2456738" cy="240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9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31</a:t>
            </a:fld>
            <a:endParaRPr lang="fr-FR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Measurement of the distance between LOENIEv2 and the accelerator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Titre 5"/>
          <p:cNvSpPr>
            <a:spLocks noGrp="1"/>
          </p:cNvSpPr>
          <p:nvPr>
            <p:ph type="title"/>
          </p:nvPr>
        </p:nvSpPr>
        <p:spPr>
          <a:xfrm>
            <a:off x="251778" y="71526"/>
            <a:ext cx="5668961" cy="452880"/>
          </a:xfrm>
        </p:spPr>
        <p:txBody>
          <a:bodyPr>
            <a:noAutofit/>
          </a:bodyPr>
          <a:lstStyle/>
          <a:p>
            <a:r>
              <a:rPr lang="en-GB" sz="2400" dirty="0" smtClean="0"/>
              <a:t>Appendices: Experimental setup</a:t>
            </a:r>
            <a:endParaRPr lang="en-GB" sz="1600" dirty="0">
              <a:latin typeface="+mn-l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1" t="19496" r="20597" b="5852"/>
          <a:stretch/>
        </p:blipFill>
        <p:spPr>
          <a:xfrm>
            <a:off x="7658805" y="1236534"/>
            <a:ext cx="4347458" cy="418920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1" y="1236533"/>
            <a:ext cx="6473528" cy="42803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825796" y="5678481"/>
            <a:ext cx="3926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Modified depth gauge used to measure the distance separating LOENIEv2 from the target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5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32</a:t>
            </a:fld>
            <a:endParaRPr lang="fr-FR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Placement of the </a:t>
            </a:r>
            <a:r>
              <a:rPr lang="en-GB" sz="1400" baseline="30000" dirty="0" smtClean="0">
                <a:solidFill>
                  <a:schemeClr val="tx1"/>
                </a:solidFill>
              </a:rPr>
              <a:t>238</a:t>
            </a:r>
            <a:r>
              <a:rPr lang="en-GB" sz="1400" dirty="0" smtClean="0">
                <a:solidFill>
                  <a:schemeClr val="tx1"/>
                </a:solidFill>
              </a:rPr>
              <a:t>U</a:t>
            </a:r>
            <a:r>
              <a:rPr lang="en-GB" sz="1400" baseline="30000" dirty="0" smtClean="0">
                <a:solidFill>
                  <a:schemeClr val="tx1"/>
                </a:solidFill>
              </a:rPr>
              <a:t> </a:t>
            </a:r>
            <a:r>
              <a:rPr lang="en-GB" sz="1400" dirty="0" smtClean="0">
                <a:solidFill>
                  <a:schemeClr val="tx1"/>
                </a:solidFill>
              </a:rPr>
              <a:t>sample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Titre 5"/>
          <p:cNvSpPr>
            <a:spLocks noGrp="1"/>
          </p:cNvSpPr>
          <p:nvPr>
            <p:ph type="title"/>
          </p:nvPr>
        </p:nvSpPr>
        <p:spPr>
          <a:xfrm>
            <a:off x="251778" y="71526"/>
            <a:ext cx="5668961" cy="452880"/>
          </a:xfrm>
        </p:spPr>
        <p:txBody>
          <a:bodyPr>
            <a:noAutofit/>
          </a:bodyPr>
          <a:lstStyle/>
          <a:p>
            <a:r>
              <a:rPr lang="en-GB" sz="2400" dirty="0" smtClean="0"/>
              <a:t>Appendices: Experimental setup</a:t>
            </a:r>
            <a:endParaRPr lang="en-GB" sz="1600" dirty="0">
              <a:latin typeface="+mn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1033762"/>
            <a:ext cx="6594752" cy="532849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1"/>
          <a:stretch/>
        </p:blipFill>
        <p:spPr>
          <a:xfrm>
            <a:off x="7726454" y="1100970"/>
            <a:ext cx="2146550" cy="198513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2"/>
          <a:stretch/>
        </p:blipFill>
        <p:spPr>
          <a:xfrm>
            <a:off x="10208301" y="3900948"/>
            <a:ext cx="1936274" cy="185804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" r="67883"/>
          <a:stretch/>
        </p:blipFill>
        <p:spPr>
          <a:xfrm>
            <a:off x="8050725" y="3900948"/>
            <a:ext cx="1890641" cy="185804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8" r="34743"/>
          <a:stretch/>
        </p:blipFill>
        <p:spPr>
          <a:xfrm>
            <a:off x="10272868" y="1100970"/>
            <a:ext cx="1788272" cy="1858047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8030879" y="5908804"/>
            <a:ext cx="2074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Three wings aluminium holder used to ensure radial centring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0139240" y="5908804"/>
            <a:ext cx="207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baseline="30000" dirty="0" smtClean="0">
                <a:solidFill>
                  <a:schemeClr val="bg1">
                    <a:lumMod val="65000"/>
                  </a:schemeClr>
                </a:solidFill>
              </a:rPr>
              <a:t>238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U sample in irradiation position</a:t>
            </a:r>
            <a:endParaRPr lang="en-GB" sz="1000" i="1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210693" y="3050976"/>
            <a:ext cx="207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Insertion of the </a:t>
            </a:r>
            <a:r>
              <a:rPr lang="en-GB" sz="1000" i="1" baseline="30000" dirty="0" smtClean="0">
                <a:solidFill>
                  <a:schemeClr val="bg1">
                    <a:lumMod val="65000"/>
                  </a:schemeClr>
                </a:solidFill>
              </a:rPr>
              <a:t>238</a:t>
            </a:r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U sample inside LOENIEv2</a:t>
            </a:r>
            <a:endParaRPr lang="en-GB" sz="1000" i="1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998541" y="3050976"/>
            <a:ext cx="20743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Model of a stack of dosimeters in irradiation position</a:t>
            </a:r>
            <a:endParaRPr lang="en-GB" sz="1000" i="1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00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8" y="1987834"/>
            <a:ext cx="4858724" cy="311841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639607" y="5299360"/>
            <a:ext cx="2083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Acquisition system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479495" y="5299361"/>
            <a:ext cx="5027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Generation of inhibition signal and synchronisation with the accelerator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Acquisition system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677" y="1830384"/>
            <a:ext cx="6429025" cy="3275868"/>
          </a:xfrm>
          <a:prstGeom prst="rect">
            <a:avLst/>
          </a:prstGeom>
        </p:spPr>
      </p:pic>
      <p:sp>
        <p:nvSpPr>
          <p:cNvPr id="14" name="Titre 5"/>
          <p:cNvSpPr>
            <a:spLocks noGrp="1"/>
          </p:cNvSpPr>
          <p:nvPr>
            <p:ph type="title"/>
          </p:nvPr>
        </p:nvSpPr>
        <p:spPr>
          <a:xfrm>
            <a:off x="251778" y="71526"/>
            <a:ext cx="5668961" cy="452880"/>
          </a:xfrm>
        </p:spPr>
        <p:txBody>
          <a:bodyPr>
            <a:noAutofit/>
          </a:bodyPr>
          <a:lstStyle/>
          <a:p>
            <a:r>
              <a:rPr lang="fr-FR" sz="2400" dirty="0" smtClean="0"/>
              <a:t>Appendices: </a:t>
            </a:r>
            <a:r>
              <a:rPr lang="fr-FR" sz="2400" dirty="0" err="1" smtClean="0"/>
              <a:t>Experimental</a:t>
            </a:r>
            <a:r>
              <a:rPr lang="fr-FR" sz="2400" dirty="0" smtClean="0"/>
              <a:t> setup</a:t>
            </a:r>
            <a:endParaRPr lang="fr-F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05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34</a:t>
            </a:fld>
            <a:endParaRPr lang="fr-FR"/>
          </a:p>
        </p:txBody>
      </p:sp>
      <p:sp>
        <p:nvSpPr>
          <p:cNvPr id="7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PIAF </a:t>
            </a:r>
            <a:r>
              <a:rPr lang="en-GB" sz="1400" dirty="0" err="1" smtClean="0">
                <a:solidFill>
                  <a:schemeClr val="tx1"/>
                </a:solidFill>
              </a:rPr>
              <a:t>HPGe</a:t>
            </a:r>
            <a:r>
              <a:rPr lang="en-GB" sz="1400" dirty="0" smtClean="0">
                <a:solidFill>
                  <a:schemeClr val="tx1"/>
                </a:solidFill>
              </a:rPr>
              <a:t> detector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Titre 5"/>
          <p:cNvSpPr>
            <a:spLocks noGrp="1"/>
          </p:cNvSpPr>
          <p:nvPr>
            <p:ph type="title"/>
          </p:nvPr>
        </p:nvSpPr>
        <p:spPr>
          <a:xfrm>
            <a:off x="251778" y="71526"/>
            <a:ext cx="5668961" cy="452880"/>
          </a:xfrm>
        </p:spPr>
        <p:txBody>
          <a:bodyPr>
            <a:noAutofit/>
          </a:bodyPr>
          <a:lstStyle/>
          <a:p>
            <a:r>
              <a:rPr lang="fr-FR" sz="2400" dirty="0" smtClean="0"/>
              <a:t>Appendices: </a:t>
            </a:r>
            <a:r>
              <a:rPr lang="fr-FR" sz="2400" dirty="0" err="1" smtClean="0"/>
              <a:t>Experimental</a:t>
            </a:r>
            <a:r>
              <a:rPr lang="fr-FR" sz="2400" dirty="0" smtClean="0"/>
              <a:t> setup</a:t>
            </a:r>
            <a:endParaRPr lang="fr-FR" sz="1600" dirty="0">
              <a:latin typeface="+mn-lt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712" y="3608500"/>
            <a:ext cx="6038241" cy="251541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390" y="983786"/>
            <a:ext cx="6195536" cy="250445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194390" y="6190871"/>
            <a:ext cx="1737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Neutron source measured in P4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101849" y="6233832"/>
            <a:ext cx="20830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Sample + europium source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7394535" y="6208364"/>
            <a:ext cx="1676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smtClean="0">
                <a:solidFill>
                  <a:schemeClr val="bg1">
                    <a:lumMod val="65000"/>
                  </a:schemeClr>
                </a:solidFill>
              </a:rPr>
              <a:t>Dosimeter measurement in P1</a:t>
            </a:r>
            <a:endParaRPr lang="en-GB" sz="10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2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18/01/2024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35</a:t>
            </a:fld>
            <a:endParaRPr lang="en-GB" dirty="0"/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Fission rate estimation (2 methods)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7" name="Espace réservé du contenu 16"/>
          <p:cNvSpPr txBox="1">
            <a:spLocks/>
          </p:cNvSpPr>
          <p:nvPr/>
        </p:nvSpPr>
        <p:spPr>
          <a:xfrm>
            <a:off x="403661" y="1019702"/>
            <a:ext cx="10274000" cy="5115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1 : Flux calibration and monitoring performed by PIAF</a:t>
            </a:r>
            <a:endParaRPr lang="en-GB" sz="600" dirty="0" smtClean="0">
              <a:latin typeface="+mn-lt"/>
            </a:endParaRPr>
          </a:p>
        </p:txBody>
      </p:sp>
      <p:pic>
        <p:nvPicPr>
          <p:cNvPr id="71" name="Image 7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44283" y="782130"/>
            <a:ext cx="2402532" cy="2341207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9372163" y="4283194"/>
            <a:ext cx="2088000" cy="587998"/>
            <a:chOff x="6399403" y="3879180"/>
            <a:chExt cx="2744265" cy="772807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6399403" y="3879180"/>
              <a:ext cx="2744265" cy="77280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682461" y="3962199"/>
              <a:ext cx="2178151" cy="60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C00000"/>
                  </a:solidFill>
                </a:rPr>
                <a:t>Real fission rate</a:t>
              </a:r>
            </a:p>
            <a:p>
              <a:pPr algn="ctr"/>
              <a:r>
                <a:rPr lang="en-GB" sz="1200" dirty="0" smtClean="0">
                  <a:solidFill>
                    <a:srgbClr val="C00000"/>
                  </a:solidFill>
                </a:rPr>
                <a:t>(s</a:t>
              </a:r>
              <a:r>
                <a:rPr lang="en-GB" sz="1200" baseline="30000" dirty="0" smtClean="0">
                  <a:solidFill>
                    <a:srgbClr val="C00000"/>
                  </a:solidFill>
                </a:rPr>
                <a:t>-1</a:t>
              </a:r>
              <a:r>
                <a:rPr lang="en-GB" sz="1200" dirty="0" smtClean="0">
                  <a:solidFill>
                    <a:srgbClr val="C00000"/>
                  </a:solidFill>
                </a:rPr>
                <a:t>)</a:t>
              </a:r>
              <a:endParaRPr lang="en-GB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695059" y="5340567"/>
            <a:ext cx="2088000" cy="646331"/>
            <a:chOff x="6948603" y="3216789"/>
            <a:chExt cx="2744265" cy="849474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6948603" y="3258547"/>
              <a:ext cx="2744265" cy="7728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151644" y="3216789"/>
              <a:ext cx="2338183" cy="84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Simulated fission rate</a:t>
              </a:r>
            </a:p>
            <a:p>
              <a:pPr algn="ctr"/>
              <a:r>
                <a:rPr lang="en-GB" sz="1200" dirty="0" smtClean="0"/>
                <a:t>(n</a:t>
              </a:r>
              <a:r>
                <a:rPr lang="en-GB" sz="1200" baseline="-25000" dirty="0" smtClean="0"/>
                <a:t>source</a:t>
              </a:r>
              <a:r>
                <a:rPr lang="en-GB" sz="1200" baseline="30000" dirty="0" smtClean="0"/>
                <a:t>-1</a:t>
              </a:r>
              <a:r>
                <a:rPr lang="en-GB" sz="1200" dirty="0" smtClean="0"/>
                <a:t>)</a:t>
              </a:r>
              <a:endParaRPr lang="en-GB" sz="1200" dirty="0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862850" y="3894027"/>
            <a:ext cx="2088000" cy="646331"/>
            <a:chOff x="6988835" y="4267383"/>
            <a:chExt cx="2744265" cy="849473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6988835" y="4305717"/>
              <a:ext cx="2744265" cy="77280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7118080" y="4267383"/>
              <a:ext cx="2552770" cy="849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0070C0"/>
                  </a:solidFill>
                </a:rPr>
                <a:t>Simulated </a:t>
              </a:r>
              <a:r>
                <a:rPr lang="en-GB" sz="1200" dirty="0" err="1" smtClean="0">
                  <a:solidFill>
                    <a:srgbClr val="0070C0"/>
                  </a:solidFill>
                </a:rPr>
                <a:t>Φ</a:t>
              </a:r>
              <a:r>
                <a:rPr lang="en-GB" sz="1200" baseline="-25000" dirty="0" err="1" smtClean="0">
                  <a:solidFill>
                    <a:srgbClr val="0070C0"/>
                  </a:solidFill>
                </a:rPr>
                <a:t>surf</a:t>
              </a:r>
              <a:r>
                <a:rPr lang="en-GB" sz="1200" dirty="0" smtClean="0">
                  <a:solidFill>
                    <a:srgbClr val="0070C0"/>
                  </a:solidFill>
                </a:rPr>
                <a:t> (1m, 0°)</a:t>
              </a:r>
            </a:p>
            <a:p>
              <a:pPr algn="ctr"/>
              <a:r>
                <a:rPr lang="en-GB" sz="1200" dirty="0" smtClean="0">
                  <a:solidFill>
                    <a:srgbClr val="0070C0"/>
                  </a:solidFill>
                </a:rPr>
                <a:t>« open field »</a:t>
              </a:r>
            </a:p>
            <a:p>
              <a:pPr algn="ctr"/>
              <a:r>
                <a:rPr lang="en-GB" sz="1200" dirty="0" smtClean="0">
                  <a:solidFill>
                    <a:srgbClr val="0070C0"/>
                  </a:solidFill>
                </a:rPr>
                <a:t>(n . cm</a:t>
              </a:r>
              <a:r>
                <a:rPr lang="en-GB" sz="1200" baseline="30000" dirty="0" smtClean="0">
                  <a:solidFill>
                    <a:srgbClr val="0070C0"/>
                  </a:solidFill>
                </a:rPr>
                <a:t>-2 </a:t>
              </a:r>
              <a:r>
                <a:rPr lang="en-GB" sz="1200" dirty="0" smtClean="0">
                  <a:solidFill>
                    <a:srgbClr val="0070C0"/>
                  </a:solidFill>
                </a:rPr>
                <a:t>. n</a:t>
              </a:r>
              <a:r>
                <a:rPr lang="en-GB" sz="1200" baseline="-25000" dirty="0" smtClean="0">
                  <a:solidFill>
                    <a:srgbClr val="0070C0"/>
                  </a:solidFill>
                </a:rPr>
                <a:t>source</a:t>
              </a:r>
              <a:r>
                <a:rPr lang="en-GB" sz="1200" baseline="30000" dirty="0" smtClean="0">
                  <a:solidFill>
                    <a:srgbClr val="0070C0"/>
                  </a:solidFill>
                </a:rPr>
                <a:t>-1</a:t>
              </a:r>
              <a:r>
                <a:rPr lang="en-GB" sz="1200" dirty="0" smtClean="0">
                  <a:solidFill>
                    <a:srgbClr val="0070C0"/>
                  </a:solidFill>
                </a:rPr>
                <a:t>)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3862851" y="5370345"/>
            <a:ext cx="2088000" cy="587998"/>
            <a:chOff x="6979286" y="3257239"/>
            <a:chExt cx="2744265" cy="772806"/>
          </a:xfrm>
        </p:grpSpPr>
        <p:sp>
          <p:nvSpPr>
            <p:cNvPr id="36" name="Rectangle à coins arrondis 35"/>
            <p:cNvSpPr/>
            <p:nvPr/>
          </p:nvSpPr>
          <p:spPr>
            <a:xfrm>
              <a:off x="6979286" y="3257239"/>
              <a:ext cx="2744265" cy="77280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7211417" y="3338147"/>
              <a:ext cx="2358252" cy="606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0070C0"/>
                  </a:solidFill>
                </a:rPr>
                <a:t>TRIPOLI-4® model of the setup</a:t>
              </a:r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1030642" y="4598419"/>
            <a:ext cx="2088000" cy="653999"/>
            <a:chOff x="3266452" y="3758039"/>
            <a:chExt cx="2744265" cy="859552"/>
          </a:xfrm>
        </p:grpSpPr>
        <p:sp>
          <p:nvSpPr>
            <p:cNvPr id="39" name="Rectangle à coins arrondis 38"/>
            <p:cNvSpPr/>
            <p:nvPr/>
          </p:nvSpPr>
          <p:spPr>
            <a:xfrm>
              <a:off x="3266452" y="3758039"/>
              <a:ext cx="2744265" cy="772807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3451788" y="3768117"/>
              <a:ext cx="2373592" cy="84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0070C0"/>
                  </a:solidFill>
                </a:rPr>
                <a:t>E = f(θ) and I = f(θ) distributions of the sources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1032874" y="2069729"/>
            <a:ext cx="5661068" cy="1772844"/>
            <a:chOff x="1032874" y="2069729"/>
            <a:chExt cx="5661068" cy="1772844"/>
          </a:xfrm>
        </p:grpSpPr>
        <p:grpSp>
          <p:nvGrpSpPr>
            <p:cNvPr id="20" name="Groupe 19"/>
            <p:cNvGrpSpPr/>
            <p:nvPr/>
          </p:nvGrpSpPr>
          <p:grpSpPr>
            <a:xfrm>
              <a:off x="3864982" y="2603477"/>
              <a:ext cx="2088000" cy="646331"/>
              <a:chOff x="6991635" y="4340164"/>
              <a:chExt cx="2744265" cy="849474"/>
            </a:xfrm>
          </p:grpSpPr>
          <p:sp>
            <p:nvSpPr>
              <p:cNvPr id="21" name="Rectangle à coins arrondis 20"/>
              <p:cNvSpPr/>
              <p:nvPr/>
            </p:nvSpPr>
            <p:spPr>
              <a:xfrm>
                <a:off x="6991635" y="4367894"/>
                <a:ext cx="2744265" cy="772807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309604" y="4340164"/>
                <a:ext cx="2194413" cy="849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00B050"/>
                    </a:solidFill>
                  </a:rPr>
                  <a:t>Real </a:t>
                </a:r>
                <a:r>
                  <a:rPr lang="en-GB" sz="1200" dirty="0" err="1" smtClean="0">
                    <a:solidFill>
                      <a:srgbClr val="00B050"/>
                    </a:solidFill>
                  </a:rPr>
                  <a:t>Φ</a:t>
                </a:r>
                <a:r>
                  <a:rPr lang="en-GB" sz="1200" baseline="-25000" dirty="0" err="1" smtClean="0">
                    <a:solidFill>
                      <a:srgbClr val="00B050"/>
                    </a:solidFill>
                  </a:rPr>
                  <a:t>surf</a:t>
                </a:r>
                <a:r>
                  <a:rPr lang="en-GB" sz="1200" baseline="-25000" dirty="0" smtClean="0">
                    <a:solidFill>
                      <a:srgbClr val="00B050"/>
                    </a:solidFill>
                  </a:rPr>
                  <a:t> </a:t>
                </a:r>
                <a:r>
                  <a:rPr lang="en-GB" sz="1200" dirty="0" smtClean="0">
                    <a:solidFill>
                      <a:srgbClr val="00B050"/>
                    </a:solidFill>
                  </a:rPr>
                  <a:t>(1m, 0°)</a:t>
                </a:r>
              </a:p>
              <a:p>
                <a:pPr algn="ctr"/>
                <a:r>
                  <a:rPr lang="en-GB" sz="1200" dirty="0" smtClean="0">
                    <a:solidFill>
                      <a:srgbClr val="00B050"/>
                    </a:solidFill>
                  </a:rPr>
                  <a:t>« open field »</a:t>
                </a:r>
              </a:p>
              <a:p>
                <a:pPr algn="ctr"/>
                <a:r>
                  <a:rPr lang="en-GB" sz="1200" dirty="0" smtClean="0">
                    <a:solidFill>
                      <a:srgbClr val="00B050"/>
                    </a:solidFill>
                  </a:rPr>
                  <a:t>(n . cm</a:t>
                </a:r>
                <a:r>
                  <a:rPr lang="en-GB" sz="1200" baseline="30000" dirty="0" smtClean="0">
                    <a:solidFill>
                      <a:srgbClr val="00B050"/>
                    </a:solidFill>
                  </a:rPr>
                  <a:t>-2 </a:t>
                </a:r>
                <a:r>
                  <a:rPr lang="en-GB" sz="1200" dirty="0" smtClean="0">
                    <a:solidFill>
                      <a:srgbClr val="00B050"/>
                    </a:solidFill>
                  </a:rPr>
                  <a:t>. s</a:t>
                </a:r>
                <a:r>
                  <a:rPr lang="en-GB" sz="1200" baseline="30000" dirty="0" smtClean="0">
                    <a:solidFill>
                      <a:srgbClr val="00B050"/>
                    </a:solidFill>
                  </a:rPr>
                  <a:t>-1</a:t>
                </a:r>
                <a:r>
                  <a:rPr lang="en-GB" sz="1200" dirty="0" smtClean="0">
                    <a:solidFill>
                      <a:srgbClr val="00B050"/>
                    </a:solidFill>
                  </a:rPr>
                  <a:t>)</a:t>
                </a:r>
                <a:endParaRPr lang="en-GB" sz="1200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1041065" y="3196242"/>
              <a:ext cx="2088000" cy="646331"/>
              <a:chOff x="7230465" y="5915058"/>
              <a:chExt cx="2744265" cy="849474"/>
            </a:xfrm>
          </p:grpSpPr>
          <p:sp>
            <p:nvSpPr>
              <p:cNvPr id="27" name="Rectangle à coins arrondis 26"/>
              <p:cNvSpPr/>
              <p:nvPr/>
            </p:nvSpPr>
            <p:spPr>
              <a:xfrm>
                <a:off x="7230465" y="5919640"/>
                <a:ext cx="2744265" cy="772807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7243231" y="5915058"/>
                <a:ext cx="2691335" cy="849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00B050"/>
                    </a:solidFill>
                  </a:rPr>
                  <a:t>Neutron monitor counting rate during the measurement</a:t>
                </a:r>
                <a:endParaRPr lang="en-GB" sz="1200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29" name="Groupe 28"/>
            <p:cNvGrpSpPr/>
            <p:nvPr/>
          </p:nvGrpSpPr>
          <p:grpSpPr>
            <a:xfrm>
              <a:off x="1032874" y="2069729"/>
              <a:ext cx="2088000" cy="587998"/>
              <a:chOff x="7219698" y="2871257"/>
              <a:chExt cx="2744265" cy="772807"/>
            </a:xfrm>
          </p:grpSpPr>
          <p:sp>
            <p:nvSpPr>
              <p:cNvPr id="30" name="Rectangle à coins arrondis 29"/>
              <p:cNvSpPr/>
              <p:nvPr/>
            </p:nvSpPr>
            <p:spPr>
              <a:xfrm>
                <a:off x="7219698" y="2871257"/>
                <a:ext cx="2744265" cy="772807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7401017" y="3078578"/>
                <a:ext cx="2403157" cy="364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00B050"/>
                    </a:solidFill>
                  </a:rPr>
                  <a:t>PIAF calibration</a:t>
                </a:r>
                <a:endParaRPr lang="en-GB" sz="1200" dirty="0">
                  <a:solidFill>
                    <a:srgbClr val="00B050"/>
                  </a:solidFill>
                </a:endParaRPr>
              </a:p>
            </p:txBody>
          </p:sp>
        </p:grpSp>
        <p:cxnSp>
          <p:nvCxnSpPr>
            <p:cNvPr id="45" name="Connecteur en angle 44"/>
            <p:cNvCxnSpPr>
              <a:stCxn id="27" idx="3"/>
              <a:endCxn id="21" idx="1"/>
            </p:cNvCxnSpPr>
            <p:nvPr/>
          </p:nvCxnSpPr>
          <p:spPr>
            <a:xfrm flipV="1">
              <a:off x="3129065" y="2918576"/>
              <a:ext cx="735917" cy="575153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en angle 46"/>
            <p:cNvCxnSpPr>
              <a:stCxn id="30" idx="3"/>
              <a:endCxn id="21" idx="1"/>
            </p:cNvCxnSpPr>
            <p:nvPr/>
          </p:nvCxnSpPr>
          <p:spPr>
            <a:xfrm>
              <a:off x="3120874" y="2363729"/>
              <a:ext cx="744108" cy="554847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en angle 48"/>
            <p:cNvCxnSpPr>
              <a:stCxn id="21" idx="3"/>
              <a:endCxn id="18" idx="1"/>
            </p:cNvCxnSpPr>
            <p:nvPr/>
          </p:nvCxnSpPr>
          <p:spPr>
            <a:xfrm>
              <a:off x="5952982" y="2918576"/>
              <a:ext cx="740960" cy="598859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en angle 50"/>
          <p:cNvCxnSpPr>
            <a:stCxn id="24" idx="3"/>
            <a:endCxn id="18" idx="1"/>
          </p:cNvCxnSpPr>
          <p:nvPr/>
        </p:nvCxnSpPr>
        <p:spPr>
          <a:xfrm flipV="1">
            <a:off x="5950850" y="3517435"/>
            <a:ext cx="743092" cy="69975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en angle 60"/>
          <p:cNvCxnSpPr>
            <a:stCxn id="15" idx="3"/>
            <a:endCxn id="11" idx="1"/>
          </p:cNvCxnSpPr>
          <p:nvPr/>
        </p:nvCxnSpPr>
        <p:spPr>
          <a:xfrm flipV="1">
            <a:off x="8783059" y="4577195"/>
            <a:ext cx="589104" cy="108914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en angle 62"/>
          <p:cNvCxnSpPr>
            <a:stCxn id="18" idx="3"/>
            <a:endCxn id="11" idx="1"/>
          </p:cNvCxnSpPr>
          <p:nvPr/>
        </p:nvCxnSpPr>
        <p:spPr>
          <a:xfrm>
            <a:off x="8781942" y="3517435"/>
            <a:ext cx="590221" cy="10597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en angle 102"/>
          <p:cNvCxnSpPr>
            <a:stCxn id="39" idx="3"/>
            <a:endCxn id="24" idx="1"/>
          </p:cNvCxnSpPr>
          <p:nvPr/>
        </p:nvCxnSpPr>
        <p:spPr>
          <a:xfrm flipV="1">
            <a:off x="3118642" y="4217194"/>
            <a:ext cx="744208" cy="67522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necteur en angle 104"/>
          <p:cNvCxnSpPr>
            <a:stCxn id="39" idx="3"/>
            <a:endCxn id="36" idx="1"/>
          </p:cNvCxnSpPr>
          <p:nvPr/>
        </p:nvCxnSpPr>
        <p:spPr>
          <a:xfrm>
            <a:off x="3118642" y="4892419"/>
            <a:ext cx="744209" cy="7719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>
            <a:stCxn id="36" idx="3"/>
            <a:endCxn id="15" idx="1"/>
          </p:cNvCxnSpPr>
          <p:nvPr/>
        </p:nvCxnSpPr>
        <p:spPr>
          <a:xfrm>
            <a:off x="5950851" y="5664345"/>
            <a:ext cx="744208" cy="1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ZoneTexte 109"/>
          <p:cNvSpPr txBox="1"/>
          <p:nvPr/>
        </p:nvSpPr>
        <p:spPr>
          <a:xfrm>
            <a:off x="9489260" y="401579"/>
            <a:ext cx="2170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Simulation of the experimental setup with TRIPOLI-4®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6" name="Groupe 65"/>
          <p:cNvGrpSpPr/>
          <p:nvPr/>
        </p:nvGrpSpPr>
        <p:grpSpPr>
          <a:xfrm>
            <a:off x="6693942" y="3223434"/>
            <a:ext cx="2088000" cy="587998"/>
            <a:chOff x="6948603" y="4272561"/>
            <a:chExt cx="2744265" cy="772807"/>
          </a:xfrm>
        </p:grpSpPr>
        <p:sp>
          <p:nvSpPr>
            <p:cNvPr id="68" name="Rectangle à coins arrondis 67"/>
            <p:cNvSpPr/>
            <p:nvPr/>
          </p:nvSpPr>
          <p:spPr>
            <a:xfrm>
              <a:off x="6948603" y="4272561"/>
              <a:ext cx="2744265" cy="7728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7223746" y="4343257"/>
              <a:ext cx="2193979" cy="60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/>
                <a:t>Emitted flux (4π)</a:t>
              </a:r>
            </a:p>
            <a:p>
              <a:pPr algn="ctr"/>
              <a:r>
                <a:rPr lang="en-GB" sz="1200" dirty="0" smtClean="0"/>
                <a:t>(n . s</a:t>
              </a:r>
              <a:r>
                <a:rPr lang="en-GB" sz="1200" baseline="30000" dirty="0" smtClean="0"/>
                <a:t>-1</a:t>
              </a:r>
              <a:r>
                <a:rPr lang="en-GB" sz="1200" dirty="0" smtClean="0"/>
                <a:t>)</a:t>
              </a:r>
              <a:endParaRPr lang="en-GB" sz="1200" dirty="0"/>
            </a:p>
          </p:txBody>
        </p:sp>
      </p:grpSp>
      <p:sp>
        <p:nvSpPr>
          <p:cNvPr id="70" name="ZoneTexte 69"/>
          <p:cNvSpPr txBox="1"/>
          <p:nvPr/>
        </p:nvSpPr>
        <p:spPr>
          <a:xfrm>
            <a:off x="1215097" y="5315144"/>
            <a:ext cx="1805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>
                <a:solidFill>
                  <a:srgbClr val="0070C0"/>
                </a:solidFill>
              </a:rPr>
              <a:t>NeusDesc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3960425" y="4613859"/>
            <a:ext cx="1805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0070C0"/>
                </a:solidFill>
              </a:rPr>
              <a:t>TRIPOLI-4®</a:t>
            </a:r>
            <a:endParaRPr lang="en-GB" sz="1200" dirty="0">
              <a:solidFill>
                <a:srgbClr val="0070C0"/>
              </a:solidFill>
            </a:endParaRPr>
          </a:p>
        </p:txBody>
      </p:sp>
      <p:sp>
        <p:nvSpPr>
          <p:cNvPr id="73" name="Titre 5"/>
          <p:cNvSpPr>
            <a:spLocks noGrp="1"/>
          </p:cNvSpPr>
          <p:nvPr>
            <p:ph type="title"/>
          </p:nvPr>
        </p:nvSpPr>
        <p:spPr>
          <a:xfrm>
            <a:off x="251779" y="71526"/>
            <a:ext cx="4007802" cy="452880"/>
          </a:xfrm>
        </p:spPr>
        <p:txBody>
          <a:bodyPr>
            <a:noAutofit/>
          </a:bodyPr>
          <a:lstStyle/>
          <a:p>
            <a:r>
              <a:rPr lang="en-GB" sz="2400" dirty="0" smtClean="0"/>
              <a:t>Appendices: Analysis</a:t>
            </a:r>
            <a:endParaRPr lang="en-GB" sz="1600" dirty="0">
              <a:latin typeface="+mn-lt"/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6882780" y="238354"/>
            <a:ext cx="2215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Upper-view of the PIAF experimental hall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52" name="Groupe 51"/>
          <p:cNvGrpSpPr/>
          <p:nvPr/>
        </p:nvGrpSpPr>
        <p:grpSpPr>
          <a:xfrm>
            <a:off x="6645771" y="597395"/>
            <a:ext cx="2768319" cy="2409591"/>
            <a:chOff x="8553304" y="729303"/>
            <a:chExt cx="3287427" cy="2861431"/>
          </a:xfrm>
        </p:grpSpPr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1548" y="729303"/>
              <a:ext cx="3230939" cy="2861431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10375392" y="1537626"/>
              <a:ext cx="365760" cy="63111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925092" y="1036864"/>
              <a:ext cx="450299" cy="631118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0833814" y="1592217"/>
              <a:ext cx="1006917" cy="475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C00000"/>
                  </a:solidFill>
                </a:rPr>
                <a:t>Monitor 2</a:t>
              </a:r>
            </a:p>
            <a:p>
              <a:pPr algn="ctr"/>
              <a:r>
                <a:rPr lang="en-GB" sz="1000" dirty="0" smtClean="0">
                  <a:solidFill>
                    <a:srgbClr val="C00000"/>
                  </a:solidFill>
                </a:rPr>
                <a:t>97 °</a:t>
              </a:r>
              <a:endParaRPr lang="en-GB" sz="1000" dirty="0">
                <a:solidFill>
                  <a:srgbClr val="C00000"/>
                </a:solidFill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10401069" y="1124320"/>
              <a:ext cx="1034779" cy="4751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C00000"/>
                  </a:solidFill>
                </a:rPr>
                <a:t>Monitor 1</a:t>
              </a:r>
            </a:p>
            <a:p>
              <a:pPr algn="ctr"/>
              <a:r>
                <a:rPr lang="en-GB" sz="1000" dirty="0" smtClean="0">
                  <a:solidFill>
                    <a:srgbClr val="C00000"/>
                  </a:solidFill>
                </a:rPr>
                <a:t>16 °</a:t>
              </a:r>
              <a:endParaRPr lang="en-GB" sz="1000" dirty="0">
                <a:solidFill>
                  <a:srgbClr val="C00000"/>
                </a:solidFill>
              </a:endParaRPr>
            </a:p>
          </p:txBody>
        </p:sp>
        <p:cxnSp>
          <p:nvCxnSpPr>
            <p:cNvPr id="58" name="Connecteur droit avec flèche 57"/>
            <p:cNvCxnSpPr/>
            <p:nvPr/>
          </p:nvCxnSpPr>
          <p:spPr>
            <a:xfrm flipV="1">
              <a:off x="9477671" y="1948342"/>
              <a:ext cx="447421" cy="19710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ZoneTexte 58"/>
            <p:cNvSpPr txBox="1"/>
            <p:nvPr/>
          </p:nvSpPr>
          <p:spPr>
            <a:xfrm>
              <a:off x="8553304" y="2022337"/>
              <a:ext cx="859949" cy="2923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00B050"/>
                  </a:solidFill>
                </a:rPr>
                <a:t>Source</a:t>
              </a:r>
              <a:endParaRPr lang="en-GB" sz="1000" dirty="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932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70" grpId="0"/>
      <p:bldP spid="72" grpId="0"/>
      <p:bldP spid="5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18/01/2024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36</a:t>
            </a:fld>
            <a:endParaRPr lang="en-GB" dirty="0"/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>
                <a:solidFill>
                  <a:schemeClr val="tx1"/>
                </a:solidFill>
              </a:rPr>
              <a:t>Fission rate estimation (2 methods)</a:t>
            </a:r>
          </a:p>
        </p:txBody>
      </p:sp>
      <p:sp>
        <p:nvSpPr>
          <p:cNvPr id="67" name="Espace réservé du contenu 16"/>
          <p:cNvSpPr txBox="1">
            <a:spLocks/>
          </p:cNvSpPr>
          <p:nvPr/>
        </p:nvSpPr>
        <p:spPr>
          <a:xfrm>
            <a:off x="403661" y="1019702"/>
            <a:ext cx="10274000" cy="32859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2 : Flux calibration using dosimetry</a:t>
            </a:r>
            <a:endParaRPr lang="en-GB" sz="600" dirty="0" smtClean="0">
              <a:latin typeface="+mn-lt"/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9531579" y="4095518"/>
            <a:ext cx="2088000" cy="587998"/>
            <a:chOff x="6415845" y="3379216"/>
            <a:chExt cx="2744265" cy="772807"/>
          </a:xfrm>
        </p:grpSpPr>
        <p:sp>
          <p:nvSpPr>
            <p:cNvPr id="11" name="Rectangle à coins arrondis 10"/>
            <p:cNvSpPr/>
            <p:nvPr/>
          </p:nvSpPr>
          <p:spPr>
            <a:xfrm>
              <a:off x="6415845" y="3379216"/>
              <a:ext cx="2744265" cy="772807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698902" y="3462236"/>
              <a:ext cx="2178151" cy="60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C00000"/>
                  </a:solidFill>
                </a:rPr>
                <a:t>Real fission rate</a:t>
              </a:r>
            </a:p>
            <a:p>
              <a:pPr algn="ctr"/>
              <a:r>
                <a:rPr lang="en-GB" sz="1200" dirty="0">
                  <a:solidFill>
                    <a:srgbClr val="C00000"/>
                  </a:solidFill>
                </a:rPr>
                <a:t>(s</a:t>
              </a:r>
              <a:r>
                <a:rPr lang="en-GB" sz="1200" baseline="30000" dirty="0">
                  <a:solidFill>
                    <a:srgbClr val="C00000"/>
                  </a:solidFill>
                </a:rPr>
                <a:t>-1</a:t>
              </a:r>
              <a:r>
                <a:rPr lang="en-GB" sz="1200" dirty="0">
                  <a:solidFill>
                    <a:srgbClr val="C00000"/>
                  </a:solidFill>
                </a:rPr>
                <a:t>)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841965" y="5533294"/>
            <a:ext cx="2088000" cy="646331"/>
            <a:chOff x="6948603" y="3216789"/>
            <a:chExt cx="2744265" cy="849474"/>
          </a:xfrm>
        </p:grpSpPr>
        <p:sp>
          <p:nvSpPr>
            <p:cNvPr id="15" name="Rectangle à coins arrondis 14"/>
            <p:cNvSpPr/>
            <p:nvPr/>
          </p:nvSpPr>
          <p:spPr>
            <a:xfrm>
              <a:off x="6948603" y="3258547"/>
              <a:ext cx="2744265" cy="7728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151645" y="3216789"/>
              <a:ext cx="2338183" cy="84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Simulated fission rate</a:t>
              </a:r>
            </a:p>
            <a:p>
              <a:pPr algn="ctr"/>
              <a:r>
                <a:rPr lang="en-GB" sz="1200" dirty="0"/>
                <a:t>(n</a:t>
              </a:r>
              <a:r>
                <a:rPr lang="en-GB" sz="1200" baseline="-25000" dirty="0"/>
                <a:t>source</a:t>
              </a:r>
              <a:r>
                <a:rPr lang="en-GB" sz="1200" baseline="30000" dirty="0"/>
                <a:t>-1</a:t>
              </a:r>
              <a:r>
                <a:rPr lang="en-GB" sz="1200" dirty="0"/>
                <a:t>)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6828037" y="2696610"/>
            <a:ext cx="2088000" cy="587998"/>
            <a:chOff x="6930299" y="3326263"/>
            <a:chExt cx="2744265" cy="772807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6930299" y="3326263"/>
              <a:ext cx="2744265" cy="772807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7205441" y="3396960"/>
              <a:ext cx="2193979" cy="606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Emitted flux (4π)</a:t>
              </a:r>
            </a:p>
            <a:p>
              <a:pPr algn="ctr"/>
              <a:r>
                <a:rPr lang="en-GB" sz="1200" dirty="0"/>
                <a:t>(n . s</a:t>
              </a:r>
              <a:r>
                <a:rPr lang="en-GB" sz="1200" baseline="30000" dirty="0"/>
                <a:t>-1</a:t>
              </a:r>
              <a:r>
                <a:rPr lang="en-GB" sz="1200" dirty="0"/>
                <a:t>)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121617" y="5049739"/>
            <a:ext cx="5720348" cy="1103325"/>
            <a:chOff x="1121617" y="5047745"/>
            <a:chExt cx="5720348" cy="1103325"/>
          </a:xfrm>
        </p:grpSpPr>
        <p:cxnSp>
          <p:nvCxnSpPr>
            <p:cNvPr id="105" name="Connecteur en angle 104"/>
            <p:cNvCxnSpPr>
              <a:stCxn id="39" idx="3"/>
              <a:endCxn id="36" idx="1"/>
            </p:cNvCxnSpPr>
            <p:nvPr/>
          </p:nvCxnSpPr>
          <p:spPr>
            <a:xfrm>
              <a:off x="3209617" y="5341743"/>
              <a:ext cx="800140" cy="515329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avec flèche 106"/>
            <p:cNvCxnSpPr>
              <a:stCxn id="36" idx="3"/>
              <a:endCxn id="15" idx="1"/>
            </p:cNvCxnSpPr>
            <p:nvPr/>
          </p:nvCxnSpPr>
          <p:spPr>
            <a:xfrm>
              <a:off x="6097757" y="5857072"/>
              <a:ext cx="744208" cy="19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e 34"/>
            <p:cNvGrpSpPr/>
            <p:nvPr/>
          </p:nvGrpSpPr>
          <p:grpSpPr>
            <a:xfrm>
              <a:off x="4009757" y="5563072"/>
              <a:ext cx="2088000" cy="587998"/>
              <a:chOff x="6979286" y="3257239"/>
              <a:chExt cx="2744265" cy="772806"/>
            </a:xfrm>
          </p:grpSpPr>
          <p:sp>
            <p:nvSpPr>
              <p:cNvPr id="36" name="Rectangle à coins arrondis 35"/>
              <p:cNvSpPr/>
              <p:nvPr/>
            </p:nvSpPr>
            <p:spPr>
              <a:xfrm>
                <a:off x="6979286" y="3257239"/>
                <a:ext cx="2744265" cy="772806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7211417" y="3338147"/>
                <a:ext cx="2358252" cy="606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70C0"/>
                    </a:solidFill>
                  </a:rPr>
                  <a:t>TRIPOLI-4® model of the setup</a:t>
                </a:r>
              </a:p>
            </p:txBody>
          </p:sp>
        </p:grpSp>
        <p:grpSp>
          <p:nvGrpSpPr>
            <p:cNvPr id="38" name="Groupe 37"/>
            <p:cNvGrpSpPr/>
            <p:nvPr/>
          </p:nvGrpSpPr>
          <p:grpSpPr>
            <a:xfrm>
              <a:off x="1121617" y="5047745"/>
              <a:ext cx="2088000" cy="652394"/>
              <a:chOff x="3192941" y="4095285"/>
              <a:chExt cx="2744265" cy="857442"/>
            </a:xfrm>
          </p:grpSpPr>
          <p:sp>
            <p:nvSpPr>
              <p:cNvPr id="39" name="Rectangle à coins arrondis 38"/>
              <p:cNvSpPr/>
              <p:nvPr/>
            </p:nvSpPr>
            <p:spPr>
              <a:xfrm>
                <a:off x="3192941" y="4095285"/>
                <a:ext cx="2744265" cy="772807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3378277" y="4103253"/>
                <a:ext cx="2373592" cy="849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70C0"/>
                    </a:solidFill>
                  </a:rPr>
                  <a:t>E = f(θ) and I = f(θ) distributions of the sources</a:t>
                </a:r>
              </a:p>
            </p:txBody>
          </p:sp>
        </p:grpSp>
      </p:grpSp>
      <p:cxnSp>
        <p:nvCxnSpPr>
          <p:cNvPr id="61" name="Connecteur en angle 60"/>
          <p:cNvCxnSpPr>
            <a:stCxn id="15" idx="3"/>
            <a:endCxn id="11" idx="1"/>
          </p:cNvCxnSpPr>
          <p:nvPr/>
        </p:nvCxnSpPr>
        <p:spPr>
          <a:xfrm flipV="1">
            <a:off x="8929965" y="4389519"/>
            <a:ext cx="601614" cy="146954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en angle 62"/>
          <p:cNvCxnSpPr>
            <a:stCxn id="18" idx="3"/>
            <a:endCxn id="11" idx="1"/>
          </p:cNvCxnSpPr>
          <p:nvPr/>
        </p:nvCxnSpPr>
        <p:spPr>
          <a:xfrm>
            <a:off x="8916037" y="2990611"/>
            <a:ext cx="615542" cy="139890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e 54"/>
          <p:cNvGrpSpPr/>
          <p:nvPr/>
        </p:nvGrpSpPr>
        <p:grpSpPr>
          <a:xfrm>
            <a:off x="1147415" y="1414982"/>
            <a:ext cx="5680622" cy="1575629"/>
            <a:chOff x="1147415" y="1414982"/>
            <a:chExt cx="5680622" cy="1575629"/>
          </a:xfrm>
        </p:grpSpPr>
        <p:grpSp>
          <p:nvGrpSpPr>
            <p:cNvPr id="20" name="Groupe 19"/>
            <p:cNvGrpSpPr/>
            <p:nvPr/>
          </p:nvGrpSpPr>
          <p:grpSpPr>
            <a:xfrm>
              <a:off x="3995422" y="1992127"/>
              <a:ext cx="2088000" cy="587998"/>
              <a:chOff x="6969994" y="3283366"/>
              <a:chExt cx="2744265" cy="772807"/>
            </a:xfrm>
          </p:grpSpPr>
          <p:sp>
            <p:nvSpPr>
              <p:cNvPr id="21" name="Rectangle à coins arrondis 20"/>
              <p:cNvSpPr/>
              <p:nvPr/>
            </p:nvSpPr>
            <p:spPr>
              <a:xfrm>
                <a:off x="6969994" y="3283366"/>
                <a:ext cx="2744265" cy="772807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2" name="ZoneTexte 21"/>
              <p:cNvSpPr txBox="1"/>
              <p:nvPr/>
            </p:nvSpPr>
            <p:spPr>
              <a:xfrm>
                <a:off x="7244920" y="3374154"/>
                <a:ext cx="2194413" cy="606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00B050"/>
                    </a:solidFill>
                  </a:rPr>
                  <a:t>Fluctuation of the neutron flux</a:t>
                </a:r>
                <a:endParaRPr lang="en-GB" sz="1200" dirty="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>
              <a:off x="1148880" y="2280242"/>
              <a:ext cx="2088000" cy="646331"/>
              <a:chOff x="7179087" y="4457856"/>
              <a:chExt cx="2744265" cy="849474"/>
            </a:xfrm>
          </p:grpSpPr>
          <p:sp>
            <p:nvSpPr>
              <p:cNvPr id="27" name="Rectangle à coins arrondis 26"/>
              <p:cNvSpPr/>
              <p:nvPr/>
            </p:nvSpPr>
            <p:spPr>
              <a:xfrm>
                <a:off x="7179087" y="4465689"/>
                <a:ext cx="2744265" cy="772807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44000" tIns="108000" rIns="144000" bIns="144000" rtlCol="0" anchor="ctr">
                <a:spAutoFit/>
              </a:bodyPr>
              <a:lstStyle/>
              <a:p>
                <a:pPr algn="ctr"/>
                <a:endParaRPr lang="en-GB" dirty="0" smtClean="0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7205552" y="4457856"/>
                <a:ext cx="2691335" cy="849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rgbClr val="00B050"/>
                    </a:solidFill>
                  </a:rPr>
                  <a:t>Neutron monitor counting rate during the measurement</a:t>
                </a:r>
              </a:p>
            </p:txBody>
          </p:sp>
        </p:grpSp>
        <p:sp>
          <p:nvSpPr>
            <p:cNvPr id="30" name="Rectangle à coins arrondis 29"/>
            <p:cNvSpPr/>
            <p:nvPr/>
          </p:nvSpPr>
          <p:spPr>
            <a:xfrm>
              <a:off x="1154910" y="1437036"/>
              <a:ext cx="2088000" cy="587998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cxnSp>
          <p:nvCxnSpPr>
            <p:cNvPr id="45" name="Connecteur en angle 44"/>
            <p:cNvCxnSpPr>
              <a:stCxn id="27" idx="3"/>
              <a:endCxn id="21" idx="1"/>
            </p:cNvCxnSpPr>
            <p:nvPr/>
          </p:nvCxnSpPr>
          <p:spPr>
            <a:xfrm flipV="1">
              <a:off x="3236880" y="2286127"/>
              <a:ext cx="758542" cy="294075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en angle 46"/>
            <p:cNvCxnSpPr>
              <a:stCxn id="30" idx="3"/>
              <a:endCxn id="21" idx="1"/>
            </p:cNvCxnSpPr>
            <p:nvPr/>
          </p:nvCxnSpPr>
          <p:spPr>
            <a:xfrm>
              <a:off x="3242910" y="1731035"/>
              <a:ext cx="752512" cy="555092"/>
            </a:xfrm>
            <a:prstGeom prst="bent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en angle 48"/>
            <p:cNvCxnSpPr>
              <a:stCxn id="21" idx="3"/>
              <a:endCxn id="18" idx="1"/>
            </p:cNvCxnSpPr>
            <p:nvPr/>
          </p:nvCxnSpPr>
          <p:spPr>
            <a:xfrm>
              <a:off x="6083422" y="2286127"/>
              <a:ext cx="744615" cy="704484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1147415" y="1414982"/>
              <a:ext cx="20477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rgbClr val="00B050"/>
                  </a:solidFill>
                </a:rPr>
                <a:t>Neutron monitor counting rate during the </a:t>
              </a:r>
              <a:r>
                <a:rPr lang="en-GB" sz="1200" dirty="0" smtClean="0">
                  <a:solidFill>
                    <a:srgbClr val="00B050"/>
                  </a:solidFill>
                </a:rPr>
                <a:t>dosimeters irradiation</a:t>
              </a:r>
              <a:endParaRPr lang="en-GB" sz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1121617" y="2990611"/>
            <a:ext cx="5706420" cy="1613246"/>
            <a:chOff x="1121617" y="2990611"/>
            <a:chExt cx="5706420" cy="1613246"/>
          </a:xfrm>
        </p:grpSpPr>
        <p:sp>
          <p:nvSpPr>
            <p:cNvPr id="68" name="Rectangle à coins arrondis 67"/>
            <p:cNvSpPr/>
            <p:nvPr/>
          </p:nvSpPr>
          <p:spPr>
            <a:xfrm>
              <a:off x="1121617" y="3986693"/>
              <a:ext cx="2088000" cy="587998"/>
            </a:xfrm>
            <a:prstGeom prst="roundRect">
              <a:avLst/>
            </a:prstGeom>
            <a:noFill/>
            <a:ln>
              <a:solidFill>
                <a:srgbClr val="A55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grpSp>
          <p:nvGrpSpPr>
            <p:cNvPr id="48" name="Groupe 47"/>
            <p:cNvGrpSpPr/>
            <p:nvPr/>
          </p:nvGrpSpPr>
          <p:grpSpPr>
            <a:xfrm>
              <a:off x="1122074" y="2990611"/>
              <a:ext cx="5705963" cy="1613246"/>
              <a:chOff x="1122074" y="2990611"/>
              <a:chExt cx="5705963" cy="1613246"/>
            </a:xfrm>
          </p:grpSpPr>
          <p:cxnSp>
            <p:nvCxnSpPr>
              <p:cNvPr id="53" name="Connecteur en angle 52"/>
              <p:cNvCxnSpPr>
                <a:stCxn id="60" idx="3"/>
                <a:endCxn id="18" idx="1"/>
              </p:cNvCxnSpPr>
              <p:nvPr/>
            </p:nvCxnSpPr>
            <p:spPr>
              <a:xfrm flipV="1">
                <a:off x="6094476" y="2990611"/>
                <a:ext cx="733561" cy="539004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e 42"/>
              <p:cNvGrpSpPr/>
              <p:nvPr/>
            </p:nvGrpSpPr>
            <p:grpSpPr>
              <a:xfrm>
                <a:off x="1122074" y="3185835"/>
                <a:ext cx="4972402" cy="1418022"/>
                <a:chOff x="1122074" y="3185835"/>
                <a:chExt cx="4972402" cy="1418022"/>
              </a:xfrm>
            </p:grpSpPr>
            <p:sp>
              <p:nvSpPr>
                <p:cNvPr id="60" name="Rectangle à coins arrondis 59"/>
                <p:cNvSpPr/>
                <p:nvPr/>
              </p:nvSpPr>
              <p:spPr>
                <a:xfrm>
                  <a:off x="4006476" y="3235616"/>
                  <a:ext cx="2088000" cy="587998"/>
                </a:xfrm>
                <a:prstGeom prst="roundRect">
                  <a:avLst/>
                </a:prstGeom>
                <a:noFill/>
                <a:ln>
                  <a:solidFill>
                    <a:srgbClr val="A558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en-GB" dirty="0" smtClean="0"/>
                </a:p>
              </p:txBody>
            </p:sp>
            <p:sp>
              <p:nvSpPr>
                <p:cNvPr id="62" name="ZoneTexte 61"/>
                <p:cNvSpPr txBox="1"/>
                <p:nvPr/>
              </p:nvSpPr>
              <p:spPr>
                <a:xfrm>
                  <a:off x="4104813" y="3206449"/>
                  <a:ext cx="194229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rgbClr val="7030A0"/>
                      </a:solidFill>
                    </a:rPr>
                    <a:t>Dosimeters measured reaction rates</a:t>
                  </a:r>
                </a:p>
                <a:p>
                  <a:pPr algn="ctr"/>
                  <a:r>
                    <a:rPr lang="en-GB" sz="1200" dirty="0" smtClean="0">
                      <a:solidFill>
                        <a:srgbClr val="7030A0"/>
                      </a:solidFill>
                    </a:rPr>
                    <a:t>(s</a:t>
                  </a:r>
                  <a:r>
                    <a:rPr lang="en-GB" sz="1200" baseline="30000" dirty="0" smtClean="0">
                      <a:solidFill>
                        <a:srgbClr val="7030A0"/>
                      </a:solidFill>
                    </a:rPr>
                    <a:t>-1</a:t>
                  </a:r>
                  <a:r>
                    <a:rPr lang="en-GB" sz="1200" dirty="0" smtClean="0">
                      <a:solidFill>
                        <a:srgbClr val="7030A0"/>
                      </a:solidFill>
                    </a:rPr>
                    <a:t>)</a:t>
                  </a:r>
                  <a:endParaRPr lang="en-GB" sz="1200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65" name="Rectangle à coins arrondis 64"/>
                <p:cNvSpPr/>
                <p:nvPr/>
              </p:nvSpPr>
              <p:spPr>
                <a:xfrm>
                  <a:off x="1122074" y="3185835"/>
                  <a:ext cx="2088000" cy="587998"/>
                </a:xfrm>
                <a:prstGeom prst="roundRect">
                  <a:avLst/>
                </a:prstGeom>
                <a:noFill/>
                <a:ln>
                  <a:solidFill>
                    <a:srgbClr val="A558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en-GB" dirty="0" smtClean="0"/>
                </a:p>
              </p:txBody>
            </p:sp>
            <p:sp>
              <p:nvSpPr>
                <p:cNvPr id="66" name="ZoneTexte 65"/>
                <p:cNvSpPr txBox="1"/>
                <p:nvPr/>
              </p:nvSpPr>
              <p:spPr>
                <a:xfrm>
                  <a:off x="1219954" y="3343530"/>
                  <a:ext cx="194229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rgbClr val="7030A0"/>
                      </a:solidFill>
                    </a:rPr>
                    <a:t>Dosimeters irradiation</a:t>
                  </a:r>
                  <a:endParaRPr lang="en-GB" sz="1200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69" name="ZoneTexte 68"/>
                <p:cNvSpPr txBox="1"/>
                <p:nvPr/>
              </p:nvSpPr>
              <p:spPr>
                <a:xfrm>
                  <a:off x="1219954" y="3957526"/>
                  <a:ext cx="1942299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rgbClr val="7030A0"/>
                      </a:solidFill>
                    </a:rPr>
                    <a:t>Dosimeters activity measurement</a:t>
                  </a:r>
                </a:p>
                <a:p>
                  <a:pPr algn="ctr"/>
                  <a:r>
                    <a:rPr lang="en-GB" sz="1200" dirty="0" smtClean="0">
                      <a:solidFill>
                        <a:srgbClr val="7030A0"/>
                      </a:solidFill>
                    </a:rPr>
                    <a:t>(PTB / LBA)</a:t>
                  </a:r>
                  <a:endParaRPr lang="en-GB" sz="1200" dirty="0">
                    <a:solidFill>
                      <a:srgbClr val="7030A0"/>
                    </a:solidFill>
                  </a:endParaRPr>
                </a:p>
              </p:txBody>
            </p:sp>
            <p:cxnSp>
              <p:nvCxnSpPr>
                <p:cNvPr id="72" name="Connecteur en angle 71"/>
                <p:cNvCxnSpPr>
                  <a:stCxn id="65" idx="3"/>
                  <a:endCxn id="60" idx="1"/>
                </p:cNvCxnSpPr>
                <p:nvPr/>
              </p:nvCxnSpPr>
              <p:spPr>
                <a:xfrm>
                  <a:off x="3210074" y="3479834"/>
                  <a:ext cx="796402" cy="49781"/>
                </a:xfrm>
                <a:prstGeom prst="bentConnector3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necteur en angle 73"/>
                <p:cNvCxnSpPr>
                  <a:stCxn id="68" idx="3"/>
                  <a:endCxn id="60" idx="1"/>
                </p:cNvCxnSpPr>
                <p:nvPr/>
              </p:nvCxnSpPr>
              <p:spPr>
                <a:xfrm flipV="1">
                  <a:off x="3209617" y="3529615"/>
                  <a:ext cx="796859" cy="751077"/>
                </a:xfrm>
                <a:prstGeom prst="bentConnector3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94" name="Image 9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60"/>
          <a:stretch/>
        </p:blipFill>
        <p:spPr>
          <a:xfrm>
            <a:off x="9674579" y="765671"/>
            <a:ext cx="2124131" cy="2850735"/>
          </a:xfrm>
          <a:prstGeom prst="rect">
            <a:avLst/>
          </a:prstGeom>
        </p:spPr>
      </p:pic>
      <p:sp>
        <p:nvSpPr>
          <p:cNvPr id="95" name="ZoneTexte 94"/>
          <p:cNvSpPr txBox="1"/>
          <p:nvPr/>
        </p:nvSpPr>
        <p:spPr>
          <a:xfrm>
            <a:off x="7304733" y="817037"/>
            <a:ext cx="22983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Gamma counting of a dosimeter using the </a:t>
            </a:r>
            <a:r>
              <a:rPr lang="en-GB" sz="1000" dirty="0" err="1" smtClean="0">
                <a:solidFill>
                  <a:schemeClr val="bg1">
                    <a:lumMod val="65000"/>
                  </a:schemeClr>
                </a:solidFill>
              </a:rPr>
              <a:t>HPGe</a:t>
            </a:r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 detector of the facility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0" name="ZoneTexte 69"/>
          <p:cNvSpPr txBox="1"/>
          <p:nvPr/>
        </p:nvSpPr>
        <p:spPr>
          <a:xfrm>
            <a:off x="1242261" y="5756795"/>
            <a:ext cx="18059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>
                <a:solidFill>
                  <a:srgbClr val="0070C0"/>
                </a:solidFill>
              </a:rPr>
              <a:t>NeusDesc</a:t>
            </a:r>
            <a:endParaRPr lang="en-GB" sz="1200" dirty="0">
              <a:solidFill>
                <a:srgbClr val="0070C0"/>
              </a:solidFill>
            </a:endParaRPr>
          </a:p>
        </p:txBody>
      </p:sp>
      <p:grpSp>
        <p:nvGrpSpPr>
          <p:cNvPr id="73" name="Groupe 72"/>
          <p:cNvGrpSpPr/>
          <p:nvPr/>
        </p:nvGrpSpPr>
        <p:grpSpPr>
          <a:xfrm>
            <a:off x="3209617" y="2990611"/>
            <a:ext cx="3618420" cy="2420269"/>
            <a:chOff x="3209617" y="2990611"/>
            <a:chExt cx="3618420" cy="2420269"/>
          </a:xfrm>
        </p:grpSpPr>
        <p:grpSp>
          <p:nvGrpSpPr>
            <p:cNvPr id="44" name="Groupe 43"/>
            <p:cNvGrpSpPr/>
            <p:nvPr/>
          </p:nvGrpSpPr>
          <p:grpSpPr>
            <a:xfrm>
              <a:off x="3209617" y="2990611"/>
              <a:ext cx="3618420" cy="2353126"/>
              <a:chOff x="3209617" y="2990611"/>
              <a:chExt cx="3618420" cy="2353126"/>
            </a:xfrm>
          </p:grpSpPr>
          <p:cxnSp>
            <p:nvCxnSpPr>
              <p:cNvPr id="103" name="Connecteur en angle 102"/>
              <p:cNvCxnSpPr>
                <a:stCxn id="39" idx="3"/>
                <a:endCxn id="24" idx="1"/>
              </p:cNvCxnSpPr>
              <p:nvPr/>
            </p:nvCxnSpPr>
            <p:spPr>
              <a:xfrm flipV="1">
                <a:off x="3209617" y="4777897"/>
                <a:ext cx="785805" cy="565840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e 22"/>
              <p:cNvGrpSpPr/>
              <p:nvPr/>
            </p:nvGrpSpPr>
            <p:grpSpPr>
              <a:xfrm>
                <a:off x="3995422" y="4454730"/>
                <a:ext cx="2088000" cy="646331"/>
                <a:chOff x="6969996" y="4751014"/>
                <a:chExt cx="2744265" cy="849473"/>
              </a:xfrm>
            </p:grpSpPr>
            <p:sp>
              <p:nvSpPr>
                <p:cNvPr id="24" name="Rectangle à coins arrondis 23"/>
                <p:cNvSpPr/>
                <p:nvPr/>
              </p:nvSpPr>
              <p:spPr>
                <a:xfrm>
                  <a:off x="6969996" y="4789348"/>
                  <a:ext cx="2744265" cy="772806"/>
                </a:xfrm>
                <a:prstGeom prst="roundRect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en-GB" dirty="0" smtClean="0"/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7099241" y="4751014"/>
                  <a:ext cx="2552770" cy="849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rgbClr val="0070C0"/>
                      </a:solidFill>
                    </a:rPr>
                    <a:t>Dosimeters simulated reaction rates</a:t>
                  </a:r>
                </a:p>
                <a:p>
                  <a:pPr algn="ctr"/>
                  <a:r>
                    <a:rPr lang="en-GB" sz="1200" dirty="0" smtClean="0">
                      <a:solidFill>
                        <a:srgbClr val="0070C0"/>
                      </a:solidFill>
                    </a:rPr>
                    <a:t>(n</a:t>
                  </a:r>
                  <a:r>
                    <a:rPr lang="en-GB" sz="1200" baseline="-25000" dirty="0" smtClean="0">
                      <a:solidFill>
                        <a:srgbClr val="0070C0"/>
                      </a:solidFill>
                    </a:rPr>
                    <a:t>source</a:t>
                  </a:r>
                  <a:r>
                    <a:rPr lang="en-GB" sz="1200" baseline="30000" dirty="0" smtClean="0">
                      <a:solidFill>
                        <a:srgbClr val="0070C0"/>
                      </a:solidFill>
                    </a:rPr>
                    <a:t>-1</a:t>
                  </a:r>
                  <a:r>
                    <a:rPr lang="en-GB" sz="1200" dirty="0" smtClean="0">
                      <a:solidFill>
                        <a:srgbClr val="0070C0"/>
                      </a:solidFill>
                    </a:rPr>
                    <a:t>)</a:t>
                  </a:r>
                  <a:endParaRPr lang="en-GB" sz="1200" dirty="0">
                    <a:solidFill>
                      <a:srgbClr val="0070C0"/>
                    </a:solidFill>
                  </a:endParaRPr>
                </a:p>
              </p:txBody>
            </p:sp>
          </p:grpSp>
          <p:cxnSp>
            <p:nvCxnSpPr>
              <p:cNvPr id="51" name="Connecteur en angle 50"/>
              <p:cNvCxnSpPr>
                <a:stCxn id="24" idx="3"/>
                <a:endCxn id="18" idx="1"/>
              </p:cNvCxnSpPr>
              <p:nvPr/>
            </p:nvCxnSpPr>
            <p:spPr>
              <a:xfrm flipV="1">
                <a:off x="6083422" y="2990611"/>
                <a:ext cx="744615" cy="1787286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ZoneTexte 79"/>
            <p:cNvSpPr txBox="1"/>
            <p:nvPr/>
          </p:nvSpPr>
          <p:spPr>
            <a:xfrm>
              <a:off x="4136437" y="5133881"/>
              <a:ext cx="18059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0070C0"/>
                  </a:solidFill>
                </a:rPr>
                <a:t>TRIPOLI-4®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64" name="Titre 5"/>
          <p:cNvSpPr>
            <a:spLocks noGrp="1"/>
          </p:cNvSpPr>
          <p:nvPr>
            <p:ph type="title"/>
          </p:nvPr>
        </p:nvSpPr>
        <p:spPr>
          <a:xfrm>
            <a:off x="251779" y="71526"/>
            <a:ext cx="4007802" cy="452880"/>
          </a:xfrm>
        </p:spPr>
        <p:txBody>
          <a:bodyPr>
            <a:noAutofit/>
          </a:bodyPr>
          <a:lstStyle/>
          <a:p>
            <a:r>
              <a:rPr lang="en-GB" sz="2400" dirty="0" smtClean="0"/>
              <a:t>Appendices: Analysis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858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18/01/2024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37</a:t>
            </a:fld>
            <a:endParaRPr lang="en-GB" dirty="0"/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>
                <a:solidFill>
                  <a:schemeClr val="tx1"/>
                </a:solidFill>
              </a:rPr>
              <a:t>Fission rate estimation (2 methods)</a:t>
            </a:r>
          </a:p>
        </p:txBody>
      </p:sp>
      <p:sp>
        <p:nvSpPr>
          <p:cNvPr id="67" name="Espace réservé du contenu 16"/>
          <p:cNvSpPr txBox="1">
            <a:spLocks/>
          </p:cNvSpPr>
          <p:nvPr/>
        </p:nvSpPr>
        <p:spPr>
          <a:xfrm>
            <a:off x="403661" y="1019701"/>
            <a:ext cx="9278958" cy="12467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Additional method: 238U sample activation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Only available for the 1</a:t>
            </a:r>
            <a:r>
              <a:rPr lang="en-GB" sz="1200" baseline="30000" dirty="0" smtClean="0">
                <a:latin typeface="+mn-lt"/>
              </a:rPr>
              <a:t>st </a:t>
            </a:r>
            <a:r>
              <a:rPr lang="en-GB" sz="1200" dirty="0" smtClean="0">
                <a:latin typeface="+mn-lt"/>
              </a:rPr>
              <a:t>energy of each campaign		</a:t>
            </a:r>
            <a:r>
              <a:rPr lang="en-GB" sz="1200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 Energy 14.8 MeV : FY better known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Validation of the 2 other methods</a:t>
            </a:r>
            <a:endParaRPr lang="en-GB" sz="1200" dirty="0" smtClean="0">
              <a:latin typeface="+mn-lt"/>
            </a:endParaRPr>
          </a:p>
          <a:p>
            <a:pPr>
              <a:lnSpc>
                <a:spcPct val="150000"/>
              </a:lnSpc>
            </a:pPr>
            <a:endParaRPr lang="en-GB" sz="600" dirty="0" smtClean="0">
              <a:latin typeface="+mn-lt"/>
            </a:endParaRPr>
          </a:p>
        </p:txBody>
      </p:sp>
      <p:grpSp>
        <p:nvGrpSpPr>
          <p:cNvPr id="75" name="Groupe 74"/>
          <p:cNvGrpSpPr/>
          <p:nvPr/>
        </p:nvGrpSpPr>
        <p:grpSpPr>
          <a:xfrm>
            <a:off x="1266124" y="2521174"/>
            <a:ext cx="7968089" cy="3321144"/>
            <a:chOff x="1055149" y="2915459"/>
            <a:chExt cx="7968089" cy="3321144"/>
          </a:xfrm>
        </p:grpSpPr>
        <p:sp>
          <p:nvSpPr>
            <p:cNvPr id="55" name="Rectangle à coins arrondis 54"/>
            <p:cNvSpPr/>
            <p:nvPr/>
          </p:nvSpPr>
          <p:spPr>
            <a:xfrm>
              <a:off x="3995303" y="5254350"/>
              <a:ext cx="2088000" cy="587998"/>
            </a:xfrm>
            <a:prstGeom prst="roundRect">
              <a:avLst/>
            </a:prstGeom>
            <a:noFill/>
            <a:ln>
              <a:solidFill>
                <a:srgbClr val="A558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08000" rIns="144000" bIns="144000" rtlCol="0" anchor="ctr">
              <a:spAutoFit/>
            </a:bodyPr>
            <a:lstStyle/>
            <a:p>
              <a:pPr algn="ctr"/>
              <a:endParaRPr lang="en-GB" dirty="0" smtClean="0"/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4068154" y="5321762"/>
              <a:ext cx="19422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7030A0"/>
                  </a:solidFill>
                </a:rPr>
                <a:t>Cumulative Fission Yields</a:t>
              </a:r>
              <a:endParaRPr lang="en-GB" sz="1200" dirty="0">
                <a:solidFill>
                  <a:srgbClr val="7030A0"/>
                </a:solidFill>
              </a:endParaRPr>
            </a:p>
          </p:txBody>
        </p:sp>
        <p:grpSp>
          <p:nvGrpSpPr>
            <p:cNvPr id="73" name="Groupe 72"/>
            <p:cNvGrpSpPr/>
            <p:nvPr/>
          </p:nvGrpSpPr>
          <p:grpSpPr>
            <a:xfrm>
              <a:off x="1055149" y="2915459"/>
              <a:ext cx="7968089" cy="3321144"/>
              <a:chOff x="1055149" y="2915459"/>
              <a:chExt cx="7968089" cy="3321144"/>
            </a:xfrm>
          </p:grpSpPr>
          <p:cxnSp>
            <p:nvCxnSpPr>
              <p:cNvPr id="53" name="Connecteur en angle 52"/>
              <p:cNvCxnSpPr>
                <a:stCxn id="60" idx="3"/>
                <a:endCxn id="11" idx="1"/>
              </p:cNvCxnSpPr>
              <p:nvPr/>
            </p:nvCxnSpPr>
            <p:spPr>
              <a:xfrm flipV="1">
                <a:off x="6083422" y="4376127"/>
                <a:ext cx="851816" cy="1241"/>
              </a:xfrm>
              <a:prstGeom prst="bent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7" name="Groupe 56"/>
              <p:cNvGrpSpPr/>
              <p:nvPr/>
            </p:nvGrpSpPr>
            <p:grpSpPr>
              <a:xfrm>
                <a:off x="1055149" y="2915459"/>
                <a:ext cx="7968089" cy="2632890"/>
                <a:chOff x="1055149" y="2598368"/>
                <a:chExt cx="7968089" cy="2632890"/>
              </a:xfrm>
            </p:grpSpPr>
            <p:grpSp>
              <p:nvGrpSpPr>
                <p:cNvPr id="64" name="Groupe 63"/>
                <p:cNvGrpSpPr/>
                <p:nvPr/>
              </p:nvGrpSpPr>
              <p:grpSpPr>
                <a:xfrm>
                  <a:off x="3995303" y="2598368"/>
                  <a:ext cx="5027935" cy="2632890"/>
                  <a:chOff x="3722457" y="1937298"/>
                  <a:chExt cx="5027935" cy="2632890"/>
                </a:xfrm>
              </p:grpSpPr>
              <p:grpSp>
                <p:nvGrpSpPr>
                  <p:cNvPr id="13" name="Groupe 12"/>
                  <p:cNvGrpSpPr/>
                  <p:nvPr/>
                </p:nvGrpSpPr>
                <p:grpSpPr>
                  <a:xfrm>
                    <a:off x="6662392" y="3103965"/>
                    <a:ext cx="2088000" cy="587998"/>
                    <a:chOff x="3003465" y="3361615"/>
                    <a:chExt cx="2744265" cy="772807"/>
                  </a:xfrm>
                </p:grpSpPr>
                <p:sp>
                  <p:nvSpPr>
                    <p:cNvPr id="11" name="Rectangle à coins arrondis 10"/>
                    <p:cNvSpPr/>
                    <p:nvPr/>
                  </p:nvSpPr>
                  <p:spPr>
                    <a:xfrm>
                      <a:off x="3003465" y="3361615"/>
                      <a:ext cx="2744265" cy="772807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C0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44000" tIns="108000" rIns="144000" bIns="144000" rtlCol="0" anchor="ctr">
                      <a:spAutoFit/>
                    </a:bodyPr>
                    <a:lstStyle/>
                    <a:p>
                      <a:pPr algn="ctr"/>
                      <a:endParaRPr lang="en-GB" dirty="0" smtClean="0"/>
                    </a:p>
                  </p:txBody>
                </p:sp>
                <p:sp>
                  <p:nvSpPr>
                    <p:cNvPr id="12" name="ZoneTexte 11"/>
                    <p:cNvSpPr txBox="1"/>
                    <p:nvPr/>
                  </p:nvSpPr>
                  <p:spPr>
                    <a:xfrm>
                      <a:off x="3286523" y="3444634"/>
                      <a:ext cx="2178151" cy="6067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C00000"/>
                          </a:solidFill>
                        </a:rPr>
                        <a:t>Real fission rate</a:t>
                      </a:r>
                    </a:p>
                    <a:p>
                      <a:pPr algn="ctr"/>
                      <a:r>
                        <a:rPr lang="en-GB" sz="1200" dirty="0">
                          <a:solidFill>
                            <a:srgbClr val="C00000"/>
                          </a:solidFill>
                        </a:rPr>
                        <a:t>(s</a:t>
                      </a:r>
                      <a:r>
                        <a:rPr lang="en-GB" sz="1200" baseline="30000" dirty="0">
                          <a:solidFill>
                            <a:srgbClr val="C00000"/>
                          </a:solidFill>
                        </a:rPr>
                        <a:t>-1</a:t>
                      </a:r>
                      <a:r>
                        <a:rPr lang="en-GB" sz="1200" dirty="0">
                          <a:solidFill>
                            <a:srgbClr val="C00000"/>
                          </a:solidFill>
                        </a:rPr>
                        <a:t>)</a:t>
                      </a:r>
                    </a:p>
                  </p:txBody>
                </p:sp>
              </p:grpSp>
              <p:grpSp>
                <p:nvGrpSpPr>
                  <p:cNvPr id="20" name="Groupe 19"/>
                  <p:cNvGrpSpPr/>
                  <p:nvPr/>
                </p:nvGrpSpPr>
                <p:grpSpPr>
                  <a:xfrm>
                    <a:off x="3722457" y="1937298"/>
                    <a:ext cx="2088000" cy="587998"/>
                    <a:chOff x="6969838" y="4496904"/>
                    <a:chExt cx="2744265" cy="772807"/>
                  </a:xfrm>
                </p:grpSpPr>
                <p:sp>
                  <p:nvSpPr>
                    <p:cNvPr id="21" name="Rectangle à coins arrondis 20"/>
                    <p:cNvSpPr/>
                    <p:nvPr/>
                  </p:nvSpPr>
                  <p:spPr>
                    <a:xfrm>
                      <a:off x="6969838" y="4496904"/>
                      <a:ext cx="2744265" cy="772807"/>
                    </a:xfrm>
                    <a:prstGeom prst="roundRect">
                      <a:avLst/>
                    </a:prstGeom>
                    <a:noFill/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144000" tIns="108000" rIns="144000" bIns="144000" rtlCol="0" anchor="ctr">
                      <a:spAutoFit/>
                    </a:bodyPr>
                    <a:lstStyle/>
                    <a:p>
                      <a:pPr algn="ctr"/>
                      <a:endParaRPr lang="en-GB" dirty="0" smtClean="0"/>
                    </a:p>
                  </p:txBody>
                </p:sp>
                <p:sp>
                  <p:nvSpPr>
                    <p:cNvPr id="22" name="ZoneTexte 21"/>
                    <p:cNvSpPr txBox="1"/>
                    <p:nvPr/>
                  </p:nvSpPr>
                  <p:spPr>
                    <a:xfrm>
                      <a:off x="7244764" y="4587692"/>
                      <a:ext cx="2194413" cy="60676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B050"/>
                          </a:solidFill>
                        </a:rPr>
                        <a:t>Fluctuation of the neutron flux</a:t>
                      </a:r>
                    </a:p>
                  </p:txBody>
                </p:sp>
              </p:grpSp>
              <p:cxnSp>
                <p:nvCxnSpPr>
                  <p:cNvPr id="49" name="Connecteur en angle 48"/>
                  <p:cNvCxnSpPr>
                    <a:stCxn id="21" idx="3"/>
                    <a:endCxn id="11" idx="1"/>
                  </p:cNvCxnSpPr>
                  <p:nvPr/>
                </p:nvCxnSpPr>
                <p:spPr>
                  <a:xfrm>
                    <a:off x="5810457" y="2231299"/>
                    <a:ext cx="851935" cy="1166667"/>
                  </a:xfrm>
                  <a:prstGeom prst="bentConnector3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Connecteur en angle 62"/>
                  <p:cNvCxnSpPr>
                    <a:stCxn id="55" idx="3"/>
                    <a:endCxn id="11" idx="1"/>
                  </p:cNvCxnSpPr>
                  <p:nvPr/>
                </p:nvCxnSpPr>
                <p:spPr>
                  <a:xfrm flipV="1">
                    <a:off x="5810457" y="3397966"/>
                    <a:ext cx="851935" cy="1172222"/>
                  </a:xfrm>
                  <a:prstGeom prst="bentConnector3">
                    <a:avLst/>
                  </a:prstGeom>
                  <a:ln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Rectangle à coins arrondis 59"/>
                <p:cNvSpPr/>
                <p:nvPr/>
              </p:nvSpPr>
              <p:spPr>
                <a:xfrm>
                  <a:off x="3995422" y="3766278"/>
                  <a:ext cx="2088000" cy="587998"/>
                </a:xfrm>
                <a:prstGeom prst="roundRect">
                  <a:avLst/>
                </a:prstGeom>
                <a:noFill/>
                <a:ln>
                  <a:solidFill>
                    <a:srgbClr val="A558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en-GB" dirty="0" smtClean="0"/>
                </a:p>
              </p:txBody>
            </p:sp>
            <p:sp>
              <p:nvSpPr>
                <p:cNvPr id="62" name="ZoneTexte 61"/>
                <p:cNvSpPr txBox="1"/>
                <p:nvPr/>
              </p:nvSpPr>
              <p:spPr>
                <a:xfrm>
                  <a:off x="4093759" y="3737111"/>
                  <a:ext cx="1942299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rgbClr val="7030A0"/>
                      </a:solidFill>
                    </a:rPr>
                    <a:t>Activities of fission products</a:t>
                  </a:r>
                </a:p>
                <a:p>
                  <a:pPr algn="ctr"/>
                  <a:r>
                    <a:rPr lang="en-GB" sz="1200" dirty="0" smtClean="0">
                      <a:solidFill>
                        <a:srgbClr val="7030A0"/>
                      </a:solidFill>
                    </a:rPr>
                    <a:t>(s</a:t>
                  </a:r>
                  <a:r>
                    <a:rPr lang="en-GB" sz="1200" baseline="30000" dirty="0" smtClean="0">
                      <a:solidFill>
                        <a:srgbClr val="7030A0"/>
                      </a:solidFill>
                    </a:rPr>
                    <a:t>-1</a:t>
                  </a:r>
                  <a:r>
                    <a:rPr lang="en-GB" sz="1200" dirty="0" smtClean="0">
                      <a:solidFill>
                        <a:srgbClr val="7030A0"/>
                      </a:solidFill>
                    </a:rPr>
                    <a:t>)</a:t>
                  </a:r>
                  <a:endParaRPr lang="en-GB" sz="1200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65" name="Rectangle à coins arrondis 64"/>
                <p:cNvSpPr/>
                <p:nvPr/>
              </p:nvSpPr>
              <p:spPr>
                <a:xfrm>
                  <a:off x="1055606" y="3173965"/>
                  <a:ext cx="2088000" cy="587998"/>
                </a:xfrm>
                <a:prstGeom prst="roundRect">
                  <a:avLst/>
                </a:prstGeom>
                <a:noFill/>
                <a:ln>
                  <a:solidFill>
                    <a:srgbClr val="A558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en-GB" dirty="0" smtClean="0"/>
                </a:p>
              </p:txBody>
            </p:sp>
            <p:sp>
              <p:nvSpPr>
                <p:cNvPr id="66" name="ZoneTexte 65"/>
                <p:cNvSpPr txBox="1"/>
                <p:nvPr/>
              </p:nvSpPr>
              <p:spPr>
                <a:xfrm>
                  <a:off x="1131142" y="3324785"/>
                  <a:ext cx="194229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baseline="30000" dirty="0" smtClean="0">
                      <a:solidFill>
                        <a:srgbClr val="7030A0"/>
                      </a:solidFill>
                    </a:rPr>
                    <a:t>238</a:t>
                  </a:r>
                  <a:r>
                    <a:rPr lang="en-GB" sz="1200" dirty="0" smtClean="0">
                      <a:solidFill>
                        <a:srgbClr val="7030A0"/>
                      </a:solidFill>
                    </a:rPr>
                    <a:t>U sample irradiation</a:t>
                  </a:r>
                  <a:endParaRPr lang="en-GB" sz="1200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68" name="Rectangle à coins arrondis 67"/>
                <p:cNvSpPr/>
                <p:nvPr/>
              </p:nvSpPr>
              <p:spPr>
                <a:xfrm>
                  <a:off x="1055149" y="4276706"/>
                  <a:ext cx="2088000" cy="587998"/>
                </a:xfrm>
                <a:prstGeom prst="roundRect">
                  <a:avLst/>
                </a:prstGeom>
                <a:noFill/>
                <a:ln>
                  <a:solidFill>
                    <a:srgbClr val="A558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44000" tIns="108000" rIns="144000" bIns="144000" rtlCol="0" anchor="ctr">
                  <a:spAutoFit/>
                </a:bodyPr>
                <a:lstStyle/>
                <a:p>
                  <a:pPr algn="ctr"/>
                  <a:endParaRPr lang="en-GB" dirty="0" smtClean="0"/>
                </a:p>
              </p:txBody>
            </p:sp>
            <p:sp>
              <p:nvSpPr>
                <p:cNvPr id="69" name="ZoneTexte 68"/>
                <p:cNvSpPr txBox="1"/>
                <p:nvPr/>
              </p:nvSpPr>
              <p:spPr>
                <a:xfrm>
                  <a:off x="1153486" y="4247539"/>
                  <a:ext cx="1942299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sz="1200" dirty="0" smtClean="0">
                      <a:solidFill>
                        <a:srgbClr val="7030A0"/>
                      </a:solidFill>
                    </a:rPr>
                    <a:t>Sample activity measurement</a:t>
                  </a:r>
                </a:p>
                <a:p>
                  <a:pPr algn="ctr"/>
                  <a:r>
                    <a:rPr lang="en-GB" sz="1200" dirty="0" smtClean="0">
                      <a:solidFill>
                        <a:srgbClr val="7030A0"/>
                      </a:solidFill>
                    </a:rPr>
                    <a:t>(PTB)</a:t>
                  </a:r>
                  <a:endParaRPr lang="en-GB" sz="1200" dirty="0">
                    <a:solidFill>
                      <a:srgbClr val="7030A0"/>
                    </a:solidFill>
                  </a:endParaRPr>
                </a:p>
              </p:txBody>
            </p:sp>
          </p:grpSp>
          <p:cxnSp>
            <p:nvCxnSpPr>
              <p:cNvPr id="72" name="Connecteur en angle 71"/>
              <p:cNvCxnSpPr>
                <a:stCxn id="65" idx="3"/>
                <a:endCxn id="60" idx="1"/>
              </p:cNvCxnSpPr>
              <p:nvPr/>
            </p:nvCxnSpPr>
            <p:spPr>
              <a:xfrm>
                <a:off x="3143606" y="3785055"/>
                <a:ext cx="851816" cy="592313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necteur en angle 73"/>
              <p:cNvCxnSpPr>
                <a:stCxn id="68" idx="3"/>
                <a:endCxn id="60" idx="1"/>
              </p:cNvCxnSpPr>
              <p:nvPr/>
            </p:nvCxnSpPr>
            <p:spPr>
              <a:xfrm flipV="1">
                <a:off x="3143149" y="4377368"/>
                <a:ext cx="852273" cy="510428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ZoneTexte 70"/>
              <p:cNvSpPr txBox="1"/>
              <p:nvPr/>
            </p:nvSpPr>
            <p:spPr>
              <a:xfrm>
                <a:off x="4198415" y="4817074"/>
                <a:ext cx="1669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baseline="30000" dirty="0" smtClean="0"/>
                  <a:t>92</a:t>
                </a:r>
                <a:r>
                  <a:rPr lang="en-GB" sz="1200" dirty="0" smtClean="0"/>
                  <a:t>Sr, </a:t>
                </a:r>
                <a:r>
                  <a:rPr lang="en-GB" sz="1200" baseline="30000" dirty="0" smtClean="0"/>
                  <a:t>135</a:t>
                </a:r>
                <a:r>
                  <a:rPr lang="en-GB" sz="1200" dirty="0" smtClean="0"/>
                  <a:t>I</a:t>
                </a:r>
                <a:endParaRPr lang="en-GB" sz="1200" baseline="30000" dirty="0"/>
              </a:p>
            </p:txBody>
          </p:sp>
          <p:sp>
            <p:nvSpPr>
              <p:cNvPr id="77" name="ZoneTexte 76"/>
              <p:cNvSpPr txBox="1"/>
              <p:nvPr/>
            </p:nvSpPr>
            <p:spPr>
              <a:xfrm>
                <a:off x="4198415" y="5959604"/>
                <a:ext cx="16696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JEFF-3.11</a:t>
                </a:r>
                <a:endParaRPr lang="en-GB" sz="1200" dirty="0"/>
              </a:p>
            </p:txBody>
          </p:sp>
        </p:grpSp>
      </p:grpSp>
      <p:pic>
        <p:nvPicPr>
          <p:cNvPr id="78" name="Image 7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75"/>
          <a:stretch/>
        </p:blipFill>
        <p:spPr>
          <a:xfrm>
            <a:off x="10008587" y="836634"/>
            <a:ext cx="1756507" cy="2998443"/>
          </a:xfrm>
          <a:prstGeom prst="rect">
            <a:avLst/>
          </a:prstGeom>
        </p:spPr>
      </p:pic>
      <p:sp>
        <p:nvSpPr>
          <p:cNvPr id="79" name="ZoneTexte 78"/>
          <p:cNvSpPr txBox="1"/>
          <p:nvPr/>
        </p:nvSpPr>
        <p:spPr>
          <a:xfrm>
            <a:off x="7889806" y="830950"/>
            <a:ext cx="2062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00" dirty="0" smtClean="0">
                <a:solidFill>
                  <a:schemeClr val="bg1">
                    <a:lumMod val="65000"/>
                  </a:schemeClr>
                </a:solidFill>
              </a:rPr>
              <a:t>Gamma counting of the sample after activation</a:t>
            </a:r>
            <a:endParaRPr lang="en-GB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8048839" y="5147674"/>
            <a:ext cx="3263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rgbClr val="C00000"/>
                </a:solidFill>
              </a:rPr>
              <a:t>No simulation required !!!</a:t>
            </a:r>
          </a:p>
        </p:txBody>
      </p:sp>
      <p:sp>
        <p:nvSpPr>
          <p:cNvPr id="37" name="Titre 5"/>
          <p:cNvSpPr>
            <a:spLocks noGrp="1"/>
          </p:cNvSpPr>
          <p:nvPr>
            <p:ph type="title"/>
          </p:nvPr>
        </p:nvSpPr>
        <p:spPr>
          <a:xfrm>
            <a:off x="251779" y="71526"/>
            <a:ext cx="4007802" cy="452880"/>
          </a:xfrm>
        </p:spPr>
        <p:txBody>
          <a:bodyPr>
            <a:noAutofit/>
          </a:bodyPr>
          <a:lstStyle/>
          <a:p>
            <a:r>
              <a:rPr lang="en-GB" sz="2400" dirty="0" smtClean="0"/>
              <a:t>Appendices: Analysis</a:t>
            </a:r>
            <a:endParaRPr lang="en-GB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864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 smtClean="0"/>
              <a:t>18/01/2024</a:t>
            </a:r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38</a:t>
            </a:fld>
            <a:endParaRPr lang="en-GB" dirty="0"/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Dosimetry</a:t>
            </a:r>
            <a:endParaRPr lang="en-GB" sz="1400" dirty="0">
              <a:solidFill>
                <a:schemeClr val="tx1"/>
              </a:solidFill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306089"/>
              </p:ext>
            </p:extLst>
          </p:nvPr>
        </p:nvGraphicFramePr>
        <p:xfrm>
          <a:off x="731838" y="1052535"/>
          <a:ext cx="10858182" cy="52696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0878">
                  <a:extLst>
                    <a:ext uri="{9D8B030D-6E8A-4147-A177-3AD203B41FA5}">
                      <a16:colId xmlns:a16="http://schemas.microsoft.com/office/drawing/2014/main" val="1593079957"/>
                    </a:ext>
                  </a:extLst>
                </a:gridCol>
                <a:gridCol w="1000472">
                  <a:extLst>
                    <a:ext uri="{9D8B030D-6E8A-4147-A177-3AD203B41FA5}">
                      <a16:colId xmlns:a16="http://schemas.microsoft.com/office/drawing/2014/main" val="2049797455"/>
                    </a:ext>
                  </a:extLst>
                </a:gridCol>
                <a:gridCol w="1554459">
                  <a:extLst>
                    <a:ext uri="{9D8B030D-6E8A-4147-A177-3AD203B41FA5}">
                      <a16:colId xmlns:a16="http://schemas.microsoft.com/office/drawing/2014/main" val="3091765945"/>
                    </a:ext>
                  </a:extLst>
                </a:gridCol>
                <a:gridCol w="1000472">
                  <a:extLst>
                    <a:ext uri="{9D8B030D-6E8A-4147-A177-3AD203B41FA5}">
                      <a16:colId xmlns:a16="http://schemas.microsoft.com/office/drawing/2014/main" val="3983445174"/>
                    </a:ext>
                  </a:extLst>
                </a:gridCol>
                <a:gridCol w="1399781">
                  <a:extLst>
                    <a:ext uri="{9D8B030D-6E8A-4147-A177-3AD203B41FA5}">
                      <a16:colId xmlns:a16="http://schemas.microsoft.com/office/drawing/2014/main" val="731392619"/>
                    </a:ext>
                  </a:extLst>
                </a:gridCol>
                <a:gridCol w="1710236">
                  <a:extLst>
                    <a:ext uri="{9D8B030D-6E8A-4147-A177-3AD203B41FA5}">
                      <a16:colId xmlns:a16="http://schemas.microsoft.com/office/drawing/2014/main" val="2315508606"/>
                    </a:ext>
                  </a:extLst>
                </a:gridCol>
                <a:gridCol w="2791884">
                  <a:extLst>
                    <a:ext uri="{9D8B030D-6E8A-4147-A177-3AD203B41FA5}">
                      <a16:colId xmlns:a16="http://schemas.microsoft.com/office/drawing/2014/main" val="475048930"/>
                    </a:ext>
                  </a:extLst>
                </a:gridCol>
              </a:tblGrid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900" noProof="0" dirty="0" smtClean="0">
                          <a:solidFill>
                            <a:schemeClr val="tx1"/>
                          </a:solidFill>
                          <a:effectLst/>
                        </a:rPr>
                        <a:t>Dosimeter</a:t>
                      </a:r>
                      <a:endParaRPr lang="en-GB" sz="9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900" noProof="0" dirty="0" smtClean="0">
                          <a:solidFill>
                            <a:schemeClr val="tx1"/>
                          </a:solidFill>
                          <a:effectLst/>
                        </a:rPr>
                        <a:t>Isotope</a:t>
                      </a:r>
                      <a:endParaRPr lang="en-GB" sz="9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900" noProof="0" dirty="0" smtClean="0">
                          <a:solidFill>
                            <a:schemeClr val="tx1"/>
                          </a:solidFill>
                          <a:effectLst/>
                        </a:rPr>
                        <a:t>Reaction</a:t>
                      </a:r>
                      <a:endParaRPr lang="en-GB" sz="9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900" noProof="0" dirty="0" smtClean="0">
                          <a:solidFill>
                            <a:schemeClr val="tx1"/>
                          </a:solidFill>
                          <a:effectLst/>
                        </a:rPr>
                        <a:t>Product</a:t>
                      </a:r>
                      <a:endParaRPr lang="en-GB" sz="9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900" noProof="0" dirty="0" smtClean="0">
                          <a:solidFill>
                            <a:schemeClr val="tx1"/>
                          </a:solidFill>
                          <a:effectLst/>
                        </a:rPr>
                        <a:t>T ½</a:t>
                      </a:r>
                      <a:endParaRPr lang="en-GB" sz="9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900" noProof="0" dirty="0" smtClean="0">
                          <a:solidFill>
                            <a:schemeClr val="tx1"/>
                          </a:solidFill>
                          <a:effectLst/>
                        </a:rPr>
                        <a:t>Threshold</a:t>
                      </a:r>
                      <a:endParaRPr lang="en-GB" sz="9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900" noProof="0" dirty="0" smtClean="0">
                          <a:solidFill>
                            <a:schemeClr val="tx1"/>
                          </a:solidFill>
                          <a:effectLst/>
                        </a:rPr>
                        <a:t>Rays (</a:t>
                      </a:r>
                      <a:r>
                        <a:rPr lang="en-GB" sz="900" noProof="0" dirty="0" err="1" smtClean="0">
                          <a:solidFill>
                            <a:schemeClr val="tx1"/>
                          </a:solidFill>
                          <a:effectLst/>
                        </a:rPr>
                        <a:t>keV</a:t>
                      </a:r>
                      <a:r>
                        <a:rPr lang="en-GB" sz="900" noProof="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GB" sz="9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9332337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Indium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113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g)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114m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49.5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Thermal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190.3 – 558.4 – 725.2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2041125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113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n’)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113m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1.66 h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0.5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391.7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3845894"/>
                  </a:ext>
                </a:extLst>
              </a:tr>
              <a:tr h="36119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g)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116m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54.3’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Thermal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138.3 - 416.9 – 818.7 – 1097.3 – 1293.5 – 1507.4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38967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n’)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115m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4.5 h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340 </a:t>
                      </a:r>
                      <a:r>
                        <a:rPr lang="en-GB" sz="1100" noProof="0" dirty="0" err="1" smtClean="0">
                          <a:solidFill>
                            <a:schemeClr val="tx1"/>
                          </a:solidFill>
                          <a:effectLst/>
                        </a:rPr>
                        <a:t>keV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336.24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504949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115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2n)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114m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49.5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9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190.3 – 558.4 – 725.2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034669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Nickel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Ni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p)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70.5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0.4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810.76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40037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Ni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p)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5.3 a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4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1173.2 – 1332.5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0710597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Ni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2n)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Ni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1.5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12.5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136.5 – 1377.6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094311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Cobalt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g)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5.3 a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Thermal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1173.2 – 1332.5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9548334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p)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44.5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3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192.3 – 1099.2 – 1291.6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645277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α)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Mn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2.6 h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5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846.8 – 1810.7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310103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2n)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Co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71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11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810.76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9878303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Magnesium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Mg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p)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Na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15 h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6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1368.6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55995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Iron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58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g)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44.5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Thermal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1099.2 – 1291.6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087460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54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p)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54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Mn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312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2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834.8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3055641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Fe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p)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56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Mn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2.6 h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5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846.8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2945894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Titanium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Ti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p)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Sc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3.3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159.4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3464043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Ti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p)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Sc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83.8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2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889.3 – 1120.5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273534"/>
                  </a:ext>
                </a:extLst>
              </a:tr>
              <a:tr h="28046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Ti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p)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Sc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1.8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4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175.4 – 983.5 – 1037.5 – 1212.8 – 1312.12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930877"/>
                  </a:ext>
                </a:extLst>
              </a:tr>
              <a:tr h="24357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Niobium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93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Nb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(n, 2n)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baseline="30000" noProof="0" dirty="0" smtClean="0">
                          <a:solidFill>
                            <a:schemeClr val="tx1"/>
                          </a:solidFill>
                          <a:effectLst/>
                        </a:rPr>
                        <a:t>92m</a:t>
                      </a: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Nb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10.15 j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9 MeV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noProof="0" dirty="0" smtClean="0">
                          <a:solidFill>
                            <a:schemeClr val="tx1"/>
                          </a:solidFill>
                          <a:effectLst/>
                        </a:rPr>
                        <a:t>912.6 – 934.44</a:t>
                      </a:r>
                      <a:endParaRPr lang="en-GB" sz="1100" noProof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2074" marR="62074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0183564"/>
                  </a:ext>
                </a:extLst>
              </a:tr>
            </a:tbl>
          </a:graphicData>
        </a:graphic>
      </p:graphicFrame>
      <p:sp>
        <p:nvSpPr>
          <p:cNvPr id="12" name="Titre 5"/>
          <p:cNvSpPr>
            <a:spLocks noGrp="1"/>
          </p:cNvSpPr>
          <p:nvPr>
            <p:ph type="title"/>
          </p:nvPr>
        </p:nvSpPr>
        <p:spPr>
          <a:xfrm>
            <a:off x="251779" y="71526"/>
            <a:ext cx="4007802" cy="452880"/>
          </a:xfrm>
        </p:spPr>
        <p:txBody>
          <a:bodyPr>
            <a:noAutofit/>
          </a:bodyPr>
          <a:lstStyle/>
          <a:p>
            <a:r>
              <a:rPr lang="fr-FR" sz="2400" dirty="0" smtClean="0"/>
              <a:t>Appendices: </a:t>
            </a:r>
            <a:r>
              <a:rPr lang="fr-FR" sz="2400" dirty="0" err="1" smtClean="0"/>
              <a:t>Analysis</a:t>
            </a:r>
            <a:endParaRPr lang="fr-F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0928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39</a:t>
            </a:fld>
            <a:endParaRPr lang="fr-FR"/>
          </a:p>
        </p:txBody>
      </p:sp>
      <p:sp>
        <p:nvSpPr>
          <p:cNvPr id="8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Dead time correction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6" t="1388" r="8717"/>
          <a:stretch/>
        </p:blipFill>
        <p:spPr>
          <a:xfrm>
            <a:off x="2234016" y="2723931"/>
            <a:ext cx="6809567" cy="36844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space réservé du contenu 16"/>
              <p:cNvSpPr txBox="1">
                <a:spLocks/>
              </p:cNvSpPr>
              <p:nvPr/>
            </p:nvSpPr>
            <p:spPr>
              <a:xfrm>
                <a:off x="472611" y="1091573"/>
                <a:ext cx="9831564" cy="131158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>
                <a:lvl1pPr marL="360363" indent="-17145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tabLst/>
                  <a:defRPr lang="fr-FR" sz="20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8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lang="fr-FR" sz="16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lang="fr-FR" sz="1400" kern="1200" smtClean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lang="en-US" sz="1400" kern="1200" dirty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1400" dirty="0" smtClean="0">
                    <a:latin typeface="+mn-lt"/>
                  </a:rPr>
                  <a:t>Non-</a:t>
                </a:r>
                <a:r>
                  <a:rPr lang="en-GB" sz="1400" dirty="0" err="1" smtClean="0">
                    <a:latin typeface="+mn-lt"/>
                  </a:rPr>
                  <a:t>paralyzable</a:t>
                </a:r>
                <a:r>
                  <a:rPr lang="en-GB" sz="1400" dirty="0" smtClean="0">
                    <a:latin typeface="+mn-lt"/>
                  </a:rPr>
                  <a:t> model:			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1+ 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</a:rPr>
                          <m:t>τ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GB" sz="1400" dirty="0" smtClean="0">
                  <a:latin typeface="+mn-lt"/>
                </a:endParaRPr>
              </a:p>
              <a:p>
                <a:endParaRPr lang="en-GB" sz="1400" dirty="0">
                  <a:latin typeface="+mn-lt"/>
                </a:endParaRPr>
              </a:p>
              <a:p>
                <a:r>
                  <a:rPr lang="en-GB" sz="1400" dirty="0" err="1" smtClean="0">
                    <a:latin typeface="+mn-lt"/>
                  </a:rPr>
                  <a:t>Paralyzable</a:t>
                </a:r>
                <a:r>
                  <a:rPr lang="en-GB" sz="1400" dirty="0" smtClean="0">
                    <a:latin typeface="+mn-lt"/>
                  </a:rPr>
                  <a:t> model: 				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l-GR" sz="1600" b="0" i="1" smtClean="0">
                            <a:latin typeface="Cambria Math" panose="02040503050406030204" pitchFamily="18" charset="0"/>
                          </a:rPr>
                          <m:t>τ</m:t>
                        </m:r>
                      </m:sup>
                    </m:sSup>
                  </m:oMath>
                </a14:m>
                <a:endParaRPr lang="en-GB" sz="1400" dirty="0" smtClean="0">
                  <a:latin typeface="+mn-lt"/>
                </a:endParaRPr>
              </a:p>
              <a:p>
                <a:endParaRPr lang="en-GB" sz="1400" dirty="0">
                  <a:latin typeface="+mn-lt"/>
                </a:endParaRPr>
              </a:p>
              <a:p>
                <a:r>
                  <a:rPr lang="en-GB" sz="1400" dirty="0" smtClean="0">
                    <a:latin typeface="+mn-lt"/>
                  </a:rPr>
                  <a:t>Dead time parameter 			</a:t>
                </a:r>
                <a:r>
                  <a:rPr lang="el-GR" sz="1600" dirty="0" smtClean="0">
                    <a:latin typeface="+mn-lt"/>
                  </a:rPr>
                  <a:t>τ</a:t>
                </a:r>
                <a:r>
                  <a:rPr lang="fr-FR" sz="1400" dirty="0" smtClean="0">
                    <a:latin typeface="+mn-lt"/>
                  </a:rPr>
                  <a:t> = 7.61 </a:t>
                </a:r>
                <a:r>
                  <a:rPr lang="fr-FR" sz="1400" dirty="0" smtClean="0"/>
                  <a:t>± 0.07 µs</a:t>
                </a:r>
                <a:endParaRPr lang="en-GB" sz="1400" dirty="0" smtClean="0">
                  <a:latin typeface="+mn-lt"/>
                </a:endParaRPr>
              </a:p>
            </p:txBody>
          </p:sp>
        </mc:Choice>
        <mc:Fallback xmlns="">
          <p:sp>
            <p:nvSpPr>
              <p:cNvPr id="10" name="Espace réservé du contenu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611" y="1091573"/>
                <a:ext cx="9831564" cy="1311580"/>
              </a:xfrm>
              <a:prstGeom prst="rect">
                <a:avLst/>
              </a:prstGeom>
              <a:blipFill>
                <a:blip r:embed="rId3"/>
                <a:stretch>
                  <a:fillRect b="-2093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re 5"/>
          <p:cNvSpPr>
            <a:spLocks noGrp="1"/>
          </p:cNvSpPr>
          <p:nvPr>
            <p:ph type="title"/>
          </p:nvPr>
        </p:nvSpPr>
        <p:spPr>
          <a:xfrm>
            <a:off x="251779" y="71526"/>
            <a:ext cx="4007802" cy="452880"/>
          </a:xfrm>
        </p:spPr>
        <p:txBody>
          <a:bodyPr>
            <a:noAutofit/>
          </a:bodyPr>
          <a:lstStyle/>
          <a:p>
            <a:r>
              <a:rPr lang="fr-FR" sz="2400" dirty="0" smtClean="0"/>
              <a:t>Appendices: </a:t>
            </a:r>
            <a:r>
              <a:rPr lang="fr-FR" sz="2400" dirty="0" err="1" smtClean="0"/>
              <a:t>Analysis</a:t>
            </a:r>
            <a:endParaRPr lang="fr-F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14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sp>
        <p:nvSpPr>
          <p:cNvPr id="9" name="Espace réservé du numéro de diapositive 6"/>
          <p:cNvSpPr txBox="1">
            <a:spLocks/>
          </p:cNvSpPr>
          <p:nvPr/>
        </p:nvSpPr>
        <p:spPr>
          <a:xfrm>
            <a:off x="9471179" y="5912858"/>
            <a:ext cx="470958" cy="1077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fld id="{854A34C9-9A4B-6445-85E1-F779B5E87362}" type="slidenum">
              <a:rPr lang="en-GB" sz="700" smtClean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pPr algn="ctr" defTabSz="457200">
                <a:defRPr/>
              </a:pPr>
              <a:t>4</a:t>
            </a:fld>
            <a:endParaRPr lang="en-GB" sz="700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/>
          <a:srcRect l="2308" t="30242" r="42564" b="26211"/>
          <a:stretch/>
        </p:blipFill>
        <p:spPr>
          <a:xfrm>
            <a:off x="731838" y="880658"/>
            <a:ext cx="4962596" cy="2205038"/>
          </a:xfrm>
          <a:prstGeom prst="rect">
            <a:avLst/>
          </a:prstGeom>
        </p:spPr>
      </p:pic>
      <p:sp>
        <p:nvSpPr>
          <p:cNvPr id="12" name="Espace réservé du contenu 16"/>
          <p:cNvSpPr txBox="1">
            <a:spLocks/>
          </p:cNvSpPr>
          <p:nvPr/>
        </p:nvSpPr>
        <p:spPr>
          <a:xfrm>
            <a:off x="554208" y="3318938"/>
            <a:ext cx="5510517" cy="295994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Delayed neutrons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0,5 – 2,5 % of the emitted neutrons</a:t>
            </a:r>
            <a:r>
              <a:rPr lang="en-GB" sz="1100" dirty="0" smtClean="0">
                <a:latin typeface="+mn-lt"/>
              </a:rPr>
              <a:t>	</a:t>
            </a:r>
          </a:p>
          <a:p>
            <a:pPr lvl="1">
              <a:lnSpc>
                <a:spcPct val="150000"/>
              </a:lnSpc>
            </a:pPr>
            <a:r>
              <a:rPr lang="en-GB" sz="1200" dirty="0" err="1" smtClean="0">
                <a:latin typeface="+mn-lt"/>
              </a:rPr>
              <a:t>E</a:t>
            </a:r>
            <a:r>
              <a:rPr lang="en-GB" sz="1200" baseline="-25000" dirty="0" err="1" smtClean="0">
                <a:latin typeface="+mn-lt"/>
              </a:rPr>
              <a:t>mean</a:t>
            </a:r>
            <a:r>
              <a:rPr lang="en-GB" sz="1200" dirty="0" smtClean="0">
                <a:latin typeface="+mn-lt"/>
              </a:rPr>
              <a:t> </a:t>
            </a:r>
            <a:r>
              <a:rPr lang="en-GB" altLang="fr-FR" sz="1200" dirty="0" smtClean="0">
                <a:latin typeface="+mn-lt"/>
                <a:cs typeface="Calibri" panose="020F0502020204030204" pitchFamily="34" charset="0"/>
                <a:sym typeface="Symbol" panose="05050102010706020507" pitchFamily="18" charset="2"/>
              </a:rPr>
              <a:t> </a:t>
            </a: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500 </a:t>
            </a:r>
            <a:r>
              <a:rPr lang="en-GB" sz="1200" dirty="0" err="1" smtClean="0">
                <a:solidFill>
                  <a:srgbClr val="C00000"/>
                </a:solidFill>
                <a:latin typeface="+mn-lt"/>
              </a:rPr>
              <a:t>keV</a:t>
            </a:r>
            <a:endParaRPr lang="en-GB" sz="1200" dirty="0" smtClean="0">
              <a:solidFill>
                <a:srgbClr val="C00000"/>
              </a:solidFill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Emitted </a:t>
            </a: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1 </a:t>
            </a:r>
            <a:r>
              <a:rPr lang="en-GB" sz="1200" dirty="0" err="1" smtClean="0">
                <a:solidFill>
                  <a:srgbClr val="C00000"/>
                </a:solidFill>
                <a:latin typeface="+mn-lt"/>
              </a:rPr>
              <a:t>ms</a:t>
            </a: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 - 1 min </a:t>
            </a:r>
            <a:r>
              <a:rPr lang="en-GB" sz="1200" dirty="0" smtClean="0">
                <a:latin typeface="+mn-lt"/>
              </a:rPr>
              <a:t>after fission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Key </a:t>
            </a:r>
            <a:r>
              <a:rPr lang="en-GB" sz="1200" dirty="0">
                <a:latin typeface="+mn-lt"/>
              </a:rPr>
              <a:t>role in nuclear reactors control and </a:t>
            </a:r>
            <a:r>
              <a:rPr lang="en-GB" sz="1200" dirty="0" smtClean="0">
                <a:latin typeface="+mn-lt"/>
              </a:rPr>
              <a:t>safety</a:t>
            </a:r>
          </a:p>
          <a:p>
            <a:pPr lvl="1">
              <a:lnSpc>
                <a:spcPct val="150000"/>
              </a:lnSpc>
            </a:pPr>
            <a:endParaRPr lang="en-GB" sz="1200" dirty="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Microscopic</a:t>
            </a:r>
            <a:r>
              <a:rPr lang="en-GB" sz="1200" dirty="0" smtClean="0">
                <a:latin typeface="+mn-lt"/>
              </a:rPr>
              <a:t> data: associated to each precursor (FY, </a:t>
            </a:r>
            <a:r>
              <a:rPr lang="en-GB" sz="1200" dirty="0" err="1" smtClean="0">
                <a:latin typeface="+mn-lt"/>
              </a:rPr>
              <a:t>Pn</a:t>
            </a:r>
            <a:r>
              <a:rPr lang="en-GB" sz="1200" dirty="0" smtClean="0">
                <a:latin typeface="+mn-lt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Macroscopic</a:t>
            </a:r>
            <a:r>
              <a:rPr lang="en-GB" sz="1200" dirty="0" smtClean="0">
                <a:latin typeface="+mn-lt"/>
              </a:rPr>
              <a:t> data: integrated over groups of precursors</a:t>
            </a:r>
            <a:endParaRPr lang="en-GB" sz="1200" dirty="0">
              <a:latin typeface="+mn-lt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6974061" y="3154772"/>
            <a:ext cx="3885959" cy="2705361"/>
            <a:chOff x="5190848" y="2585101"/>
            <a:chExt cx="3394529" cy="2363233"/>
          </a:xfrm>
        </p:grpSpPr>
        <p:grpSp>
          <p:nvGrpSpPr>
            <p:cNvPr id="22" name="Groupe 21"/>
            <p:cNvGrpSpPr/>
            <p:nvPr/>
          </p:nvGrpSpPr>
          <p:grpSpPr>
            <a:xfrm>
              <a:off x="5744659" y="2585101"/>
              <a:ext cx="2840718" cy="2363233"/>
              <a:chOff x="7982832" y="2414162"/>
              <a:chExt cx="4226987" cy="3516490"/>
            </a:xfrm>
          </p:grpSpPr>
          <p:pic>
            <p:nvPicPr>
              <p:cNvPr id="26" name="Picture 3" descr="C:\Users\df249436\Desktop\Presentation_9-10\eeee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4713"/>
              <a:stretch/>
            </p:blipFill>
            <p:spPr bwMode="auto">
              <a:xfrm>
                <a:off x="7982832" y="2414162"/>
                <a:ext cx="4226987" cy="35164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Ellipse 26"/>
              <p:cNvSpPr/>
              <p:nvPr/>
            </p:nvSpPr>
            <p:spPr>
              <a:xfrm>
                <a:off x="8065914" y="2741541"/>
                <a:ext cx="1185333" cy="688622"/>
              </a:xfrm>
              <a:prstGeom prst="ellipse">
                <a:avLst/>
              </a:prstGeom>
              <a:noFill/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Ellipse 27"/>
              <p:cNvSpPr/>
              <p:nvPr/>
            </p:nvSpPr>
            <p:spPr>
              <a:xfrm>
                <a:off x="9409292" y="3049163"/>
                <a:ext cx="1185333" cy="688622"/>
              </a:xfrm>
              <a:prstGeom prst="ellipse">
                <a:avLst/>
              </a:prstGeom>
              <a:noFill/>
              <a:ln w="127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Ellipse 28"/>
              <p:cNvSpPr/>
              <p:nvPr/>
            </p:nvSpPr>
            <p:spPr>
              <a:xfrm>
                <a:off x="9172224" y="4305051"/>
                <a:ext cx="1185333" cy="688622"/>
              </a:xfrm>
              <a:prstGeom prst="ellipse">
                <a:avLst/>
              </a:prstGeom>
              <a:noFill/>
              <a:ln w="127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3" name="ZoneTexte 22"/>
            <p:cNvSpPr txBox="1"/>
            <p:nvPr/>
          </p:nvSpPr>
          <p:spPr>
            <a:xfrm>
              <a:off x="5190848" y="3227585"/>
              <a:ext cx="1113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0B050"/>
                  </a:solidFill>
                </a:rPr>
                <a:t>Precursor</a:t>
              </a:r>
              <a:endParaRPr lang="en-GB" sz="1400" dirty="0">
                <a:solidFill>
                  <a:srgbClr val="00B050"/>
                </a:solidFill>
              </a:endParaRP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7343393" y="3100214"/>
              <a:ext cx="1113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0070C0"/>
                  </a:solidFill>
                </a:rPr>
                <a:t>Emitter</a:t>
              </a:r>
              <a:endParaRPr lang="en-GB" sz="1400" dirty="0">
                <a:solidFill>
                  <a:srgbClr val="0070C0"/>
                </a:solidFill>
              </a:endParaRPr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5481990" y="3846506"/>
              <a:ext cx="1179441" cy="457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rgbClr val="C00000"/>
                  </a:solidFill>
                </a:rPr>
                <a:t>Delayed neutron</a:t>
              </a:r>
              <a:endParaRPr lang="en-GB" sz="14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7057132" y="927792"/>
            <a:ext cx="4282197" cy="2110770"/>
            <a:chOff x="7057132" y="1149226"/>
            <a:chExt cx="4282197" cy="2110770"/>
          </a:xfrm>
        </p:grpSpPr>
        <p:grpSp>
          <p:nvGrpSpPr>
            <p:cNvPr id="13" name="Groupe 12"/>
            <p:cNvGrpSpPr/>
            <p:nvPr/>
          </p:nvGrpSpPr>
          <p:grpSpPr>
            <a:xfrm>
              <a:off x="9005271" y="1378409"/>
              <a:ext cx="2334058" cy="1017289"/>
              <a:chOff x="6928475" y="807261"/>
              <a:chExt cx="2334058" cy="1017289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7481319" y="826145"/>
                <a:ext cx="13019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Fission</a:t>
                </a:r>
                <a:endParaRPr lang="en-GB" sz="1400" dirty="0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7481319" y="1480684"/>
                <a:ext cx="17812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Prompt emission</a:t>
                </a:r>
                <a:endParaRPr lang="en-GB" sz="1400" dirty="0"/>
              </a:p>
            </p:txBody>
          </p:sp>
          <p:grpSp>
            <p:nvGrpSpPr>
              <p:cNvPr id="16" name="Groupe 15"/>
              <p:cNvGrpSpPr/>
              <p:nvPr/>
            </p:nvGrpSpPr>
            <p:grpSpPr>
              <a:xfrm>
                <a:off x="6928475" y="807261"/>
                <a:ext cx="444002" cy="1017289"/>
                <a:chOff x="6928475" y="807261"/>
                <a:chExt cx="444002" cy="1017289"/>
              </a:xfrm>
            </p:grpSpPr>
            <p:sp>
              <p:nvSpPr>
                <p:cNvPr id="17" name="Arc 16"/>
                <p:cNvSpPr/>
                <p:nvPr/>
              </p:nvSpPr>
              <p:spPr>
                <a:xfrm>
                  <a:off x="6928475" y="807261"/>
                  <a:ext cx="414918" cy="414918"/>
                </a:xfrm>
                <a:prstGeom prst="arc">
                  <a:avLst>
                    <a:gd name="adj1" fmla="val 16200000"/>
                    <a:gd name="adj2" fmla="val 5898910"/>
                  </a:avLst>
                </a:prstGeom>
                <a:ln w="1270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8" name="Arc 17"/>
                <p:cNvSpPr/>
                <p:nvPr/>
              </p:nvSpPr>
              <p:spPr>
                <a:xfrm>
                  <a:off x="6957559" y="1409632"/>
                  <a:ext cx="414918" cy="414918"/>
                </a:xfrm>
                <a:prstGeom prst="arc">
                  <a:avLst>
                    <a:gd name="adj1" fmla="val 16200000"/>
                    <a:gd name="adj2" fmla="val 5898910"/>
                  </a:avLst>
                </a:prstGeom>
                <a:ln w="12700"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  <p:sp>
          <p:nvSpPr>
            <p:cNvPr id="19" name="ZoneTexte 18"/>
            <p:cNvSpPr txBox="1"/>
            <p:nvPr/>
          </p:nvSpPr>
          <p:spPr>
            <a:xfrm>
              <a:off x="9558115" y="2642166"/>
              <a:ext cx="17812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400" dirty="0" smtClean="0">
                  <a:cs typeface="Calibri" panose="020F0502020204030204" pitchFamily="34" charset="0"/>
                </a:rPr>
                <a:t>β</a:t>
              </a:r>
              <a:r>
                <a:rPr lang="fr-FR" sz="1400" baseline="-25000" dirty="0" smtClean="0">
                  <a:cs typeface="Calibri" panose="020F0502020204030204" pitchFamily="34" charset="0"/>
                </a:rPr>
                <a:t>n</a:t>
              </a:r>
              <a:r>
                <a:rPr lang="fr-FR" sz="1400" baseline="30000" dirty="0" smtClean="0">
                  <a:cs typeface="Calibri" panose="020F0502020204030204" pitchFamily="34" charset="0"/>
                </a:rPr>
                <a:t>- </a:t>
              </a:r>
              <a:r>
                <a:rPr lang="en-GB" sz="1400" dirty="0" smtClean="0">
                  <a:cs typeface="Calibri" panose="020F0502020204030204" pitchFamily="34" charset="0"/>
                </a:rPr>
                <a:t>decay</a:t>
              </a:r>
              <a:r>
                <a:rPr lang="fr-FR" sz="1400" dirty="0" smtClean="0">
                  <a:cs typeface="Calibri" panose="020F0502020204030204" pitchFamily="34" charset="0"/>
                </a:rPr>
                <a:t> </a:t>
              </a:r>
              <a:endParaRPr lang="en-GB" sz="1400" dirty="0"/>
            </a:p>
          </p:txBody>
        </p:sp>
        <p:sp>
          <p:nvSpPr>
            <p:cNvPr id="20" name="Arc 19"/>
            <p:cNvSpPr/>
            <p:nvPr/>
          </p:nvSpPr>
          <p:spPr>
            <a:xfrm>
              <a:off x="9034355" y="2588596"/>
              <a:ext cx="414918" cy="414918"/>
            </a:xfrm>
            <a:prstGeom prst="arc">
              <a:avLst>
                <a:gd name="adj1" fmla="val 16200000"/>
                <a:gd name="adj2" fmla="val 5898910"/>
              </a:avLst>
            </a:prstGeom>
            <a:ln w="127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Espace réservé du contenu 16"/>
            <p:cNvSpPr txBox="1">
              <a:spLocks/>
            </p:cNvSpPr>
            <p:nvPr/>
          </p:nvSpPr>
          <p:spPr>
            <a:xfrm>
              <a:off x="7057132" y="1149226"/>
              <a:ext cx="2649027" cy="2110770"/>
            </a:xfrm>
            <a:prstGeom prst="rect">
              <a:avLst/>
            </a:prstGeom>
          </p:spPr>
          <p:txBody>
            <a:bodyPr vert="horz" lIns="0" tIns="45720" rIns="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12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66700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Clr>
                  <a:schemeClr val="tx2"/>
                </a:buClr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1338" indent="-274638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080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74738" indent="-266700" algn="l" defTabSz="914400" rtl="0" eaLnBrk="1" latinLnBrk="0" hangingPunct="1">
                <a:lnSpc>
                  <a:spcPct val="100000"/>
                </a:lnSpc>
                <a:spcBef>
                  <a:spcPts val="500"/>
                </a:spcBef>
                <a:buSzPct val="90000"/>
                <a:buFont typeface="Arial" panose="020B0604020202020204" pitchFamily="34" charset="0"/>
                <a:buChar char="■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 dirty="0" smtClean="0"/>
                <a:t>Nucleus + neutron</a:t>
              </a:r>
            </a:p>
            <a:p>
              <a:pPr>
                <a:lnSpc>
                  <a:spcPct val="200000"/>
                </a:lnSpc>
              </a:pPr>
              <a:r>
                <a:rPr lang="en-GB" sz="1400" dirty="0" smtClean="0"/>
                <a:t>Fission fragments</a:t>
              </a:r>
            </a:p>
            <a:p>
              <a:pPr>
                <a:lnSpc>
                  <a:spcPct val="200000"/>
                </a:lnSpc>
              </a:pPr>
              <a:r>
                <a:rPr lang="en-GB" sz="1400" dirty="0" smtClean="0"/>
                <a:t>Fission products</a:t>
              </a:r>
              <a:endParaRPr lang="en-GB" sz="1400" dirty="0" smtClean="0">
                <a:solidFill>
                  <a:srgbClr val="C00000"/>
                </a:solidFill>
              </a:endParaRPr>
            </a:p>
            <a:p>
              <a:pPr>
                <a:lnSpc>
                  <a:spcPct val="200000"/>
                </a:lnSpc>
              </a:pPr>
              <a:r>
                <a:rPr lang="en-GB" sz="1400" dirty="0" smtClean="0">
                  <a:solidFill>
                    <a:srgbClr val="C00000"/>
                  </a:solidFill>
                </a:rPr>
                <a:t>Delayed neutrons</a:t>
              </a:r>
            </a:p>
            <a:p>
              <a:endParaRPr lang="en-GB" sz="1400" dirty="0" smtClean="0"/>
            </a:p>
            <a:p>
              <a:pPr marL="188913"/>
              <a:endParaRPr lang="en-GB" sz="1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34" name="Titre 5"/>
          <p:cNvSpPr txBox="1">
            <a:spLocks/>
          </p:cNvSpPr>
          <p:nvPr/>
        </p:nvSpPr>
        <p:spPr>
          <a:xfrm>
            <a:off x="330586" y="63647"/>
            <a:ext cx="11068934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err="1"/>
              <a:t>Context</a:t>
            </a:r>
            <a:r>
              <a:rPr lang="fr-FR" sz="2800" dirty="0"/>
              <a:t>: The </a:t>
            </a:r>
            <a:r>
              <a:rPr lang="fr-FR" sz="2800" dirty="0" err="1"/>
              <a:t>delayed</a:t>
            </a:r>
            <a:r>
              <a:rPr lang="fr-FR" sz="2800" dirty="0"/>
              <a:t> neutrons </a:t>
            </a:r>
            <a:r>
              <a:rPr lang="fr-FR" sz="2000" dirty="0"/>
              <a:t>(DN)</a:t>
            </a:r>
          </a:p>
        </p:txBody>
      </p:sp>
    </p:spTree>
    <p:extLst>
      <p:ext uri="{BB962C8B-B14F-4D97-AF65-F5344CB8AC3E}">
        <p14:creationId xmlns:p14="http://schemas.microsoft.com/office/powerpoint/2010/main" val="129790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40</a:t>
            </a:fld>
            <a:endParaRPr lang="fr-FR"/>
          </a:p>
        </p:txBody>
      </p:sp>
      <p:grpSp>
        <p:nvGrpSpPr>
          <p:cNvPr id="9" name="Groupe 8"/>
          <p:cNvGrpSpPr/>
          <p:nvPr/>
        </p:nvGrpSpPr>
        <p:grpSpPr>
          <a:xfrm>
            <a:off x="205739" y="1572816"/>
            <a:ext cx="9230268" cy="4214145"/>
            <a:chOff x="1282966" y="1134545"/>
            <a:chExt cx="7582766" cy="3461966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6" t="6955" r="8724" b="1328"/>
            <a:stretch/>
          </p:blipFill>
          <p:spPr>
            <a:xfrm>
              <a:off x="1282966" y="1356511"/>
              <a:ext cx="6401266" cy="3240000"/>
            </a:xfrm>
            <a:prstGeom prst="rect">
              <a:avLst/>
            </a:prstGeom>
          </p:spPr>
        </p:pic>
        <p:cxnSp>
          <p:nvCxnSpPr>
            <p:cNvPr id="11" name="Connecteur droit 10"/>
            <p:cNvCxnSpPr/>
            <p:nvPr/>
          </p:nvCxnSpPr>
          <p:spPr>
            <a:xfrm>
              <a:off x="2532394" y="1192575"/>
              <a:ext cx="0" cy="3060000"/>
            </a:xfrm>
            <a:prstGeom prst="line">
              <a:avLst/>
            </a:prstGeom>
            <a:ln w="6350"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3873841" y="1138958"/>
              <a:ext cx="1997232" cy="20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C00000"/>
                  </a:solidFill>
                </a:rPr>
                <a:t>Delayed neutrons counting</a:t>
              </a:r>
              <a:endParaRPr lang="en-GB" sz="1000" dirty="0">
                <a:solidFill>
                  <a:srgbClr val="C000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1606079" y="1138959"/>
              <a:ext cx="979244" cy="20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C00000"/>
                  </a:solidFill>
                </a:rPr>
                <a:t>Irradiation</a:t>
              </a:r>
              <a:endParaRPr lang="en-GB" sz="1000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Connecteur droit 13"/>
            <p:cNvCxnSpPr/>
            <p:nvPr/>
          </p:nvCxnSpPr>
          <p:spPr>
            <a:xfrm>
              <a:off x="6981197" y="1192575"/>
              <a:ext cx="0" cy="3096000"/>
            </a:xfrm>
            <a:prstGeom prst="line">
              <a:avLst/>
            </a:prstGeom>
            <a:ln w="6350">
              <a:solidFill>
                <a:srgbClr val="C00000"/>
              </a:solidFill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6917187" y="1134545"/>
              <a:ext cx="1948545" cy="20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 smtClean="0">
                  <a:solidFill>
                    <a:srgbClr val="C00000"/>
                  </a:solidFill>
                </a:rPr>
                <a:t>Background measurement</a:t>
              </a:r>
              <a:endParaRPr lang="en-GB" sz="1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1630912" y="5880079"/>
            <a:ext cx="5755040" cy="31461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13" indent="0" algn="ctr">
              <a:buNone/>
            </a:pP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  <a:sym typeface="Wingdings" panose="05000000000000000000" pitchFamily="2" charset="2"/>
              </a:rPr>
              <a:t>Total counting rate in LOENIEv2, cycles “50 – 300s</a:t>
            </a:r>
            <a:endParaRPr lang="en-GB" sz="120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22" name="Espace réservé du contenu 16"/>
          <p:cNvSpPr txBox="1">
            <a:spLocks/>
          </p:cNvSpPr>
          <p:nvPr/>
        </p:nvSpPr>
        <p:spPr>
          <a:xfrm>
            <a:off x="8692885" y="2879068"/>
            <a:ext cx="3415295" cy="290789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Summation of 61 cycles (6h)</a:t>
            </a:r>
          </a:p>
          <a:p>
            <a:pPr marL="188913" indent="0">
              <a:buNone/>
            </a:pPr>
            <a:endParaRPr lang="en-GB" sz="14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n(t = </a:t>
            </a:r>
            <a:r>
              <a:rPr lang="en-GB" sz="1400" dirty="0" err="1" smtClean="0">
                <a:latin typeface="+mn-lt"/>
              </a:rPr>
              <a:t>t</a:t>
            </a:r>
            <a:r>
              <a:rPr lang="en-GB" sz="1400" baseline="-25000" dirty="0" err="1" smtClean="0">
                <a:latin typeface="+mn-lt"/>
              </a:rPr>
              <a:t>irr</a:t>
            </a:r>
            <a:r>
              <a:rPr lang="en-GB" sz="1400" dirty="0" smtClean="0">
                <a:latin typeface="+mn-lt"/>
              </a:rPr>
              <a:t>) ≈ 450 counts/s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Background ≈ 16 counts/s</a:t>
            </a:r>
          </a:p>
          <a:p>
            <a:pPr>
              <a:lnSpc>
                <a:spcPct val="150000"/>
              </a:lnSpc>
            </a:pPr>
            <a:endParaRPr lang="en-GB" sz="14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1400" dirty="0" err="1" smtClean="0">
                <a:latin typeface="+mn-lt"/>
              </a:rPr>
              <a:t>t</a:t>
            </a:r>
            <a:r>
              <a:rPr lang="en-GB" sz="1400" baseline="-25000" dirty="0" err="1" smtClean="0">
                <a:latin typeface="+mn-lt"/>
              </a:rPr>
              <a:t>irr</a:t>
            </a:r>
            <a:r>
              <a:rPr lang="en-GB" sz="1400" baseline="-25000" dirty="0" smtClean="0">
                <a:latin typeface="+mn-lt"/>
              </a:rPr>
              <a:t> </a:t>
            </a:r>
            <a:r>
              <a:rPr lang="en-GB" sz="1400" dirty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/ </a:t>
            </a:r>
            <a:r>
              <a:rPr lang="en-GB" sz="1400" dirty="0" err="1" smtClean="0">
                <a:latin typeface="+mn-lt"/>
              </a:rPr>
              <a:t>t</a:t>
            </a:r>
            <a:r>
              <a:rPr lang="en-GB" sz="1400" baseline="-25000" dirty="0" err="1" smtClean="0">
                <a:latin typeface="+mn-lt"/>
              </a:rPr>
              <a:t>decay</a:t>
            </a:r>
            <a:r>
              <a:rPr lang="en-GB" sz="1400" dirty="0" smtClean="0">
                <a:latin typeface="+mn-lt"/>
              </a:rPr>
              <a:t> ≈ 50 / 300 s</a:t>
            </a:r>
            <a:endParaRPr lang="en-GB" sz="1400" dirty="0" smtClean="0"/>
          </a:p>
          <a:p>
            <a:pPr marL="457200" lvl="1" indent="0">
              <a:buNone/>
            </a:pPr>
            <a:endParaRPr lang="en-GB" sz="14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1400" dirty="0" err="1" smtClean="0">
                <a:latin typeface="+mn-lt"/>
              </a:rPr>
              <a:t>T</a:t>
            </a:r>
            <a:r>
              <a:rPr lang="en-GB" sz="1400" baseline="-25000" dirty="0" err="1" smtClean="0">
                <a:latin typeface="+mn-lt"/>
              </a:rPr>
              <a:t>cut</a:t>
            </a:r>
            <a:r>
              <a:rPr lang="en-GB" sz="1400" baseline="-25000" dirty="0" smtClean="0">
                <a:latin typeface="+mn-lt"/>
              </a:rPr>
              <a:t> off</a:t>
            </a:r>
            <a:r>
              <a:rPr lang="en-GB" sz="1400" dirty="0">
                <a:latin typeface="+mn-lt"/>
              </a:rPr>
              <a:t> </a:t>
            </a:r>
            <a:r>
              <a:rPr lang="en-GB" sz="1400" dirty="0" smtClean="0">
                <a:latin typeface="+mn-lt"/>
              </a:rPr>
              <a:t>≈ 15 </a:t>
            </a:r>
            <a:r>
              <a:rPr lang="en-GB" sz="1400" dirty="0" err="1" smtClean="0">
                <a:latin typeface="+mn-lt"/>
              </a:rPr>
              <a:t>ms</a:t>
            </a:r>
            <a:r>
              <a:rPr lang="en-GB" sz="1400" dirty="0" smtClean="0">
                <a:latin typeface="+mn-lt"/>
              </a:rPr>
              <a:t>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 Veto time after end of irradiation</a:t>
            </a:r>
          </a:p>
        </p:txBody>
      </p:sp>
      <p:sp>
        <p:nvSpPr>
          <p:cNvPr id="19" name="Espace réservé du texte 3"/>
          <p:cNvSpPr txBox="1">
            <a:spLocks/>
          </p:cNvSpPr>
          <p:nvPr/>
        </p:nvSpPr>
        <p:spPr>
          <a:xfrm>
            <a:off x="472611" y="58367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Preliminary decay curves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2611" y="1037402"/>
            <a:ext cx="461889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8913" indent="0">
              <a:lnSpc>
                <a:spcPct val="150000"/>
              </a:lnSpc>
              <a:buNone/>
            </a:pPr>
            <a:r>
              <a:rPr lang="en-GB" sz="1400" dirty="0">
                <a:solidFill>
                  <a:schemeClr val="tx2"/>
                </a:solidFill>
                <a:sym typeface="Wingdings" panose="05000000000000000000" pitchFamily="2" charset="2"/>
              </a:rPr>
              <a:t> </a:t>
            </a:r>
            <a:r>
              <a:rPr lang="en-GB" sz="14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</a:t>
            </a:r>
            <a:r>
              <a:rPr lang="en-GB" sz="1400" baseline="-25000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i</a:t>
            </a:r>
            <a:r>
              <a:rPr lang="en-GB" sz="1400" baseline="-25000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GB" sz="1400" dirty="0">
                <a:solidFill>
                  <a:srgbClr val="C00000"/>
                </a:solidFill>
                <a:sym typeface="Wingdings" panose="05000000000000000000" pitchFamily="2" charset="2"/>
              </a:rPr>
              <a:t>measurement at 14.8 MeV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(2h, 3 </a:t>
            </a:r>
            <a:r>
              <a:rPr lang="en-GB" sz="1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121 </a:t>
            </a:r>
            <a:r>
              <a:rPr lang="en-GB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cycles)</a:t>
            </a: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Espace réservé du contenu 2"/>
          <p:cNvSpPr txBox="1">
            <a:spLocks/>
          </p:cNvSpPr>
          <p:nvPr/>
        </p:nvSpPr>
        <p:spPr>
          <a:xfrm rot="19923336">
            <a:off x="2228778" y="3644565"/>
            <a:ext cx="3028736" cy="51039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13" indent="0" algn="ctr">
              <a:buNone/>
            </a:pP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  <a:latin typeface="+mn-lt"/>
                <a:sym typeface="Wingdings" panose="05000000000000000000" pitchFamily="2" charset="2"/>
              </a:rPr>
              <a:t>Preliminary</a:t>
            </a:r>
            <a:endParaRPr lang="en-GB" sz="2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0" name="Titre 5"/>
          <p:cNvSpPr txBox="1">
            <a:spLocks/>
          </p:cNvSpPr>
          <p:nvPr/>
        </p:nvSpPr>
        <p:spPr>
          <a:xfrm>
            <a:off x="251779" y="71526"/>
            <a:ext cx="4007802" cy="452880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 smtClean="0"/>
              <a:t>Appendices: First </a:t>
            </a:r>
            <a:r>
              <a:rPr lang="fr-FR" sz="2400" dirty="0" err="1" smtClean="0"/>
              <a:t>results</a:t>
            </a:r>
            <a:endParaRPr lang="fr-FR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755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5</a:t>
            </a:fld>
            <a:endParaRPr lang="en-GB" dirty="0"/>
          </a:p>
        </p:txBody>
      </p:sp>
      <p:sp>
        <p:nvSpPr>
          <p:cNvPr id="28" name="Espace réservé du numéro de diapositive 6"/>
          <p:cNvSpPr txBox="1">
            <a:spLocks/>
          </p:cNvSpPr>
          <p:nvPr/>
        </p:nvSpPr>
        <p:spPr>
          <a:xfrm>
            <a:off x="8894773" y="5751725"/>
            <a:ext cx="470958" cy="1077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en-GB" sz="700" smtClean="0">
                <a:solidFill>
                  <a:schemeClr val="bg1"/>
                </a:solidFill>
                <a:ea typeface="Arial" charset="0"/>
                <a:cs typeface="Arial" charset="0"/>
              </a:rPr>
              <a:pPr algn="ctr"/>
              <a:t>5</a:t>
            </a:fld>
            <a:endParaRPr lang="en-GB" sz="7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8387854" y="5991960"/>
            <a:ext cx="3767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200" i="1" dirty="0" err="1" smtClean="0">
                <a:solidFill>
                  <a:schemeClr val="bg1">
                    <a:lumMod val="50000"/>
                  </a:schemeClr>
                </a:solidFill>
              </a:rPr>
              <a:t>Spriggs</a:t>
            </a:r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</a:rPr>
              <a:t> &amp; al, « An 8-Group Delayed Neutron Model Based on a Consistent Set of Half-lives » (1998)</a:t>
            </a:r>
            <a:endParaRPr lang="en-GB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3218129" y="4303288"/>
                <a:ext cx="4230043" cy="7277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71525" lvl="3" indent="0">
                  <a:spcBef>
                    <a:spcPts val="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en-US" sz="1600" b="1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GB" altLang="en-US" sz="1600" b="1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  <a:sym typeface="Symbol"/>
                            </a:rPr>
                            <m:t>𝒂</m:t>
                          </m:r>
                        </m:e>
                        <m:sub>
                          <m:r>
                            <a:rPr lang="en-GB" altLang="en-US" sz="1600" b="1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  <a:sym typeface="Symbol"/>
                            </a:rPr>
                            <m:t>𝒊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1600">
                          <a:solidFill>
                            <a:schemeClr val="bg1">
                              <a:lumMod val="50000"/>
                            </a:schemeClr>
                          </a:solidFill>
                          <a:ea typeface="Cambria Math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ctrlPr>
                                <a:rPr lang="en-GB" sz="160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naryPr>
                            <m:sub/>
                            <m:sup>
                              <m:sSub>
                                <m:sSubPr>
                                  <m:ctrlPr>
                                    <a:rPr lang="en-GB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GB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GB" sz="160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GB" sz="16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𝑘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en-GB" sz="160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p>
                                <m:e>
                                  <m:sSub>
                                    <m:sSubPr>
                                      <m:ctrlPr>
                                        <a:rPr lang="en-GB" sz="160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𝑌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GB" sz="16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.</m:t>
                                  </m:r>
                                  <m:r>
                                    <a:rPr lang="en-GB" sz="16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en-GB" sz="1600" b="0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en-GB" sz="16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16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𝑃</m:t>
                                      </m:r>
                                    </m:e>
                                    <m:sub>
                                      <m:r>
                                        <a:rPr lang="en-GB" sz="16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𝑥𝑛</m:t>
                                      </m:r>
                                      <m:r>
                                        <a:rPr lang="en-GB" sz="16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,</m:t>
                                      </m:r>
                                      <m:r>
                                        <a:rPr lang="en-GB" sz="1600" b="0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num>
                        <m:den>
                          <m:r>
                            <m:rPr>
                              <m:nor/>
                            </m:rPr>
                            <a:rPr lang="en-GB" sz="16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cs typeface="Calibri" panose="020F0502020204030204" pitchFamily="34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GB" sz="1600" baseline="-2500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cs typeface="Calibri" panose="020F0502020204030204" pitchFamily="34" charset="0"/>
                            </a:rPr>
                            <m:t>d</m:t>
                          </m:r>
                        </m:den>
                      </m:f>
                      <m:r>
                        <a:rPr lang="en-GB" sz="1600" b="1" i="0" baseline="-2500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 </m:t>
                      </m:r>
                      <m:r>
                        <a:rPr lang="en-GB" sz="1600" b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en-GB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160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GB" sz="16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1600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1600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=1</m:t>
                          </m:r>
                        </m:e>
                      </m:nary>
                      <m:r>
                        <a:rPr lang="en-GB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m:oMathPara>
                </a14:m>
                <a:endParaRPr lang="en-GB" altLang="en-US" sz="1600" dirty="0">
                  <a:solidFill>
                    <a:schemeClr val="bg1">
                      <a:lumMod val="50000"/>
                    </a:schemeClr>
                  </a:solidFill>
                  <a:cs typeface="Calibri" panose="020F0502020204030204" pitchFamily="34" charset="0"/>
                  <a:sym typeface="Wingdings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8129" y="4303288"/>
                <a:ext cx="4230043" cy="7277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988119" y="4413730"/>
                <a:ext cx="1523302" cy="382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altLang="en-US" sz="1600" b="1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  <a:sym typeface="Symbol"/>
                            </a:rPr>
                          </m:ctrlPr>
                        </m:sSubPr>
                        <m:e>
                          <m:r>
                            <a:rPr lang="en-GB" altLang="en-US" sz="1600" b="1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  <a:sym typeface="Symbol"/>
                            </a:rPr>
                            <m:t></m:t>
                          </m:r>
                        </m:e>
                        <m:sub>
                          <m:r>
                            <a:rPr lang="en-GB" altLang="en-US" sz="1600" b="1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Calibri" pitchFamily="34" charset="0"/>
                              <a:sym typeface="Symbol"/>
                            </a:rPr>
                            <m:t>𝒊</m:t>
                          </m:r>
                        </m:sub>
                      </m:sSub>
                      <m:r>
                        <m:rPr>
                          <m:nor/>
                        </m:rPr>
                        <a:rPr lang="en-GB" sz="1600">
                          <a:solidFill>
                            <a:schemeClr val="bg1">
                              <a:lumMod val="50000"/>
                            </a:schemeClr>
                          </a:solidFill>
                          <a:ea typeface="Cambria Math"/>
                          <a:cs typeface="Calibri" panose="020F0502020204030204" pitchFamily="34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GB" altLang="en-US" sz="1600" b="1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/>
                              <a:cs typeface="Calibri" panose="020F0502020204030204" pitchFamily="34" charset="0"/>
                              <a:sym typeface="Symbol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altLang="en-US" sz="1600" b="1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libri" panose="020F0502020204030204" pitchFamily="34" charset="0"/>
                                  <a:sym typeface="Symbol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GB" altLang="en-US" sz="1600" b="1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libri" panose="020F0502020204030204" pitchFamily="34" charset="0"/>
                                      <a:sym typeface="Symbol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altLang="en-US" sz="1600" b="1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itchFamily="34" charset="0"/>
                                          <a:sym typeface="Symbol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altLang="en-US" sz="1600" b="1" i="1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itchFamily="34" charset="0"/>
                                          <a:sym typeface="Symbol"/>
                                        </a:rPr>
                                        <m:t></m:t>
                                      </m:r>
                                    </m:e>
                                    <m:sub>
                                      <m:r>
                                        <a:rPr lang="en-GB" altLang="en-US" sz="1600" b="1" i="1" smtClean="0">
                                          <a:solidFill>
                                            <a:schemeClr val="bg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cs typeface="Calibri" pitchFamily="34" charset="0"/>
                                          <a:sym typeface="Symbol"/>
                                        </a:rPr>
                                        <m:t>𝒌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GB" altLang="en-US" sz="1600" b="1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  <a:sym typeface="Symbol"/>
                                </a:rPr>
                                <m:t>𝒌</m:t>
                              </m:r>
                              <m:r>
                                <a:rPr lang="en-GB" altLang="en-US" sz="1600" b="1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libri" pitchFamily="34" charset="0"/>
                                  <a:sym typeface="Symbol"/>
                                </a:rPr>
                                <m:t> = </m:t>
                              </m:r>
                              <m:r>
                                <a:rPr lang="en-GB" altLang="en-US" sz="1600" b="1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libri" panose="020F0502020204030204" pitchFamily="34" charset="0"/>
                                  <a:sym typeface="Symbol"/>
                                </a:rPr>
                                <m:t>𝟏</m:t>
                              </m:r>
                              <m:r>
                                <a:rPr lang="en-GB" altLang="en-US" sz="1600" b="1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/>
                                  <a:cs typeface="Calibri" panose="020F0502020204030204" pitchFamily="34" charset="0"/>
                                  <a:sym typeface="Symbol"/>
                                </a:rPr>
                                <m:t>..</m:t>
                              </m:r>
                              <m:sSub>
                                <m:sSubPr>
                                  <m:ctrlPr>
                                    <a:rPr lang="en-GB" altLang="en-US" sz="1600" b="1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libri" panose="020F0502020204030204" pitchFamily="34" charset="0"/>
                                      <a:sym typeface="Symbol"/>
                                    </a:rPr>
                                  </m:ctrlPr>
                                </m:sSubPr>
                                <m:e>
                                  <m:r>
                                    <a:rPr lang="en-GB" altLang="en-US" sz="1600" b="1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libri" panose="020F0502020204030204" pitchFamily="34" charset="0"/>
                                      <a:sym typeface="Symbol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GB" altLang="en-US" sz="1600" b="1" i="1" smtClean="0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  <a:cs typeface="Calibri" panose="020F0502020204030204" pitchFamily="34" charset="0"/>
                                      <a:sym typeface="Symbol"/>
                                    </a:rPr>
                                    <m:t>𝒊</m:t>
                                  </m:r>
                                </m:sub>
                              </m:sSub>
                            </m:sub>
                          </m:sSub>
                        </m:e>
                      </m:acc>
                    </m:oMath>
                  </m:oMathPara>
                </a14:m>
                <a:endParaRPr lang="en-GB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119" y="4413730"/>
                <a:ext cx="1523302" cy="38215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/>
          <p:cNvSpPr txBox="1"/>
          <p:nvPr/>
        </p:nvSpPr>
        <p:spPr>
          <a:xfrm>
            <a:off x="1988119" y="4999318"/>
            <a:ext cx="2663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 err="1" smtClean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</a:rPr>
              <a:t> : considered group</a:t>
            </a:r>
          </a:p>
          <a:p>
            <a:r>
              <a:rPr lang="en-GB" sz="1200" i="1" dirty="0" smtClean="0">
                <a:solidFill>
                  <a:schemeClr val="bg1">
                    <a:lumMod val="50000"/>
                  </a:schemeClr>
                </a:solidFill>
              </a:rPr>
              <a:t>k : group I precursors</a:t>
            </a:r>
            <a:endParaRPr lang="en-GB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/>
          <a:srcRect l="35583" t="20407" r="36584" b="25223"/>
          <a:stretch/>
        </p:blipFill>
        <p:spPr>
          <a:xfrm>
            <a:off x="8648141" y="2261933"/>
            <a:ext cx="3360117" cy="3692106"/>
          </a:xfrm>
          <a:prstGeom prst="rect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1988119" y="2994048"/>
            <a:ext cx="5042949" cy="1199485"/>
            <a:chOff x="1502405" y="2789561"/>
            <a:chExt cx="5042949" cy="1199485"/>
          </a:xfrm>
        </p:grpSpPr>
        <p:grpSp>
          <p:nvGrpSpPr>
            <p:cNvPr id="35" name="Groupe 34"/>
            <p:cNvGrpSpPr/>
            <p:nvPr/>
          </p:nvGrpSpPr>
          <p:grpSpPr>
            <a:xfrm>
              <a:off x="1502405" y="2789561"/>
              <a:ext cx="4674172" cy="780535"/>
              <a:chOff x="599634" y="2770364"/>
              <a:chExt cx="4674172" cy="7805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ZoneTexte 37"/>
                  <p:cNvSpPr txBox="1"/>
                  <p:nvPr/>
                </p:nvSpPr>
                <p:spPr>
                  <a:xfrm>
                    <a:off x="599634" y="2770364"/>
                    <a:ext cx="2800318" cy="77873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nary>
                            <m:naryPr>
                              <m:chr m:val="∑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i="1" smtClean="0">
                                  <a:latin typeface="Cambria Math" panose="02040503050406030204" pitchFamily="18" charset="0"/>
                                </a:rPr>
                                <m:t>≈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300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8" name="ZoneTexte 3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9634" y="2770364"/>
                    <a:ext cx="2800318" cy="77873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ZoneTexte 38"/>
                  <p:cNvSpPr txBox="1"/>
                  <p:nvPr/>
                </p:nvSpPr>
                <p:spPr>
                  <a:xfrm>
                    <a:off x="4053472" y="2770364"/>
                    <a:ext cx="1220334" cy="780535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nary>
                          <m:sSup>
                            <m:sSup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</m:oMath>
                      </m:oMathPara>
                    </a14:m>
                    <a:endParaRPr lang="en-GB" dirty="0"/>
                  </a:p>
                </p:txBody>
              </p:sp>
            </mc:Choice>
            <mc:Fallback xmlns="">
              <p:sp>
                <p:nvSpPr>
                  <p:cNvPr id="39" name="ZoneTexte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53472" y="2770364"/>
                    <a:ext cx="1220334" cy="78053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ZoneTexte 39"/>
              <p:cNvSpPr txBox="1"/>
              <p:nvPr/>
            </p:nvSpPr>
            <p:spPr>
              <a:xfrm>
                <a:off x="3470055" y="2932259"/>
                <a:ext cx="39188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>
                    <a:sym typeface="Wingdings" panose="05000000000000000000" pitchFamily="2" charset="2"/>
                  </a:rPr>
                  <a:t></a:t>
                </a:r>
                <a:endParaRPr lang="en-GB" sz="2400" dirty="0"/>
              </a:p>
            </p:txBody>
          </p:sp>
        </p:grpSp>
        <p:sp>
          <p:nvSpPr>
            <p:cNvPr id="36" name="ZoneTexte 35"/>
            <p:cNvSpPr txBox="1"/>
            <p:nvPr/>
          </p:nvSpPr>
          <p:spPr>
            <a:xfrm>
              <a:off x="1914609" y="3681269"/>
              <a:ext cx="151853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ym typeface="Wingdings" panose="05000000000000000000" pitchFamily="2" charset="2"/>
                </a:rPr>
                <a:t>Exact model</a:t>
              </a:r>
              <a:endParaRPr lang="en-GB" sz="1400" i="1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372826" y="3654567"/>
              <a:ext cx="21725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ym typeface="Wingdings" panose="05000000000000000000" pitchFamily="2" charset="2"/>
                </a:rPr>
                <a:t>Groups model(G = 8)</a:t>
              </a:r>
              <a:endParaRPr lang="en-GB" sz="1400" i="1" dirty="0"/>
            </a:p>
          </p:txBody>
        </p:sp>
      </p:grpSp>
      <p:sp>
        <p:nvSpPr>
          <p:cNvPr id="24" name="Espace réservé du texte 3"/>
          <p:cNvSpPr txBox="1">
            <a:spLocks/>
          </p:cNvSpPr>
          <p:nvPr/>
        </p:nvSpPr>
        <p:spPr>
          <a:xfrm>
            <a:off x="472611" y="61785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Delayed neutron multiplicity </a:t>
            </a:r>
            <a:r>
              <a:rPr lang="en-GB" sz="1400" dirty="0" err="1" smtClean="0">
                <a:solidFill>
                  <a:srgbClr val="C00000"/>
                </a:solidFill>
              </a:rPr>
              <a:t>ν</a:t>
            </a:r>
            <a:r>
              <a:rPr lang="en-GB" sz="1400" baseline="-25000" dirty="0" err="1" smtClean="0">
                <a:solidFill>
                  <a:srgbClr val="C00000"/>
                </a:solidFill>
              </a:rPr>
              <a:t>d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42" name="Espace réservé du texte 3"/>
          <p:cNvSpPr txBox="1">
            <a:spLocks/>
          </p:cNvSpPr>
          <p:nvPr/>
        </p:nvSpPr>
        <p:spPr>
          <a:xfrm>
            <a:off x="472611" y="1710222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Kinetics parameters describing the emission : group parameters </a:t>
            </a:r>
            <a:r>
              <a:rPr lang="en-GB" sz="1400" dirty="0" smtClean="0">
                <a:solidFill>
                  <a:srgbClr val="C00000"/>
                </a:solidFill>
              </a:rPr>
              <a:t>(</a:t>
            </a:r>
            <a:r>
              <a:rPr lang="en-GB" sz="1400" dirty="0" err="1" smtClean="0">
                <a:solidFill>
                  <a:srgbClr val="C00000"/>
                </a:solidFill>
              </a:rPr>
              <a:t>a</a:t>
            </a:r>
            <a:r>
              <a:rPr lang="en-GB" sz="1400" baseline="-25000" dirty="0" err="1" smtClean="0">
                <a:solidFill>
                  <a:srgbClr val="C00000"/>
                </a:solidFill>
              </a:rPr>
              <a:t>i</a:t>
            </a:r>
            <a:r>
              <a:rPr lang="en-GB" sz="1400" dirty="0" smtClean="0">
                <a:solidFill>
                  <a:srgbClr val="C00000"/>
                </a:solidFill>
              </a:rPr>
              <a:t>, </a:t>
            </a:r>
            <a:r>
              <a:rPr lang="en-GB" sz="1400" dirty="0" err="1" smtClean="0">
                <a:solidFill>
                  <a:srgbClr val="C00000"/>
                </a:solidFill>
              </a:rPr>
              <a:t>λ</a:t>
            </a:r>
            <a:r>
              <a:rPr lang="en-GB" sz="1400" baseline="-25000" dirty="0" err="1" smtClean="0">
                <a:solidFill>
                  <a:srgbClr val="C00000"/>
                </a:solidFill>
              </a:rPr>
              <a:t>i</a:t>
            </a:r>
            <a:r>
              <a:rPr lang="en-GB" sz="1400" dirty="0" smtClean="0">
                <a:solidFill>
                  <a:srgbClr val="C00000"/>
                </a:solidFill>
              </a:rPr>
              <a:t>)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43" name="Espace réservé du contenu 16"/>
          <p:cNvSpPr txBox="1">
            <a:spLocks/>
          </p:cNvSpPr>
          <p:nvPr/>
        </p:nvSpPr>
        <p:spPr>
          <a:xfrm>
            <a:off x="561014" y="1084891"/>
            <a:ext cx="10686877" cy="31877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Mean number of delayed neutrons emitted after fission</a:t>
            </a:r>
            <a:endParaRPr lang="en-GB" sz="1200" dirty="0">
              <a:latin typeface="+mn-lt"/>
            </a:endParaRPr>
          </a:p>
        </p:txBody>
      </p:sp>
      <p:sp>
        <p:nvSpPr>
          <p:cNvPr id="44" name="Espace réservé du contenu 16"/>
          <p:cNvSpPr txBox="1">
            <a:spLocks/>
          </p:cNvSpPr>
          <p:nvPr/>
        </p:nvSpPr>
        <p:spPr>
          <a:xfrm>
            <a:off x="561014" y="2176751"/>
            <a:ext cx="10686877" cy="71527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Precursors gathered in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8 families </a:t>
            </a:r>
            <a:r>
              <a:rPr lang="en-GB" sz="1400" dirty="0" smtClean="0">
                <a:latin typeface="+mn-lt"/>
              </a:rPr>
              <a:t>	</a:t>
            </a:r>
            <a:r>
              <a:rPr lang="en-GB" sz="1400" dirty="0" smtClean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en-GB" sz="1400" dirty="0" smtClean="0">
                <a:latin typeface="+mn-lt"/>
              </a:rPr>
              <a:t>   8 relative abundances (</a:t>
            </a:r>
            <a:r>
              <a:rPr lang="en-GB" sz="1400" dirty="0" err="1" smtClean="0">
                <a:latin typeface="+mn-lt"/>
              </a:rPr>
              <a:t>ai</a:t>
            </a:r>
            <a:r>
              <a:rPr lang="en-GB" sz="1400" dirty="0" smtClean="0">
                <a:latin typeface="+mn-lt"/>
              </a:rPr>
              <a:t>) </a:t>
            </a:r>
          </a:p>
          <a:p>
            <a:pPr lvl="1">
              <a:lnSpc>
                <a:spcPct val="150000"/>
              </a:lnSpc>
            </a:pPr>
            <a:r>
              <a:rPr lang="en-GB" sz="1200" dirty="0" err="1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Spriggs</a:t>
            </a:r>
            <a:r>
              <a:rPr lang="en-GB" sz="12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 model (1997)</a:t>
            </a:r>
          </a:p>
          <a:p>
            <a:pPr lvl="1">
              <a:lnSpc>
                <a:spcPct val="150000"/>
              </a:lnSpc>
            </a:pPr>
            <a:endParaRPr lang="en-GB" sz="1000" dirty="0">
              <a:latin typeface="+mn-lt"/>
            </a:endParaRPr>
          </a:p>
        </p:txBody>
      </p:sp>
      <p:sp>
        <p:nvSpPr>
          <p:cNvPr id="23" name="Espace réservé du texte 3"/>
          <p:cNvSpPr txBox="1">
            <a:spLocks/>
          </p:cNvSpPr>
          <p:nvPr/>
        </p:nvSpPr>
        <p:spPr>
          <a:xfrm>
            <a:off x="561014" y="5787612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Group spectra</a:t>
            </a:r>
            <a:endParaRPr lang="en-GB" sz="1400" dirty="0">
              <a:solidFill>
                <a:schemeClr val="tx1"/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7193280" y="807720"/>
            <a:ext cx="1800000" cy="2102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flipV="1">
            <a:off x="7193280" y="1054576"/>
            <a:ext cx="1800000" cy="8580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space réservé du contenu 16"/>
          <p:cNvSpPr txBox="1">
            <a:spLocks/>
          </p:cNvSpPr>
          <p:nvPr/>
        </p:nvSpPr>
        <p:spPr>
          <a:xfrm>
            <a:off x="9130252" y="753834"/>
            <a:ext cx="2599751" cy="57084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913" indent="0" algn="ctr">
              <a:buNone/>
            </a:pP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Measured in the past but with high uncertainties !</a:t>
            </a:r>
            <a:endParaRPr lang="en-GB" sz="12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5" name="Titre 5"/>
          <p:cNvSpPr txBox="1">
            <a:spLocks/>
          </p:cNvSpPr>
          <p:nvPr/>
        </p:nvSpPr>
        <p:spPr>
          <a:xfrm>
            <a:off x="330586" y="63647"/>
            <a:ext cx="11068934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Context: The DN macroscopic data</a:t>
            </a:r>
          </a:p>
        </p:txBody>
      </p:sp>
    </p:spTree>
    <p:extLst>
      <p:ext uri="{BB962C8B-B14F-4D97-AF65-F5344CB8AC3E}">
        <p14:creationId xmlns:p14="http://schemas.microsoft.com/office/powerpoint/2010/main" val="1533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42" grpId="0"/>
      <p:bldP spid="44" grpId="0"/>
      <p:bldP spid="23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32"/>
          <a:stretch/>
        </p:blipFill>
        <p:spPr>
          <a:xfrm>
            <a:off x="7458502" y="400511"/>
            <a:ext cx="4733498" cy="1925033"/>
          </a:xfrm>
          <a:prstGeom prst="rect">
            <a:avLst/>
          </a:prstGeom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IRESNE / DER / SPRC / </a:t>
            </a:r>
            <a:r>
              <a:rPr lang="en-GB" dirty="0" err="1" smtClean="0"/>
              <a:t>LEPh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en-GB" smtClean="0"/>
              <a:t>6</a:t>
            </a:fld>
            <a:endParaRPr lang="en-GB" dirty="0"/>
          </a:p>
        </p:txBody>
      </p:sp>
      <p:sp>
        <p:nvSpPr>
          <p:cNvPr id="33" name="Espace réservé du contenu 16"/>
          <p:cNvSpPr txBox="1">
            <a:spLocks/>
          </p:cNvSpPr>
          <p:nvPr/>
        </p:nvSpPr>
        <p:spPr>
          <a:xfrm>
            <a:off x="5844602" y="4706267"/>
            <a:ext cx="6033043" cy="153918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>
                <a:latin typeface="+mn-lt"/>
              </a:rPr>
              <a:t>Account for </a:t>
            </a:r>
            <a:r>
              <a:rPr lang="en-GB" sz="1400" dirty="0">
                <a:solidFill>
                  <a:srgbClr val="C00000"/>
                </a:solidFill>
                <a:latin typeface="+mn-lt"/>
              </a:rPr>
              <a:t>10 - 20 % </a:t>
            </a:r>
            <a:r>
              <a:rPr lang="en-GB" sz="1400" dirty="0">
                <a:latin typeface="+mn-lt"/>
              </a:rPr>
              <a:t>of the </a:t>
            </a:r>
            <a:r>
              <a:rPr lang="en-GB" sz="1400" dirty="0">
                <a:latin typeface="+mn-lt"/>
                <a:cs typeface="Calibri" panose="020F0502020204030204" pitchFamily="34" charset="0"/>
              </a:rPr>
              <a:t>β</a:t>
            </a:r>
            <a:r>
              <a:rPr lang="en-GB" sz="1400" baseline="-25000" dirty="0">
                <a:latin typeface="+mn-lt"/>
                <a:cs typeface="Calibri" panose="020F0502020204030204" pitchFamily="34" charset="0"/>
              </a:rPr>
              <a:t>eff </a:t>
            </a:r>
            <a:r>
              <a:rPr lang="en-GB" sz="1400" dirty="0">
                <a:latin typeface="+mn-lt"/>
                <a:cs typeface="Calibri" panose="020F0502020204030204" pitchFamily="34" charset="0"/>
              </a:rPr>
              <a:t>in thermal reactors</a:t>
            </a:r>
            <a:r>
              <a:rPr lang="en-GB" sz="1400" i="1" dirty="0">
                <a:solidFill>
                  <a:schemeClr val="bg1">
                    <a:lumMod val="65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GB" sz="1400" i="1" dirty="0" smtClean="0">
                <a:solidFill>
                  <a:schemeClr val="bg1">
                    <a:lumMod val="65000"/>
                  </a:schemeClr>
                </a:solidFill>
                <a:latin typeface="+mn-lt"/>
                <a:cs typeface="Calibri" panose="020F0502020204030204" pitchFamily="34" charset="0"/>
              </a:rPr>
              <a:t>*</a:t>
            </a:r>
            <a:endParaRPr lang="en-GB" sz="14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More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challenging</a:t>
            </a:r>
            <a:r>
              <a:rPr lang="en-GB" sz="1400" dirty="0" smtClean="0">
                <a:latin typeface="+mn-lt"/>
              </a:rPr>
              <a:t> experimental conditions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Low cross sections and neutron flux</a:t>
            </a:r>
          </a:p>
          <a:p>
            <a:pPr>
              <a:lnSpc>
                <a:spcPct val="150000"/>
              </a:lnSpc>
            </a:pPr>
            <a:r>
              <a:rPr lang="en-GB" sz="1400" dirty="0" smtClean="0">
                <a:latin typeface="+mn-lt"/>
              </a:rPr>
              <a:t>Subject of a PhD (2021 - )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742796" y="2409913"/>
            <a:ext cx="10569729" cy="1919824"/>
            <a:chOff x="550501" y="1579071"/>
            <a:chExt cx="10569729" cy="1919824"/>
          </a:xfrm>
        </p:grpSpPr>
        <p:grpSp>
          <p:nvGrpSpPr>
            <p:cNvPr id="2" name="Groupe 1"/>
            <p:cNvGrpSpPr/>
            <p:nvPr/>
          </p:nvGrpSpPr>
          <p:grpSpPr>
            <a:xfrm>
              <a:off x="624393" y="2987695"/>
              <a:ext cx="10495837" cy="511200"/>
              <a:chOff x="886548" y="3317836"/>
              <a:chExt cx="5998392" cy="406607"/>
            </a:xfrm>
          </p:grpSpPr>
          <p:grpSp>
            <p:nvGrpSpPr>
              <p:cNvPr id="12" name="Groupe 11"/>
              <p:cNvGrpSpPr/>
              <p:nvPr/>
            </p:nvGrpSpPr>
            <p:grpSpPr>
              <a:xfrm>
                <a:off x="886548" y="3317836"/>
                <a:ext cx="5998392" cy="406607"/>
                <a:chOff x="288295" y="1848756"/>
                <a:chExt cx="4587459" cy="929893"/>
              </a:xfrm>
            </p:grpSpPr>
            <p:sp>
              <p:nvSpPr>
                <p:cNvPr id="17" name="Flèche droite 16"/>
                <p:cNvSpPr/>
                <p:nvPr/>
              </p:nvSpPr>
              <p:spPr>
                <a:xfrm>
                  <a:off x="288295" y="1848756"/>
                  <a:ext cx="4587459" cy="929893"/>
                </a:xfrm>
                <a:prstGeom prst="rightArrow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4" name="ZoneTexte 13"/>
                <p:cNvSpPr txBox="1"/>
                <p:nvPr/>
              </p:nvSpPr>
              <p:spPr>
                <a:xfrm>
                  <a:off x="288295" y="2082762"/>
                  <a:ext cx="1047187" cy="461883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GB" sz="1050" dirty="0" smtClean="0">
                      <a:solidFill>
                        <a:schemeClr val="bg1"/>
                      </a:solidFill>
                    </a:rPr>
                    <a:t>2018</a:t>
                  </a:r>
                  <a:endParaRPr lang="en-GB" sz="105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2" name="ZoneTexte 21"/>
              <p:cNvSpPr txBox="1"/>
              <p:nvPr/>
            </p:nvSpPr>
            <p:spPr>
              <a:xfrm>
                <a:off x="2255811" y="3420158"/>
                <a:ext cx="1369263" cy="2019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1050" dirty="0" smtClean="0">
                    <a:solidFill>
                      <a:schemeClr val="bg1"/>
                    </a:solidFill>
                  </a:rPr>
                  <a:t>2019</a:t>
                </a:r>
                <a:endParaRPr lang="en-GB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ZoneTexte 22"/>
              <p:cNvSpPr txBox="1"/>
              <p:nvPr/>
            </p:nvSpPr>
            <p:spPr>
              <a:xfrm>
                <a:off x="3625074" y="3420158"/>
                <a:ext cx="1369263" cy="2019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1050" dirty="0" smtClean="0">
                    <a:solidFill>
                      <a:schemeClr val="bg1"/>
                    </a:solidFill>
                  </a:rPr>
                  <a:t>2020</a:t>
                </a:r>
                <a:endParaRPr lang="en-GB" sz="105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4993863" y="3420158"/>
                <a:ext cx="1369263" cy="2019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GB" sz="1050" dirty="0" smtClean="0">
                    <a:solidFill>
                      <a:schemeClr val="bg1"/>
                    </a:solidFill>
                  </a:rPr>
                  <a:t>2021</a:t>
                </a:r>
                <a:endParaRPr lang="en-GB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Groupe 18"/>
            <p:cNvGrpSpPr/>
            <p:nvPr/>
          </p:nvGrpSpPr>
          <p:grpSpPr>
            <a:xfrm>
              <a:off x="550501" y="1579071"/>
              <a:ext cx="2381145" cy="1408624"/>
              <a:chOff x="90391" y="3193407"/>
              <a:chExt cx="1822250" cy="1346783"/>
            </a:xfrm>
          </p:grpSpPr>
          <p:grpSp>
            <p:nvGrpSpPr>
              <p:cNvPr id="20" name="Groupe 19"/>
              <p:cNvGrpSpPr/>
              <p:nvPr/>
            </p:nvGrpSpPr>
            <p:grpSpPr>
              <a:xfrm>
                <a:off x="90391" y="3193407"/>
                <a:ext cx="1822250" cy="986783"/>
                <a:chOff x="387571" y="3053129"/>
                <a:chExt cx="1822250" cy="986783"/>
              </a:xfrm>
            </p:grpSpPr>
            <p:sp>
              <p:nvSpPr>
                <p:cNvPr id="25" name="Rectangle à coins arrondis 24"/>
                <p:cNvSpPr/>
                <p:nvPr/>
              </p:nvSpPr>
              <p:spPr>
                <a:xfrm>
                  <a:off x="387571" y="3053129"/>
                  <a:ext cx="1822250" cy="986783"/>
                </a:xfrm>
                <a:prstGeom prst="roundRect">
                  <a:avLst/>
                </a:prstGeom>
                <a:ln w="12700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6" name="ZoneTexte 25"/>
                <p:cNvSpPr txBox="1"/>
                <p:nvPr/>
              </p:nvSpPr>
              <p:spPr>
                <a:xfrm>
                  <a:off x="460878" y="3096279"/>
                  <a:ext cx="1748943" cy="882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1200" dirty="0" smtClean="0"/>
                    <a:t>ALDEN – 1</a:t>
                  </a:r>
                </a:p>
                <a:p>
                  <a:pPr marL="171450" indent="-171450">
                    <a:lnSpc>
                      <a:spcPct val="150000"/>
                    </a:lnSpc>
                    <a:buFontTx/>
                    <a:buChar char="-"/>
                  </a:pPr>
                  <a:r>
                    <a:rPr lang="en-GB" sz="1200" baseline="30000" dirty="0" smtClean="0">
                      <a:solidFill>
                        <a:srgbClr val="C00000"/>
                      </a:solidFill>
                    </a:rPr>
                    <a:t>235</a:t>
                  </a:r>
                  <a:r>
                    <a:rPr lang="en-GB" sz="1200" dirty="0" smtClean="0">
                      <a:solidFill>
                        <a:srgbClr val="C00000"/>
                      </a:solidFill>
                    </a:rPr>
                    <a:t>U</a:t>
                  </a:r>
                  <a:r>
                    <a:rPr lang="en-GB" sz="1200" dirty="0" smtClean="0"/>
                    <a:t> – thermal spectrum</a:t>
                  </a:r>
                </a:p>
                <a:p>
                  <a:pPr marL="171450" indent="-171450">
                    <a:lnSpc>
                      <a:spcPct val="150000"/>
                    </a:lnSpc>
                    <a:buFontTx/>
                    <a:buChar char="-"/>
                  </a:pPr>
                  <a:r>
                    <a:rPr lang="en-GB" sz="1200" dirty="0" smtClean="0"/>
                    <a:t>ILL (Grenoble)</a:t>
                  </a:r>
                  <a:endParaRPr lang="en-GB" sz="1100" dirty="0" smtClean="0"/>
                </a:p>
              </p:txBody>
            </p:sp>
          </p:grpSp>
          <p:cxnSp>
            <p:nvCxnSpPr>
              <p:cNvPr id="21" name="Connecteur droit avec flèche 20"/>
              <p:cNvCxnSpPr/>
              <p:nvPr/>
            </p:nvCxnSpPr>
            <p:spPr>
              <a:xfrm>
                <a:off x="1054805" y="4180190"/>
                <a:ext cx="0" cy="36000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e 26"/>
            <p:cNvGrpSpPr/>
            <p:nvPr/>
          </p:nvGrpSpPr>
          <p:grpSpPr>
            <a:xfrm>
              <a:off x="2931646" y="1584851"/>
              <a:ext cx="2381145" cy="1408624"/>
              <a:chOff x="90391" y="3193407"/>
              <a:chExt cx="1822250" cy="1346783"/>
            </a:xfrm>
          </p:grpSpPr>
          <p:grpSp>
            <p:nvGrpSpPr>
              <p:cNvPr id="28" name="Groupe 27"/>
              <p:cNvGrpSpPr/>
              <p:nvPr/>
            </p:nvGrpSpPr>
            <p:grpSpPr>
              <a:xfrm>
                <a:off x="90391" y="3193407"/>
                <a:ext cx="1822250" cy="986783"/>
                <a:chOff x="387571" y="3053129"/>
                <a:chExt cx="1822250" cy="986783"/>
              </a:xfrm>
            </p:grpSpPr>
            <p:sp>
              <p:nvSpPr>
                <p:cNvPr id="35" name="Rectangle à coins arrondis 34"/>
                <p:cNvSpPr/>
                <p:nvPr/>
              </p:nvSpPr>
              <p:spPr>
                <a:xfrm>
                  <a:off x="387571" y="3053129"/>
                  <a:ext cx="1822250" cy="986783"/>
                </a:xfrm>
                <a:prstGeom prst="roundRect">
                  <a:avLst/>
                </a:prstGeom>
                <a:ln w="12700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6" name="ZoneTexte 35"/>
                <p:cNvSpPr txBox="1"/>
                <p:nvPr/>
              </p:nvSpPr>
              <p:spPr>
                <a:xfrm>
                  <a:off x="460878" y="3096279"/>
                  <a:ext cx="1748943" cy="882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1200" dirty="0" smtClean="0"/>
                    <a:t>ALDEN – 2</a:t>
                  </a:r>
                </a:p>
                <a:p>
                  <a:pPr marL="171450" indent="-171450">
                    <a:lnSpc>
                      <a:spcPct val="150000"/>
                    </a:lnSpc>
                    <a:buFontTx/>
                    <a:buChar char="-"/>
                  </a:pPr>
                  <a:r>
                    <a:rPr lang="en-GB" sz="1200" baseline="30000" dirty="0" smtClean="0">
                      <a:solidFill>
                        <a:srgbClr val="C00000"/>
                      </a:solidFill>
                    </a:rPr>
                    <a:t>235</a:t>
                  </a:r>
                  <a:r>
                    <a:rPr lang="en-GB" sz="1200" dirty="0" smtClean="0">
                      <a:solidFill>
                        <a:srgbClr val="C00000"/>
                      </a:solidFill>
                    </a:rPr>
                    <a:t>U</a:t>
                  </a:r>
                  <a:r>
                    <a:rPr lang="en-GB" sz="1200" dirty="0" smtClean="0"/>
                    <a:t> – thermal spectrum</a:t>
                  </a:r>
                </a:p>
                <a:p>
                  <a:pPr marL="171450" indent="-171450">
                    <a:lnSpc>
                      <a:spcPct val="150000"/>
                    </a:lnSpc>
                    <a:buFontTx/>
                    <a:buChar char="-"/>
                  </a:pPr>
                  <a:r>
                    <a:rPr lang="en-GB" sz="1200" dirty="0" smtClean="0"/>
                    <a:t>ILL (Grenoble)</a:t>
                  </a:r>
                  <a:endParaRPr lang="en-GB" sz="1100" dirty="0" smtClean="0"/>
                </a:p>
              </p:txBody>
            </p:sp>
          </p:grpSp>
          <p:cxnSp>
            <p:nvCxnSpPr>
              <p:cNvPr id="34" name="Connecteur droit avec flèche 33"/>
              <p:cNvCxnSpPr/>
              <p:nvPr/>
            </p:nvCxnSpPr>
            <p:spPr>
              <a:xfrm>
                <a:off x="1054805" y="4180190"/>
                <a:ext cx="0" cy="36000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e 36"/>
            <p:cNvGrpSpPr/>
            <p:nvPr/>
          </p:nvGrpSpPr>
          <p:grpSpPr>
            <a:xfrm>
              <a:off x="7407566" y="1590691"/>
              <a:ext cx="3149804" cy="1408624"/>
              <a:chOff x="-178794" y="3193407"/>
              <a:chExt cx="2410492" cy="1346783"/>
            </a:xfrm>
          </p:grpSpPr>
          <p:grpSp>
            <p:nvGrpSpPr>
              <p:cNvPr id="38" name="Groupe 37"/>
              <p:cNvGrpSpPr/>
              <p:nvPr/>
            </p:nvGrpSpPr>
            <p:grpSpPr>
              <a:xfrm>
                <a:off x="-178794" y="3193407"/>
                <a:ext cx="2410492" cy="986783"/>
                <a:chOff x="118386" y="3053129"/>
                <a:chExt cx="2410492" cy="986783"/>
              </a:xfrm>
            </p:grpSpPr>
            <p:sp>
              <p:nvSpPr>
                <p:cNvPr id="40" name="Rectangle à coins arrondis 39"/>
                <p:cNvSpPr/>
                <p:nvPr/>
              </p:nvSpPr>
              <p:spPr>
                <a:xfrm>
                  <a:off x="118386" y="3053129"/>
                  <a:ext cx="2410492" cy="986783"/>
                </a:xfrm>
                <a:prstGeom prst="roundRect">
                  <a:avLst/>
                </a:prstGeom>
                <a:ln w="12700"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1" name="ZoneTexte 40"/>
                <p:cNvSpPr txBox="1"/>
                <p:nvPr/>
              </p:nvSpPr>
              <p:spPr>
                <a:xfrm>
                  <a:off x="175090" y="3098124"/>
                  <a:ext cx="2353788" cy="88279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en-GB" sz="1200" dirty="0" smtClean="0"/>
                    <a:t>ALDEN – 3</a:t>
                  </a:r>
                </a:p>
                <a:p>
                  <a:pPr marL="171450" indent="-171450">
                    <a:lnSpc>
                      <a:spcPct val="150000"/>
                    </a:lnSpc>
                    <a:buFontTx/>
                    <a:buChar char="-"/>
                  </a:pPr>
                  <a:r>
                    <a:rPr lang="en-GB" sz="1200" baseline="30000" dirty="0" smtClean="0">
                      <a:solidFill>
                        <a:srgbClr val="C00000"/>
                      </a:solidFill>
                    </a:rPr>
                    <a:t>235</a:t>
                  </a:r>
                  <a:r>
                    <a:rPr lang="en-GB" sz="1200" dirty="0" smtClean="0">
                      <a:solidFill>
                        <a:srgbClr val="C00000"/>
                      </a:solidFill>
                    </a:rPr>
                    <a:t>U, </a:t>
                  </a:r>
                  <a:r>
                    <a:rPr lang="en-GB" sz="1200" baseline="30000" dirty="0" smtClean="0">
                      <a:solidFill>
                        <a:srgbClr val="C00000"/>
                      </a:solidFill>
                    </a:rPr>
                    <a:t>233</a:t>
                  </a:r>
                  <a:r>
                    <a:rPr lang="en-GB" sz="1200" dirty="0" smtClean="0">
                      <a:solidFill>
                        <a:srgbClr val="C00000"/>
                      </a:solidFill>
                    </a:rPr>
                    <a:t>U, </a:t>
                  </a:r>
                  <a:r>
                    <a:rPr lang="en-GB" sz="1200" baseline="30000" dirty="0" smtClean="0">
                      <a:solidFill>
                        <a:srgbClr val="C00000"/>
                      </a:solidFill>
                    </a:rPr>
                    <a:t>239</a:t>
                  </a:r>
                  <a:r>
                    <a:rPr lang="en-GB" sz="1200" dirty="0" smtClean="0">
                      <a:solidFill>
                        <a:srgbClr val="C00000"/>
                      </a:solidFill>
                    </a:rPr>
                    <a:t>Pu </a:t>
                  </a:r>
                  <a:r>
                    <a:rPr lang="en-GB" sz="1200" dirty="0" smtClean="0"/>
                    <a:t>– thermal spectrum</a:t>
                  </a:r>
                </a:p>
                <a:p>
                  <a:pPr marL="171450" indent="-171450">
                    <a:lnSpc>
                      <a:spcPct val="150000"/>
                    </a:lnSpc>
                    <a:buFontTx/>
                    <a:buChar char="-"/>
                  </a:pPr>
                  <a:r>
                    <a:rPr lang="en-GB" sz="1200" dirty="0" smtClean="0"/>
                    <a:t>ILL (Grenoble)</a:t>
                  </a:r>
                  <a:endParaRPr lang="en-GB" sz="1100" dirty="0" smtClean="0"/>
                </a:p>
              </p:txBody>
            </p:sp>
          </p:grpSp>
          <p:cxnSp>
            <p:nvCxnSpPr>
              <p:cNvPr id="39" name="Connecteur droit avec flèche 38"/>
              <p:cNvCxnSpPr/>
              <p:nvPr/>
            </p:nvCxnSpPr>
            <p:spPr>
              <a:xfrm>
                <a:off x="1054805" y="4180190"/>
                <a:ext cx="0" cy="36000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Flèche droite 41"/>
          <p:cNvSpPr/>
          <p:nvPr/>
        </p:nvSpPr>
        <p:spPr>
          <a:xfrm>
            <a:off x="1002014" y="4368443"/>
            <a:ext cx="975360" cy="105572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GB" dirty="0" smtClean="0"/>
          </a:p>
        </p:txBody>
      </p:sp>
      <p:sp>
        <p:nvSpPr>
          <p:cNvPr id="43" name="ZoneTexte 42"/>
          <p:cNvSpPr txBox="1"/>
          <p:nvPr/>
        </p:nvSpPr>
        <p:spPr>
          <a:xfrm>
            <a:off x="2266271" y="4701292"/>
            <a:ext cx="2823890" cy="384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C00000"/>
                </a:solidFill>
              </a:rPr>
              <a:t>2021 - : </a:t>
            </a:r>
            <a:r>
              <a:rPr lang="en-GB" sz="1400" baseline="30000" dirty="0" smtClean="0">
                <a:solidFill>
                  <a:srgbClr val="C00000"/>
                </a:solidFill>
              </a:rPr>
              <a:t>238</a:t>
            </a:r>
            <a:r>
              <a:rPr lang="en-GB" sz="1400" dirty="0" smtClean="0">
                <a:solidFill>
                  <a:srgbClr val="C00000"/>
                </a:solidFill>
              </a:rPr>
              <a:t>U – fast spectrum !</a:t>
            </a:r>
            <a:endParaRPr lang="en-GB" sz="1200" baseline="30000" dirty="0" smtClean="0">
              <a:solidFill>
                <a:srgbClr val="C00000"/>
              </a:solidFill>
            </a:endParaRPr>
          </a:p>
        </p:txBody>
      </p:sp>
      <p:sp>
        <p:nvSpPr>
          <p:cNvPr id="45" name="Espace réservé du contenu 2"/>
          <p:cNvSpPr txBox="1">
            <a:spLocks/>
          </p:cNvSpPr>
          <p:nvPr/>
        </p:nvSpPr>
        <p:spPr>
          <a:xfrm>
            <a:off x="530359" y="748146"/>
            <a:ext cx="7301879" cy="151230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A</a:t>
            </a:r>
            <a:r>
              <a:rPr lang="en-GB" sz="1400" dirty="0" smtClean="0">
                <a:latin typeface="+mn-lt"/>
              </a:rPr>
              <a:t>verage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L</a:t>
            </a:r>
            <a:r>
              <a:rPr lang="en-GB" sz="1400" dirty="0" smtClean="0">
                <a:latin typeface="+mn-lt"/>
              </a:rPr>
              <a:t>ifetime of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De</a:t>
            </a:r>
            <a:r>
              <a:rPr lang="en-GB" sz="1400" dirty="0" smtClean="0">
                <a:latin typeface="+mn-lt"/>
              </a:rPr>
              <a:t>layed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GB" sz="1400" dirty="0" smtClean="0">
                <a:latin typeface="+mn-lt"/>
              </a:rPr>
              <a:t>eutrons (2018 - 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New evaluation of the delayed neutrons macroscopic data: </a:t>
            </a:r>
            <a:r>
              <a:rPr lang="el-GR" sz="1200" b="1" dirty="0" smtClean="0">
                <a:solidFill>
                  <a:srgbClr val="C00000"/>
                </a:solidFill>
                <a:latin typeface="+mn-lt"/>
              </a:rPr>
              <a:t>ν</a:t>
            </a:r>
            <a:r>
              <a:rPr lang="fr-FR" sz="1200" b="1" baseline="-25000" dirty="0" smtClean="0">
                <a:solidFill>
                  <a:srgbClr val="C00000"/>
                </a:solidFill>
                <a:latin typeface="+mn-lt"/>
              </a:rPr>
              <a:t>d </a:t>
            </a:r>
            <a:r>
              <a:rPr lang="fr-FR" sz="1200" dirty="0" smtClean="0">
                <a:latin typeface="+mn-lt"/>
              </a:rPr>
              <a:t>and </a:t>
            </a:r>
            <a:r>
              <a:rPr lang="en-GB" sz="1200" b="1" dirty="0">
                <a:solidFill>
                  <a:srgbClr val="C00000"/>
                </a:solidFill>
              </a:rPr>
              <a:t>(</a:t>
            </a:r>
            <a:r>
              <a:rPr lang="en-GB" sz="1200" b="1" dirty="0" err="1">
                <a:solidFill>
                  <a:srgbClr val="C00000"/>
                </a:solidFill>
              </a:rPr>
              <a:t>a</a:t>
            </a:r>
            <a:r>
              <a:rPr lang="en-GB" sz="1200" b="1" baseline="-25000" dirty="0" err="1">
                <a:solidFill>
                  <a:srgbClr val="C00000"/>
                </a:solidFill>
              </a:rPr>
              <a:t>i</a:t>
            </a:r>
            <a:r>
              <a:rPr lang="en-GB" sz="1200" b="1" dirty="0">
                <a:solidFill>
                  <a:srgbClr val="C00000"/>
                </a:solidFill>
              </a:rPr>
              <a:t>, </a:t>
            </a:r>
            <a:r>
              <a:rPr lang="en-GB" sz="1200" b="1" dirty="0" err="1">
                <a:solidFill>
                  <a:srgbClr val="C00000"/>
                </a:solidFill>
              </a:rPr>
              <a:t>λ</a:t>
            </a:r>
            <a:r>
              <a:rPr lang="en-GB" sz="1200" b="1" baseline="-25000" dirty="0" err="1">
                <a:solidFill>
                  <a:srgbClr val="C00000"/>
                </a:solidFill>
              </a:rPr>
              <a:t>i</a:t>
            </a:r>
            <a:r>
              <a:rPr lang="en-GB" sz="1200" b="1" dirty="0" smtClean="0">
                <a:solidFill>
                  <a:srgbClr val="C00000"/>
                </a:solidFill>
              </a:rPr>
              <a:t>)</a:t>
            </a:r>
            <a:endParaRPr lang="en-GB" sz="1200" b="1" dirty="0" smtClean="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solidFill>
                  <a:srgbClr val="C00000"/>
                </a:solidFill>
                <a:latin typeface="+mn-lt"/>
              </a:rPr>
              <a:t>Reduced</a:t>
            </a:r>
            <a:r>
              <a:rPr lang="en-GB" sz="1200" dirty="0" smtClean="0">
                <a:latin typeface="+mn-lt"/>
              </a:rPr>
              <a:t> uncertainties 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Isotopes of interest for Gen2&amp;3 reactors</a:t>
            </a:r>
            <a:endParaRPr lang="en-GB" sz="1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245057" y="5782285"/>
            <a:ext cx="393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cs typeface="Calibri" panose="020F0502020204030204" pitchFamily="34" charset="0"/>
              </a:rPr>
              <a:t>β</a:t>
            </a:r>
            <a:r>
              <a:rPr lang="en-GB" sz="1200" baseline="-25000" dirty="0" smtClean="0">
                <a:cs typeface="Calibri" panose="020F0502020204030204" pitchFamily="34" charset="0"/>
              </a:rPr>
              <a:t>eff</a:t>
            </a:r>
            <a:r>
              <a:rPr lang="en-GB" sz="1200" i="1" baseline="-25000" dirty="0" smtClean="0">
                <a:cs typeface="Calibri" panose="020F0502020204030204" pitchFamily="34" charset="0"/>
              </a:rPr>
              <a:t> </a:t>
            </a:r>
            <a:r>
              <a:rPr lang="en-GB" sz="1200" i="1" dirty="0" smtClean="0">
                <a:cs typeface="Calibri" panose="020F0502020204030204" pitchFamily="34" charset="0"/>
              </a:rPr>
              <a:t>: effective delayed-neutron fraction, fraction of fissions induced by delayed neutrons</a:t>
            </a:r>
            <a:endParaRPr lang="en-GB" sz="1200" i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224810" y="6194223"/>
            <a:ext cx="11967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 smtClean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* 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V. </a:t>
            </a:r>
            <a:r>
              <a:rPr lang="fr-FR" sz="1100" i="1" dirty="0" err="1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Zammit-Averlant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. Validation </a:t>
            </a:r>
            <a:r>
              <a:rPr lang="fr-FR" sz="1100" i="1" dirty="0" err="1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Integrale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 des Estimations du </a:t>
            </a:r>
            <a:r>
              <a:rPr lang="fr-FR" sz="1100" i="1" dirty="0" err="1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Parametre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 Beta </a:t>
            </a:r>
            <a:r>
              <a:rPr lang="fr-FR" sz="1100" i="1" dirty="0" smtClean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Effectif pour 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les </a:t>
            </a:r>
            <a:r>
              <a:rPr lang="fr-FR" sz="1100" i="1" dirty="0" err="1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Reacteurs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 MOX et </a:t>
            </a:r>
            <a:r>
              <a:rPr lang="fr-FR" sz="1100" i="1" dirty="0" err="1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Incinerateurs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. PhD </a:t>
            </a:r>
            <a:r>
              <a:rPr lang="fr-FR" sz="1100" i="1" dirty="0" err="1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thesis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, </a:t>
            </a:r>
            <a:r>
              <a:rPr lang="fr-FR" sz="1100" i="1" dirty="0" err="1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Universite</a:t>
            </a:r>
            <a:r>
              <a:rPr lang="fr-FR" sz="1100" i="1" dirty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 Aix-Marseille I, 1998</a:t>
            </a:r>
            <a:r>
              <a:rPr lang="fr-FR" sz="1100" i="1" dirty="0" smtClean="0">
                <a:solidFill>
                  <a:schemeClr val="bg1">
                    <a:lumMod val="65000"/>
                  </a:schemeClr>
                </a:solidFill>
                <a:cs typeface="Calibri" panose="020F0502020204030204" pitchFamily="34" charset="0"/>
              </a:rPr>
              <a:t>.</a:t>
            </a:r>
            <a:endParaRPr lang="fr-FR" sz="1100" i="1" dirty="0">
              <a:solidFill>
                <a:schemeClr val="bg1">
                  <a:lumMod val="6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48" name="Titre 5"/>
          <p:cNvSpPr txBox="1">
            <a:spLocks/>
          </p:cNvSpPr>
          <p:nvPr/>
        </p:nvSpPr>
        <p:spPr>
          <a:xfrm>
            <a:off x="330586" y="63647"/>
            <a:ext cx="11068934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Context: the ALDEN collaboration</a:t>
            </a:r>
          </a:p>
        </p:txBody>
      </p:sp>
    </p:spTree>
    <p:extLst>
      <p:ext uri="{BB962C8B-B14F-4D97-AF65-F5344CB8AC3E}">
        <p14:creationId xmlns:p14="http://schemas.microsoft.com/office/powerpoint/2010/main" val="76681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2" grpId="0" animBg="1"/>
      <p:bldP spid="43" grpId="0"/>
      <p:bldP spid="44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IRESNE / DER / SPRC / </a:t>
            </a:r>
            <a:r>
              <a:rPr lang="fr-FR" dirty="0" err="1" smtClean="0"/>
              <a:t>LEPh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7" name="Espace réservé du numéro de diapositive 4"/>
          <p:cNvSpPr txBox="1">
            <a:spLocks/>
          </p:cNvSpPr>
          <p:nvPr/>
        </p:nvSpPr>
        <p:spPr>
          <a:xfrm>
            <a:off x="9687253" y="6102245"/>
            <a:ext cx="470958" cy="10772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54A34C9-9A4B-6445-85E1-F779B5E87362}" type="slidenum">
              <a:rPr lang="en-GB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en-GB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368277" y="1017966"/>
            <a:ext cx="8170015" cy="4556803"/>
            <a:chOff x="249544" y="1244503"/>
            <a:chExt cx="6670196" cy="3720283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3" t="2080" r="8587" b="1542"/>
            <a:stretch/>
          </p:blipFill>
          <p:spPr>
            <a:xfrm>
              <a:off x="249544" y="1244503"/>
              <a:ext cx="6670196" cy="3720283"/>
            </a:xfrm>
            <a:prstGeom prst="rect">
              <a:avLst/>
            </a:prstGeom>
          </p:spPr>
        </p:pic>
        <p:cxnSp>
          <p:nvCxnSpPr>
            <p:cNvPr id="21" name="Connecteur droit 20"/>
            <p:cNvCxnSpPr/>
            <p:nvPr/>
          </p:nvCxnSpPr>
          <p:spPr>
            <a:xfrm flipV="1">
              <a:off x="2164006" y="1478280"/>
              <a:ext cx="0" cy="3116371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 flipV="1">
              <a:off x="2956486" y="1478280"/>
              <a:ext cx="0" cy="3116371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4884346" y="1478279"/>
              <a:ext cx="0" cy="3116371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Espace réservé du contenu 16"/>
          <p:cNvSpPr txBox="1">
            <a:spLocks/>
          </p:cNvSpPr>
          <p:nvPr/>
        </p:nvSpPr>
        <p:spPr>
          <a:xfrm>
            <a:off x="1159266" y="953727"/>
            <a:ext cx="7379026" cy="6677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400" dirty="0" smtClean="0">
              <a:latin typeface="+mn-lt"/>
            </a:endParaRPr>
          </a:p>
        </p:txBody>
      </p:sp>
      <p:sp>
        <p:nvSpPr>
          <p:cNvPr id="30" name="Espace réservé du contenu 16"/>
          <p:cNvSpPr txBox="1">
            <a:spLocks/>
          </p:cNvSpPr>
          <p:nvPr/>
        </p:nvSpPr>
        <p:spPr>
          <a:xfrm>
            <a:off x="8290643" y="1270552"/>
            <a:ext cx="3901357" cy="143454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Experimental data: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insufficient</a:t>
            </a:r>
            <a:r>
              <a:rPr lang="en-GB" sz="1400" dirty="0" smtClean="0">
                <a:latin typeface="+mn-lt"/>
              </a:rPr>
              <a:t> quality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Uncertainties: 7 – 10 % 	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No identifiable trend 	(&lt; 5 MeV)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Gap with no data 		(7 – 14 MeV)</a:t>
            </a:r>
          </a:p>
        </p:txBody>
      </p:sp>
      <p:sp>
        <p:nvSpPr>
          <p:cNvPr id="31" name="Espace réservé du contenu 16"/>
          <p:cNvSpPr txBox="1">
            <a:spLocks/>
          </p:cNvSpPr>
          <p:nvPr/>
        </p:nvSpPr>
        <p:spPr>
          <a:xfrm>
            <a:off x="8414468" y="3763119"/>
            <a:ext cx="3901357" cy="17443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>
              <a:lnSpc>
                <a:spcPct val="200000"/>
              </a:lnSpc>
              <a:buFont typeface="Wingdings" panose="05000000000000000000" pitchFamily="2" charset="2"/>
              <a:buChar char="à"/>
            </a:pPr>
            <a:r>
              <a:rPr lang="en-GB" sz="14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en-GB" sz="1400" dirty="0">
                <a:latin typeface="+mn-lt"/>
                <a:sym typeface="Wingdings" panose="05000000000000000000" pitchFamily="2" charset="2"/>
              </a:rPr>
              <a:t>New </a:t>
            </a:r>
            <a:r>
              <a:rPr lang="en-GB" sz="1400" dirty="0">
                <a:solidFill>
                  <a:srgbClr val="C00000"/>
                </a:solidFill>
                <a:latin typeface="+mn-lt"/>
                <a:sym typeface="Wingdings" panose="05000000000000000000" pitchFamily="2" charset="2"/>
              </a:rPr>
              <a:t>experimental data</a:t>
            </a:r>
            <a:r>
              <a:rPr lang="en-GB" sz="1400" dirty="0">
                <a:solidFill>
                  <a:schemeClr val="tx2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en-GB" sz="1400" dirty="0">
                <a:latin typeface="+mn-lt"/>
                <a:sym typeface="Wingdings" panose="05000000000000000000" pitchFamily="2" charset="2"/>
              </a:rPr>
              <a:t>needed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Target </a:t>
            </a:r>
            <a:r>
              <a:rPr lang="en-GB" sz="1200" dirty="0">
                <a:latin typeface="+mn-lt"/>
                <a:sym typeface="Wingdings" panose="05000000000000000000" pitchFamily="2" charset="2"/>
              </a:rPr>
              <a:t>accuracy &lt;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en-GB" sz="1200" dirty="0">
                <a:latin typeface="+mn-lt"/>
                <a:sym typeface="Wingdings" panose="05000000000000000000" pitchFamily="2" charset="2"/>
              </a:rPr>
              <a:t>5 </a:t>
            </a: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%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1 – 5 MeV : reactor calculations</a:t>
            </a:r>
            <a:endParaRPr lang="en-GB" sz="1200" dirty="0">
              <a:latin typeface="+mn-lt"/>
              <a:sym typeface="Wingdings" panose="05000000000000000000" pitchFamily="2" charset="2"/>
            </a:endParaRP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  <a:sym typeface="Wingdings" panose="05000000000000000000" pitchFamily="2" charset="2"/>
              </a:rPr>
              <a:t>7 – 20 MeV : nuclear physics model</a:t>
            </a:r>
            <a:endParaRPr lang="en-GB" sz="1200" dirty="0">
              <a:latin typeface="+mn-lt"/>
            </a:endParaRPr>
          </a:p>
        </p:txBody>
      </p:sp>
      <p:sp>
        <p:nvSpPr>
          <p:cNvPr id="24" name="Espace réservé du texte 3"/>
          <p:cNvSpPr txBox="1">
            <a:spLocks/>
          </p:cNvSpPr>
          <p:nvPr/>
        </p:nvSpPr>
        <p:spPr>
          <a:xfrm>
            <a:off x="472611" y="617856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Delayed neutron multiplicity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25" name="Espace réservé du contenu 16"/>
          <p:cNvSpPr txBox="1">
            <a:spLocks/>
          </p:cNvSpPr>
          <p:nvPr/>
        </p:nvSpPr>
        <p:spPr>
          <a:xfrm>
            <a:off x="8290643" y="2665490"/>
            <a:ext cx="3901357" cy="89917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Discrepancies</a:t>
            </a:r>
            <a:r>
              <a:rPr lang="en-GB" sz="1400" dirty="0" smtClean="0">
                <a:latin typeface="+mn-lt"/>
              </a:rPr>
              <a:t> between evaluations</a:t>
            </a:r>
          </a:p>
          <a:p>
            <a:pPr lvl="1">
              <a:lnSpc>
                <a:spcPct val="150000"/>
              </a:lnSpc>
            </a:pPr>
            <a:r>
              <a:rPr lang="en-GB" sz="1200" dirty="0" smtClean="0">
                <a:latin typeface="+mn-lt"/>
              </a:rPr>
              <a:t>Up to 8 % between ENDF/B-VIII.0 and JEFF-3.3</a:t>
            </a:r>
          </a:p>
        </p:txBody>
      </p:sp>
      <p:sp>
        <p:nvSpPr>
          <p:cNvPr id="26" name="Espace réservé du contenu 16"/>
          <p:cNvSpPr txBox="1">
            <a:spLocks/>
          </p:cNvSpPr>
          <p:nvPr/>
        </p:nvSpPr>
        <p:spPr>
          <a:xfrm>
            <a:off x="565184" y="5949612"/>
            <a:ext cx="9542247" cy="36645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latin typeface="+mn-lt"/>
              </a:rPr>
              <a:t>2 measurement only analysed with the 8 groups model -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3.75</a:t>
            </a:r>
            <a:r>
              <a:rPr lang="en-GB" sz="1400" dirty="0" smtClean="0">
                <a:latin typeface="+mn-lt"/>
              </a:rPr>
              <a:t> MeV and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14</a:t>
            </a:r>
            <a:r>
              <a:rPr lang="en-GB" sz="1400" dirty="0" smtClean="0">
                <a:latin typeface="+mn-lt"/>
              </a:rPr>
              <a:t> MeV</a:t>
            </a:r>
            <a:endParaRPr lang="en-GB" sz="1200" dirty="0" smtClean="0">
              <a:latin typeface="+mn-lt"/>
            </a:endParaRPr>
          </a:p>
        </p:txBody>
      </p:sp>
      <p:sp>
        <p:nvSpPr>
          <p:cNvPr id="28" name="Espace réservé du texte 3"/>
          <p:cNvSpPr txBox="1">
            <a:spLocks/>
          </p:cNvSpPr>
          <p:nvPr/>
        </p:nvSpPr>
        <p:spPr>
          <a:xfrm>
            <a:off x="472611" y="5598208"/>
            <a:ext cx="8071642" cy="4001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400" dirty="0" smtClean="0">
                <a:solidFill>
                  <a:schemeClr val="tx1"/>
                </a:solidFill>
              </a:rPr>
              <a:t>Group abundances: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32" name="Titre 5"/>
          <p:cNvSpPr txBox="1">
            <a:spLocks/>
          </p:cNvSpPr>
          <p:nvPr/>
        </p:nvSpPr>
        <p:spPr>
          <a:xfrm>
            <a:off x="330586" y="63647"/>
            <a:ext cx="11068934" cy="554829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Context: Motivation and state of the art for </a:t>
            </a:r>
            <a:r>
              <a:rPr lang="en-GB" sz="2800" baseline="30000" dirty="0"/>
              <a:t>238</a:t>
            </a:r>
            <a:r>
              <a:rPr lang="en-GB" sz="2800" dirty="0"/>
              <a:t>U(</a:t>
            </a:r>
            <a:r>
              <a:rPr lang="en-GB" sz="2800" dirty="0" err="1"/>
              <a:t>n</a:t>
            </a:r>
            <a:r>
              <a:rPr lang="en-GB" sz="2800" baseline="-25000" dirty="0" err="1"/>
              <a:t>f</a:t>
            </a:r>
            <a:r>
              <a:rPr lang="en-GB" sz="2800" dirty="0"/>
              <a:t>, f)</a:t>
            </a:r>
          </a:p>
        </p:txBody>
      </p:sp>
    </p:spTree>
    <p:extLst>
      <p:ext uri="{BB962C8B-B14F-4D97-AF65-F5344CB8AC3E}">
        <p14:creationId xmlns:p14="http://schemas.microsoft.com/office/powerpoint/2010/main" val="419487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25" grpId="0"/>
      <p:bldP spid="26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1638E4-11DA-6660-1929-BE999F839FA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 dirty="0"/>
              <a:t>18/01/2024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A3035F-6247-682B-2C79-F22A1888F5F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469576-4304-F1F8-2ECF-16CB9DD69A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E0687C-BF33-B602-1691-6C6F37D1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4400" dirty="0" smtClean="0">
                <a:solidFill>
                  <a:schemeClr val="tx1"/>
                </a:solidFill>
              </a:rPr>
              <a:t>Principle of the measurement</a:t>
            </a:r>
            <a:endParaRPr lang="da-DK" sz="4400" dirty="0">
              <a:solidFill>
                <a:schemeClr val="tx1"/>
              </a:solidFill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EE5A4D-1D11-87BD-2E3E-34DC2776D3F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015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18/01/2024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IRESNE / DER / SPRC / LEPh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7" name="Espace réservé du contenu 16"/>
          <p:cNvSpPr txBox="1">
            <a:spLocks/>
          </p:cNvSpPr>
          <p:nvPr/>
        </p:nvSpPr>
        <p:spPr>
          <a:xfrm>
            <a:off x="561014" y="909974"/>
            <a:ext cx="8597734" cy="6677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“Macroscopic” technique</a:t>
            </a:r>
            <a:r>
              <a:rPr lang="en-GB" sz="1400" dirty="0" smtClean="0">
                <a:latin typeface="+mn-lt"/>
              </a:rPr>
              <a:t>: measurement of the </a:t>
            </a:r>
            <a:r>
              <a:rPr lang="en-GB" sz="1400" dirty="0" smtClean="0">
                <a:solidFill>
                  <a:srgbClr val="C00000"/>
                </a:solidFill>
                <a:latin typeface="+mn-lt"/>
              </a:rPr>
              <a:t>integral</a:t>
            </a:r>
            <a:r>
              <a:rPr lang="en-GB" sz="1400" dirty="0" smtClean="0">
                <a:latin typeface="+mn-lt"/>
              </a:rPr>
              <a:t> of all delayed neutrons precursors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640921" y="2883836"/>
            <a:ext cx="5127419" cy="3198455"/>
            <a:chOff x="3174577" y="1296204"/>
            <a:chExt cx="5453830" cy="3460567"/>
          </a:xfrm>
        </p:grpSpPr>
        <p:grpSp>
          <p:nvGrpSpPr>
            <p:cNvPr id="9" name="Groupe 8"/>
            <p:cNvGrpSpPr/>
            <p:nvPr/>
          </p:nvGrpSpPr>
          <p:grpSpPr>
            <a:xfrm>
              <a:off x="3174577" y="1296204"/>
              <a:ext cx="5453830" cy="3460567"/>
              <a:chOff x="4243760" y="2422683"/>
              <a:chExt cx="4478233" cy="2841532"/>
            </a:xfrm>
          </p:grpSpPr>
          <p:pic>
            <p:nvPicPr>
              <p:cNvPr id="16" name="Image 15"/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43760" y="2422683"/>
                <a:ext cx="4338473" cy="2664578"/>
              </a:xfrm>
              <a:prstGeom prst="rect">
                <a:avLst/>
              </a:prstGeom>
            </p:spPr>
          </p:pic>
          <p:sp>
            <p:nvSpPr>
              <p:cNvPr id="17" name="ZoneTexte 16"/>
              <p:cNvSpPr txBox="1"/>
              <p:nvPr/>
            </p:nvSpPr>
            <p:spPr>
              <a:xfrm>
                <a:off x="4308432" y="5045470"/>
                <a:ext cx="4413561" cy="218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Example of experimental curve obtained for </a:t>
                </a:r>
                <a:r>
                  <a:rPr lang="en-GB" sz="1000" b="1" i="1" baseline="30000" dirty="0" smtClean="0">
                    <a:solidFill>
                      <a:schemeClr val="bg1">
                        <a:lumMod val="65000"/>
                      </a:schemeClr>
                    </a:solidFill>
                  </a:rPr>
                  <a:t>235</a:t>
                </a:r>
                <a:r>
                  <a:rPr lang="en-GB" sz="1000" b="1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U </a:t>
                </a:r>
                <a:r>
                  <a:rPr lang="en-GB" sz="10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– From </a:t>
                </a:r>
                <a:r>
                  <a:rPr lang="en-GB" sz="1000" i="1" dirty="0" err="1" smtClean="0">
                    <a:solidFill>
                      <a:schemeClr val="bg1">
                        <a:lumMod val="65000"/>
                      </a:schemeClr>
                    </a:solidFill>
                  </a:rPr>
                  <a:t>D.Foligno</a:t>
                </a:r>
                <a:r>
                  <a:rPr lang="en-GB" sz="1000" i="1" dirty="0" smtClean="0">
                    <a:solidFill>
                      <a:schemeClr val="bg1">
                        <a:lumMod val="65000"/>
                      </a:schemeClr>
                    </a:solidFill>
                  </a:rPr>
                  <a:t> PhD (2019)</a:t>
                </a:r>
              </a:p>
            </p:txBody>
          </p:sp>
        </p:grpSp>
        <p:grpSp>
          <p:nvGrpSpPr>
            <p:cNvPr id="10" name="Groupe 9"/>
            <p:cNvGrpSpPr/>
            <p:nvPr/>
          </p:nvGrpSpPr>
          <p:grpSpPr>
            <a:xfrm>
              <a:off x="5257664" y="2404877"/>
              <a:ext cx="1711923" cy="1042585"/>
              <a:chOff x="-515434" y="2145690"/>
              <a:chExt cx="1711923" cy="1042585"/>
            </a:xfrm>
          </p:grpSpPr>
          <p:cxnSp>
            <p:nvCxnSpPr>
              <p:cNvPr id="14" name="Connecteur droit avec flèche 13"/>
              <p:cNvCxnSpPr/>
              <p:nvPr/>
            </p:nvCxnSpPr>
            <p:spPr>
              <a:xfrm flipH="1">
                <a:off x="-515434" y="2468275"/>
                <a:ext cx="720000" cy="72000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ZoneTexte 14"/>
              <p:cNvSpPr txBox="1"/>
              <p:nvPr/>
            </p:nvSpPr>
            <p:spPr>
              <a:xfrm>
                <a:off x="113284" y="2145690"/>
                <a:ext cx="1083205" cy="5337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Phase 2</a:t>
                </a:r>
              </a:p>
              <a:p>
                <a:pPr algn="ctr"/>
                <a:r>
                  <a:rPr lang="en-GB" sz="1200" dirty="0" smtClean="0"/>
                  <a:t>Decay</a:t>
                </a:r>
                <a:endParaRPr lang="en-GB" sz="1200" dirty="0"/>
              </a:p>
            </p:txBody>
          </p:sp>
        </p:grpSp>
        <p:grpSp>
          <p:nvGrpSpPr>
            <p:cNvPr id="11" name="Groupe 10"/>
            <p:cNvGrpSpPr/>
            <p:nvPr/>
          </p:nvGrpSpPr>
          <p:grpSpPr>
            <a:xfrm>
              <a:off x="4152613" y="1543294"/>
              <a:ext cx="2108856" cy="735693"/>
              <a:chOff x="4339649" y="1556480"/>
              <a:chExt cx="2108856" cy="735693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4924024" y="1720402"/>
                <a:ext cx="1524481" cy="571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/>
                  <a:t>Phase 1 Irradiation</a:t>
                </a:r>
                <a:endParaRPr lang="en-GB" sz="1200" dirty="0"/>
              </a:p>
            </p:txBody>
          </p:sp>
          <p:cxnSp>
            <p:nvCxnSpPr>
              <p:cNvPr id="13" name="Connecteur droit avec flèche 12"/>
              <p:cNvCxnSpPr/>
              <p:nvPr/>
            </p:nvCxnSpPr>
            <p:spPr>
              <a:xfrm flipH="1" flipV="1">
                <a:off x="4339649" y="1556480"/>
                <a:ext cx="693526" cy="430792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Espace réservé du contenu 16"/>
          <p:cNvSpPr txBox="1">
            <a:spLocks/>
          </p:cNvSpPr>
          <p:nvPr/>
        </p:nvSpPr>
        <p:spPr>
          <a:xfrm>
            <a:off x="561014" y="1744660"/>
            <a:ext cx="3782386" cy="3763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Phase 1: Irradiation – creation of precursors</a:t>
            </a:r>
            <a:endParaRPr lang="en-GB" sz="1200" dirty="0"/>
          </a:p>
        </p:txBody>
      </p:sp>
      <p:sp>
        <p:nvSpPr>
          <p:cNvPr id="19" name="Espace réservé du contenu 16"/>
          <p:cNvSpPr txBox="1">
            <a:spLocks/>
          </p:cNvSpPr>
          <p:nvPr/>
        </p:nvSpPr>
        <p:spPr>
          <a:xfrm>
            <a:off x="5868968" y="1750498"/>
            <a:ext cx="3782386" cy="37632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60363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tabLst/>
              <a:defRPr lang="fr-FR" sz="20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8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fr-FR" sz="16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fr-FR" sz="1400" kern="120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400" kern="12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/>
              <a:t>Phase 2: Decay – delayed neutrons counting</a:t>
            </a:r>
            <a:endParaRPr lang="en-GB" sz="1200" dirty="0"/>
          </a:p>
        </p:txBody>
      </p:sp>
      <p:sp>
        <p:nvSpPr>
          <p:cNvPr id="22" name="Titre 5"/>
          <p:cNvSpPr txBox="1">
            <a:spLocks/>
          </p:cNvSpPr>
          <p:nvPr/>
        </p:nvSpPr>
        <p:spPr>
          <a:xfrm>
            <a:off x="330585" y="63647"/>
            <a:ext cx="8343152" cy="554829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Principle of the </a:t>
            </a:r>
            <a:r>
              <a:rPr lang="en-GB" sz="2800" dirty="0" smtClean="0"/>
              <a:t>measurement: In theory …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3219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2023-02-16T23:00:00+00:00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PowerPoint-Charte-CEA-Poppins-17-02-2023</CollabExternalReferences>
    <CollabEnVigueur xmlns="98091354-8d82-4ad1-b5dd-6b09eb5ff196">true</CollabEnVigueur>
  </documentManagement>
</p:properties>
</file>

<file path=customXml/itemProps1.xml><?xml version="1.0" encoding="utf-8"?>
<ds:datastoreItem xmlns:ds="http://schemas.openxmlformats.org/officeDocument/2006/customXml" ds:itemID="{CF37936C-A9A0-4A97-87D2-823E5BB5AD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DE924A-235B-4887-8F5E-1C2F82EBB8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0CE95C-F78F-485E-AA62-8FD5FE680C59}">
  <ds:schemaRefs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dcmitype/"/>
    <ds:schemaRef ds:uri="98091354-8d82-4ad1-b5dd-6b09eb5ff196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91130d52-d7c5-4e9c-ae1e-8e8e5c28245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 Poppins</Template>
  <TotalTime>2143</TotalTime>
  <Words>3881</Words>
  <Application>Microsoft Office PowerPoint</Application>
  <PresentationFormat>Grand écran</PresentationFormat>
  <Paragraphs>744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50" baseType="lpstr">
      <vt:lpstr>Poppins</vt:lpstr>
      <vt:lpstr>Arial Black</vt:lpstr>
      <vt:lpstr>Symbol</vt:lpstr>
      <vt:lpstr>Arial</vt:lpstr>
      <vt:lpstr>Calibri</vt:lpstr>
      <vt:lpstr>Poppins Black</vt:lpstr>
      <vt:lpstr>Wingdings</vt:lpstr>
      <vt:lpstr>Cambria Math</vt:lpstr>
      <vt:lpstr>Times New Roman</vt:lpstr>
      <vt:lpstr>Thème Office</vt:lpstr>
      <vt:lpstr>Delayed neutron data measurements for the fast neutron induced fission of 238U at the PTB Ion Accelerator facility</vt:lpstr>
      <vt:lpstr>Summary</vt:lpstr>
      <vt:lpstr>Context of work</vt:lpstr>
      <vt:lpstr>Présentation PowerPoint</vt:lpstr>
      <vt:lpstr>Présentation PowerPoint</vt:lpstr>
      <vt:lpstr>Présentation PowerPoint</vt:lpstr>
      <vt:lpstr>Présentation PowerPoint</vt:lpstr>
      <vt:lpstr>Principle of the measurement</vt:lpstr>
      <vt:lpstr>Présentation PowerPoint</vt:lpstr>
      <vt:lpstr>Présentation PowerPoint</vt:lpstr>
      <vt:lpstr>Présentation PowerPoint</vt:lpstr>
      <vt:lpstr>Présentation PowerPoint</vt:lpstr>
      <vt:lpstr>Experimental setup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ALDEN-U238 campaigns:  First results</vt:lpstr>
      <vt:lpstr>ALDEN-U238 campaigns: First results</vt:lpstr>
      <vt:lpstr>ALDEN-U238 campaigns: First results</vt:lpstr>
      <vt:lpstr>ALDEN-U238 campaigns: First results</vt:lpstr>
      <vt:lpstr>ALDEN-U238 campaigns: First results</vt:lpstr>
      <vt:lpstr>ALDEN-U238 campaigns: First results</vt:lpstr>
      <vt:lpstr>Conclusions and outlooks </vt:lpstr>
      <vt:lpstr>Conclusions and outlooks</vt:lpstr>
      <vt:lpstr>Thank you for your attention</vt:lpstr>
      <vt:lpstr>Appendices</vt:lpstr>
      <vt:lpstr>Appendices: Principle of the measurement</vt:lpstr>
      <vt:lpstr>Appendices: Experimental setup</vt:lpstr>
      <vt:lpstr>Appendices: Experimental setup</vt:lpstr>
      <vt:lpstr>Appendices: Experimental setup</vt:lpstr>
      <vt:lpstr>Appendices: Experimental setup</vt:lpstr>
      <vt:lpstr>Appendices: Experimental setup</vt:lpstr>
      <vt:lpstr>Appendices: Analysis</vt:lpstr>
      <vt:lpstr>Appendices: Analysis</vt:lpstr>
      <vt:lpstr>Appendices: Analysis</vt:lpstr>
      <vt:lpstr>Appendices: Analysis</vt:lpstr>
      <vt:lpstr>Appendices: Analysis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ARIEL meeting 01.2024 - D.Belverge</dc:title>
  <dc:creator>Dorian.BELVERGE@cea.fr</dc:creator>
  <cp:lastModifiedBy>BELVERGE Dorian 266463</cp:lastModifiedBy>
  <cp:revision>462</cp:revision>
  <dcterms:created xsi:type="dcterms:W3CDTF">2023-02-14T14:24:13Z</dcterms:created>
  <dcterms:modified xsi:type="dcterms:W3CDTF">2024-01-17T22:05:17Z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&lt;FileLeafRef&gt;Modele-PPT-CEA-POPPINS-VF.pptx&lt;/FileLeafRef&gt;_x000d_
    &lt;Title&gt;PowerPoint-Poppins-CEA-2023&lt;/Title&gt;_x000d_
    &lt;CollabTypeDocument&gt;Procédure&lt;/CollabTypeDocument&gt;_x000d_
    &lt;CollabObjetResume /&gt;_x000d_
    &lt;CollabExternalReferences&gt;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