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sldIdLst>
    <p:sldId id="258" r:id="rId2"/>
    <p:sldId id="272" r:id="rId3"/>
    <p:sldId id="273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A"/>
    <a:srgbClr val="F0781E"/>
    <a:srgbClr val="E6007E"/>
    <a:srgbClr val="005AA0"/>
    <a:srgbClr val="F5B891"/>
    <a:srgbClr val="7EABCB"/>
    <a:srgbClr val="EE7326"/>
    <a:srgbClr val="C6C6C6"/>
    <a:srgbClr val="F18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20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B56A-BD67-4CEB-9E59-5B3B38DB9011}" type="datetimeFigureOut">
              <a:rPr lang="de-DE" smtClean="0"/>
              <a:t>17.01.2024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3DEF-1916-4A4B-BD23-D9E031A78E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4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878649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964710" y="6187441"/>
            <a:ext cx="8786497" cy="205338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Partnerlogo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Partnerlogo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1409700"/>
            <a:ext cx="11376000" cy="5152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710" y="3428730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5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964711" y="6187441"/>
            <a:ext cx="8786496" cy="221380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F965800-EC66-4256-A2B9-6F514E0D6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Partnerlogo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58792609-4929-4ECD-98A4-64618D34E4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Partnerlogo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293078"/>
            <a:ext cx="11376000" cy="6268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964712" y="6187441"/>
            <a:ext cx="8786496" cy="205338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710" y="2906606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463147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557E734-8DBE-47CE-94F7-8E7E9694F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0" y="421513"/>
            <a:ext cx="1810516" cy="7437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0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Partnerlogo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Partnerlogo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13.03.2019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786533" y="977047"/>
            <a:ext cx="2640000" cy="2129997"/>
            <a:chOff x="-2089900" y="977046"/>
            <a:chExt cx="1980000" cy="2129997"/>
          </a:xfrm>
        </p:grpSpPr>
        <p:sp>
          <p:nvSpPr>
            <p:cNvPr id="13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000" dirty="0">
                  <a:solidFill>
                    <a:srgbClr val="333333"/>
                  </a:solidFill>
                </a:rPr>
                <a:t>Wechsel des Folienlayouts </a:t>
              </a:r>
              <a:br>
                <a:rPr lang="de-DE" sz="1000" dirty="0">
                  <a:solidFill>
                    <a:srgbClr val="333333"/>
                  </a:solidFill>
                </a:rPr>
              </a:br>
              <a:r>
                <a:rPr lang="de-DE" sz="1000" dirty="0">
                  <a:solidFill>
                    <a:srgbClr val="333333"/>
                  </a:solidFill>
                </a:rPr>
                <a:t>im Menü über:</a:t>
              </a:r>
            </a:p>
            <a:p>
              <a:pPr algn="r" defTabSz="913990">
                <a:defRPr/>
              </a:pPr>
              <a:r>
                <a:rPr lang="de-DE" sz="1000" dirty="0">
                  <a:solidFill>
                    <a:srgbClr val="333333"/>
                  </a:solidFill>
                </a:rPr>
                <a:t>Start // Folien // Layout</a:t>
              </a:r>
            </a:p>
            <a:p>
              <a:pPr algn="r" defTabSz="913990">
                <a:defRPr/>
              </a:pPr>
              <a:endParaRPr lang="de-DE" sz="100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de-DE" sz="1000" dirty="0">
                  <a:solidFill>
                    <a:srgbClr val="333333"/>
                  </a:solidFill>
                </a:rPr>
                <a:t>Wechsel der Textebene</a:t>
              </a:r>
            </a:p>
            <a:p>
              <a:pPr algn="r" defTabSz="913990">
                <a:defRPr/>
              </a:pPr>
              <a:r>
                <a:rPr lang="de-DE" sz="1000" dirty="0">
                  <a:solidFill>
                    <a:srgbClr val="333333"/>
                  </a:solidFill>
                </a:rPr>
                <a:t>im Menü über: </a:t>
              </a:r>
              <a:br>
                <a:rPr lang="de-DE" sz="1000" dirty="0">
                  <a:solidFill>
                    <a:srgbClr val="333333"/>
                  </a:solidFill>
                </a:rPr>
              </a:br>
              <a:r>
                <a:rPr lang="de-DE" sz="1000" dirty="0">
                  <a:solidFill>
                    <a:srgbClr val="333333"/>
                  </a:solidFill>
                </a:rPr>
                <a:t>Start // Absatz // Listenebene erhöhen/verringern</a:t>
              </a: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15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de-DE" sz="1000" dirty="0">
                    <a:solidFill>
                      <a:srgbClr val="333333"/>
                    </a:solidFill>
                  </a:rPr>
                  <a:t>Listenebene</a:t>
                </a:r>
              </a:p>
              <a:p>
                <a:pPr algn="r" defTabSz="913990">
                  <a:defRPr/>
                </a:pPr>
                <a:r>
                  <a:rPr lang="de-DE" sz="1000" dirty="0">
                    <a:solidFill>
                      <a:srgbClr val="333333"/>
                    </a:solidFill>
                  </a:rPr>
                  <a:t>erhöhen</a:t>
                </a:r>
              </a:p>
            </p:txBody>
          </p:sp>
          <p:sp>
            <p:nvSpPr>
              <p:cNvPr id="18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de-DE" sz="1000" dirty="0">
                    <a:solidFill>
                      <a:srgbClr val="333333"/>
                    </a:solidFill>
                  </a:rPr>
                  <a:t>Listenebene</a:t>
                </a:r>
              </a:p>
              <a:p>
                <a:pPr algn="r" defTabSz="913990">
                  <a:defRPr/>
                </a:pPr>
                <a:r>
                  <a:rPr lang="de-DE" sz="1000" dirty="0">
                    <a:solidFill>
                      <a:srgbClr val="333333"/>
                    </a:solidFill>
                  </a:rPr>
                  <a:t>verringern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3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re,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4344" y="492369"/>
            <a:ext cx="5341257" cy="40971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de-DE" dirty="0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344" y="1535723"/>
            <a:ext cx="5341257" cy="4641241"/>
          </a:xfrm>
        </p:spPr>
        <p:txBody>
          <a:bodyPr>
            <a:no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13.03.2019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444344" y="931362"/>
            <a:ext cx="534125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381000" y="285750"/>
            <a:ext cx="5579533" cy="5911850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6B62147-3C8F-4851-A9E0-7527942298EE}"/>
              </a:ext>
            </a:extLst>
          </p:cNvPr>
          <p:cNvGrpSpPr/>
          <p:nvPr userDrawn="1"/>
        </p:nvGrpSpPr>
        <p:grpSpPr>
          <a:xfrm>
            <a:off x="-2786533" y="977047"/>
            <a:ext cx="2640000" cy="2129997"/>
            <a:chOff x="-2089900" y="977046"/>
            <a:chExt cx="1980000" cy="2129997"/>
          </a:xfrm>
        </p:grpSpPr>
        <p:sp>
          <p:nvSpPr>
            <p:cNvPr id="14" name="Folie Wechsel/Zurücksetzen/Textebenen">
              <a:extLst>
                <a:ext uri="{FF2B5EF4-FFF2-40B4-BE49-F238E27FC236}">
                  <a16:creationId xmlns:a16="http://schemas.microsoft.com/office/drawing/2014/main" id="{90F2F8B3-BD94-4A32-AA18-76A317556F65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000" dirty="0">
                  <a:solidFill>
                    <a:srgbClr val="333333"/>
                  </a:solidFill>
                </a:rPr>
                <a:t>Wechsel des Folienlayouts </a:t>
              </a:r>
              <a:br>
                <a:rPr lang="de-DE" sz="1000" dirty="0">
                  <a:solidFill>
                    <a:srgbClr val="333333"/>
                  </a:solidFill>
                </a:rPr>
              </a:br>
              <a:r>
                <a:rPr lang="de-DE" sz="1000" dirty="0">
                  <a:solidFill>
                    <a:srgbClr val="333333"/>
                  </a:solidFill>
                </a:rPr>
                <a:t>im Menü über:</a:t>
              </a:r>
            </a:p>
            <a:p>
              <a:pPr algn="r" defTabSz="913990">
                <a:defRPr/>
              </a:pPr>
              <a:r>
                <a:rPr lang="de-DE" sz="1000" dirty="0">
                  <a:solidFill>
                    <a:srgbClr val="333333"/>
                  </a:solidFill>
                </a:rPr>
                <a:t>Start // Folien // Layout</a:t>
              </a:r>
            </a:p>
            <a:p>
              <a:pPr algn="r" defTabSz="913990">
                <a:defRPr/>
              </a:pPr>
              <a:endParaRPr lang="de-DE" sz="100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de-DE" sz="1000" dirty="0">
                  <a:solidFill>
                    <a:srgbClr val="333333"/>
                  </a:solidFill>
                </a:rPr>
                <a:t>Wechsel der Textebene</a:t>
              </a:r>
            </a:p>
            <a:p>
              <a:pPr algn="r" defTabSz="913990">
                <a:defRPr/>
              </a:pPr>
              <a:r>
                <a:rPr lang="de-DE" sz="1000" dirty="0">
                  <a:solidFill>
                    <a:srgbClr val="333333"/>
                  </a:solidFill>
                </a:rPr>
                <a:t>im Menü über: </a:t>
              </a:r>
              <a:br>
                <a:rPr lang="de-DE" sz="1000" dirty="0">
                  <a:solidFill>
                    <a:srgbClr val="333333"/>
                  </a:solidFill>
                </a:rPr>
              </a:br>
              <a:r>
                <a:rPr lang="de-DE" sz="1000" dirty="0">
                  <a:solidFill>
                    <a:srgbClr val="333333"/>
                  </a:solidFill>
                </a:rPr>
                <a:t>Start // Absatz // Listenebene erhöhen/verringern</a:t>
              </a: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E52AC2B-3381-4430-9EA6-9149F386129B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16" name="Listenebene erhöhen">
                <a:extLst>
                  <a:ext uri="{FF2B5EF4-FFF2-40B4-BE49-F238E27FC236}">
                    <a16:creationId xmlns:a16="http://schemas.microsoft.com/office/drawing/2014/main" id="{7B3693DD-BCC5-4233-B5DC-BB5C1211781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Listenebene verringern">
                <a:extLst>
                  <a:ext uri="{FF2B5EF4-FFF2-40B4-BE49-F238E27FC236}">
                    <a16:creationId xmlns:a16="http://schemas.microsoft.com/office/drawing/2014/main" id="{A417B282-804D-43A0-9696-DF4668BBBC2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// Listenebene erhöhen">
                <a:extLst>
                  <a:ext uri="{FF2B5EF4-FFF2-40B4-BE49-F238E27FC236}">
                    <a16:creationId xmlns:a16="http://schemas.microsoft.com/office/drawing/2014/main" id="{84FCF5EB-6F27-475C-9E9A-A40AC7632D42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de-DE" sz="1000" dirty="0">
                    <a:solidFill>
                      <a:srgbClr val="333333"/>
                    </a:solidFill>
                  </a:rPr>
                  <a:t>Listenebene</a:t>
                </a:r>
              </a:p>
              <a:p>
                <a:pPr algn="r" defTabSz="913990">
                  <a:defRPr/>
                </a:pPr>
                <a:r>
                  <a:rPr lang="de-DE" sz="1000" dirty="0">
                    <a:solidFill>
                      <a:srgbClr val="333333"/>
                    </a:solidFill>
                  </a:rPr>
                  <a:t>erhöhen</a:t>
                </a:r>
              </a:p>
            </p:txBody>
          </p:sp>
          <p:sp>
            <p:nvSpPr>
              <p:cNvPr id="19" name="Text // Listenebene verringern">
                <a:extLst>
                  <a:ext uri="{FF2B5EF4-FFF2-40B4-BE49-F238E27FC236}">
                    <a16:creationId xmlns:a16="http://schemas.microsoft.com/office/drawing/2014/main" id="{EE658232-E037-4051-9A46-78B312194077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de-DE" sz="1000" dirty="0">
                    <a:solidFill>
                      <a:srgbClr val="333333"/>
                    </a:solidFill>
                  </a:rPr>
                  <a:t>Listenebene</a:t>
                </a:r>
              </a:p>
              <a:p>
                <a:pPr algn="r" defTabSz="913990">
                  <a:defRPr/>
                </a:pPr>
                <a:r>
                  <a:rPr lang="de-DE" sz="1000" dirty="0">
                    <a:solidFill>
                      <a:srgbClr val="333333"/>
                    </a:solidFill>
                  </a:rPr>
                  <a:t>verringern</a:t>
                </a:r>
              </a:p>
            </p:txBody>
          </p:sp>
        </p:grpSp>
      </p:grp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2BBD6BF-7910-48C7-BC5B-D3F3BACCD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Partnerlogo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142CDC-0FF1-4F93-A609-E3A4A263AB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Partnerlogo</a:t>
            </a:r>
          </a:p>
        </p:txBody>
      </p:sp>
    </p:spTree>
    <p:extLst>
      <p:ext uri="{BB962C8B-B14F-4D97-AF65-F5344CB8AC3E}">
        <p14:creationId xmlns:p14="http://schemas.microsoft.com/office/powerpoint/2010/main" val="2786578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7019756" cy="409714"/>
          </a:xfrm>
        </p:spPr>
        <p:txBody>
          <a:bodyPr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535723"/>
            <a:ext cx="7019756" cy="464124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13.03.2019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8147352" y="285751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8147352" y="3327627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9533D73-BB9E-41A6-B198-6C630FE9F41A}"/>
              </a:ext>
            </a:extLst>
          </p:cNvPr>
          <p:cNvGrpSpPr/>
          <p:nvPr userDrawn="1"/>
        </p:nvGrpSpPr>
        <p:grpSpPr>
          <a:xfrm>
            <a:off x="-2786533" y="977047"/>
            <a:ext cx="2640000" cy="2129997"/>
            <a:chOff x="-2089900" y="977046"/>
            <a:chExt cx="1980000" cy="2129997"/>
          </a:xfrm>
        </p:grpSpPr>
        <p:sp>
          <p:nvSpPr>
            <p:cNvPr id="15" name="Folie Wechsel/Zurücksetzen/Textebenen">
              <a:extLst>
                <a:ext uri="{FF2B5EF4-FFF2-40B4-BE49-F238E27FC236}">
                  <a16:creationId xmlns:a16="http://schemas.microsoft.com/office/drawing/2014/main" id="{C6EFB17D-F94B-4165-969D-74A0BF0B2851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000" dirty="0">
                  <a:solidFill>
                    <a:srgbClr val="333333"/>
                  </a:solidFill>
                </a:rPr>
                <a:t>Wechsel des Folienlayouts </a:t>
              </a:r>
              <a:br>
                <a:rPr lang="de-DE" sz="1000" dirty="0">
                  <a:solidFill>
                    <a:srgbClr val="333333"/>
                  </a:solidFill>
                </a:rPr>
              </a:br>
              <a:r>
                <a:rPr lang="de-DE" sz="1000" dirty="0">
                  <a:solidFill>
                    <a:srgbClr val="333333"/>
                  </a:solidFill>
                </a:rPr>
                <a:t>im Menü über:</a:t>
              </a:r>
            </a:p>
            <a:p>
              <a:pPr algn="r" defTabSz="913990">
                <a:defRPr/>
              </a:pPr>
              <a:r>
                <a:rPr lang="de-DE" sz="1000" dirty="0">
                  <a:solidFill>
                    <a:srgbClr val="333333"/>
                  </a:solidFill>
                </a:rPr>
                <a:t>Start // Folien // Layout</a:t>
              </a:r>
            </a:p>
            <a:p>
              <a:pPr algn="r" defTabSz="913990">
                <a:defRPr/>
              </a:pPr>
              <a:endParaRPr lang="de-DE" sz="100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de-DE" sz="1000" dirty="0">
                  <a:solidFill>
                    <a:srgbClr val="333333"/>
                  </a:solidFill>
                </a:rPr>
                <a:t>Wechsel der Textebene</a:t>
              </a:r>
            </a:p>
            <a:p>
              <a:pPr algn="r" defTabSz="913990">
                <a:defRPr/>
              </a:pPr>
              <a:r>
                <a:rPr lang="de-DE" sz="1000" dirty="0">
                  <a:solidFill>
                    <a:srgbClr val="333333"/>
                  </a:solidFill>
                </a:rPr>
                <a:t>im Menü über: </a:t>
              </a:r>
              <a:br>
                <a:rPr lang="de-DE" sz="1000" dirty="0">
                  <a:solidFill>
                    <a:srgbClr val="333333"/>
                  </a:solidFill>
                </a:rPr>
              </a:br>
              <a:r>
                <a:rPr lang="de-DE" sz="1000" dirty="0">
                  <a:solidFill>
                    <a:srgbClr val="333333"/>
                  </a:solidFill>
                </a:rPr>
                <a:t>Start // Absatz // Listenebene erhöhen/verringern</a:t>
              </a: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C399AF82-C247-43D0-A635-783663A352E7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17" name="Listenebene erhöhen">
                <a:extLst>
                  <a:ext uri="{FF2B5EF4-FFF2-40B4-BE49-F238E27FC236}">
                    <a16:creationId xmlns:a16="http://schemas.microsoft.com/office/drawing/2014/main" id="{3CA36124-C76E-41F6-B79D-5E222C45720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Listenebene verringern">
                <a:extLst>
                  <a:ext uri="{FF2B5EF4-FFF2-40B4-BE49-F238E27FC236}">
                    <a16:creationId xmlns:a16="http://schemas.microsoft.com/office/drawing/2014/main" id="{EA5DFBB0-9479-4A7C-9B63-08C60929606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// Listenebene erhöhen">
                <a:extLst>
                  <a:ext uri="{FF2B5EF4-FFF2-40B4-BE49-F238E27FC236}">
                    <a16:creationId xmlns:a16="http://schemas.microsoft.com/office/drawing/2014/main" id="{4E009029-C623-4393-B514-4A010B2FF6D3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de-DE" sz="1000" dirty="0">
                    <a:solidFill>
                      <a:srgbClr val="333333"/>
                    </a:solidFill>
                  </a:rPr>
                  <a:t>Listenebene</a:t>
                </a:r>
              </a:p>
              <a:p>
                <a:pPr algn="r" defTabSz="913990">
                  <a:defRPr/>
                </a:pPr>
                <a:r>
                  <a:rPr lang="de-DE" sz="1000" dirty="0">
                    <a:solidFill>
                      <a:srgbClr val="333333"/>
                    </a:solidFill>
                  </a:rPr>
                  <a:t>erhöhen</a:t>
                </a:r>
              </a:p>
            </p:txBody>
          </p:sp>
          <p:sp>
            <p:nvSpPr>
              <p:cNvPr id="20" name="Text // Listenebene verringern">
                <a:extLst>
                  <a:ext uri="{FF2B5EF4-FFF2-40B4-BE49-F238E27FC236}">
                    <a16:creationId xmlns:a16="http://schemas.microsoft.com/office/drawing/2014/main" id="{E5B6C263-568A-4B61-8704-A2D26CAC59A5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de-DE" sz="1000" dirty="0">
                    <a:solidFill>
                      <a:srgbClr val="333333"/>
                    </a:solidFill>
                  </a:rPr>
                  <a:t>Listenebene</a:t>
                </a:r>
              </a:p>
              <a:p>
                <a:pPr algn="r" defTabSz="913990">
                  <a:defRPr/>
                </a:pPr>
                <a:r>
                  <a:rPr lang="de-DE" sz="1000" dirty="0">
                    <a:solidFill>
                      <a:srgbClr val="333333"/>
                    </a:solidFill>
                  </a:rPr>
                  <a:t>verringern</a:t>
                </a:r>
              </a:p>
            </p:txBody>
          </p:sp>
        </p:grpSp>
      </p:grp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6BB26055-2A6A-48FB-BDD8-76CA4A52F20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Partnerlogo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C7C8351-B0D1-4526-99A8-C5A15539A9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Partnerlogo</a:t>
            </a:r>
          </a:p>
        </p:txBody>
      </p:sp>
    </p:spTree>
    <p:extLst>
      <p:ext uri="{BB962C8B-B14F-4D97-AF65-F5344CB8AC3E}">
        <p14:creationId xmlns:p14="http://schemas.microsoft.com/office/powerpoint/2010/main" val="343712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13.03.2019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05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016E-1AF5-45C8-B6D4-7ABA67BCC864}" type="datetimeFigureOut">
              <a:rPr lang="de-DE" smtClean="0"/>
              <a:t>17.01.2024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7D25-B419-4C6B-A3D6-EBD1487638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81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016E-1AF5-45C8-B6D4-7ABA67BCC864}" type="datetimeFigureOut">
              <a:rPr lang="de-DE" smtClean="0"/>
              <a:t>17.01.2024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7D25-B419-4C6B-A3D6-EBD1487638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84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8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13.03.2019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335" y="6308727"/>
            <a:ext cx="452966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Name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EB721F-1515-4815-8BAC-2C06E19CB9A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63D7143B-9222-48EF-961F-8FB7100D79FE}"/>
                </a:ext>
              </a:extLst>
            </p:cNvPr>
            <p:cNvSpPr txBox="1"/>
            <p:nvPr userDrawn="1"/>
          </p:nvSpPr>
          <p:spPr>
            <a:xfrm rot="10800000" flipH="1" flipV="1">
              <a:off x="634998" y="-468000"/>
              <a:ext cx="5246253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AB8BBB8-563C-4B63-AD33-4CFEF37AC6B1}"/>
                </a:ext>
              </a:extLst>
            </p:cNvPr>
            <p:cNvSpPr txBox="1"/>
            <p:nvPr userDrawn="1"/>
          </p:nvSpPr>
          <p:spPr>
            <a:xfrm rot="10800000" flipH="1" flipV="1">
              <a:off x="634999" y="6934200"/>
              <a:ext cx="74775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pro Folie oder für alle/mehrere anpassen über Menü: Einfügen // Text // Kopf- und Fußzeile</a:t>
              </a: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79" y="6267768"/>
            <a:ext cx="919040" cy="4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04" userDrawn="1">
          <p15:clr>
            <a:srgbClr val="F26B43"/>
          </p15:clr>
        </p15:guide>
        <p15:guide id="2" pos="7424" userDrawn="1">
          <p15:clr>
            <a:srgbClr val="F26B43"/>
          </p15:clr>
        </p15:guide>
        <p15:guide id="3" pos="427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04985" y="4125375"/>
            <a:ext cx="10583828" cy="503952"/>
          </a:xfrm>
        </p:spPr>
        <p:txBody>
          <a:bodyPr/>
          <a:lstStyle/>
          <a:p>
            <a:pPr algn="ctr"/>
            <a:r>
              <a:rPr lang="de-DE" sz="3600" dirty="0" err="1" smtClean="0"/>
              <a:t>Finalizing</a:t>
            </a:r>
            <a:r>
              <a:rPr lang="de-DE" sz="3600" dirty="0" smtClean="0"/>
              <a:t> </a:t>
            </a:r>
            <a:r>
              <a:rPr lang="de-DE" sz="3600" dirty="0" err="1" smtClean="0"/>
              <a:t>reporting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ARIEL</a:t>
            </a:r>
            <a:br>
              <a:rPr lang="de-DE" sz="36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Dr. Carola Franzen PLSIGN </a:t>
            </a:r>
            <a:r>
              <a:rPr lang="de-DE" sz="2400" dirty="0" err="1" smtClean="0"/>
              <a:t>for</a:t>
            </a:r>
            <a:r>
              <a:rPr lang="de-DE" sz="2400" dirty="0" smtClean="0"/>
              <a:t> ARIEL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EF6A8D-6962-439D-A2D2-B1F55F3EE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ARIEL Final Workshop 17.01.-19.01.2024</a:t>
            </a:r>
            <a:endParaRPr lang="de-DE" dirty="0"/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BACD7128-72E7-44A0-806D-E1FC80C09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1"/>
          <a:stretch/>
        </p:blipFill>
        <p:spPr>
          <a:xfrm>
            <a:off x="415636" y="1893452"/>
            <a:ext cx="11369964" cy="106910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817675" y="2851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NewRomanPSMT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project has received funding from the </a:t>
            </a:r>
            <a:r>
              <a:rPr lang="en-US" dirty="0" err="1">
                <a:solidFill>
                  <a:schemeClr val="bg1"/>
                </a:solidFill>
                <a:latin typeface="TimesNewRomanPSMT"/>
              </a:rPr>
              <a:t>Euratom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 research and training </a:t>
            </a:r>
            <a:r>
              <a:rPr lang="en-US" dirty="0" err="1">
                <a:solidFill>
                  <a:schemeClr val="bg1"/>
                </a:solidFill>
                <a:latin typeface="TimesNewRomanPSMT"/>
              </a:rPr>
              <a:t>programme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 2014-2018 under</a:t>
            </a:r>
          </a:p>
          <a:p>
            <a:r>
              <a:rPr lang="de-DE" dirty="0" err="1">
                <a:solidFill>
                  <a:schemeClr val="bg1"/>
                </a:solidFill>
                <a:latin typeface="TimesNewRomanPSMT"/>
              </a:rPr>
              <a:t>grant</a:t>
            </a:r>
            <a:r>
              <a:rPr lang="de-DE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TimesNewRomanPSMT"/>
              </a:rPr>
              <a:t>agreement</a:t>
            </a:r>
            <a:r>
              <a:rPr lang="de-DE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TimesNewRomanPSMT"/>
              </a:rPr>
              <a:t>No</a:t>
            </a:r>
            <a:r>
              <a:rPr lang="de-DE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TimesNewRomanPSMT"/>
              </a:rPr>
              <a:t>847594.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1" t="-161" b="19653"/>
          <a:stretch/>
        </p:blipFill>
        <p:spPr>
          <a:xfrm>
            <a:off x="405516" y="297621"/>
            <a:ext cx="1403929" cy="9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42625" r="2807" b="12907"/>
          <a:stretch/>
        </p:blipFill>
        <p:spPr>
          <a:xfrm>
            <a:off x="2626" y="1860697"/>
            <a:ext cx="12189374" cy="313697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18538" r="3262" b="65555"/>
          <a:stretch/>
        </p:blipFill>
        <p:spPr>
          <a:xfrm>
            <a:off x="1" y="0"/>
            <a:ext cx="12192000" cy="11276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94931" y="5209021"/>
            <a:ext cx="11532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All business trip accounts </a:t>
            </a:r>
            <a:r>
              <a:rPr lang="en-US" sz="2400" b="1" dirty="0" smtClean="0">
                <a:solidFill>
                  <a:srgbClr val="C00000"/>
                </a:solidFill>
              </a:rPr>
              <a:t>and reports must </a:t>
            </a:r>
            <a:r>
              <a:rPr lang="en-US" sz="2400" b="1" dirty="0">
                <a:solidFill>
                  <a:srgbClr val="C00000"/>
                </a:solidFill>
              </a:rPr>
              <a:t>be submitted in full to the HZDR before the end of the project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smtClean="0">
                <a:solidFill>
                  <a:srgbClr val="C00000"/>
                </a:solidFill>
              </a:rPr>
              <a:t>Deadline: 15.02.2024</a:t>
            </a:r>
            <a:endParaRPr lang="de-DE" sz="3200" b="1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1186752"/>
            <a:ext cx="5120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 smtClean="0">
                <a:solidFill>
                  <a:srgbClr val="005A9A"/>
                </a:solidFill>
              </a:rPr>
              <a:t>Finanical</a:t>
            </a:r>
            <a:r>
              <a:rPr lang="de-DE" sz="2400" b="1" dirty="0" smtClean="0">
                <a:solidFill>
                  <a:srgbClr val="005A9A"/>
                </a:solidFill>
              </a:rPr>
              <a:t> Support </a:t>
            </a:r>
            <a:r>
              <a:rPr lang="de-DE" sz="2400" b="1" dirty="0" err="1" smtClean="0">
                <a:solidFill>
                  <a:srgbClr val="005A9A"/>
                </a:solidFill>
              </a:rPr>
              <a:t>to</a:t>
            </a:r>
            <a:r>
              <a:rPr lang="de-DE" sz="2400" b="1" dirty="0" smtClean="0">
                <a:solidFill>
                  <a:srgbClr val="005A9A"/>
                </a:solidFill>
              </a:rPr>
              <a:t> Third </a:t>
            </a:r>
            <a:r>
              <a:rPr lang="de-DE" sz="2400" b="1" dirty="0" err="1" smtClean="0">
                <a:solidFill>
                  <a:srgbClr val="005A9A"/>
                </a:solidFill>
              </a:rPr>
              <a:t>Parties</a:t>
            </a:r>
            <a:endParaRPr lang="de-DE" sz="2400" b="1" dirty="0">
              <a:solidFill>
                <a:srgbClr val="005A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Life Time</a:t>
            </a:r>
            <a:endParaRPr lang="de-DE" dirty="0"/>
          </a:p>
        </p:txBody>
      </p:sp>
      <p:sp>
        <p:nvSpPr>
          <p:cNvPr id="7" name="Legende mit Pfeil nach unten 6"/>
          <p:cNvSpPr/>
          <p:nvPr/>
        </p:nvSpPr>
        <p:spPr>
          <a:xfrm>
            <a:off x="1520667" y="2512270"/>
            <a:ext cx="1440160" cy="936104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Project </a:t>
            </a:r>
            <a:r>
              <a:rPr lang="de-DE" dirty="0" err="1">
                <a:solidFill>
                  <a:schemeClr val="tx1"/>
                </a:solidFill>
              </a:rPr>
              <a:t>start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01.09.2019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Legende mit Pfeil nach unten 7"/>
          <p:cNvSpPr/>
          <p:nvPr/>
        </p:nvSpPr>
        <p:spPr>
          <a:xfrm>
            <a:off x="3103136" y="2334666"/>
            <a:ext cx="1944216" cy="1152128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1st periodic Report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28.02.2021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within </a:t>
            </a:r>
            <a:r>
              <a:rPr lang="en-US" sz="1600" dirty="0">
                <a:solidFill>
                  <a:schemeClr val="tx1"/>
                </a:solidFill>
              </a:rPr>
              <a:t>60 days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Legende mit Pfeil nach unten 8"/>
          <p:cNvSpPr/>
          <p:nvPr/>
        </p:nvSpPr>
        <p:spPr>
          <a:xfrm>
            <a:off x="8217411" y="2334666"/>
            <a:ext cx="1800200" cy="1152128"/>
          </a:xfrm>
          <a:prstGeom prst="downArrowCallout">
            <a:avLst/>
          </a:prstGeom>
          <a:solidFill>
            <a:srgbClr val="8AD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Final Report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29.02.2024</a:t>
            </a: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within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tx1"/>
                </a:solidFill>
              </a:rPr>
              <a:t>60 </a:t>
            </a:r>
            <a:r>
              <a:rPr lang="de-DE" sz="1600" dirty="0" err="1">
                <a:solidFill>
                  <a:schemeClr val="tx1"/>
                </a:solidFill>
              </a:rPr>
              <a:t>days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" name="Legende mit Pfeil nach oben 9"/>
          <p:cNvSpPr/>
          <p:nvPr/>
        </p:nvSpPr>
        <p:spPr>
          <a:xfrm>
            <a:off x="1808699" y="4024438"/>
            <a:ext cx="1584176" cy="1008112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Prefinancing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received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  <a:r>
              <a:rPr lang="de-DE" sz="1400" dirty="0" smtClean="0">
                <a:solidFill>
                  <a:schemeClr val="tx1"/>
                </a:solidFill>
              </a:rPr>
              <a:t>04.09.19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" name="Legende mit Pfeil nach oben 10"/>
          <p:cNvSpPr/>
          <p:nvPr/>
        </p:nvSpPr>
        <p:spPr>
          <a:xfrm>
            <a:off x="3680907" y="4024438"/>
            <a:ext cx="1584176" cy="1008112"/>
          </a:xfrm>
          <a:prstGeom prst="up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Interim Payment</a:t>
            </a:r>
          </a:p>
        </p:txBody>
      </p:sp>
      <p:sp>
        <p:nvSpPr>
          <p:cNvPr id="12" name="Legende mit Pfeil nach oben 11"/>
          <p:cNvSpPr/>
          <p:nvPr/>
        </p:nvSpPr>
        <p:spPr>
          <a:xfrm>
            <a:off x="8937491" y="4050585"/>
            <a:ext cx="1584176" cy="1008112"/>
          </a:xfrm>
          <a:prstGeom prst="upArrowCallout">
            <a:avLst/>
          </a:prstGeom>
          <a:solidFill>
            <a:srgbClr val="6DBD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Payment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Balance</a:t>
            </a:r>
          </a:p>
        </p:txBody>
      </p:sp>
      <p:sp>
        <p:nvSpPr>
          <p:cNvPr id="13" name="Legende mit Pfeil nach unten 12"/>
          <p:cNvSpPr/>
          <p:nvPr/>
        </p:nvSpPr>
        <p:spPr>
          <a:xfrm>
            <a:off x="5708321" y="2007820"/>
            <a:ext cx="1944216" cy="1478974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2nd </a:t>
            </a:r>
            <a:r>
              <a:rPr lang="en-US" sz="1600" dirty="0">
                <a:solidFill>
                  <a:schemeClr val="tx1"/>
                </a:solidFill>
              </a:rPr>
              <a:t>periodic Report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31.08.2022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within </a:t>
            </a:r>
            <a:r>
              <a:rPr lang="en-US" sz="1600" dirty="0">
                <a:solidFill>
                  <a:schemeClr val="tx1"/>
                </a:solidFill>
              </a:rPr>
              <a:t>60 days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" name="Legende mit Pfeil nach oben 13"/>
          <p:cNvSpPr/>
          <p:nvPr/>
        </p:nvSpPr>
        <p:spPr>
          <a:xfrm>
            <a:off x="6309199" y="4024438"/>
            <a:ext cx="1584176" cy="1008112"/>
          </a:xfrm>
          <a:prstGeom prst="up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Interim Payment</a:t>
            </a:r>
          </a:p>
        </p:txBody>
      </p:sp>
      <p:sp>
        <p:nvSpPr>
          <p:cNvPr id="15" name="Rechteck 14"/>
          <p:cNvSpPr/>
          <p:nvPr/>
        </p:nvSpPr>
        <p:spPr>
          <a:xfrm>
            <a:off x="8118764" y="1786147"/>
            <a:ext cx="2992581" cy="3740727"/>
          </a:xfrm>
          <a:prstGeom prst="rect">
            <a:avLst/>
          </a:prstGeom>
          <a:noFill/>
          <a:ln w="76200">
            <a:solidFill>
              <a:srgbClr val="F07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smtClean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096731" y="3520382"/>
            <a:ext cx="7632848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Project Duration 4 </a:t>
            </a:r>
            <a:r>
              <a:rPr lang="de-DE" dirty="0" err="1" smtClean="0">
                <a:solidFill>
                  <a:schemeClr val="tx1"/>
                </a:solidFill>
              </a:rPr>
              <a:t>years</a:t>
            </a:r>
            <a:r>
              <a:rPr lang="de-DE" dirty="0" smtClean="0">
                <a:solidFill>
                  <a:schemeClr val="tx1"/>
                </a:solidFill>
              </a:rPr>
              <a:t>; 01.09.2019 – 29.02.2024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Periodic</a:t>
            </a:r>
            <a:r>
              <a:rPr lang="de-DE" dirty="0" smtClean="0"/>
              <a:t>/Final Reporting</a:t>
            </a:r>
            <a:endParaRPr lang="de-DE" dirty="0"/>
          </a:p>
        </p:txBody>
      </p:sp>
      <p:sp>
        <p:nvSpPr>
          <p:cNvPr id="6" name="TextBox 9"/>
          <p:cNvSpPr txBox="1"/>
          <p:nvPr/>
        </p:nvSpPr>
        <p:spPr>
          <a:xfrm>
            <a:off x="5284018" y="4306024"/>
            <a:ext cx="56053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63A1AB"/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Financial </a:t>
            </a:r>
            <a:r>
              <a:rPr lang="fr-BE" sz="1600" dirty="0" err="1">
                <a:solidFill>
                  <a:schemeClr val="tx1">
                    <a:lumMod val="50000"/>
                  </a:schemeClr>
                </a:solidFill>
              </a:rPr>
              <a:t>statement</a:t>
            </a:r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fr-BE" sz="1600" dirty="0" err="1">
                <a:solidFill>
                  <a:schemeClr val="tx1">
                    <a:lumMod val="50000"/>
                  </a:schemeClr>
                </a:solidFill>
              </a:rPr>
              <a:t>individual</a:t>
            </a:r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BE" sz="1600" dirty="0" err="1">
                <a:solidFill>
                  <a:schemeClr val="tx1">
                    <a:lumMod val="50000"/>
                  </a:schemeClr>
                </a:solidFill>
              </a:rPr>
              <a:t>consolidated</a:t>
            </a:r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spcBef>
                <a:spcPts val="1200"/>
              </a:spcBef>
              <a:buClr>
                <a:srgbClr val="63A1AB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Report on the use of resources – cost explanations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buClr>
                <a:srgbClr val="63A1A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6BD1AA"/>
                </a:solidFill>
                <a:effectLst/>
                <a:uLnTx/>
                <a:uFillTx/>
              </a:rPr>
              <a:t>*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</a:rPr>
              <a:t>Certificates on the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</a:rPr>
              <a:t>financial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</a:rPr>
              <a:t>statements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3278168" y="1437856"/>
            <a:ext cx="863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e.g. deliverables, milestones, outputs/outcomes, critical risks, indicators,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etc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; if any), in the Portal Continuous Reporting tool and in accordance with the timing and conditions it sets out</a:t>
            </a:r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8635117" y="2468004"/>
            <a:ext cx="3681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includes an overview of the action implementation. It must be prepared using the template available in the Portal Periodic Reporting tool</a:t>
            </a:r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830820" y="3904265"/>
            <a:ext cx="394287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BE" sz="1600" b="1" dirty="0">
                <a:solidFill>
                  <a:srgbClr val="013850"/>
                </a:solidFill>
              </a:rPr>
              <a:t>For </a:t>
            </a:r>
            <a:r>
              <a:rPr lang="fr-BE" sz="1600" b="1" dirty="0" err="1">
                <a:solidFill>
                  <a:srgbClr val="013850"/>
                </a:solidFill>
              </a:rPr>
              <a:t>interim</a:t>
            </a:r>
            <a:r>
              <a:rPr lang="fr-BE" sz="1600" b="1" dirty="0">
                <a:solidFill>
                  <a:srgbClr val="013850"/>
                </a:solidFill>
              </a:rPr>
              <a:t> </a:t>
            </a:r>
            <a:r>
              <a:rPr lang="fr-BE" sz="1600" b="1" dirty="0" smtClean="0">
                <a:solidFill>
                  <a:srgbClr val="013850"/>
                </a:solidFill>
              </a:rPr>
              <a:t>and </a:t>
            </a:r>
            <a:r>
              <a:rPr lang="fr-BE" sz="1600" b="1" dirty="0">
                <a:solidFill>
                  <a:srgbClr val="013850"/>
                </a:solidFill>
              </a:rPr>
              <a:t>final </a:t>
            </a:r>
            <a:r>
              <a:rPr lang="fr-BE" sz="1600" b="1" dirty="0" err="1">
                <a:solidFill>
                  <a:srgbClr val="013850"/>
                </a:solidFill>
              </a:rPr>
              <a:t>payments</a:t>
            </a:r>
            <a:endParaRPr lang="en-GB" sz="1600" b="1" dirty="0">
              <a:solidFill>
                <a:srgbClr val="013850"/>
              </a:solidFill>
            </a:endParaRPr>
          </a:p>
        </p:txBody>
      </p:sp>
      <p:sp>
        <p:nvSpPr>
          <p:cNvPr id="10" name="Rounded Rectangle 18"/>
          <p:cNvSpPr/>
          <p:nvPr/>
        </p:nvSpPr>
        <p:spPr>
          <a:xfrm>
            <a:off x="278451" y="1443996"/>
            <a:ext cx="2350937" cy="572494"/>
          </a:xfrm>
          <a:prstGeom prst="roundRect">
            <a:avLst/>
          </a:prstGeom>
          <a:noFill/>
          <a:ln>
            <a:solidFill>
              <a:srgbClr val="0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Continuous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reporting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13850"/>
              </a:solidFill>
              <a:effectLst/>
              <a:uLnTx/>
              <a:uFillTx/>
            </a:endParaRPr>
          </a:p>
        </p:txBody>
      </p:sp>
      <p:sp>
        <p:nvSpPr>
          <p:cNvPr id="11" name="Rounded Rectangle 19"/>
          <p:cNvSpPr/>
          <p:nvPr/>
        </p:nvSpPr>
        <p:spPr>
          <a:xfrm>
            <a:off x="278450" y="3168668"/>
            <a:ext cx="2007549" cy="572494"/>
          </a:xfrm>
          <a:prstGeom prst="roundRect">
            <a:avLst/>
          </a:prstGeom>
          <a:noFill/>
          <a:ln>
            <a:solidFill>
              <a:srgbClr val="0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Final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reporting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13850"/>
              </a:solidFill>
              <a:effectLst/>
              <a:uLnTx/>
              <a:uFillTx/>
            </a:endParaRPr>
          </a:p>
        </p:txBody>
      </p:sp>
      <p:sp>
        <p:nvSpPr>
          <p:cNvPr id="12" name="Rounded Rectangle 21"/>
          <p:cNvSpPr/>
          <p:nvPr/>
        </p:nvSpPr>
        <p:spPr>
          <a:xfrm>
            <a:off x="2447926" y="2686722"/>
            <a:ext cx="1623966" cy="416472"/>
          </a:xfrm>
          <a:prstGeom prst="roundRect">
            <a:avLst/>
          </a:prstGeom>
          <a:noFill/>
          <a:ln>
            <a:solidFill>
              <a:srgbClr val="0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Technical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 part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1385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3" name="Rounded Rectangle 22"/>
          <p:cNvSpPr/>
          <p:nvPr/>
        </p:nvSpPr>
        <p:spPr>
          <a:xfrm>
            <a:off x="2447926" y="3889552"/>
            <a:ext cx="1623966" cy="416472"/>
          </a:xfrm>
          <a:prstGeom prst="roundRect">
            <a:avLst/>
          </a:prstGeom>
          <a:noFill/>
          <a:ln>
            <a:solidFill>
              <a:srgbClr val="0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Financial part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13850"/>
              </a:solidFill>
              <a:effectLst/>
              <a:uLnTx/>
              <a:uFillTx/>
            </a:endParaRPr>
          </a:p>
        </p:txBody>
      </p:sp>
      <p:sp>
        <p:nvSpPr>
          <p:cNvPr id="14" name="Striped Right Arrow 23"/>
          <p:cNvSpPr/>
          <p:nvPr/>
        </p:nvSpPr>
        <p:spPr>
          <a:xfrm>
            <a:off x="2753753" y="1465548"/>
            <a:ext cx="457200" cy="529390"/>
          </a:xfrm>
          <a:prstGeom prst="stripedRightArrow">
            <a:avLst/>
          </a:prstGeom>
          <a:noFill/>
          <a:ln>
            <a:solidFill>
              <a:srgbClr val="0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riped Right Arrow 24"/>
          <p:cNvSpPr/>
          <p:nvPr/>
        </p:nvSpPr>
        <p:spPr>
          <a:xfrm>
            <a:off x="4222756" y="3833093"/>
            <a:ext cx="457200" cy="529390"/>
          </a:xfrm>
          <a:prstGeom prst="stripedRightArrow">
            <a:avLst/>
          </a:prstGeom>
          <a:noFill/>
          <a:ln>
            <a:solidFill>
              <a:srgbClr val="0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riped Right Arrow 25"/>
          <p:cNvSpPr/>
          <p:nvPr/>
        </p:nvSpPr>
        <p:spPr>
          <a:xfrm>
            <a:off x="4222756" y="2645631"/>
            <a:ext cx="457200" cy="529390"/>
          </a:xfrm>
          <a:prstGeom prst="stripedRightArrow">
            <a:avLst/>
          </a:prstGeom>
          <a:noFill/>
          <a:ln>
            <a:solidFill>
              <a:srgbClr val="0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21"/>
          <p:cNvSpPr/>
          <p:nvPr/>
        </p:nvSpPr>
        <p:spPr>
          <a:xfrm>
            <a:off x="4823643" y="2511390"/>
            <a:ext cx="1623966" cy="416472"/>
          </a:xfrm>
          <a:prstGeom prst="roundRect">
            <a:avLst/>
          </a:prstGeom>
          <a:noFill/>
          <a:ln>
            <a:solidFill>
              <a:srgbClr val="0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Part 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1385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0" name="Rounded Rectangle 21"/>
          <p:cNvSpPr/>
          <p:nvPr/>
        </p:nvSpPr>
        <p:spPr>
          <a:xfrm>
            <a:off x="4823643" y="3098744"/>
            <a:ext cx="1623966" cy="416472"/>
          </a:xfrm>
          <a:prstGeom prst="roundRect">
            <a:avLst/>
          </a:prstGeom>
          <a:noFill/>
          <a:ln>
            <a:solidFill>
              <a:srgbClr val="0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Part B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1385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1" name="Striped Right Arrow 23"/>
          <p:cNvSpPr/>
          <p:nvPr/>
        </p:nvSpPr>
        <p:spPr>
          <a:xfrm rot="5400000">
            <a:off x="5407026" y="1974709"/>
            <a:ext cx="457200" cy="529390"/>
          </a:xfrm>
          <a:prstGeom prst="stripedRightArrow">
            <a:avLst/>
          </a:prstGeom>
          <a:noFill/>
          <a:ln>
            <a:solidFill>
              <a:srgbClr val="0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19"/>
          <p:cNvSpPr/>
          <p:nvPr/>
        </p:nvSpPr>
        <p:spPr>
          <a:xfrm>
            <a:off x="278449" y="3875139"/>
            <a:ext cx="2007549" cy="1213695"/>
          </a:xfrm>
          <a:prstGeom prst="roundRect">
            <a:avLst/>
          </a:prstGeom>
          <a:noFill/>
          <a:ln>
            <a:solidFill>
              <a:srgbClr val="0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Within</a:t>
            </a:r>
            <a:r>
              <a:rPr kumimoji="0" lang="fr-BE" i="0" u="none" strike="noStrike" kern="1200" cap="none" spc="0" normalizeH="0" baseline="0" noProof="0" dirty="0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 60 </a:t>
            </a:r>
            <a:r>
              <a:rPr kumimoji="0" lang="fr-BE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days</a:t>
            </a:r>
            <a:r>
              <a:rPr kumimoji="0" lang="fr-BE" i="0" u="none" strike="noStrike" kern="1200" cap="none" spc="0" normalizeH="0" baseline="0" noProof="0" dirty="0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 </a:t>
            </a:r>
            <a:r>
              <a:rPr kumimoji="0" lang="fr-BE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following</a:t>
            </a:r>
            <a:r>
              <a:rPr kumimoji="0" lang="fr-BE" i="0" u="none" strike="noStrike" kern="1200" cap="none" spc="0" normalizeH="0" noProof="0" dirty="0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 the end of </a:t>
            </a:r>
            <a:r>
              <a:rPr kumimoji="0" lang="fr-BE" i="0" u="none" strike="noStrike" kern="1200" cap="none" spc="0" normalizeH="0" noProof="0" dirty="0" err="1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each</a:t>
            </a:r>
            <a:r>
              <a:rPr kumimoji="0" lang="fr-BE" i="0" u="none" strike="noStrike" kern="1200" cap="none" spc="0" normalizeH="0" noProof="0" dirty="0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 </a:t>
            </a:r>
            <a:r>
              <a:rPr kumimoji="0" lang="fr-BE" i="0" u="none" strike="noStrike" kern="1200" cap="none" spc="0" normalizeH="0" noProof="0" dirty="0" err="1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reporting</a:t>
            </a:r>
            <a:r>
              <a:rPr kumimoji="0" lang="fr-BE" i="0" u="none" strike="noStrike" kern="1200" cap="none" spc="0" normalizeH="0" noProof="0" dirty="0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 </a:t>
            </a:r>
            <a:r>
              <a:rPr kumimoji="0" lang="fr-BE" i="0" u="none" strike="noStrike" kern="1200" cap="none" spc="0" normalizeH="0" noProof="0" dirty="0" err="1" smtClean="0">
                <a:ln>
                  <a:noFill/>
                </a:ln>
                <a:solidFill>
                  <a:srgbClr val="013850"/>
                </a:solidFill>
                <a:effectLst/>
                <a:uLnTx/>
                <a:uFillTx/>
              </a:rPr>
              <a:t>period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13850"/>
              </a:solidFill>
              <a:effectLst/>
              <a:uLnTx/>
              <a:uFillTx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368095" y="257233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Portal</a:t>
            </a:r>
            <a:endParaRPr lang="en-AU" dirty="0"/>
          </a:p>
        </p:txBody>
      </p:sp>
      <p:sp>
        <p:nvSpPr>
          <p:cNvPr id="24" name="Textfeld 23"/>
          <p:cNvSpPr txBox="1"/>
          <p:nvPr/>
        </p:nvSpPr>
        <p:spPr>
          <a:xfrm>
            <a:off x="6368095" y="314444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Narrative </a:t>
            </a:r>
            <a:r>
              <a:rPr lang="de-DE" dirty="0" err="1" smtClean="0"/>
              <a:t>text</a:t>
            </a:r>
            <a:r>
              <a:rPr lang="de-DE" dirty="0" smtClean="0"/>
              <a:t> (</a:t>
            </a:r>
            <a:r>
              <a:rPr lang="de-DE" dirty="0" err="1" smtClean="0"/>
              <a:t>pdf</a:t>
            </a:r>
            <a:r>
              <a:rPr lang="de-DE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80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18538" r="3262" b="65555"/>
          <a:stretch/>
        </p:blipFill>
        <p:spPr>
          <a:xfrm>
            <a:off x="1" y="0"/>
            <a:ext cx="12192000" cy="112766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91387" y="1329070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600" b="1" dirty="0" err="1" smtClean="0">
                <a:solidFill>
                  <a:srgbClr val="005A9A"/>
                </a:solidFill>
              </a:rPr>
              <a:t>Deliverables</a:t>
            </a:r>
            <a:endParaRPr lang="de-DE" sz="3600" b="1" dirty="0" smtClean="0">
              <a:solidFill>
                <a:srgbClr val="005A9A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2018" t="47544" r="33246" b="25166"/>
          <a:stretch/>
        </p:blipFill>
        <p:spPr>
          <a:xfrm>
            <a:off x="14665" y="2646947"/>
            <a:ext cx="12177335" cy="28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18538" r="3262" b="65555"/>
          <a:stretch/>
        </p:blipFill>
        <p:spPr>
          <a:xfrm>
            <a:off x="1" y="0"/>
            <a:ext cx="12192000" cy="11276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1387" y="1329070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600" b="1" dirty="0" smtClean="0">
                <a:solidFill>
                  <a:srgbClr val="005A9A"/>
                </a:solidFill>
              </a:rPr>
              <a:t>Milestones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1228" t="43957" r="33947" b="22983"/>
          <a:stretch/>
        </p:blipFill>
        <p:spPr>
          <a:xfrm>
            <a:off x="128336" y="2133600"/>
            <a:ext cx="11855116" cy="34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899" t="50362" r="21938" b="17804"/>
          <a:stretch/>
        </p:blipFill>
        <p:spPr>
          <a:xfrm>
            <a:off x="94566" y="2052082"/>
            <a:ext cx="11782002" cy="277011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18538" r="3262" b="65555"/>
          <a:stretch/>
        </p:blipFill>
        <p:spPr>
          <a:xfrm>
            <a:off x="1" y="0"/>
            <a:ext cx="12192000" cy="11276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91387" y="1329070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600" b="1" dirty="0" smtClean="0">
                <a:solidFill>
                  <a:srgbClr val="005A9A"/>
                </a:solidFill>
              </a:rPr>
              <a:t>Publications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8224" y="5082363"/>
            <a:ext cx="118340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500" b="1" dirty="0" smtClean="0"/>
              <a:t>Publications should be uploaded to the portal up to five years after the project. Ask the scientists to publish and to not forget the acknowledgement.</a:t>
            </a:r>
          </a:p>
          <a:p>
            <a:pPr algn="l"/>
            <a:r>
              <a:rPr lang="en-GB" sz="1500" b="1" dirty="0" smtClean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11323674" y="1881963"/>
            <a:ext cx="680484" cy="2902688"/>
          </a:xfrm>
          <a:prstGeom prst="rect">
            <a:avLst/>
          </a:prstGeom>
          <a:noFill/>
          <a:ln w="38100">
            <a:solidFill>
              <a:srgbClr val="F07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smtClean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345172" y="56042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NewRomanPSMT"/>
              </a:rPr>
              <a:t>“This project has received funding from the </a:t>
            </a:r>
            <a:r>
              <a:rPr lang="en-US" dirty="0" err="1">
                <a:latin typeface="TimesNewRomanPSMT"/>
              </a:rPr>
              <a:t>Euratom</a:t>
            </a:r>
            <a:r>
              <a:rPr lang="en-US" dirty="0">
                <a:latin typeface="TimesNewRomanPSMT"/>
              </a:rPr>
              <a:t> research and training </a:t>
            </a:r>
            <a:r>
              <a:rPr lang="en-US" dirty="0" err="1">
                <a:latin typeface="TimesNewRomanPSMT"/>
              </a:rPr>
              <a:t>programme</a:t>
            </a:r>
            <a:r>
              <a:rPr lang="en-US" dirty="0">
                <a:latin typeface="TimesNewRomanPSMT"/>
              </a:rPr>
              <a:t> 2014-2018 under</a:t>
            </a:r>
          </a:p>
          <a:p>
            <a:r>
              <a:rPr lang="de-DE" dirty="0" err="1">
                <a:latin typeface="TimesNewRomanPSMT"/>
              </a:rPr>
              <a:t>grant</a:t>
            </a:r>
            <a:r>
              <a:rPr lang="de-DE" dirty="0">
                <a:latin typeface="TimesNewRomanPSMT"/>
              </a:rPr>
              <a:t> </a:t>
            </a:r>
            <a:r>
              <a:rPr lang="de-DE" dirty="0" err="1">
                <a:latin typeface="TimesNewRomanPSMT"/>
              </a:rPr>
              <a:t>agreement</a:t>
            </a:r>
            <a:r>
              <a:rPr lang="de-DE" dirty="0">
                <a:latin typeface="TimesNewRomanPSMT"/>
              </a:rPr>
              <a:t> </a:t>
            </a:r>
            <a:r>
              <a:rPr lang="de-DE" dirty="0" err="1">
                <a:latin typeface="TimesNewRomanPSMT"/>
              </a:rPr>
              <a:t>No</a:t>
            </a:r>
            <a:r>
              <a:rPr lang="de-DE" dirty="0">
                <a:latin typeface="TimesNewRomanPSMT"/>
              </a:rPr>
              <a:t> 847594”.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2" t="-161" b="19653"/>
          <a:stretch/>
        </p:blipFill>
        <p:spPr>
          <a:xfrm>
            <a:off x="2780347" y="5624625"/>
            <a:ext cx="1469131" cy="9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>
          <a:xfrm>
            <a:off x="162848" y="3260082"/>
            <a:ext cx="5935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of a Conference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Organisation</a:t>
            </a:r>
            <a:r>
              <a:rPr lang="en-US" dirty="0"/>
              <a:t> of a Workshop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Press release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Non-scientific and non-peer-reviewed publication (</a:t>
            </a:r>
            <a:r>
              <a:rPr lang="en-US" dirty="0" err="1"/>
              <a:t>popularised</a:t>
            </a:r>
            <a:r>
              <a:rPr lang="en-US" dirty="0"/>
              <a:t> publication)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Exhibition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Flyer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Training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Social Media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Website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Communication Campaign (e.g. Radio, TV)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3" name="Rechteck 42"/>
          <p:cNvSpPr/>
          <p:nvPr/>
        </p:nvSpPr>
        <p:spPr>
          <a:xfrm>
            <a:off x="0" y="1186752"/>
            <a:ext cx="6447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005A9A"/>
                </a:solidFill>
              </a:rPr>
              <a:t>Dissemination &amp; Communication </a:t>
            </a:r>
            <a:r>
              <a:rPr lang="de-DE" sz="2400" b="1" dirty="0" err="1">
                <a:solidFill>
                  <a:srgbClr val="005A9A"/>
                </a:solidFill>
              </a:rPr>
              <a:t>Activities</a:t>
            </a:r>
            <a:endParaRPr lang="de-DE" sz="2400" b="1" dirty="0">
              <a:solidFill>
                <a:srgbClr val="005A9A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0" y="2453803"/>
            <a:ext cx="7459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Specify </a:t>
            </a:r>
            <a:r>
              <a:rPr lang="en-US" dirty="0"/>
              <a:t>the number of Dissemination and Communication activities linked to the </a:t>
            </a:r>
            <a:r>
              <a:rPr lang="en-US" dirty="0" smtClean="0"/>
              <a:t>project for </a:t>
            </a:r>
            <a:r>
              <a:rPr lang="en-US" dirty="0"/>
              <a:t>each of the following categories</a:t>
            </a:r>
          </a:p>
        </p:txBody>
      </p:sp>
      <p:sp>
        <p:nvSpPr>
          <p:cNvPr id="46" name="Rechteck 45"/>
          <p:cNvSpPr/>
          <p:nvPr/>
        </p:nvSpPr>
        <p:spPr>
          <a:xfrm>
            <a:off x="0" y="1829375"/>
            <a:ext cx="11758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Specify </a:t>
            </a:r>
            <a:r>
              <a:rPr lang="en-US" dirty="0"/>
              <a:t>the total funding amount used for Dissemination and Communication activities linked to the </a:t>
            </a:r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2"/>
          <a:srcRect t="18538" r="3262" b="65555"/>
          <a:stretch/>
        </p:blipFill>
        <p:spPr>
          <a:xfrm>
            <a:off x="1" y="0"/>
            <a:ext cx="12192000" cy="112766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947144" y="333875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Participation to a Conference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Participation to a Workshop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Participation to an Event other than a Conference or a Workshop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Video/Film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Brokerage Event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Pitch Event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Trade Fair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Participation in activities </a:t>
            </a:r>
            <a:r>
              <a:rPr lang="en-US" dirty="0" err="1"/>
              <a:t>organised</a:t>
            </a:r>
            <a:r>
              <a:rPr lang="en-US" dirty="0"/>
              <a:t> jointly with other EU project(s)</a:t>
            </a:r>
          </a:p>
          <a:p>
            <a:pPr marL="285750" indent="-285750">
              <a:buClr>
                <a:srgbClr val="005A9A"/>
              </a:buClr>
              <a:buFont typeface="Wingdings" panose="05000000000000000000" pitchFamily="2" charset="2"/>
              <a:buChar char="§"/>
            </a:pPr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8814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66077" r="53462" b="25322"/>
          <a:stretch/>
        </p:blipFill>
        <p:spPr>
          <a:xfrm>
            <a:off x="0" y="1658679"/>
            <a:ext cx="5485468" cy="57021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18538" r="3262" b="65555"/>
          <a:stretch/>
        </p:blipFill>
        <p:spPr>
          <a:xfrm>
            <a:off x="1" y="0"/>
            <a:ext cx="12192000" cy="11276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l="5965" t="17938" r="45789" b="78362"/>
          <a:stretch/>
        </p:blipFill>
        <p:spPr>
          <a:xfrm>
            <a:off x="0" y="2020186"/>
            <a:ext cx="11340665" cy="48909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/>
          <a:srcRect l="2456" t="18070" r="23333" b="8635"/>
          <a:stretch/>
        </p:blipFill>
        <p:spPr>
          <a:xfrm>
            <a:off x="1392106" y="2396057"/>
            <a:ext cx="7897527" cy="438751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118675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005A9A"/>
                </a:solidFill>
              </a:rPr>
              <a:t>Open Data</a:t>
            </a:r>
            <a:endParaRPr lang="de-DE" sz="2400" b="1" dirty="0">
              <a:solidFill>
                <a:srgbClr val="005A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43356" r="25580" b="12041"/>
          <a:stretch/>
        </p:blipFill>
        <p:spPr>
          <a:xfrm>
            <a:off x="139342" y="1892596"/>
            <a:ext cx="11950308" cy="402880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18538" r="3262" b="65555"/>
          <a:stretch/>
        </p:blipFill>
        <p:spPr>
          <a:xfrm>
            <a:off x="1" y="0"/>
            <a:ext cx="12192000" cy="112766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08344" y="1261180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005A9A"/>
                </a:solidFill>
              </a:rPr>
              <a:t>Gender</a:t>
            </a:r>
            <a:endParaRPr lang="de-DE" sz="2400" b="1" dirty="0">
              <a:solidFill>
                <a:srgbClr val="005A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ZDR_PPT_Vorlage_16_9.pptx" id="{CC3E5628-8AA1-4B4F-8C1F-EEA3FB3A1A05}" vid="{61DC885A-DFD1-41B3-9F41-DF49A10A54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HZDR_PPT_Vorlage_16_9</Template>
  <TotalTime>0</TotalTime>
  <Words>388</Words>
  <Application>Microsoft Office PowerPoint</Application>
  <PresentationFormat>Breitbild</PresentationFormat>
  <Paragraphs>71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TimesNewRomanPSMT</vt:lpstr>
      <vt:lpstr>Wingdings</vt:lpstr>
      <vt:lpstr>HZDR_Office_Design</vt:lpstr>
      <vt:lpstr>Finalizing reporting for ARIEL  Dr. Carola Franzen PLSIGN for ARIEL</vt:lpstr>
      <vt:lpstr>Project Life Time</vt:lpstr>
      <vt:lpstr>Periodic/Final Reporting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der Präsentation</dc:title>
  <dc:creator>Franzen, Dr. Carola (FSPP) - 6003</dc:creator>
  <cp:lastModifiedBy>Franzen, Dr. Carola (FSPP) - 6003</cp:lastModifiedBy>
  <cp:revision>14</cp:revision>
  <dcterms:created xsi:type="dcterms:W3CDTF">2024-01-17T07:30:23Z</dcterms:created>
  <dcterms:modified xsi:type="dcterms:W3CDTF">2024-01-17T11:01:55Z</dcterms:modified>
</cp:coreProperties>
</file>