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644" r:id="rId2"/>
    <p:sldId id="257" r:id="rId3"/>
    <p:sldId id="259" r:id="rId4"/>
    <p:sldId id="645" r:id="rId5"/>
    <p:sldId id="1056" r:id="rId6"/>
    <p:sldId id="1055" r:id="rId7"/>
    <p:sldId id="1052" r:id="rId8"/>
    <p:sldId id="1053" r:id="rId9"/>
    <p:sldId id="1073" r:id="rId10"/>
    <p:sldId id="1065" r:id="rId11"/>
    <p:sldId id="1074" r:id="rId12"/>
    <p:sldId id="646" r:id="rId13"/>
    <p:sldId id="274" r:id="rId14"/>
    <p:sldId id="276" r:id="rId15"/>
    <p:sldId id="279" r:id="rId16"/>
    <p:sldId id="280" r:id="rId17"/>
    <p:sldId id="281" r:id="rId18"/>
    <p:sldId id="282" r:id="rId19"/>
    <p:sldId id="284" r:id="rId20"/>
    <p:sldId id="283" r:id="rId21"/>
    <p:sldId id="648" r:id="rId22"/>
    <p:sldId id="649" r:id="rId23"/>
    <p:sldId id="650" r:id="rId24"/>
    <p:sldId id="260" r:id="rId25"/>
    <p:sldId id="647" r:id="rId26"/>
    <p:sldId id="262" r:id="rId27"/>
    <p:sldId id="653" r:id="rId28"/>
    <p:sldId id="261" r:id="rId29"/>
    <p:sldId id="263" r:id="rId30"/>
    <p:sldId id="264" r:id="rId31"/>
    <p:sldId id="265" r:id="rId32"/>
    <p:sldId id="654" r:id="rId33"/>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681102"/>
    <a:srgbClr val="3366FF"/>
    <a:srgbClr val="FFFFFF"/>
    <a:srgbClr val="1F497D"/>
    <a:srgbClr val="00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6E6F82-3534-40C6-B1C1-849B3A468B41}" v="129" dt="2024-01-17T11:48:25.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85" autoAdjust="0"/>
    <p:restoredTop sz="95223" autoAdjust="0"/>
  </p:normalViewPr>
  <p:slideViewPr>
    <p:cSldViewPr>
      <p:cViewPr varScale="1">
        <p:scale>
          <a:sx n="84" d="100"/>
          <a:sy n="84" d="100"/>
        </p:scale>
        <p:origin x="444" y="3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64CA34-9A0E-4DF9-B184-3FAA11658D06}" type="datetimeFigureOut">
              <a:rPr lang="es-ES_tradnl" smtClean="0"/>
              <a:t>17/01/2024</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9F446C-D427-47F2-9F41-182247BAFB9D}" type="slidenum">
              <a:rPr lang="es-ES_tradnl" smtClean="0"/>
              <a:t>‹Nº›</a:t>
            </a:fld>
            <a:endParaRPr lang="es-ES_tradnl"/>
          </a:p>
        </p:txBody>
      </p:sp>
    </p:spTree>
    <p:extLst>
      <p:ext uri="{BB962C8B-B14F-4D97-AF65-F5344CB8AC3E}">
        <p14:creationId xmlns:p14="http://schemas.microsoft.com/office/powerpoint/2010/main" val="2260254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FB9F446C-D427-47F2-9F41-182247BAFB9D}" type="slidenum">
              <a:rPr lang="es-ES_tradnl" smtClean="0"/>
              <a:t>1</a:t>
            </a:fld>
            <a:endParaRPr lang="es-ES_tradnl"/>
          </a:p>
        </p:txBody>
      </p:sp>
    </p:spTree>
    <p:extLst>
      <p:ext uri="{BB962C8B-B14F-4D97-AF65-F5344CB8AC3E}">
        <p14:creationId xmlns:p14="http://schemas.microsoft.com/office/powerpoint/2010/main" val="3823433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b="0" i="0" dirty="0">
                <a:solidFill>
                  <a:srgbClr val="2C363A"/>
                </a:solidFill>
                <a:effectLst/>
                <a:latin typeface="Roboto" panose="020F0502020204030204" pitchFamily="2" charset="0"/>
              </a:rPr>
              <a:t>&gt; as you may know, next week I have to summarize the ARIEL actions on</a:t>
            </a:r>
            <a:br>
              <a:rPr lang="en-US" dirty="0"/>
            </a:br>
            <a:r>
              <a:rPr lang="en-US" b="0" i="0" dirty="0">
                <a:solidFill>
                  <a:srgbClr val="2C363A"/>
                </a:solidFill>
                <a:effectLst/>
                <a:latin typeface="Roboto" panose="020F0502020204030204" pitchFamily="2" charset="0"/>
              </a:rPr>
              <a:t>&gt; "Schools". For this, I'd need a few slides from each of you</a:t>
            </a:r>
            <a:br>
              <a:rPr lang="en-US" dirty="0"/>
            </a:br>
            <a:r>
              <a:rPr lang="en-US" b="0" i="0" dirty="0">
                <a:solidFill>
                  <a:srgbClr val="2C363A"/>
                </a:solidFill>
                <a:effectLst/>
                <a:latin typeface="Roboto" panose="020F0502020204030204" pitchFamily="2" charset="0"/>
              </a:rPr>
              <a:t>&gt; summarizing the program, mentioning something about the selected</a:t>
            </a:r>
            <a:br>
              <a:rPr lang="en-US" dirty="0"/>
            </a:br>
            <a:r>
              <a:rPr lang="en-US" b="0" i="0" dirty="0">
                <a:solidFill>
                  <a:srgbClr val="2C363A"/>
                </a:solidFill>
                <a:effectLst/>
                <a:latin typeface="Roboto" panose="020F0502020204030204" pitchFamily="2" charset="0"/>
              </a:rPr>
              <a:t>&gt; participants, and hopefully with some pictures and comments.</a:t>
            </a:r>
            <a:endParaRPr lang="en-US" dirty="0"/>
          </a:p>
        </p:txBody>
      </p:sp>
      <p:sp>
        <p:nvSpPr>
          <p:cNvPr id="4" name="Slide Number Placeholder 3"/>
          <p:cNvSpPr>
            <a:spLocks noGrp="1"/>
          </p:cNvSpPr>
          <p:nvPr>
            <p:ph type="sldNum" sz="quarter" idx="5"/>
          </p:nvPr>
        </p:nvSpPr>
        <p:spPr/>
        <p:txBody>
          <a:bodyPr/>
          <a:lstStyle/>
          <a:p>
            <a:fld id="{1672139F-DA4C-4199-9256-5FCD75B34BC9}" type="slidenum">
              <a:rPr lang="en-US" smtClean="0"/>
              <a:t>22</a:t>
            </a:fld>
            <a:endParaRPr lang="en-US"/>
          </a:p>
        </p:txBody>
      </p:sp>
    </p:spTree>
    <p:extLst>
      <p:ext uri="{BB962C8B-B14F-4D97-AF65-F5344CB8AC3E}">
        <p14:creationId xmlns:p14="http://schemas.microsoft.com/office/powerpoint/2010/main" val="583338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h/url?sa=i&amp;source=images&amp;cd=&amp;cad=rja&amp;docid=e8yrRIirUsEL4M&amp;tbnid=FBwJ_plUBxmCrM:&amp;ved=0CAgQjRwwAA&amp;url=https://www.estiem.org/default.aspx?PageId=771&amp;ei=35AkUp3wAZGf7Abk34HgCg&amp;psig=AFQjCNHF6gdxSkhJhB_vHcQsVhEVtEVmnQ&amp;ust=1378214495156181"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28575" cap="sq" cmpd="sng" algn="ctr">
            <a:solidFill>
              <a:srgbClr val="0070C0"/>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EABF873-A8CC-4680-B92B-676EF7CF1CED}" type="slidenum">
              <a:rPr lang="es-ES_tradnl" smtClean="0"/>
              <a:t>‹Nº›</a:t>
            </a:fld>
            <a:endParaRPr lang="es-ES_tradnl"/>
          </a:p>
        </p:txBody>
      </p:sp>
      <p:sp>
        <p:nvSpPr>
          <p:cNvPr id="7" name="Rectangle 6"/>
          <p:cNvSpPr/>
          <p:nvPr/>
        </p:nvSpPr>
        <p:spPr>
          <a:xfrm>
            <a:off x="62931" y="1469603"/>
            <a:ext cx="9021537" cy="1527349"/>
          </a:xfrm>
          <a:prstGeom prst="rect">
            <a:avLst/>
          </a:prstGeom>
          <a:solidFill>
            <a:srgbClr val="0070C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dirty="0"/>
              <a:t>Click to edit Master title style</a:t>
            </a:r>
          </a:p>
        </p:txBody>
      </p:sp>
      <p:pic>
        <p:nvPicPr>
          <p:cNvPr id="15" name="Picture 2" descr="https://www.estiem.org/GetFile.aspx?File=Images/Projects/StudentGuide/seville.gif">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12360" y="188640"/>
            <a:ext cx="1149491" cy="1149491"/>
          </a:xfrm>
          <a:prstGeom prst="rect">
            <a:avLst/>
          </a:prstGeom>
          <a:noFill/>
          <a:extLst>
            <a:ext uri="{909E8E84-426E-40dd-AFC4-6F175D3DCCD1}">
              <a14:hiddenFill xmlns=""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endParaRPr lang="es-ES_tradnl"/>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6" name="Slide Number Placeholder 5"/>
          <p:cNvSpPr>
            <a:spLocks noGrp="1"/>
          </p:cNvSpPr>
          <p:nvPr>
            <p:ph type="sldNum" sz="quarter" idx="12"/>
          </p:nvPr>
        </p:nvSpPr>
        <p:spPr/>
        <p:txBody>
          <a:bodyPr/>
          <a:lstStyle/>
          <a:p>
            <a:fld id="{0EABF873-A8CC-4680-B92B-676EF7CF1CED}" type="slidenum">
              <a:rPr lang="es-ES_tradnl" smtClean="0"/>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endParaRPr lang="es-ES_tradnl"/>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6" name="Slide Number Placeholder 5"/>
          <p:cNvSpPr>
            <a:spLocks noGrp="1"/>
          </p:cNvSpPr>
          <p:nvPr>
            <p:ph type="sldNum" sz="quarter" idx="12"/>
          </p:nvPr>
        </p:nvSpPr>
        <p:spPr/>
        <p:txBody>
          <a:bodyPr/>
          <a:lstStyle/>
          <a:p>
            <a:fld id="{0EABF873-A8CC-4680-B92B-676EF7CF1CED}" type="slidenum">
              <a:rPr lang="es-ES_tradnl" smtClean="0"/>
              <a:t>‹Nº›</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DF1405B-AE32-4660-B47C-A3C7D0B73F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1A2F34-5412-4F40-A4DB-B7B98A06672C}" type="datetimeFigureOut">
              <a:rPr lang="hu-HU" smtClean="0"/>
              <a:t>2024. 01. 17.</a:t>
            </a:fld>
            <a:endParaRPr lang="hu-HU"/>
          </a:p>
        </p:txBody>
      </p:sp>
      <p:sp>
        <p:nvSpPr>
          <p:cNvPr id="8" name="Footer Placeholder 4">
            <a:extLst>
              <a:ext uri="{FF2B5EF4-FFF2-40B4-BE49-F238E27FC236}">
                <a16:creationId xmlns:a16="http://schemas.microsoft.com/office/drawing/2014/main" id="{5A7D09A1-4984-43A4-82F1-44EF9FBF73E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u-HU"/>
          </a:p>
        </p:txBody>
      </p:sp>
      <p:sp>
        <p:nvSpPr>
          <p:cNvPr id="9" name="Slide Number Placeholder 5">
            <a:extLst>
              <a:ext uri="{FF2B5EF4-FFF2-40B4-BE49-F238E27FC236}">
                <a16:creationId xmlns:a16="http://schemas.microsoft.com/office/drawing/2014/main" id="{8BAAE650-035C-4CAC-9488-8317E9EC77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3F1F73-F485-4D4B-BE83-4A5422F4D902}" type="slidenum">
              <a:rPr lang="hu-HU" smtClean="0"/>
              <a:t>‹Nº›</a:t>
            </a:fld>
            <a:endParaRPr lang="hu-HU"/>
          </a:p>
        </p:txBody>
      </p:sp>
      <p:sp>
        <p:nvSpPr>
          <p:cNvPr id="2" name="Rectangle 1">
            <a:extLst>
              <a:ext uri="{FF2B5EF4-FFF2-40B4-BE49-F238E27FC236}">
                <a16:creationId xmlns:a16="http://schemas.microsoft.com/office/drawing/2014/main" id="{45D27CDB-5A09-1171-5EDC-286FADC14DF8}"/>
              </a:ext>
            </a:extLst>
          </p:cNvPr>
          <p:cNvSpPr/>
          <p:nvPr userDrawn="1"/>
        </p:nvSpPr>
        <p:spPr>
          <a:xfrm rot="5400000">
            <a:off x="5020517" y="-3634449"/>
            <a:ext cx="509289" cy="7755038"/>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1350"/>
          </a:p>
        </p:txBody>
      </p:sp>
      <p:sp>
        <p:nvSpPr>
          <p:cNvPr id="10" name="Rectangle 9">
            <a:extLst>
              <a:ext uri="{FF2B5EF4-FFF2-40B4-BE49-F238E27FC236}">
                <a16:creationId xmlns:a16="http://schemas.microsoft.com/office/drawing/2014/main" id="{4744A874-E7D5-9B30-02C1-5BD857B89790}"/>
              </a:ext>
            </a:extLst>
          </p:cNvPr>
          <p:cNvSpPr/>
          <p:nvPr userDrawn="1"/>
        </p:nvSpPr>
        <p:spPr>
          <a:xfrm>
            <a:off x="-8174" y="-11574"/>
            <a:ext cx="1266919" cy="810228"/>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1350"/>
          </a:p>
        </p:txBody>
      </p:sp>
      <p:sp>
        <p:nvSpPr>
          <p:cNvPr id="11" name="Right Triangle 10">
            <a:extLst>
              <a:ext uri="{FF2B5EF4-FFF2-40B4-BE49-F238E27FC236}">
                <a16:creationId xmlns:a16="http://schemas.microsoft.com/office/drawing/2014/main" id="{E4CEB07F-71A8-CBAE-025A-F8345C05856B}"/>
              </a:ext>
            </a:extLst>
          </p:cNvPr>
          <p:cNvSpPr/>
          <p:nvPr userDrawn="1"/>
        </p:nvSpPr>
        <p:spPr>
          <a:xfrm rot="5400000">
            <a:off x="1213638" y="33532"/>
            <a:ext cx="810228" cy="720015"/>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1350"/>
          </a:p>
        </p:txBody>
      </p:sp>
      <p:pic>
        <p:nvPicPr>
          <p:cNvPr id="14" name="Picture 13" descr="A black and white logo&#10;&#10;Description automatically generated">
            <a:extLst>
              <a:ext uri="{FF2B5EF4-FFF2-40B4-BE49-F238E27FC236}">
                <a16:creationId xmlns:a16="http://schemas.microsoft.com/office/drawing/2014/main" id="{CD7671D8-6A53-9F1C-7CC8-60BC5A5C1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060" y="138893"/>
            <a:ext cx="874240" cy="442900"/>
          </a:xfrm>
          <a:prstGeom prst="rect">
            <a:avLst/>
          </a:prstGeom>
        </p:spPr>
      </p:pic>
      <p:pic>
        <p:nvPicPr>
          <p:cNvPr id="3" name="Picture 2" descr="Text">
            <a:extLst>
              <a:ext uri="{FF2B5EF4-FFF2-40B4-BE49-F238E27FC236}">
                <a16:creationId xmlns:a16="http://schemas.microsoft.com/office/drawing/2014/main" id="{88FDE3AF-0BE7-2DDB-27D5-36EB0E2692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83940" y="95806"/>
            <a:ext cx="963508" cy="318439"/>
          </a:xfrm>
          <a:prstGeom prst="rect">
            <a:avLst/>
          </a:prstGeom>
        </p:spPr>
      </p:pic>
    </p:spTree>
    <p:extLst>
      <p:ext uri="{BB962C8B-B14F-4D97-AF65-F5344CB8AC3E}">
        <p14:creationId xmlns:p14="http://schemas.microsoft.com/office/powerpoint/2010/main" val="193440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Slide Number Placeholder 5"/>
          <p:cNvSpPr>
            <a:spLocks noGrp="1"/>
          </p:cNvSpPr>
          <p:nvPr>
            <p:ph type="sldNum" sz="quarter" idx="12"/>
          </p:nvPr>
        </p:nvSpPr>
        <p:spPr/>
        <p:txBody>
          <a:bodyPr/>
          <a:lstStyle/>
          <a:p>
            <a:fld id="{0EABF873-A8CC-4680-B92B-676EF7CF1CED}" type="slidenum">
              <a:rPr lang="es-ES_tradnl" smtClean="0"/>
              <a:t>‹Nº›</a:t>
            </a:fld>
            <a:endParaRPr lang="es-ES_tradnl"/>
          </a:p>
        </p:txBody>
      </p:sp>
      <p:sp>
        <p:nvSpPr>
          <p:cNvPr id="8" name="Content Placeholder 7"/>
          <p:cNvSpPr>
            <a:spLocks noGrp="1"/>
          </p:cNvSpPr>
          <p:nvPr>
            <p:ph sz="quarter" idx="1"/>
          </p:nvPr>
        </p:nvSpPr>
        <p:spPr>
          <a:xfrm>
            <a:off x="323528" y="764704"/>
            <a:ext cx="8496944" cy="5400600"/>
          </a:xfrm>
        </p:spPr>
        <p:txBody>
          <a:bodyPr vert="horz"/>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endParaRPr lang="es-ES_tradnl"/>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endParaRPr lang="es-ES_tradnl"/>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0EABF873-A8CC-4680-B92B-676EF7CF1CED}" type="slidenum">
              <a:rPr lang="es-ES_tradnl" smtClean="0"/>
              <a:t>‹Nº›</a:t>
            </a:fld>
            <a:endParaRPr lang="es-ES_tradn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endParaRPr lang="es-ES_tradnl"/>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7" name="Slide Number Placeholder 6"/>
          <p:cNvSpPr>
            <a:spLocks noGrp="1"/>
          </p:cNvSpPr>
          <p:nvPr>
            <p:ph type="sldNum" sz="quarter" idx="12"/>
          </p:nvPr>
        </p:nvSpPr>
        <p:spPr/>
        <p:txBody>
          <a:bodyPr/>
          <a:lstStyle/>
          <a:p>
            <a:fld id="{0EABF873-A8CC-4680-B92B-676EF7CF1CED}" type="slidenum">
              <a:rPr lang="es-ES_tradnl" smtClean="0"/>
              <a:t>‹Nº›</a:t>
            </a:fld>
            <a:endParaRPr lang="es-ES_tradnl"/>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6172200" y="6191250"/>
            <a:ext cx="2476500" cy="476250"/>
          </a:xfrm>
          <a:prstGeom prst="rect">
            <a:avLst/>
          </a:prstGeom>
        </p:spPr>
        <p:txBody>
          <a:bodyPr/>
          <a:lstStyle/>
          <a:p>
            <a:endParaRPr lang="es-ES_tradnl"/>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9" name="Slide Number Placeholder 8"/>
          <p:cNvSpPr>
            <a:spLocks noGrp="1"/>
          </p:cNvSpPr>
          <p:nvPr>
            <p:ph type="sldNum" sz="quarter" idx="12"/>
          </p:nvPr>
        </p:nvSpPr>
        <p:spPr/>
        <p:txBody>
          <a:bodyPr/>
          <a:lstStyle/>
          <a:p>
            <a:fld id="{0EABF873-A8CC-4680-B92B-676EF7CF1CED}" type="slidenum">
              <a:rPr lang="es-ES_tradnl" smtClean="0"/>
              <a:t>‹Nº›</a:t>
            </a:fld>
            <a:endParaRPr lang="es-ES_tradnl"/>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172200" y="6191250"/>
            <a:ext cx="2476500" cy="476250"/>
          </a:xfrm>
          <a:prstGeom prst="rect">
            <a:avLst/>
          </a:prstGeom>
        </p:spPr>
        <p:txBody>
          <a:bodyPr/>
          <a:lstStyle/>
          <a:p>
            <a:endParaRPr lang="es-ES_tradnl"/>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5" name="Slide Number Placeholder 4"/>
          <p:cNvSpPr>
            <a:spLocks noGrp="1"/>
          </p:cNvSpPr>
          <p:nvPr>
            <p:ph type="sldNum" sz="quarter" idx="12"/>
          </p:nvPr>
        </p:nvSpPr>
        <p:spPr/>
        <p:txBody>
          <a:bodyPr/>
          <a:lstStyle/>
          <a:p>
            <a:fld id="{0EABF873-A8CC-4680-B92B-676EF7CF1CED}" type="slidenum">
              <a:rPr lang="es-ES_tradnl" smtClean="0"/>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72200" y="6191250"/>
            <a:ext cx="2476500" cy="476250"/>
          </a:xfrm>
          <a:prstGeom prst="rect">
            <a:avLst/>
          </a:prstGeom>
        </p:spPr>
        <p:txBody>
          <a:bodyPr/>
          <a:lstStyle/>
          <a:p>
            <a:endParaRPr lang="es-ES_tradnl"/>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4" name="Slide Number Placeholder 3"/>
          <p:cNvSpPr>
            <a:spLocks noGrp="1"/>
          </p:cNvSpPr>
          <p:nvPr>
            <p:ph type="sldNum" sz="quarter" idx="12"/>
          </p:nvPr>
        </p:nvSpPr>
        <p:spPr/>
        <p:txBody>
          <a:bodyPr/>
          <a:lstStyle/>
          <a:p>
            <a:fld id="{0EABF873-A8CC-4680-B92B-676EF7CF1CED}" type="slidenum">
              <a:rPr lang="es-ES_tradnl" smtClean="0"/>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endParaRPr lang="es-ES_tradnl"/>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s-ES_tradnl"/>
          </a:p>
        </p:txBody>
      </p:sp>
      <p:sp>
        <p:nvSpPr>
          <p:cNvPr id="7" name="Slide Number Placeholder 6"/>
          <p:cNvSpPr>
            <a:spLocks noGrp="1"/>
          </p:cNvSpPr>
          <p:nvPr>
            <p:ph type="sldNum" sz="quarter" idx="12"/>
          </p:nvPr>
        </p:nvSpPr>
        <p:spPr/>
        <p:txBody>
          <a:bodyPr/>
          <a:lstStyle/>
          <a:p>
            <a:fld id="{0EABF873-A8CC-4680-B92B-676EF7CF1CED}" type="slidenum">
              <a:rPr lang="es-ES_tradnl" smtClean="0"/>
              <a:t>‹Nº›</a:t>
            </a:fld>
            <a:endParaRPr lang="es-ES_tradnl"/>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endParaRPr lang="es-ES_tradnl"/>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endParaRPr lang="es-ES_tradnl"/>
          </a:p>
        </p:txBody>
      </p:sp>
      <p:sp>
        <p:nvSpPr>
          <p:cNvPr id="7" name="Slide Number Placeholder 6"/>
          <p:cNvSpPr>
            <a:spLocks noGrp="1"/>
          </p:cNvSpPr>
          <p:nvPr>
            <p:ph type="sldNum" sz="quarter" idx="12"/>
          </p:nvPr>
        </p:nvSpPr>
        <p:spPr>
          <a:xfrm>
            <a:off x="146304" y="6208776"/>
            <a:ext cx="457200" cy="457200"/>
          </a:xfrm>
        </p:spPr>
        <p:txBody>
          <a:bodyPr/>
          <a:lstStyle/>
          <a:p>
            <a:fld id="{0EABF873-A8CC-4680-B92B-676EF7CF1CED}" type="slidenum">
              <a:rPr lang="es-ES_tradnl" smtClean="0"/>
              <a:t>‹Nº›</a:t>
            </a:fld>
            <a:endParaRPr lang="es-ES_tradnl"/>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hyperlink" Target="http://www.google.com/url?sa=i&amp;rct=j&amp;q=&amp;esrc=s&amp;source=images&amp;cd=&amp;cad=rja&amp;uact=8&amp;ved=&amp;url=http%3A%2F%2Fwww.cna.us.es%2F&amp;psig=AOvVaw0gDYcCgCYXIG8-U_PkW_F2&amp;ust=1568188999046422"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google.ch/url?sa=i&amp;source=images&amp;cd=&amp;cad=rja&amp;docid=e8yrRIirUsEL4M&amp;tbnid=FBwJ_plUBxmCrM:&amp;ved=0CAgQjRwwAA&amp;url=https://www.estiem.org/default.aspx?PageId=771&amp;ei=35AkUp3wAZGf7Abk34HgCg&amp;psig=AFQjCNHF6gdxSkhJhB_vHcQsVhEVtEVmnQ&amp;ust=1378214495156181"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298142"/>
          </a:xfrm>
          <a:prstGeom prst="roundRect">
            <a:avLst>
              <a:gd name="adj" fmla="val 4929"/>
            </a:avLst>
          </a:prstGeom>
          <a:ln w="28575" cap="sq" cmpd="sng" algn="ctr">
            <a:solidFill>
              <a:srgbClr val="0070C0"/>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304800" y="213771"/>
            <a:ext cx="8515672" cy="550933"/>
          </a:xfrm>
          <a:prstGeom prst="rect">
            <a:avLst/>
          </a:prstGeom>
        </p:spPr>
        <p:txBody>
          <a:bodyPr bIns="91440" anchor="b" anchorCtr="0">
            <a:noAutofit/>
          </a:bodyPr>
          <a:lstStyle/>
          <a:p>
            <a:r>
              <a:rPr kumimoji="0" lang="en-US" dirty="0"/>
              <a:t>Click to edit Master title style</a:t>
            </a:r>
          </a:p>
        </p:txBody>
      </p:sp>
      <p:sp>
        <p:nvSpPr>
          <p:cNvPr id="13" name="Text Placeholder 12"/>
          <p:cNvSpPr>
            <a:spLocks noGrp="1"/>
          </p:cNvSpPr>
          <p:nvPr>
            <p:ph type="body" idx="1"/>
          </p:nvPr>
        </p:nvSpPr>
        <p:spPr>
          <a:xfrm>
            <a:off x="304800" y="764704"/>
            <a:ext cx="8515672" cy="54006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3" name="Slide Number Placeholder 22"/>
          <p:cNvSpPr>
            <a:spLocks noGrp="1"/>
          </p:cNvSpPr>
          <p:nvPr>
            <p:ph type="sldNum" sz="quarter" idx="4"/>
          </p:nvPr>
        </p:nvSpPr>
        <p:spPr>
          <a:xfrm>
            <a:off x="8676456" y="6453336"/>
            <a:ext cx="319336" cy="319982"/>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EABF873-A8CC-4680-B92B-676EF7CF1CED}" type="slidenum">
              <a:rPr lang="es-ES_tradnl" smtClean="0"/>
              <a:t>‹Nº›</a:t>
            </a:fld>
            <a:endParaRPr lang="es-ES_tradnl" dirty="0"/>
          </a:p>
        </p:txBody>
      </p:sp>
      <p:pic>
        <p:nvPicPr>
          <p:cNvPr id="11" name="Picture 2" descr="https://www.estiem.org/GetFile.aspx?File=Images/Projects/StudentGuide/seville.gif">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15616" y="6356581"/>
            <a:ext cx="501419" cy="50141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 Box 7"/>
          <p:cNvSpPr txBox="1">
            <a:spLocks noChangeArrowheads="1"/>
          </p:cNvSpPr>
          <p:nvPr userDrawn="1"/>
        </p:nvSpPr>
        <p:spPr bwMode="auto">
          <a:xfrm>
            <a:off x="1331640" y="6453336"/>
            <a:ext cx="7448128" cy="569387"/>
          </a:xfrm>
          <a:prstGeom prst="rect">
            <a:avLst/>
          </a:prstGeom>
          <a:noFill/>
          <a:ln w="9525">
            <a:noFill/>
            <a:miter lim="800000"/>
            <a:headEnd/>
            <a:tailEnd/>
          </a:ln>
          <a:effectLst/>
        </p:spPr>
        <p:txBody>
          <a:bodyPr wrap="square" bIns="9144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rgbClr val="0070C0"/>
                </a:solidFill>
                <a:latin typeface="Calibri" pitchFamily="34" charset="0"/>
                <a:cs typeface="Arial" pitchFamily="34" charset="0"/>
              </a:rPr>
              <a:t>C. Guerrero, H2020-ARIEL Final meeting @Orsay, France (17</a:t>
            </a:r>
            <a:r>
              <a:rPr lang="en-US" sz="1400" b="0" i="0" baseline="30000" dirty="0">
                <a:solidFill>
                  <a:srgbClr val="0070C0"/>
                </a:solidFill>
                <a:latin typeface="Calibri" pitchFamily="34" charset="0"/>
                <a:cs typeface="Arial" pitchFamily="34" charset="0"/>
              </a:rPr>
              <a:t>th</a:t>
            </a:r>
            <a:r>
              <a:rPr lang="en-US" sz="1400" b="0" i="0" dirty="0">
                <a:solidFill>
                  <a:srgbClr val="0070C0"/>
                </a:solidFill>
                <a:latin typeface="Calibri" pitchFamily="34" charset="0"/>
                <a:cs typeface="Arial" pitchFamily="34" charset="0"/>
              </a:rPr>
              <a:t> January, 2024)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i="0" baseline="0" dirty="0">
              <a:solidFill>
                <a:srgbClr val="0070C0"/>
              </a:solidFill>
              <a:latin typeface="Calibri" pitchFamily="34" charset="0"/>
              <a:cs typeface="Arial" pitchFamily="34" charset="0"/>
            </a:endParaRPr>
          </a:p>
        </p:txBody>
      </p:sp>
      <p:cxnSp>
        <p:nvCxnSpPr>
          <p:cNvPr id="5" name="Straight Connector 4"/>
          <p:cNvCxnSpPr/>
          <p:nvPr userDrawn="1"/>
        </p:nvCxnSpPr>
        <p:spPr>
          <a:xfrm>
            <a:off x="304800" y="648681"/>
            <a:ext cx="851567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2" descr="Image result for cna logo us">
            <a:hlinkClick r:id="rId16"/>
            <a:extLst>
              <a:ext uri="{FF2B5EF4-FFF2-40B4-BE49-F238E27FC236}">
                <a16:creationId xmlns:a16="http://schemas.microsoft.com/office/drawing/2014/main" id="{2151D2E0-7210-41D7-934B-3BEFBE2A4507}"/>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r="46241"/>
          <a:stretch/>
        </p:blipFill>
        <p:spPr bwMode="auto">
          <a:xfrm>
            <a:off x="75500" y="6449248"/>
            <a:ext cx="968108" cy="43219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latinLnBrk="0" hangingPunct="1">
        <a:spcBef>
          <a:spcPct val="0"/>
        </a:spcBef>
        <a:buNone/>
        <a:defRPr kumimoji="0" sz="3600" kern="1200">
          <a:solidFill>
            <a:srgbClr val="0070C0"/>
          </a:solidFill>
          <a:latin typeface="Calibri" panose="020F0502020204030204" pitchFamily="34" charset="0"/>
          <a:ea typeface="+mj-ea"/>
          <a:cs typeface="+mj-cs"/>
        </a:defRPr>
      </a:lvl1pPr>
    </p:titleStyle>
    <p:bodyStyle>
      <a:lvl1pPr marL="274320" indent="-274320" algn="l" rtl="0" eaLnBrk="1" latinLnBrk="0" hangingPunct="1">
        <a:spcBef>
          <a:spcPts val="580"/>
        </a:spcBef>
        <a:buClr>
          <a:srgbClr val="0070C0"/>
        </a:buClr>
        <a:buSzPct val="85000"/>
        <a:buFont typeface="Wingdings 2"/>
        <a:buChar char=""/>
        <a:defRPr kumimoji="0" sz="2600" kern="1200">
          <a:solidFill>
            <a:schemeClr val="tx1"/>
          </a:solidFill>
          <a:latin typeface="Calibri" panose="020F0502020204030204" pitchFamily="34" charset="0"/>
          <a:ea typeface="+mn-ea"/>
          <a:cs typeface="+mn-cs"/>
        </a:defRPr>
      </a:lvl1pPr>
      <a:lvl2pPr marL="548640" indent="-228600" algn="l" rtl="0" eaLnBrk="1" latinLnBrk="0" hangingPunct="1">
        <a:spcBef>
          <a:spcPts val="370"/>
        </a:spcBef>
        <a:buClr>
          <a:srgbClr val="0070C0"/>
        </a:buClr>
        <a:buSzPct val="85000"/>
        <a:buFont typeface="Wingdings 2"/>
        <a:buChar char=""/>
        <a:defRPr kumimoji="0" sz="2400" kern="1200">
          <a:solidFill>
            <a:schemeClr val="tx1"/>
          </a:solidFill>
          <a:latin typeface="Calibri" panose="020F0502020204030204" pitchFamily="34" charset="0"/>
          <a:ea typeface="+mn-ea"/>
          <a:cs typeface="+mn-cs"/>
        </a:defRPr>
      </a:lvl2pPr>
      <a:lvl3pPr marL="822960" indent="-228600" algn="l" rtl="0" eaLnBrk="1" latinLnBrk="0" hangingPunct="1">
        <a:spcBef>
          <a:spcPts val="370"/>
        </a:spcBef>
        <a:buClr>
          <a:srgbClr val="0070C0"/>
        </a:buClr>
        <a:buSzPct val="85000"/>
        <a:buFont typeface="Wingdings 2"/>
        <a:buChar char=""/>
        <a:defRPr kumimoji="0" sz="2000" kern="1200">
          <a:solidFill>
            <a:schemeClr val="tx1"/>
          </a:solidFill>
          <a:latin typeface="Calibri" panose="020F0502020204030204" pitchFamily="34" charset="0"/>
          <a:ea typeface="+mn-ea"/>
          <a:cs typeface="+mn-cs"/>
        </a:defRPr>
      </a:lvl3pPr>
      <a:lvl4pPr marL="1097280" indent="-228600" algn="l" rtl="0" eaLnBrk="1" latinLnBrk="0" hangingPunct="1">
        <a:spcBef>
          <a:spcPts val="370"/>
        </a:spcBef>
        <a:buClr>
          <a:srgbClr val="0070C0"/>
        </a:buClr>
        <a:buSzPct val="80000"/>
        <a:buFont typeface="Wingdings 2"/>
        <a:buChar char=""/>
        <a:defRPr kumimoji="0" sz="2000" kern="1200">
          <a:solidFill>
            <a:schemeClr val="tx1"/>
          </a:solidFill>
          <a:latin typeface="Calibri" panose="020F0502020204030204" pitchFamily="34" charset="0"/>
          <a:ea typeface="+mn-ea"/>
          <a:cs typeface="+mn-cs"/>
        </a:defRPr>
      </a:lvl4pPr>
      <a:lvl5pPr marL="1371600" indent="-228600" algn="l" rtl="0" eaLnBrk="1" latinLnBrk="0" hangingPunct="1">
        <a:spcBef>
          <a:spcPts val="370"/>
        </a:spcBef>
        <a:buClr>
          <a:srgbClr val="0070C0"/>
        </a:buClr>
        <a:buFontTx/>
        <a:buChar char="o"/>
        <a:defRPr kumimoji="0" sz="2000" kern="1200">
          <a:solidFill>
            <a:schemeClr val="tx1"/>
          </a:solidFill>
          <a:latin typeface="Calibri" panose="020F0502020204030204" pitchFamily="34" charset="0"/>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amp;url=http%3A%2F%2Fwww.cna.us.es%2F&amp;psig=AOvVaw0gDYcCgCYXIG8-U_PkW_F2&amp;ust=156818899904642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h/url?sa=i&amp;source=images&amp;cd=&amp;cad=rja&amp;docid=e8yrRIirUsEL4M&amp;tbnid=FBwJ_plUBxmCrM:&amp;ved=0CAgQjRwwAA&amp;url=https://www.estiem.org/default.aspx?PageId=771&amp;ei=35AkUp3wAZGf7Abk34HgCg&amp;psig=AFQjCNHF6gdxSkhJhB_vHcQsVhEVtEVmnQ&amp;ust=1378214495156181" TargetMode="External"/><Relationship Id="rId1" Type="http://schemas.openxmlformats.org/officeDocument/2006/relationships/slideLayout" Target="../slideLayouts/slideLayout2.xml"/><Relationship Id="rId6" Type="http://schemas.openxmlformats.org/officeDocument/2006/relationships/hyperlink" Target="https://indico.cern.ch/event/865322/" TargetMode="External"/><Relationship Id="rId5" Type="http://schemas.openxmlformats.org/officeDocument/2006/relationships/image" Target="../media/image3.jpeg"/><Relationship Id="rId4" Type="http://schemas.openxmlformats.org/officeDocument/2006/relationships/hyperlink" Target="http://www.google.com/url?sa=i&amp;rct=j&amp;q=&amp;esrc=s&amp;source=images&amp;cd=&amp;cad=rja&amp;uact=8&amp;ved=&amp;url=http%3A%2F%2Fwww.cna.us.es%2F&amp;psig=AOvVaw0gDYcCgCYXIG8-U_PkW_F2&amp;ust=156818899904642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s://indico.cern.ch/event/1290109/"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indico.cern.ch/event/1290109/"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indico.cern.ch/event/1271212/" TargetMode="Externa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1.png"/><Relationship Id="rId10"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7.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1.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agenda.ciemat.es/event/3201/"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a:spLocks noGrp="1"/>
          </p:cNvSpPr>
          <p:nvPr>
            <p:ph type="ctrTitle"/>
          </p:nvPr>
        </p:nvSpPr>
        <p:spPr>
          <a:xfrm>
            <a:off x="251520" y="1505930"/>
            <a:ext cx="8712968" cy="1470025"/>
          </a:xfrm>
        </p:spPr>
        <p:txBody>
          <a:bodyPr anchor="ctr"/>
          <a:lstStyle>
            <a:lvl1pPr algn="ctr">
              <a:defRPr lang="en-US" dirty="0">
                <a:solidFill>
                  <a:srgbClr val="FFFFFF"/>
                </a:solidFill>
              </a:defRPr>
            </a:lvl1pPr>
          </a:lstStyle>
          <a:p>
            <a:r>
              <a:rPr lang="en-US" sz="6000" dirty="0"/>
              <a:t>ARIEL WP5: Schools</a:t>
            </a:r>
            <a:endParaRPr lang="es-ES_tradnl" sz="6000" dirty="0"/>
          </a:p>
        </p:txBody>
      </p:sp>
      <p:sp>
        <p:nvSpPr>
          <p:cNvPr id="8" name="TextBox 7"/>
          <p:cNvSpPr txBox="1"/>
          <p:nvPr/>
        </p:nvSpPr>
        <p:spPr>
          <a:xfrm>
            <a:off x="0" y="3212976"/>
            <a:ext cx="9144000" cy="1077218"/>
          </a:xfrm>
          <a:prstGeom prst="rect">
            <a:avLst/>
          </a:prstGeom>
          <a:noFill/>
        </p:spPr>
        <p:txBody>
          <a:bodyPr wrap="square" rtlCol="0">
            <a:spAutoFit/>
          </a:bodyPr>
          <a:lstStyle/>
          <a:p>
            <a:pPr algn="ctr"/>
            <a:r>
              <a:rPr lang="en-US" sz="2400" dirty="0">
                <a:latin typeface="Calibri" panose="020F0502020204030204" pitchFamily="34" charset="0"/>
              </a:rPr>
              <a:t>Carlos GUERRERO</a:t>
            </a:r>
          </a:p>
          <a:p>
            <a:pPr algn="ctr"/>
            <a:r>
              <a:rPr lang="en-US" sz="2000" dirty="0">
                <a:latin typeface="Calibri" panose="020F0502020204030204" pitchFamily="34" charset="0"/>
              </a:rPr>
              <a:t>Universidad de Sevilla, 41012 Seville, Spain</a:t>
            </a:r>
          </a:p>
          <a:p>
            <a:pPr algn="ctr"/>
            <a:r>
              <a:rPr lang="en-US" sz="2000" dirty="0">
                <a:latin typeface="Calibri" panose="020F0502020204030204" pitchFamily="34" charset="0"/>
              </a:rPr>
              <a:t>Centro Nacional de </a:t>
            </a:r>
            <a:r>
              <a:rPr lang="en-US" sz="2000" dirty="0" err="1">
                <a:latin typeface="Calibri" panose="020F0502020204030204" pitchFamily="34" charset="0"/>
              </a:rPr>
              <a:t>Aceleradores</a:t>
            </a:r>
            <a:r>
              <a:rPr lang="en-US" sz="2000" dirty="0">
                <a:latin typeface="Calibri" panose="020F0502020204030204" pitchFamily="34" charset="0"/>
              </a:rPr>
              <a:t> (CNA), 41092 Seville, Spain</a:t>
            </a:r>
          </a:p>
        </p:txBody>
      </p:sp>
      <p:sp>
        <p:nvSpPr>
          <p:cNvPr id="10" name="TextBox 9"/>
          <p:cNvSpPr txBox="1"/>
          <p:nvPr/>
        </p:nvSpPr>
        <p:spPr>
          <a:xfrm>
            <a:off x="2913998" y="4658992"/>
            <a:ext cx="3590535" cy="1200329"/>
          </a:xfrm>
          <a:prstGeom prst="rect">
            <a:avLst/>
          </a:prstGeom>
          <a:noFill/>
        </p:spPr>
        <p:txBody>
          <a:bodyPr wrap="none" rtlCol="0">
            <a:spAutoFit/>
          </a:bodyPr>
          <a:lstStyle/>
          <a:p>
            <a:pPr algn="ctr"/>
            <a:r>
              <a:rPr lang="en-US" sz="2400" b="1" dirty="0">
                <a:latin typeface="Calibri" panose="020F0502020204030204" pitchFamily="34" charset="0"/>
              </a:rPr>
              <a:t>H2020 ARIEL Final meeting</a:t>
            </a:r>
          </a:p>
          <a:p>
            <a:pPr algn="ctr"/>
            <a:r>
              <a:rPr lang="en-US" sz="2400" dirty="0" err="1">
                <a:latin typeface="Calibri" panose="020F0502020204030204" pitchFamily="34" charset="0"/>
              </a:rPr>
              <a:t>IJCLab</a:t>
            </a:r>
            <a:r>
              <a:rPr lang="en-US" sz="2400" dirty="0">
                <a:latin typeface="Calibri" panose="020F0502020204030204" pitchFamily="34" charset="0"/>
              </a:rPr>
              <a:t> (Orsay, FR)</a:t>
            </a:r>
          </a:p>
          <a:p>
            <a:pPr algn="ctr"/>
            <a:r>
              <a:rPr lang="en-US" sz="2400" dirty="0">
                <a:latin typeface="Calibri" panose="020F0502020204030204" pitchFamily="34" charset="0"/>
              </a:rPr>
              <a:t>January 17</a:t>
            </a:r>
            <a:r>
              <a:rPr lang="en-US" sz="2400" baseline="30000" dirty="0">
                <a:latin typeface="Calibri" panose="020F0502020204030204" pitchFamily="34" charset="0"/>
              </a:rPr>
              <a:t>th</a:t>
            </a:r>
            <a:r>
              <a:rPr lang="en-US" sz="2400" dirty="0">
                <a:latin typeface="Calibri" panose="020F0502020204030204" pitchFamily="34" charset="0"/>
              </a:rPr>
              <a:t> 2024</a:t>
            </a:r>
            <a:endParaRPr lang="es-ES_tradnl" sz="2400" dirty="0">
              <a:latin typeface="Calibri" panose="020F0502020204030204" pitchFamily="34" charset="0"/>
            </a:endParaRPr>
          </a:p>
        </p:txBody>
      </p:sp>
      <p:pic>
        <p:nvPicPr>
          <p:cNvPr id="1026" name="Picture 2" descr="Image result for cna logo us">
            <a:hlinkClick r:id="rId3"/>
            <a:extLst>
              <a:ext uri="{FF2B5EF4-FFF2-40B4-BE49-F238E27FC236}">
                <a16:creationId xmlns:a16="http://schemas.microsoft.com/office/drawing/2014/main" id="{3B7301E4-DCD2-4F0D-98F3-6A188E1748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41"/>
          <a:stretch/>
        </p:blipFill>
        <p:spPr bwMode="auto">
          <a:xfrm>
            <a:off x="5724128" y="404664"/>
            <a:ext cx="1872208" cy="8358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771B61C-DA9C-493B-AA8C-AA1D058C4A2A}"/>
              </a:ext>
            </a:extLst>
          </p:cNvPr>
          <p:cNvPicPr>
            <a:picLocks noChangeAspect="1"/>
          </p:cNvPicPr>
          <p:nvPr/>
        </p:nvPicPr>
        <p:blipFill>
          <a:blip r:embed="rId5"/>
          <a:stretch>
            <a:fillRect/>
          </a:stretch>
        </p:blipFill>
        <p:spPr>
          <a:xfrm>
            <a:off x="217505" y="5829123"/>
            <a:ext cx="8708989" cy="781486"/>
          </a:xfrm>
          <a:prstGeom prst="rect">
            <a:avLst/>
          </a:prstGeom>
        </p:spPr>
      </p:pic>
    </p:spTree>
    <p:extLst>
      <p:ext uri="{BB962C8B-B14F-4D97-AF65-F5344CB8AC3E}">
        <p14:creationId xmlns:p14="http://schemas.microsoft.com/office/powerpoint/2010/main" val="357109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0D54EB3-B755-A74A-A803-119DF0360562}"/>
              </a:ext>
            </a:extLst>
          </p:cNvPr>
          <p:cNvSpPr>
            <a:spLocks noGrp="1"/>
          </p:cNvSpPr>
          <p:nvPr>
            <p:ph type="sldNum" sz="quarter" idx="12"/>
          </p:nvPr>
        </p:nvSpPr>
        <p:spPr/>
        <p:txBody>
          <a:bodyPr/>
          <a:lstStyle/>
          <a:p>
            <a:pPr>
              <a:defRPr/>
            </a:pPr>
            <a:fld id="{2A6A559A-A37E-4161-902C-F397A90C3267}" type="slidenum">
              <a:rPr lang="es-ES" smtClean="0"/>
              <a:pPr>
                <a:defRPr/>
              </a:pPr>
              <a:t>10</a:t>
            </a:fld>
            <a:endParaRPr lang="es-ES"/>
          </a:p>
        </p:txBody>
      </p:sp>
      <p:sp>
        <p:nvSpPr>
          <p:cNvPr id="4" name="Rectangle 2">
            <a:extLst>
              <a:ext uri="{FF2B5EF4-FFF2-40B4-BE49-F238E27FC236}">
                <a16:creationId xmlns:a16="http://schemas.microsoft.com/office/drawing/2014/main" id="{FA29D35C-1A58-E04B-B69E-06C967EA1E88}"/>
              </a:ext>
            </a:extLst>
          </p:cNvPr>
          <p:cNvSpPr txBox="1">
            <a:spLocks noChangeArrowheads="1"/>
          </p:cNvSpPr>
          <p:nvPr/>
        </p:nvSpPr>
        <p:spPr bwMode="auto">
          <a:xfrm>
            <a:off x="395536" y="115368"/>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Satisfaction survey</a:t>
            </a:r>
          </a:p>
        </p:txBody>
      </p:sp>
      <p:pic>
        <p:nvPicPr>
          <p:cNvPr id="3" name="Picture 2" descr="Gráfico de respuestas de formularios. Título de la pregunta: Theory and practical sessions. Número de respuestas: .">
            <a:extLst>
              <a:ext uri="{FF2B5EF4-FFF2-40B4-BE49-F238E27FC236}">
                <a16:creationId xmlns:a16="http://schemas.microsoft.com/office/drawing/2014/main" id="{02851EDB-24CC-6228-65ED-596A164713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15" r="65953" b="86891"/>
          <a:stretch/>
        </p:blipFill>
        <p:spPr bwMode="auto">
          <a:xfrm>
            <a:off x="867643" y="3637272"/>
            <a:ext cx="3416325" cy="3677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8F246F48-7976-F80E-47CC-0E940C39A720}"/>
              </a:ext>
            </a:extLst>
          </p:cNvPr>
          <p:cNvGrpSpPr/>
          <p:nvPr/>
        </p:nvGrpSpPr>
        <p:grpSpPr>
          <a:xfrm>
            <a:off x="867441" y="764704"/>
            <a:ext cx="7596337" cy="2618172"/>
            <a:chOff x="867441" y="666812"/>
            <a:chExt cx="7596337" cy="2618172"/>
          </a:xfrm>
        </p:grpSpPr>
        <p:pic>
          <p:nvPicPr>
            <p:cNvPr id="1026" name="Picture 2" descr="Gráfico de respuestas de formularios. Título de la pregunta: Topics of the school. Número de respuestas: .">
              <a:extLst>
                <a:ext uri="{FF2B5EF4-FFF2-40B4-BE49-F238E27FC236}">
                  <a16:creationId xmlns:a16="http://schemas.microsoft.com/office/drawing/2014/main" id="{894D1FAF-DCA7-314A-BBEF-73F0F6732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0" r="73035" b="87546"/>
            <a:stretch/>
          </p:blipFill>
          <p:spPr bwMode="auto">
            <a:xfrm>
              <a:off x="867441" y="666812"/>
              <a:ext cx="2789603" cy="313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áfico de respuestas de formularios. Título de la pregunta: Topics of the school. Número de respuestas: .">
              <a:extLst>
                <a:ext uri="{FF2B5EF4-FFF2-40B4-BE49-F238E27FC236}">
                  <a16:creationId xmlns:a16="http://schemas.microsoft.com/office/drawing/2014/main" id="{8119D13B-B2B5-06F4-164C-8C03973196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571" b="10405"/>
            <a:stretch/>
          </p:blipFill>
          <p:spPr bwMode="auto">
            <a:xfrm>
              <a:off x="867442" y="980728"/>
              <a:ext cx="7596336" cy="230425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Gráfico de respuestas de formularios. Título de la pregunta: Theory and practical sessions. Número de respuestas: .">
            <a:extLst>
              <a:ext uri="{FF2B5EF4-FFF2-40B4-BE49-F238E27FC236}">
                <a16:creationId xmlns:a16="http://schemas.microsoft.com/office/drawing/2014/main" id="{AF998B48-D0FF-46A7-492B-7E40D7E56A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244" b="9832"/>
          <a:stretch/>
        </p:blipFill>
        <p:spPr bwMode="auto">
          <a:xfrm>
            <a:off x="828092" y="4005064"/>
            <a:ext cx="7487816"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318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A407CC8-6ED8-6548-839D-8B19982D653C}"/>
              </a:ext>
            </a:extLst>
          </p:cNvPr>
          <p:cNvSpPr>
            <a:spLocks noGrp="1"/>
          </p:cNvSpPr>
          <p:nvPr>
            <p:ph type="sldNum" sz="quarter" idx="12"/>
          </p:nvPr>
        </p:nvSpPr>
        <p:spPr/>
        <p:txBody>
          <a:bodyPr/>
          <a:lstStyle/>
          <a:p>
            <a:pPr>
              <a:defRPr/>
            </a:pPr>
            <a:fld id="{2A6A559A-A37E-4161-902C-F397A90C3267}" type="slidenum">
              <a:rPr lang="es-ES" smtClean="0"/>
              <a:pPr>
                <a:defRPr/>
              </a:pPr>
              <a:t>11</a:t>
            </a:fld>
            <a:endParaRPr lang="es-ES"/>
          </a:p>
        </p:txBody>
      </p:sp>
      <p:sp>
        <p:nvSpPr>
          <p:cNvPr id="3" name="Rectangle 2">
            <a:extLst>
              <a:ext uri="{FF2B5EF4-FFF2-40B4-BE49-F238E27FC236}">
                <a16:creationId xmlns:a16="http://schemas.microsoft.com/office/drawing/2014/main" id="{39271FA0-252D-154D-A6FE-46C8D7923D89}"/>
              </a:ext>
            </a:extLst>
          </p:cNvPr>
          <p:cNvSpPr txBox="1">
            <a:spLocks noChangeArrowheads="1"/>
          </p:cNvSpPr>
          <p:nvPr/>
        </p:nvSpPr>
        <p:spPr bwMode="auto">
          <a:xfrm>
            <a:off x="381641" y="116632"/>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Summary and conclusions</a:t>
            </a:r>
          </a:p>
        </p:txBody>
      </p:sp>
      <p:sp>
        <p:nvSpPr>
          <p:cNvPr id="4" name="CuadroTexto 3">
            <a:extLst>
              <a:ext uri="{FF2B5EF4-FFF2-40B4-BE49-F238E27FC236}">
                <a16:creationId xmlns:a16="http://schemas.microsoft.com/office/drawing/2014/main" id="{FB42B8FC-7607-934D-9F5A-5F04E1DC79EE}"/>
              </a:ext>
            </a:extLst>
          </p:cNvPr>
          <p:cNvSpPr txBox="1"/>
          <p:nvPr/>
        </p:nvSpPr>
        <p:spPr>
          <a:xfrm>
            <a:off x="359532" y="833925"/>
            <a:ext cx="8424936" cy="5355312"/>
          </a:xfrm>
          <a:prstGeom prst="rect">
            <a:avLst/>
          </a:prstGeom>
          <a:noFill/>
        </p:spPr>
        <p:txBody>
          <a:bodyPr wrap="square">
            <a:spAutoFit/>
          </a:bodyPr>
          <a:lstStyle/>
          <a:p>
            <a:pPr marL="285750" indent="-285750" algn="l">
              <a:buFontTx/>
              <a:buChar char="-"/>
            </a:pPr>
            <a:r>
              <a:rPr lang="en-GB" dirty="0">
                <a:solidFill>
                  <a:srgbClr val="202124"/>
                </a:solidFill>
                <a:latin typeface="Calibri" panose="020F0502020204030204" pitchFamily="34" charset="0"/>
                <a:ea typeface="Calibri" panose="020F0502020204030204" pitchFamily="34" charset="0"/>
                <a:cs typeface="Calibri" panose="020F0502020204030204" pitchFamily="34" charset="0"/>
              </a:rPr>
              <a:t>The school fulfilled its goal of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covering the entire nuclear data cycle</a:t>
            </a:r>
            <a:r>
              <a:rPr lang="en-GB" dirty="0">
                <a:solidFill>
                  <a:srgbClr val="202124"/>
                </a:solidFill>
                <a:latin typeface="Calibri" panose="020F0502020204030204" pitchFamily="34" charset="0"/>
                <a:ea typeface="Calibri" panose="020F0502020204030204" pitchFamily="34" charset="0"/>
                <a:cs typeface="Calibri" panose="020F0502020204030204" pitchFamily="34" charset="0"/>
              </a:rPr>
              <a:t>.</a:t>
            </a:r>
          </a:p>
          <a:p>
            <a:pPr marL="285750" indent="-285750" algn="l">
              <a:buFontTx/>
              <a:buChar char="-"/>
            </a:pPr>
            <a:endParaRPr lang="en-GB"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r>
              <a:rPr lang="en-GB" dirty="0">
                <a:solidFill>
                  <a:srgbClr val="202124"/>
                </a:solidFill>
                <a:latin typeface="Calibri" panose="020F0502020204030204" pitchFamily="34" charset="0"/>
                <a:ea typeface="Calibri" panose="020F0502020204030204" pitchFamily="34" charset="0"/>
                <a:cs typeface="Calibri" panose="020F0502020204030204" pitchFamily="34" charset="0"/>
              </a:rPr>
              <a:t>We had a wonderful group of lecturers who did a great job preparing their slides and material. Many thanks to all of them!</a:t>
            </a: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r>
              <a:rPr lang="en-GB" dirty="0">
                <a:latin typeface="Calibri" panose="020F0502020204030204" pitchFamily="34" charset="0"/>
                <a:ea typeface="Calibri" panose="020F0502020204030204" pitchFamily="34" charset="0"/>
                <a:cs typeface="Calibri" panose="020F0502020204030204" pitchFamily="34" charset="0"/>
              </a:rPr>
              <a:t>The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development of the on-line tools was very time consuming </a:t>
            </a:r>
            <a:r>
              <a:rPr lang="en-GB" dirty="0">
                <a:latin typeface="Calibri" panose="020F0502020204030204" pitchFamily="34" charset="0"/>
                <a:ea typeface="Calibri" panose="020F0502020204030204" pitchFamily="34" charset="0"/>
                <a:cs typeface="Calibri" panose="020F0502020204030204" pitchFamily="34" charset="0"/>
              </a:rPr>
              <a:t>and required a huge effort. Many thanks to Emilio, Pablo, Paco, Vicente and Víctor!</a:t>
            </a:r>
          </a:p>
          <a:p>
            <a:pPr marL="285750" indent="-285750" algn="l">
              <a:buFontTx/>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r>
              <a:rPr lang="en-GB" dirty="0">
                <a:latin typeface="Calibri" panose="020F0502020204030204" pitchFamily="34" charset="0"/>
                <a:ea typeface="Calibri" panose="020F0502020204030204" pitchFamily="34" charset="0"/>
                <a:cs typeface="Calibri" panose="020F0502020204030204" pitchFamily="34" charset="0"/>
              </a:rPr>
              <a:t>We think that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the result was very satisfactory </a:t>
            </a:r>
            <a:r>
              <a:rPr lang="en-GB" dirty="0">
                <a:latin typeface="Calibri" panose="020F0502020204030204" pitchFamily="34" charset="0"/>
                <a:ea typeface="Calibri" panose="020F0502020204030204" pitchFamily="34" charset="0"/>
                <a:cs typeface="Calibri" panose="020F0502020204030204" pitchFamily="34" charset="0"/>
              </a:rPr>
              <a:t>and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the students enjoyed and appreciated it</a:t>
            </a:r>
            <a:r>
              <a:rPr lang="en-GB" dirty="0">
                <a:latin typeface="Calibri" panose="020F0502020204030204" pitchFamily="34" charset="0"/>
                <a:ea typeface="Calibri" panose="020F0502020204030204" pitchFamily="34" charset="0"/>
                <a:cs typeface="Calibri" panose="020F0502020204030204" pitchFamily="34" charset="0"/>
              </a:rPr>
              <a:t>.</a:t>
            </a:r>
          </a:p>
          <a:p>
            <a:pPr marL="285750" indent="-285750" algn="l">
              <a:buFontTx/>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r>
              <a:rPr lang="en-GB" dirty="0">
                <a:latin typeface="Calibri" panose="020F0502020204030204" pitchFamily="34" charset="0"/>
                <a:ea typeface="Calibri" panose="020F0502020204030204" pitchFamily="34" charset="0"/>
                <a:cs typeface="Calibri" panose="020F0502020204030204" pitchFamily="34" charset="0"/>
              </a:rPr>
              <a:t>Some of the tools such as the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neutron TOF calculator </a:t>
            </a:r>
            <a:r>
              <a:rPr lang="en-GB" dirty="0">
                <a:latin typeface="Calibri" panose="020F0502020204030204" pitchFamily="34" charset="0"/>
                <a:ea typeface="Calibri" panose="020F0502020204030204" pitchFamily="34" charset="0"/>
                <a:cs typeface="Calibri" panose="020F0502020204030204" pitchFamily="34" charset="0"/>
              </a:rPr>
              <a:t>will become public for other users.</a:t>
            </a:r>
          </a:p>
          <a:p>
            <a:pPr marL="285750" indent="-285750" algn="l">
              <a:buFontTx/>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r>
              <a:rPr lang="en-GB" dirty="0">
                <a:latin typeface="Calibri" panose="020F0502020204030204" pitchFamily="34" charset="0"/>
                <a:ea typeface="Calibri" panose="020F0502020204030204" pitchFamily="34" charset="0"/>
                <a:cs typeface="Calibri" panose="020F0502020204030204" pitchFamily="34" charset="0"/>
              </a:rPr>
              <a:t>The feedback from the students was very helpful and we got a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very positive evaluation</a:t>
            </a:r>
            <a:r>
              <a:rPr lang="en-GB" dirty="0">
                <a:latin typeface="Calibri" panose="020F0502020204030204" pitchFamily="34" charset="0"/>
                <a:ea typeface="Calibri" panose="020F0502020204030204" pitchFamily="34" charset="0"/>
                <a:cs typeface="Calibri" panose="020F0502020204030204" pitchFamily="34" charset="0"/>
              </a:rPr>
              <a:t>.</a:t>
            </a:r>
          </a:p>
          <a:p>
            <a:pPr marL="285750" indent="-285750" algn="l">
              <a:buFontTx/>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Tx/>
              <a:buChar char="-"/>
            </a:pPr>
            <a:r>
              <a:rPr lang="en-GB" dirty="0">
                <a:latin typeface="Calibri" panose="020F0502020204030204" pitchFamily="34" charset="0"/>
                <a:ea typeface="Calibri" panose="020F0502020204030204" pitchFamily="34" charset="0"/>
                <a:cs typeface="Calibri" panose="020F0502020204030204" pitchFamily="34" charset="0"/>
              </a:rPr>
              <a:t>We think that it would be </a:t>
            </a:r>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worth organising a similar school </a:t>
            </a:r>
            <a:r>
              <a:rPr lang="en-GB" dirty="0">
                <a:latin typeface="Calibri" panose="020F0502020204030204" pitchFamily="34" charset="0"/>
                <a:ea typeface="Calibri" panose="020F0502020204030204" pitchFamily="34" charset="0"/>
                <a:cs typeface="Calibri" panose="020F0502020204030204" pitchFamily="34" charset="0"/>
              </a:rPr>
              <a:t>in some years from now and benefit from the work already done for </a:t>
            </a:r>
            <a:r>
              <a:rPr lang="en-GB" dirty="0" err="1">
                <a:latin typeface="Calibri" panose="020F0502020204030204" pitchFamily="34" charset="0"/>
                <a:ea typeface="Calibri" panose="020F0502020204030204" pitchFamily="34" charset="0"/>
                <a:cs typeface="Calibri" panose="020F0502020204030204" pitchFamily="34" charset="0"/>
              </a:rPr>
              <a:t>NuDataPath</a:t>
            </a:r>
            <a:r>
              <a:rPr lang="en-GB"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699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FF357-653C-0250-274C-3B17DC87D0B0}"/>
              </a:ext>
            </a:extLst>
          </p:cNvPr>
          <p:cNvSpPr>
            <a:spLocks noGrp="1"/>
          </p:cNvSpPr>
          <p:nvPr>
            <p:ph type="title"/>
          </p:nvPr>
        </p:nvSpPr>
        <p:spPr/>
        <p:txBody>
          <a:bodyPr/>
          <a:lstStyle/>
          <a:p>
            <a:endParaRPr lang="en-US"/>
          </a:p>
        </p:txBody>
      </p:sp>
      <p:sp>
        <p:nvSpPr>
          <p:cNvPr id="3" name="Marcador de número de diapositiva 2">
            <a:extLst>
              <a:ext uri="{FF2B5EF4-FFF2-40B4-BE49-F238E27FC236}">
                <a16:creationId xmlns:a16="http://schemas.microsoft.com/office/drawing/2014/main" id="{D72C19AA-121D-FD11-5649-729F4A58AA5B}"/>
              </a:ext>
            </a:extLst>
          </p:cNvPr>
          <p:cNvSpPr>
            <a:spLocks noGrp="1"/>
          </p:cNvSpPr>
          <p:nvPr>
            <p:ph type="sldNum" sz="quarter" idx="12"/>
          </p:nvPr>
        </p:nvSpPr>
        <p:spPr/>
        <p:txBody>
          <a:bodyPr/>
          <a:lstStyle/>
          <a:p>
            <a:fld id="{0EABF873-A8CC-4680-B92B-676EF7CF1CED}" type="slidenum">
              <a:rPr lang="es-ES_tradnl" smtClean="0"/>
              <a:t>12</a:t>
            </a:fld>
            <a:endParaRPr lang="es-ES_tradnl"/>
          </a:p>
        </p:txBody>
      </p:sp>
      <p:sp>
        <p:nvSpPr>
          <p:cNvPr id="5" name="Rectangle 6">
            <a:extLst>
              <a:ext uri="{FF2B5EF4-FFF2-40B4-BE49-F238E27FC236}">
                <a16:creationId xmlns:a16="http://schemas.microsoft.com/office/drawing/2014/main" id="{FF9B0A9E-00BA-6233-F56E-FD0DA47D4631}"/>
              </a:ext>
            </a:extLst>
          </p:cNvPr>
          <p:cNvSpPr/>
          <p:nvPr/>
        </p:nvSpPr>
        <p:spPr>
          <a:xfrm>
            <a:off x="62931" y="1469603"/>
            <a:ext cx="9021537" cy="1527349"/>
          </a:xfrm>
          <a:prstGeom prst="rect">
            <a:avLst/>
          </a:prstGeom>
          <a:solidFill>
            <a:srgbClr val="0070C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r>
              <a:rPr lang="en-US" sz="3600" dirty="0">
                <a:latin typeface="Calibri" panose="020F0502020204030204" pitchFamily="34" charset="0"/>
                <a:cs typeface="Calibri" panose="020F0502020204030204" pitchFamily="34" charset="0"/>
              </a:rPr>
              <a:t>Hands-on school on the production, detection and use of neutron beams</a:t>
            </a:r>
            <a:endParaRPr kumimoji="0" lang="en-US" sz="3600" dirty="0"/>
          </a:p>
        </p:txBody>
      </p:sp>
      <p:pic>
        <p:nvPicPr>
          <p:cNvPr id="8" name="Picture 2" descr="https://www.estiem.org/GetFile.aspx?File=Images/Projects/StudentGuide/seville.gif">
            <a:hlinkClick r:id="rId2"/>
            <a:extLst>
              <a:ext uri="{FF2B5EF4-FFF2-40B4-BE49-F238E27FC236}">
                <a16:creationId xmlns:a16="http://schemas.microsoft.com/office/drawing/2014/main" id="{DC2A2658-5839-C36D-379C-FD62DC36A3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276913"/>
            <a:ext cx="1872208" cy="187220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Image result for cna logo us">
            <a:hlinkClick r:id="rId4"/>
            <a:extLst>
              <a:ext uri="{FF2B5EF4-FFF2-40B4-BE49-F238E27FC236}">
                <a16:creationId xmlns:a16="http://schemas.microsoft.com/office/drawing/2014/main" id="{FCCD2C10-8DD0-3BB1-B831-FF65881002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6241"/>
          <a:stretch/>
        </p:blipFill>
        <p:spPr bwMode="auto">
          <a:xfrm>
            <a:off x="1173284" y="3541597"/>
            <a:ext cx="3614740" cy="161374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B8288CEC-4322-49E5-91C6-E45525CC7598}"/>
              </a:ext>
            </a:extLst>
          </p:cNvPr>
          <p:cNvSpPr txBox="1"/>
          <p:nvPr/>
        </p:nvSpPr>
        <p:spPr>
          <a:xfrm>
            <a:off x="467544" y="5589240"/>
            <a:ext cx="3720377" cy="923330"/>
          </a:xfrm>
          <a:prstGeom prst="rect">
            <a:avLst/>
          </a:prstGeom>
          <a:noFill/>
        </p:spPr>
        <p:txBody>
          <a:bodyPr wrap="none" rtlCol="0">
            <a:spAutoFit/>
          </a:bodyPr>
          <a:lstStyle/>
          <a:p>
            <a:r>
              <a:rPr lang="es-ES" dirty="0">
                <a:latin typeface="Calibri" panose="020F0502020204030204" pitchFamily="34" charset="0"/>
              </a:rPr>
              <a:t>Director: Carlos Guerrero</a:t>
            </a:r>
          </a:p>
          <a:p>
            <a:r>
              <a:rPr lang="en-US" dirty="0">
                <a:latin typeface="Calibri" panose="020F0502020204030204" pitchFamily="34" charset="0"/>
                <a:hlinkClick r:id="rId6"/>
              </a:rPr>
              <a:t>https://indico.cern.ch/event/865322/</a:t>
            </a:r>
            <a:endParaRPr lang="es-ES"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346716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1D87C7-2071-3688-9229-47A71C85B24D}"/>
              </a:ext>
            </a:extLst>
          </p:cNvPr>
          <p:cNvSpPr>
            <a:spLocks noGrp="1"/>
          </p:cNvSpPr>
          <p:nvPr>
            <p:ph type="title"/>
          </p:nvPr>
        </p:nvSpPr>
        <p:spPr/>
        <p:txBody>
          <a:bodyPr/>
          <a:lstStyle/>
          <a:p>
            <a:r>
              <a:rPr lang="es-ES" dirty="0" err="1"/>
              <a:t>Selection</a:t>
            </a:r>
            <a:r>
              <a:rPr lang="es-ES" dirty="0"/>
              <a:t> </a:t>
            </a:r>
            <a:r>
              <a:rPr lang="es-ES" dirty="0" err="1"/>
              <a:t>of</a:t>
            </a:r>
            <a:r>
              <a:rPr lang="es-ES" dirty="0"/>
              <a:t> </a:t>
            </a:r>
            <a:r>
              <a:rPr lang="es-ES" dirty="0" err="1"/>
              <a:t>participants</a:t>
            </a:r>
            <a:endParaRPr lang="en-US" dirty="0"/>
          </a:p>
        </p:txBody>
      </p:sp>
      <p:sp>
        <p:nvSpPr>
          <p:cNvPr id="3" name="Marcador de número de diapositiva 2">
            <a:extLst>
              <a:ext uri="{FF2B5EF4-FFF2-40B4-BE49-F238E27FC236}">
                <a16:creationId xmlns:a16="http://schemas.microsoft.com/office/drawing/2014/main" id="{73595248-97F5-CF44-EB08-65AC0A90843C}"/>
              </a:ext>
            </a:extLst>
          </p:cNvPr>
          <p:cNvSpPr>
            <a:spLocks noGrp="1"/>
          </p:cNvSpPr>
          <p:nvPr>
            <p:ph type="sldNum" sz="quarter" idx="12"/>
          </p:nvPr>
        </p:nvSpPr>
        <p:spPr/>
        <p:txBody>
          <a:bodyPr/>
          <a:lstStyle/>
          <a:p>
            <a:fld id="{0EABF873-A8CC-4680-B92B-676EF7CF1CED}" type="slidenum">
              <a:rPr lang="es-ES_tradnl" smtClean="0"/>
              <a:t>13</a:t>
            </a:fld>
            <a:endParaRPr lang="es-ES_tradnl"/>
          </a:p>
        </p:txBody>
      </p:sp>
      <p:sp>
        <p:nvSpPr>
          <p:cNvPr id="4" name="Marcador de contenido 3">
            <a:extLst>
              <a:ext uri="{FF2B5EF4-FFF2-40B4-BE49-F238E27FC236}">
                <a16:creationId xmlns:a16="http://schemas.microsoft.com/office/drawing/2014/main" id="{03651D78-DF50-C20A-BB5A-5D7CC8EAB479}"/>
              </a:ext>
            </a:extLst>
          </p:cNvPr>
          <p:cNvSpPr>
            <a:spLocks noGrp="1"/>
          </p:cNvSpPr>
          <p:nvPr>
            <p:ph sz="quarter" idx="1"/>
          </p:nvPr>
        </p:nvSpPr>
        <p:spPr>
          <a:xfrm>
            <a:off x="179512" y="764704"/>
            <a:ext cx="9000999" cy="5400600"/>
          </a:xfrm>
        </p:spPr>
        <p:txBody>
          <a:bodyPr>
            <a:noAutofit/>
          </a:bodyPr>
          <a:lstStyle/>
          <a:p>
            <a:pPr>
              <a:spcBef>
                <a:spcPts val="0"/>
              </a:spcBef>
            </a:pPr>
            <a:r>
              <a:rPr lang="en-US" sz="2000" b="1" dirty="0">
                <a:effectLst/>
                <a:cs typeface="Calibri" panose="020F0502020204030204" pitchFamily="34" charset="0"/>
              </a:rPr>
              <a:t>Applications</a:t>
            </a:r>
            <a:r>
              <a:rPr lang="en-US" sz="2000" dirty="0">
                <a:effectLst/>
                <a:cs typeface="Calibri" panose="020F0502020204030204" pitchFamily="34" charset="0"/>
              </a:rPr>
              <a:t>:</a:t>
            </a:r>
          </a:p>
          <a:p>
            <a:pPr marL="320040" lvl="1" indent="0">
              <a:spcBef>
                <a:spcPts val="0"/>
              </a:spcBef>
              <a:buNone/>
            </a:pPr>
            <a:r>
              <a:rPr lang="en-US" sz="2000" dirty="0">
                <a:cs typeface="Calibri" panose="020F0502020204030204" pitchFamily="34" charset="0"/>
              </a:rPr>
              <a:t>	Number: </a:t>
            </a:r>
            <a:r>
              <a:rPr lang="en-US" sz="2000" dirty="0">
                <a:effectLst/>
                <a:cs typeface="Calibri" panose="020F0502020204030204" pitchFamily="34" charset="0"/>
              </a:rPr>
              <a:t>59 from </a:t>
            </a:r>
            <a:r>
              <a:rPr lang="en-US" sz="2000" dirty="0">
                <a:cs typeface="Calibri" panose="020F0502020204030204" pitchFamily="34" charset="0"/>
              </a:rPr>
              <a:t>24 countries</a:t>
            </a:r>
          </a:p>
          <a:p>
            <a:pPr marL="320040" lvl="1" indent="0">
              <a:spcBef>
                <a:spcPts val="0"/>
              </a:spcBef>
              <a:buNone/>
            </a:pPr>
            <a:r>
              <a:rPr lang="en-US" sz="2000" dirty="0">
                <a:effectLst/>
                <a:cs typeface="Calibri" panose="020F0502020204030204" pitchFamily="34" charset="0"/>
              </a:rPr>
              <a:t>	Academic level: </a:t>
            </a:r>
            <a:r>
              <a:rPr lang="en-US" sz="2000" dirty="0" err="1">
                <a:effectLst/>
                <a:cs typeface="Calibri" panose="020F0502020204030204" pitchFamily="34" charset="0"/>
              </a:rPr>
              <a:t>McS</a:t>
            </a:r>
            <a:r>
              <a:rPr lang="en-US" sz="2000" dirty="0">
                <a:effectLst/>
                <a:cs typeface="Calibri" panose="020F0502020204030204" pitchFamily="34" charset="0"/>
              </a:rPr>
              <a:t> students: (37%), PhD students (60%) &amp; Postdocs (3%)</a:t>
            </a:r>
          </a:p>
          <a:p>
            <a:pPr marL="320040" lvl="1" indent="0">
              <a:spcBef>
                <a:spcPts val="0"/>
              </a:spcBef>
              <a:buNone/>
            </a:pPr>
            <a:r>
              <a:rPr lang="en-US" sz="2000" dirty="0">
                <a:cs typeface="Calibri" panose="020F0502020204030204" pitchFamily="34" charset="0"/>
              </a:rPr>
              <a:t>	</a:t>
            </a:r>
            <a:r>
              <a:rPr lang="en-US" sz="2000" dirty="0">
                <a:effectLst/>
                <a:cs typeface="Calibri" panose="020F0502020204030204" pitchFamily="34" charset="0"/>
              </a:rPr>
              <a:t>Gender: Male</a:t>
            </a:r>
            <a:r>
              <a:rPr lang="en-US" sz="2000" dirty="0">
                <a:cs typeface="Calibri" panose="020F0502020204030204" pitchFamily="34" charset="0"/>
              </a:rPr>
              <a:t> (</a:t>
            </a:r>
            <a:r>
              <a:rPr lang="en-US" sz="2000" dirty="0">
                <a:effectLst/>
                <a:cs typeface="Calibri" panose="020F0502020204030204" pitchFamily="34" charset="0"/>
              </a:rPr>
              <a:t>54%) &amp; Female(46%)</a:t>
            </a:r>
            <a:endParaRPr lang="en-US" sz="2000" dirty="0">
              <a:cs typeface="Calibri" panose="020F0502020204030204" pitchFamily="34" charset="0"/>
            </a:endParaRPr>
          </a:p>
          <a:p>
            <a:pPr>
              <a:spcBef>
                <a:spcPts val="0"/>
              </a:spcBef>
            </a:pPr>
            <a:r>
              <a:rPr lang="en-US" sz="2000" b="1" dirty="0">
                <a:cs typeface="Calibri" panose="020F0502020204030204" pitchFamily="34" charset="0"/>
              </a:rPr>
              <a:t>International Advisory Committee:</a:t>
            </a:r>
          </a:p>
          <a:p>
            <a:pPr marL="0" indent="0">
              <a:spcBef>
                <a:spcPts val="0"/>
              </a:spcBef>
              <a:buNone/>
            </a:pPr>
            <a:r>
              <a:rPr lang="en-US" sz="2000" dirty="0">
                <a:cs typeface="Calibri" panose="020F0502020204030204" pitchFamily="34" charset="0"/>
              </a:rPr>
              <a:t>	Arnd </a:t>
            </a:r>
            <a:r>
              <a:rPr lang="en-US" sz="2000" dirty="0" err="1">
                <a:cs typeface="Calibri" panose="020F0502020204030204" pitchFamily="34" charset="0"/>
              </a:rPr>
              <a:t>Junghans</a:t>
            </a:r>
            <a:r>
              <a:rPr lang="en-US" sz="2000" dirty="0">
                <a:cs typeface="Calibri" panose="020F0502020204030204" pitchFamily="34" charset="0"/>
              </a:rPr>
              <a:t> (HZDR), Arjan </a:t>
            </a:r>
            <a:r>
              <a:rPr lang="en-US" sz="2000" dirty="0" err="1">
                <a:cs typeface="Calibri" panose="020F0502020204030204" pitchFamily="34" charset="0"/>
              </a:rPr>
              <a:t>Plompen</a:t>
            </a:r>
            <a:r>
              <a:rPr lang="en-US" sz="2000" dirty="0">
                <a:cs typeface="Calibri" panose="020F0502020204030204" pitchFamily="34" charset="0"/>
              </a:rPr>
              <a:t> (JRC), Gabriel Pavel (ENEN)</a:t>
            </a:r>
          </a:p>
          <a:p>
            <a:pPr marL="0" indent="0">
              <a:spcBef>
                <a:spcPts val="0"/>
              </a:spcBef>
              <a:buNone/>
            </a:pPr>
            <a:r>
              <a:rPr lang="en-US" sz="2000" dirty="0">
                <a:cs typeface="Calibri" panose="020F0502020204030204" pitchFamily="34" charset="0"/>
              </a:rPr>
              <a:t>	Enrique González (CIEMAT), Roberto Capote (IAEA) </a:t>
            </a:r>
          </a:p>
          <a:p>
            <a:pPr>
              <a:spcBef>
                <a:spcPts val="0"/>
              </a:spcBef>
            </a:pPr>
            <a:r>
              <a:rPr lang="en-US" sz="2000" b="1" dirty="0">
                <a:cs typeface="Calibri" panose="020F0502020204030204" pitchFamily="34" charset="0"/>
              </a:rPr>
              <a:t>Selection process:</a:t>
            </a:r>
          </a:p>
          <a:p>
            <a:pPr marL="320040" lvl="1" indent="0">
              <a:spcBef>
                <a:spcPts val="0"/>
              </a:spcBef>
              <a:buNone/>
            </a:pPr>
            <a:r>
              <a:rPr lang="en-US" sz="2000" dirty="0">
                <a:effectLst/>
                <a:cs typeface="Calibri" panose="020F0502020204030204" pitchFamily="34" charset="0"/>
              </a:rPr>
              <a:t>	Academic level =&gt; MSc students: 1 pt      PhD &amp; Postdocs: 3 pt</a:t>
            </a:r>
          </a:p>
          <a:p>
            <a:pPr marL="320040" lvl="1" indent="0">
              <a:spcBef>
                <a:spcPts val="0"/>
              </a:spcBef>
              <a:buNone/>
            </a:pPr>
            <a:r>
              <a:rPr lang="en-US" sz="2000" dirty="0">
                <a:effectLst/>
                <a:cs typeface="Calibri" panose="020F0502020204030204" pitchFamily="34" charset="0"/>
              </a:rPr>
              <a:t>	Origin 	            =&gt; EU: 2 pt 	         non-EU: 0 pt</a:t>
            </a:r>
          </a:p>
          <a:p>
            <a:pPr marL="320040" lvl="1" indent="0">
              <a:spcBef>
                <a:spcPts val="0"/>
              </a:spcBef>
              <a:buNone/>
            </a:pPr>
            <a:r>
              <a:rPr lang="en-US" sz="2000" dirty="0">
                <a:effectLst/>
                <a:cs typeface="Calibri" panose="020F0502020204030204" pitchFamily="34" charset="0"/>
              </a:rPr>
              <a:t>	Affinity	            =&gt; up to 5 pt</a:t>
            </a:r>
            <a:endParaRPr lang="en-US" sz="2000" b="1" dirty="0">
              <a:cs typeface="Calibri" panose="020F0502020204030204" pitchFamily="34" charset="0"/>
            </a:endParaRPr>
          </a:p>
          <a:p>
            <a:pPr>
              <a:spcBef>
                <a:spcPts val="0"/>
              </a:spcBef>
            </a:pPr>
            <a:r>
              <a:rPr lang="en-US" sz="2000" b="1" dirty="0">
                <a:cs typeface="Calibri" panose="020F0502020204030204" pitchFamily="34" charset="0"/>
              </a:rPr>
              <a:t>Selected participants:</a:t>
            </a:r>
          </a:p>
          <a:p>
            <a:pPr>
              <a:spcBef>
                <a:spcPts val="0"/>
              </a:spcBef>
            </a:pPr>
            <a:endParaRPr lang="en-US" sz="2000" b="1" dirty="0">
              <a:cs typeface="Calibri" panose="020F0502020204030204" pitchFamily="34" charset="0"/>
            </a:endParaRPr>
          </a:p>
          <a:p>
            <a:pPr marL="320040" lvl="1" indent="0">
              <a:spcBef>
                <a:spcPts val="0"/>
              </a:spcBef>
              <a:buNone/>
            </a:pPr>
            <a:endParaRPr lang="en-US" sz="2000" dirty="0">
              <a:effectLst/>
              <a:cs typeface="Calibri" panose="020F0502020204030204" pitchFamily="34" charset="0"/>
            </a:endParaRPr>
          </a:p>
          <a:p>
            <a:pPr marL="320040" lvl="1" indent="0">
              <a:spcBef>
                <a:spcPts val="0"/>
              </a:spcBef>
              <a:buNone/>
            </a:pPr>
            <a:endParaRPr lang="en-US" sz="2000" dirty="0">
              <a:cs typeface="Calibri" panose="020F0502020204030204" pitchFamily="34" charset="0"/>
            </a:endParaRPr>
          </a:p>
        </p:txBody>
      </p:sp>
      <p:pic>
        <p:nvPicPr>
          <p:cNvPr id="6" name="Imagen 5">
            <a:extLst>
              <a:ext uri="{FF2B5EF4-FFF2-40B4-BE49-F238E27FC236}">
                <a16:creationId xmlns:a16="http://schemas.microsoft.com/office/drawing/2014/main" id="{752FD774-A82B-45A9-5DF7-0B5DE4A2C848}"/>
              </a:ext>
            </a:extLst>
          </p:cNvPr>
          <p:cNvPicPr>
            <a:picLocks noChangeAspect="1"/>
          </p:cNvPicPr>
          <p:nvPr/>
        </p:nvPicPr>
        <p:blipFill>
          <a:blip r:embed="rId2"/>
          <a:stretch>
            <a:fillRect/>
          </a:stretch>
        </p:blipFill>
        <p:spPr>
          <a:xfrm>
            <a:off x="5148064" y="4120489"/>
            <a:ext cx="1872208" cy="2188831"/>
          </a:xfrm>
          <a:prstGeom prst="rect">
            <a:avLst/>
          </a:prstGeom>
        </p:spPr>
      </p:pic>
      <p:pic>
        <p:nvPicPr>
          <p:cNvPr id="8" name="Imagen 7">
            <a:extLst>
              <a:ext uri="{FF2B5EF4-FFF2-40B4-BE49-F238E27FC236}">
                <a16:creationId xmlns:a16="http://schemas.microsoft.com/office/drawing/2014/main" id="{26D28C67-F4BA-9F78-B5E4-E4726795A3F8}"/>
              </a:ext>
            </a:extLst>
          </p:cNvPr>
          <p:cNvPicPr>
            <a:picLocks noChangeAspect="1"/>
          </p:cNvPicPr>
          <p:nvPr/>
        </p:nvPicPr>
        <p:blipFill>
          <a:blip r:embed="rId3"/>
          <a:stretch>
            <a:fillRect/>
          </a:stretch>
        </p:blipFill>
        <p:spPr>
          <a:xfrm>
            <a:off x="1763687" y="4437112"/>
            <a:ext cx="2891632" cy="1872208"/>
          </a:xfrm>
          <a:prstGeom prst="rect">
            <a:avLst/>
          </a:prstGeom>
        </p:spPr>
      </p:pic>
    </p:spTree>
    <p:extLst>
      <p:ext uri="{BB962C8B-B14F-4D97-AF65-F5344CB8AC3E}">
        <p14:creationId xmlns:p14="http://schemas.microsoft.com/office/powerpoint/2010/main" val="375149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4B19F-C646-6A76-8361-D4D84EC6C785}"/>
              </a:ext>
            </a:extLst>
          </p:cNvPr>
          <p:cNvSpPr>
            <a:spLocks noGrp="1"/>
          </p:cNvSpPr>
          <p:nvPr>
            <p:ph type="title"/>
          </p:nvPr>
        </p:nvSpPr>
        <p:spPr/>
        <p:txBody>
          <a:bodyPr/>
          <a:lstStyle/>
          <a:p>
            <a:r>
              <a:rPr lang="es-ES" dirty="0"/>
              <a:t>Content </a:t>
            </a:r>
            <a:r>
              <a:rPr lang="es-ES" dirty="0" err="1"/>
              <a:t>of</a:t>
            </a:r>
            <a:r>
              <a:rPr lang="es-ES" dirty="0"/>
              <a:t> </a:t>
            </a:r>
            <a:r>
              <a:rPr lang="es-ES" dirty="0" err="1"/>
              <a:t>the</a:t>
            </a:r>
            <a:r>
              <a:rPr lang="es-ES" dirty="0"/>
              <a:t> </a:t>
            </a:r>
            <a:r>
              <a:rPr lang="es-ES" dirty="0" err="1"/>
              <a:t>School</a:t>
            </a:r>
            <a:endParaRPr lang="en-US" dirty="0"/>
          </a:p>
        </p:txBody>
      </p:sp>
      <p:sp>
        <p:nvSpPr>
          <p:cNvPr id="3" name="Marcador de número de diapositiva 2">
            <a:extLst>
              <a:ext uri="{FF2B5EF4-FFF2-40B4-BE49-F238E27FC236}">
                <a16:creationId xmlns:a16="http://schemas.microsoft.com/office/drawing/2014/main" id="{6A0AF9B0-930C-3578-8D6F-DD499E939960}"/>
              </a:ext>
            </a:extLst>
          </p:cNvPr>
          <p:cNvSpPr>
            <a:spLocks noGrp="1"/>
          </p:cNvSpPr>
          <p:nvPr>
            <p:ph type="sldNum" sz="quarter" idx="12"/>
          </p:nvPr>
        </p:nvSpPr>
        <p:spPr/>
        <p:txBody>
          <a:bodyPr/>
          <a:lstStyle/>
          <a:p>
            <a:fld id="{0EABF873-A8CC-4680-B92B-676EF7CF1CED}" type="slidenum">
              <a:rPr lang="es-ES_tradnl" smtClean="0"/>
              <a:t>14</a:t>
            </a:fld>
            <a:endParaRPr lang="es-ES_tradnl"/>
          </a:p>
        </p:txBody>
      </p:sp>
      <p:sp>
        <p:nvSpPr>
          <p:cNvPr id="4" name="Marcador de contenido 3">
            <a:extLst>
              <a:ext uri="{FF2B5EF4-FFF2-40B4-BE49-F238E27FC236}">
                <a16:creationId xmlns:a16="http://schemas.microsoft.com/office/drawing/2014/main" id="{D7CB5CCE-9286-FA05-7406-86DC2354102D}"/>
              </a:ext>
            </a:extLst>
          </p:cNvPr>
          <p:cNvSpPr>
            <a:spLocks noGrp="1"/>
          </p:cNvSpPr>
          <p:nvPr>
            <p:ph sz="quarter" idx="1"/>
          </p:nvPr>
        </p:nvSpPr>
        <p:spPr>
          <a:xfrm>
            <a:off x="286747" y="692696"/>
            <a:ext cx="8496944" cy="5400600"/>
          </a:xfrm>
        </p:spPr>
        <p:txBody>
          <a:bodyPr>
            <a:noAutofit/>
          </a:bodyPr>
          <a:lstStyle/>
          <a:p>
            <a:pPr marL="0" indent="0">
              <a:spcBef>
                <a:spcPts val="0"/>
              </a:spcBef>
              <a:buNone/>
            </a:pPr>
            <a:r>
              <a:rPr lang="en-US" sz="1800" b="1" u="sng" dirty="0"/>
              <a:t>Lectures</a:t>
            </a:r>
            <a:endParaRPr lang="en-US" sz="1800" dirty="0"/>
          </a:p>
          <a:p>
            <a:pPr lvl="1">
              <a:spcBef>
                <a:spcPts val="0"/>
              </a:spcBef>
            </a:pPr>
            <a:r>
              <a:rPr lang="en-US" sz="1800" u="sng" dirty="0"/>
              <a:t>Interaction</a:t>
            </a:r>
            <a:r>
              <a:rPr lang="en-US" sz="1800" dirty="0"/>
              <a:t> of neutrons with matter </a:t>
            </a:r>
            <a:r>
              <a:rPr lang="en-US" sz="1800" dirty="0">
                <a:solidFill>
                  <a:schemeClr val="accent6">
                    <a:lumMod val="50000"/>
                  </a:schemeClr>
                </a:solidFill>
              </a:rPr>
              <a:t>(J.L. </a:t>
            </a:r>
            <a:r>
              <a:rPr lang="en-US" sz="1800" dirty="0" err="1">
                <a:solidFill>
                  <a:schemeClr val="accent6">
                    <a:lumMod val="50000"/>
                  </a:schemeClr>
                </a:solidFill>
              </a:rPr>
              <a:t>Taín</a:t>
            </a:r>
            <a:r>
              <a:rPr lang="en-US" sz="1800" dirty="0">
                <a:solidFill>
                  <a:schemeClr val="accent6">
                    <a:lumMod val="50000"/>
                  </a:schemeClr>
                </a:solidFill>
              </a:rPr>
              <a:t>, IFIC)</a:t>
            </a:r>
          </a:p>
          <a:p>
            <a:pPr lvl="1">
              <a:spcBef>
                <a:spcPts val="0"/>
              </a:spcBef>
            </a:pPr>
            <a:r>
              <a:rPr lang="en-US" sz="1800" dirty="0"/>
              <a:t>Principles and examples of neutron </a:t>
            </a:r>
            <a:r>
              <a:rPr lang="en-US" sz="1800" u="sng" dirty="0"/>
              <a:t>production</a:t>
            </a:r>
            <a:r>
              <a:rPr lang="en-US" sz="1800" dirty="0"/>
              <a:t> </a:t>
            </a:r>
            <a:r>
              <a:rPr lang="en-US" sz="1800" dirty="0">
                <a:solidFill>
                  <a:schemeClr val="accent6">
                    <a:lumMod val="50000"/>
                  </a:schemeClr>
                </a:solidFill>
              </a:rPr>
              <a:t>(C. Guerrero, CNA)</a:t>
            </a:r>
          </a:p>
          <a:p>
            <a:pPr lvl="1">
              <a:spcBef>
                <a:spcPts val="0"/>
              </a:spcBef>
            </a:pPr>
            <a:r>
              <a:rPr lang="en-US" sz="1800" dirty="0"/>
              <a:t>Principles and examples of neutron </a:t>
            </a:r>
            <a:r>
              <a:rPr lang="en-US" sz="1800" u="sng" dirty="0"/>
              <a:t>detection</a:t>
            </a:r>
            <a:r>
              <a:rPr lang="en-US" sz="1800" dirty="0"/>
              <a:t> </a:t>
            </a:r>
            <a:r>
              <a:rPr lang="en-US" sz="1800" dirty="0">
                <a:solidFill>
                  <a:schemeClr val="accent6">
                    <a:lumMod val="50000"/>
                  </a:schemeClr>
                </a:solidFill>
              </a:rPr>
              <a:t>(D. Cano-Ott, CIEMAT)</a:t>
            </a:r>
          </a:p>
          <a:p>
            <a:pPr marL="320040" lvl="1" indent="0">
              <a:spcBef>
                <a:spcPts val="0"/>
              </a:spcBef>
              <a:buNone/>
            </a:pPr>
            <a:endParaRPr lang="en-US" sz="1800" dirty="0"/>
          </a:p>
          <a:p>
            <a:pPr marL="0" indent="0">
              <a:spcBef>
                <a:spcPts val="0"/>
              </a:spcBef>
              <a:buNone/>
            </a:pPr>
            <a:r>
              <a:rPr lang="en-US" sz="1800" b="1" u="sng" dirty="0"/>
              <a:t>Seminars</a:t>
            </a:r>
            <a:r>
              <a:rPr lang="en-US" sz="1800" b="1" dirty="0"/>
              <a:t> </a:t>
            </a:r>
            <a:r>
              <a:rPr lang="en-US" sz="1800" dirty="0"/>
              <a:t>(“The </a:t>
            </a:r>
            <a:r>
              <a:rPr lang="en-US" sz="1800" u="sng" dirty="0"/>
              <a:t>role of neutrons</a:t>
            </a:r>
            <a:r>
              <a:rPr lang="en-US" sz="1800" dirty="0"/>
              <a:t> and neutron beam </a:t>
            </a:r>
            <a:r>
              <a:rPr lang="en-US" sz="1800" u="sng" dirty="0"/>
              <a:t>experiments</a:t>
            </a:r>
            <a:r>
              <a:rPr lang="en-US" sz="1800" dirty="0"/>
              <a:t> on”)</a:t>
            </a:r>
          </a:p>
          <a:p>
            <a:pPr lvl="1">
              <a:spcBef>
                <a:spcPts val="0"/>
              </a:spcBef>
            </a:pPr>
            <a:r>
              <a:rPr lang="en-US" sz="1800" dirty="0"/>
              <a:t>Nuclear technology (</a:t>
            </a:r>
            <a:r>
              <a:rPr lang="en-US" sz="1800" dirty="0">
                <a:solidFill>
                  <a:schemeClr val="accent6">
                    <a:lumMod val="50000"/>
                  </a:schemeClr>
                </a:solidFill>
              </a:rPr>
              <a:t>F. Álvarez, CIEMAT &amp; C. </a:t>
            </a:r>
            <a:r>
              <a:rPr lang="en-US" sz="1800" dirty="0" err="1">
                <a:solidFill>
                  <a:schemeClr val="accent6">
                    <a:lumMod val="50000"/>
                  </a:schemeClr>
                </a:solidFill>
              </a:rPr>
              <a:t>Guerrero,CNA</a:t>
            </a:r>
            <a:r>
              <a:rPr lang="en-US" sz="1800" dirty="0"/>
              <a:t>)</a:t>
            </a:r>
          </a:p>
          <a:p>
            <a:pPr lvl="1">
              <a:spcBef>
                <a:spcPts val="0"/>
              </a:spcBef>
            </a:pPr>
            <a:r>
              <a:rPr lang="en-US" sz="1800" dirty="0"/>
              <a:t>Astrophysics (</a:t>
            </a:r>
            <a:r>
              <a:rPr lang="en-US" sz="1800" dirty="0">
                <a:solidFill>
                  <a:schemeClr val="accent6">
                    <a:lumMod val="50000"/>
                  </a:schemeClr>
                </a:solidFill>
              </a:rPr>
              <a:t>C. Domingo Pardo, IFIC</a:t>
            </a:r>
            <a:r>
              <a:rPr lang="en-US" sz="1800" dirty="0"/>
              <a:t>)</a:t>
            </a:r>
          </a:p>
          <a:p>
            <a:pPr lvl="1">
              <a:spcBef>
                <a:spcPts val="0"/>
              </a:spcBef>
            </a:pPr>
            <a:r>
              <a:rPr lang="en-US" sz="1800" dirty="0"/>
              <a:t>Medicine (</a:t>
            </a:r>
            <a:r>
              <a:rPr lang="en-US" sz="1800" dirty="0">
                <a:solidFill>
                  <a:schemeClr val="accent6">
                    <a:lumMod val="50000"/>
                  </a:schemeClr>
                </a:solidFill>
              </a:rPr>
              <a:t>I. Porras, UGR</a:t>
            </a:r>
            <a:r>
              <a:rPr lang="en-US" sz="1800" dirty="0"/>
              <a:t>)</a:t>
            </a:r>
          </a:p>
          <a:p>
            <a:pPr marL="0" indent="0">
              <a:spcBef>
                <a:spcPts val="0"/>
              </a:spcBef>
              <a:buNone/>
            </a:pPr>
            <a:endParaRPr lang="en-US" sz="1800" dirty="0"/>
          </a:p>
          <a:p>
            <a:pPr marL="0" indent="0">
              <a:spcBef>
                <a:spcPts val="0"/>
              </a:spcBef>
              <a:buNone/>
            </a:pPr>
            <a:r>
              <a:rPr lang="en-US" sz="1800" b="1" u="sng" dirty="0"/>
              <a:t>Experiments</a:t>
            </a:r>
          </a:p>
          <a:p>
            <a:pPr lvl="1">
              <a:spcBef>
                <a:spcPts val="0"/>
              </a:spcBef>
            </a:pPr>
            <a:r>
              <a:rPr lang="en-US" sz="1800" b="1" dirty="0"/>
              <a:t>Fast neutrons: </a:t>
            </a:r>
            <a:r>
              <a:rPr lang="en-US" sz="1800" u="sng" dirty="0"/>
              <a:t>Time-of-flight</a:t>
            </a:r>
            <a:r>
              <a:rPr lang="en-US" sz="1800" dirty="0"/>
              <a:t> with a fast pulsed neutron beam and detectors providing pulse shape discrimination </a:t>
            </a:r>
            <a:r>
              <a:rPr lang="en-US" sz="1800" dirty="0">
                <a:solidFill>
                  <a:schemeClr val="accent6">
                    <a:lumMod val="50000"/>
                  </a:schemeClr>
                </a:solidFill>
              </a:rPr>
              <a:t>(B. Fernández/C. Guerrero)</a:t>
            </a:r>
          </a:p>
          <a:p>
            <a:pPr lvl="1">
              <a:spcBef>
                <a:spcPts val="0"/>
              </a:spcBef>
            </a:pPr>
            <a:r>
              <a:rPr lang="en-US" sz="1800" b="1" dirty="0"/>
              <a:t>Epithermal neutrons: </a:t>
            </a:r>
            <a:r>
              <a:rPr lang="en-US" sz="1800" dirty="0"/>
              <a:t>Neutron capture </a:t>
            </a:r>
            <a:r>
              <a:rPr lang="en-US" sz="1800" u="sng" dirty="0"/>
              <a:t>MACS measurements</a:t>
            </a:r>
            <a:r>
              <a:rPr lang="en-US" sz="1800" dirty="0"/>
              <a:t> by activation using an epithermal neutron beam. </a:t>
            </a:r>
            <a:r>
              <a:rPr lang="en-US" sz="1800" dirty="0">
                <a:solidFill>
                  <a:schemeClr val="accent6">
                    <a:lumMod val="50000"/>
                  </a:schemeClr>
                </a:solidFill>
              </a:rPr>
              <a:t>(P. Pérez-</a:t>
            </a:r>
            <a:r>
              <a:rPr lang="en-US" sz="1800" dirty="0" err="1">
                <a:solidFill>
                  <a:schemeClr val="accent6">
                    <a:lumMod val="50000"/>
                  </a:schemeClr>
                </a:solidFill>
              </a:rPr>
              <a:t>Maroto</a:t>
            </a:r>
            <a:r>
              <a:rPr lang="en-US" sz="1800" dirty="0">
                <a:solidFill>
                  <a:schemeClr val="accent6">
                    <a:lumMod val="50000"/>
                  </a:schemeClr>
                </a:solidFill>
              </a:rPr>
              <a:t>/C. Guerrero)</a:t>
            </a:r>
          </a:p>
          <a:p>
            <a:pPr lvl="1">
              <a:spcBef>
                <a:spcPts val="0"/>
              </a:spcBef>
            </a:pPr>
            <a:r>
              <a:rPr lang="en-US" sz="1800" b="1" dirty="0"/>
              <a:t>Thermal (and fast) neutrons: </a:t>
            </a:r>
            <a:r>
              <a:rPr lang="en-US" sz="1800" dirty="0"/>
              <a:t>Thermal neutron </a:t>
            </a:r>
            <a:r>
              <a:rPr lang="en-US" sz="1800" u="sng" dirty="0"/>
              <a:t>radiography</a:t>
            </a:r>
            <a:r>
              <a:rPr lang="en-US" sz="1800" dirty="0"/>
              <a:t> with thermal neutrons via full moderation of an initially fast neutron beam. </a:t>
            </a:r>
            <a:r>
              <a:rPr lang="en-US" sz="1800" dirty="0">
                <a:solidFill>
                  <a:schemeClr val="accent6">
                    <a:lumMod val="50000"/>
                  </a:schemeClr>
                </a:solidFill>
              </a:rPr>
              <a:t>(M. A. </a:t>
            </a:r>
            <a:r>
              <a:rPr lang="en-US" sz="1800" dirty="0" err="1">
                <a:solidFill>
                  <a:schemeClr val="accent6">
                    <a:lumMod val="50000"/>
                  </a:schemeClr>
                </a:solidFill>
              </a:rPr>
              <a:t>Millán-Callado</a:t>
            </a:r>
            <a:r>
              <a:rPr lang="en-US" sz="1800" dirty="0">
                <a:solidFill>
                  <a:schemeClr val="accent6">
                    <a:lumMod val="50000"/>
                  </a:schemeClr>
                </a:solidFill>
              </a:rPr>
              <a:t>)</a:t>
            </a:r>
          </a:p>
          <a:p>
            <a:pPr lvl="1">
              <a:spcBef>
                <a:spcPts val="0"/>
              </a:spcBef>
            </a:pPr>
            <a:r>
              <a:rPr lang="en-US" sz="1800" b="1" dirty="0"/>
              <a:t>Fission neutrons: </a:t>
            </a:r>
            <a:r>
              <a:rPr lang="en-US" sz="1800" dirty="0"/>
              <a:t>Study of the neutron distribution from </a:t>
            </a:r>
            <a:r>
              <a:rPr lang="en-US" sz="1800" baseline="30000" dirty="0"/>
              <a:t>252</a:t>
            </a:r>
            <a:r>
              <a:rPr lang="en-US" sz="1800" dirty="0"/>
              <a:t>Cf fission with the </a:t>
            </a:r>
            <a:r>
              <a:rPr lang="en-US" sz="1800" i="1" u="sng" dirty="0" err="1"/>
              <a:t>miniBELEN</a:t>
            </a:r>
            <a:r>
              <a:rPr lang="en-US" sz="1800" dirty="0"/>
              <a:t> detector. </a:t>
            </a:r>
            <a:r>
              <a:rPr lang="en-US" sz="1800" dirty="0">
                <a:solidFill>
                  <a:schemeClr val="accent6">
                    <a:lumMod val="50000"/>
                  </a:schemeClr>
                </a:solidFill>
              </a:rPr>
              <a:t>(A </a:t>
            </a:r>
            <a:r>
              <a:rPr lang="en-US" sz="1800" dirty="0" err="1">
                <a:solidFill>
                  <a:schemeClr val="accent6">
                    <a:lumMod val="50000"/>
                  </a:schemeClr>
                </a:solidFill>
              </a:rPr>
              <a:t>Tarifeño</a:t>
            </a:r>
            <a:r>
              <a:rPr lang="en-US" sz="1800" dirty="0">
                <a:solidFill>
                  <a:schemeClr val="accent6">
                    <a:lumMod val="50000"/>
                  </a:schemeClr>
                </a:solidFill>
              </a:rPr>
              <a:t>)</a:t>
            </a:r>
          </a:p>
          <a:p>
            <a:pPr>
              <a:spcBef>
                <a:spcPts val="0"/>
              </a:spcBef>
            </a:pPr>
            <a:endParaRPr lang="en-US" sz="1800" dirty="0"/>
          </a:p>
        </p:txBody>
      </p:sp>
    </p:spTree>
    <p:extLst>
      <p:ext uri="{BB962C8B-B14F-4D97-AF65-F5344CB8AC3E}">
        <p14:creationId xmlns:p14="http://schemas.microsoft.com/office/powerpoint/2010/main" val="123154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3FF8F-84E1-286F-D84E-D70861E35018}"/>
              </a:ext>
            </a:extLst>
          </p:cNvPr>
          <p:cNvSpPr>
            <a:spLocks noGrp="1"/>
          </p:cNvSpPr>
          <p:nvPr>
            <p:ph type="title"/>
          </p:nvPr>
        </p:nvSpPr>
        <p:spPr/>
        <p:txBody>
          <a:bodyPr/>
          <a:lstStyle/>
          <a:p>
            <a:r>
              <a:rPr lang="es-ES" dirty="0" err="1"/>
              <a:t>Fast</a:t>
            </a:r>
            <a:r>
              <a:rPr lang="es-ES" dirty="0"/>
              <a:t> </a:t>
            </a:r>
            <a:r>
              <a:rPr lang="es-ES" dirty="0" err="1"/>
              <a:t>neutrons</a:t>
            </a:r>
            <a:r>
              <a:rPr lang="es-ES" dirty="0"/>
              <a:t>: </a:t>
            </a:r>
            <a:r>
              <a:rPr lang="es-ES" dirty="0" err="1"/>
              <a:t>ToF</a:t>
            </a:r>
            <a:r>
              <a:rPr lang="es-ES" dirty="0"/>
              <a:t> and PSD</a:t>
            </a:r>
            <a:endParaRPr lang="en-US" dirty="0"/>
          </a:p>
        </p:txBody>
      </p:sp>
      <p:sp>
        <p:nvSpPr>
          <p:cNvPr id="3" name="Marcador de número de diapositiva 2">
            <a:extLst>
              <a:ext uri="{FF2B5EF4-FFF2-40B4-BE49-F238E27FC236}">
                <a16:creationId xmlns:a16="http://schemas.microsoft.com/office/drawing/2014/main" id="{EDA0FE9F-137A-27A7-48B9-2EA1E1F08073}"/>
              </a:ext>
            </a:extLst>
          </p:cNvPr>
          <p:cNvSpPr>
            <a:spLocks noGrp="1"/>
          </p:cNvSpPr>
          <p:nvPr>
            <p:ph type="sldNum" sz="quarter" idx="12"/>
          </p:nvPr>
        </p:nvSpPr>
        <p:spPr/>
        <p:txBody>
          <a:bodyPr/>
          <a:lstStyle/>
          <a:p>
            <a:fld id="{0EABF873-A8CC-4680-B92B-676EF7CF1CED}" type="slidenum">
              <a:rPr lang="es-ES_tradnl" smtClean="0"/>
              <a:t>15</a:t>
            </a:fld>
            <a:endParaRPr lang="es-ES_tradnl"/>
          </a:p>
        </p:txBody>
      </p:sp>
      <p:pic>
        <p:nvPicPr>
          <p:cNvPr id="6" name="Imagen 5">
            <a:extLst>
              <a:ext uri="{FF2B5EF4-FFF2-40B4-BE49-F238E27FC236}">
                <a16:creationId xmlns:a16="http://schemas.microsoft.com/office/drawing/2014/main" id="{9B2E7EDB-92C6-2A75-8260-39D5D78B8C5A}"/>
              </a:ext>
            </a:extLst>
          </p:cNvPr>
          <p:cNvPicPr>
            <a:picLocks noChangeAspect="1"/>
          </p:cNvPicPr>
          <p:nvPr/>
        </p:nvPicPr>
        <p:blipFill>
          <a:blip r:embed="rId2"/>
          <a:stretch>
            <a:fillRect/>
          </a:stretch>
        </p:blipFill>
        <p:spPr>
          <a:xfrm>
            <a:off x="467544" y="763670"/>
            <a:ext cx="7596336" cy="5603547"/>
          </a:xfrm>
          <a:prstGeom prst="rect">
            <a:avLst/>
          </a:prstGeom>
        </p:spPr>
      </p:pic>
      <p:pic>
        <p:nvPicPr>
          <p:cNvPr id="8" name="Imagen 7">
            <a:extLst>
              <a:ext uri="{FF2B5EF4-FFF2-40B4-BE49-F238E27FC236}">
                <a16:creationId xmlns:a16="http://schemas.microsoft.com/office/drawing/2014/main" id="{D0B854C1-66EB-2756-1207-B930F43A096B}"/>
              </a:ext>
            </a:extLst>
          </p:cNvPr>
          <p:cNvPicPr>
            <a:picLocks noChangeAspect="1"/>
          </p:cNvPicPr>
          <p:nvPr/>
        </p:nvPicPr>
        <p:blipFill>
          <a:blip r:embed="rId3"/>
          <a:stretch>
            <a:fillRect/>
          </a:stretch>
        </p:blipFill>
        <p:spPr>
          <a:xfrm>
            <a:off x="4265712" y="2996952"/>
            <a:ext cx="4347897" cy="2907905"/>
          </a:xfrm>
          <a:prstGeom prst="rect">
            <a:avLst/>
          </a:prstGeom>
        </p:spPr>
      </p:pic>
    </p:spTree>
    <p:extLst>
      <p:ext uri="{BB962C8B-B14F-4D97-AF65-F5344CB8AC3E}">
        <p14:creationId xmlns:p14="http://schemas.microsoft.com/office/powerpoint/2010/main" val="3054325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378D9-A71A-0833-8A3F-8BE9587FDCEF}"/>
              </a:ext>
            </a:extLst>
          </p:cNvPr>
          <p:cNvSpPr>
            <a:spLocks noGrp="1"/>
          </p:cNvSpPr>
          <p:nvPr>
            <p:ph type="title"/>
          </p:nvPr>
        </p:nvSpPr>
        <p:spPr/>
        <p:txBody>
          <a:bodyPr/>
          <a:lstStyle/>
          <a:p>
            <a:r>
              <a:rPr lang="es-ES" dirty="0" err="1"/>
              <a:t>Epithermal</a:t>
            </a:r>
            <a:r>
              <a:rPr lang="es-ES" dirty="0"/>
              <a:t> </a:t>
            </a:r>
            <a:r>
              <a:rPr lang="es-ES" dirty="0" err="1"/>
              <a:t>neutrons</a:t>
            </a:r>
            <a:r>
              <a:rPr lang="es-ES" dirty="0"/>
              <a:t>: MACS </a:t>
            </a:r>
            <a:r>
              <a:rPr lang="es-ES" dirty="0" err="1"/>
              <a:t>measurements</a:t>
            </a:r>
            <a:endParaRPr lang="en-US" dirty="0"/>
          </a:p>
        </p:txBody>
      </p:sp>
      <p:sp>
        <p:nvSpPr>
          <p:cNvPr id="3" name="Marcador de número de diapositiva 2">
            <a:extLst>
              <a:ext uri="{FF2B5EF4-FFF2-40B4-BE49-F238E27FC236}">
                <a16:creationId xmlns:a16="http://schemas.microsoft.com/office/drawing/2014/main" id="{C360AFDE-59F2-84E6-378C-D0C7D78BFC06}"/>
              </a:ext>
            </a:extLst>
          </p:cNvPr>
          <p:cNvSpPr>
            <a:spLocks noGrp="1"/>
          </p:cNvSpPr>
          <p:nvPr>
            <p:ph type="sldNum" sz="quarter" idx="12"/>
          </p:nvPr>
        </p:nvSpPr>
        <p:spPr/>
        <p:txBody>
          <a:bodyPr/>
          <a:lstStyle/>
          <a:p>
            <a:fld id="{0EABF873-A8CC-4680-B92B-676EF7CF1CED}" type="slidenum">
              <a:rPr lang="es-ES_tradnl" smtClean="0"/>
              <a:t>16</a:t>
            </a:fld>
            <a:endParaRPr lang="es-ES_tradnl"/>
          </a:p>
        </p:txBody>
      </p:sp>
      <p:pic>
        <p:nvPicPr>
          <p:cNvPr id="8" name="Marcador de contenido 7" descr="Imagen que contiene bicicleta, estacionado, azul, barco&#10;&#10;Descripción generada automáticamente">
            <a:extLst>
              <a:ext uri="{FF2B5EF4-FFF2-40B4-BE49-F238E27FC236}">
                <a16:creationId xmlns:a16="http://schemas.microsoft.com/office/drawing/2014/main" id="{E305A632-31BC-F8BA-6BFB-6462F4E516A8}"/>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724190" y="1654599"/>
            <a:ext cx="5220919" cy="3915689"/>
          </a:xfrm>
        </p:spPr>
      </p:pic>
      <p:pic>
        <p:nvPicPr>
          <p:cNvPr id="6" name="Imagen 5">
            <a:extLst>
              <a:ext uri="{FF2B5EF4-FFF2-40B4-BE49-F238E27FC236}">
                <a16:creationId xmlns:a16="http://schemas.microsoft.com/office/drawing/2014/main" id="{A56030D7-BB3A-5D13-E5E0-737E956F8AE5}"/>
              </a:ext>
            </a:extLst>
          </p:cNvPr>
          <p:cNvPicPr>
            <a:picLocks noChangeAspect="1"/>
          </p:cNvPicPr>
          <p:nvPr/>
        </p:nvPicPr>
        <p:blipFill>
          <a:blip r:embed="rId3"/>
          <a:stretch>
            <a:fillRect/>
          </a:stretch>
        </p:blipFill>
        <p:spPr>
          <a:xfrm>
            <a:off x="269194" y="699465"/>
            <a:ext cx="3454996" cy="5465839"/>
          </a:xfrm>
          <a:prstGeom prst="rect">
            <a:avLst/>
          </a:prstGeom>
        </p:spPr>
      </p:pic>
    </p:spTree>
    <p:extLst>
      <p:ext uri="{BB962C8B-B14F-4D97-AF65-F5344CB8AC3E}">
        <p14:creationId xmlns:p14="http://schemas.microsoft.com/office/powerpoint/2010/main" val="3737639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D64171-7112-A011-CCA8-B3D681DB445F}"/>
              </a:ext>
            </a:extLst>
          </p:cNvPr>
          <p:cNvSpPr>
            <a:spLocks noGrp="1"/>
          </p:cNvSpPr>
          <p:nvPr>
            <p:ph type="title"/>
          </p:nvPr>
        </p:nvSpPr>
        <p:spPr/>
        <p:txBody>
          <a:bodyPr/>
          <a:lstStyle/>
          <a:p>
            <a:r>
              <a:rPr lang="es-ES" dirty="0" err="1"/>
              <a:t>Thermal</a:t>
            </a:r>
            <a:r>
              <a:rPr lang="es-ES" dirty="0"/>
              <a:t> </a:t>
            </a:r>
            <a:r>
              <a:rPr lang="es-ES" dirty="0" err="1"/>
              <a:t>neutrons</a:t>
            </a:r>
            <a:r>
              <a:rPr lang="es-ES" dirty="0"/>
              <a:t>: n-</a:t>
            </a:r>
            <a:r>
              <a:rPr lang="es-ES" dirty="0" err="1"/>
              <a:t>imaging</a:t>
            </a:r>
            <a:r>
              <a:rPr lang="es-ES" dirty="0"/>
              <a:t> (&amp; x-</a:t>
            </a:r>
            <a:r>
              <a:rPr lang="es-ES" dirty="0" err="1"/>
              <a:t>ray</a:t>
            </a:r>
            <a:r>
              <a:rPr lang="es-ES" dirty="0"/>
              <a:t>)</a:t>
            </a:r>
            <a:endParaRPr lang="en-US" dirty="0"/>
          </a:p>
        </p:txBody>
      </p:sp>
      <p:sp>
        <p:nvSpPr>
          <p:cNvPr id="3" name="Marcador de número de diapositiva 2">
            <a:extLst>
              <a:ext uri="{FF2B5EF4-FFF2-40B4-BE49-F238E27FC236}">
                <a16:creationId xmlns:a16="http://schemas.microsoft.com/office/drawing/2014/main" id="{49CDAFD4-B0E7-5E35-BD27-05B4C210ACA9}"/>
              </a:ext>
            </a:extLst>
          </p:cNvPr>
          <p:cNvSpPr>
            <a:spLocks noGrp="1"/>
          </p:cNvSpPr>
          <p:nvPr>
            <p:ph type="sldNum" sz="quarter" idx="12"/>
          </p:nvPr>
        </p:nvSpPr>
        <p:spPr/>
        <p:txBody>
          <a:bodyPr/>
          <a:lstStyle/>
          <a:p>
            <a:fld id="{0EABF873-A8CC-4680-B92B-676EF7CF1CED}" type="slidenum">
              <a:rPr lang="es-ES_tradnl" smtClean="0"/>
              <a:t>17</a:t>
            </a:fld>
            <a:endParaRPr lang="es-ES_tradnl"/>
          </a:p>
        </p:txBody>
      </p:sp>
      <p:pic>
        <p:nvPicPr>
          <p:cNvPr id="6" name="Imagen 5">
            <a:extLst>
              <a:ext uri="{FF2B5EF4-FFF2-40B4-BE49-F238E27FC236}">
                <a16:creationId xmlns:a16="http://schemas.microsoft.com/office/drawing/2014/main" id="{DDD9D7FC-FF40-B156-A0BA-EDAA904A5450}"/>
              </a:ext>
            </a:extLst>
          </p:cNvPr>
          <p:cNvPicPr>
            <a:picLocks noChangeAspect="1"/>
          </p:cNvPicPr>
          <p:nvPr/>
        </p:nvPicPr>
        <p:blipFill>
          <a:blip r:embed="rId2"/>
          <a:stretch>
            <a:fillRect/>
          </a:stretch>
        </p:blipFill>
        <p:spPr>
          <a:xfrm>
            <a:off x="388682" y="692696"/>
            <a:ext cx="7855726" cy="5616624"/>
          </a:xfrm>
          <a:prstGeom prst="rect">
            <a:avLst/>
          </a:prstGeom>
        </p:spPr>
      </p:pic>
      <p:pic>
        <p:nvPicPr>
          <p:cNvPr id="7" name="Picture 6">
            <a:extLst>
              <a:ext uri="{FF2B5EF4-FFF2-40B4-BE49-F238E27FC236}">
                <a16:creationId xmlns:a16="http://schemas.microsoft.com/office/drawing/2014/main" id="{3412E3BC-B9EB-F68A-2C6D-7E74CA1818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436" y="1916832"/>
            <a:ext cx="1603020" cy="214239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CBE98981-53C2-BCC4-FB16-5A8FEF1DE2D3}"/>
              </a:ext>
            </a:extLst>
          </p:cNvPr>
          <p:cNvPicPr>
            <a:picLocks noChangeAspect="1"/>
          </p:cNvPicPr>
          <p:nvPr/>
        </p:nvPicPr>
        <p:blipFill rotWithShape="1">
          <a:blip r:embed="rId4"/>
          <a:srcRect l="5232" r="7293" b="1076"/>
          <a:stretch/>
        </p:blipFill>
        <p:spPr>
          <a:xfrm>
            <a:off x="4384200" y="4140157"/>
            <a:ext cx="4101163" cy="2142399"/>
          </a:xfrm>
          <a:prstGeom prst="rect">
            <a:avLst/>
          </a:prstGeom>
        </p:spPr>
      </p:pic>
      <p:pic>
        <p:nvPicPr>
          <p:cNvPr id="10" name="Marcador de contenido 9" descr="Imagen en blanco y negro&#10;&#10;Descripción generada automáticamente con confianza media">
            <a:extLst>
              <a:ext uri="{FF2B5EF4-FFF2-40B4-BE49-F238E27FC236}">
                <a16:creationId xmlns:a16="http://schemas.microsoft.com/office/drawing/2014/main" id="{A0F643DA-3BA4-3617-8597-925E38C84769}"/>
              </a:ext>
            </a:extLst>
          </p:cNvPr>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6927115" y="1817641"/>
            <a:ext cx="1835214" cy="2295333"/>
          </a:xfrm>
        </p:spPr>
      </p:pic>
    </p:spTree>
    <p:extLst>
      <p:ext uri="{BB962C8B-B14F-4D97-AF65-F5344CB8AC3E}">
        <p14:creationId xmlns:p14="http://schemas.microsoft.com/office/powerpoint/2010/main" val="875812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83FAF1-5875-8192-74AF-7FA469C817BF}"/>
              </a:ext>
            </a:extLst>
          </p:cNvPr>
          <p:cNvSpPr>
            <a:spLocks noGrp="1"/>
          </p:cNvSpPr>
          <p:nvPr>
            <p:ph type="title"/>
          </p:nvPr>
        </p:nvSpPr>
        <p:spPr/>
        <p:txBody>
          <a:bodyPr/>
          <a:lstStyle/>
          <a:p>
            <a:r>
              <a:rPr lang="en-US" dirty="0"/>
              <a:t>Fission neutrons: moderation + absorption</a:t>
            </a:r>
          </a:p>
        </p:txBody>
      </p:sp>
      <p:sp>
        <p:nvSpPr>
          <p:cNvPr id="3" name="Marcador de número de diapositiva 2">
            <a:extLst>
              <a:ext uri="{FF2B5EF4-FFF2-40B4-BE49-F238E27FC236}">
                <a16:creationId xmlns:a16="http://schemas.microsoft.com/office/drawing/2014/main" id="{DDDA8E3B-13B6-C5B0-9E3B-8AD10796A30D}"/>
              </a:ext>
            </a:extLst>
          </p:cNvPr>
          <p:cNvSpPr>
            <a:spLocks noGrp="1"/>
          </p:cNvSpPr>
          <p:nvPr>
            <p:ph type="sldNum" sz="quarter" idx="12"/>
          </p:nvPr>
        </p:nvSpPr>
        <p:spPr/>
        <p:txBody>
          <a:bodyPr/>
          <a:lstStyle/>
          <a:p>
            <a:fld id="{0EABF873-A8CC-4680-B92B-676EF7CF1CED}" type="slidenum">
              <a:rPr lang="es-ES_tradnl" smtClean="0"/>
              <a:t>18</a:t>
            </a:fld>
            <a:endParaRPr lang="es-ES_tradnl"/>
          </a:p>
        </p:txBody>
      </p:sp>
      <p:pic>
        <p:nvPicPr>
          <p:cNvPr id="8" name="Marcador de contenido 7" descr="Un hombre parado enfrente de una mesa&#10;&#10;Descripción generada automáticamente con confianza media">
            <a:extLst>
              <a:ext uri="{FF2B5EF4-FFF2-40B4-BE49-F238E27FC236}">
                <a16:creationId xmlns:a16="http://schemas.microsoft.com/office/drawing/2014/main" id="{F8A97689-9377-FAA6-ACA6-6EB402773704}"/>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5420" t="10668" r="17026" b="17333"/>
          <a:stretch/>
        </p:blipFill>
        <p:spPr>
          <a:xfrm>
            <a:off x="5076056" y="787119"/>
            <a:ext cx="1985782" cy="2821901"/>
          </a:xfrm>
        </p:spPr>
      </p:pic>
      <p:pic>
        <p:nvPicPr>
          <p:cNvPr id="6" name="Imagen 5">
            <a:extLst>
              <a:ext uri="{FF2B5EF4-FFF2-40B4-BE49-F238E27FC236}">
                <a16:creationId xmlns:a16="http://schemas.microsoft.com/office/drawing/2014/main" id="{810C5ACD-ACF9-3697-5FDB-217A761B4CF5}"/>
              </a:ext>
            </a:extLst>
          </p:cNvPr>
          <p:cNvPicPr>
            <a:picLocks noChangeAspect="1"/>
          </p:cNvPicPr>
          <p:nvPr/>
        </p:nvPicPr>
        <p:blipFill>
          <a:blip r:embed="rId3"/>
          <a:stretch>
            <a:fillRect/>
          </a:stretch>
        </p:blipFill>
        <p:spPr>
          <a:xfrm>
            <a:off x="282892" y="692697"/>
            <a:ext cx="3487039" cy="5616624"/>
          </a:xfrm>
          <a:prstGeom prst="rect">
            <a:avLst/>
          </a:prstGeom>
        </p:spPr>
      </p:pic>
      <p:pic>
        <p:nvPicPr>
          <p:cNvPr id="10" name="Imagen 9" descr="Un grupo de personas sentadas frente a una mesa con una computadora&#10;&#10;Descripción generada automáticamente">
            <a:extLst>
              <a:ext uri="{FF2B5EF4-FFF2-40B4-BE49-F238E27FC236}">
                <a16:creationId xmlns:a16="http://schemas.microsoft.com/office/drawing/2014/main" id="{77214E0D-251D-9339-A1A1-92CD84F94E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50" t="26901"/>
          <a:stretch/>
        </p:blipFill>
        <p:spPr>
          <a:xfrm>
            <a:off x="4211960" y="3645024"/>
            <a:ext cx="3897855" cy="2524515"/>
          </a:xfrm>
          <a:prstGeom prst="rect">
            <a:avLst/>
          </a:prstGeom>
        </p:spPr>
      </p:pic>
    </p:spTree>
    <p:extLst>
      <p:ext uri="{BB962C8B-B14F-4D97-AF65-F5344CB8AC3E}">
        <p14:creationId xmlns:p14="http://schemas.microsoft.com/office/powerpoint/2010/main" val="2134364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3BB9A-DD06-E5AD-B924-D00D93C75408}"/>
              </a:ext>
            </a:extLst>
          </p:cNvPr>
          <p:cNvSpPr>
            <a:spLocks noGrp="1"/>
          </p:cNvSpPr>
          <p:nvPr>
            <p:ph type="title"/>
          </p:nvPr>
        </p:nvSpPr>
        <p:spPr/>
        <p:txBody>
          <a:bodyPr/>
          <a:lstStyle/>
          <a:p>
            <a:r>
              <a:rPr lang="es-ES" dirty="0" err="1"/>
              <a:t>Feedback</a:t>
            </a:r>
            <a:r>
              <a:rPr lang="es-ES" dirty="0"/>
              <a:t> </a:t>
            </a:r>
            <a:r>
              <a:rPr lang="es-ES" dirty="0" err="1"/>
              <a:t>survey</a:t>
            </a:r>
            <a:endParaRPr lang="en-US" dirty="0"/>
          </a:p>
        </p:txBody>
      </p:sp>
      <p:sp>
        <p:nvSpPr>
          <p:cNvPr id="3" name="Marcador de número de diapositiva 2">
            <a:extLst>
              <a:ext uri="{FF2B5EF4-FFF2-40B4-BE49-F238E27FC236}">
                <a16:creationId xmlns:a16="http://schemas.microsoft.com/office/drawing/2014/main" id="{E5A86461-2DC8-F60E-A94F-896FB0CE55B2}"/>
              </a:ext>
            </a:extLst>
          </p:cNvPr>
          <p:cNvSpPr>
            <a:spLocks noGrp="1"/>
          </p:cNvSpPr>
          <p:nvPr>
            <p:ph type="sldNum" sz="quarter" idx="12"/>
          </p:nvPr>
        </p:nvSpPr>
        <p:spPr/>
        <p:txBody>
          <a:bodyPr/>
          <a:lstStyle/>
          <a:p>
            <a:fld id="{0EABF873-A8CC-4680-B92B-676EF7CF1CED}" type="slidenum">
              <a:rPr lang="es-ES_tradnl" smtClean="0"/>
              <a:t>19</a:t>
            </a:fld>
            <a:endParaRPr lang="es-ES_tradnl"/>
          </a:p>
        </p:txBody>
      </p:sp>
      <p:pic>
        <p:nvPicPr>
          <p:cNvPr id="6" name="Imagen 5" descr="Interfaz de usuario gráfica, Aplicación&#10;&#10;Descripción generada automáticamente">
            <a:extLst>
              <a:ext uri="{FF2B5EF4-FFF2-40B4-BE49-F238E27FC236}">
                <a16:creationId xmlns:a16="http://schemas.microsoft.com/office/drawing/2014/main" id="{826B592A-C7A3-0AE0-4B46-B706D68D087E}"/>
              </a:ext>
            </a:extLst>
          </p:cNvPr>
          <p:cNvPicPr>
            <a:picLocks noChangeAspect="1"/>
          </p:cNvPicPr>
          <p:nvPr/>
        </p:nvPicPr>
        <p:blipFill rotWithShape="1">
          <a:blip r:embed="rId2">
            <a:extLst>
              <a:ext uri="{28A0092B-C50C-407E-A947-70E740481C1C}">
                <a14:useLocalDpi xmlns:a14="http://schemas.microsoft.com/office/drawing/2010/main" val="0"/>
              </a:ext>
            </a:extLst>
          </a:blip>
          <a:srcRect b="66180"/>
          <a:stretch/>
        </p:blipFill>
        <p:spPr>
          <a:xfrm>
            <a:off x="632089" y="758775"/>
            <a:ext cx="3810234" cy="1806129"/>
          </a:xfrm>
          <a:prstGeom prst="rect">
            <a:avLst/>
          </a:prstGeom>
        </p:spPr>
      </p:pic>
      <p:pic>
        <p:nvPicPr>
          <p:cNvPr id="8" name="Imagen 7" descr="Interfaz de usuario gráfica, Aplicación, Teams&#10;&#10;Descripción generada automáticamente">
            <a:extLst>
              <a:ext uri="{FF2B5EF4-FFF2-40B4-BE49-F238E27FC236}">
                <a16:creationId xmlns:a16="http://schemas.microsoft.com/office/drawing/2014/main" id="{2DE9BA23-CCAA-332D-4F6E-FE78D81A3644}"/>
              </a:ext>
            </a:extLst>
          </p:cNvPr>
          <p:cNvPicPr>
            <a:picLocks noChangeAspect="1"/>
          </p:cNvPicPr>
          <p:nvPr/>
        </p:nvPicPr>
        <p:blipFill rotWithShape="1">
          <a:blip r:embed="rId3">
            <a:extLst>
              <a:ext uri="{28A0092B-C50C-407E-A947-70E740481C1C}">
                <a14:useLocalDpi xmlns:a14="http://schemas.microsoft.com/office/drawing/2010/main" val="0"/>
              </a:ext>
            </a:extLst>
          </a:blip>
          <a:srcRect b="66180"/>
          <a:stretch/>
        </p:blipFill>
        <p:spPr>
          <a:xfrm>
            <a:off x="4666712" y="758775"/>
            <a:ext cx="3793720" cy="1806129"/>
          </a:xfrm>
          <a:prstGeom prst="rect">
            <a:avLst/>
          </a:prstGeom>
        </p:spPr>
      </p:pic>
      <p:pic>
        <p:nvPicPr>
          <p:cNvPr id="4" name="Imagen 3" descr="Interfaz de usuario gráfica, Aplicación, Teams&#10;&#10;Descripción generada automáticamente">
            <a:extLst>
              <a:ext uri="{FF2B5EF4-FFF2-40B4-BE49-F238E27FC236}">
                <a16:creationId xmlns:a16="http://schemas.microsoft.com/office/drawing/2014/main" id="{1231D45E-B678-0AE3-2BFD-8D7E3A970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00" y="2547156"/>
            <a:ext cx="3831658" cy="3584952"/>
          </a:xfrm>
          <a:prstGeom prst="rect">
            <a:avLst/>
          </a:prstGeom>
        </p:spPr>
      </p:pic>
      <p:pic>
        <p:nvPicPr>
          <p:cNvPr id="5" name="Imagen 4" descr="Interfaz de usuario gráfica, Aplicación, Teams&#10;&#10;Descripción generada automáticamente">
            <a:extLst>
              <a:ext uri="{FF2B5EF4-FFF2-40B4-BE49-F238E27FC236}">
                <a16:creationId xmlns:a16="http://schemas.microsoft.com/office/drawing/2014/main" id="{A3BC4EF5-FB8E-BFEA-E756-2217EB25C23B}"/>
              </a:ext>
            </a:extLst>
          </p:cNvPr>
          <p:cNvPicPr>
            <a:picLocks noChangeAspect="1"/>
          </p:cNvPicPr>
          <p:nvPr/>
        </p:nvPicPr>
        <p:blipFill rotWithShape="1">
          <a:blip r:embed="rId5">
            <a:extLst>
              <a:ext uri="{28A0092B-C50C-407E-A947-70E740481C1C}">
                <a14:useLocalDpi xmlns:a14="http://schemas.microsoft.com/office/drawing/2010/main" val="0"/>
              </a:ext>
            </a:extLst>
          </a:blip>
          <a:srcRect b="33184"/>
          <a:stretch/>
        </p:blipFill>
        <p:spPr>
          <a:xfrm>
            <a:off x="4666712" y="2561454"/>
            <a:ext cx="3793720" cy="3606480"/>
          </a:xfrm>
          <a:prstGeom prst="rect">
            <a:avLst/>
          </a:prstGeom>
        </p:spPr>
      </p:pic>
    </p:spTree>
    <p:extLst>
      <p:ext uri="{BB962C8B-B14F-4D97-AF65-F5344CB8AC3E}">
        <p14:creationId xmlns:p14="http://schemas.microsoft.com/office/powerpoint/2010/main" val="3857309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F2F36-404E-466D-8352-FC32F9364965}"/>
              </a:ext>
            </a:extLst>
          </p:cNvPr>
          <p:cNvSpPr>
            <a:spLocks noGrp="1"/>
          </p:cNvSpPr>
          <p:nvPr>
            <p:ph type="title"/>
          </p:nvPr>
        </p:nvSpPr>
        <p:spPr/>
        <p:txBody>
          <a:bodyPr/>
          <a:lstStyle/>
          <a:p>
            <a:r>
              <a:rPr lang="en-GB" dirty="0"/>
              <a:t>WP5 Schools and Dissemination</a:t>
            </a:r>
            <a:endParaRPr lang="es-ES" dirty="0"/>
          </a:p>
        </p:txBody>
      </p:sp>
      <p:sp>
        <p:nvSpPr>
          <p:cNvPr id="3" name="Marcador de número de diapositiva 2">
            <a:extLst>
              <a:ext uri="{FF2B5EF4-FFF2-40B4-BE49-F238E27FC236}">
                <a16:creationId xmlns:a16="http://schemas.microsoft.com/office/drawing/2014/main" id="{45DBAEB3-24E1-459C-A28C-969D03245F9B}"/>
              </a:ext>
            </a:extLst>
          </p:cNvPr>
          <p:cNvSpPr>
            <a:spLocks noGrp="1"/>
          </p:cNvSpPr>
          <p:nvPr>
            <p:ph type="sldNum" sz="quarter" idx="12"/>
          </p:nvPr>
        </p:nvSpPr>
        <p:spPr/>
        <p:txBody>
          <a:bodyPr/>
          <a:lstStyle/>
          <a:p>
            <a:fld id="{0EABF873-A8CC-4680-B92B-676EF7CF1CED}" type="slidenum">
              <a:rPr lang="es-ES_tradnl" smtClean="0"/>
              <a:t>2</a:t>
            </a:fld>
            <a:endParaRPr lang="es-ES_tradnl"/>
          </a:p>
        </p:txBody>
      </p:sp>
      <p:pic>
        <p:nvPicPr>
          <p:cNvPr id="5" name="Imagen 4">
            <a:extLst>
              <a:ext uri="{FF2B5EF4-FFF2-40B4-BE49-F238E27FC236}">
                <a16:creationId xmlns:a16="http://schemas.microsoft.com/office/drawing/2014/main" id="{335DE1B9-3A58-46D5-B5B6-43455240B606}"/>
              </a:ext>
            </a:extLst>
          </p:cNvPr>
          <p:cNvPicPr>
            <a:picLocks noChangeAspect="1"/>
          </p:cNvPicPr>
          <p:nvPr/>
        </p:nvPicPr>
        <p:blipFill>
          <a:blip r:embed="rId2"/>
          <a:stretch>
            <a:fillRect/>
          </a:stretch>
        </p:blipFill>
        <p:spPr>
          <a:xfrm>
            <a:off x="467544" y="745029"/>
            <a:ext cx="8208912" cy="5539433"/>
          </a:xfrm>
          <a:prstGeom prst="rect">
            <a:avLst/>
          </a:prstGeom>
        </p:spPr>
      </p:pic>
      <p:sp>
        <p:nvSpPr>
          <p:cNvPr id="4" name="Rectángulo 3">
            <a:extLst>
              <a:ext uri="{FF2B5EF4-FFF2-40B4-BE49-F238E27FC236}">
                <a16:creationId xmlns:a16="http://schemas.microsoft.com/office/drawing/2014/main" id="{0E9E5275-6F8D-1C3E-A1D7-56ADC1FBA79D}"/>
              </a:ext>
            </a:extLst>
          </p:cNvPr>
          <p:cNvSpPr/>
          <p:nvPr/>
        </p:nvSpPr>
        <p:spPr>
          <a:xfrm>
            <a:off x="5508104" y="3916016"/>
            <a:ext cx="2880320" cy="216024"/>
          </a:xfrm>
          <a:prstGeom prst="rect">
            <a:avLst/>
          </a:prstGeom>
          <a:solidFill>
            <a:srgbClr val="4F81BD">
              <a:alpha val="40000"/>
            </a:srgbClr>
          </a:solidFill>
          <a:ln>
            <a:solidFill>
              <a:srgbClr val="681102">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06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20C4B-EC28-730D-9E72-2DBB047422C2}"/>
              </a:ext>
            </a:extLst>
          </p:cNvPr>
          <p:cNvSpPr>
            <a:spLocks noGrp="1"/>
          </p:cNvSpPr>
          <p:nvPr>
            <p:ph type="title"/>
          </p:nvPr>
        </p:nvSpPr>
        <p:spPr/>
        <p:txBody>
          <a:bodyPr/>
          <a:lstStyle/>
          <a:p>
            <a:r>
              <a:rPr lang="es-ES" dirty="0" err="1"/>
              <a:t>Best</a:t>
            </a:r>
            <a:r>
              <a:rPr lang="es-ES" dirty="0"/>
              <a:t> poster </a:t>
            </a:r>
            <a:r>
              <a:rPr lang="es-ES" dirty="0" err="1"/>
              <a:t>award</a:t>
            </a:r>
            <a:r>
              <a:rPr lang="es-ES" dirty="0"/>
              <a:t> &amp; </a:t>
            </a:r>
            <a:r>
              <a:rPr lang="es-ES" dirty="0" err="1"/>
              <a:t>some</a:t>
            </a:r>
            <a:r>
              <a:rPr lang="es-ES" dirty="0"/>
              <a:t> more </a:t>
            </a:r>
            <a:r>
              <a:rPr lang="es-ES" dirty="0" err="1"/>
              <a:t>pictures</a:t>
            </a:r>
            <a:endParaRPr lang="en-US" dirty="0"/>
          </a:p>
        </p:txBody>
      </p:sp>
      <p:sp>
        <p:nvSpPr>
          <p:cNvPr id="3" name="Marcador de número de diapositiva 2">
            <a:extLst>
              <a:ext uri="{FF2B5EF4-FFF2-40B4-BE49-F238E27FC236}">
                <a16:creationId xmlns:a16="http://schemas.microsoft.com/office/drawing/2014/main" id="{73B43FB3-46E6-A519-EA93-E2DB9CBAF333}"/>
              </a:ext>
            </a:extLst>
          </p:cNvPr>
          <p:cNvSpPr>
            <a:spLocks noGrp="1"/>
          </p:cNvSpPr>
          <p:nvPr>
            <p:ph type="sldNum" sz="quarter" idx="12"/>
          </p:nvPr>
        </p:nvSpPr>
        <p:spPr/>
        <p:txBody>
          <a:bodyPr/>
          <a:lstStyle/>
          <a:p>
            <a:fld id="{0EABF873-A8CC-4680-B92B-676EF7CF1CED}" type="slidenum">
              <a:rPr lang="es-ES_tradnl" smtClean="0"/>
              <a:t>20</a:t>
            </a:fld>
            <a:endParaRPr lang="es-ES_tradnl"/>
          </a:p>
        </p:txBody>
      </p:sp>
      <p:pic>
        <p:nvPicPr>
          <p:cNvPr id="7" name="Marcador de contenido 6">
            <a:extLst>
              <a:ext uri="{FF2B5EF4-FFF2-40B4-BE49-F238E27FC236}">
                <a16:creationId xmlns:a16="http://schemas.microsoft.com/office/drawing/2014/main" id="{D9A6CFC7-64C1-90C7-E1C3-D607A904F535}"/>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18622" y="4093270"/>
            <a:ext cx="2497005" cy="1872754"/>
          </a:xfrm>
        </p:spPr>
      </p:pic>
      <p:pic>
        <p:nvPicPr>
          <p:cNvPr id="6" name="Imagen 5">
            <a:extLst>
              <a:ext uri="{FF2B5EF4-FFF2-40B4-BE49-F238E27FC236}">
                <a16:creationId xmlns:a16="http://schemas.microsoft.com/office/drawing/2014/main" id="{4F319DB1-34FD-D321-2FB2-7ABE9FD357B9}"/>
              </a:ext>
            </a:extLst>
          </p:cNvPr>
          <p:cNvPicPr>
            <a:picLocks noChangeAspect="1"/>
          </p:cNvPicPr>
          <p:nvPr/>
        </p:nvPicPr>
        <p:blipFill>
          <a:blip r:embed="rId3"/>
          <a:stretch>
            <a:fillRect/>
          </a:stretch>
        </p:blipFill>
        <p:spPr>
          <a:xfrm>
            <a:off x="139281" y="791725"/>
            <a:ext cx="3712639" cy="5328592"/>
          </a:xfrm>
          <a:prstGeom prst="rect">
            <a:avLst/>
          </a:prstGeom>
        </p:spPr>
      </p:pic>
      <p:pic>
        <p:nvPicPr>
          <p:cNvPr id="9" name="Imagen 8">
            <a:extLst>
              <a:ext uri="{FF2B5EF4-FFF2-40B4-BE49-F238E27FC236}">
                <a16:creationId xmlns:a16="http://schemas.microsoft.com/office/drawing/2014/main" id="{9DCDE413-DBAD-98AF-3A43-8199ACDAC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621" y="2132856"/>
            <a:ext cx="2517875" cy="1888406"/>
          </a:xfrm>
          <a:prstGeom prst="rect">
            <a:avLst/>
          </a:prstGeom>
        </p:spPr>
      </p:pic>
      <p:pic>
        <p:nvPicPr>
          <p:cNvPr id="11" name="Imagen 10">
            <a:extLst>
              <a:ext uri="{FF2B5EF4-FFF2-40B4-BE49-F238E27FC236}">
                <a16:creationId xmlns:a16="http://schemas.microsoft.com/office/drawing/2014/main" id="{E6E6DFE5-15B7-BA33-E56F-FC8C5DA67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9360" y="4093270"/>
            <a:ext cx="2497005" cy="1872753"/>
          </a:xfrm>
          <a:prstGeom prst="rect">
            <a:avLst/>
          </a:prstGeom>
        </p:spPr>
      </p:pic>
      <p:pic>
        <p:nvPicPr>
          <p:cNvPr id="13" name="Imagen 12">
            <a:extLst>
              <a:ext uri="{FF2B5EF4-FFF2-40B4-BE49-F238E27FC236}">
                <a16:creationId xmlns:a16="http://schemas.microsoft.com/office/drawing/2014/main" id="{9666023E-A547-0EBA-C3BF-5C65E7A36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9360" y="2132856"/>
            <a:ext cx="2517875" cy="1888406"/>
          </a:xfrm>
          <a:prstGeom prst="rect">
            <a:avLst/>
          </a:prstGeom>
        </p:spPr>
      </p:pic>
    </p:spTree>
    <p:extLst>
      <p:ext uri="{BB962C8B-B14F-4D97-AF65-F5344CB8AC3E}">
        <p14:creationId xmlns:p14="http://schemas.microsoft.com/office/powerpoint/2010/main" val="2875477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FF357-653C-0250-274C-3B17DC87D0B0}"/>
              </a:ext>
            </a:extLst>
          </p:cNvPr>
          <p:cNvSpPr>
            <a:spLocks noGrp="1"/>
          </p:cNvSpPr>
          <p:nvPr>
            <p:ph type="title"/>
          </p:nvPr>
        </p:nvSpPr>
        <p:spPr/>
        <p:txBody>
          <a:bodyPr/>
          <a:lstStyle/>
          <a:p>
            <a:endParaRPr lang="en-US"/>
          </a:p>
        </p:txBody>
      </p:sp>
      <p:sp>
        <p:nvSpPr>
          <p:cNvPr id="3" name="Marcador de número de diapositiva 2">
            <a:extLst>
              <a:ext uri="{FF2B5EF4-FFF2-40B4-BE49-F238E27FC236}">
                <a16:creationId xmlns:a16="http://schemas.microsoft.com/office/drawing/2014/main" id="{D72C19AA-121D-FD11-5649-729F4A58AA5B}"/>
              </a:ext>
            </a:extLst>
          </p:cNvPr>
          <p:cNvSpPr>
            <a:spLocks noGrp="1"/>
          </p:cNvSpPr>
          <p:nvPr>
            <p:ph type="sldNum" sz="quarter" idx="12"/>
          </p:nvPr>
        </p:nvSpPr>
        <p:spPr/>
        <p:txBody>
          <a:bodyPr/>
          <a:lstStyle/>
          <a:p>
            <a:fld id="{0EABF873-A8CC-4680-B92B-676EF7CF1CED}" type="slidenum">
              <a:rPr lang="es-ES_tradnl" smtClean="0"/>
              <a:t>21</a:t>
            </a:fld>
            <a:endParaRPr lang="es-ES_tradnl"/>
          </a:p>
        </p:txBody>
      </p:sp>
      <p:sp>
        <p:nvSpPr>
          <p:cNvPr id="5" name="Rectangle 6">
            <a:extLst>
              <a:ext uri="{FF2B5EF4-FFF2-40B4-BE49-F238E27FC236}">
                <a16:creationId xmlns:a16="http://schemas.microsoft.com/office/drawing/2014/main" id="{FF9B0A9E-00BA-6233-F56E-FD0DA47D4631}"/>
              </a:ext>
            </a:extLst>
          </p:cNvPr>
          <p:cNvSpPr/>
          <p:nvPr/>
        </p:nvSpPr>
        <p:spPr>
          <a:xfrm>
            <a:off x="62931" y="1469603"/>
            <a:ext cx="9021537" cy="1527349"/>
          </a:xfrm>
          <a:prstGeom prst="rect">
            <a:avLst/>
          </a:prstGeom>
          <a:solidFill>
            <a:srgbClr val="0070C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r>
              <a:rPr lang="en-US" sz="3600" dirty="0">
                <a:latin typeface="Calibri" panose="020F0502020204030204" pitchFamily="34" charset="0"/>
                <a:cs typeface="Calibri" panose="020F0502020204030204" pitchFamily="34" charset="0"/>
              </a:rPr>
              <a:t>Hands-On School on Nuclear Data from Research Reactors</a:t>
            </a:r>
            <a:endParaRPr kumimoji="0" lang="en-US" sz="3600" dirty="0"/>
          </a:p>
        </p:txBody>
      </p:sp>
      <p:pic>
        <p:nvPicPr>
          <p:cNvPr id="10" name="Imagen 9" descr="Dibujo del planeta tierra con fondo negro y letras blancas&#10;&#10;Descripción generada automáticamente con confianza baja">
            <a:extLst>
              <a:ext uri="{FF2B5EF4-FFF2-40B4-BE49-F238E27FC236}">
                <a16:creationId xmlns:a16="http://schemas.microsoft.com/office/drawing/2014/main" id="{D998A2C8-B421-0D06-786D-51278579C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306" y="3682581"/>
            <a:ext cx="4629150" cy="1190625"/>
          </a:xfrm>
          <a:prstGeom prst="rect">
            <a:avLst/>
          </a:prstGeom>
        </p:spPr>
      </p:pic>
      <p:pic>
        <p:nvPicPr>
          <p:cNvPr id="12" name="Imagen 11" descr="Un dibujo de un perro con la boca abierta&#10;&#10;Descripción generada automáticamente con confianza baja">
            <a:extLst>
              <a:ext uri="{FF2B5EF4-FFF2-40B4-BE49-F238E27FC236}">
                <a16:creationId xmlns:a16="http://schemas.microsoft.com/office/drawing/2014/main" id="{1EDF8B39-FFE9-9BAF-5873-C1CCB7F18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464365"/>
            <a:ext cx="3334131" cy="1627056"/>
          </a:xfrm>
          <a:prstGeom prst="rect">
            <a:avLst/>
          </a:prstGeom>
        </p:spPr>
      </p:pic>
      <p:sp>
        <p:nvSpPr>
          <p:cNvPr id="13" name="CuadroTexto 12">
            <a:extLst>
              <a:ext uri="{FF2B5EF4-FFF2-40B4-BE49-F238E27FC236}">
                <a16:creationId xmlns:a16="http://schemas.microsoft.com/office/drawing/2014/main" id="{4BCB4519-ECAE-217D-44C1-B746E751E183}"/>
              </a:ext>
            </a:extLst>
          </p:cNvPr>
          <p:cNvSpPr txBox="1"/>
          <p:nvPr/>
        </p:nvSpPr>
        <p:spPr>
          <a:xfrm>
            <a:off x="395536" y="5602014"/>
            <a:ext cx="3837397" cy="923330"/>
          </a:xfrm>
          <a:prstGeom prst="rect">
            <a:avLst/>
          </a:prstGeom>
          <a:noFill/>
        </p:spPr>
        <p:txBody>
          <a:bodyPr wrap="none" rtlCol="0">
            <a:spAutoFit/>
          </a:bodyPr>
          <a:lstStyle/>
          <a:p>
            <a:r>
              <a:rPr lang="es-ES" dirty="0">
                <a:latin typeface="Calibri" panose="020F0502020204030204" pitchFamily="34" charset="0"/>
              </a:rPr>
              <a:t>Director: </a:t>
            </a:r>
            <a:r>
              <a:rPr lang="es-ES" dirty="0" err="1">
                <a:latin typeface="Calibri" panose="020F0502020204030204" pitchFamily="34" charset="0"/>
              </a:rPr>
              <a:t>Tamas</a:t>
            </a:r>
            <a:r>
              <a:rPr lang="es-ES" dirty="0">
                <a:latin typeface="Calibri" panose="020F0502020204030204" pitchFamily="34" charset="0"/>
              </a:rPr>
              <a:t> </a:t>
            </a:r>
            <a:r>
              <a:rPr lang="es-ES" dirty="0" err="1">
                <a:latin typeface="Calibri" panose="020F0502020204030204" pitchFamily="34" charset="0"/>
              </a:rPr>
              <a:t>Belgya</a:t>
            </a:r>
            <a:endParaRPr lang="es-ES" dirty="0">
              <a:latin typeface="Calibri" panose="020F0502020204030204" pitchFamily="34" charset="0"/>
            </a:endParaRPr>
          </a:p>
          <a:p>
            <a:r>
              <a:rPr lang="en-US" dirty="0">
                <a:latin typeface="Calibri" panose="020F0502020204030204" pitchFamily="34" charset="0"/>
                <a:hlinkClick r:id="rId4"/>
              </a:rPr>
              <a:t>https://indico.cern.ch/event/1290109/</a:t>
            </a:r>
            <a:endParaRPr lang="es-ES"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1858214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009166" y="916070"/>
            <a:ext cx="5199355" cy="300082"/>
          </a:xfrm>
          <a:prstGeom prst="rect">
            <a:avLst/>
          </a:prstGeom>
          <a:noFill/>
        </p:spPr>
        <p:txBody>
          <a:bodyPr wrap="square" rtlCol="0">
            <a:spAutoFit/>
          </a:bodyPr>
          <a:lstStyle/>
          <a:p>
            <a:r>
              <a:rPr lang="hu-HU" sz="1350" dirty="0">
                <a:solidFill>
                  <a:schemeClr val="bg1"/>
                </a:solidFill>
              </a:rPr>
              <a:t>Report on the ARIEL Education and Learning School in Budapest</a:t>
            </a:r>
            <a:endParaRPr lang="en-GB" sz="1350" dirty="0">
              <a:solidFill>
                <a:schemeClr val="bg1"/>
              </a:solidFill>
            </a:endParaRPr>
          </a:p>
        </p:txBody>
      </p:sp>
      <p:sp>
        <p:nvSpPr>
          <p:cNvPr id="4" name="TextBox 3">
            <a:extLst>
              <a:ext uri="{FF2B5EF4-FFF2-40B4-BE49-F238E27FC236}">
                <a16:creationId xmlns:a16="http://schemas.microsoft.com/office/drawing/2014/main" id="{C7329D8D-74B6-28AD-5D4F-A8FB64C431AB}"/>
              </a:ext>
            </a:extLst>
          </p:cNvPr>
          <p:cNvSpPr txBox="1"/>
          <p:nvPr/>
        </p:nvSpPr>
        <p:spPr>
          <a:xfrm>
            <a:off x="539552" y="939011"/>
            <a:ext cx="8352928" cy="1944122"/>
          </a:xfrm>
          <a:prstGeom prst="rect">
            <a:avLst/>
          </a:prstGeom>
          <a:noFill/>
        </p:spPr>
        <p:txBody>
          <a:bodyPr wrap="square">
            <a:spAutoFit/>
          </a:bodyPr>
          <a:lstStyle/>
          <a:p>
            <a:pPr algn="just"/>
            <a:endParaRPr lang="hu-HU"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5022" indent="-175022" algn="just">
              <a:spcAft>
                <a:spcPts val="450"/>
              </a:spcAft>
              <a:buFont typeface="Arial" panose="020B0604020202020204" pitchFamily="34" charset="0"/>
              <a:buChar char="•"/>
            </a:pPr>
            <a:r>
              <a:rPr lang="hu-HU" sz="1600" dirty="0">
                <a:solidFill>
                  <a:srgbClr val="000000"/>
                </a:solidFill>
                <a:latin typeface="Calibri" panose="020F0502020204030204" pitchFamily="34" charset="0"/>
                <a:ea typeface="Calibri" panose="020F0502020204030204" pitchFamily="34" charset="0"/>
                <a:cs typeface="Calibri" panose="020F0502020204030204" pitchFamily="34" charset="0"/>
              </a:rPr>
              <a:t>Replacement of the planned summer school at Uppsala Univ.</a:t>
            </a:r>
          </a:p>
          <a:p>
            <a:pPr marL="175022" indent="-175022" algn="just">
              <a:spcAft>
                <a:spcPts val="450"/>
              </a:spcAft>
              <a:buFont typeface="Arial" panose="020B0604020202020204" pitchFamily="34" charset="0"/>
              <a:buChar char="•"/>
            </a:pPr>
            <a:r>
              <a:rPr lang="hu-HU" sz="1600" dirty="0">
                <a:solidFill>
                  <a:srgbClr val="000000"/>
                </a:solidFill>
                <a:latin typeface="Calibri" panose="020F0502020204030204" pitchFamily="34" charset="0"/>
                <a:ea typeface="Calibri" panose="020F0502020204030204" pitchFamily="34" charset="0"/>
                <a:cs typeface="Calibri" panose="020F0502020204030204" pitchFamily="34" charset="0"/>
              </a:rPr>
              <a:t>The decision was made on the GA in Teddington, UK in March 2023, where the offer of the organizers (BME NTI &amp; EK BNC), the program and financial conditions were presented by TB</a:t>
            </a:r>
          </a:p>
          <a:p>
            <a:pPr marL="175022" indent="-175022" algn="just">
              <a:spcAft>
                <a:spcPts val="450"/>
              </a:spcAft>
              <a:buFont typeface="Arial" panose="020B0604020202020204" pitchFamily="34" charset="0"/>
              <a:buChar char="•"/>
            </a:pPr>
            <a:r>
              <a:rPr lang="hu-HU" sz="1600" dirty="0">
                <a:solidFill>
                  <a:srgbClr val="000000"/>
                </a:solidFill>
                <a:latin typeface="Calibri" panose="020F0502020204030204" pitchFamily="34" charset="0"/>
                <a:ea typeface="Calibri" panose="020F0502020204030204" pitchFamily="34" charset="0"/>
                <a:cs typeface="Calibri" panose="020F0502020204030204" pitchFamily="34" charset="0"/>
              </a:rPr>
              <a:t>By mid-June the Homepage </a:t>
            </a:r>
            <a:r>
              <a:rPr lang="hu-HU" sz="16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https://indico.cern.ch/event/1290109/</a:t>
            </a:r>
            <a:r>
              <a:rPr lang="hu-HU" sz="1600" dirty="0">
                <a:solidFill>
                  <a:srgbClr val="000000"/>
                </a:solidFill>
                <a:latin typeface="Calibri" panose="020F0502020204030204" pitchFamily="34" charset="0"/>
                <a:ea typeface="Calibri" panose="020F0502020204030204" pitchFamily="34" charset="0"/>
                <a:cs typeface="Calibri" panose="020F0502020204030204" pitchFamily="34" charset="0"/>
              </a:rPr>
              <a:t>, the call and the international advisory board of the school were ready and started to inform applicants about the participation</a:t>
            </a:r>
          </a:p>
        </p:txBody>
      </p:sp>
      <p:sp>
        <p:nvSpPr>
          <p:cNvPr id="5" name="TextBox 4">
            <a:extLst>
              <a:ext uri="{FF2B5EF4-FFF2-40B4-BE49-F238E27FC236}">
                <a16:creationId xmlns:a16="http://schemas.microsoft.com/office/drawing/2014/main" id="{B17D7781-22D0-C345-A471-A67873D36D6E}"/>
              </a:ext>
            </a:extLst>
          </p:cNvPr>
          <p:cNvSpPr txBox="1"/>
          <p:nvPr/>
        </p:nvSpPr>
        <p:spPr>
          <a:xfrm>
            <a:off x="484416" y="3053278"/>
            <a:ext cx="8408064" cy="1815882"/>
          </a:xfrm>
          <a:prstGeom prst="rect">
            <a:avLst/>
          </a:prstGeom>
          <a:noFill/>
        </p:spPr>
        <p:txBody>
          <a:bodyPr wrap="square" rtlCol="0">
            <a:spAutoFit/>
          </a:bodyPr>
          <a:lstStyle/>
          <a:p>
            <a:pPr algn="just"/>
            <a:r>
              <a:rPr lang="hu-HU" sz="1600" dirty="0">
                <a:latin typeface="Calibri" panose="020F0502020204030204" pitchFamily="34" charset="0"/>
                <a:ea typeface="Calibri" panose="020F0502020204030204" pitchFamily="34" charset="0"/>
                <a:cs typeface="Calibri" panose="020F0502020204030204" pitchFamily="34" charset="0"/>
              </a:rPr>
              <a:t>The program had three parts. On the first two days, theoretical lectures were presented by invited experts, teachers of NTI and researchers of BNC on nuclear data evaluations, measurements and applications.</a:t>
            </a:r>
          </a:p>
          <a:p>
            <a:pPr algn="just"/>
            <a:r>
              <a:rPr lang="hu-HU" sz="1600" dirty="0">
                <a:latin typeface="Calibri" panose="020F0502020204030204" pitchFamily="34" charset="0"/>
                <a:ea typeface="Calibri" panose="020F0502020204030204" pitchFamily="34" charset="0"/>
                <a:cs typeface="Calibri" panose="020F0502020204030204" pitchFamily="34" charset="0"/>
              </a:rPr>
              <a:t>Four different practical lectures were conducted at the NTI’s teaching reactor and the Budapest Research Reactor over the next two days. </a:t>
            </a:r>
          </a:p>
          <a:p>
            <a:pPr algn="just"/>
            <a:r>
              <a:rPr lang="hu-HU" sz="1600" dirty="0">
                <a:latin typeface="Calibri" panose="020F0502020204030204" pitchFamily="34" charset="0"/>
                <a:ea typeface="Calibri" panose="020F0502020204030204" pitchFamily="34" charset="0"/>
                <a:cs typeface="Calibri" panose="020F0502020204030204" pitchFamily="34" charset="0"/>
              </a:rPr>
              <a:t>The four groups of participants were rotated among the four hands-on tasks each with about 3 hours long.</a:t>
            </a:r>
          </a:p>
        </p:txBody>
      </p:sp>
      <p:sp>
        <p:nvSpPr>
          <p:cNvPr id="12" name="TextBox 11">
            <a:extLst>
              <a:ext uri="{FF2B5EF4-FFF2-40B4-BE49-F238E27FC236}">
                <a16:creationId xmlns:a16="http://schemas.microsoft.com/office/drawing/2014/main" id="{65BA7871-89D4-9773-4285-32BA03C1D5EC}"/>
              </a:ext>
            </a:extLst>
          </p:cNvPr>
          <p:cNvSpPr txBox="1"/>
          <p:nvPr/>
        </p:nvSpPr>
        <p:spPr>
          <a:xfrm>
            <a:off x="531582" y="5013176"/>
            <a:ext cx="8442434" cy="1323439"/>
          </a:xfrm>
          <a:prstGeom prst="rect">
            <a:avLst/>
          </a:prstGeom>
          <a:noFill/>
        </p:spPr>
        <p:txBody>
          <a:bodyPr wrap="square">
            <a:spAutoFit/>
          </a:bodyPr>
          <a:lstStyle/>
          <a:p>
            <a:pPr algn="just"/>
            <a:r>
              <a:rPr lang="hu-HU"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The four parallel lectures, </a:t>
            </a:r>
          </a:p>
          <a:p>
            <a:pPr algn="just"/>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NTI1 	Reactor operation exercise &amp; </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vertical </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flux </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distribution </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measurement</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s using Dy-Al wire</a:t>
            </a:r>
            <a:endPar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NTI2	Neutron activation analysis</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determination of the unknown composition of a sample</a:t>
            </a:r>
            <a:endPar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BNC1	</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Neutron capture </a:t>
            </a:r>
            <a:r>
              <a:rPr lang="es-E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XS</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measurements with comparator method </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at </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PGAA &amp; Simulations</a:t>
            </a:r>
          </a:p>
          <a:p>
            <a:pPr algn="just"/>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BNC2	Integral experiments, </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neutron reaction </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XS measurements</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at</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the </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RAD</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&amp; </a:t>
            </a:r>
            <a:r>
              <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NAA</a:t>
            </a:r>
            <a:r>
              <a:rPr lang="hu-HU"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stations  </a:t>
            </a:r>
            <a:endParaRPr lang="en-US"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3525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AD8C4E-B3E5-1A0F-307F-F13008F58052}"/>
              </a:ext>
            </a:extLst>
          </p:cNvPr>
          <p:cNvSpPr txBox="1"/>
          <p:nvPr/>
        </p:nvSpPr>
        <p:spPr>
          <a:xfrm>
            <a:off x="2019300" y="910590"/>
            <a:ext cx="4617720" cy="300082"/>
          </a:xfrm>
          <a:prstGeom prst="rect">
            <a:avLst/>
          </a:prstGeom>
          <a:noFill/>
        </p:spPr>
        <p:txBody>
          <a:bodyPr wrap="square" rtlCol="0">
            <a:spAutoFit/>
          </a:bodyPr>
          <a:lstStyle>
            <a:defPPr>
              <a:defRPr lang="hu-HU"/>
            </a:defPPr>
            <a:lvl1pPr>
              <a:defRPr>
                <a:solidFill>
                  <a:schemeClr val="bg1"/>
                </a:solidFill>
              </a:defRPr>
            </a:lvl1pPr>
          </a:lstStyle>
          <a:p>
            <a:r>
              <a:rPr lang="hu-HU" sz="1350" dirty="0"/>
              <a:t>Participant selection and statistics</a:t>
            </a:r>
            <a:endParaRPr lang="en-US" sz="1350" dirty="0"/>
          </a:p>
        </p:txBody>
      </p:sp>
      <p:sp>
        <p:nvSpPr>
          <p:cNvPr id="3" name="TextBox 2">
            <a:extLst>
              <a:ext uri="{FF2B5EF4-FFF2-40B4-BE49-F238E27FC236}">
                <a16:creationId xmlns:a16="http://schemas.microsoft.com/office/drawing/2014/main" id="{644C059A-1EEB-D361-5961-8E4E27A49C3A}"/>
              </a:ext>
            </a:extLst>
          </p:cNvPr>
          <p:cNvSpPr txBox="1"/>
          <p:nvPr/>
        </p:nvSpPr>
        <p:spPr>
          <a:xfrm>
            <a:off x="342802" y="910590"/>
            <a:ext cx="8648770" cy="1077218"/>
          </a:xfrm>
          <a:prstGeom prst="rect">
            <a:avLst/>
          </a:prstGeom>
          <a:noFill/>
        </p:spPr>
        <p:txBody>
          <a:bodyPr wrap="square" rtlCol="0">
            <a:spAutoFit/>
          </a:bodyPr>
          <a:lstStyle/>
          <a:p>
            <a:pPr algn="just"/>
            <a:r>
              <a:rPr lang="hu-HU" sz="1600" b="1" dirty="0">
                <a:latin typeface="Calibri" panose="020F0502020204030204" pitchFamily="34" charset="0"/>
                <a:ea typeface="Calibri" panose="020F0502020204030204" pitchFamily="34" charset="0"/>
                <a:cs typeface="Calibri" panose="020F0502020204030204" pitchFamily="34" charset="0"/>
              </a:rPr>
              <a:t>58 registered candidates</a:t>
            </a:r>
            <a:r>
              <a:rPr lang="es-ES" sz="1600" b="1" dirty="0">
                <a:latin typeface="Calibri" panose="020F0502020204030204" pitchFamily="34" charset="0"/>
                <a:ea typeface="Calibri" panose="020F0502020204030204" pitchFamily="34" charset="0"/>
                <a:cs typeface="Calibri" panose="020F0502020204030204" pitchFamily="34" charset="0"/>
              </a:rPr>
              <a:t>.</a:t>
            </a:r>
          </a:p>
          <a:p>
            <a:pPr algn="just"/>
            <a:r>
              <a:rPr lang="hu-HU" sz="1600" dirty="0">
                <a:latin typeface="Calibri" panose="020F0502020204030204" pitchFamily="34" charset="0"/>
                <a:ea typeface="Calibri" panose="020F0502020204030204" pitchFamily="34" charset="0"/>
                <a:cs typeface="Calibri" panose="020F0502020204030204" pitchFamily="34" charset="0"/>
              </a:rPr>
              <a:t>The </a:t>
            </a:r>
            <a:r>
              <a:rPr lang="hu-HU" sz="1600" u="sng" dirty="0">
                <a:latin typeface="Calibri" panose="020F0502020204030204" pitchFamily="34" charset="0"/>
                <a:ea typeface="Calibri" panose="020F0502020204030204" pitchFamily="34" charset="0"/>
                <a:cs typeface="Calibri" panose="020F0502020204030204" pitchFamily="34" charset="0"/>
              </a:rPr>
              <a:t>International Advisory Board</a:t>
            </a:r>
            <a:r>
              <a:rPr lang="hu-HU" sz="1600" dirty="0">
                <a:latin typeface="Calibri" panose="020F0502020204030204" pitchFamily="34" charset="0"/>
                <a:ea typeface="Calibri" panose="020F0502020204030204" pitchFamily="34" charset="0"/>
                <a:cs typeface="Calibri" panose="020F0502020204030204" pitchFamily="34" charset="0"/>
              </a:rPr>
              <a:t> helped us with the scoring of the CVs and Motivation letters</a:t>
            </a:r>
            <a:r>
              <a:rPr lang="es-ES" sz="1600" dirty="0">
                <a:latin typeface="Calibri" panose="020F0502020204030204" pitchFamily="34" charset="0"/>
                <a:ea typeface="Calibri" panose="020F0502020204030204" pitchFamily="34" charset="0"/>
                <a:cs typeface="Calibri" panose="020F0502020204030204" pitchFamily="34" charset="0"/>
              </a:rPr>
              <a:t>.</a:t>
            </a:r>
          </a:p>
          <a:p>
            <a:pPr algn="just"/>
            <a:r>
              <a:rPr lang="en-GB" sz="1600" dirty="0">
                <a:latin typeface="Calibri" panose="020F0502020204030204" pitchFamily="34" charset="0"/>
                <a:ea typeface="Calibri" panose="020F0502020204030204" pitchFamily="34" charset="0"/>
                <a:cs typeface="Calibri" panose="020F0502020204030204" pitchFamily="34" charset="0"/>
              </a:rPr>
              <a:t>The candidates were from </a:t>
            </a:r>
            <a:r>
              <a:rPr lang="en-GB" sz="1600" u="sng" dirty="0">
                <a:latin typeface="Calibri" panose="020F0502020204030204" pitchFamily="34" charset="0"/>
                <a:ea typeface="Calibri" panose="020F0502020204030204" pitchFamily="34" charset="0"/>
                <a:cs typeface="Calibri" panose="020F0502020204030204" pitchFamily="34" charset="0"/>
              </a:rPr>
              <a:t>27 countries with 28 nationalities on 3 continents</a:t>
            </a:r>
            <a:r>
              <a:rPr lang="en-GB" sz="1600" dirty="0">
                <a:latin typeface="Calibri" panose="020F0502020204030204" pitchFamily="34" charset="0"/>
                <a:ea typeface="Calibri" panose="020F0502020204030204" pitchFamily="34" charset="0"/>
                <a:cs typeface="Calibri" panose="020F0502020204030204" pitchFamily="34" charset="0"/>
              </a:rPr>
              <a:t> (Africa, Asia, and Europe)</a:t>
            </a:r>
          </a:p>
          <a:p>
            <a:pPr algn="just"/>
            <a:r>
              <a:rPr lang="es-ES" sz="1600" dirty="0" err="1">
                <a:latin typeface="Calibri" panose="020F0502020204030204" pitchFamily="34" charset="0"/>
                <a:ea typeface="Calibri" panose="020F0502020204030204" pitchFamily="34" charset="0"/>
                <a:cs typeface="Calibri" panose="020F0502020204030204" pitchFamily="34" charset="0"/>
              </a:rPr>
              <a:t>The</a:t>
            </a:r>
            <a:r>
              <a:rPr lang="es-ES" sz="1600" dirty="0">
                <a:latin typeface="Calibri" panose="020F0502020204030204" pitchFamily="34" charset="0"/>
                <a:ea typeface="Calibri" panose="020F0502020204030204" pitchFamily="34" charset="0"/>
                <a:cs typeface="Calibri" panose="020F0502020204030204" pitchFamily="34" charset="0"/>
              </a:rPr>
              <a:t> male/</a:t>
            </a:r>
            <a:r>
              <a:rPr lang="es-ES" sz="1600" dirty="0" err="1">
                <a:latin typeface="Calibri" panose="020F0502020204030204" pitchFamily="34" charset="0"/>
                <a:ea typeface="Calibri" panose="020F0502020204030204" pitchFamily="34" charset="0"/>
                <a:cs typeface="Calibri" panose="020F0502020204030204" pitchFamily="34" charset="0"/>
              </a:rPr>
              <a:t>female</a:t>
            </a:r>
            <a:r>
              <a:rPr lang="es-ES" sz="1600" dirty="0">
                <a:latin typeface="Calibri" panose="020F0502020204030204" pitchFamily="34" charset="0"/>
                <a:ea typeface="Calibri" panose="020F0502020204030204" pitchFamily="34" charset="0"/>
                <a:cs typeface="Calibri" panose="020F0502020204030204" pitchFamily="34" charset="0"/>
              </a:rPr>
              <a:t> </a:t>
            </a:r>
            <a:r>
              <a:rPr lang="es-ES" sz="1600" dirty="0" err="1">
                <a:latin typeface="Calibri" panose="020F0502020204030204" pitchFamily="34" charset="0"/>
                <a:ea typeface="Calibri" panose="020F0502020204030204" pitchFamily="34" charset="0"/>
                <a:cs typeface="Calibri" panose="020F0502020204030204" pitchFamily="34" charset="0"/>
              </a:rPr>
              <a:t>gender</a:t>
            </a:r>
            <a:r>
              <a:rPr lang="es-ES" sz="1600" dirty="0">
                <a:latin typeface="Calibri" panose="020F0502020204030204" pitchFamily="34" charset="0"/>
                <a:ea typeface="Calibri" panose="020F0502020204030204" pitchFamily="34" charset="0"/>
                <a:cs typeface="Calibri" panose="020F0502020204030204" pitchFamily="34" charset="0"/>
              </a:rPr>
              <a:t> ratio </a:t>
            </a:r>
            <a:r>
              <a:rPr lang="es-ES" sz="1600" dirty="0" err="1">
                <a:latin typeface="Calibri" panose="020F0502020204030204" pitchFamily="34" charset="0"/>
                <a:ea typeface="Calibri" panose="020F0502020204030204" pitchFamily="34" charset="0"/>
                <a:cs typeface="Calibri" panose="020F0502020204030204" pitchFamily="34" charset="0"/>
              </a:rPr>
              <a:t>was</a:t>
            </a:r>
            <a:r>
              <a:rPr lang="es-ES" sz="1600"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34/24 for candidates, and 15/8 for the selected participants.</a:t>
            </a:r>
            <a:endParaRPr lang="hu-HU" sz="1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BAE68B4-454D-C2DD-5749-A12BC531AEBF}"/>
              </a:ext>
            </a:extLst>
          </p:cNvPr>
          <p:cNvPicPr>
            <a:picLocks noChangeAspect="1"/>
          </p:cNvPicPr>
          <p:nvPr/>
        </p:nvPicPr>
        <p:blipFill>
          <a:blip r:embed="rId2"/>
          <a:stretch>
            <a:fillRect/>
          </a:stretch>
        </p:blipFill>
        <p:spPr>
          <a:xfrm>
            <a:off x="251520" y="1965460"/>
            <a:ext cx="4541519" cy="4367240"/>
          </a:xfrm>
          <a:prstGeom prst="rect">
            <a:avLst/>
          </a:prstGeom>
        </p:spPr>
      </p:pic>
      <p:graphicFrame>
        <p:nvGraphicFramePr>
          <p:cNvPr id="5" name="Table 4">
            <a:extLst>
              <a:ext uri="{FF2B5EF4-FFF2-40B4-BE49-F238E27FC236}">
                <a16:creationId xmlns:a16="http://schemas.microsoft.com/office/drawing/2014/main" id="{D3E0D986-3793-7EF4-2120-20A46923F318}"/>
              </a:ext>
            </a:extLst>
          </p:cNvPr>
          <p:cNvGraphicFramePr>
            <a:graphicFrameLocks noGrp="1"/>
          </p:cNvGraphicFramePr>
          <p:nvPr>
            <p:extLst>
              <p:ext uri="{D42A27DB-BD31-4B8C-83A1-F6EECF244321}">
                <p14:modId xmlns:p14="http://schemas.microsoft.com/office/powerpoint/2010/main" val="1984264222"/>
              </p:ext>
            </p:extLst>
          </p:nvPr>
        </p:nvGraphicFramePr>
        <p:xfrm>
          <a:off x="5171111" y="2572666"/>
          <a:ext cx="3384376" cy="1712667"/>
        </p:xfrm>
        <a:graphic>
          <a:graphicData uri="http://schemas.openxmlformats.org/drawingml/2006/table">
            <a:tbl>
              <a:tblPr firstRow="1" firstCol="1" bandRow="1"/>
              <a:tblGrid>
                <a:gridCol w="1545056">
                  <a:extLst>
                    <a:ext uri="{9D8B030D-6E8A-4147-A177-3AD203B41FA5}">
                      <a16:colId xmlns:a16="http://schemas.microsoft.com/office/drawing/2014/main" val="2637705711"/>
                    </a:ext>
                  </a:extLst>
                </a:gridCol>
                <a:gridCol w="1839320">
                  <a:extLst>
                    <a:ext uri="{9D8B030D-6E8A-4147-A177-3AD203B41FA5}">
                      <a16:colId xmlns:a16="http://schemas.microsoft.com/office/drawing/2014/main" val="2987308294"/>
                    </a:ext>
                  </a:extLst>
                </a:gridCol>
              </a:tblGrid>
              <a:tr h="288004">
                <a:tc>
                  <a:txBody>
                    <a:bodyPr/>
                    <a:lstStyle/>
                    <a:p>
                      <a:pPr marL="0" marR="0" algn="ctr">
                        <a:spcBef>
                          <a:spcPts val="0"/>
                        </a:spcBef>
                        <a:spcAft>
                          <a:spcPts val="0"/>
                        </a:spcAft>
                      </a:pPr>
                      <a:r>
                        <a:rPr lang="en-GB" sz="1400" b="1" dirty="0">
                          <a:effectLst/>
                          <a:latin typeface="Calibri" panose="020F0502020204030204" pitchFamily="34" charset="0"/>
                          <a:ea typeface="Calibri" panose="020F0502020204030204" pitchFamily="34" charset="0"/>
                          <a:cs typeface="Calibri" panose="020F0502020204030204" pitchFamily="34" charset="0"/>
                        </a:rPr>
                        <a:t>Educational level</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participants</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9104529"/>
                  </a:ext>
                </a:extLst>
              </a:tr>
              <a:tr h="295685">
                <a:tc>
                  <a:txBody>
                    <a:bodyPr/>
                    <a:lstStyle/>
                    <a:p>
                      <a:pPr marL="0" marR="0">
                        <a:spcBef>
                          <a:spcPts val="0"/>
                        </a:spcBef>
                        <a:spcAft>
                          <a:spcPts val="0"/>
                        </a:spcAft>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Master student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922249"/>
                  </a:ext>
                </a:extLst>
              </a:tr>
              <a:tr h="276485">
                <a:tc>
                  <a:txBody>
                    <a:bodyPr/>
                    <a:lstStyle/>
                    <a:p>
                      <a:pPr marL="0" marR="0">
                        <a:spcBef>
                          <a:spcPts val="0"/>
                        </a:spcBef>
                        <a:spcAft>
                          <a:spcPts val="0"/>
                        </a:spcAft>
                      </a:pPr>
                      <a:r>
                        <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PhD student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5650406"/>
                  </a:ext>
                </a:extLst>
              </a:tr>
              <a:tr h="288004">
                <a:tc>
                  <a:txBody>
                    <a:bodyPr/>
                    <a:lstStyle/>
                    <a:p>
                      <a:pPr marL="0" marR="0">
                        <a:spcBef>
                          <a:spcPts val="0"/>
                        </a:spcBef>
                        <a:spcAft>
                          <a:spcPts val="0"/>
                        </a:spcAft>
                      </a:pPr>
                      <a:r>
                        <a:rPr lang="en-GB"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Postdoc</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442259"/>
                  </a:ext>
                </a:extLst>
              </a:tr>
              <a:tr h="288004">
                <a:tc>
                  <a:txBody>
                    <a:bodyPr/>
                    <a:lstStyle/>
                    <a:p>
                      <a:pPr marL="0" marR="0">
                        <a:spcBef>
                          <a:spcPts val="0"/>
                        </a:spcBef>
                        <a:spcAft>
                          <a:spcPts val="0"/>
                        </a:spcAft>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Senior Professional</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4326246"/>
                  </a:ext>
                </a:extLst>
              </a:tr>
              <a:tr h="276485">
                <a:tc>
                  <a:txBody>
                    <a:bodyPr/>
                    <a:lstStyle/>
                    <a:p>
                      <a:pPr marL="0" marR="0">
                        <a:spcBef>
                          <a:spcPts val="0"/>
                        </a:spcBef>
                        <a:spcAft>
                          <a:spcPts val="0"/>
                        </a:spcAft>
                      </a:pPr>
                      <a:r>
                        <a:rPr lang="en-GB"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Sum</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25</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9082754"/>
                  </a:ext>
                </a:extLst>
              </a:tr>
            </a:tbl>
          </a:graphicData>
        </a:graphic>
      </p:graphicFrame>
    </p:spTree>
    <p:extLst>
      <p:ext uri="{BB962C8B-B14F-4D97-AF65-F5344CB8AC3E}">
        <p14:creationId xmlns:p14="http://schemas.microsoft.com/office/powerpoint/2010/main" val="1205320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3C995-B207-C321-6173-FDCBE705598E}"/>
              </a:ext>
            </a:extLst>
          </p:cNvPr>
          <p:cNvSpPr txBox="1"/>
          <p:nvPr/>
        </p:nvSpPr>
        <p:spPr>
          <a:xfrm>
            <a:off x="2087880" y="925830"/>
            <a:ext cx="3032465" cy="300082"/>
          </a:xfrm>
          <a:prstGeom prst="rect">
            <a:avLst/>
          </a:prstGeom>
          <a:noFill/>
        </p:spPr>
        <p:txBody>
          <a:bodyPr wrap="square" rtlCol="0">
            <a:spAutoFit/>
          </a:bodyPr>
          <a:lstStyle>
            <a:defPPr>
              <a:defRPr lang="hu-HU"/>
            </a:defPPr>
            <a:lvl1pPr>
              <a:defRPr>
                <a:solidFill>
                  <a:schemeClr val="bg1"/>
                </a:solidFill>
              </a:defRPr>
            </a:lvl1pPr>
          </a:lstStyle>
          <a:p>
            <a:r>
              <a:rPr lang="hu-HU" sz="1350" dirty="0"/>
              <a:t>School pictures and closing of the school </a:t>
            </a:r>
            <a:endParaRPr lang="en-US" sz="1350" dirty="0"/>
          </a:p>
        </p:txBody>
      </p:sp>
      <p:pic>
        <p:nvPicPr>
          <p:cNvPr id="3" name="Picture 2"/>
          <p:cNvPicPr>
            <a:picLocks noChangeAspect="1"/>
          </p:cNvPicPr>
          <p:nvPr/>
        </p:nvPicPr>
        <p:blipFill>
          <a:blip r:embed="rId2"/>
          <a:stretch>
            <a:fillRect/>
          </a:stretch>
        </p:blipFill>
        <p:spPr>
          <a:xfrm>
            <a:off x="144537" y="1380772"/>
            <a:ext cx="4427463" cy="1992577"/>
          </a:xfrm>
          <a:prstGeom prst="rect">
            <a:avLst/>
          </a:prstGeom>
        </p:spPr>
      </p:pic>
      <p:pic>
        <p:nvPicPr>
          <p:cNvPr id="4" name="Picture 3"/>
          <p:cNvPicPr>
            <a:picLocks noChangeAspect="1"/>
          </p:cNvPicPr>
          <p:nvPr/>
        </p:nvPicPr>
        <p:blipFill>
          <a:blip r:embed="rId3"/>
          <a:stretch>
            <a:fillRect/>
          </a:stretch>
        </p:blipFill>
        <p:spPr>
          <a:xfrm>
            <a:off x="157248" y="3955603"/>
            <a:ext cx="4397712" cy="1979621"/>
          </a:xfrm>
          <a:prstGeom prst="rect">
            <a:avLst/>
          </a:prstGeom>
        </p:spPr>
      </p:pic>
      <p:sp>
        <p:nvSpPr>
          <p:cNvPr id="5" name="TextBox 4"/>
          <p:cNvSpPr txBox="1"/>
          <p:nvPr/>
        </p:nvSpPr>
        <p:spPr>
          <a:xfrm>
            <a:off x="35496" y="3322912"/>
            <a:ext cx="3893310" cy="307777"/>
          </a:xfrm>
          <a:prstGeom prst="rect">
            <a:avLst/>
          </a:prstGeom>
          <a:noFill/>
        </p:spPr>
        <p:txBody>
          <a:bodyPr wrap="none" rtlCol="0">
            <a:spAutoFit/>
          </a:bodyPr>
          <a:lstStyle/>
          <a:p>
            <a:r>
              <a:rPr lang="en-GB" sz="1400" i="1" dirty="0">
                <a:latin typeface="Calibri" panose="020F0502020204030204" pitchFamily="34" charset="0"/>
                <a:ea typeface="Calibri" panose="020F0502020204030204" pitchFamily="34" charset="0"/>
                <a:cs typeface="Calibri" panose="020F0502020204030204" pitchFamily="34" charset="0"/>
              </a:rPr>
              <a:t>Group photo taken in front of the teaching reactor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959" y="1298212"/>
            <a:ext cx="3689131" cy="2075136"/>
          </a:xfrm>
          <a:prstGeom prst="rect">
            <a:avLst/>
          </a:prstGeom>
        </p:spPr>
      </p:pic>
      <p:sp>
        <p:nvSpPr>
          <p:cNvPr id="10" name="TextBox 9"/>
          <p:cNvSpPr txBox="1"/>
          <p:nvPr/>
        </p:nvSpPr>
        <p:spPr>
          <a:xfrm>
            <a:off x="4880781" y="3371928"/>
            <a:ext cx="3876061" cy="307777"/>
          </a:xfrm>
          <a:prstGeom prst="rect">
            <a:avLst/>
          </a:prstGeom>
          <a:noFill/>
        </p:spPr>
        <p:txBody>
          <a:bodyPr wrap="none" rtlCol="0">
            <a:spAutoFit/>
          </a:bodyPr>
          <a:lstStyle/>
          <a:p>
            <a:r>
              <a:rPr lang="en-GB" sz="1400" i="1" dirty="0">
                <a:latin typeface="Calibri" panose="020F0502020204030204" pitchFamily="34" charset="0"/>
                <a:ea typeface="Calibri" panose="020F0502020204030204" pitchFamily="34" charset="0"/>
                <a:cs typeface="Calibri" panose="020F0502020204030204" pitchFamily="34" charset="0"/>
              </a:rPr>
              <a:t>In the Budapest Research Reactor’s operator room</a:t>
            </a:r>
            <a:endParaRPr lang="hu-HU" sz="1400" i="1"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4552292" y="3854009"/>
            <a:ext cx="4406462" cy="2462213"/>
          </a:xfrm>
          <a:prstGeom prst="rect">
            <a:avLst/>
          </a:prstGeom>
        </p:spPr>
        <p:txBody>
          <a:bodyPr wrap="square">
            <a:spAutoFit/>
          </a:bodyPr>
          <a:lstStyle/>
          <a:p>
            <a:pPr algn="just"/>
            <a:r>
              <a:rPr lang="en-US" sz="1400" dirty="0">
                <a:latin typeface="Calibri" panose="020F0502020204030204" pitchFamily="34" charset="0"/>
                <a:ea typeface="Calibri" panose="020F0502020204030204" pitchFamily="34" charset="0"/>
                <a:cs typeface="Calibri" panose="020F0502020204030204" pitchFamily="34" charset="0"/>
              </a:rPr>
              <a:t>The last day was devoted to handing out the participation certificates and having a quiz on the questions formulated by the lecturers. The presenters were asked to give three quiz questions from their lecture materials. </a:t>
            </a:r>
            <a:r>
              <a:rPr lang="en-GB" sz="1400" dirty="0">
                <a:latin typeface="Calibri" panose="020F0502020204030204" pitchFamily="34" charset="0"/>
                <a:ea typeface="Calibri" panose="020F0502020204030204" pitchFamily="34" charset="0"/>
                <a:cs typeface="Calibri" panose="020F0502020204030204" pitchFamily="34" charset="0"/>
              </a:rPr>
              <a:t>The first 3 students received some small rewards from the EK and NTI. </a:t>
            </a:r>
          </a:p>
          <a:p>
            <a:pPr algn="just"/>
            <a:r>
              <a:rPr lang="en-GB" sz="1400" dirty="0">
                <a:latin typeface="Calibri" panose="020F0502020204030204" pitchFamily="34" charset="0"/>
                <a:ea typeface="Calibri" panose="020F0502020204030204" pitchFamily="34" charset="0"/>
                <a:cs typeface="Calibri" panose="020F0502020204030204" pitchFamily="34" charset="0"/>
              </a:rPr>
              <a:t>The students were also asked to select the best flash presentation from the 2</a:t>
            </a:r>
            <a:r>
              <a:rPr lang="en-GB" sz="1400" baseline="30000" dirty="0">
                <a:latin typeface="Calibri" panose="020F0502020204030204" pitchFamily="34" charset="0"/>
                <a:ea typeface="Calibri" panose="020F0502020204030204" pitchFamily="34" charset="0"/>
                <a:cs typeface="Calibri" panose="020F0502020204030204" pitchFamily="34" charset="0"/>
              </a:rPr>
              <a:t>nd</a:t>
            </a:r>
            <a:r>
              <a:rPr lang="en-GB" sz="1400" dirty="0">
                <a:latin typeface="Calibri" panose="020F0502020204030204" pitchFamily="34" charset="0"/>
                <a:ea typeface="Calibri" panose="020F0502020204030204" pitchFamily="34" charset="0"/>
                <a:cs typeface="Calibri" panose="020F0502020204030204" pitchFamily="34" charset="0"/>
              </a:rPr>
              <a:t> day. A young Norwegian master's student lady, </a:t>
            </a:r>
            <a:r>
              <a:rPr lang="en-GB" sz="1400" dirty="0" err="1">
                <a:latin typeface="Calibri" panose="020F0502020204030204" pitchFamily="34" charset="0"/>
                <a:ea typeface="Calibri" panose="020F0502020204030204" pitchFamily="34" charset="0"/>
                <a:cs typeface="Calibri" panose="020F0502020204030204" pitchFamily="34" charset="0"/>
              </a:rPr>
              <a:t>Gulla</a:t>
            </a:r>
            <a:r>
              <a:rPr lang="en-GB" sz="1400" dirty="0">
                <a:latin typeface="Calibri" panose="020F0502020204030204" pitchFamily="34" charset="0"/>
                <a:ea typeface="Calibri" panose="020F0502020204030204" pitchFamily="34" charset="0"/>
                <a:cs typeface="Calibri" panose="020F0502020204030204" pitchFamily="34" charset="0"/>
              </a:rPr>
              <a:t> Louise </a:t>
            </a:r>
            <a:r>
              <a:rPr lang="en-GB" sz="1400" dirty="0" err="1">
                <a:latin typeface="Calibri" panose="020F0502020204030204" pitchFamily="34" charset="0"/>
                <a:ea typeface="Calibri" panose="020F0502020204030204" pitchFamily="34" charset="0"/>
                <a:cs typeface="Calibri" panose="020F0502020204030204" pitchFamily="34" charset="0"/>
              </a:rPr>
              <a:t>Serville</a:t>
            </a:r>
            <a:r>
              <a:rPr lang="en-GB" sz="1400" dirty="0">
                <a:latin typeface="Calibri" panose="020F0502020204030204" pitchFamily="34" charset="0"/>
                <a:ea typeface="Calibri" panose="020F0502020204030204" pitchFamily="34" charset="0"/>
                <a:cs typeface="Calibri" panose="020F0502020204030204" pitchFamily="34" charset="0"/>
              </a:rPr>
              <a:t> </a:t>
            </a:r>
            <a:r>
              <a:rPr lang="en-GB" sz="1400" dirty="0" err="1">
                <a:latin typeface="Calibri" panose="020F0502020204030204" pitchFamily="34" charset="0"/>
                <a:ea typeface="Calibri" panose="020F0502020204030204" pitchFamily="34" charset="0"/>
                <a:cs typeface="Calibri" panose="020F0502020204030204" pitchFamily="34" charset="0"/>
              </a:rPr>
              <a:t>Torvund</a:t>
            </a:r>
            <a:r>
              <a:rPr lang="en-GB" sz="1400" dirty="0">
                <a:latin typeface="Calibri" panose="020F0502020204030204" pitchFamily="34" charset="0"/>
                <a:ea typeface="Calibri" panose="020F0502020204030204" pitchFamily="34" charset="0"/>
                <a:cs typeface="Calibri" panose="020F0502020204030204" pitchFamily="34" charset="0"/>
              </a:rPr>
              <a:t>, won the first prize. She also received a present. The school was closed which was followed by a tour in the city.</a:t>
            </a:r>
            <a:endParaRPr lang="hu-HU" sz="1400" dirty="0">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88CD822C-8FE6-D932-546F-6C5A6BBEDFFE}"/>
              </a:ext>
            </a:extLst>
          </p:cNvPr>
          <p:cNvSpPr txBox="1"/>
          <p:nvPr/>
        </p:nvSpPr>
        <p:spPr>
          <a:xfrm>
            <a:off x="63490" y="5894312"/>
            <a:ext cx="4580518" cy="307777"/>
          </a:xfrm>
          <a:prstGeom prst="rect">
            <a:avLst/>
          </a:prstGeom>
          <a:noFill/>
        </p:spPr>
        <p:txBody>
          <a:bodyPr wrap="square">
            <a:spAutoFit/>
          </a:bodyPr>
          <a:lstStyle/>
          <a:p>
            <a:r>
              <a:rPr lang="en-GB" sz="1400" i="1" dirty="0">
                <a:latin typeface="Calibri" panose="020F0502020204030204" pitchFamily="34" charset="0"/>
                <a:ea typeface="Calibri" panose="020F0502020204030204" pitchFamily="34" charset="0"/>
                <a:cs typeface="Calibri" panose="020F0502020204030204" pitchFamily="34" charset="0"/>
              </a:rPr>
              <a:t>Walking in the heart of the city after closing the school</a:t>
            </a:r>
            <a:endParaRPr lang="en-US" sz="1400" i="1" dirty="0"/>
          </a:p>
        </p:txBody>
      </p:sp>
    </p:spTree>
    <p:extLst>
      <p:ext uri="{BB962C8B-B14F-4D97-AF65-F5344CB8AC3E}">
        <p14:creationId xmlns:p14="http://schemas.microsoft.com/office/powerpoint/2010/main" val="4550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FF357-653C-0250-274C-3B17DC87D0B0}"/>
              </a:ext>
            </a:extLst>
          </p:cNvPr>
          <p:cNvSpPr>
            <a:spLocks noGrp="1"/>
          </p:cNvSpPr>
          <p:nvPr>
            <p:ph type="title"/>
          </p:nvPr>
        </p:nvSpPr>
        <p:spPr/>
        <p:txBody>
          <a:bodyPr/>
          <a:lstStyle/>
          <a:p>
            <a:endParaRPr lang="en-US"/>
          </a:p>
        </p:txBody>
      </p:sp>
      <p:sp>
        <p:nvSpPr>
          <p:cNvPr id="3" name="Marcador de número de diapositiva 2">
            <a:extLst>
              <a:ext uri="{FF2B5EF4-FFF2-40B4-BE49-F238E27FC236}">
                <a16:creationId xmlns:a16="http://schemas.microsoft.com/office/drawing/2014/main" id="{D72C19AA-121D-FD11-5649-729F4A58AA5B}"/>
              </a:ext>
            </a:extLst>
          </p:cNvPr>
          <p:cNvSpPr>
            <a:spLocks noGrp="1"/>
          </p:cNvSpPr>
          <p:nvPr>
            <p:ph type="sldNum" sz="quarter" idx="12"/>
          </p:nvPr>
        </p:nvSpPr>
        <p:spPr/>
        <p:txBody>
          <a:bodyPr/>
          <a:lstStyle/>
          <a:p>
            <a:fld id="{0EABF873-A8CC-4680-B92B-676EF7CF1CED}" type="slidenum">
              <a:rPr lang="es-ES_tradnl" smtClean="0"/>
              <a:t>25</a:t>
            </a:fld>
            <a:endParaRPr lang="es-ES_tradnl"/>
          </a:p>
        </p:txBody>
      </p:sp>
      <p:sp>
        <p:nvSpPr>
          <p:cNvPr id="5" name="Rectangle 6">
            <a:extLst>
              <a:ext uri="{FF2B5EF4-FFF2-40B4-BE49-F238E27FC236}">
                <a16:creationId xmlns:a16="http://schemas.microsoft.com/office/drawing/2014/main" id="{FF9B0A9E-00BA-6233-F56E-FD0DA47D4631}"/>
              </a:ext>
            </a:extLst>
          </p:cNvPr>
          <p:cNvSpPr/>
          <p:nvPr/>
        </p:nvSpPr>
        <p:spPr>
          <a:xfrm>
            <a:off x="62931" y="1469603"/>
            <a:ext cx="9021537" cy="1527349"/>
          </a:xfrm>
          <a:prstGeom prst="rect">
            <a:avLst/>
          </a:prstGeom>
          <a:solidFill>
            <a:srgbClr val="0070C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r>
              <a:rPr lang="en-US" sz="3600" dirty="0">
                <a:latin typeface="Calibri" panose="020F0502020204030204" pitchFamily="34" charset="0"/>
                <a:cs typeface="Calibri" panose="020F0502020204030204" pitchFamily="34" charset="0"/>
              </a:rPr>
              <a:t>Lab course in Reactor Operation and Nuclear Chemistry </a:t>
            </a:r>
            <a:endParaRPr kumimoji="0" lang="en-US" sz="3600" dirty="0"/>
          </a:p>
        </p:txBody>
      </p:sp>
      <p:pic>
        <p:nvPicPr>
          <p:cNvPr id="6" name="Gráfico 5">
            <a:extLst>
              <a:ext uri="{FF2B5EF4-FFF2-40B4-BE49-F238E27FC236}">
                <a16:creationId xmlns:a16="http://schemas.microsoft.com/office/drawing/2014/main" id="{8FED135C-3E16-94D0-B682-FA7217B67B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889" y="3389688"/>
            <a:ext cx="3519197" cy="1821702"/>
          </a:xfrm>
          <a:prstGeom prst="rect">
            <a:avLst/>
          </a:prstGeom>
        </p:spPr>
      </p:pic>
      <p:pic>
        <p:nvPicPr>
          <p:cNvPr id="10" name="Imagen 9">
            <a:extLst>
              <a:ext uri="{FF2B5EF4-FFF2-40B4-BE49-F238E27FC236}">
                <a16:creationId xmlns:a16="http://schemas.microsoft.com/office/drawing/2014/main" id="{58BDF2BB-5BA0-1FEE-8DE1-92F9A61F2338}"/>
              </a:ext>
            </a:extLst>
          </p:cNvPr>
          <p:cNvPicPr>
            <a:picLocks noChangeAspect="1"/>
          </p:cNvPicPr>
          <p:nvPr/>
        </p:nvPicPr>
        <p:blipFill>
          <a:blip r:embed="rId4"/>
          <a:stretch>
            <a:fillRect/>
          </a:stretch>
        </p:blipFill>
        <p:spPr>
          <a:xfrm>
            <a:off x="4716016" y="3366767"/>
            <a:ext cx="3558956" cy="1809207"/>
          </a:xfrm>
          <a:prstGeom prst="rect">
            <a:avLst/>
          </a:prstGeom>
        </p:spPr>
      </p:pic>
      <p:sp>
        <p:nvSpPr>
          <p:cNvPr id="11" name="CuadroTexto 10">
            <a:extLst>
              <a:ext uri="{FF2B5EF4-FFF2-40B4-BE49-F238E27FC236}">
                <a16:creationId xmlns:a16="http://schemas.microsoft.com/office/drawing/2014/main" id="{7DC6E317-666A-1F12-6890-DA9515D82C91}"/>
              </a:ext>
            </a:extLst>
          </p:cNvPr>
          <p:cNvSpPr txBox="1"/>
          <p:nvPr/>
        </p:nvSpPr>
        <p:spPr>
          <a:xfrm>
            <a:off x="395536" y="5661248"/>
            <a:ext cx="3837397" cy="923330"/>
          </a:xfrm>
          <a:prstGeom prst="rect">
            <a:avLst/>
          </a:prstGeom>
          <a:noFill/>
        </p:spPr>
        <p:txBody>
          <a:bodyPr wrap="none" rtlCol="0">
            <a:spAutoFit/>
          </a:bodyPr>
          <a:lstStyle/>
          <a:p>
            <a:r>
              <a:rPr lang="es-ES" dirty="0">
                <a:latin typeface="Calibri" panose="020F0502020204030204" pitchFamily="34" charset="0"/>
              </a:rPr>
              <a:t>Director: Klaus </a:t>
            </a:r>
            <a:r>
              <a:rPr lang="es-ES" dirty="0" err="1">
                <a:latin typeface="Calibri" panose="020F0502020204030204" pitchFamily="34" charset="0"/>
              </a:rPr>
              <a:t>Eberhardt</a:t>
            </a:r>
            <a:endParaRPr lang="es-ES" dirty="0">
              <a:latin typeface="Calibri" panose="020F0502020204030204" pitchFamily="34" charset="0"/>
            </a:endParaRPr>
          </a:p>
          <a:p>
            <a:r>
              <a:rPr lang="en-US" dirty="0">
                <a:latin typeface="Calibri" panose="020F0502020204030204" pitchFamily="34" charset="0"/>
                <a:hlinkClick r:id="rId5"/>
              </a:rPr>
              <a:t>https://indico.cern.ch/event/1271212/</a:t>
            </a:r>
            <a:endParaRPr lang="es-ES"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3869688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35F0574-4239-98A4-8912-9C3C23C622DD}"/>
              </a:ext>
            </a:extLst>
          </p:cNvPr>
          <p:cNvSpPr/>
          <p:nvPr/>
        </p:nvSpPr>
        <p:spPr>
          <a:xfrm>
            <a:off x="0" y="15396"/>
            <a:ext cx="9144000" cy="86639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 name="Grafik 6">
            <a:extLst>
              <a:ext uri="{FF2B5EF4-FFF2-40B4-BE49-F238E27FC236}">
                <a16:creationId xmlns:a16="http://schemas.microsoft.com/office/drawing/2014/main" id="{B2FCF645-507A-762F-2A10-F6E651F7D7AE}"/>
              </a:ext>
            </a:extLst>
          </p:cNvPr>
          <p:cNvPicPr>
            <a:picLocks noChangeAspect="1"/>
          </p:cNvPicPr>
          <p:nvPr/>
        </p:nvPicPr>
        <p:blipFill>
          <a:blip r:embed="rId2"/>
          <a:stretch>
            <a:fillRect/>
          </a:stretch>
        </p:blipFill>
        <p:spPr>
          <a:xfrm>
            <a:off x="0" y="17845"/>
            <a:ext cx="881224" cy="834693"/>
          </a:xfrm>
          <a:prstGeom prst="rect">
            <a:avLst/>
          </a:prstGeom>
        </p:spPr>
      </p:pic>
      <p:sp>
        <p:nvSpPr>
          <p:cNvPr id="8" name="Textfeld 7">
            <a:extLst>
              <a:ext uri="{FF2B5EF4-FFF2-40B4-BE49-F238E27FC236}">
                <a16:creationId xmlns:a16="http://schemas.microsoft.com/office/drawing/2014/main" id="{76B414B8-5762-DF65-B9CB-22E7AE888DF3}"/>
              </a:ext>
            </a:extLst>
          </p:cNvPr>
          <p:cNvSpPr txBox="1"/>
          <p:nvPr/>
        </p:nvSpPr>
        <p:spPr>
          <a:xfrm>
            <a:off x="845022" y="84732"/>
            <a:ext cx="7417754" cy="754053"/>
          </a:xfrm>
          <a:prstGeom prst="rect">
            <a:avLst/>
          </a:prstGeom>
          <a:noFill/>
          <a:ln>
            <a:noFill/>
          </a:ln>
        </p:spPr>
        <p:txBody>
          <a:bodyPr wrap="square" anchor="ctr">
            <a:spAutoFit/>
          </a:bodyPr>
          <a:lstStyle/>
          <a:p>
            <a:pPr algn="ctr">
              <a:spcAft>
                <a:spcPts val="600"/>
              </a:spcAft>
            </a:pPr>
            <a:r>
              <a:rPr lang="en-US" sz="20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Lab Course on Reactor Operation and Nuclear Chemistry</a:t>
            </a:r>
          </a:p>
          <a:p>
            <a:pPr algn="ctr"/>
            <a:r>
              <a:rPr lang="en-US" dirty="0">
                <a:latin typeface="Arial" panose="020B0604020202020204" pitchFamily="34" charset="0"/>
                <a:ea typeface="Times New Roman" panose="02020603050405020304" pitchFamily="18" charset="0"/>
                <a:cs typeface="Arial" panose="020B0604020202020204" pitchFamily="34" charset="0"/>
              </a:rPr>
              <a:t>Organized by the Johannes Gutenberg-University Mainz, Germany</a:t>
            </a:r>
          </a:p>
        </p:txBody>
      </p:sp>
      <p:pic>
        <p:nvPicPr>
          <p:cNvPr id="9" name="Grafik 8">
            <a:extLst>
              <a:ext uri="{FF2B5EF4-FFF2-40B4-BE49-F238E27FC236}">
                <a16:creationId xmlns:a16="http://schemas.microsoft.com/office/drawing/2014/main" id="{4871304F-9849-DE1F-0E6E-30AF7BA82DC3}"/>
              </a:ext>
            </a:extLst>
          </p:cNvPr>
          <p:cNvPicPr>
            <a:picLocks noChangeAspect="1"/>
          </p:cNvPicPr>
          <p:nvPr/>
        </p:nvPicPr>
        <p:blipFill>
          <a:blip r:embed="rId3"/>
          <a:stretch>
            <a:fillRect/>
          </a:stretch>
        </p:blipFill>
        <p:spPr>
          <a:xfrm>
            <a:off x="8262776" y="28795"/>
            <a:ext cx="881224" cy="839592"/>
          </a:xfrm>
          <a:prstGeom prst="rect">
            <a:avLst/>
          </a:prstGeom>
        </p:spPr>
      </p:pic>
      <p:sp>
        <p:nvSpPr>
          <p:cNvPr id="2" name="Textfeld 1">
            <a:extLst>
              <a:ext uri="{FF2B5EF4-FFF2-40B4-BE49-F238E27FC236}">
                <a16:creationId xmlns:a16="http://schemas.microsoft.com/office/drawing/2014/main" id="{8A5D5D87-DAB3-47F1-AC2A-EDB116B09AE3}"/>
              </a:ext>
            </a:extLst>
          </p:cNvPr>
          <p:cNvSpPr txBox="1"/>
          <p:nvPr/>
        </p:nvSpPr>
        <p:spPr>
          <a:xfrm>
            <a:off x="315406" y="1078160"/>
            <a:ext cx="4451255" cy="1077218"/>
          </a:xfrm>
          <a:prstGeom prst="rect">
            <a:avLst/>
          </a:prstGeom>
          <a:solidFill>
            <a:schemeClr val="accent3">
              <a:lumMod val="20000"/>
              <a:lumOff val="80000"/>
            </a:schemeClr>
          </a:solidFill>
          <a:ln w="6350">
            <a:solidFill>
              <a:schemeClr val="tx1"/>
            </a:solidFill>
          </a:ln>
        </p:spPr>
        <p:txBody>
          <a:bodyPr wrap="square" rtlCol="0">
            <a:spAutoFit/>
          </a:bodyPr>
          <a:lstStyle/>
          <a:p>
            <a:pPr marL="285750" indent="-285750">
              <a:spcAft>
                <a:spcPts val="600"/>
              </a:spcAft>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54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Applications</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Europe, Asia,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Africa</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South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America</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Masterstudents</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PhD-</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Students</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Post-Docs </a:t>
            </a:r>
          </a:p>
        </p:txBody>
      </p:sp>
      <p:sp>
        <p:nvSpPr>
          <p:cNvPr id="3" name="Textfeld 2">
            <a:extLst>
              <a:ext uri="{FF2B5EF4-FFF2-40B4-BE49-F238E27FC236}">
                <a16:creationId xmlns:a16="http://schemas.microsoft.com/office/drawing/2014/main" id="{132925B6-F35A-98DC-F309-02C4787AAFB1}"/>
              </a:ext>
            </a:extLst>
          </p:cNvPr>
          <p:cNvSpPr txBox="1"/>
          <p:nvPr/>
        </p:nvSpPr>
        <p:spPr>
          <a:xfrm>
            <a:off x="5274488" y="1144150"/>
            <a:ext cx="2566592" cy="1831271"/>
          </a:xfrm>
          <a:prstGeom prst="rect">
            <a:avLst/>
          </a:prstGeom>
          <a:solidFill>
            <a:schemeClr val="accent3">
              <a:lumMod val="20000"/>
              <a:lumOff val="80000"/>
            </a:schemeClr>
          </a:solidFill>
          <a:ln w="6350">
            <a:solidFill>
              <a:schemeClr val="tx1"/>
            </a:solidFill>
          </a:ln>
        </p:spPr>
        <p:txBody>
          <a:bodyPr wrap="square" rtlCol="0">
            <a:spAutoFit/>
          </a:bodyPr>
          <a:lstStyle/>
          <a:p>
            <a:pPr>
              <a:spcAft>
                <a:spcPts val="600"/>
              </a:spcAft>
            </a:pP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Selection</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committee</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Arnd Junghans</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Arjan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Plompen</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Carlos Guerrero</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Christopher Geppert</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Klaus Eberhardt </a:t>
            </a:r>
          </a:p>
        </p:txBody>
      </p:sp>
      <p:sp>
        <p:nvSpPr>
          <p:cNvPr id="5" name="Textfeld 4">
            <a:extLst>
              <a:ext uri="{FF2B5EF4-FFF2-40B4-BE49-F238E27FC236}">
                <a16:creationId xmlns:a16="http://schemas.microsoft.com/office/drawing/2014/main" id="{EF682FCE-F6DB-2801-3DA9-0193195644F4}"/>
              </a:ext>
            </a:extLst>
          </p:cNvPr>
          <p:cNvSpPr txBox="1"/>
          <p:nvPr/>
        </p:nvSpPr>
        <p:spPr>
          <a:xfrm>
            <a:off x="328973" y="2381393"/>
            <a:ext cx="2566592" cy="1554272"/>
          </a:xfrm>
          <a:prstGeom prst="rect">
            <a:avLst/>
          </a:prstGeom>
          <a:solidFill>
            <a:schemeClr val="accent3">
              <a:lumMod val="20000"/>
              <a:lumOff val="80000"/>
            </a:schemeClr>
          </a:solidFill>
          <a:ln w="6350">
            <a:solidFill>
              <a:schemeClr val="tx1"/>
            </a:solidFill>
          </a:ln>
        </p:spPr>
        <p:txBody>
          <a:bodyPr wrap="square" rtlCol="0">
            <a:spAutoFit/>
          </a:bodyPr>
          <a:lstStyle/>
          <a:p>
            <a:pPr>
              <a:spcAft>
                <a:spcPts val="600"/>
              </a:spcAft>
            </a:pP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Selection</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criteria</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Motivation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letter</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CV / Age</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Country (EU/non-EU)</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Academic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level</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Pfeil: gebogen 11">
            <a:extLst>
              <a:ext uri="{FF2B5EF4-FFF2-40B4-BE49-F238E27FC236}">
                <a16:creationId xmlns:a16="http://schemas.microsoft.com/office/drawing/2014/main" id="{F247308F-5A89-66F4-B473-758D75CFD341}"/>
              </a:ext>
            </a:extLst>
          </p:cNvPr>
          <p:cNvSpPr/>
          <p:nvPr/>
        </p:nvSpPr>
        <p:spPr>
          <a:xfrm>
            <a:off x="742822" y="4287198"/>
            <a:ext cx="864157" cy="823001"/>
          </a:xfrm>
          <a:prstGeom prst="circularArrow">
            <a:avLst/>
          </a:prstGeom>
          <a:solidFill>
            <a:schemeClr val="accent4">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Pfeil: gebogen 14">
            <a:extLst>
              <a:ext uri="{FF2B5EF4-FFF2-40B4-BE49-F238E27FC236}">
                <a16:creationId xmlns:a16="http://schemas.microsoft.com/office/drawing/2014/main" id="{F2CF52C8-26F8-456C-0B30-8C4A119F25F6}"/>
              </a:ext>
            </a:extLst>
          </p:cNvPr>
          <p:cNvSpPr/>
          <p:nvPr/>
        </p:nvSpPr>
        <p:spPr>
          <a:xfrm rot="10791160">
            <a:off x="769133" y="4445785"/>
            <a:ext cx="874815" cy="823001"/>
          </a:xfrm>
          <a:prstGeom prst="circularArrow">
            <a:avLst/>
          </a:prstGeom>
          <a:solidFill>
            <a:schemeClr val="accent4">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feld 19">
            <a:extLst>
              <a:ext uri="{FF2B5EF4-FFF2-40B4-BE49-F238E27FC236}">
                <a16:creationId xmlns:a16="http://schemas.microsoft.com/office/drawing/2014/main" id="{867B470A-5D37-D5D8-5BEC-68030DB96A92}"/>
              </a:ext>
            </a:extLst>
          </p:cNvPr>
          <p:cNvSpPr txBox="1"/>
          <p:nvPr/>
        </p:nvSpPr>
        <p:spPr>
          <a:xfrm>
            <a:off x="3403392" y="2918412"/>
            <a:ext cx="1775933" cy="369332"/>
          </a:xfrm>
          <a:prstGeom prst="rect">
            <a:avLst/>
          </a:prstGeom>
          <a:solidFill>
            <a:schemeClr val="accent4">
              <a:lumMod val="60000"/>
              <a:lumOff val="40000"/>
            </a:schemeClr>
          </a:solidFill>
          <a:ln w="6350">
            <a:solidFill>
              <a:schemeClr val="tx1"/>
            </a:solidFill>
          </a:ln>
        </p:spPr>
        <p:txBody>
          <a:bodyPr wrap="square" rtlCol="0">
            <a:spAutoFit/>
          </a:bodyPr>
          <a:lstStyle/>
          <a:p>
            <a:pPr algn="ctr">
              <a:spcAft>
                <a:spcPts val="600"/>
              </a:spcAft>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Five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ranking</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lists</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Pfeil: nach oben gekrümmt 22">
            <a:extLst>
              <a:ext uri="{FF2B5EF4-FFF2-40B4-BE49-F238E27FC236}">
                <a16:creationId xmlns:a16="http://schemas.microsoft.com/office/drawing/2014/main" id="{583778AF-644A-B7C8-B063-27CE00741620}"/>
              </a:ext>
            </a:extLst>
          </p:cNvPr>
          <p:cNvSpPr/>
          <p:nvPr/>
        </p:nvSpPr>
        <p:spPr>
          <a:xfrm rot="20481244">
            <a:off x="2949286" y="3534230"/>
            <a:ext cx="1333383" cy="410226"/>
          </a:xfrm>
          <a:prstGeom prst="curvedUp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Pfeil: nach links gekrümmt 23">
            <a:extLst>
              <a:ext uri="{FF2B5EF4-FFF2-40B4-BE49-F238E27FC236}">
                <a16:creationId xmlns:a16="http://schemas.microsoft.com/office/drawing/2014/main" id="{0A5FF60D-6317-62B4-83FD-CA2DCC2285F6}"/>
              </a:ext>
            </a:extLst>
          </p:cNvPr>
          <p:cNvSpPr/>
          <p:nvPr/>
        </p:nvSpPr>
        <p:spPr>
          <a:xfrm rot="4476104">
            <a:off x="5018424" y="2729049"/>
            <a:ext cx="437130" cy="1399917"/>
          </a:xfrm>
          <a:prstGeom prst="curvedLeftArrow">
            <a:avLst>
              <a:gd name="adj1" fmla="val 25000"/>
              <a:gd name="adj2" fmla="val 57720"/>
              <a:gd name="adj3" fmla="val 25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feld 24">
            <a:extLst>
              <a:ext uri="{FF2B5EF4-FFF2-40B4-BE49-F238E27FC236}">
                <a16:creationId xmlns:a16="http://schemas.microsoft.com/office/drawing/2014/main" id="{5F3D9AF3-96FA-6D25-9315-896CD39F584E}"/>
              </a:ext>
            </a:extLst>
          </p:cNvPr>
          <p:cNvSpPr txBox="1"/>
          <p:nvPr/>
        </p:nvSpPr>
        <p:spPr>
          <a:xfrm>
            <a:off x="1840044" y="4555086"/>
            <a:ext cx="1775933" cy="338554"/>
          </a:xfrm>
          <a:prstGeom prst="rect">
            <a:avLst/>
          </a:prstGeom>
          <a:solidFill>
            <a:schemeClr val="accent4">
              <a:lumMod val="60000"/>
              <a:lumOff val="40000"/>
            </a:schemeClr>
          </a:solidFill>
          <a:ln w="6350">
            <a:solidFill>
              <a:schemeClr val="tx1"/>
            </a:solidFill>
          </a:ln>
        </p:spPr>
        <p:txBody>
          <a:bodyPr wrap="square" rtlCol="0">
            <a:spAutoFit/>
          </a:bodyPr>
          <a:lstStyle/>
          <a:p>
            <a:pPr algn="ctr">
              <a:spcAft>
                <a:spcPts val="600"/>
              </a:spcAft>
            </a:pP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Top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ten</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of</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each</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list</a:t>
            </a:r>
            <a:endPar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Pfeil: gebogen 28">
            <a:extLst>
              <a:ext uri="{FF2B5EF4-FFF2-40B4-BE49-F238E27FC236}">
                <a16:creationId xmlns:a16="http://schemas.microsoft.com/office/drawing/2014/main" id="{9A20A29C-6DB1-AB6A-741E-989A74996A3F}"/>
              </a:ext>
            </a:extLst>
          </p:cNvPr>
          <p:cNvSpPr/>
          <p:nvPr/>
        </p:nvSpPr>
        <p:spPr>
          <a:xfrm>
            <a:off x="731826" y="5364416"/>
            <a:ext cx="864157" cy="823001"/>
          </a:xfrm>
          <a:prstGeom prst="circularArrow">
            <a:avLst/>
          </a:prstGeom>
          <a:solidFill>
            <a:schemeClr val="accent4">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Pfeil: gebogen 29">
            <a:extLst>
              <a:ext uri="{FF2B5EF4-FFF2-40B4-BE49-F238E27FC236}">
                <a16:creationId xmlns:a16="http://schemas.microsoft.com/office/drawing/2014/main" id="{2449C1B0-50AA-5527-43D4-873E55749B13}"/>
              </a:ext>
            </a:extLst>
          </p:cNvPr>
          <p:cNvSpPr/>
          <p:nvPr/>
        </p:nvSpPr>
        <p:spPr>
          <a:xfrm rot="10791160">
            <a:off x="758137" y="5523003"/>
            <a:ext cx="874815" cy="823001"/>
          </a:xfrm>
          <a:prstGeom prst="circularArrow">
            <a:avLst/>
          </a:prstGeom>
          <a:solidFill>
            <a:schemeClr val="accent4">
              <a:lumMod val="60000"/>
              <a:lumOff val="4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feld 30">
            <a:extLst>
              <a:ext uri="{FF2B5EF4-FFF2-40B4-BE49-F238E27FC236}">
                <a16:creationId xmlns:a16="http://schemas.microsoft.com/office/drawing/2014/main" id="{7DC55606-A4DA-98E6-B609-51EF855A479C}"/>
              </a:ext>
            </a:extLst>
          </p:cNvPr>
          <p:cNvSpPr txBox="1"/>
          <p:nvPr/>
        </p:nvSpPr>
        <p:spPr>
          <a:xfrm>
            <a:off x="1768466" y="5634786"/>
            <a:ext cx="1919087" cy="338554"/>
          </a:xfrm>
          <a:prstGeom prst="rect">
            <a:avLst/>
          </a:prstGeom>
          <a:solidFill>
            <a:schemeClr val="accent4">
              <a:lumMod val="60000"/>
              <a:lumOff val="40000"/>
            </a:schemeClr>
          </a:solidFill>
          <a:ln w="6350">
            <a:solidFill>
              <a:schemeClr val="tx1"/>
            </a:solidFill>
          </a:ln>
        </p:spPr>
        <p:txBody>
          <a:bodyPr wrap="square" rtlCol="0">
            <a:spAutoFit/>
          </a:bodyPr>
          <a:lstStyle/>
          <a:p>
            <a:pPr algn="ctr">
              <a:spcAft>
                <a:spcPts val="600"/>
              </a:spcAft>
            </a:pP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Top 50%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of</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each</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list</a:t>
            </a:r>
            <a:endPar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Textfeld 31">
            <a:extLst>
              <a:ext uri="{FF2B5EF4-FFF2-40B4-BE49-F238E27FC236}">
                <a16:creationId xmlns:a16="http://schemas.microsoft.com/office/drawing/2014/main" id="{5F4BABF9-648C-3A63-45E8-439160D2FBF8}"/>
              </a:ext>
            </a:extLst>
          </p:cNvPr>
          <p:cNvSpPr txBox="1"/>
          <p:nvPr/>
        </p:nvSpPr>
        <p:spPr>
          <a:xfrm>
            <a:off x="1011946" y="4555086"/>
            <a:ext cx="439072" cy="400110"/>
          </a:xfrm>
          <a:prstGeom prst="rect">
            <a:avLst/>
          </a:prstGeom>
          <a:noFill/>
        </p:spPr>
        <p:txBody>
          <a:bodyPr wrap="square" rtlCol="0">
            <a:spAutoFit/>
          </a:bodyPr>
          <a:lstStyle/>
          <a:p>
            <a:r>
              <a:rPr lang="de-DE" sz="2000" b="1" dirty="0">
                <a:latin typeface="Calibri" panose="020F0502020204030204" pitchFamily="34" charset="0"/>
                <a:ea typeface="Calibri" panose="020F0502020204030204" pitchFamily="34" charset="0"/>
                <a:cs typeface="Calibri" panose="020F0502020204030204" pitchFamily="34" charset="0"/>
              </a:rPr>
              <a:t>1.</a:t>
            </a:r>
          </a:p>
        </p:txBody>
      </p:sp>
      <p:sp>
        <p:nvSpPr>
          <p:cNvPr id="33" name="Textfeld 32">
            <a:extLst>
              <a:ext uri="{FF2B5EF4-FFF2-40B4-BE49-F238E27FC236}">
                <a16:creationId xmlns:a16="http://schemas.microsoft.com/office/drawing/2014/main" id="{362B3F0A-CA9C-35F9-6A48-3E8A80D57975}"/>
              </a:ext>
            </a:extLst>
          </p:cNvPr>
          <p:cNvSpPr txBox="1"/>
          <p:nvPr/>
        </p:nvSpPr>
        <p:spPr>
          <a:xfrm>
            <a:off x="1011946" y="5612042"/>
            <a:ext cx="439072" cy="400110"/>
          </a:xfrm>
          <a:prstGeom prst="rect">
            <a:avLst/>
          </a:prstGeom>
          <a:noFill/>
        </p:spPr>
        <p:txBody>
          <a:bodyPr wrap="square" rtlCol="0">
            <a:spAutoFit/>
          </a:bodyPr>
          <a:lstStyle/>
          <a:p>
            <a:r>
              <a:rPr lang="de-DE" sz="2000" b="1" dirty="0">
                <a:latin typeface="Calibri" panose="020F0502020204030204" pitchFamily="34" charset="0"/>
                <a:ea typeface="Calibri" panose="020F0502020204030204" pitchFamily="34" charset="0"/>
                <a:cs typeface="Calibri" panose="020F0502020204030204" pitchFamily="34" charset="0"/>
              </a:rPr>
              <a:t>2.</a:t>
            </a:r>
          </a:p>
        </p:txBody>
      </p:sp>
      <p:sp>
        <p:nvSpPr>
          <p:cNvPr id="34" name="Textfeld 33">
            <a:extLst>
              <a:ext uri="{FF2B5EF4-FFF2-40B4-BE49-F238E27FC236}">
                <a16:creationId xmlns:a16="http://schemas.microsoft.com/office/drawing/2014/main" id="{EDB9AFC2-9A2E-C73B-132B-61187B37C967}"/>
              </a:ext>
            </a:extLst>
          </p:cNvPr>
          <p:cNvSpPr txBox="1"/>
          <p:nvPr/>
        </p:nvSpPr>
        <p:spPr>
          <a:xfrm>
            <a:off x="1840044" y="5103939"/>
            <a:ext cx="1775933" cy="338554"/>
          </a:xfrm>
          <a:prstGeom prst="rect">
            <a:avLst/>
          </a:prstGeom>
          <a:solidFill>
            <a:schemeClr val="accent4">
              <a:lumMod val="60000"/>
              <a:lumOff val="40000"/>
            </a:schemeClr>
          </a:solidFill>
          <a:ln w="6350">
            <a:solidFill>
              <a:schemeClr val="tx1"/>
            </a:solidFill>
          </a:ln>
        </p:spPr>
        <p:txBody>
          <a:bodyPr wrap="square" rtlCol="0">
            <a:spAutoFit/>
          </a:bodyPr>
          <a:lstStyle/>
          <a:p>
            <a:pPr algn="ctr">
              <a:spcAft>
                <a:spcPts val="600"/>
              </a:spcAft>
            </a:pP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Common </a:t>
            </a:r>
            <a:r>
              <a:rPr lang="de-DE"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selection</a:t>
            </a:r>
            <a:endPar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Geschweifte Klammer rechts 35">
            <a:extLst>
              <a:ext uri="{FF2B5EF4-FFF2-40B4-BE49-F238E27FC236}">
                <a16:creationId xmlns:a16="http://schemas.microsoft.com/office/drawing/2014/main" id="{1C4428F6-61DF-8D84-FDAA-F3AAE2F09AF9}"/>
              </a:ext>
            </a:extLst>
          </p:cNvPr>
          <p:cNvSpPr/>
          <p:nvPr/>
        </p:nvSpPr>
        <p:spPr>
          <a:xfrm>
            <a:off x="3829616" y="4287198"/>
            <a:ext cx="371192" cy="2059930"/>
          </a:xfrm>
          <a:prstGeom prst="rightBrace">
            <a:avLst>
              <a:gd name="adj1" fmla="val 27845"/>
              <a:gd name="adj2" fmla="val 4780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latin typeface="Calibri" panose="020F0502020204030204" pitchFamily="34" charset="0"/>
              <a:ea typeface="Calibri" panose="020F0502020204030204" pitchFamily="34" charset="0"/>
              <a:cs typeface="Calibri" panose="020F0502020204030204" pitchFamily="34" charset="0"/>
            </a:endParaRPr>
          </a:p>
        </p:txBody>
      </p:sp>
      <p:sp>
        <p:nvSpPr>
          <p:cNvPr id="37" name="Textfeld 36">
            <a:extLst>
              <a:ext uri="{FF2B5EF4-FFF2-40B4-BE49-F238E27FC236}">
                <a16:creationId xmlns:a16="http://schemas.microsoft.com/office/drawing/2014/main" id="{3FB04452-52CC-14B2-09EA-ACFD7CBCCBA9}"/>
              </a:ext>
            </a:extLst>
          </p:cNvPr>
          <p:cNvSpPr txBox="1"/>
          <p:nvPr/>
        </p:nvSpPr>
        <p:spPr>
          <a:xfrm>
            <a:off x="4342871" y="4287198"/>
            <a:ext cx="4662514" cy="1800493"/>
          </a:xfrm>
          <a:prstGeom prst="rect">
            <a:avLst/>
          </a:prstGeom>
          <a:solidFill>
            <a:schemeClr val="accent3">
              <a:lumMod val="20000"/>
              <a:lumOff val="80000"/>
            </a:schemeClr>
          </a:solidFill>
          <a:ln w="6350">
            <a:solidFill>
              <a:schemeClr val="tx1"/>
            </a:solidFill>
          </a:ln>
        </p:spPr>
        <p:txBody>
          <a:bodyPr wrap="square" rtlCol="0">
            <a:spAutoFit/>
          </a:bodyPr>
          <a:lstStyle/>
          <a:p>
            <a:pPr>
              <a:spcAft>
                <a:spcPts val="600"/>
              </a:spcAft>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10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candidates</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selected</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9 </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EU (</a:t>
            </a:r>
            <a:r>
              <a:rPr lang="en-US" sz="1600" dirty="0">
                <a:solidFill>
                  <a:srgbClr val="000000"/>
                </a:solidFill>
                <a:effectLst/>
                <a:latin typeface="Calibri" panose="020F0502020204030204" pitchFamily="34" charset="0"/>
              </a:rPr>
              <a:t>France (x2), Portugal, Belgium, Czech </a:t>
            </a:r>
            <a:r>
              <a:rPr lang="en-US" sz="1600" dirty="0" err="1">
                <a:solidFill>
                  <a:srgbClr val="000000"/>
                </a:solidFill>
                <a:effectLst/>
                <a:latin typeface="Calibri" panose="020F0502020204030204" pitchFamily="34" charset="0"/>
              </a:rPr>
              <a:t>Rebublic</a:t>
            </a:r>
            <a:r>
              <a:rPr lang="en-US" sz="1600" dirty="0">
                <a:solidFill>
                  <a:srgbClr val="000000"/>
                </a:solidFill>
                <a:effectLst/>
                <a:latin typeface="Calibri" panose="020F0502020204030204" pitchFamily="34" charset="0"/>
              </a:rPr>
              <a:t>, Slovakia, Sweden, Italy, Netherlands</a:t>
            </a:r>
            <a:r>
              <a:rPr lang="de-DE" sz="16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1 Asia (India)</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6 Master / 4 PhD</a:t>
            </a:r>
          </a:p>
          <a:p>
            <a:pPr marL="285750" indent="-285750">
              <a:buFont typeface="Arial" panose="020B0604020202020204" pitchFamily="34" charset="0"/>
              <a:buChar char="•"/>
            </a:pP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4 </a:t>
            </a:r>
            <a:r>
              <a:rPr lang="de-DE" b="1" dirty="0" err="1">
                <a:solidFill>
                  <a:srgbClr val="002060"/>
                </a:solidFill>
                <a:latin typeface="Calibri" panose="020F0502020204030204" pitchFamily="34" charset="0"/>
                <a:ea typeface="Calibri" panose="020F0502020204030204" pitchFamily="34" charset="0"/>
                <a:cs typeface="Calibri" panose="020F0502020204030204" pitchFamily="34" charset="0"/>
              </a:rPr>
              <a:t>Female</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 / 6 Male </a:t>
            </a:r>
          </a:p>
        </p:txBody>
      </p:sp>
    </p:spTree>
    <p:extLst>
      <p:ext uri="{BB962C8B-B14F-4D97-AF65-F5344CB8AC3E}">
        <p14:creationId xmlns:p14="http://schemas.microsoft.com/office/powerpoint/2010/main" val="3738851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5E655F4-C9C5-FDE7-078A-3F52FE0C00C0}"/>
              </a:ext>
            </a:extLst>
          </p:cNvPr>
          <p:cNvSpPr>
            <a:spLocks noGrp="1"/>
          </p:cNvSpPr>
          <p:nvPr>
            <p:ph type="sldNum" sz="quarter" idx="12"/>
          </p:nvPr>
        </p:nvSpPr>
        <p:spPr/>
        <p:txBody>
          <a:bodyPr/>
          <a:lstStyle/>
          <a:p>
            <a:fld id="{0EABF873-A8CC-4680-B92B-676EF7CF1CED}" type="slidenum">
              <a:rPr lang="es-ES_tradnl" smtClean="0"/>
              <a:t>27</a:t>
            </a:fld>
            <a:endParaRPr lang="es-ES_tradnl"/>
          </a:p>
        </p:txBody>
      </p:sp>
      <p:sp>
        <p:nvSpPr>
          <p:cNvPr id="4" name="CuadroTexto 3">
            <a:extLst>
              <a:ext uri="{FF2B5EF4-FFF2-40B4-BE49-F238E27FC236}">
                <a16:creationId xmlns:a16="http://schemas.microsoft.com/office/drawing/2014/main" id="{C946842B-E43C-54E6-47AE-9BEB185D2647}"/>
              </a:ext>
            </a:extLst>
          </p:cNvPr>
          <p:cNvSpPr txBox="1"/>
          <p:nvPr/>
        </p:nvSpPr>
        <p:spPr>
          <a:xfrm>
            <a:off x="503548" y="1052736"/>
            <a:ext cx="8136904" cy="4939814"/>
          </a:xfrm>
          <a:prstGeom prst="rect">
            <a:avLst/>
          </a:prstGeom>
          <a:noFill/>
        </p:spPr>
        <p:txBody>
          <a:bodyPr wrap="square">
            <a:spAutoFit/>
          </a:bodyPr>
          <a:lstStyle/>
          <a:p>
            <a:pPr algn="ctr">
              <a:spcAft>
                <a:spcPts val="1200"/>
              </a:spcAft>
            </a:pPr>
            <a:r>
              <a:rPr lang="de-DE" b="1" i="0" u="sng"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LECTURES AND SEMINARS</a:t>
            </a:r>
            <a:endParaRPr lang="de-DE" b="1" i="0"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The Discovery of Nuclear Fission</a:t>
            </a: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(Tobias Reich, JGU, Mainz, Germany)</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Neutron Activation Experiments for Nuclear Astrophysics Studies</a:t>
            </a:r>
            <a:r>
              <a:rPr lang="de-DE" b="0" i="1"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b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b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(Tanja Heftrich, Goethe-Universität, Frankfurt, Germany)</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Application of Research Reactors for Science and Industry</a:t>
            </a: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b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b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(Nuno Pesseo-Barradas, IAEA, Vienna, Austria)</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Basic Reactor Physics</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dirty="0">
                <a:solidFill>
                  <a:srgbClr val="777777"/>
                </a:solidFill>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(Christopher Geppert, JGU, TRIGA Mainz, Germany)</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The Research Reactor TRIGA Mainz</a:t>
            </a: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b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b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(Klaus Eberhardt, JGU, TRIGA Mainz, Germany)</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Neutron Activation Analysis</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b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(Christian Stieghorst, TU München, Germany)</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Production of Ultra-cold Neutrons at the TRIGA Mainz</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b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(Simon Kaufmann, JGU Mainz, Germany)</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 The OKLO-Phenomenon: The Natural Nuclear Fission Reactors </a:t>
            </a:r>
            <a:b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b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b="0" i="1" dirty="0">
                <a:solidFill>
                  <a:srgbClr val="0C64C0"/>
                </a:solidFill>
                <a:effectLst/>
                <a:latin typeface="Calibri" panose="020F0502020204030204" pitchFamily="34" charset="0"/>
                <a:ea typeface="Calibri" panose="020F0502020204030204" pitchFamily="34" charset="0"/>
                <a:cs typeface="Calibri" panose="020F0502020204030204" pitchFamily="34" charset="0"/>
              </a:rPr>
              <a:t>in Gabon, Africa</a:t>
            </a:r>
            <a:r>
              <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rPr>
              <a:t>  </a:t>
            </a:r>
            <a:r>
              <a:rPr lang="de-DE" u="sng" dirty="0">
                <a:solidFill>
                  <a:srgbClr val="000000"/>
                </a:solidFill>
                <a:latin typeface="Calibri" panose="020F0502020204030204" pitchFamily="34" charset="0"/>
                <a:ea typeface="Calibri" panose="020F0502020204030204" pitchFamily="34" charset="0"/>
                <a:cs typeface="Calibri" panose="020F0502020204030204" pitchFamily="34" charset="0"/>
              </a:rPr>
              <a:t>(Benoit Gall, Strasbourg, France)</a:t>
            </a:r>
            <a:endParaRPr lang="de-DE" b="0"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hteck 19">
            <a:extLst>
              <a:ext uri="{FF2B5EF4-FFF2-40B4-BE49-F238E27FC236}">
                <a16:creationId xmlns:a16="http://schemas.microsoft.com/office/drawing/2014/main" id="{63AB11F4-E8EC-2258-FAE9-FB393773421A}"/>
              </a:ext>
            </a:extLst>
          </p:cNvPr>
          <p:cNvSpPr/>
          <p:nvPr/>
        </p:nvSpPr>
        <p:spPr>
          <a:xfrm>
            <a:off x="0" y="15396"/>
            <a:ext cx="9144000" cy="86639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21">
            <a:extLst>
              <a:ext uri="{FF2B5EF4-FFF2-40B4-BE49-F238E27FC236}">
                <a16:creationId xmlns:a16="http://schemas.microsoft.com/office/drawing/2014/main" id="{0B9BB524-403D-2345-B10F-E0744215253C}"/>
              </a:ext>
            </a:extLst>
          </p:cNvPr>
          <p:cNvPicPr>
            <a:picLocks noChangeAspect="1"/>
          </p:cNvPicPr>
          <p:nvPr/>
        </p:nvPicPr>
        <p:blipFill>
          <a:blip r:embed="rId2"/>
          <a:stretch>
            <a:fillRect/>
          </a:stretch>
        </p:blipFill>
        <p:spPr>
          <a:xfrm>
            <a:off x="-4594" y="27159"/>
            <a:ext cx="881224" cy="834693"/>
          </a:xfrm>
          <a:prstGeom prst="rect">
            <a:avLst/>
          </a:prstGeom>
        </p:spPr>
      </p:pic>
      <p:sp>
        <p:nvSpPr>
          <p:cNvPr id="7" name="Textfeld 22">
            <a:extLst>
              <a:ext uri="{FF2B5EF4-FFF2-40B4-BE49-F238E27FC236}">
                <a16:creationId xmlns:a16="http://schemas.microsoft.com/office/drawing/2014/main" id="{8ED4C861-6EF8-272A-E569-73B0D9FB8883}"/>
              </a:ext>
            </a:extLst>
          </p:cNvPr>
          <p:cNvSpPr txBox="1"/>
          <p:nvPr/>
        </p:nvSpPr>
        <p:spPr>
          <a:xfrm>
            <a:off x="845022" y="84732"/>
            <a:ext cx="7417754" cy="754053"/>
          </a:xfrm>
          <a:prstGeom prst="rect">
            <a:avLst/>
          </a:prstGeom>
          <a:noFill/>
          <a:ln>
            <a:noFill/>
          </a:ln>
        </p:spPr>
        <p:txBody>
          <a:bodyPr wrap="square" anchor="ctr">
            <a:spAutoFit/>
          </a:bodyPr>
          <a:lstStyle/>
          <a:p>
            <a:pPr algn="ctr">
              <a:spcAft>
                <a:spcPts val="600"/>
              </a:spcAft>
            </a:pPr>
            <a:r>
              <a:rPr lang="en-US" sz="20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Lab Course on Reactor Operation and Nuclear Chemistry</a:t>
            </a:r>
          </a:p>
          <a:p>
            <a:pPr algn="ctr"/>
            <a:r>
              <a:rPr lang="en-US" dirty="0">
                <a:latin typeface="Arial" panose="020B0604020202020204" pitchFamily="34" charset="0"/>
                <a:ea typeface="Times New Roman" panose="02020603050405020304" pitchFamily="18" charset="0"/>
                <a:cs typeface="Arial" panose="020B0604020202020204" pitchFamily="34" charset="0"/>
              </a:rPr>
              <a:t>Organized by the Johannes Gutenberg-University Mainz, Germany</a:t>
            </a:r>
          </a:p>
        </p:txBody>
      </p:sp>
      <p:pic>
        <p:nvPicPr>
          <p:cNvPr id="8" name="Grafik 24">
            <a:extLst>
              <a:ext uri="{FF2B5EF4-FFF2-40B4-BE49-F238E27FC236}">
                <a16:creationId xmlns:a16="http://schemas.microsoft.com/office/drawing/2014/main" id="{029D0681-6D9E-0BAD-CE60-D0B4BFC5CE89}"/>
              </a:ext>
            </a:extLst>
          </p:cNvPr>
          <p:cNvPicPr>
            <a:picLocks noChangeAspect="1"/>
          </p:cNvPicPr>
          <p:nvPr/>
        </p:nvPicPr>
        <p:blipFill>
          <a:blip r:embed="rId3"/>
          <a:stretch>
            <a:fillRect/>
          </a:stretch>
        </p:blipFill>
        <p:spPr>
          <a:xfrm>
            <a:off x="8262776" y="15396"/>
            <a:ext cx="881224" cy="839592"/>
          </a:xfrm>
          <a:prstGeom prst="rect">
            <a:avLst/>
          </a:prstGeom>
        </p:spPr>
      </p:pic>
    </p:spTree>
    <p:extLst>
      <p:ext uri="{BB962C8B-B14F-4D97-AF65-F5344CB8AC3E}">
        <p14:creationId xmlns:p14="http://schemas.microsoft.com/office/powerpoint/2010/main" val="4241292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ritz_Strassmann">
            <a:extLst>
              <a:ext uri="{FF2B5EF4-FFF2-40B4-BE49-F238E27FC236}">
                <a16:creationId xmlns:a16="http://schemas.microsoft.com/office/drawing/2014/main" id="{769D6EFB-3FE0-DFCC-8A9C-13BFF9A329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0694" y="4427363"/>
            <a:ext cx="679778" cy="98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Coreblitz">
            <a:extLst>
              <a:ext uri="{FF2B5EF4-FFF2-40B4-BE49-F238E27FC236}">
                <a16:creationId xmlns:a16="http://schemas.microsoft.com/office/drawing/2014/main" id="{447017AF-2D8A-7D84-A06C-081D6CA04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751" b="6079"/>
          <a:stretch>
            <a:fillRect/>
          </a:stretch>
        </p:blipFill>
        <p:spPr bwMode="auto">
          <a:xfrm>
            <a:off x="7060975" y="1195520"/>
            <a:ext cx="1838801" cy="154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hteck 5">
            <a:extLst>
              <a:ext uri="{FF2B5EF4-FFF2-40B4-BE49-F238E27FC236}">
                <a16:creationId xmlns:a16="http://schemas.microsoft.com/office/drawing/2014/main" id="{F35F0574-4239-98A4-8912-9C3C23C622DD}"/>
              </a:ext>
            </a:extLst>
          </p:cNvPr>
          <p:cNvSpPr/>
          <p:nvPr/>
        </p:nvSpPr>
        <p:spPr>
          <a:xfrm>
            <a:off x="0" y="15396"/>
            <a:ext cx="9144000" cy="86639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 name="Grafik 6">
            <a:extLst>
              <a:ext uri="{FF2B5EF4-FFF2-40B4-BE49-F238E27FC236}">
                <a16:creationId xmlns:a16="http://schemas.microsoft.com/office/drawing/2014/main" id="{B2FCF645-507A-762F-2A10-F6E651F7D7AE}"/>
              </a:ext>
            </a:extLst>
          </p:cNvPr>
          <p:cNvPicPr>
            <a:picLocks noChangeAspect="1"/>
          </p:cNvPicPr>
          <p:nvPr/>
        </p:nvPicPr>
        <p:blipFill>
          <a:blip r:embed="rId4"/>
          <a:stretch>
            <a:fillRect/>
          </a:stretch>
        </p:blipFill>
        <p:spPr>
          <a:xfrm>
            <a:off x="-13647" y="0"/>
            <a:ext cx="881224" cy="834693"/>
          </a:xfrm>
          <a:prstGeom prst="rect">
            <a:avLst/>
          </a:prstGeom>
        </p:spPr>
      </p:pic>
      <p:sp>
        <p:nvSpPr>
          <p:cNvPr id="8" name="Textfeld 7">
            <a:extLst>
              <a:ext uri="{FF2B5EF4-FFF2-40B4-BE49-F238E27FC236}">
                <a16:creationId xmlns:a16="http://schemas.microsoft.com/office/drawing/2014/main" id="{76B414B8-5762-DF65-B9CB-22E7AE888DF3}"/>
              </a:ext>
            </a:extLst>
          </p:cNvPr>
          <p:cNvSpPr txBox="1"/>
          <p:nvPr/>
        </p:nvSpPr>
        <p:spPr>
          <a:xfrm>
            <a:off x="845022" y="84732"/>
            <a:ext cx="7417754" cy="754053"/>
          </a:xfrm>
          <a:prstGeom prst="rect">
            <a:avLst/>
          </a:prstGeom>
          <a:noFill/>
          <a:ln>
            <a:noFill/>
          </a:ln>
        </p:spPr>
        <p:txBody>
          <a:bodyPr wrap="square" anchor="ctr">
            <a:spAutoFit/>
          </a:bodyPr>
          <a:lstStyle/>
          <a:p>
            <a:pPr algn="ctr">
              <a:spcAft>
                <a:spcPts val="600"/>
              </a:spcAft>
            </a:pPr>
            <a:r>
              <a:rPr lang="en-US" sz="20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Lab Course on Reactor Operation and Nuclear Chemistry</a:t>
            </a:r>
          </a:p>
          <a:p>
            <a:pPr algn="ctr"/>
            <a:r>
              <a:rPr lang="en-US" dirty="0">
                <a:latin typeface="Arial" panose="020B0604020202020204" pitchFamily="34" charset="0"/>
                <a:ea typeface="Times New Roman" panose="02020603050405020304" pitchFamily="18" charset="0"/>
                <a:cs typeface="Arial" panose="020B0604020202020204" pitchFamily="34" charset="0"/>
              </a:rPr>
              <a:t>Organized by the Johannes Gutenberg-University Mainz, Germany</a:t>
            </a:r>
          </a:p>
        </p:txBody>
      </p:sp>
      <p:pic>
        <p:nvPicPr>
          <p:cNvPr id="9" name="Grafik 8">
            <a:extLst>
              <a:ext uri="{FF2B5EF4-FFF2-40B4-BE49-F238E27FC236}">
                <a16:creationId xmlns:a16="http://schemas.microsoft.com/office/drawing/2014/main" id="{4871304F-9849-DE1F-0E6E-30AF7BA82DC3}"/>
              </a:ext>
            </a:extLst>
          </p:cNvPr>
          <p:cNvPicPr>
            <a:picLocks noChangeAspect="1"/>
          </p:cNvPicPr>
          <p:nvPr/>
        </p:nvPicPr>
        <p:blipFill>
          <a:blip r:embed="rId5"/>
          <a:stretch>
            <a:fillRect/>
          </a:stretch>
        </p:blipFill>
        <p:spPr>
          <a:xfrm>
            <a:off x="8262776" y="15396"/>
            <a:ext cx="881224" cy="839592"/>
          </a:xfrm>
          <a:prstGeom prst="rect">
            <a:avLst/>
          </a:prstGeom>
        </p:spPr>
      </p:pic>
      <p:sp>
        <p:nvSpPr>
          <p:cNvPr id="11" name="Textfeld 10">
            <a:extLst>
              <a:ext uri="{FF2B5EF4-FFF2-40B4-BE49-F238E27FC236}">
                <a16:creationId xmlns:a16="http://schemas.microsoft.com/office/drawing/2014/main" id="{F0D70568-F092-BA18-6E52-AC05F71EA072}"/>
              </a:ext>
            </a:extLst>
          </p:cNvPr>
          <p:cNvSpPr txBox="1"/>
          <p:nvPr/>
        </p:nvSpPr>
        <p:spPr>
          <a:xfrm>
            <a:off x="170115" y="904029"/>
            <a:ext cx="6074875" cy="2846933"/>
          </a:xfrm>
          <a:prstGeom prst="rect">
            <a:avLst/>
          </a:prstGeom>
          <a:noFill/>
        </p:spPr>
        <p:txBody>
          <a:bodyPr wrap="square">
            <a:spAutoFit/>
          </a:bodyPr>
          <a:lstStyle/>
          <a:p>
            <a:pPr algn="ctr">
              <a:spcAft>
                <a:spcPts val="1200"/>
              </a:spcAft>
            </a:pPr>
            <a:r>
              <a:rPr lang="en-US" b="1" i="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EXPERIMENTS</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b="1" i="0" dirty="0">
              <a:solidFill>
                <a:srgbClr val="777777"/>
              </a:solidFill>
              <a:effectLst/>
              <a:latin typeface="Calibri" panose="020F0502020204030204" pitchFamily="34" charset="0"/>
              <a:ea typeface="Calibri" panose="020F0502020204030204" pitchFamily="34" charset="0"/>
              <a:cs typeface="Calibri" panose="020F0502020204030204" pitchFamily="34" charset="0"/>
            </a:endParaRPr>
          </a:p>
          <a:p>
            <a:pPr algn="l">
              <a:spcAft>
                <a:spcPts val="600"/>
              </a:spcAft>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Reactor operation in steady-state and in pulse-mode</a:t>
            </a:r>
          </a:p>
          <a:p>
            <a:pPr algn="l">
              <a:spcAft>
                <a:spcPts val="600"/>
              </a:spcAft>
              <a:buFont typeface="Arial" panose="020B0604020202020204" pitchFamily="34" charset="0"/>
              <a:buChar char="•"/>
            </a:pP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Time structure of reactor pulse</a:t>
            </a:r>
          </a:p>
          <a:p>
            <a:pPr algn="l">
              <a:spcAft>
                <a:spcPts val="600"/>
              </a:spcAft>
              <a:buFont typeface="Arial" panose="020B0604020202020204" pitchFamily="34" charset="0"/>
              <a:buChar char="•"/>
            </a:pP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Reactivity experiment: Fast introduction of Cd-samples </a:t>
            </a:r>
            <a:b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with the pneumatic sample transfer system </a:t>
            </a:r>
          </a:p>
          <a:p>
            <a:pPr algn="l">
              <a:spcAft>
                <a:spcPts val="600"/>
              </a:spcAft>
              <a:buFont typeface="Arial" panose="020B0604020202020204" pitchFamily="34" charset="0"/>
              <a:buChar char="•"/>
            </a:pP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Experiments on the discovery of nuclear fission</a:t>
            </a:r>
          </a:p>
          <a:p>
            <a:pPr algn="l">
              <a:spcAft>
                <a:spcPts val="600"/>
              </a:spcAft>
              <a:buFont typeface="Arial" panose="020B0604020202020204" pitchFamily="34" charset="0"/>
              <a:buChar char="•"/>
            </a:pP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Measurement of ß-delayed neutrons</a:t>
            </a:r>
          </a:p>
          <a:p>
            <a:pPr algn="l">
              <a:buFont typeface="Arial" panose="020B0604020202020204" pitchFamily="34" charset="0"/>
              <a:buChar char="•"/>
            </a:pP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Decay scheme of Os-190m</a:t>
            </a:r>
          </a:p>
        </p:txBody>
      </p:sp>
      <p:pic>
        <p:nvPicPr>
          <p:cNvPr id="13" name="Picture 5" descr="Abb">
            <a:extLst>
              <a:ext uri="{FF2B5EF4-FFF2-40B4-BE49-F238E27FC236}">
                <a16:creationId xmlns:a16="http://schemas.microsoft.com/office/drawing/2014/main" id="{CEB77E78-11C8-5F1E-5C19-A7AF77EB3B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5130" r="3990" b="11751"/>
          <a:stretch>
            <a:fillRect/>
          </a:stretch>
        </p:blipFill>
        <p:spPr bwMode="auto">
          <a:xfrm>
            <a:off x="5159356" y="4465348"/>
            <a:ext cx="2320840" cy="17861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B486826-0D7C-3362-011C-256D531281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166" y="1298800"/>
            <a:ext cx="3902695" cy="274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descr="Abb">
            <a:extLst>
              <a:ext uri="{FF2B5EF4-FFF2-40B4-BE49-F238E27FC236}">
                <a16:creationId xmlns:a16="http://schemas.microsoft.com/office/drawing/2014/main" id="{DCE6E1C3-4FE0-244F-EBA9-11D0F46083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b="8745"/>
          <a:stretch>
            <a:fillRect/>
          </a:stretch>
        </p:blipFill>
        <p:spPr bwMode="auto">
          <a:xfrm>
            <a:off x="7329893" y="3933056"/>
            <a:ext cx="810484" cy="8115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5" descr="Lise_Meitner">
            <a:extLst>
              <a:ext uri="{FF2B5EF4-FFF2-40B4-BE49-F238E27FC236}">
                <a16:creationId xmlns:a16="http://schemas.microsoft.com/office/drawing/2014/main" id="{9DDF2939-93F8-FD5A-DF16-9D6630C802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6914" y="5226723"/>
            <a:ext cx="784414" cy="10413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Grafik 20">
            <a:extLst>
              <a:ext uri="{FF2B5EF4-FFF2-40B4-BE49-F238E27FC236}">
                <a16:creationId xmlns:a16="http://schemas.microsoft.com/office/drawing/2014/main" id="{65D1398A-F48D-37D8-91F1-99D481135440}"/>
              </a:ext>
            </a:extLst>
          </p:cNvPr>
          <p:cNvPicPr>
            <a:picLocks noChangeAspect="1"/>
          </p:cNvPicPr>
          <p:nvPr/>
        </p:nvPicPr>
        <p:blipFill>
          <a:blip r:embed="rId10"/>
          <a:stretch>
            <a:fillRect/>
          </a:stretch>
        </p:blipFill>
        <p:spPr>
          <a:xfrm>
            <a:off x="216602" y="3860283"/>
            <a:ext cx="4295234" cy="2604104"/>
          </a:xfrm>
          <a:prstGeom prst="rect">
            <a:avLst/>
          </a:prstGeom>
        </p:spPr>
      </p:pic>
      <p:pic>
        <p:nvPicPr>
          <p:cNvPr id="22" name="Picture 7" descr="http://periodic.lanl.gov/images/oxidation-neptunium.jpg">
            <a:extLst>
              <a:ext uri="{FF2B5EF4-FFF2-40B4-BE49-F238E27FC236}">
                <a16:creationId xmlns:a16="http://schemas.microsoft.com/office/drawing/2014/main" id="{F640E5C1-5DD1-B208-2F7F-D672AE4E25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6440" y="4410601"/>
            <a:ext cx="1883918" cy="137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7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35F0574-4239-98A4-8912-9C3C23C622DD}"/>
              </a:ext>
            </a:extLst>
          </p:cNvPr>
          <p:cNvSpPr/>
          <p:nvPr/>
        </p:nvSpPr>
        <p:spPr>
          <a:xfrm>
            <a:off x="0" y="15396"/>
            <a:ext cx="9144000" cy="86639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 name="Grafik 6">
            <a:extLst>
              <a:ext uri="{FF2B5EF4-FFF2-40B4-BE49-F238E27FC236}">
                <a16:creationId xmlns:a16="http://schemas.microsoft.com/office/drawing/2014/main" id="{B2FCF645-507A-762F-2A10-F6E651F7D7AE}"/>
              </a:ext>
            </a:extLst>
          </p:cNvPr>
          <p:cNvPicPr>
            <a:picLocks noChangeAspect="1"/>
          </p:cNvPicPr>
          <p:nvPr/>
        </p:nvPicPr>
        <p:blipFill>
          <a:blip r:embed="rId2"/>
          <a:stretch>
            <a:fillRect/>
          </a:stretch>
        </p:blipFill>
        <p:spPr>
          <a:xfrm>
            <a:off x="-13647" y="0"/>
            <a:ext cx="881224" cy="834693"/>
          </a:xfrm>
          <a:prstGeom prst="rect">
            <a:avLst/>
          </a:prstGeom>
        </p:spPr>
      </p:pic>
      <p:sp>
        <p:nvSpPr>
          <p:cNvPr id="8" name="Textfeld 7">
            <a:extLst>
              <a:ext uri="{FF2B5EF4-FFF2-40B4-BE49-F238E27FC236}">
                <a16:creationId xmlns:a16="http://schemas.microsoft.com/office/drawing/2014/main" id="{76B414B8-5762-DF65-B9CB-22E7AE888DF3}"/>
              </a:ext>
            </a:extLst>
          </p:cNvPr>
          <p:cNvSpPr txBox="1"/>
          <p:nvPr/>
        </p:nvSpPr>
        <p:spPr>
          <a:xfrm>
            <a:off x="845022" y="84732"/>
            <a:ext cx="7417754" cy="754053"/>
          </a:xfrm>
          <a:prstGeom prst="rect">
            <a:avLst/>
          </a:prstGeom>
          <a:noFill/>
          <a:ln>
            <a:noFill/>
          </a:ln>
        </p:spPr>
        <p:txBody>
          <a:bodyPr wrap="square" anchor="ctr">
            <a:spAutoFit/>
          </a:bodyPr>
          <a:lstStyle/>
          <a:p>
            <a:pPr algn="ctr">
              <a:spcAft>
                <a:spcPts val="600"/>
              </a:spcAft>
            </a:pPr>
            <a:r>
              <a:rPr lang="en-US" sz="20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Lab Course on Reactor Operation and Nuclear Chemistry</a:t>
            </a:r>
          </a:p>
          <a:p>
            <a:pPr algn="ctr"/>
            <a:r>
              <a:rPr lang="en-US" dirty="0">
                <a:latin typeface="Arial" panose="020B0604020202020204" pitchFamily="34" charset="0"/>
                <a:ea typeface="Times New Roman" panose="02020603050405020304" pitchFamily="18" charset="0"/>
                <a:cs typeface="Arial" panose="020B0604020202020204" pitchFamily="34" charset="0"/>
              </a:rPr>
              <a:t>Organized by the Johannes Gutenberg-University Mainz, Germany</a:t>
            </a:r>
          </a:p>
        </p:txBody>
      </p:sp>
      <p:pic>
        <p:nvPicPr>
          <p:cNvPr id="9" name="Grafik 8">
            <a:extLst>
              <a:ext uri="{FF2B5EF4-FFF2-40B4-BE49-F238E27FC236}">
                <a16:creationId xmlns:a16="http://schemas.microsoft.com/office/drawing/2014/main" id="{4871304F-9849-DE1F-0E6E-30AF7BA82DC3}"/>
              </a:ext>
            </a:extLst>
          </p:cNvPr>
          <p:cNvPicPr>
            <a:picLocks noChangeAspect="1"/>
          </p:cNvPicPr>
          <p:nvPr/>
        </p:nvPicPr>
        <p:blipFill>
          <a:blip r:embed="rId3"/>
          <a:stretch>
            <a:fillRect/>
          </a:stretch>
        </p:blipFill>
        <p:spPr>
          <a:xfrm>
            <a:off x="8262776" y="15396"/>
            <a:ext cx="881224" cy="839592"/>
          </a:xfrm>
          <a:prstGeom prst="rect">
            <a:avLst/>
          </a:prstGeom>
        </p:spPr>
      </p:pic>
      <p:pic>
        <p:nvPicPr>
          <p:cNvPr id="3" name="Grafik 2" descr="Ein Bild, das Person, Mantel, Kleidung, Weißer Kittel enthält.&#10;&#10;Automatisch generierte Beschreibung">
            <a:extLst>
              <a:ext uri="{FF2B5EF4-FFF2-40B4-BE49-F238E27FC236}">
                <a16:creationId xmlns:a16="http://schemas.microsoft.com/office/drawing/2014/main" id="{422912C4-4F33-D47F-6DED-06C57C03A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12" y="1086414"/>
            <a:ext cx="3261517" cy="2453055"/>
          </a:xfrm>
          <a:prstGeom prst="rect">
            <a:avLst/>
          </a:prstGeom>
        </p:spPr>
      </p:pic>
      <p:pic>
        <p:nvPicPr>
          <p:cNvPr id="5" name="Grafik 4" descr="Ein Bild, das Kleidung, Person, Im Haus, Weißer Kittel enthält.&#10;&#10;Automatisch generierte Beschreibung">
            <a:extLst>
              <a:ext uri="{FF2B5EF4-FFF2-40B4-BE49-F238E27FC236}">
                <a16:creationId xmlns:a16="http://schemas.microsoft.com/office/drawing/2014/main" id="{18383760-98C6-5E49-E821-A4AD36C556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612" y="3713468"/>
            <a:ext cx="3261517" cy="2446139"/>
          </a:xfrm>
          <a:prstGeom prst="rect">
            <a:avLst/>
          </a:prstGeom>
        </p:spPr>
      </p:pic>
      <p:pic>
        <p:nvPicPr>
          <p:cNvPr id="11" name="Grafik 10" descr="Ein Bild, das Kleidung, Person, Job, Im Haus enthält.&#10;&#10;Automatisch generierte Beschreibung">
            <a:extLst>
              <a:ext uri="{FF2B5EF4-FFF2-40B4-BE49-F238E27FC236}">
                <a16:creationId xmlns:a16="http://schemas.microsoft.com/office/drawing/2014/main" id="{80EC9DA5-607E-58A0-B2F9-9C91F52B5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520" y="1086414"/>
            <a:ext cx="3224872" cy="2418655"/>
          </a:xfrm>
          <a:prstGeom prst="rect">
            <a:avLst/>
          </a:prstGeom>
        </p:spPr>
      </p:pic>
      <p:pic>
        <p:nvPicPr>
          <p:cNvPr id="19" name="Grafik 18" descr="Ein Bild, das Kleidung, Person, Im Haus, Job enthält.&#10;&#10;Automatisch generierte Beschreibung">
            <a:extLst>
              <a:ext uri="{FF2B5EF4-FFF2-40B4-BE49-F238E27FC236}">
                <a16:creationId xmlns:a16="http://schemas.microsoft.com/office/drawing/2014/main" id="{2A303CF6-2DBD-328C-0A93-1B539CFCFA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5520" y="3740952"/>
            <a:ext cx="3224872" cy="2418655"/>
          </a:xfrm>
          <a:prstGeom prst="rect">
            <a:avLst/>
          </a:prstGeom>
        </p:spPr>
      </p:pic>
    </p:spTree>
    <p:extLst>
      <p:ext uri="{BB962C8B-B14F-4D97-AF65-F5344CB8AC3E}">
        <p14:creationId xmlns:p14="http://schemas.microsoft.com/office/powerpoint/2010/main" val="2172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34639-6B91-4997-BCB9-CF7581B53FF8}"/>
              </a:ext>
            </a:extLst>
          </p:cNvPr>
          <p:cNvSpPr>
            <a:spLocks noGrp="1"/>
          </p:cNvSpPr>
          <p:nvPr>
            <p:ph type="title"/>
          </p:nvPr>
        </p:nvSpPr>
        <p:spPr/>
        <p:txBody>
          <a:bodyPr/>
          <a:lstStyle/>
          <a:p>
            <a:r>
              <a:rPr lang="en-GB" dirty="0"/>
              <a:t>WP5: Schools summary</a:t>
            </a:r>
            <a:endParaRPr lang="es-ES" dirty="0"/>
          </a:p>
        </p:txBody>
      </p:sp>
      <p:sp>
        <p:nvSpPr>
          <p:cNvPr id="3" name="Marcador de número de diapositiva 2">
            <a:extLst>
              <a:ext uri="{FF2B5EF4-FFF2-40B4-BE49-F238E27FC236}">
                <a16:creationId xmlns:a16="http://schemas.microsoft.com/office/drawing/2014/main" id="{DFC9FEAE-9113-4113-AB76-99B2A6B43E07}"/>
              </a:ext>
            </a:extLst>
          </p:cNvPr>
          <p:cNvSpPr>
            <a:spLocks noGrp="1"/>
          </p:cNvSpPr>
          <p:nvPr>
            <p:ph type="sldNum" sz="quarter" idx="12"/>
          </p:nvPr>
        </p:nvSpPr>
        <p:spPr/>
        <p:txBody>
          <a:bodyPr/>
          <a:lstStyle/>
          <a:p>
            <a:fld id="{0EABF873-A8CC-4680-B92B-676EF7CF1CED}" type="slidenum">
              <a:rPr lang="es-ES_tradnl" smtClean="0"/>
              <a:t>3</a:t>
            </a:fld>
            <a:endParaRPr lang="es-ES_tradnl"/>
          </a:p>
        </p:txBody>
      </p:sp>
      <p:sp>
        <p:nvSpPr>
          <p:cNvPr id="5" name="CuadroTexto 4">
            <a:extLst>
              <a:ext uri="{FF2B5EF4-FFF2-40B4-BE49-F238E27FC236}">
                <a16:creationId xmlns:a16="http://schemas.microsoft.com/office/drawing/2014/main" id="{5204D224-8FE7-4190-B3E7-C254BB0BC0DF}"/>
              </a:ext>
            </a:extLst>
          </p:cNvPr>
          <p:cNvSpPr txBox="1"/>
          <p:nvPr/>
        </p:nvSpPr>
        <p:spPr>
          <a:xfrm>
            <a:off x="160784" y="610136"/>
            <a:ext cx="8947720" cy="5940088"/>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2020/21: COVID mobility </a:t>
            </a:r>
            <a:r>
              <a:rPr lang="en-US" sz="2000" b="1" dirty="0" err="1">
                <a:latin typeface="Calibri" panose="020F0502020204030204" pitchFamily="34" charset="0"/>
                <a:cs typeface="Calibri" panose="020F0502020204030204" pitchFamily="34" charset="0"/>
              </a:rPr>
              <a:t>resctrictions</a:t>
            </a:r>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1/2022 	@CIEMAT, Madrid, Spain</a:t>
            </a:r>
          </a:p>
          <a:p>
            <a:r>
              <a:rPr lang="en-US" sz="2000" dirty="0">
                <a:latin typeface="Calibri" panose="020F0502020204030204" pitchFamily="34" charset="0"/>
                <a:cs typeface="Calibri" panose="020F0502020204030204" pitchFamily="34" charset="0"/>
              </a:rPr>
              <a:t>	Nuclear data: the path from the detector to the reactor calculation 	</a:t>
            </a:r>
          </a:p>
          <a:p>
            <a:r>
              <a:rPr lang="en-US" sz="2000" dirty="0">
                <a:latin typeface="Calibri" panose="020F0502020204030204" pitchFamily="34" charset="0"/>
                <a:cs typeface="Calibri" panose="020F0502020204030204" pitchFamily="34" charset="0"/>
              </a:rPr>
              <a:t>	(20 participants)</a:t>
            </a:r>
            <a:endParaRPr lang="es-ES" sz="2000" dirty="0">
              <a:latin typeface="Calibri" panose="020F0502020204030204" pitchFamily="34" charset="0"/>
              <a:cs typeface="Calibri" panose="020F0502020204030204" pitchFamily="34" charset="0"/>
            </a:endParaRPr>
          </a:p>
          <a:p>
            <a:r>
              <a:rPr lang="en-GB" sz="2000" dirty="0">
                <a:solidFill>
                  <a:srgbClr val="FF0000"/>
                </a:solidFill>
                <a:latin typeface="Calibri" panose="020F0502020204030204" pitchFamily="34" charset="0"/>
                <a:cs typeface="Calibri" panose="020F0502020204030204" pitchFamily="34" charset="0"/>
              </a:rPr>
              <a:t>	</a:t>
            </a:r>
            <a:endParaRPr lang="en-GB" sz="1000" b="1"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9</a:t>
            </a:r>
            <a:r>
              <a:rPr lang="es-ES" sz="2000" b="1" dirty="0">
                <a:latin typeface="Calibri" panose="020F0502020204030204" pitchFamily="34" charset="0"/>
                <a:cs typeface="Calibri" panose="020F0502020204030204" pitchFamily="34" charset="0"/>
              </a:rPr>
              <a:t>/</a:t>
            </a:r>
            <a:r>
              <a:rPr lang="en-GB" sz="2000" b="1" dirty="0">
                <a:latin typeface="Calibri" panose="020F0502020204030204" pitchFamily="34" charset="0"/>
                <a:cs typeface="Calibri" panose="020F0502020204030204" pitchFamily="34" charset="0"/>
              </a:rPr>
              <a:t>2022 	@CNA, Seville (Spain)</a:t>
            </a:r>
          </a:p>
          <a:p>
            <a:r>
              <a:rPr lang="en-GB"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Hands-on school on the production, detection and use of neutron beams</a:t>
            </a:r>
          </a:p>
          <a:p>
            <a:r>
              <a:rPr lang="en-US" sz="2000" dirty="0">
                <a:latin typeface="Calibri" panose="020F0502020204030204" pitchFamily="34" charset="0"/>
                <a:cs typeface="Calibri" panose="020F0502020204030204" pitchFamily="34" charset="0"/>
              </a:rPr>
              <a:t>	(18-24 participants)</a:t>
            </a:r>
          </a:p>
          <a:p>
            <a:r>
              <a:rPr lang="en-US" sz="2000" dirty="0">
                <a:solidFill>
                  <a:srgbClr val="FF0000"/>
                </a:solidFill>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9/2023 	@Budapest Neutron Center (BNC) &amp; BME NTI, Budapest, Hungary </a:t>
            </a:r>
          </a:p>
          <a:p>
            <a:r>
              <a:rPr lang="en-US" sz="2000" dirty="0">
                <a:latin typeface="Calibri" panose="020F0502020204030204" pitchFamily="34" charset="0"/>
                <a:cs typeface="Calibri" panose="020F0502020204030204" pitchFamily="34" charset="0"/>
              </a:rPr>
              <a:t>	Hands-on school on nuclear data from Research Reactors</a:t>
            </a:r>
          </a:p>
          <a:p>
            <a:r>
              <a:rPr lang="en-US" sz="2000" dirty="0">
                <a:latin typeface="Calibri" panose="020F0502020204030204" pitchFamily="34" charset="0"/>
                <a:cs typeface="Calibri" panose="020F0502020204030204" pitchFamily="34" charset="0"/>
              </a:rPr>
              <a:t>	(25 participants)</a:t>
            </a:r>
          </a:p>
          <a:p>
            <a:r>
              <a:rPr lang="en-US" sz="2000" dirty="0">
                <a:latin typeface="Calibri" panose="020F0502020204030204" pitchFamily="34" charset="0"/>
                <a:cs typeface="Calibri" panose="020F0502020204030204" pitchFamily="34" charset="0"/>
              </a:rPr>
              <a:t>	[Back-up to the  initially intended EXTEND School in Sweden]</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11/2023	@JGU, Mainz, Germany</a:t>
            </a:r>
          </a:p>
          <a:p>
            <a:pPr lvl="1"/>
            <a:r>
              <a:rPr lang="en-US" sz="2000" dirty="0">
                <a:latin typeface="Calibri" panose="020F0502020204030204" pitchFamily="34" charset="0"/>
                <a:cs typeface="Calibri" panose="020F0502020204030204" pitchFamily="34" charset="0"/>
              </a:rPr>
              <a:t>	Lab course in Reactor Operation and Nuclear Chemistry </a:t>
            </a:r>
          </a:p>
          <a:p>
            <a:pPr lvl="1"/>
            <a:r>
              <a:rPr lang="en-US" sz="2000" dirty="0">
                <a:latin typeface="Calibri" panose="020F0502020204030204" pitchFamily="34" charset="0"/>
                <a:cs typeface="Calibri" panose="020F0502020204030204" pitchFamily="34" charset="0"/>
              </a:rPr>
              <a:t>	(10 participants)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0965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35F0574-4239-98A4-8912-9C3C23C622DD}"/>
              </a:ext>
            </a:extLst>
          </p:cNvPr>
          <p:cNvSpPr/>
          <p:nvPr/>
        </p:nvSpPr>
        <p:spPr>
          <a:xfrm>
            <a:off x="0" y="15396"/>
            <a:ext cx="9144000" cy="86639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 name="Grafik 6">
            <a:extLst>
              <a:ext uri="{FF2B5EF4-FFF2-40B4-BE49-F238E27FC236}">
                <a16:creationId xmlns:a16="http://schemas.microsoft.com/office/drawing/2014/main" id="{B2FCF645-507A-762F-2A10-F6E651F7D7AE}"/>
              </a:ext>
            </a:extLst>
          </p:cNvPr>
          <p:cNvPicPr>
            <a:picLocks noChangeAspect="1"/>
          </p:cNvPicPr>
          <p:nvPr/>
        </p:nvPicPr>
        <p:blipFill>
          <a:blip r:embed="rId2"/>
          <a:stretch>
            <a:fillRect/>
          </a:stretch>
        </p:blipFill>
        <p:spPr>
          <a:xfrm>
            <a:off x="-13647" y="0"/>
            <a:ext cx="881224" cy="834693"/>
          </a:xfrm>
          <a:prstGeom prst="rect">
            <a:avLst/>
          </a:prstGeom>
        </p:spPr>
      </p:pic>
      <p:sp>
        <p:nvSpPr>
          <p:cNvPr id="8" name="Textfeld 7">
            <a:extLst>
              <a:ext uri="{FF2B5EF4-FFF2-40B4-BE49-F238E27FC236}">
                <a16:creationId xmlns:a16="http://schemas.microsoft.com/office/drawing/2014/main" id="{76B414B8-5762-DF65-B9CB-22E7AE888DF3}"/>
              </a:ext>
            </a:extLst>
          </p:cNvPr>
          <p:cNvSpPr txBox="1"/>
          <p:nvPr/>
        </p:nvSpPr>
        <p:spPr>
          <a:xfrm>
            <a:off x="845022" y="84732"/>
            <a:ext cx="7417754" cy="754053"/>
          </a:xfrm>
          <a:prstGeom prst="rect">
            <a:avLst/>
          </a:prstGeom>
          <a:noFill/>
          <a:ln>
            <a:noFill/>
          </a:ln>
        </p:spPr>
        <p:txBody>
          <a:bodyPr wrap="square" anchor="ctr">
            <a:spAutoFit/>
          </a:bodyPr>
          <a:lstStyle/>
          <a:p>
            <a:pPr algn="ctr">
              <a:spcAft>
                <a:spcPts val="600"/>
              </a:spcAft>
            </a:pPr>
            <a:r>
              <a:rPr lang="en-US" sz="20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Lab Course on Reactor Operation and Nuclear Chemistry</a:t>
            </a:r>
          </a:p>
          <a:p>
            <a:pPr algn="ctr"/>
            <a:r>
              <a:rPr lang="en-US" dirty="0">
                <a:latin typeface="Arial" panose="020B0604020202020204" pitchFamily="34" charset="0"/>
                <a:ea typeface="Times New Roman" panose="02020603050405020304" pitchFamily="18" charset="0"/>
                <a:cs typeface="Arial" panose="020B0604020202020204" pitchFamily="34" charset="0"/>
              </a:rPr>
              <a:t>Organized by the Johannes Gutenberg-University Mainz, Germany</a:t>
            </a:r>
          </a:p>
        </p:txBody>
      </p:sp>
      <p:pic>
        <p:nvPicPr>
          <p:cNvPr id="9" name="Grafik 8">
            <a:extLst>
              <a:ext uri="{FF2B5EF4-FFF2-40B4-BE49-F238E27FC236}">
                <a16:creationId xmlns:a16="http://schemas.microsoft.com/office/drawing/2014/main" id="{4871304F-9849-DE1F-0E6E-30AF7BA82DC3}"/>
              </a:ext>
            </a:extLst>
          </p:cNvPr>
          <p:cNvPicPr>
            <a:picLocks noChangeAspect="1"/>
          </p:cNvPicPr>
          <p:nvPr/>
        </p:nvPicPr>
        <p:blipFill>
          <a:blip r:embed="rId3"/>
          <a:stretch>
            <a:fillRect/>
          </a:stretch>
        </p:blipFill>
        <p:spPr>
          <a:xfrm>
            <a:off x="8262776" y="15396"/>
            <a:ext cx="881224" cy="839592"/>
          </a:xfrm>
          <a:prstGeom prst="rect">
            <a:avLst/>
          </a:prstGeom>
        </p:spPr>
      </p:pic>
      <p:pic>
        <p:nvPicPr>
          <p:cNvPr id="13" name="Grafik 12" descr="Ein Bild, das Im Haus, Flasche, Waschbecken, Plastik enthält.&#10;&#10;Automatisch generierte Beschreibung">
            <a:extLst>
              <a:ext uri="{FF2B5EF4-FFF2-40B4-BE49-F238E27FC236}">
                <a16:creationId xmlns:a16="http://schemas.microsoft.com/office/drawing/2014/main" id="{0ADD33B4-EFBB-EB23-D8D4-535176FA1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7283" y="1004355"/>
            <a:ext cx="3293109" cy="2469832"/>
          </a:xfrm>
          <a:prstGeom prst="rect">
            <a:avLst/>
          </a:prstGeom>
        </p:spPr>
      </p:pic>
      <p:pic>
        <p:nvPicPr>
          <p:cNvPr id="15" name="Grafik 14" descr="Ein Bild, das Kleidung, Person, Im Haus, Weißer Kittel enthält.&#10;&#10;Automatisch generierte Beschreibung">
            <a:extLst>
              <a:ext uri="{FF2B5EF4-FFF2-40B4-BE49-F238E27FC236}">
                <a16:creationId xmlns:a16="http://schemas.microsoft.com/office/drawing/2014/main" id="{18691538-CB52-A7E0-57D5-5412CAD43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76" y="1015887"/>
            <a:ext cx="3293109" cy="2469832"/>
          </a:xfrm>
          <a:prstGeom prst="rect">
            <a:avLst/>
          </a:prstGeom>
        </p:spPr>
      </p:pic>
      <p:pic>
        <p:nvPicPr>
          <p:cNvPr id="4" name="Grafik 3" descr="Ein Bild, das Im Haus, medizinische Ausrüstung, Waschbecken, Person enthält.&#10;&#10;Automatisch generierte Beschreibung">
            <a:extLst>
              <a:ext uri="{FF2B5EF4-FFF2-40B4-BE49-F238E27FC236}">
                <a16:creationId xmlns:a16="http://schemas.microsoft.com/office/drawing/2014/main" id="{10912441-27DA-121D-02DD-4DE71ABBF1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676" y="3645024"/>
            <a:ext cx="3293109" cy="2469832"/>
          </a:xfrm>
          <a:prstGeom prst="rect">
            <a:avLst/>
          </a:prstGeom>
        </p:spPr>
      </p:pic>
      <p:pic>
        <p:nvPicPr>
          <p:cNvPr id="16" name="Grafik 15" descr="Ein Bild, das Person, Mantel, Kleidung, medizinische Ausrüstung enthält.&#10;&#10;Automatisch generierte Beschreibung">
            <a:extLst>
              <a:ext uri="{FF2B5EF4-FFF2-40B4-BE49-F238E27FC236}">
                <a16:creationId xmlns:a16="http://schemas.microsoft.com/office/drawing/2014/main" id="{91CE1C09-A5BD-2D7F-E699-F341739494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7283" y="3645024"/>
            <a:ext cx="3293109" cy="2469832"/>
          </a:xfrm>
          <a:prstGeom prst="rect">
            <a:avLst/>
          </a:prstGeom>
        </p:spPr>
      </p:pic>
    </p:spTree>
    <p:extLst>
      <p:ext uri="{BB962C8B-B14F-4D97-AF65-F5344CB8AC3E}">
        <p14:creationId xmlns:p14="http://schemas.microsoft.com/office/powerpoint/2010/main" val="212126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35F0574-4239-98A4-8912-9C3C23C622DD}"/>
              </a:ext>
            </a:extLst>
          </p:cNvPr>
          <p:cNvSpPr/>
          <p:nvPr/>
        </p:nvSpPr>
        <p:spPr>
          <a:xfrm>
            <a:off x="0" y="15396"/>
            <a:ext cx="9144000" cy="86639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 name="Grafik 6">
            <a:extLst>
              <a:ext uri="{FF2B5EF4-FFF2-40B4-BE49-F238E27FC236}">
                <a16:creationId xmlns:a16="http://schemas.microsoft.com/office/drawing/2014/main" id="{B2FCF645-507A-762F-2A10-F6E651F7D7AE}"/>
              </a:ext>
            </a:extLst>
          </p:cNvPr>
          <p:cNvPicPr>
            <a:picLocks noChangeAspect="1"/>
          </p:cNvPicPr>
          <p:nvPr/>
        </p:nvPicPr>
        <p:blipFill>
          <a:blip r:embed="rId2"/>
          <a:stretch>
            <a:fillRect/>
          </a:stretch>
        </p:blipFill>
        <p:spPr>
          <a:xfrm>
            <a:off x="-13647" y="0"/>
            <a:ext cx="881224" cy="834693"/>
          </a:xfrm>
          <a:prstGeom prst="rect">
            <a:avLst/>
          </a:prstGeom>
        </p:spPr>
      </p:pic>
      <p:sp>
        <p:nvSpPr>
          <p:cNvPr id="8" name="Textfeld 7">
            <a:extLst>
              <a:ext uri="{FF2B5EF4-FFF2-40B4-BE49-F238E27FC236}">
                <a16:creationId xmlns:a16="http://schemas.microsoft.com/office/drawing/2014/main" id="{76B414B8-5762-DF65-B9CB-22E7AE888DF3}"/>
              </a:ext>
            </a:extLst>
          </p:cNvPr>
          <p:cNvSpPr txBox="1"/>
          <p:nvPr/>
        </p:nvSpPr>
        <p:spPr>
          <a:xfrm>
            <a:off x="845022" y="84732"/>
            <a:ext cx="7417754" cy="754053"/>
          </a:xfrm>
          <a:prstGeom prst="rect">
            <a:avLst/>
          </a:prstGeom>
          <a:noFill/>
          <a:ln>
            <a:noFill/>
          </a:ln>
        </p:spPr>
        <p:txBody>
          <a:bodyPr wrap="square" anchor="ctr">
            <a:spAutoFit/>
          </a:bodyPr>
          <a:lstStyle/>
          <a:p>
            <a:pPr algn="ctr">
              <a:spcAft>
                <a:spcPts val="600"/>
              </a:spcAft>
            </a:pPr>
            <a:r>
              <a:rPr lang="en-US" sz="20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Lab Course on Reactor Operation and Nuclear Chemistry</a:t>
            </a:r>
          </a:p>
          <a:p>
            <a:pPr algn="ctr"/>
            <a:r>
              <a:rPr lang="en-US" dirty="0">
                <a:latin typeface="Arial" panose="020B0604020202020204" pitchFamily="34" charset="0"/>
                <a:ea typeface="Times New Roman" panose="02020603050405020304" pitchFamily="18" charset="0"/>
                <a:cs typeface="Arial" panose="020B0604020202020204" pitchFamily="34" charset="0"/>
              </a:rPr>
              <a:t>Organized by the Johannes Gutenberg-University Mainz, Germany</a:t>
            </a:r>
          </a:p>
        </p:txBody>
      </p:sp>
      <p:pic>
        <p:nvPicPr>
          <p:cNvPr id="9" name="Grafik 8">
            <a:extLst>
              <a:ext uri="{FF2B5EF4-FFF2-40B4-BE49-F238E27FC236}">
                <a16:creationId xmlns:a16="http://schemas.microsoft.com/office/drawing/2014/main" id="{4871304F-9849-DE1F-0E6E-30AF7BA82DC3}"/>
              </a:ext>
            </a:extLst>
          </p:cNvPr>
          <p:cNvPicPr>
            <a:picLocks noChangeAspect="1"/>
          </p:cNvPicPr>
          <p:nvPr/>
        </p:nvPicPr>
        <p:blipFill>
          <a:blip r:embed="rId3"/>
          <a:stretch>
            <a:fillRect/>
          </a:stretch>
        </p:blipFill>
        <p:spPr>
          <a:xfrm>
            <a:off x="8262776" y="15396"/>
            <a:ext cx="881224" cy="839592"/>
          </a:xfrm>
          <a:prstGeom prst="rect">
            <a:avLst/>
          </a:prstGeom>
        </p:spPr>
      </p:pic>
      <p:pic>
        <p:nvPicPr>
          <p:cNvPr id="3" name="Grafik 2" descr="Ein Bild, das Kleidung, Person, Gebäude, Lächeln enthält.&#10;&#10;Automatisch generierte Beschreibung">
            <a:extLst>
              <a:ext uri="{FF2B5EF4-FFF2-40B4-BE49-F238E27FC236}">
                <a16:creationId xmlns:a16="http://schemas.microsoft.com/office/drawing/2014/main" id="{5749F1BC-AD79-63D4-D9E5-3F1E62036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823" y="1013803"/>
            <a:ext cx="3176137" cy="2382103"/>
          </a:xfrm>
          <a:prstGeom prst="rect">
            <a:avLst/>
          </a:prstGeom>
        </p:spPr>
      </p:pic>
      <p:pic>
        <p:nvPicPr>
          <p:cNvPr id="10" name="Grafik 9" descr="Ein Bild, das Kleidung, Person, Im Haus, Wand enthält.&#10;&#10;Automatisch generierte Beschreibung">
            <a:extLst>
              <a:ext uri="{FF2B5EF4-FFF2-40B4-BE49-F238E27FC236}">
                <a16:creationId xmlns:a16="http://schemas.microsoft.com/office/drawing/2014/main" id="{81A7A682-8255-D621-E67B-CDCEBD52C8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239" y="1000414"/>
            <a:ext cx="3176137" cy="2382103"/>
          </a:xfrm>
          <a:prstGeom prst="rect">
            <a:avLst/>
          </a:prstGeom>
        </p:spPr>
      </p:pic>
      <p:pic>
        <p:nvPicPr>
          <p:cNvPr id="12" name="Grafik 11" descr="Ein Bild, das Kleidung, Person, Gewächshaus, draußen enthält.&#10;&#10;Automatisch generierte Beschreibung">
            <a:extLst>
              <a:ext uri="{FF2B5EF4-FFF2-40B4-BE49-F238E27FC236}">
                <a16:creationId xmlns:a16="http://schemas.microsoft.com/office/drawing/2014/main" id="{5FF7B488-5D9A-9D28-6CB1-A21671EB9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823" y="3711193"/>
            <a:ext cx="3176137" cy="2382103"/>
          </a:xfrm>
          <a:prstGeom prst="rect">
            <a:avLst/>
          </a:prstGeom>
        </p:spPr>
      </p:pic>
      <p:pic>
        <p:nvPicPr>
          <p:cNvPr id="17" name="Grafik 16" descr="Ein Bild, das Kleidung, Person, Im Haus, Mann enthält.&#10;&#10;Automatisch generierte Beschreibung">
            <a:extLst>
              <a:ext uri="{FF2B5EF4-FFF2-40B4-BE49-F238E27FC236}">
                <a16:creationId xmlns:a16="http://schemas.microsoft.com/office/drawing/2014/main" id="{4827414E-A115-68ED-BD78-C3B2AABA4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0239" y="3655138"/>
            <a:ext cx="3176137" cy="2418522"/>
          </a:xfrm>
          <a:prstGeom prst="rect">
            <a:avLst/>
          </a:prstGeom>
        </p:spPr>
      </p:pic>
    </p:spTree>
    <p:extLst>
      <p:ext uri="{BB962C8B-B14F-4D97-AF65-F5344CB8AC3E}">
        <p14:creationId xmlns:p14="http://schemas.microsoft.com/office/powerpoint/2010/main" val="3433636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E986A95-2F3D-C706-954D-980943D5A08C}"/>
              </a:ext>
            </a:extLst>
          </p:cNvPr>
          <p:cNvSpPr>
            <a:spLocks noGrp="1"/>
          </p:cNvSpPr>
          <p:nvPr>
            <p:ph type="sldNum" sz="quarter" idx="12"/>
          </p:nvPr>
        </p:nvSpPr>
        <p:spPr/>
        <p:txBody>
          <a:bodyPr/>
          <a:lstStyle/>
          <a:p>
            <a:fld id="{0EABF873-A8CC-4680-B92B-676EF7CF1CED}" type="slidenum">
              <a:rPr lang="es-ES_tradnl" smtClean="0"/>
              <a:t>32</a:t>
            </a:fld>
            <a:endParaRPr lang="es-ES_tradnl"/>
          </a:p>
        </p:txBody>
      </p:sp>
      <p:sp>
        <p:nvSpPr>
          <p:cNvPr id="5" name="Título 1">
            <a:extLst>
              <a:ext uri="{FF2B5EF4-FFF2-40B4-BE49-F238E27FC236}">
                <a16:creationId xmlns:a16="http://schemas.microsoft.com/office/drawing/2014/main" id="{F830A1A9-A235-AE82-D2A8-6E13EC26C8A8}"/>
              </a:ext>
            </a:extLst>
          </p:cNvPr>
          <p:cNvSpPr txBox="1">
            <a:spLocks/>
          </p:cNvSpPr>
          <p:nvPr/>
        </p:nvSpPr>
        <p:spPr>
          <a:xfrm>
            <a:off x="232792" y="99592"/>
            <a:ext cx="8515672" cy="550933"/>
          </a:xfrm>
          <a:prstGeom prst="rect">
            <a:avLst/>
          </a:prstGeom>
        </p:spPr>
        <p:txBody>
          <a:bodyPr/>
          <a:lstStyle>
            <a:lvl1pPr algn="l" rtl="0" eaLnBrk="1" latinLnBrk="0" hangingPunct="1">
              <a:spcBef>
                <a:spcPct val="0"/>
              </a:spcBef>
              <a:buNone/>
              <a:defRPr kumimoji="0" sz="3600" kern="1200">
                <a:solidFill>
                  <a:srgbClr val="0070C0"/>
                </a:solidFill>
                <a:latin typeface="Calibri" panose="020F0502020204030204" pitchFamily="34" charset="0"/>
                <a:ea typeface="+mj-ea"/>
                <a:cs typeface="+mj-cs"/>
              </a:defRPr>
            </a:lvl1pPr>
          </a:lstStyle>
          <a:p>
            <a:r>
              <a:rPr lang="es-ES" dirty="0" err="1"/>
              <a:t>Summary</a:t>
            </a:r>
            <a:r>
              <a:rPr lang="es-ES" dirty="0"/>
              <a:t> &amp; </a:t>
            </a:r>
            <a:r>
              <a:rPr lang="es-ES" dirty="0" err="1"/>
              <a:t>Conclusions</a:t>
            </a:r>
            <a:endParaRPr lang="en-US" dirty="0"/>
          </a:p>
        </p:txBody>
      </p:sp>
      <p:sp>
        <p:nvSpPr>
          <p:cNvPr id="3" name="CuadroTexto 2">
            <a:extLst>
              <a:ext uri="{FF2B5EF4-FFF2-40B4-BE49-F238E27FC236}">
                <a16:creationId xmlns:a16="http://schemas.microsoft.com/office/drawing/2014/main" id="{9CEB7F63-13F1-5957-9E46-94FFCC015A11}"/>
              </a:ext>
            </a:extLst>
          </p:cNvPr>
          <p:cNvSpPr txBox="1"/>
          <p:nvPr/>
        </p:nvSpPr>
        <p:spPr>
          <a:xfrm>
            <a:off x="309498" y="690832"/>
            <a:ext cx="8686294" cy="5801588"/>
          </a:xfrm>
          <a:prstGeom prst="rect">
            <a:avLst/>
          </a:prstGeom>
          <a:noFill/>
        </p:spPr>
        <p:txBody>
          <a:bodyPr wrap="square" rtlCol="0">
            <a:spAutoFit/>
          </a:bodyPr>
          <a:lstStyle/>
          <a:p>
            <a:pPr>
              <a:spcAft>
                <a:spcPts val="600"/>
              </a:spcAft>
            </a:pPr>
            <a:r>
              <a:rPr lang="es-ES" sz="2000" b="1" dirty="0" err="1">
                <a:latin typeface="Calibri" panose="020F0502020204030204" pitchFamily="34" charset="0"/>
              </a:rPr>
              <a:t>Initial</a:t>
            </a:r>
            <a:r>
              <a:rPr lang="es-ES" sz="2000" b="1" dirty="0">
                <a:latin typeface="Calibri" panose="020F0502020204030204" pitchFamily="34" charset="0"/>
              </a:rPr>
              <a:t> </a:t>
            </a:r>
            <a:r>
              <a:rPr lang="es-ES" sz="2000" b="1" dirty="0" err="1">
                <a:latin typeface="Calibri" panose="020F0502020204030204" pitchFamily="34" charset="0"/>
              </a:rPr>
              <a:t>issues</a:t>
            </a:r>
            <a:r>
              <a:rPr lang="es-ES" sz="2000" b="1" dirty="0">
                <a:latin typeface="Calibri" panose="020F0502020204030204" pitchFamily="34" charset="0"/>
              </a:rPr>
              <a:t>:</a:t>
            </a:r>
          </a:p>
          <a:p>
            <a:pPr>
              <a:spcAft>
                <a:spcPts val="600"/>
              </a:spcAft>
            </a:pP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a:t>
            </a:r>
            <a:r>
              <a:rPr lang="es-ES" dirty="0" err="1">
                <a:latin typeface="Calibri" panose="020F0502020204030204" pitchFamily="34" charset="0"/>
              </a:rPr>
              <a:t>begining</a:t>
            </a:r>
            <a:r>
              <a:rPr lang="es-ES" dirty="0">
                <a:latin typeface="Calibri" panose="020F0502020204030204" pitchFamily="34" charset="0"/>
              </a:rPr>
              <a:t> </a:t>
            </a:r>
            <a:r>
              <a:rPr lang="es-ES" dirty="0" err="1">
                <a:latin typeface="Calibri" panose="020F0502020204030204" pitchFamily="34" charset="0"/>
              </a:rPr>
              <a:t>of</a:t>
            </a: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a:t>
            </a:r>
            <a:r>
              <a:rPr lang="es-ES" dirty="0" err="1">
                <a:latin typeface="Calibri" panose="020F0502020204030204" pitchFamily="34" charset="0"/>
              </a:rPr>
              <a:t>project</a:t>
            </a:r>
            <a:r>
              <a:rPr lang="es-ES" dirty="0">
                <a:latin typeface="Calibri" panose="020F0502020204030204" pitchFamily="34" charset="0"/>
              </a:rPr>
              <a:t> </a:t>
            </a:r>
            <a:r>
              <a:rPr lang="es-ES" dirty="0" err="1">
                <a:latin typeface="Calibri" panose="020F0502020204030204" pitchFamily="34" charset="0"/>
              </a:rPr>
              <a:t>was</a:t>
            </a:r>
            <a:r>
              <a:rPr lang="es-ES" dirty="0">
                <a:latin typeface="Calibri" panose="020F0502020204030204" pitchFamily="34" charset="0"/>
              </a:rPr>
              <a:t> </a:t>
            </a:r>
            <a:r>
              <a:rPr lang="es-ES" dirty="0" err="1">
                <a:latin typeface="Calibri" panose="020F0502020204030204" pitchFamily="34" charset="0"/>
              </a:rPr>
              <a:t>heavily</a:t>
            </a:r>
            <a:r>
              <a:rPr lang="es-ES" dirty="0">
                <a:latin typeface="Calibri" panose="020F0502020204030204" pitchFamily="34" charset="0"/>
              </a:rPr>
              <a:t> </a:t>
            </a:r>
            <a:r>
              <a:rPr lang="es-ES" dirty="0" err="1">
                <a:latin typeface="Calibri" panose="020F0502020204030204" pitchFamily="34" charset="0"/>
              </a:rPr>
              <a:t>affected</a:t>
            </a:r>
            <a:r>
              <a:rPr lang="es-ES" dirty="0">
                <a:latin typeface="Calibri" panose="020F0502020204030204" pitchFamily="34" charset="0"/>
              </a:rPr>
              <a:t> </a:t>
            </a:r>
            <a:r>
              <a:rPr lang="es-ES" dirty="0" err="1">
                <a:latin typeface="Calibri" panose="020F0502020204030204" pitchFamily="34" charset="0"/>
              </a:rPr>
              <a:t>by</a:t>
            </a: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COVID </a:t>
            </a:r>
            <a:r>
              <a:rPr lang="es-ES" dirty="0" err="1">
                <a:latin typeface="Calibri" panose="020F0502020204030204" pitchFamily="34" charset="0"/>
              </a:rPr>
              <a:t>pandemic</a:t>
            </a:r>
            <a:r>
              <a:rPr lang="es-ES" dirty="0">
                <a:latin typeface="Calibri" panose="020F0502020204030204" pitchFamily="34" charset="0"/>
              </a:rPr>
              <a:t>.</a:t>
            </a:r>
          </a:p>
          <a:p>
            <a:pPr>
              <a:spcAft>
                <a:spcPts val="600"/>
              </a:spcAft>
            </a:pPr>
            <a:r>
              <a:rPr lang="es-ES" dirty="0">
                <a:latin typeface="Calibri" panose="020F0502020204030204" pitchFamily="34" charset="0"/>
              </a:rPr>
              <a:t>- Issues </a:t>
            </a:r>
            <a:r>
              <a:rPr lang="es-ES" dirty="0" err="1">
                <a:latin typeface="Calibri" panose="020F0502020204030204" pitchFamily="34" charset="0"/>
              </a:rPr>
              <a:t>with</a:t>
            </a: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NESSA </a:t>
            </a:r>
            <a:r>
              <a:rPr lang="es-ES" dirty="0" err="1">
                <a:latin typeface="Calibri" panose="020F0502020204030204" pitchFamily="34" charset="0"/>
              </a:rPr>
              <a:t>accelerator</a:t>
            </a:r>
            <a:r>
              <a:rPr lang="es-ES" dirty="0">
                <a:latin typeface="Calibri" panose="020F0502020204030204" pitchFamily="34" charset="0"/>
              </a:rPr>
              <a:t> </a:t>
            </a:r>
            <a:r>
              <a:rPr lang="es-ES" dirty="0" err="1">
                <a:latin typeface="Calibri" panose="020F0502020204030204" pitchFamily="34" charset="0"/>
              </a:rPr>
              <a:t>forced</a:t>
            </a:r>
            <a:r>
              <a:rPr lang="es-ES" dirty="0">
                <a:latin typeface="Calibri" panose="020F0502020204030204" pitchFamily="34" charset="0"/>
              </a:rPr>
              <a:t> </a:t>
            </a:r>
            <a:r>
              <a:rPr lang="es-ES" dirty="0" err="1">
                <a:latin typeface="Calibri" panose="020F0502020204030204" pitchFamily="34" charset="0"/>
              </a:rPr>
              <a:t>canceling</a:t>
            </a: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EXTEND </a:t>
            </a:r>
            <a:r>
              <a:rPr lang="es-ES" dirty="0" err="1">
                <a:latin typeface="Calibri" panose="020F0502020204030204" pitchFamily="34" charset="0"/>
              </a:rPr>
              <a:t>School</a:t>
            </a:r>
            <a:r>
              <a:rPr lang="es-ES" dirty="0">
                <a:latin typeface="Calibri" panose="020F0502020204030204" pitchFamily="34" charset="0"/>
              </a:rPr>
              <a:t>.</a:t>
            </a:r>
          </a:p>
          <a:p>
            <a:pPr>
              <a:spcAft>
                <a:spcPts val="600"/>
              </a:spcAft>
            </a:pPr>
            <a:endParaRPr lang="es-ES" sz="800" dirty="0">
              <a:latin typeface="Calibri" panose="020F0502020204030204" pitchFamily="34" charset="0"/>
            </a:endParaRPr>
          </a:p>
          <a:p>
            <a:pPr>
              <a:spcAft>
                <a:spcPts val="600"/>
              </a:spcAft>
            </a:pPr>
            <a:r>
              <a:rPr lang="es-ES" sz="2000" b="1" dirty="0" err="1">
                <a:latin typeface="Calibri" panose="020F0502020204030204" pitchFamily="34" charset="0"/>
              </a:rPr>
              <a:t>But</a:t>
            </a:r>
            <a:r>
              <a:rPr lang="es-ES" sz="2000" b="1" dirty="0">
                <a:latin typeface="Calibri" panose="020F0502020204030204" pitchFamily="34" charset="0"/>
              </a:rPr>
              <a:t> </a:t>
            </a:r>
            <a:r>
              <a:rPr lang="es-ES" sz="2000" b="1" dirty="0" err="1">
                <a:latin typeface="Calibri" panose="020F0502020204030204" pitchFamily="34" charset="0"/>
              </a:rPr>
              <a:t>solutions</a:t>
            </a:r>
            <a:r>
              <a:rPr lang="es-ES" sz="2000" b="1" dirty="0">
                <a:latin typeface="Calibri" panose="020F0502020204030204" pitchFamily="34" charset="0"/>
              </a:rPr>
              <a:t> </a:t>
            </a:r>
            <a:r>
              <a:rPr lang="es-ES" sz="2000" b="1" dirty="0" err="1">
                <a:latin typeface="Calibri" panose="020F0502020204030204" pitchFamily="34" charset="0"/>
              </a:rPr>
              <a:t>were</a:t>
            </a:r>
            <a:r>
              <a:rPr lang="es-ES" sz="2000" b="1" dirty="0">
                <a:latin typeface="Calibri" panose="020F0502020204030204" pitchFamily="34" charset="0"/>
              </a:rPr>
              <a:t> </a:t>
            </a:r>
            <a:r>
              <a:rPr lang="es-ES" sz="2000" b="1" dirty="0" err="1">
                <a:latin typeface="Calibri" panose="020F0502020204030204" pitchFamily="34" charset="0"/>
              </a:rPr>
              <a:t>found</a:t>
            </a:r>
            <a:r>
              <a:rPr lang="es-ES" sz="2000" b="1" dirty="0">
                <a:latin typeface="Calibri" panose="020F0502020204030204" pitchFamily="34" charset="0"/>
              </a:rPr>
              <a:t> and </a:t>
            </a:r>
            <a:r>
              <a:rPr lang="es-ES" sz="2000" b="1" dirty="0" err="1">
                <a:latin typeface="Calibri" panose="020F0502020204030204" pitchFamily="34" charset="0"/>
              </a:rPr>
              <a:t>the</a:t>
            </a:r>
            <a:r>
              <a:rPr lang="es-ES" sz="2000" b="1" dirty="0">
                <a:latin typeface="Calibri" panose="020F0502020204030204" pitchFamily="34" charset="0"/>
              </a:rPr>
              <a:t> full </a:t>
            </a:r>
            <a:r>
              <a:rPr lang="es-ES" sz="2000" b="1" dirty="0" err="1">
                <a:latin typeface="Calibri" panose="020F0502020204030204" pitchFamily="34" charset="0"/>
              </a:rPr>
              <a:t>program</a:t>
            </a:r>
            <a:r>
              <a:rPr lang="es-ES" sz="2000" b="1" dirty="0">
                <a:latin typeface="Calibri" panose="020F0502020204030204" pitchFamily="34" charset="0"/>
              </a:rPr>
              <a:t> </a:t>
            </a:r>
            <a:r>
              <a:rPr lang="es-ES" sz="2000" b="1" dirty="0" err="1">
                <a:latin typeface="Calibri" panose="020F0502020204030204" pitchFamily="34" charset="0"/>
              </a:rPr>
              <a:t>of</a:t>
            </a:r>
            <a:r>
              <a:rPr lang="es-ES" sz="2000" b="1" dirty="0">
                <a:latin typeface="Calibri" panose="020F0502020204030204" pitchFamily="34" charset="0"/>
              </a:rPr>
              <a:t> 4 </a:t>
            </a:r>
            <a:r>
              <a:rPr lang="es-ES" sz="2000" b="1" dirty="0" err="1">
                <a:latin typeface="Calibri" panose="020F0502020204030204" pitchFamily="34" charset="0"/>
              </a:rPr>
              <a:t>schools</a:t>
            </a:r>
            <a:r>
              <a:rPr lang="es-ES" sz="2000" b="1" dirty="0">
                <a:latin typeface="Calibri" panose="020F0502020204030204" pitchFamily="34" charset="0"/>
              </a:rPr>
              <a:t> </a:t>
            </a:r>
            <a:r>
              <a:rPr lang="es-ES" sz="2000" b="1" dirty="0" err="1">
                <a:latin typeface="Calibri" panose="020F0502020204030204" pitchFamily="34" charset="0"/>
              </a:rPr>
              <a:t>was</a:t>
            </a:r>
            <a:r>
              <a:rPr lang="es-ES" sz="2000" b="1" dirty="0">
                <a:latin typeface="Calibri" panose="020F0502020204030204" pitchFamily="34" charset="0"/>
              </a:rPr>
              <a:t> </a:t>
            </a:r>
            <a:r>
              <a:rPr lang="es-ES" sz="2000" b="1" dirty="0" err="1">
                <a:latin typeface="Calibri" panose="020F0502020204030204" pitchFamily="34" charset="0"/>
              </a:rPr>
              <a:t>implemented</a:t>
            </a:r>
            <a:r>
              <a:rPr lang="es-ES" sz="2000" b="1" dirty="0">
                <a:latin typeface="Calibri" panose="020F0502020204030204" pitchFamily="34" charset="0"/>
              </a:rPr>
              <a:t>:</a:t>
            </a:r>
          </a:p>
          <a:p>
            <a:pPr>
              <a:spcAft>
                <a:spcPts val="600"/>
              </a:spcAft>
            </a:pP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a:t>
            </a:r>
            <a:r>
              <a:rPr lang="es-ES" dirty="0" err="1">
                <a:latin typeface="Calibri" panose="020F0502020204030204" pitchFamily="34" charset="0"/>
              </a:rPr>
              <a:t>CIEMAT’s</a:t>
            </a:r>
            <a:r>
              <a:rPr lang="es-ES" dirty="0">
                <a:latin typeface="Calibri" panose="020F0502020204030204" pitchFamily="34" charset="0"/>
              </a:rPr>
              <a:t> </a:t>
            </a:r>
            <a:r>
              <a:rPr lang="es-ES" dirty="0" err="1">
                <a:latin typeface="Calibri" panose="020F0502020204030204" pitchFamily="34" charset="0"/>
              </a:rPr>
              <a:t>NuDataPath</a:t>
            </a:r>
            <a:r>
              <a:rPr lang="es-ES" dirty="0">
                <a:latin typeface="Calibri" panose="020F0502020204030204" pitchFamily="34" charset="0"/>
              </a:rPr>
              <a:t> </a:t>
            </a:r>
            <a:r>
              <a:rPr lang="es-ES" dirty="0" err="1">
                <a:latin typeface="Calibri" panose="020F0502020204030204" pitchFamily="34" charset="0"/>
              </a:rPr>
              <a:t>School</a:t>
            </a:r>
            <a:r>
              <a:rPr lang="es-ES" dirty="0">
                <a:latin typeface="Calibri" panose="020F0502020204030204" pitchFamily="34" charset="0"/>
              </a:rPr>
              <a:t> </a:t>
            </a:r>
            <a:r>
              <a:rPr lang="es-ES" dirty="0" err="1">
                <a:latin typeface="Calibri" panose="020F0502020204030204" pitchFamily="34" charset="0"/>
              </a:rPr>
              <a:t>was</a:t>
            </a:r>
            <a:r>
              <a:rPr lang="es-ES" dirty="0">
                <a:latin typeface="Calibri" panose="020F0502020204030204" pitchFamily="34" charset="0"/>
              </a:rPr>
              <a:t> </a:t>
            </a:r>
            <a:r>
              <a:rPr lang="es-ES" dirty="0" err="1">
                <a:latin typeface="Calibri" panose="020F0502020204030204" pitchFamily="34" charset="0"/>
              </a:rPr>
              <a:t>succesfully</a:t>
            </a:r>
            <a:r>
              <a:rPr lang="es-ES" dirty="0">
                <a:latin typeface="Calibri" panose="020F0502020204030204" pitchFamily="34" charset="0"/>
              </a:rPr>
              <a:t> </a:t>
            </a:r>
            <a:r>
              <a:rPr lang="es-ES" dirty="0" err="1">
                <a:latin typeface="Calibri" panose="020F0502020204030204" pitchFamily="34" charset="0"/>
              </a:rPr>
              <a:t>organized</a:t>
            </a:r>
            <a:r>
              <a:rPr lang="es-ES" dirty="0">
                <a:latin typeface="Calibri" panose="020F0502020204030204" pitchFamily="34" charset="0"/>
              </a:rPr>
              <a:t> ONLINE in 2022.</a:t>
            </a:r>
          </a:p>
          <a:p>
            <a:pPr>
              <a:spcAft>
                <a:spcPts val="600"/>
              </a:spcAft>
            </a:pPr>
            <a:r>
              <a:rPr lang="es-ES" dirty="0">
                <a:latin typeface="Calibri" panose="020F0502020204030204" pitchFamily="34" charset="0"/>
              </a:rPr>
              <a:t>- After a </a:t>
            </a:r>
            <a:r>
              <a:rPr lang="es-ES" dirty="0" err="1">
                <a:latin typeface="Calibri" panose="020F0502020204030204" pitchFamily="34" charset="0"/>
              </a:rPr>
              <a:t>one</a:t>
            </a:r>
            <a:r>
              <a:rPr lang="es-ES" dirty="0">
                <a:latin typeface="Calibri" panose="020F0502020204030204" pitchFamily="34" charset="0"/>
              </a:rPr>
              <a:t> </a:t>
            </a:r>
            <a:r>
              <a:rPr lang="es-ES" dirty="0" err="1">
                <a:latin typeface="Calibri" panose="020F0502020204030204" pitchFamily="34" charset="0"/>
              </a:rPr>
              <a:t>year</a:t>
            </a:r>
            <a:r>
              <a:rPr lang="es-ES" dirty="0">
                <a:latin typeface="Calibri" panose="020F0502020204030204" pitchFamily="34" charset="0"/>
              </a:rPr>
              <a:t> </a:t>
            </a:r>
            <a:r>
              <a:rPr lang="es-ES" dirty="0" err="1">
                <a:latin typeface="Calibri" panose="020F0502020204030204" pitchFamily="34" charset="0"/>
              </a:rPr>
              <a:t>delay</a:t>
            </a: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a:t>
            </a:r>
            <a:r>
              <a:rPr lang="es-ES" dirty="0" err="1">
                <a:latin typeface="Calibri" panose="020F0502020204030204" pitchFamily="34" charset="0"/>
              </a:rPr>
              <a:t>USevilla</a:t>
            </a:r>
            <a:r>
              <a:rPr lang="es-ES" dirty="0">
                <a:latin typeface="Calibri" panose="020F0502020204030204" pitchFamily="34" charset="0"/>
              </a:rPr>
              <a:t>/CNA “</a:t>
            </a:r>
            <a:r>
              <a:rPr lang="es-ES" dirty="0" err="1">
                <a:latin typeface="Calibri" panose="020F0502020204030204" pitchFamily="34" charset="0"/>
              </a:rPr>
              <a:t>hands-on</a:t>
            </a:r>
            <a:r>
              <a:rPr lang="es-ES" dirty="0">
                <a:latin typeface="Calibri" panose="020F0502020204030204" pitchFamily="34" charset="0"/>
              </a:rPr>
              <a:t>” </a:t>
            </a:r>
            <a:r>
              <a:rPr lang="es-ES" dirty="0" err="1">
                <a:latin typeface="Calibri" panose="020F0502020204030204" pitchFamily="34" charset="0"/>
              </a:rPr>
              <a:t>school</a:t>
            </a:r>
            <a:r>
              <a:rPr lang="es-ES" dirty="0">
                <a:latin typeface="Calibri" panose="020F0502020204030204" pitchFamily="34" charset="0"/>
              </a:rPr>
              <a:t> </a:t>
            </a:r>
            <a:r>
              <a:rPr lang="es-ES" dirty="0" err="1">
                <a:latin typeface="Calibri" panose="020F0502020204030204" pitchFamily="34" charset="0"/>
              </a:rPr>
              <a:t>was</a:t>
            </a:r>
            <a:r>
              <a:rPr lang="es-ES" dirty="0">
                <a:latin typeface="Calibri" panose="020F0502020204030204" pitchFamily="34" charset="0"/>
              </a:rPr>
              <a:t> </a:t>
            </a:r>
            <a:r>
              <a:rPr lang="es-ES" dirty="0" err="1">
                <a:latin typeface="Calibri" panose="020F0502020204030204" pitchFamily="34" charset="0"/>
              </a:rPr>
              <a:t>carried</a:t>
            </a:r>
            <a:r>
              <a:rPr lang="es-ES" dirty="0">
                <a:latin typeface="Calibri" panose="020F0502020204030204" pitchFamily="34" charset="0"/>
              </a:rPr>
              <a:t> </a:t>
            </a:r>
            <a:r>
              <a:rPr lang="es-ES" dirty="0" err="1">
                <a:latin typeface="Calibri" panose="020F0502020204030204" pitchFamily="34" charset="0"/>
              </a:rPr>
              <a:t>out</a:t>
            </a:r>
            <a:r>
              <a:rPr lang="es-ES" dirty="0">
                <a:latin typeface="Calibri" panose="020F0502020204030204" pitchFamily="34" charset="0"/>
              </a:rPr>
              <a:t> in late 2022.</a:t>
            </a:r>
          </a:p>
          <a:p>
            <a:pPr>
              <a:spcAft>
                <a:spcPts val="600"/>
              </a:spcAft>
            </a:pP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a:t>
            </a:r>
            <a:r>
              <a:rPr lang="es-ES" dirty="0" err="1">
                <a:latin typeface="Calibri" panose="020F0502020204030204" pitchFamily="34" charset="0"/>
              </a:rPr>
              <a:t>hands-on</a:t>
            </a:r>
            <a:r>
              <a:rPr lang="es-ES" dirty="0">
                <a:latin typeface="Calibri" panose="020F0502020204030204" pitchFamily="34" charset="0"/>
              </a:rPr>
              <a:t>” </a:t>
            </a:r>
            <a:r>
              <a:rPr lang="es-ES" dirty="0" err="1">
                <a:latin typeface="Calibri" panose="020F0502020204030204" pitchFamily="34" charset="0"/>
              </a:rPr>
              <a:t>school</a:t>
            </a:r>
            <a:r>
              <a:rPr lang="es-ES" dirty="0">
                <a:latin typeface="Calibri" panose="020F0502020204030204" pitchFamily="34" charset="0"/>
              </a:rPr>
              <a:t> at </a:t>
            </a:r>
            <a:r>
              <a:rPr lang="es-ES" dirty="0" err="1">
                <a:latin typeface="Calibri" panose="020F0502020204030204" pitchFamily="34" charset="0"/>
              </a:rPr>
              <a:t>the</a:t>
            </a:r>
            <a:r>
              <a:rPr lang="es-ES" dirty="0">
                <a:latin typeface="Calibri" panose="020F0502020204030204" pitchFamily="34" charset="0"/>
              </a:rPr>
              <a:t> Triga reactor in Mainz </a:t>
            </a:r>
            <a:r>
              <a:rPr lang="es-ES" dirty="0" err="1">
                <a:latin typeface="Calibri" panose="020F0502020204030204" pitchFamily="34" charset="0"/>
              </a:rPr>
              <a:t>took</a:t>
            </a:r>
            <a:r>
              <a:rPr lang="es-ES" dirty="0">
                <a:latin typeface="Calibri" panose="020F0502020204030204" pitchFamily="34" charset="0"/>
              </a:rPr>
              <a:t> place in late 2023.</a:t>
            </a:r>
          </a:p>
          <a:p>
            <a:pPr>
              <a:spcAft>
                <a:spcPts val="600"/>
              </a:spcAft>
            </a:pPr>
            <a:r>
              <a:rPr lang="es-ES" dirty="0">
                <a:latin typeface="Calibri" panose="020F0502020204030204" pitchFamily="34" charset="0"/>
              </a:rPr>
              <a:t>- A “</a:t>
            </a:r>
            <a:r>
              <a:rPr lang="es-ES" dirty="0" err="1">
                <a:latin typeface="Calibri" panose="020F0502020204030204" pitchFamily="34" charset="0"/>
              </a:rPr>
              <a:t>hands-on</a:t>
            </a:r>
            <a:r>
              <a:rPr lang="es-ES" dirty="0">
                <a:latin typeface="Calibri" panose="020F0502020204030204" pitchFamily="34" charset="0"/>
              </a:rPr>
              <a:t>” </a:t>
            </a:r>
            <a:r>
              <a:rPr lang="es-ES" dirty="0" err="1">
                <a:latin typeface="Calibri" panose="020F0502020204030204" pitchFamily="34" charset="0"/>
              </a:rPr>
              <a:t>school</a:t>
            </a:r>
            <a:r>
              <a:rPr lang="es-ES" dirty="0">
                <a:latin typeface="Calibri" panose="020F0502020204030204" pitchFamily="34" charset="0"/>
              </a:rPr>
              <a:t> </a:t>
            </a:r>
            <a:r>
              <a:rPr lang="es-ES" dirty="0" err="1">
                <a:latin typeface="Calibri" panose="020F0502020204030204" pitchFamily="34" charset="0"/>
              </a:rPr>
              <a:t>was</a:t>
            </a:r>
            <a:r>
              <a:rPr lang="es-ES" dirty="0">
                <a:latin typeface="Calibri" panose="020F0502020204030204" pitchFamily="34" charset="0"/>
              </a:rPr>
              <a:t> </a:t>
            </a:r>
            <a:r>
              <a:rPr lang="es-ES" dirty="0" err="1">
                <a:latin typeface="Calibri" panose="020F0502020204030204" pitchFamily="34" charset="0"/>
              </a:rPr>
              <a:t>organized</a:t>
            </a:r>
            <a:r>
              <a:rPr lang="es-ES" dirty="0">
                <a:latin typeface="Calibri" panose="020F0502020204030204" pitchFamily="34" charset="0"/>
              </a:rPr>
              <a:t> in </a:t>
            </a:r>
            <a:r>
              <a:rPr lang="es-ES" dirty="0" err="1">
                <a:latin typeface="Calibri" panose="020F0502020204030204" pitchFamily="34" charset="0"/>
              </a:rPr>
              <a:t>very</a:t>
            </a:r>
            <a:r>
              <a:rPr lang="es-ES" dirty="0">
                <a:latin typeface="Calibri" panose="020F0502020204030204" pitchFamily="34" charset="0"/>
              </a:rPr>
              <a:t> short time </a:t>
            </a:r>
            <a:r>
              <a:rPr lang="es-ES" dirty="0" err="1">
                <a:latin typeface="Calibri" panose="020F0502020204030204" pitchFamily="34" charset="0"/>
              </a:rPr>
              <a:t>by</a:t>
            </a:r>
            <a:r>
              <a:rPr lang="es-ES" dirty="0">
                <a:latin typeface="Calibri" panose="020F0502020204030204" pitchFamily="34" charset="0"/>
              </a:rPr>
              <a:t> BNC/BME as alternative </a:t>
            </a:r>
            <a:r>
              <a:rPr lang="es-ES" dirty="0" err="1">
                <a:latin typeface="Calibri" panose="020F0502020204030204" pitchFamily="34" charset="0"/>
              </a:rPr>
              <a:t>to</a:t>
            </a:r>
            <a:r>
              <a:rPr lang="es-ES" dirty="0">
                <a:latin typeface="Calibri" panose="020F0502020204030204" pitchFamily="34" charset="0"/>
              </a:rPr>
              <a:t> </a:t>
            </a:r>
            <a:r>
              <a:rPr lang="es-ES" dirty="0" err="1">
                <a:latin typeface="Calibri" panose="020F0502020204030204" pitchFamily="34" charset="0"/>
              </a:rPr>
              <a:t>the</a:t>
            </a:r>
            <a:r>
              <a:rPr lang="es-ES" dirty="0">
                <a:latin typeface="Calibri" panose="020F0502020204030204" pitchFamily="34" charset="0"/>
              </a:rPr>
              <a:t> EXTEND </a:t>
            </a:r>
            <a:r>
              <a:rPr lang="es-ES" dirty="0" err="1">
                <a:latin typeface="Calibri" panose="020F0502020204030204" pitchFamily="34" charset="0"/>
              </a:rPr>
              <a:t>School</a:t>
            </a:r>
            <a:r>
              <a:rPr lang="es-ES" dirty="0">
                <a:latin typeface="Calibri" panose="020F0502020204030204" pitchFamily="34" charset="0"/>
              </a:rPr>
              <a:t> and </a:t>
            </a:r>
            <a:r>
              <a:rPr lang="es-ES" dirty="0" err="1">
                <a:latin typeface="Calibri" panose="020F0502020204030204" pitchFamily="34" charset="0"/>
              </a:rPr>
              <a:t>took</a:t>
            </a:r>
            <a:r>
              <a:rPr lang="es-ES" dirty="0">
                <a:latin typeface="Calibri" panose="020F0502020204030204" pitchFamily="34" charset="0"/>
              </a:rPr>
              <a:t> place in late 2023.</a:t>
            </a:r>
          </a:p>
          <a:p>
            <a:pPr>
              <a:spcAft>
                <a:spcPts val="600"/>
              </a:spcAft>
            </a:pPr>
            <a:endParaRPr lang="en-US" sz="800" dirty="0">
              <a:latin typeface="Calibri" panose="020F0502020204030204" pitchFamily="34" charset="0"/>
            </a:endParaRPr>
          </a:p>
          <a:p>
            <a:pPr>
              <a:spcAft>
                <a:spcPts val="600"/>
              </a:spcAft>
            </a:pPr>
            <a:r>
              <a:rPr lang="en-US" sz="2000" b="1" dirty="0">
                <a:latin typeface="Calibri" panose="020F0502020204030204" pitchFamily="34" charset="0"/>
              </a:rPr>
              <a:t>In all cases:</a:t>
            </a:r>
          </a:p>
          <a:p>
            <a:pPr>
              <a:spcAft>
                <a:spcPts val="600"/>
              </a:spcAft>
            </a:pPr>
            <a:r>
              <a:rPr lang="en-US" dirty="0">
                <a:latin typeface="Calibri" panose="020F0502020204030204" pitchFamily="34" charset="0"/>
              </a:rPr>
              <a:t>	- applications exceeded largely the number of available places.</a:t>
            </a:r>
          </a:p>
          <a:p>
            <a:pPr>
              <a:spcAft>
                <a:spcPts val="600"/>
              </a:spcAft>
            </a:pPr>
            <a:r>
              <a:rPr lang="en-US" dirty="0">
                <a:latin typeface="Calibri" panose="020F0502020204030204" pitchFamily="34" charset="0"/>
              </a:rPr>
              <a:t>	- surveys showed, when implemented, a high level of satisfaction</a:t>
            </a:r>
          </a:p>
          <a:p>
            <a:pPr>
              <a:spcAft>
                <a:spcPts val="600"/>
              </a:spcAft>
            </a:pPr>
            <a:r>
              <a:rPr lang="en-US" dirty="0">
                <a:latin typeface="Calibri" panose="020F0502020204030204" pitchFamily="34" charset="0"/>
              </a:rPr>
              <a:t>	- some of the schools will be repeated soon:</a:t>
            </a:r>
          </a:p>
          <a:p>
            <a:pPr>
              <a:spcAft>
                <a:spcPts val="600"/>
              </a:spcAft>
            </a:pPr>
            <a:r>
              <a:rPr lang="en-US" dirty="0">
                <a:latin typeface="Calibri" panose="020F0502020204030204" pitchFamily="34" charset="0"/>
              </a:rPr>
              <a:t>	   	- </a:t>
            </a:r>
            <a:r>
              <a:rPr lang="en-US" dirty="0" err="1">
                <a:latin typeface="Calibri" panose="020F0502020204030204" pitchFamily="34" charset="0"/>
              </a:rPr>
              <a:t>HiSPANoS</a:t>
            </a:r>
            <a:r>
              <a:rPr lang="en-US" dirty="0">
                <a:latin typeface="Calibri" panose="020F0502020204030204" pitchFamily="34" charset="0"/>
              </a:rPr>
              <a:t> ”Hands-on school…” in 2025 within EC APRENDE.</a:t>
            </a:r>
          </a:p>
          <a:p>
            <a:pPr>
              <a:spcAft>
                <a:spcPts val="600"/>
              </a:spcAft>
            </a:pPr>
            <a:r>
              <a:rPr lang="en-US" dirty="0">
                <a:latin typeface="Calibri" panose="020F0502020204030204" pitchFamily="34" charset="0"/>
              </a:rPr>
              <a:t>		- The JGU Triga lab reactor course for German citizens. </a:t>
            </a:r>
          </a:p>
        </p:txBody>
      </p:sp>
    </p:spTree>
    <p:extLst>
      <p:ext uri="{BB962C8B-B14F-4D97-AF65-F5344CB8AC3E}">
        <p14:creationId xmlns:p14="http://schemas.microsoft.com/office/powerpoint/2010/main" val="321560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FF357-653C-0250-274C-3B17DC87D0B0}"/>
              </a:ext>
            </a:extLst>
          </p:cNvPr>
          <p:cNvSpPr>
            <a:spLocks noGrp="1"/>
          </p:cNvSpPr>
          <p:nvPr>
            <p:ph type="title"/>
          </p:nvPr>
        </p:nvSpPr>
        <p:spPr/>
        <p:txBody>
          <a:bodyPr/>
          <a:lstStyle/>
          <a:p>
            <a:endParaRPr lang="en-US"/>
          </a:p>
        </p:txBody>
      </p:sp>
      <p:sp>
        <p:nvSpPr>
          <p:cNvPr id="3" name="Marcador de número de diapositiva 2">
            <a:extLst>
              <a:ext uri="{FF2B5EF4-FFF2-40B4-BE49-F238E27FC236}">
                <a16:creationId xmlns:a16="http://schemas.microsoft.com/office/drawing/2014/main" id="{D72C19AA-121D-FD11-5649-729F4A58AA5B}"/>
              </a:ext>
            </a:extLst>
          </p:cNvPr>
          <p:cNvSpPr>
            <a:spLocks noGrp="1"/>
          </p:cNvSpPr>
          <p:nvPr>
            <p:ph type="sldNum" sz="quarter" idx="12"/>
          </p:nvPr>
        </p:nvSpPr>
        <p:spPr/>
        <p:txBody>
          <a:bodyPr/>
          <a:lstStyle/>
          <a:p>
            <a:fld id="{0EABF873-A8CC-4680-B92B-676EF7CF1CED}" type="slidenum">
              <a:rPr lang="es-ES_tradnl" smtClean="0"/>
              <a:t>4</a:t>
            </a:fld>
            <a:endParaRPr lang="es-ES_tradnl"/>
          </a:p>
        </p:txBody>
      </p:sp>
      <p:pic>
        <p:nvPicPr>
          <p:cNvPr id="7" name="Marcador de contenido 6" descr="Diagrama&#10;&#10;Descripción generada automáticamente">
            <a:extLst>
              <a:ext uri="{FF2B5EF4-FFF2-40B4-BE49-F238E27FC236}">
                <a16:creationId xmlns:a16="http://schemas.microsoft.com/office/drawing/2014/main" id="{83EA6138-49FF-AABE-9710-0DC47103E13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58197" y="3429000"/>
            <a:ext cx="6008877" cy="1637584"/>
          </a:xfrm>
        </p:spPr>
      </p:pic>
      <p:sp>
        <p:nvSpPr>
          <p:cNvPr id="5" name="Rectangle 6">
            <a:extLst>
              <a:ext uri="{FF2B5EF4-FFF2-40B4-BE49-F238E27FC236}">
                <a16:creationId xmlns:a16="http://schemas.microsoft.com/office/drawing/2014/main" id="{FF9B0A9E-00BA-6233-F56E-FD0DA47D4631}"/>
              </a:ext>
            </a:extLst>
          </p:cNvPr>
          <p:cNvSpPr/>
          <p:nvPr/>
        </p:nvSpPr>
        <p:spPr>
          <a:xfrm>
            <a:off x="62931" y="1469603"/>
            <a:ext cx="9021537" cy="1527349"/>
          </a:xfrm>
          <a:prstGeom prst="rect">
            <a:avLst/>
          </a:prstGeom>
          <a:solidFill>
            <a:srgbClr val="0070C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r>
              <a:rPr lang="en-US" sz="3600" i="1" dirty="0" err="1">
                <a:latin typeface="Calibri" panose="020F0502020204030204" pitchFamily="34" charset="0"/>
                <a:cs typeface="Calibri" panose="020F0502020204030204" pitchFamily="34" charset="0"/>
              </a:rPr>
              <a:t>NuDataPath</a:t>
            </a:r>
            <a:r>
              <a:rPr lang="en-US" sz="3600" dirty="0">
                <a:latin typeface="Calibri" panose="020F0502020204030204" pitchFamily="34" charset="0"/>
                <a:cs typeface="Calibri" panose="020F0502020204030204" pitchFamily="34" charset="0"/>
              </a:rPr>
              <a:t>:</a:t>
            </a:r>
          </a:p>
          <a:p>
            <a:pPr algn="ctr" eaLnBrk="1" latinLnBrk="0" hangingPunct="1"/>
            <a:r>
              <a:rPr lang="en-US" sz="3200" dirty="0">
                <a:latin typeface="Calibri" panose="020F0502020204030204" pitchFamily="34" charset="0"/>
                <a:cs typeface="Calibri" panose="020F0502020204030204" pitchFamily="34" charset="0"/>
              </a:rPr>
              <a:t>the path from the detector to the reactor calculation</a:t>
            </a:r>
            <a:endParaRPr kumimoji="0" lang="en-US" sz="3200" dirty="0"/>
          </a:p>
        </p:txBody>
      </p:sp>
      <p:sp>
        <p:nvSpPr>
          <p:cNvPr id="8" name="CuadroTexto 7">
            <a:extLst>
              <a:ext uri="{FF2B5EF4-FFF2-40B4-BE49-F238E27FC236}">
                <a16:creationId xmlns:a16="http://schemas.microsoft.com/office/drawing/2014/main" id="{45D8DB05-0BA4-43CF-6DF8-E77463C77AD2}"/>
              </a:ext>
            </a:extLst>
          </p:cNvPr>
          <p:cNvSpPr txBox="1"/>
          <p:nvPr/>
        </p:nvSpPr>
        <p:spPr>
          <a:xfrm>
            <a:off x="467544" y="5589240"/>
            <a:ext cx="3808671" cy="923330"/>
          </a:xfrm>
          <a:prstGeom prst="rect">
            <a:avLst/>
          </a:prstGeom>
          <a:noFill/>
        </p:spPr>
        <p:txBody>
          <a:bodyPr wrap="none" rtlCol="0">
            <a:spAutoFit/>
          </a:bodyPr>
          <a:lstStyle/>
          <a:p>
            <a:r>
              <a:rPr lang="es-ES" dirty="0">
                <a:latin typeface="Calibri" panose="020F0502020204030204" pitchFamily="34" charset="0"/>
              </a:rPr>
              <a:t>Director: Daniel Cano-</a:t>
            </a:r>
            <a:r>
              <a:rPr lang="es-ES" dirty="0" err="1">
                <a:latin typeface="Calibri" panose="020F0502020204030204" pitchFamily="34" charset="0"/>
              </a:rPr>
              <a:t>Ott</a:t>
            </a:r>
            <a:endParaRPr lang="es-ES" dirty="0">
              <a:latin typeface="Calibri" panose="020F0502020204030204" pitchFamily="34" charset="0"/>
            </a:endParaRPr>
          </a:p>
          <a:p>
            <a:r>
              <a:rPr lang="en-US" dirty="0">
                <a:latin typeface="Calibri" panose="020F0502020204030204" pitchFamily="34" charset="0"/>
                <a:hlinkClick r:id="rId3"/>
              </a:rPr>
              <a:t>https://agenda.ciemat.es/event/3201/</a:t>
            </a:r>
            <a:endParaRPr lang="es-ES"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144658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1028A0C-3E17-C841-AFED-DFFEBB3CA4F4}"/>
              </a:ext>
            </a:extLst>
          </p:cNvPr>
          <p:cNvSpPr>
            <a:spLocks noGrp="1"/>
          </p:cNvSpPr>
          <p:nvPr>
            <p:ph type="sldNum" sz="quarter" idx="12"/>
          </p:nvPr>
        </p:nvSpPr>
        <p:spPr/>
        <p:txBody>
          <a:bodyPr/>
          <a:lstStyle/>
          <a:p>
            <a:pPr>
              <a:defRPr/>
            </a:pPr>
            <a:fld id="{2A6A559A-A37E-4161-902C-F397A90C3267}" type="slidenum">
              <a:rPr lang="es-ES" smtClean="0"/>
              <a:pPr>
                <a:defRPr/>
              </a:pPr>
              <a:t>5</a:t>
            </a:fld>
            <a:endParaRPr lang="es-ES"/>
          </a:p>
        </p:txBody>
      </p:sp>
      <p:sp>
        <p:nvSpPr>
          <p:cNvPr id="5" name="CuadroTexto 4">
            <a:extLst>
              <a:ext uri="{FF2B5EF4-FFF2-40B4-BE49-F238E27FC236}">
                <a16:creationId xmlns:a16="http://schemas.microsoft.com/office/drawing/2014/main" id="{BFBF5F12-9938-084F-B93A-550EE72269F4}"/>
              </a:ext>
            </a:extLst>
          </p:cNvPr>
          <p:cNvSpPr txBox="1"/>
          <p:nvPr/>
        </p:nvSpPr>
        <p:spPr>
          <a:xfrm>
            <a:off x="221782" y="2305736"/>
            <a:ext cx="2376264" cy="646331"/>
          </a:xfrm>
          <a:prstGeom prst="rect">
            <a:avLst/>
          </a:prstGeom>
          <a:noFill/>
        </p:spPr>
        <p:txBody>
          <a:bodyPr wrap="square" rtlCol="0">
            <a:sp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Nuclear data for nuclear technologies</a:t>
            </a:r>
          </a:p>
        </p:txBody>
      </p:sp>
      <p:sp>
        <p:nvSpPr>
          <p:cNvPr id="6" name="CuadroTexto 5">
            <a:extLst>
              <a:ext uri="{FF2B5EF4-FFF2-40B4-BE49-F238E27FC236}">
                <a16:creationId xmlns:a16="http://schemas.microsoft.com/office/drawing/2014/main" id="{B216F2D2-85DE-0845-900C-E746925DD70A}"/>
              </a:ext>
            </a:extLst>
          </p:cNvPr>
          <p:cNvSpPr txBox="1"/>
          <p:nvPr/>
        </p:nvSpPr>
        <p:spPr>
          <a:xfrm>
            <a:off x="241052" y="4143658"/>
            <a:ext cx="2304256" cy="646331"/>
          </a:xfrm>
          <a:prstGeom prst="rect">
            <a:avLst/>
          </a:prstGeom>
          <a:noFill/>
        </p:spPr>
        <p:txBody>
          <a:bodyPr wrap="square" rtlCol="0">
            <a:sp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Identification of nuclear data priorities</a:t>
            </a:r>
          </a:p>
        </p:txBody>
      </p:sp>
      <p:sp>
        <p:nvSpPr>
          <p:cNvPr id="7" name="CuadroTexto 6">
            <a:extLst>
              <a:ext uri="{FF2B5EF4-FFF2-40B4-BE49-F238E27FC236}">
                <a16:creationId xmlns:a16="http://schemas.microsoft.com/office/drawing/2014/main" id="{DCE2D07E-2B89-984F-9AD4-97DBAB031177}"/>
              </a:ext>
            </a:extLst>
          </p:cNvPr>
          <p:cNvSpPr txBox="1"/>
          <p:nvPr/>
        </p:nvSpPr>
        <p:spPr>
          <a:xfrm>
            <a:off x="3005822" y="1674674"/>
            <a:ext cx="5661992" cy="1754326"/>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Seminars</a:t>
            </a:r>
            <a:r>
              <a:rPr lang="en-GB" dirty="0">
                <a:latin typeface="Calibri" panose="020F0502020204030204" pitchFamily="34" charset="0"/>
                <a:ea typeface="Calibri" panose="020F0502020204030204" pitchFamily="34" charset="0"/>
                <a:cs typeface="Calibri" panose="020F0502020204030204" pitchFamily="34" charset="0"/>
              </a:rPr>
              <a:t> on:</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Nuclear data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Nuclear data for reactor technologies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The JEFF project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Nuclear data for thermal and fast reactors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Nuclear data for nuclear fuel cycles (1 hr)</a:t>
            </a:r>
          </a:p>
        </p:txBody>
      </p:sp>
      <p:sp>
        <p:nvSpPr>
          <p:cNvPr id="8" name="CuadroTexto 7">
            <a:extLst>
              <a:ext uri="{FF2B5EF4-FFF2-40B4-BE49-F238E27FC236}">
                <a16:creationId xmlns:a16="http://schemas.microsoft.com/office/drawing/2014/main" id="{F7C75C13-FB08-2E4C-B33B-23D976D97ECE}"/>
              </a:ext>
            </a:extLst>
          </p:cNvPr>
          <p:cNvSpPr txBox="1"/>
          <p:nvPr/>
        </p:nvSpPr>
        <p:spPr>
          <a:xfrm>
            <a:off x="3009202" y="3501008"/>
            <a:ext cx="5661992" cy="923330"/>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Seminars</a:t>
            </a:r>
            <a:r>
              <a:rPr lang="en-GB" dirty="0">
                <a:latin typeface="Calibri" panose="020F0502020204030204" pitchFamily="34" charset="0"/>
                <a:ea typeface="Calibri" panose="020F0502020204030204" pitchFamily="34" charset="0"/>
                <a:cs typeface="Calibri" panose="020F0502020204030204" pitchFamily="34" charset="0"/>
              </a:rPr>
              <a:t> on:</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Sensitivity analyses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Data for non-energy applications (1 hr)</a:t>
            </a:r>
          </a:p>
        </p:txBody>
      </p:sp>
      <p:sp>
        <p:nvSpPr>
          <p:cNvPr id="9" name="CuadroTexto 8">
            <a:extLst>
              <a:ext uri="{FF2B5EF4-FFF2-40B4-BE49-F238E27FC236}">
                <a16:creationId xmlns:a16="http://schemas.microsoft.com/office/drawing/2014/main" id="{00A8BFEB-A809-3543-8CAD-6673A115C3F2}"/>
              </a:ext>
            </a:extLst>
          </p:cNvPr>
          <p:cNvSpPr txBox="1"/>
          <p:nvPr/>
        </p:nvSpPr>
        <p:spPr>
          <a:xfrm>
            <a:off x="2995883" y="4466824"/>
            <a:ext cx="6010511" cy="923330"/>
          </a:xfrm>
          <a:prstGeom prst="rect">
            <a:avLst/>
          </a:prstGeom>
          <a:noFill/>
        </p:spPr>
        <p:txBody>
          <a:bodyPr wrap="square" rtlCol="0">
            <a:spAutoFit/>
          </a:bodyPr>
          <a:lstStyle/>
          <a:p>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Hands-on lectures</a:t>
            </a: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 with computer tools:</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Sensitivity analysis methodologies (3 hr)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Sensitivity analyses of thermal and fast reactors (2 hr)</a:t>
            </a:r>
          </a:p>
        </p:txBody>
      </p:sp>
      <p:sp>
        <p:nvSpPr>
          <p:cNvPr id="10" name="Abrir llave 9">
            <a:extLst>
              <a:ext uri="{FF2B5EF4-FFF2-40B4-BE49-F238E27FC236}">
                <a16:creationId xmlns:a16="http://schemas.microsoft.com/office/drawing/2014/main" id="{C1FADE26-F3D2-5D4A-9775-E097A82466AD}"/>
              </a:ext>
            </a:extLst>
          </p:cNvPr>
          <p:cNvSpPr/>
          <p:nvPr/>
        </p:nvSpPr>
        <p:spPr>
          <a:xfrm>
            <a:off x="2529487" y="1670414"/>
            <a:ext cx="448681" cy="1754326"/>
          </a:xfrm>
          <a:prstGeom prst="leftBrace">
            <a:avLst>
              <a:gd name="adj1" fmla="val 8333"/>
              <a:gd name="adj2" fmla="val 52270"/>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brir llave 10">
            <a:extLst>
              <a:ext uri="{FF2B5EF4-FFF2-40B4-BE49-F238E27FC236}">
                <a16:creationId xmlns:a16="http://schemas.microsoft.com/office/drawing/2014/main" id="{7850556C-9A75-884E-A50D-099A619CA7F0}"/>
              </a:ext>
            </a:extLst>
          </p:cNvPr>
          <p:cNvSpPr/>
          <p:nvPr/>
        </p:nvSpPr>
        <p:spPr>
          <a:xfrm>
            <a:off x="2525430" y="3501008"/>
            <a:ext cx="448681" cy="1944216"/>
          </a:xfrm>
          <a:prstGeom prst="leftBrace">
            <a:avLst>
              <a:gd name="adj1" fmla="val 8333"/>
              <a:gd name="adj2" fmla="val 48586"/>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Rectangle 2">
            <a:extLst>
              <a:ext uri="{FF2B5EF4-FFF2-40B4-BE49-F238E27FC236}">
                <a16:creationId xmlns:a16="http://schemas.microsoft.com/office/drawing/2014/main" id="{8B2E7260-D930-BB41-A0B8-C5989F1E8A36}"/>
              </a:ext>
            </a:extLst>
          </p:cNvPr>
          <p:cNvSpPr txBox="1">
            <a:spLocks noChangeArrowheads="1"/>
          </p:cNvSpPr>
          <p:nvPr/>
        </p:nvSpPr>
        <p:spPr bwMode="auto">
          <a:xfrm>
            <a:off x="259510" y="105122"/>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The </a:t>
            </a:r>
            <a:r>
              <a:rPr lang="en-US" altLang="en-US" sz="3600" i="1" kern="0" dirty="0" err="1">
                <a:solidFill>
                  <a:srgbClr val="0070C0"/>
                </a:solidFill>
                <a:latin typeface="Calibri" panose="020F0502020204030204" pitchFamily="34" charset="0"/>
                <a:ea typeface="Calibri" panose="020F0502020204030204" pitchFamily="34" charset="0"/>
                <a:cs typeface="Calibri" panose="020F0502020204030204" pitchFamily="34" charset="0"/>
              </a:rPr>
              <a:t>NuDataPath</a:t>
            </a:r>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 school (I)</a:t>
            </a:r>
          </a:p>
        </p:txBody>
      </p:sp>
      <p:sp>
        <p:nvSpPr>
          <p:cNvPr id="4" name="Abrir llave 3">
            <a:extLst>
              <a:ext uri="{FF2B5EF4-FFF2-40B4-BE49-F238E27FC236}">
                <a16:creationId xmlns:a16="http://schemas.microsoft.com/office/drawing/2014/main" id="{1AC184B9-D07F-3148-B8D4-FDE09D810E39}"/>
              </a:ext>
            </a:extLst>
          </p:cNvPr>
          <p:cNvSpPr/>
          <p:nvPr/>
        </p:nvSpPr>
        <p:spPr>
          <a:xfrm>
            <a:off x="2550096" y="5548683"/>
            <a:ext cx="397025" cy="783957"/>
          </a:xfrm>
          <a:prstGeom prst="leftBrace">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CuadroTexto 12">
            <a:extLst>
              <a:ext uri="{FF2B5EF4-FFF2-40B4-BE49-F238E27FC236}">
                <a16:creationId xmlns:a16="http://schemas.microsoft.com/office/drawing/2014/main" id="{8A29EF5A-B904-3F4E-B6B6-310EAE27A4E5}"/>
              </a:ext>
            </a:extLst>
          </p:cNvPr>
          <p:cNvSpPr txBox="1"/>
          <p:nvPr/>
        </p:nvSpPr>
        <p:spPr>
          <a:xfrm>
            <a:off x="435427" y="5548684"/>
            <a:ext cx="2090003" cy="646331"/>
          </a:xfrm>
          <a:prstGeom prst="rect">
            <a:avLst/>
          </a:prstGeom>
          <a:noFill/>
        </p:spPr>
        <p:txBody>
          <a:bodyPr wrap="square" rtlCol="0">
            <a:sp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Nuclear data evaluation</a:t>
            </a:r>
          </a:p>
        </p:txBody>
      </p:sp>
      <p:sp>
        <p:nvSpPr>
          <p:cNvPr id="14" name="CuadroTexto 13">
            <a:extLst>
              <a:ext uri="{FF2B5EF4-FFF2-40B4-BE49-F238E27FC236}">
                <a16:creationId xmlns:a16="http://schemas.microsoft.com/office/drawing/2014/main" id="{E910B4A1-0C68-CF47-9745-BDE114094724}"/>
              </a:ext>
            </a:extLst>
          </p:cNvPr>
          <p:cNvSpPr txBox="1"/>
          <p:nvPr/>
        </p:nvSpPr>
        <p:spPr>
          <a:xfrm>
            <a:off x="2947121" y="5454741"/>
            <a:ext cx="6048671" cy="923330"/>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Seminars</a:t>
            </a:r>
            <a:r>
              <a:rPr lang="en-GB" dirty="0">
                <a:latin typeface="Calibri" panose="020F0502020204030204" pitchFamily="34" charset="0"/>
                <a:ea typeface="Calibri" panose="020F0502020204030204" pitchFamily="34" charset="0"/>
                <a:cs typeface="Calibri" panose="020F0502020204030204" pitchFamily="34" charset="0"/>
              </a:rPr>
              <a:t> on:</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Evaluation (1.5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Automatised evaluation (1 hr 10 min)</a:t>
            </a:r>
          </a:p>
        </p:txBody>
      </p:sp>
      <p:sp>
        <p:nvSpPr>
          <p:cNvPr id="16" name="CuadroTexto 15">
            <a:extLst>
              <a:ext uri="{FF2B5EF4-FFF2-40B4-BE49-F238E27FC236}">
                <a16:creationId xmlns:a16="http://schemas.microsoft.com/office/drawing/2014/main" id="{601148F9-28A1-1C0B-F8CE-E3DB21513912}"/>
              </a:ext>
            </a:extLst>
          </p:cNvPr>
          <p:cNvSpPr txBox="1"/>
          <p:nvPr/>
        </p:nvSpPr>
        <p:spPr>
          <a:xfrm>
            <a:off x="330808" y="735957"/>
            <a:ext cx="8813192" cy="830997"/>
          </a:xfrm>
          <a:prstGeom prst="rect">
            <a:avLst/>
          </a:prstGeom>
          <a:noFill/>
        </p:spPr>
        <p:txBody>
          <a:bodyPr wrap="square">
            <a:spAutoFit/>
          </a:bodyPr>
          <a:lstStyle/>
          <a:p>
            <a:r>
              <a:rPr lang="en-GB" sz="2400" b="1" u="sng" dirty="0">
                <a:latin typeface="Calibri" panose="020F0502020204030204" pitchFamily="34" charset="0"/>
                <a:ea typeface="Calibri" panose="020F0502020204030204" pitchFamily="34" charset="0"/>
                <a:cs typeface="Calibri" panose="020F0502020204030204" pitchFamily="34" charset="0"/>
              </a:rPr>
              <a:t>Goal</a:t>
            </a:r>
            <a:r>
              <a:rPr lang="en-GB" sz="2400" u="sng" dirty="0">
                <a:latin typeface="Calibri" panose="020F0502020204030204" pitchFamily="34" charset="0"/>
                <a:ea typeface="Calibri" panose="020F0502020204030204" pitchFamily="34" charset="0"/>
                <a:cs typeface="Calibri" panose="020F0502020204030204" pitchFamily="34" charset="0"/>
              </a:rPr>
              <a:t>: to provide an overview of the complete nuclear  data cycle</a:t>
            </a:r>
          </a:p>
          <a:p>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=&gt;</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Affected by COVID mobility restrictions: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fully online </a:t>
            </a:r>
          </a:p>
        </p:txBody>
      </p:sp>
    </p:spTree>
    <p:extLst>
      <p:ext uri="{BB962C8B-B14F-4D97-AF65-F5344CB8AC3E}">
        <p14:creationId xmlns:p14="http://schemas.microsoft.com/office/powerpoint/2010/main" val="1129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4"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BAB789A-0013-9746-B75B-CB352F194706}"/>
              </a:ext>
            </a:extLst>
          </p:cNvPr>
          <p:cNvSpPr>
            <a:spLocks noGrp="1"/>
          </p:cNvSpPr>
          <p:nvPr>
            <p:ph type="sldNum" sz="quarter" idx="12"/>
          </p:nvPr>
        </p:nvSpPr>
        <p:spPr/>
        <p:txBody>
          <a:bodyPr/>
          <a:lstStyle/>
          <a:p>
            <a:pPr>
              <a:defRPr/>
            </a:pPr>
            <a:fld id="{2A6A559A-A37E-4161-902C-F397A90C3267}" type="slidenum">
              <a:rPr lang="es-ES" smtClean="0"/>
              <a:pPr>
                <a:defRPr/>
              </a:pPr>
              <a:t>6</a:t>
            </a:fld>
            <a:endParaRPr lang="es-ES"/>
          </a:p>
        </p:txBody>
      </p:sp>
      <p:sp>
        <p:nvSpPr>
          <p:cNvPr id="4" name="CuadroTexto 3">
            <a:extLst>
              <a:ext uri="{FF2B5EF4-FFF2-40B4-BE49-F238E27FC236}">
                <a16:creationId xmlns:a16="http://schemas.microsoft.com/office/drawing/2014/main" id="{9759CFC9-A04B-8840-B6D0-113E934E05B5}"/>
              </a:ext>
            </a:extLst>
          </p:cNvPr>
          <p:cNvSpPr txBox="1"/>
          <p:nvPr/>
        </p:nvSpPr>
        <p:spPr>
          <a:xfrm>
            <a:off x="1259632" y="1728726"/>
            <a:ext cx="184731" cy="369332"/>
          </a:xfrm>
          <a:prstGeom prst="rect">
            <a:avLst/>
          </a:prstGeom>
          <a:noFill/>
        </p:spPr>
        <p:txBody>
          <a:bodyPr wrap="none" rtlCol="0">
            <a:spAutoFit/>
          </a:bodyPr>
          <a:lstStyle/>
          <a:p>
            <a:endParaRPr lang="en-GB" dirty="0"/>
          </a:p>
        </p:txBody>
      </p:sp>
      <p:sp>
        <p:nvSpPr>
          <p:cNvPr id="6" name="CuadroTexto 5">
            <a:extLst>
              <a:ext uri="{FF2B5EF4-FFF2-40B4-BE49-F238E27FC236}">
                <a16:creationId xmlns:a16="http://schemas.microsoft.com/office/drawing/2014/main" id="{95C3C084-12CA-1D40-94A1-07BA96D6C2DB}"/>
              </a:ext>
            </a:extLst>
          </p:cNvPr>
          <p:cNvSpPr txBox="1"/>
          <p:nvPr/>
        </p:nvSpPr>
        <p:spPr>
          <a:xfrm>
            <a:off x="-72516" y="2155634"/>
            <a:ext cx="2664296" cy="646331"/>
          </a:xfrm>
          <a:prstGeom prst="rect">
            <a:avLst/>
          </a:prstGeom>
          <a:noFill/>
        </p:spPr>
        <p:txBody>
          <a:bodyPr wrap="square" rtlCol="0">
            <a:sp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Nuclear data measurements</a:t>
            </a:r>
          </a:p>
        </p:txBody>
      </p:sp>
      <p:sp>
        <p:nvSpPr>
          <p:cNvPr id="7" name="Abrir llave 6">
            <a:extLst>
              <a:ext uri="{FF2B5EF4-FFF2-40B4-BE49-F238E27FC236}">
                <a16:creationId xmlns:a16="http://schemas.microsoft.com/office/drawing/2014/main" id="{99B2A832-252A-374C-B0B2-3668CF8CB7BA}"/>
              </a:ext>
            </a:extLst>
          </p:cNvPr>
          <p:cNvSpPr/>
          <p:nvPr/>
        </p:nvSpPr>
        <p:spPr>
          <a:xfrm>
            <a:off x="2339752" y="936638"/>
            <a:ext cx="432048" cy="2972611"/>
          </a:xfrm>
          <a:prstGeom prst="leftBrace">
            <a:avLst>
              <a:gd name="adj1" fmla="val 8333"/>
              <a:gd name="adj2" fmla="val 50423"/>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CuadroTexto 7">
            <a:extLst>
              <a:ext uri="{FF2B5EF4-FFF2-40B4-BE49-F238E27FC236}">
                <a16:creationId xmlns:a16="http://schemas.microsoft.com/office/drawing/2014/main" id="{D6ADB4A0-C94E-334A-83AC-F17787307C20}"/>
              </a:ext>
            </a:extLst>
          </p:cNvPr>
          <p:cNvSpPr txBox="1"/>
          <p:nvPr/>
        </p:nvSpPr>
        <p:spPr>
          <a:xfrm>
            <a:off x="2771800" y="908720"/>
            <a:ext cx="6048671" cy="1754326"/>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Seminars</a:t>
            </a:r>
            <a:r>
              <a:rPr lang="en-GB" dirty="0">
                <a:latin typeface="Calibri" panose="020F0502020204030204" pitchFamily="34" charset="0"/>
                <a:ea typeface="Calibri" panose="020F0502020204030204" pitchFamily="34" charset="0"/>
                <a:cs typeface="Calibri" panose="020F0502020204030204" pitchFamily="34" charset="0"/>
              </a:rPr>
              <a:t> on:</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Neutron facilities and techniques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Facilities for decay studies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Samples for cross section measurements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Identification and propagation of uncertainties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Nuclear data dissemination (1 hr)</a:t>
            </a:r>
          </a:p>
        </p:txBody>
      </p:sp>
      <p:sp>
        <p:nvSpPr>
          <p:cNvPr id="9" name="CuadroTexto 8">
            <a:extLst>
              <a:ext uri="{FF2B5EF4-FFF2-40B4-BE49-F238E27FC236}">
                <a16:creationId xmlns:a16="http://schemas.microsoft.com/office/drawing/2014/main" id="{B42601A5-395E-BB43-9CB9-36767B1FB7A2}"/>
              </a:ext>
            </a:extLst>
          </p:cNvPr>
          <p:cNvSpPr txBox="1"/>
          <p:nvPr/>
        </p:nvSpPr>
        <p:spPr>
          <a:xfrm>
            <a:off x="2771800" y="2708920"/>
            <a:ext cx="6010511" cy="1200329"/>
          </a:xfrm>
          <a:prstGeom prst="rect">
            <a:avLst/>
          </a:prstGeom>
          <a:noFill/>
        </p:spPr>
        <p:txBody>
          <a:bodyPr wrap="square" rtlCol="0">
            <a:spAutoFit/>
          </a:bodyPr>
          <a:lstStyle/>
          <a:p>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Hands-on lectures</a:t>
            </a: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 with a neutron reaction calculator: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Experimental effects: TOF, Doppler, resolution, background, statistical fluctuations (2 hr)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Transmission, capture and fission experiments (3 hr)</a:t>
            </a:r>
          </a:p>
        </p:txBody>
      </p:sp>
      <p:sp>
        <p:nvSpPr>
          <p:cNvPr id="5" name="CuadroTexto 4">
            <a:extLst>
              <a:ext uri="{FF2B5EF4-FFF2-40B4-BE49-F238E27FC236}">
                <a16:creationId xmlns:a16="http://schemas.microsoft.com/office/drawing/2014/main" id="{E05BFD7E-8C47-44DC-FAF3-618116E6D545}"/>
              </a:ext>
            </a:extLst>
          </p:cNvPr>
          <p:cNvSpPr txBox="1"/>
          <p:nvPr/>
        </p:nvSpPr>
        <p:spPr>
          <a:xfrm>
            <a:off x="411788" y="4725144"/>
            <a:ext cx="2160240" cy="646331"/>
          </a:xfrm>
          <a:prstGeom prst="rect">
            <a:avLst/>
          </a:prstGeom>
          <a:noFill/>
        </p:spPr>
        <p:txBody>
          <a:bodyPr wrap="square" rtlCol="0">
            <a:sp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Verification and validation</a:t>
            </a:r>
          </a:p>
        </p:txBody>
      </p:sp>
      <p:sp>
        <p:nvSpPr>
          <p:cNvPr id="13" name="CuadroTexto 12">
            <a:extLst>
              <a:ext uri="{FF2B5EF4-FFF2-40B4-BE49-F238E27FC236}">
                <a16:creationId xmlns:a16="http://schemas.microsoft.com/office/drawing/2014/main" id="{A26117AC-3A66-339B-B4C4-2BFA20CA73A9}"/>
              </a:ext>
            </a:extLst>
          </p:cNvPr>
          <p:cNvSpPr txBox="1"/>
          <p:nvPr/>
        </p:nvSpPr>
        <p:spPr>
          <a:xfrm>
            <a:off x="2751030" y="3986810"/>
            <a:ext cx="6048671" cy="923330"/>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Seminars</a:t>
            </a:r>
            <a:r>
              <a:rPr lang="en-GB" dirty="0">
                <a:latin typeface="Calibri" panose="020F0502020204030204" pitchFamily="34" charset="0"/>
                <a:ea typeface="Calibri" panose="020F0502020204030204" pitchFamily="34" charset="0"/>
                <a:cs typeface="Calibri" panose="020F0502020204030204" pitchFamily="34" charset="0"/>
              </a:rPr>
              <a:t> on:</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Simulation codes and processing tools (1 hr)</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Integral experiments and validation (1 hr)</a:t>
            </a:r>
          </a:p>
        </p:txBody>
      </p:sp>
      <p:sp>
        <p:nvSpPr>
          <p:cNvPr id="14" name="CuadroTexto 13">
            <a:extLst>
              <a:ext uri="{FF2B5EF4-FFF2-40B4-BE49-F238E27FC236}">
                <a16:creationId xmlns:a16="http://schemas.microsoft.com/office/drawing/2014/main" id="{A33BA594-00C0-84F7-E875-01FA66AC58DF}"/>
              </a:ext>
            </a:extLst>
          </p:cNvPr>
          <p:cNvSpPr txBox="1"/>
          <p:nvPr/>
        </p:nvSpPr>
        <p:spPr>
          <a:xfrm>
            <a:off x="2729406" y="4917749"/>
            <a:ext cx="6010511" cy="1477328"/>
          </a:xfrm>
          <a:prstGeom prst="rect">
            <a:avLst/>
          </a:prstGeom>
          <a:noFill/>
        </p:spPr>
        <p:txBody>
          <a:bodyPr wrap="square" rtlCol="0">
            <a:spAutoFit/>
          </a:bodyPr>
          <a:lstStyle/>
          <a:p>
            <a:r>
              <a:rPr lang="en-GB" b="1" dirty="0">
                <a:solidFill>
                  <a:srgbClr val="0432FF"/>
                </a:solidFill>
                <a:latin typeface="Calibri" panose="020F0502020204030204" pitchFamily="34" charset="0"/>
                <a:ea typeface="Calibri" panose="020F0502020204030204" pitchFamily="34" charset="0"/>
                <a:cs typeface="Calibri" panose="020F0502020204030204" pitchFamily="34" charset="0"/>
              </a:rPr>
              <a:t>Hands-on lectures</a:t>
            </a: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 with a neutron reaction calculator: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Visualisation of nuclear data – JANIS (1 hr)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Processing of nuclear data – NJOY (1 hr)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Integral experiment databases – ICSBEP (1 hr)</a:t>
            </a:r>
          </a:p>
          <a:p>
            <a:pPr marL="285750" indent="-285750">
              <a:buFontTx/>
              <a:buChar char="-"/>
            </a:pPr>
            <a:r>
              <a:rPr lang="en-GB" dirty="0">
                <a:solidFill>
                  <a:srgbClr val="0432FF"/>
                </a:solidFill>
                <a:latin typeface="Calibri" panose="020F0502020204030204" pitchFamily="34" charset="0"/>
                <a:ea typeface="Calibri" panose="020F0502020204030204" pitchFamily="34" charset="0"/>
                <a:cs typeface="Calibri" panose="020F0502020204030204" pitchFamily="34" charset="0"/>
              </a:rPr>
              <a:t>Validation with integral experiments (2 hr)</a:t>
            </a:r>
          </a:p>
        </p:txBody>
      </p:sp>
      <p:sp>
        <p:nvSpPr>
          <p:cNvPr id="15" name="Abrir llave 14">
            <a:extLst>
              <a:ext uri="{FF2B5EF4-FFF2-40B4-BE49-F238E27FC236}">
                <a16:creationId xmlns:a16="http://schemas.microsoft.com/office/drawing/2014/main" id="{7A58CD1D-D3E6-D3EB-7247-216F883B77A9}"/>
              </a:ext>
            </a:extLst>
          </p:cNvPr>
          <p:cNvSpPr/>
          <p:nvPr/>
        </p:nvSpPr>
        <p:spPr>
          <a:xfrm>
            <a:off x="2393025" y="4091694"/>
            <a:ext cx="387897" cy="2171562"/>
          </a:xfrm>
          <a:prstGeom prst="leftBrace">
            <a:avLst>
              <a:gd name="adj1" fmla="val 8333"/>
              <a:gd name="adj2" fmla="val 46170"/>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tangle 2">
            <a:extLst>
              <a:ext uri="{FF2B5EF4-FFF2-40B4-BE49-F238E27FC236}">
                <a16:creationId xmlns:a16="http://schemas.microsoft.com/office/drawing/2014/main" id="{E1F778D9-897A-52B3-7357-1057642F7711}"/>
              </a:ext>
            </a:extLst>
          </p:cNvPr>
          <p:cNvSpPr txBox="1">
            <a:spLocks noChangeArrowheads="1"/>
          </p:cNvSpPr>
          <p:nvPr/>
        </p:nvSpPr>
        <p:spPr bwMode="auto">
          <a:xfrm>
            <a:off x="259510" y="105122"/>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The </a:t>
            </a:r>
            <a:r>
              <a:rPr lang="en-US" altLang="en-US" sz="3600" i="1" kern="0" dirty="0" err="1">
                <a:solidFill>
                  <a:srgbClr val="0070C0"/>
                </a:solidFill>
                <a:latin typeface="Calibri" panose="020F0502020204030204" pitchFamily="34" charset="0"/>
                <a:ea typeface="Calibri" panose="020F0502020204030204" pitchFamily="34" charset="0"/>
                <a:cs typeface="Calibri" panose="020F0502020204030204" pitchFamily="34" charset="0"/>
              </a:rPr>
              <a:t>NuDataPath</a:t>
            </a:r>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 school (I)</a:t>
            </a:r>
          </a:p>
        </p:txBody>
      </p:sp>
    </p:spTree>
    <p:extLst>
      <p:ext uri="{BB962C8B-B14F-4D97-AF65-F5344CB8AC3E}">
        <p14:creationId xmlns:p14="http://schemas.microsoft.com/office/powerpoint/2010/main" val="341135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8A5D8F9-5459-9D40-803C-7EF11B54F68A}"/>
              </a:ext>
            </a:extLst>
          </p:cNvPr>
          <p:cNvSpPr>
            <a:spLocks noGrp="1"/>
          </p:cNvSpPr>
          <p:nvPr>
            <p:ph type="sldNum" sz="quarter" idx="12"/>
          </p:nvPr>
        </p:nvSpPr>
        <p:spPr/>
        <p:txBody>
          <a:bodyPr/>
          <a:lstStyle/>
          <a:p>
            <a:pPr>
              <a:defRPr/>
            </a:pPr>
            <a:fld id="{2A6A559A-A37E-4161-902C-F397A90C3267}" type="slidenum">
              <a:rPr lang="es-ES" smtClean="0"/>
              <a:pPr>
                <a:defRPr/>
              </a:pPr>
              <a:t>7</a:t>
            </a:fld>
            <a:endParaRPr lang="es-ES"/>
          </a:p>
        </p:txBody>
      </p:sp>
      <p:sp>
        <p:nvSpPr>
          <p:cNvPr id="3" name="Rectangle 2">
            <a:extLst>
              <a:ext uri="{FF2B5EF4-FFF2-40B4-BE49-F238E27FC236}">
                <a16:creationId xmlns:a16="http://schemas.microsoft.com/office/drawing/2014/main" id="{FA7BE2C7-A6CD-A14E-8434-1D1CA410E053}"/>
              </a:ext>
            </a:extLst>
          </p:cNvPr>
          <p:cNvSpPr txBox="1">
            <a:spLocks noChangeArrowheads="1"/>
          </p:cNvSpPr>
          <p:nvPr/>
        </p:nvSpPr>
        <p:spPr bwMode="auto">
          <a:xfrm>
            <a:off x="323528" y="106762"/>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Lecturers of the school</a:t>
            </a:r>
          </a:p>
        </p:txBody>
      </p:sp>
      <p:sp>
        <p:nvSpPr>
          <p:cNvPr id="7" name="CuadroTexto 6">
            <a:extLst>
              <a:ext uri="{FF2B5EF4-FFF2-40B4-BE49-F238E27FC236}">
                <a16:creationId xmlns:a16="http://schemas.microsoft.com/office/drawing/2014/main" id="{53238D6A-4E43-4747-B185-C6A45E343EC4}"/>
              </a:ext>
            </a:extLst>
          </p:cNvPr>
          <p:cNvSpPr txBox="1"/>
          <p:nvPr/>
        </p:nvSpPr>
        <p:spPr>
          <a:xfrm>
            <a:off x="323528" y="4904578"/>
            <a:ext cx="8549716" cy="923330"/>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16 scientists giving seminars (S) and hands-on lectures (L).</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About 450 years of accumulated research experience</a:t>
            </a:r>
          </a:p>
          <a:p>
            <a:pPr marL="285750" indent="-285750">
              <a:buFontTx/>
              <a:buChar char="-"/>
            </a:pPr>
            <a:r>
              <a:rPr lang="en-GB" dirty="0">
                <a:latin typeface="Calibri" panose="020F0502020204030204" pitchFamily="34" charset="0"/>
                <a:ea typeface="Calibri" panose="020F0502020204030204" pitchFamily="34" charset="0"/>
                <a:cs typeface="Calibri" panose="020F0502020204030204" pitchFamily="34" charset="0"/>
              </a:rPr>
              <a:t>Average age of 50 years</a:t>
            </a:r>
          </a:p>
        </p:txBody>
      </p:sp>
      <p:pic>
        <p:nvPicPr>
          <p:cNvPr id="4" name="Imagen 3">
            <a:extLst>
              <a:ext uri="{FF2B5EF4-FFF2-40B4-BE49-F238E27FC236}">
                <a16:creationId xmlns:a16="http://schemas.microsoft.com/office/drawing/2014/main" id="{81A066BB-17D6-C24E-9D6C-7925E7D3C46D}"/>
              </a:ext>
            </a:extLst>
          </p:cNvPr>
          <p:cNvPicPr>
            <a:picLocks noChangeAspect="1"/>
          </p:cNvPicPr>
          <p:nvPr/>
        </p:nvPicPr>
        <p:blipFill>
          <a:blip r:embed="rId2"/>
          <a:stretch>
            <a:fillRect/>
          </a:stretch>
        </p:blipFill>
        <p:spPr>
          <a:xfrm>
            <a:off x="369150" y="1057926"/>
            <a:ext cx="8405700" cy="3595209"/>
          </a:xfrm>
          <a:prstGeom prst="rect">
            <a:avLst/>
          </a:prstGeom>
        </p:spPr>
      </p:pic>
    </p:spTree>
    <p:extLst>
      <p:ext uri="{BB962C8B-B14F-4D97-AF65-F5344CB8AC3E}">
        <p14:creationId xmlns:p14="http://schemas.microsoft.com/office/powerpoint/2010/main" val="2281111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69EED3E-34F7-3A48-BCD1-D819EABE744B}"/>
              </a:ext>
            </a:extLst>
          </p:cNvPr>
          <p:cNvSpPr>
            <a:spLocks noGrp="1"/>
          </p:cNvSpPr>
          <p:nvPr>
            <p:ph type="sldNum" sz="quarter" idx="12"/>
          </p:nvPr>
        </p:nvSpPr>
        <p:spPr/>
        <p:txBody>
          <a:bodyPr/>
          <a:lstStyle/>
          <a:p>
            <a:pPr>
              <a:defRPr/>
            </a:pPr>
            <a:fld id="{2A6A559A-A37E-4161-902C-F397A90C3267}" type="slidenum">
              <a:rPr lang="es-ES" smtClean="0"/>
              <a:pPr>
                <a:defRPr/>
              </a:pPr>
              <a:t>8</a:t>
            </a:fld>
            <a:endParaRPr lang="es-ES"/>
          </a:p>
        </p:txBody>
      </p:sp>
      <p:pic>
        <p:nvPicPr>
          <p:cNvPr id="7" name="Imagen 6">
            <a:extLst>
              <a:ext uri="{FF2B5EF4-FFF2-40B4-BE49-F238E27FC236}">
                <a16:creationId xmlns:a16="http://schemas.microsoft.com/office/drawing/2014/main" id="{239C3F61-9CA4-3F4F-B100-CD9BBAE2D758}"/>
              </a:ext>
            </a:extLst>
          </p:cNvPr>
          <p:cNvPicPr>
            <a:picLocks noChangeAspect="1"/>
          </p:cNvPicPr>
          <p:nvPr/>
        </p:nvPicPr>
        <p:blipFill>
          <a:blip r:embed="rId2"/>
          <a:stretch>
            <a:fillRect/>
          </a:stretch>
        </p:blipFill>
        <p:spPr>
          <a:xfrm>
            <a:off x="4614918" y="3789040"/>
            <a:ext cx="3562350" cy="2190750"/>
          </a:xfrm>
          <a:prstGeom prst="rect">
            <a:avLst/>
          </a:prstGeom>
        </p:spPr>
      </p:pic>
      <p:pic>
        <p:nvPicPr>
          <p:cNvPr id="11" name="Imagen 10">
            <a:extLst>
              <a:ext uri="{FF2B5EF4-FFF2-40B4-BE49-F238E27FC236}">
                <a16:creationId xmlns:a16="http://schemas.microsoft.com/office/drawing/2014/main" id="{C041D022-06FF-0D4A-8BEC-351B2BD86841}"/>
              </a:ext>
            </a:extLst>
          </p:cNvPr>
          <p:cNvPicPr>
            <a:picLocks noChangeAspect="1"/>
          </p:cNvPicPr>
          <p:nvPr/>
        </p:nvPicPr>
        <p:blipFill>
          <a:blip r:embed="rId3"/>
          <a:stretch>
            <a:fillRect/>
          </a:stretch>
        </p:blipFill>
        <p:spPr>
          <a:xfrm>
            <a:off x="4610489" y="2348880"/>
            <a:ext cx="4362450" cy="1314450"/>
          </a:xfrm>
          <a:prstGeom prst="rect">
            <a:avLst/>
          </a:prstGeom>
        </p:spPr>
      </p:pic>
      <p:pic>
        <p:nvPicPr>
          <p:cNvPr id="12" name="Imagen 11">
            <a:extLst>
              <a:ext uri="{FF2B5EF4-FFF2-40B4-BE49-F238E27FC236}">
                <a16:creationId xmlns:a16="http://schemas.microsoft.com/office/drawing/2014/main" id="{7D80708C-E773-954C-9519-2472D0F28CB5}"/>
              </a:ext>
            </a:extLst>
          </p:cNvPr>
          <p:cNvPicPr>
            <a:picLocks noChangeAspect="1"/>
          </p:cNvPicPr>
          <p:nvPr/>
        </p:nvPicPr>
        <p:blipFill>
          <a:blip r:embed="rId4"/>
          <a:stretch>
            <a:fillRect/>
          </a:stretch>
        </p:blipFill>
        <p:spPr>
          <a:xfrm>
            <a:off x="4604742" y="1300309"/>
            <a:ext cx="4362450" cy="914400"/>
          </a:xfrm>
          <a:prstGeom prst="rect">
            <a:avLst/>
          </a:prstGeom>
        </p:spPr>
      </p:pic>
      <p:pic>
        <p:nvPicPr>
          <p:cNvPr id="13" name="Imagen 12">
            <a:extLst>
              <a:ext uri="{FF2B5EF4-FFF2-40B4-BE49-F238E27FC236}">
                <a16:creationId xmlns:a16="http://schemas.microsoft.com/office/drawing/2014/main" id="{81046393-A58C-E84A-8B1C-B01F02E81F03}"/>
              </a:ext>
            </a:extLst>
          </p:cNvPr>
          <p:cNvPicPr>
            <a:picLocks noChangeAspect="1"/>
          </p:cNvPicPr>
          <p:nvPr/>
        </p:nvPicPr>
        <p:blipFill>
          <a:blip r:embed="rId5"/>
          <a:stretch>
            <a:fillRect/>
          </a:stretch>
        </p:blipFill>
        <p:spPr>
          <a:xfrm>
            <a:off x="323528" y="727851"/>
            <a:ext cx="4082692" cy="5544616"/>
          </a:xfrm>
          <a:prstGeom prst="rect">
            <a:avLst/>
          </a:prstGeom>
        </p:spPr>
      </p:pic>
      <p:sp>
        <p:nvSpPr>
          <p:cNvPr id="14" name="Rectangle 2">
            <a:extLst>
              <a:ext uri="{FF2B5EF4-FFF2-40B4-BE49-F238E27FC236}">
                <a16:creationId xmlns:a16="http://schemas.microsoft.com/office/drawing/2014/main" id="{40DA58E1-93BE-8E47-A6C8-4858A68BB076}"/>
              </a:ext>
            </a:extLst>
          </p:cNvPr>
          <p:cNvSpPr txBox="1">
            <a:spLocks noChangeArrowheads="1"/>
          </p:cNvSpPr>
          <p:nvPr/>
        </p:nvSpPr>
        <p:spPr bwMode="auto">
          <a:xfrm>
            <a:off x="323528" y="75231"/>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Applicant/participant statistics</a:t>
            </a:r>
          </a:p>
        </p:txBody>
      </p:sp>
    </p:spTree>
    <p:extLst>
      <p:ext uri="{BB962C8B-B14F-4D97-AF65-F5344CB8AC3E}">
        <p14:creationId xmlns:p14="http://schemas.microsoft.com/office/powerpoint/2010/main" val="178853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F813D62-423C-2C44-BDFE-B2AFD542B149}"/>
              </a:ext>
            </a:extLst>
          </p:cNvPr>
          <p:cNvSpPr>
            <a:spLocks noGrp="1"/>
          </p:cNvSpPr>
          <p:nvPr>
            <p:ph type="sldNum" sz="quarter" idx="12"/>
          </p:nvPr>
        </p:nvSpPr>
        <p:spPr/>
        <p:txBody>
          <a:bodyPr/>
          <a:lstStyle/>
          <a:p>
            <a:pPr>
              <a:defRPr/>
            </a:pPr>
            <a:fld id="{2A6A559A-A37E-4161-902C-F397A90C3267}" type="slidenum">
              <a:rPr lang="es-ES" smtClean="0"/>
              <a:pPr>
                <a:defRPr/>
              </a:pPr>
              <a:t>9</a:t>
            </a:fld>
            <a:endParaRPr lang="es-ES"/>
          </a:p>
        </p:txBody>
      </p:sp>
      <p:sp>
        <p:nvSpPr>
          <p:cNvPr id="3" name="Rectangle 2">
            <a:extLst>
              <a:ext uri="{FF2B5EF4-FFF2-40B4-BE49-F238E27FC236}">
                <a16:creationId xmlns:a16="http://schemas.microsoft.com/office/drawing/2014/main" id="{E2A03A8F-D51F-0849-BDCE-165439CE9FF2}"/>
              </a:ext>
            </a:extLst>
          </p:cNvPr>
          <p:cNvSpPr txBox="1">
            <a:spLocks noChangeArrowheads="1"/>
          </p:cNvSpPr>
          <p:nvPr/>
        </p:nvSpPr>
        <p:spPr bwMode="auto">
          <a:xfrm>
            <a:off x="539552" y="116632"/>
            <a:ext cx="741682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kern="0" dirty="0">
                <a:solidFill>
                  <a:srgbClr val="0070C0"/>
                </a:solidFill>
                <a:latin typeface="Calibri" panose="020F0502020204030204" pitchFamily="34" charset="0"/>
                <a:ea typeface="Calibri" panose="020F0502020204030204" pitchFamily="34" charset="0"/>
                <a:cs typeface="Calibri" panose="020F0502020204030204" pitchFamily="34" charset="0"/>
              </a:rPr>
              <a:t>Hands-on lectures</a:t>
            </a:r>
          </a:p>
        </p:txBody>
      </p:sp>
      <p:pic>
        <p:nvPicPr>
          <p:cNvPr id="6" name="Imagen 5">
            <a:extLst>
              <a:ext uri="{FF2B5EF4-FFF2-40B4-BE49-F238E27FC236}">
                <a16:creationId xmlns:a16="http://schemas.microsoft.com/office/drawing/2014/main" id="{9C2D2835-D193-7847-90CD-2BD61DDD11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908720"/>
            <a:ext cx="8064896" cy="5267656"/>
          </a:xfrm>
          <a:prstGeom prst="rect">
            <a:avLst/>
          </a:prstGeom>
        </p:spPr>
      </p:pic>
      <p:sp>
        <p:nvSpPr>
          <p:cNvPr id="7" name="CuadroTexto 6">
            <a:extLst>
              <a:ext uri="{FF2B5EF4-FFF2-40B4-BE49-F238E27FC236}">
                <a16:creationId xmlns:a16="http://schemas.microsoft.com/office/drawing/2014/main" id="{0BD1CB99-5790-9245-90DA-B07DC4B71086}"/>
              </a:ext>
            </a:extLst>
          </p:cNvPr>
          <p:cNvSpPr txBox="1"/>
          <p:nvPr/>
        </p:nvSpPr>
        <p:spPr>
          <a:xfrm>
            <a:off x="3203848" y="2400425"/>
            <a:ext cx="5472608" cy="2585323"/>
          </a:xfrm>
          <a:prstGeom prst="rect">
            <a:avLst/>
          </a:prstGeom>
          <a:noFill/>
          <a:ln>
            <a:solidFill>
              <a:srgbClr val="FF0000"/>
            </a:solidFill>
          </a:ln>
        </p:spPr>
        <p:txBody>
          <a:bodyPr wrap="square" rtlCol="0">
            <a:spAutoFit/>
          </a:bodyPr>
          <a:lstStyle/>
          <a:p>
            <a:pPr algn="just"/>
            <a:r>
              <a:rPr lang="en-GB" u="sng" dirty="0">
                <a:solidFill>
                  <a:srgbClr val="FF0000"/>
                </a:solidFill>
                <a:latin typeface="Calibri" panose="020F0502020204030204" pitchFamily="34" charset="0"/>
                <a:ea typeface="Calibri" panose="020F0502020204030204" pitchFamily="34" charset="0"/>
                <a:cs typeface="Calibri" panose="020F0502020204030204" pitchFamily="34" charset="0"/>
              </a:rPr>
              <a:t>Interactive sessions with applications developed ad-hoc</a:t>
            </a:r>
            <a:r>
              <a:rPr lang="en-GB" dirty="0">
                <a:latin typeface="Calibri" panose="020F0502020204030204" pitchFamily="34" charset="0"/>
                <a:ea typeface="Calibri" panose="020F0502020204030204" pitchFamily="34" charset="0"/>
                <a:cs typeface="Calibri" panose="020F0502020204030204" pitchFamily="34" charset="0"/>
              </a:rPr>
              <a:t> for the school and some standard software for data visualisation and processing.</a:t>
            </a:r>
          </a:p>
          <a:p>
            <a:pPr algn="just"/>
            <a:endParaRPr lang="en-GB" dirty="0">
              <a:latin typeface="Calibri" panose="020F0502020204030204" pitchFamily="34" charset="0"/>
              <a:ea typeface="Calibri" panose="020F0502020204030204" pitchFamily="34" charset="0"/>
              <a:cs typeface="Calibri" panose="020F0502020204030204" pitchFamily="34" charset="0"/>
            </a:endParaRPr>
          </a:p>
          <a:p>
            <a:pPr algn="just"/>
            <a:r>
              <a:rPr lang="en-GB" dirty="0">
                <a:latin typeface="Calibri" panose="020F0502020204030204" pitchFamily="34" charset="0"/>
                <a:ea typeface="Calibri" panose="020F0502020204030204" pitchFamily="34" charset="0"/>
                <a:cs typeface="Calibri" panose="020F0502020204030204" pitchFamily="34" charset="0"/>
              </a:rPr>
              <a:t>A list of exercises and extra tasks that could be done after the school.</a:t>
            </a:r>
          </a:p>
          <a:p>
            <a:pPr algn="just"/>
            <a:endParaRPr lang="en-GB" dirty="0">
              <a:latin typeface="Calibri" panose="020F0502020204030204" pitchFamily="34" charset="0"/>
              <a:ea typeface="Calibri" panose="020F0502020204030204" pitchFamily="34" charset="0"/>
              <a:cs typeface="Calibri" panose="020F0502020204030204" pitchFamily="34" charset="0"/>
            </a:endParaRPr>
          </a:p>
          <a:p>
            <a:pPr algn="just"/>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Some of the programs (neutron TOF calculator) will be of public use</a:t>
            </a:r>
            <a:r>
              <a:rPr lang="en-GB" dirty="0">
                <a:latin typeface="Calibri" panose="020F0502020204030204" pitchFamily="34" charset="0"/>
                <a:ea typeface="Calibri" panose="020F0502020204030204" pitchFamily="34" charset="0"/>
                <a:cs typeface="Calibri" panose="020F0502020204030204" pitchFamily="34" charset="0"/>
              </a:rPr>
              <a:t> after some modification.</a:t>
            </a:r>
          </a:p>
        </p:txBody>
      </p:sp>
    </p:spTree>
    <p:extLst>
      <p:ext uri="{BB962C8B-B14F-4D97-AF65-F5344CB8AC3E}">
        <p14:creationId xmlns:p14="http://schemas.microsoft.com/office/powerpoint/2010/main" val="40068151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txDef>
      <a:spPr>
        <a:noFill/>
      </a:spPr>
      <a:bodyPr wrap="square" rtlCol="0">
        <a:spAutoFit/>
      </a:bodyPr>
      <a:lstStyle>
        <a:defPPr>
          <a:defRPr dirty="0" smtClean="0">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5631</TotalTime>
  <Words>2280</Words>
  <Application>Microsoft Office PowerPoint</Application>
  <PresentationFormat>Presentación en pantalla (4:3)</PresentationFormat>
  <Paragraphs>275</Paragraphs>
  <Slides>32</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Arial</vt:lpstr>
      <vt:lpstr>Calibri</vt:lpstr>
      <vt:lpstr>Franklin Gothic Book</vt:lpstr>
      <vt:lpstr>Perpetua</vt:lpstr>
      <vt:lpstr>Roboto</vt:lpstr>
      <vt:lpstr>Wingdings 2</vt:lpstr>
      <vt:lpstr>Equity</vt:lpstr>
      <vt:lpstr>ARIEL WP5: Schools</vt:lpstr>
      <vt:lpstr>WP5 Schools and Dissemination</vt:lpstr>
      <vt:lpstr>WP5: Schools summary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Selection of participants</vt:lpstr>
      <vt:lpstr>Content of the School</vt:lpstr>
      <vt:lpstr>Fast neutrons: ToF and PSD</vt:lpstr>
      <vt:lpstr>Epithermal neutrons: MACS measurements</vt:lpstr>
      <vt:lpstr>Thermal neutrons: n-imaging (&amp; x-ray)</vt:lpstr>
      <vt:lpstr>Fission neutrons: moderation + absorption</vt:lpstr>
      <vt:lpstr>Feedback survey</vt:lpstr>
      <vt:lpstr>Best poster award &amp; some more pictures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Guerrero Sanchez</dc:creator>
  <cp:lastModifiedBy>CARLOS GUERRERO SANCHEZ</cp:lastModifiedBy>
  <cp:revision>166</cp:revision>
  <dcterms:created xsi:type="dcterms:W3CDTF">2013-11-14T09:12:57Z</dcterms:created>
  <dcterms:modified xsi:type="dcterms:W3CDTF">2024-01-17T12:34:21Z</dcterms:modified>
</cp:coreProperties>
</file>