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57" r:id="rId2"/>
    <p:sldId id="263" r:id="rId3"/>
    <p:sldId id="383" r:id="rId4"/>
    <p:sldId id="273" r:id="rId5"/>
    <p:sldId id="518" r:id="rId6"/>
    <p:sldId id="308" r:id="rId7"/>
    <p:sldId id="385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 autoAdjust="0"/>
    <p:restoredTop sz="98233" autoAdjust="0"/>
  </p:normalViewPr>
  <p:slideViewPr>
    <p:cSldViewPr>
      <p:cViewPr varScale="1">
        <p:scale>
          <a:sx n="124" d="100"/>
          <a:sy n="124" d="100"/>
        </p:scale>
        <p:origin x="906" y="10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5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8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Summer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IJCLab: an overview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04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17/01/2024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17/01/2024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8" r:id="rId14"/>
    <p:sldLayoutId id="21474837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Explications - </a:t>
            </a:r>
            <a:r>
              <a:rPr lang="fr-FR" dirty="0" err="1"/>
              <a:t>Rules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 smtClean="0"/>
              <a:t>17/01/2024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1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151C6A-AA2D-45A0-A59A-A3C3064A9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909"/>
            <a:ext cx="10772775" cy="257175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53D7CE-88CC-4E50-A03D-0066127788C7}"/>
              </a:ext>
            </a:extLst>
          </p:cNvPr>
          <p:cNvSpPr txBox="1"/>
          <p:nvPr/>
        </p:nvSpPr>
        <p:spPr>
          <a:xfrm>
            <a:off x="3257596" y="3552055"/>
            <a:ext cx="3753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/>
              <a:t>Welcome</a:t>
            </a:r>
            <a:r>
              <a:rPr lang="fr-FR" sz="3200" dirty="0"/>
              <a:t> to IJCLab</a:t>
            </a:r>
          </a:p>
        </p:txBody>
      </p:sp>
    </p:spTree>
    <p:extLst>
      <p:ext uri="{BB962C8B-B14F-4D97-AF65-F5344CB8AC3E}">
        <p14:creationId xmlns:p14="http://schemas.microsoft.com/office/powerpoint/2010/main" val="104147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/>
              <a:pPr/>
              <a:t>17/01/2024</a:t>
            </a:fld>
            <a:endParaRPr lang="fr-FR" dirty="0">
              <a:latin typeface="+mn-lt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1C167BA-05C1-DA40-AF5B-37EF9CE7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IJCLab in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nutshell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7" y="2447629"/>
            <a:ext cx="5826698" cy="3232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2131" y="2271862"/>
            <a:ext cx="4799637" cy="3309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ZoneTexte 4"/>
          <p:cNvSpPr txBox="1"/>
          <p:nvPr/>
        </p:nvSpPr>
        <p:spPr>
          <a:xfrm>
            <a:off x="2793191" y="790086"/>
            <a:ext cx="6215291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lvl="0" algn="ctr"/>
            <a:r>
              <a:rPr lang="en-US" b="1" dirty="0" err="1">
                <a:solidFill>
                  <a:schemeClr val="accent2"/>
                </a:solidFill>
                <a:latin typeface="Calibri" panose="020F0502020204030204"/>
              </a:rPr>
              <a:t>IJCLab</a:t>
            </a:r>
            <a:endParaRPr lang="en-US" b="1" dirty="0">
              <a:solidFill>
                <a:schemeClr val="accent2"/>
              </a:solidFill>
              <a:latin typeface="Calibri" panose="020F0502020204030204"/>
            </a:endParaRPr>
          </a:p>
          <a:p>
            <a:pPr lvl="0" algn="ctr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Laboratoire</a:t>
            </a:r>
            <a:r>
              <a:rPr lang="en-US" b="1" dirty="0">
                <a:solidFill>
                  <a:schemeClr val="accent2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de physique des deux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infinis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alibri" panose="020F0502020204030204"/>
              </a:rPr>
              <a:t>I</a:t>
            </a:r>
            <a:r>
              <a:rPr lang="en-US" dirty="0">
                <a:latin typeface="Calibri" panose="020F0502020204030204"/>
              </a:rPr>
              <a:t>rène</a:t>
            </a:r>
            <a:r>
              <a:rPr lang="en-US" b="1" dirty="0">
                <a:solidFill>
                  <a:schemeClr val="accent2"/>
                </a:solidFill>
                <a:latin typeface="Calibri" panose="020F0502020204030204"/>
              </a:rPr>
              <a:t> 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oliot</a:t>
            </a:r>
            <a:r>
              <a:rPr lang="en-US" b="1" dirty="0">
                <a:solidFill>
                  <a:schemeClr val="accent2"/>
                </a:solidFill>
                <a:latin typeface="Calibri" panose="020F0502020204030204"/>
              </a:rPr>
              <a:t>-C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urie</a:t>
            </a:r>
          </a:p>
          <a:p>
            <a:pPr lvl="0"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  <a:p>
            <a:pPr lvl="0" algn="ctr"/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A new laboratory born in January 2020 </a:t>
            </a:r>
          </a:p>
          <a:p>
            <a:pPr lvl="0" algn="ctr"/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t>From the fusion of  5 historical laboratories in Orsay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FF5A1-7758-8041-BB17-D764F92F1410}"/>
              </a:ext>
            </a:extLst>
          </p:cNvPr>
          <p:cNvSpPr/>
          <p:nvPr/>
        </p:nvSpPr>
        <p:spPr>
          <a:xfrm>
            <a:off x="2218035" y="5389568"/>
            <a:ext cx="2773020" cy="255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Rectangle 3"/>
          <p:cNvSpPr/>
          <p:nvPr/>
        </p:nvSpPr>
        <p:spPr>
          <a:xfrm>
            <a:off x="2211407" y="149424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IJCLab in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nutshell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169DD50-BDEE-3445-BC56-0EDF33AB5453}"/>
              </a:ext>
            </a:extLst>
          </p:cNvPr>
          <p:cNvSpPr txBox="1">
            <a:spLocks/>
          </p:cNvSpPr>
          <p:nvPr/>
        </p:nvSpPr>
        <p:spPr>
          <a:xfrm>
            <a:off x="2764306" y="5313163"/>
            <a:ext cx="2592287" cy="29020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ZA" sz="1600" b="0" dirty="0">
                <a:solidFill>
                  <a:schemeClr val="bg1"/>
                </a:solidFill>
                <a:latin typeface="+mn-lt"/>
              </a:rPr>
              <a:t>www.ijclab.in2p3.fr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622997-76CC-47CB-AC55-D55725BA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24" y="2513015"/>
            <a:ext cx="4732816" cy="28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293;p41">
            <a:extLst>
              <a:ext uri="{FF2B5EF4-FFF2-40B4-BE49-F238E27FC236}">
                <a16:creationId xmlns:a16="http://schemas.microsoft.com/office/drawing/2014/main" id="{AA603434-1C38-0E4A-B763-EBE7EB220839}"/>
              </a:ext>
            </a:extLst>
          </p:cNvPr>
          <p:cNvGrpSpPr/>
          <p:nvPr/>
        </p:nvGrpSpPr>
        <p:grpSpPr>
          <a:xfrm>
            <a:off x="463002" y="1849169"/>
            <a:ext cx="2564904" cy="892543"/>
            <a:chOff x="-1" y="1491962"/>
            <a:chExt cx="10772775" cy="2617902"/>
          </a:xfrm>
        </p:grpSpPr>
        <p:sp>
          <p:nvSpPr>
            <p:cNvPr id="16" name="Google Shape;294;p41">
              <a:extLst>
                <a:ext uri="{FF2B5EF4-FFF2-40B4-BE49-F238E27FC236}">
                  <a16:creationId xmlns:a16="http://schemas.microsoft.com/office/drawing/2014/main" id="{9C164A9E-C24C-FB48-A71C-020D4339C1E3}"/>
                </a:ext>
              </a:extLst>
            </p:cNvPr>
            <p:cNvSpPr/>
            <p:nvPr/>
          </p:nvSpPr>
          <p:spPr>
            <a:xfrm>
              <a:off x="-1" y="1491962"/>
              <a:ext cx="10772775" cy="261790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0" tIns="45710" rIns="91420" bIns="4571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sz="20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" name="Google Shape;295;p41" descr="Résultat de recherche d'images pour &quot;european gamma tracking array&quot;">
              <a:extLst>
                <a:ext uri="{FF2B5EF4-FFF2-40B4-BE49-F238E27FC236}">
                  <a16:creationId xmlns:a16="http://schemas.microsoft.com/office/drawing/2014/main" id="{E06F1277-6533-5745-9FCC-E23DD149E210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749" y="1584386"/>
              <a:ext cx="1853135" cy="1622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96;p41" descr="visuel_ALTO_sanslogos_redimensionner.jpg">
              <a:extLst>
                <a:ext uri="{FF2B5EF4-FFF2-40B4-BE49-F238E27FC236}">
                  <a16:creationId xmlns:a16="http://schemas.microsoft.com/office/drawing/2014/main" id="{D5438375-B1D1-B546-A564-64CD4EF6D3AA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7683" y="1579680"/>
              <a:ext cx="2142317" cy="1216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97;p41">
              <a:extLst>
                <a:ext uri="{FF2B5EF4-FFF2-40B4-BE49-F238E27FC236}">
                  <a16:creationId xmlns:a16="http://schemas.microsoft.com/office/drawing/2014/main" id="{56EBC5E5-3AFF-E44B-98D0-633E83A00E64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6347" y="1606505"/>
              <a:ext cx="1507679" cy="1223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98;p41">
              <a:extLst>
                <a:ext uri="{FF2B5EF4-FFF2-40B4-BE49-F238E27FC236}">
                  <a16:creationId xmlns:a16="http://schemas.microsoft.com/office/drawing/2014/main" id="{273A44B2-6E4E-C047-A8A8-388B741A926C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36" y="3313286"/>
              <a:ext cx="1687289" cy="724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99;p41" descr="D:\temporaire\SNIF\logos images\Luc\logo-snif-V1-Fblanc.png">
              <a:extLst>
                <a:ext uri="{FF2B5EF4-FFF2-40B4-BE49-F238E27FC236}">
                  <a16:creationId xmlns:a16="http://schemas.microsoft.com/office/drawing/2014/main" id="{F365F417-02FE-3E43-B7EA-6E003D3FA97F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3050" y="2931245"/>
              <a:ext cx="1056097" cy="1056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300;p41">
              <a:extLst>
                <a:ext uri="{FF2B5EF4-FFF2-40B4-BE49-F238E27FC236}">
                  <a16:creationId xmlns:a16="http://schemas.microsoft.com/office/drawing/2014/main" id="{C62034E6-561B-9344-9965-85584E31CFA7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5147" y="2931245"/>
              <a:ext cx="834038" cy="1106222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23" name="Google Shape;301;p41">
              <a:extLst>
                <a:ext uri="{FF2B5EF4-FFF2-40B4-BE49-F238E27FC236}">
                  <a16:creationId xmlns:a16="http://schemas.microsoft.com/office/drawing/2014/main" id="{469709E7-6567-614A-86E1-EE9593B92478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9826" y="3303279"/>
              <a:ext cx="1119197" cy="744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302;p41" descr="view_from_12C">
              <a:extLst>
                <a:ext uri="{FF2B5EF4-FFF2-40B4-BE49-F238E27FC236}">
                  <a16:creationId xmlns:a16="http://schemas.microsoft.com/office/drawing/2014/main" id="{41336CEE-6E5C-9A47-955E-67ED9E23E7B5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1430" y="1565627"/>
              <a:ext cx="3424905" cy="2437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303;p41">
              <a:extLst>
                <a:ext uri="{FF2B5EF4-FFF2-40B4-BE49-F238E27FC236}">
                  <a16:creationId xmlns:a16="http://schemas.microsoft.com/office/drawing/2014/main" id="{763B6BA5-BFB1-9945-8DAE-08B7B37F175D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5198" y="2900684"/>
              <a:ext cx="1649541" cy="1086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304;p41" descr="IMG_3352.JPG">
              <a:extLst>
                <a:ext uri="{FF2B5EF4-FFF2-40B4-BE49-F238E27FC236}">
                  <a16:creationId xmlns:a16="http://schemas.microsoft.com/office/drawing/2014/main" id="{CDBE4AF3-F2A4-D74B-A5C7-5A213588BF04}"/>
                </a:ext>
              </a:extLst>
            </p:cNvPr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32047" y="1576161"/>
              <a:ext cx="1223387" cy="1631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" name="Google Shape;305;p41">
            <a:extLst>
              <a:ext uri="{FF2B5EF4-FFF2-40B4-BE49-F238E27FC236}">
                <a16:creationId xmlns:a16="http://schemas.microsoft.com/office/drawing/2014/main" id="{0DE3C3E2-3A3A-C54C-9973-212BF9E7718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9250" y="1337274"/>
            <a:ext cx="1996945" cy="54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06;p41">
            <a:extLst>
              <a:ext uri="{FF2B5EF4-FFF2-40B4-BE49-F238E27FC236}">
                <a16:creationId xmlns:a16="http://schemas.microsoft.com/office/drawing/2014/main" id="{B6F292FB-32D3-7A4B-B14D-CAC8D9D7A197}"/>
              </a:ext>
            </a:extLst>
          </p:cNvPr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21" y="3104536"/>
            <a:ext cx="2781932" cy="122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07;p41">
            <a:extLst>
              <a:ext uri="{FF2B5EF4-FFF2-40B4-BE49-F238E27FC236}">
                <a16:creationId xmlns:a16="http://schemas.microsoft.com/office/drawing/2014/main" id="{DFA47B0E-9FD3-D34E-98ED-A21C79285254}"/>
              </a:ext>
            </a:extLst>
          </p:cNvPr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071" y="2948869"/>
            <a:ext cx="647838" cy="61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8;p41">
            <a:extLst>
              <a:ext uri="{FF2B5EF4-FFF2-40B4-BE49-F238E27FC236}">
                <a16:creationId xmlns:a16="http://schemas.microsoft.com/office/drawing/2014/main" id="{45501034-707D-1E44-9C11-41659EE76172}"/>
              </a:ext>
            </a:extLst>
          </p:cNvPr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12" y="3528340"/>
            <a:ext cx="2741320" cy="7530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09;p41">
            <a:extLst>
              <a:ext uri="{FF2B5EF4-FFF2-40B4-BE49-F238E27FC236}">
                <a16:creationId xmlns:a16="http://schemas.microsoft.com/office/drawing/2014/main" id="{0472AF44-22DE-474E-8A25-3119826BBD5C}"/>
              </a:ext>
            </a:extLst>
          </p:cNvPr>
          <p:cNvSpPr txBox="1"/>
          <p:nvPr/>
        </p:nvSpPr>
        <p:spPr>
          <a:xfrm>
            <a:off x="7290398" y="3018070"/>
            <a:ext cx="2926021" cy="52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Energy and </a:t>
            </a:r>
            <a:r>
              <a:rPr lang="fr-FR" dirty="0" err="1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Environment</a:t>
            </a:r>
            <a:endParaRPr dirty="0">
              <a:solidFill>
                <a:srgbClr val="FF6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" name="Google Shape;310;p41">
            <a:extLst>
              <a:ext uri="{FF2B5EF4-FFF2-40B4-BE49-F238E27FC236}">
                <a16:creationId xmlns:a16="http://schemas.microsoft.com/office/drawing/2014/main" id="{A3474B84-4DAB-2043-A33F-ECA2BF581E25}"/>
              </a:ext>
            </a:extLst>
          </p:cNvPr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676" y="4725013"/>
            <a:ext cx="2741275" cy="75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11;p41">
            <a:extLst>
              <a:ext uri="{FF2B5EF4-FFF2-40B4-BE49-F238E27FC236}">
                <a16:creationId xmlns:a16="http://schemas.microsoft.com/office/drawing/2014/main" id="{8FACE9F3-B969-CD4D-96CC-D28670A2CD3A}"/>
              </a:ext>
            </a:extLst>
          </p:cNvPr>
          <p:cNvSpPr txBox="1"/>
          <p:nvPr/>
        </p:nvSpPr>
        <p:spPr>
          <a:xfrm>
            <a:off x="3538676" y="4246580"/>
            <a:ext cx="2313880" cy="52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Health</a:t>
            </a:r>
            <a:r>
              <a:rPr lang="fr-FR" dirty="0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dirty="0" err="1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Physics</a:t>
            </a:r>
            <a:endParaRPr dirty="0">
              <a:solidFill>
                <a:srgbClr val="FF6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" name="Google Shape;312;p41">
            <a:extLst>
              <a:ext uri="{FF2B5EF4-FFF2-40B4-BE49-F238E27FC236}">
                <a16:creationId xmlns:a16="http://schemas.microsoft.com/office/drawing/2014/main" id="{ADAF50D8-F3E9-AA49-A7C6-422E3AE5F12B}"/>
              </a:ext>
            </a:extLst>
          </p:cNvPr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005" y="3355998"/>
            <a:ext cx="2971312" cy="81619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13;p41">
            <a:extLst>
              <a:ext uri="{FF2B5EF4-FFF2-40B4-BE49-F238E27FC236}">
                <a16:creationId xmlns:a16="http://schemas.microsoft.com/office/drawing/2014/main" id="{2D6204B0-4939-CB4C-AFCB-BF337A348568}"/>
              </a:ext>
            </a:extLst>
          </p:cNvPr>
          <p:cNvSpPr txBox="1"/>
          <p:nvPr/>
        </p:nvSpPr>
        <p:spPr>
          <a:xfrm>
            <a:off x="3538676" y="2912466"/>
            <a:ext cx="2197485" cy="52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Theory</a:t>
            </a:r>
            <a:endParaRPr dirty="0">
              <a:solidFill>
                <a:srgbClr val="FF6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6" name="Google Shape;314;p41">
            <a:extLst>
              <a:ext uri="{FF2B5EF4-FFF2-40B4-BE49-F238E27FC236}">
                <a16:creationId xmlns:a16="http://schemas.microsoft.com/office/drawing/2014/main" id="{4121AA3A-97F8-7B43-946E-9870886380A1}"/>
              </a:ext>
            </a:extLst>
          </p:cNvPr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976" y="1925534"/>
            <a:ext cx="2971312" cy="816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15;p41">
            <a:extLst>
              <a:ext uri="{FF2B5EF4-FFF2-40B4-BE49-F238E27FC236}">
                <a16:creationId xmlns:a16="http://schemas.microsoft.com/office/drawing/2014/main" id="{361D1AEC-3083-E544-AE4F-0AFC36CAFE7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368" y="1301552"/>
            <a:ext cx="2741171" cy="50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16;p41">
            <a:extLst>
              <a:ext uri="{FF2B5EF4-FFF2-40B4-BE49-F238E27FC236}">
                <a16:creationId xmlns:a16="http://schemas.microsoft.com/office/drawing/2014/main" id="{39CF5C13-7B2E-AB4F-9BD4-7C7D2D07912A}"/>
              </a:ext>
            </a:extLst>
          </p:cNvPr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345" y="1490721"/>
            <a:ext cx="3035487" cy="99760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318;p41">
            <a:extLst>
              <a:ext uri="{FF2B5EF4-FFF2-40B4-BE49-F238E27FC236}">
                <a16:creationId xmlns:a16="http://schemas.microsoft.com/office/drawing/2014/main" id="{F6D0B593-4F0E-9348-99DB-4594EEBEF6B0}"/>
              </a:ext>
            </a:extLst>
          </p:cNvPr>
          <p:cNvSpPr txBox="1"/>
          <p:nvPr/>
        </p:nvSpPr>
        <p:spPr>
          <a:xfrm>
            <a:off x="2499811" y="2983904"/>
            <a:ext cx="776566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100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19;p41">
            <a:extLst>
              <a:ext uri="{FF2B5EF4-FFF2-40B4-BE49-F238E27FC236}">
                <a16:creationId xmlns:a16="http://schemas.microsoft.com/office/drawing/2014/main" id="{314CA2FA-B445-0C43-ABB6-D29453BDB7FC}"/>
              </a:ext>
            </a:extLst>
          </p:cNvPr>
          <p:cNvSpPr txBox="1"/>
          <p:nvPr/>
        </p:nvSpPr>
        <p:spPr>
          <a:xfrm>
            <a:off x="2480283" y="1442475"/>
            <a:ext cx="547623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70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21;p41">
            <a:extLst>
              <a:ext uri="{FF2B5EF4-FFF2-40B4-BE49-F238E27FC236}">
                <a16:creationId xmlns:a16="http://schemas.microsoft.com/office/drawing/2014/main" id="{FAC70E1A-CE1E-A142-BD07-C6F9E5EE6BF7}"/>
              </a:ext>
            </a:extLst>
          </p:cNvPr>
          <p:cNvSpPr txBox="1"/>
          <p:nvPr/>
        </p:nvSpPr>
        <p:spPr>
          <a:xfrm>
            <a:off x="5867481" y="2948869"/>
            <a:ext cx="527018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80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323;p41">
            <a:extLst>
              <a:ext uri="{FF2B5EF4-FFF2-40B4-BE49-F238E27FC236}">
                <a16:creationId xmlns:a16="http://schemas.microsoft.com/office/drawing/2014/main" id="{D1F7FCC3-E41D-8543-86FE-E05055B1A918}"/>
              </a:ext>
            </a:extLst>
          </p:cNvPr>
          <p:cNvSpPr txBox="1"/>
          <p:nvPr/>
        </p:nvSpPr>
        <p:spPr>
          <a:xfrm>
            <a:off x="5890879" y="4294894"/>
            <a:ext cx="575628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25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ZoneTexte 34">
            <a:extLst>
              <a:ext uri="{FF2B5EF4-FFF2-40B4-BE49-F238E27FC236}">
                <a16:creationId xmlns:a16="http://schemas.microsoft.com/office/drawing/2014/main" id="{10B74B32-C484-1C43-933C-994958A7DC91}"/>
              </a:ext>
            </a:extLst>
          </p:cNvPr>
          <p:cNvSpPr txBox="1"/>
          <p:nvPr/>
        </p:nvSpPr>
        <p:spPr>
          <a:xfrm>
            <a:off x="6739184" y="4671069"/>
            <a:ext cx="384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6700"/>
                </a:solidFill>
                <a:latin typeface="+mn-lt"/>
              </a:rPr>
              <a:t>~ 110 PhD </a:t>
            </a:r>
            <a:r>
              <a:rPr lang="fr-FR" sz="3600" dirty="0" err="1">
                <a:solidFill>
                  <a:srgbClr val="FF6700"/>
                </a:solidFill>
                <a:latin typeface="+mn-lt"/>
              </a:rPr>
              <a:t>students</a:t>
            </a:r>
            <a:endParaRPr lang="fr-FR" sz="3600" dirty="0">
              <a:solidFill>
                <a:srgbClr val="FF6700"/>
              </a:solidFill>
              <a:latin typeface="+mn-lt"/>
            </a:endParaRPr>
          </a:p>
        </p:txBody>
      </p:sp>
      <p:sp>
        <p:nvSpPr>
          <p:cNvPr id="46" name="Espace réservé de la date 5">
            <a:extLst>
              <a:ext uri="{FF2B5EF4-FFF2-40B4-BE49-F238E27FC236}">
                <a16:creationId xmlns:a16="http://schemas.microsoft.com/office/drawing/2014/main" id="{E36E8C9F-5889-C846-B5C8-1C688DAA098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fld id="{83033E66-FE88-4B4F-8E64-9B05CB2295F8}" type="datetime1">
              <a:rPr lang="fr-FR"/>
              <a:pPr/>
              <a:t>17/01/2024</a:t>
            </a:fld>
            <a:endParaRPr lang="fr-FR" dirty="0">
              <a:latin typeface="+mn-lt"/>
            </a:endParaRPr>
          </a:p>
        </p:txBody>
      </p:sp>
      <p:sp>
        <p:nvSpPr>
          <p:cNvPr id="50" name="Espace réservé du numéro de diapositive 7">
            <a:extLst>
              <a:ext uri="{FF2B5EF4-FFF2-40B4-BE49-F238E27FC236}">
                <a16:creationId xmlns:a16="http://schemas.microsoft.com/office/drawing/2014/main" id="{F597C93C-0C4B-8D45-A9C3-A33A82DD23B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1" name="Footer Placeholder 2">
            <a:extLst>
              <a:ext uri="{FF2B5EF4-FFF2-40B4-BE49-F238E27FC236}">
                <a16:creationId xmlns:a16="http://schemas.microsoft.com/office/drawing/2014/main" id="{54E46E10-A854-CC49-83D8-01DF81F0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IJCLab in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nutshell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321;p41">
            <a:extLst>
              <a:ext uri="{FF2B5EF4-FFF2-40B4-BE49-F238E27FC236}">
                <a16:creationId xmlns:a16="http://schemas.microsoft.com/office/drawing/2014/main" id="{2A73F2D8-E93E-ADA8-A039-B6EA0617E562}"/>
              </a:ext>
            </a:extLst>
          </p:cNvPr>
          <p:cNvSpPr txBox="1"/>
          <p:nvPr/>
        </p:nvSpPr>
        <p:spPr>
          <a:xfrm>
            <a:off x="9706867" y="3092177"/>
            <a:ext cx="647839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40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470761-739E-0040-2DD0-DD2F7801E02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85110" y="654400"/>
            <a:ext cx="3263979" cy="682257"/>
          </a:xfrm>
          <a:prstGeom prst="rect">
            <a:avLst/>
          </a:prstGeom>
        </p:spPr>
      </p:pic>
      <p:sp useBgFill="1">
        <p:nvSpPr>
          <p:cNvPr id="6" name="ZoneTexte 5">
            <a:extLst>
              <a:ext uri="{FF2B5EF4-FFF2-40B4-BE49-F238E27FC236}">
                <a16:creationId xmlns:a16="http://schemas.microsoft.com/office/drawing/2014/main" id="{B6463B7A-F9CF-31B7-D21F-011A45A53D8A}"/>
              </a:ext>
            </a:extLst>
          </p:cNvPr>
          <p:cNvSpPr txBox="1"/>
          <p:nvPr/>
        </p:nvSpPr>
        <p:spPr>
          <a:xfrm>
            <a:off x="7008811" y="1377904"/>
            <a:ext cx="2926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Accelerator </a:t>
            </a:r>
            <a:r>
              <a:rPr lang="fr-FR" dirty="0" err="1">
                <a:solidFill>
                  <a:srgbClr val="FF6600"/>
                </a:solidFill>
                <a:latin typeface="Oswald"/>
                <a:ea typeface="Oswald"/>
                <a:cs typeface="Oswald"/>
                <a:sym typeface="Oswald"/>
              </a:rPr>
              <a:t>physics</a:t>
            </a:r>
            <a:endParaRPr lang="fr-FR" dirty="0">
              <a:solidFill>
                <a:srgbClr val="FF66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" name="Google Shape;321;p41">
            <a:extLst>
              <a:ext uri="{FF2B5EF4-FFF2-40B4-BE49-F238E27FC236}">
                <a16:creationId xmlns:a16="http://schemas.microsoft.com/office/drawing/2014/main" id="{4FBE0ADF-1766-62A3-2FAB-B623B874C542}"/>
              </a:ext>
            </a:extLst>
          </p:cNvPr>
          <p:cNvSpPr txBox="1"/>
          <p:nvPr/>
        </p:nvSpPr>
        <p:spPr>
          <a:xfrm>
            <a:off x="9674109" y="1377904"/>
            <a:ext cx="710780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90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322;p41">
            <a:extLst>
              <a:ext uri="{FF2B5EF4-FFF2-40B4-BE49-F238E27FC236}">
                <a16:creationId xmlns:a16="http://schemas.microsoft.com/office/drawing/2014/main" id="{D1220266-C2F2-A74B-80F4-41C763FD350D}"/>
              </a:ext>
            </a:extLst>
          </p:cNvPr>
          <p:cNvSpPr txBox="1"/>
          <p:nvPr/>
        </p:nvSpPr>
        <p:spPr>
          <a:xfrm>
            <a:off x="5909575" y="1562797"/>
            <a:ext cx="743306" cy="43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707" tIns="107707" rIns="107707" bIns="107707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" sz="1414" dirty="0">
                <a:latin typeface="Calibri"/>
                <a:ea typeface="Calibri"/>
                <a:cs typeface="Calibri"/>
                <a:sym typeface="Calibri"/>
              </a:rPr>
              <a:t>~ 60</a:t>
            </a:r>
            <a:endParaRPr sz="1414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6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7631-66E5-4ADC-A6F5-EF6D5686EE47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IJCLab in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nutshell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e 70">
            <a:extLst>
              <a:ext uri="{FF2B5EF4-FFF2-40B4-BE49-F238E27FC236}">
                <a16:creationId xmlns:a16="http://schemas.microsoft.com/office/drawing/2014/main" id="{C06EDF4E-F3FE-43E9-8D68-9B9C5D9F2B1E}"/>
              </a:ext>
            </a:extLst>
          </p:cNvPr>
          <p:cNvGrpSpPr/>
          <p:nvPr/>
        </p:nvGrpSpPr>
        <p:grpSpPr>
          <a:xfrm>
            <a:off x="504832" y="1447766"/>
            <a:ext cx="4531962" cy="2707347"/>
            <a:chOff x="6414971" y="658369"/>
            <a:chExt cx="3729440" cy="1972350"/>
          </a:xfrm>
        </p:grpSpPr>
        <p:pic>
          <p:nvPicPr>
            <p:cNvPr id="10" name="Picture 2" descr="Table">
              <a:extLst>
                <a:ext uri="{FF2B5EF4-FFF2-40B4-BE49-F238E27FC236}">
                  <a16:creationId xmlns:a16="http://schemas.microsoft.com/office/drawing/2014/main" id="{89C617A0-DBC7-449F-8B74-7A7F77E11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71" y="658369"/>
              <a:ext cx="3698156" cy="197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lèche vers le bas 22">
              <a:extLst>
                <a:ext uri="{FF2B5EF4-FFF2-40B4-BE49-F238E27FC236}">
                  <a16:creationId xmlns:a16="http://schemas.microsoft.com/office/drawing/2014/main" id="{1DCC0118-0EFA-4D6E-9B00-BA2D9C2C3234}"/>
                </a:ext>
              </a:extLst>
            </p:cNvPr>
            <p:cNvSpPr/>
            <p:nvPr/>
          </p:nvSpPr>
          <p:spPr>
            <a:xfrm rot="19034384">
              <a:off x="8301174" y="1846565"/>
              <a:ext cx="220790" cy="504056"/>
            </a:xfrm>
            <a:prstGeom prst="downArrow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lèche vers le bas 37">
              <a:extLst>
                <a:ext uri="{FF2B5EF4-FFF2-40B4-BE49-F238E27FC236}">
                  <a16:creationId xmlns:a16="http://schemas.microsoft.com/office/drawing/2014/main" id="{53807934-3056-4F3C-AF8C-D49829EF1AF2}"/>
                </a:ext>
              </a:extLst>
            </p:cNvPr>
            <p:cNvSpPr/>
            <p:nvPr/>
          </p:nvSpPr>
          <p:spPr>
            <a:xfrm rot="15767135">
              <a:off x="9536196" y="812574"/>
              <a:ext cx="220790" cy="504056"/>
            </a:xfrm>
            <a:prstGeom prst="downArrow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èche vers le bas 38">
              <a:extLst>
                <a:ext uri="{FF2B5EF4-FFF2-40B4-BE49-F238E27FC236}">
                  <a16:creationId xmlns:a16="http://schemas.microsoft.com/office/drawing/2014/main" id="{F77C74CB-A3D6-48E9-B852-A3DEF3D526C3}"/>
                </a:ext>
              </a:extLst>
            </p:cNvPr>
            <p:cNvSpPr/>
            <p:nvPr/>
          </p:nvSpPr>
          <p:spPr>
            <a:xfrm rot="10800000">
              <a:off x="8058955" y="1018875"/>
              <a:ext cx="220790" cy="504056"/>
            </a:xfrm>
            <a:prstGeom prst="downArrow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ZoneTexte 75">
              <a:extLst>
                <a:ext uri="{FF2B5EF4-FFF2-40B4-BE49-F238E27FC236}">
                  <a16:creationId xmlns:a16="http://schemas.microsoft.com/office/drawing/2014/main" id="{96F52396-AF42-46DC-9E4F-1DB7C9ECFB59}"/>
                </a:ext>
              </a:extLst>
            </p:cNvPr>
            <p:cNvSpPr txBox="1"/>
            <p:nvPr/>
          </p:nvSpPr>
          <p:spPr>
            <a:xfrm>
              <a:off x="7440836" y="681474"/>
              <a:ext cx="878813" cy="19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Extreme in spin</a:t>
              </a:r>
            </a:p>
          </p:txBody>
        </p:sp>
        <p:sp>
          <p:nvSpPr>
            <p:cNvPr id="15" name="ZoneTexte 76">
              <a:extLst>
                <a:ext uri="{FF2B5EF4-FFF2-40B4-BE49-F238E27FC236}">
                  <a16:creationId xmlns:a16="http://schemas.microsoft.com/office/drawing/2014/main" id="{EA1581F1-8926-4191-8030-88C227F07903}"/>
                </a:ext>
              </a:extLst>
            </p:cNvPr>
            <p:cNvSpPr txBox="1"/>
            <p:nvPr/>
          </p:nvSpPr>
          <p:spPr>
            <a:xfrm>
              <a:off x="7906667" y="2283461"/>
              <a:ext cx="1010727" cy="19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Extreme in isospin</a:t>
              </a:r>
            </a:p>
          </p:txBody>
        </p:sp>
        <p:sp>
          <p:nvSpPr>
            <p:cNvPr id="16" name="ZoneTexte 77">
              <a:extLst>
                <a:ext uri="{FF2B5EF4-FFF2-40B4-BE49-F238E27FC236}">
                  <a16:creationId xmlns:a16="http://schemas.microsoft.com/office/drawing/2014/main" id="{24D0B0D1-74EC-49C8-A38D-48BF1C376A4B}"/>
                </a:ext>
              </a:extLst>
            </p:cNvPr>
            <p:cNvSpPr txBox="1"/>
            <p:nvPr/>
          </p:nvSpPr>
          <p:spPr>
            <a:xfrm>
              <a:off x="9220747" y="749594"/>
              <a:ext cx="923664" cy="190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Extreme in mass</a:t>
              </a:r>
            </a:p>
          </p:txBody>
        </p:sp>
      </p:grpSp>
      <p:pic>
        <p:nvPicPr>
          <p:cNvPr id="17" name="Picture 2" descr="What are Atoms Made of | Inside an Atom | DK Find Out">
            <a:extLst>
              <a:ext uri="{FF2B5EF4-FFF2-40B4-BE49-F238E27FC236}">
                <a16:creationId xmlns:a16="http://schemas.microsoft.com/office/drawing/2014/main" id="{E40D526A-FF2D-4BD6-A82E-8D79DF94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29" y="1186084"/>
            <a:ext cx="1549635" cy="15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BDE08FF4-8D7D-482D-A63E-F681B9531FAC}"/>
              </a:ext>
            </a:extLst>
          </p:cNvPr>
          <p:cNvSpPr txBox="1"/>
          <p:nvPr/>
        </p:nvSpPr>
        <p:spPr>
          <a:xfrm>
            <a:off x="2031976" y="4108946"/>
            <a:ext cx="179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+mn-lt"/>
              </a:rPr>
              <a:t>Nuclear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Physics</a:t>
            </a:r>
            <a:endParaRPr lang="en-FR" dirty="0">
              <a:latin typeface="+mn-lt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9135A7D2-0DAA-47F3-BE70-AB325B1558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423" y="1338189"/>
            <a:ext cx="4680520" cy="2340260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2738D7B6-1522-421E-AA26-3F64F8157502}"/>
              </a:ext>
            </a:extLst>
          </p:cNvPr>
          <p:cNvSpPr txBox="1"/>
          <p:nvPr/>
        </p:nvSpPr>
        <p:spPr>
          <a:xfrm>
            <a:off x="6178475" y="3801170"/>
            <a:ext cx="382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Energy and environment </a:t>
            </a:r>
          </a:p>
          <a:p>
            <a:pPr algn="ctr"/>
            <a:r>
              <a:rPr lang="fr-FR" dirty="0">
                <a:latin typeface="+mn-lt"/>
              </a:rPr>
              <a:t>(</a:t>
            </a:r>
            <a:r>
              <a:rPr lang="en-GB" dirty="0">
                <a:latin typeface="+mn-lt"/>
              </a:rPr>
              <a:t>Nuclear energy, radiochemistry </a:t>
            </a:r>
            <a:r>
              <a:rPr lang="fr-FR" dirty="0">
                <a:latin typeface="+mn-lt"/>
              </a:rPr>
              <a:t>…)</a:t>
            </a:r>
            <a:endParaRPr lang="en-FR" dirty="0"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629212-F57F-462F-8CEC-6306E760DD05}"/>
              </a:ext>
            </a:extLst>
          </p:cNvPr>
          <p:cNvSpPr/>
          <p:nvPr/>
        </p:nvSpPr>
        <p:spPr>
          <a:xfrm>
            <a:off x="201812" y="4843193"/>
            <a:ext cx="5384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374151"/>
                </a:solidFill>
                <a:latin typeface="Söhne"/>
              </a:rPr>
              <a:t>Understanding the building blocks of matter, their interactions, and how the properties of matter emerge.</a:t>
            </a:r>
            <a:endParaRPr lang="fr-FR" sz="1600" dirty="0"/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DFBAC56-E33A-4218-BA8C-AC9C1B40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483" y="4837761"/>
            <a:ext cx="411170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altLang="fr-FR" sz="1600" dirty="0">
                <a:solidFill>
                  <a:srgbClr val="374151"/>
                </a:solidFill>
                <a:latin typeface="Söhne"/>
              </a:rPr>
              <a:t>Tools and concepts applied in fields with </a:t>
            </a:r>
          </a:p>
          <a:p>
            <a:pPr marL="0" marR="0" lvl="0" indent="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altLang="fr-FR" sz="1600" dirty="0">
                <a:solidFill>
                  <a:srgbClr val="374151"/>
                </a:solidFill>
                <a:latin typeface="Söhne"/>
              </a:rPr>
              <a:t>a significant impact on society.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/>
          <p:nvPr/>
        </p:nvSpPr>
        <p:spPr bwMode="auto">
          <a:xfrm>
            <a:off x="176331" y="686246"/>
            <a:ext cx="108589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Technical staff with the essential technical expertise to design, draw and build instruments: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Engineering Division with 4 Technical Departments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Accelerator Centre with RF (Radio Frequency) and Cryogenics departments.)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Expertise in the other research divisions, platforms and support services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8"/>
          <p:cNvSpPr/>
          <p:nvPr/>
        </p:nvSpPr>
        <p:spPr bwMode="auto">
          <a:xfrm>
            <a:off x="934671" y="1895314"/>
            <a:ext cx="3301694" cy="1754935"/>
          </a:xfrm>
          <a:prstGeom prst="ellipse">
            <a:avLst/>
          </a:prstGeom>
          <a:solidFill>
            <a:srgbClr val="FF0000">
              <a:alpha val="53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ZA" sz="1600" b="1" i="0" u="none" strike="noStrike" cap="none" spc="0">
                <a:ln>
                  <a:noFill/>
                </a:ln>
                <a:solidFill>
                  <a:prstClr val="black"/>
                </a:solidFill>
                <a:latin typeface="+mn-lt"/>
                <a:ea typeface="Arial"/>
                <a:cs typeface="Times New Roman"/>
              </a:rPr>
              <a:t>     </a:t>
            </a:r>
            <a:endParaRPr lang="en-ZA">
              <a:latin typeface="+mn-lt"/>
            </a:endParaRPr>
          </a:p>
        </p:txBody>
      </p:sp>
      <p:sp>
        <p:nvSpPr>
          <p:cNvPr id="12" name="Ellipse 19"/>
          <p:cNvSpPr/>
          <p:nvPr/>
        </p:nvSpPr>
        <p:spPr bwMode="auto">
          <a:xfrm>
            <a:off x="5453351" y="3392237"/>
            <a:ext cx="3173396" cy="1687718"/>
          </a:xfrm>
          <a:prstGeom prst="ellipse">
            <a:avLst/>
          </a:prstGeom>
          <a:solidFill>
            <a:srgbClr val="FFC000">
              <a:alpha val="3500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13" name="ZoneTexte 20"/>
          <p:cNvSpPr txBox="1"/>
          <p:nvPr/>
        </p:nvSpPr>
        <p:spPr bwMode="auto">
          <a:xfrm>
            <a:off x="762516" y="2813150"/>
            <a:ext cx="208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cs typeface="Times New Roman"/>
              </a:rPr>
              <a:t>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software development</a:t>
            </a:r>
            <a:endParaRPr lang="en-ZA" dirty="0">
              <a:latin typeface="+mn-lt"/>
            </a:endParaRPr>
          </a:p>
        </p:txBody>
      </p:sp>
      <p:sp>
        <p:nvSpPr>
          <p:cNvPr id="14" name="Ellipse 21"/>
          <p:cNvSpPr/>
          <p:nvPr/>
        </p:nvSpPr>
        <p:spPr bwMode="auto">
          <a:xfrm rot="20782942">
            <a:off x="2996440" y="2938181"/>
            <a:ext cx="4053803" cy="1530199"/>
          </a:xfrm>
          <a:prstGeom prst="ellipse">
            <a:avLst/>
          </a:prstGeom>
          <a:solidFill>
            <a:srgbClr val="FF99FF">
              <a:alpha val="55000"/>
            </a:srgbClr>
          </a:solidFill>
          <a:ln w="38100" cap="flat" cmpd="sng" algn="ctr">
            <a:solidFill>
              <a:srgbClr val="FF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1" i="0" u="none" strike="noStrike" cap="none" spc="0">
              <a:ln>
                <a:noFill/>
              </a:ln>
              <a:solidFill>
                <a:prstClr val="black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15" name="Ellipse 22"/>
          <p:cNvSpPr/>
          <p:nvPr/>
        </p:nvSpPr>
        <p:spPr bwMode="auto">
          <a:xfrm>
            <a:off x="201811" y="5248510"/>
            <a:ext cx="422316" cy="38940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16" name="ZoneTexte 23"/>
          <p:cNvSpPr txBox="1"/>
          <p:nvPr/>
        </p:nvSpPr>
        <p:spPr bwMode="auto">
          <a:xfrm>
            <a:off x="661144" y="5263745"/>
            <a:ext cx="773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 err="1">
                <a:solidFill>
                  <a:prstClr val="black"/>
                </a:solidFill>
                <a:latin typeface="+mn-lt"/>
                <a:cs typeface="Times New Roman"/>
              </a:rPr>
              <a:t>Mécanics</a:t>
            </a:r>
            <a:endParaRPr lang="en-ZA" sz="1200" dirty="0">
              <a:latin typeface="+mn-lt"/>
            </a:endParaRPr>
          </a:p>
        </p:txBody>
      </p:sp>
      <p:sp>
        <p:nvSpPr>
          <p:cNvPr id="17" name="Ellipse 24"/>
          <p:cNvSpPr/>
          <p:nvPr/>
        </p:nvSpPr>
        <p:spPr bwMode="auto">
          <a:xfrm>
            <a:off x="1852395" y="5240707"/>
            <a:ext cx="422316" cy="389406"/>
          </a:xfrm>
          <a:prstGeom prst="ellipse">
            <a:avLst/>
          </a:prstGeom>
          <a:solidFill>
            <a:srgbClr val="5B9BD5">
              <a:alpha val="5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18" name="ZoneTexte 25"/>
          <p:cNvSpPr txBox="1"/>
          <p:nvPr/>
        </p:nvSpPr>
        <p:spPr bwMode="auto">
          <a:xfrm>
            <a:off x="2311728" y="528099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>
                <a:solidFill>
                  <a:prstClr val="black"/>
                </a:solidFill>
                <a:latin typeface="+mn-lt"/>
                <a:cs typeface="Times New Roman"/>
              </a:rPr>
              <a:t>Electronics</a:t>
            </a:r>
            <a:endParaRPr lang="en-ZA" sz="1200" dirty="0">
              <a:latin typeface="+mn-lt"/>
            </a:endParaRPr>
          </a:p>
        </p:txBody>
      </p:sp>
      <p:sp>
        <p:nvSpPr>
          <p:cNvPr id="19" name="Ellipse 26"/>
          <p:cNvSpPr/>
          <p:nvPr/>
        </p:nvSpPr>
        <p:spPr bwMode="auto">
          <a:xfrm>
            <a:off x="3490905" y="5232347"/>
            <a:ext cx="422316" cy="389406"/>
          </a:xfrm>
          <a:prstGeom prst="ellipse">
            <a:avLst/>
          </a:prstGeom>
          <a:solidFill>
            <a:srgbClr val="FF0000">
              <a:alpha val="4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20" name="ZoneTexte 27"/>
          <p:cNvSpPr txBox="1"/>
          <p:nvPr/>
        </p:nvSpPr>
        <p:spPr bwMode="auto">
          <a:xfrm>
            <a:off x="3950238" y="5272634"/>
            <a:ext cx="333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>
                <a:solidFill>
                  <a:prstClr val="black"/>
                </a:solidFill>
                <a:latin typeface="+mn-lt"/>
                <a:cs typeface="Times New Roman"/>
              </a:rPr>
              <a:t>IT </a:t>
            </a:r>
            <a:endParaRPr lang="en-ZA" sz="1200" dirty="0">
              <a:latin typeface="+mn-lt"/>
            </a:endParaRPr>
          </a:p>
        </p:txBody>
      </p:sp>
      <p:sp>
        <p:nvSpPr>
          <p:cNvPr id="21" name="Ellipse 28"/>
          <p:cNvSpPr/>
          <p:nvPr/>
        </p:nvSpPr>
        <p:spPr bwMode="auto">
          <a:xfrm>
            <a:off x="6970563" y="5229504"/>
            <a:ext cx="422316" cy="389406"/>
          </a:xfrm>
          <a:prstGeom prst="ellipse">
            <a:avLst/>
          </a:pr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22" name="Ellipse 29"/>
          <p:cNvSpPr/>
          <p:nvPr/>
        </p:nvSpPr>
        <p:spPr bwMode="auto">
          <a:xfrm>
            <a:off x="2601859" y="1877616"/>
            <a:ext cx="5419936" cy="1844641"/>
          </a:xfrm>
          <a:prstGeom prst="ellipse">
            <a:avLst/>
          </a:prstGeom>
          <a:solidFill>
            <a:srgbClr val="5B9BD5">
              <a:alpha val="53000"/>
            </a:srgbClr>
          </a:solidFill>
          <a:ln w="381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1" i="0" u="none" strike="noStrike" cap="none" spc="0">
              <a:ln>
                <a:noFill/>
              </a:ln>
              <a:solidFill>
                <a:prstClr val="black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23" name="ZoneTexte 30"/>
          <p:cNvSpPr txBox="1"/>
          <p:nvPr/>
        </p:nvSpPr>
        <p:spPr bwMode="auto">
          <a:xfrm>
            <a:off x="5842992" y="2476030"/>
            <a:ext cx="2127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Cabling - CAD</a:t>
            </a:r>
            <a:endParaRPr lang="en-ZA" dirty="0">
              <a:latin typeface="+mn-lt"/>
            </a:endParaRPr>
          </a:p>
        </p:txBody>
      </p:sp>
      <p:sp>
        <p:nvSpPr>
          <p:cNvPr id="24" name="ZoneTexte 31"/>
          <p:cNvSpPr txBox="1"/>
          <p:nvPr/>
        </p:nvSpPr>
        <p:spPr bwMode="auto">
          <a:xfrm>
            <a:off x="2747193" y="2459017"/>
            <a:ext cx="140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timing/</a:t>
            </a:r>
            <a:endParaRPr lang="en-ZA" dirty="0">
              <a:latin typeface="+mn-lt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 slow control</a:t>
            </a:r>
            <a:endParaRPr lang="en-ZA" dirty="0">
              <a:latin typeface="+mn-lt"/>
            </a:endParaRPr>
          </a:p>
        </p:txBody>
      </p:sp>
      <p:sp>
        <p:nvSpPr>
          <p:cNvPr id="25" name="Ellipse 32"/>
          <p:cNvSpPr/>
          <p:nvPr/>
        </p:nvSpPr>
        <p:spPr bwMode="auto">
          <a:xfrm>
            <a:off x="905372" y="3694652"/>
            <a:ext cx="3230597" cy="1414205"/>
          </a:xfrm>
          <a:prstGeom prst="ellipse">
            <a:avLst/>
          </a:prstGeom>
          <a:solidFill>
            <a:srgbClr val="ED7D31">
              <a:alpha val="53000"/>
            </a:srgbClr>
          </a:solidFill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1" i="0" u="none" strike="noStrike" cap="none" spc="0">
              <a:ln>
                <a:noFill/>
              </a:ln>
              <a:solidFill>
                <a:prstClr val="black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26" name="ZoneTexte 33"/>
          <p:cNvSpPr txBox="1"/>
          <p:nvPr/>
        </p:nvSpPr>
        <p:spPr bwMode="auto">
          <a:xfrm>
            <a:off x="1086821" y="4104022"/>
            <a:ext cx="2184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err="1">
                <a:solidFill>
                  <a:prstClr val="black"/>
                </a:solidFill>
                <a:latin typeface="+mn-lt"/>
                <a:cs typeface="Times New Roman"/>
              </a:rPr>
              <a:t>Mecanical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 design</a:t>
            </a:r>
            <a:endParaRPr lang="en-ZA" dirty="0">
              <a:latin typeface="+mn-lt"/>
            </a:endParaRPr>
          </a:p>
        </p:txBody>
      </p:sp>
      <p:sp>
        <p:nvSpPr>
          <p:cNvPr id="27" name="ZoneTexte 34"/>
          <p:cNvSpPr txBox="1"/>
          <p:nvPr/>
        </p:nvSpPr>
        <p:spPr bwMode="auto">
          <a:xfrm>
            <a:off x="1390754" y="4576181"/>
            <a:ext cx="2242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err="1">
                <a:solidFill>
                  <a:prstClr val="black"/>
                </a:solidFill>
                <a:latin typeface="+mn-lt"/>
                <a:cs typeface="Times New Roman"/>
              </a:rPr>
              <a:t>Mecanical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 workshop</a:t>
            </a:r>
            <a:endParaRPr lang="en-ZA" dirty="0">
              <a:latin typeface="+mn-lt"/>
            </a:endParaRPr>
          </a:p>
        </p:txBody>
      </p:sp>
      <p:sp>
        <p:nvSpPr>
          <p:cNvPr id="28" name="ZoneTexte 35"/>
          <p:cNvSpPr txBox="1"/>
          <p:nvPr/>
        </p:nvSpPr>
        <p:spPr bwMode="auto">
          <a:xfrm>
            <a:off x="3385433" y="3884258"/>
            <a:ext cx="2532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err="1">
                <a:solidFill>
                  <a:prstClr val="black"/>
                </a:solidFill>
                <a:latin typeface="+mn-lt"/>
                <a:cs typeface="Times New Roman"/>
              </a:rPr>
              <a:t>Détectors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/Instrumentation</a:t>
            </a:r>
            <a:endParaRPr lang="en-ZA" dirty="0">
              <a:latin typeface="+mn-lt"/>
            </a:endParaRPr>
          </a:p>
        </p:txBody>
      </p:sp>
      <p:sp>
        <p:nvSpPr>
          <p:cNvPr id="29" name="ZoneTexte 36"/>
          <p:cNvSpPr txBox="1"/>
          <p:nvPr/>
        </p:nvSpPr>
        <p:spPr bwMode="auto">
          <a:xfrm>
            <a:off x="8971270" y="5108857"/>
            <a:ext cx="171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>
                <a:solidFill>
                  <a:prstClr val="black"/>
                </a:solidFill>
                <a:latin typeface="+mn-lt"/>
                <a:cs typeface="Times New Roman"/>
              </a:rPr>
              <a:t>Accelerators and  other specialities</a:t>
            </a:r>
            <a:endParaRPr lang="en-ZA" sz="1200" dirty="0">
              <a:latin typeface="+mn-lt"/>
            </a:endParaRPr>
          </a:p>
        </p:txBody>
      </p:sp>
      <p:sp>
        <p:nvSpPr>
          <p:cNvPr id="30" name="ZoneTexte 37"/>
          <p:cNvSpPr txBox="1"/>
          <p:nvPr/>
        </p:nvSpPr>
        <p:spPr bwMode="auto">
          <a:xfrm>
            <a:off x="1430585" y="2205033"/>
            <a:ext cx="167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Exploitation </a:t>
            </a:r>
            <a:endParaRPr lang="en-ZA" dirty="0">
              <a:latin typeface="+mn-lt"/>
            </a:endParaRPr>
          </a:p>
        </p:txBody>
      </p:sp>
      <p:sp>
        <p:nvSpPr>
          <p:cNvPr id="31" name="Ellipse 38"/>
          <p:cNvSpPr/>
          <p:nvPr/>
        </p:nvSpPr>
        <p:spPr bwMode="auto">
          <a:xfrm>
            <a:off x="5117192" y="5218403"/>
            <a:ext cx="422316" cy="389406"/>
          </a:xfrm>
          <a:prstGeom prst="ellipse">
            <a:avLst/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32" name="Ellipse 39"/>
          <p:cNvSpPr/>
          <p:nvPr/>
        </p:nvSpPr>
        <p:spPr bwMode="auto">
          <a:xfrm>
            <a:off x="3696136" y="4520383"/>
            <a:ext cx="2725593" cy="643172"/>
          </a:xfrm>
          <a:prstGeom prst="ellipse">
            <a:avLst/>
          </a:prstGeom>
          <a:solidFill>
            <a:srgbClr val="70AD47">
              <a:lumMod val="40000"/>
              <a:lumOff val="60000"/>
              <a:alpha val="60000"/>
            </a:srgbClr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dirty="0">
              <a:latin typeface="+mn-lt"/>
            </a:endParaRPr>
          </a:p>
        </p:txBody>
      </p:sp>
      <p:sp>
        <p:nvSpPr>
          <p:cNvPr id="33" name="ZoneTexte 40"/>
          <p:cNvSpPr txBox="1"/>
          <p:nvPr/>
        </p:nvSpPr>
        <p:spPr bwMode="auto">
          <a:xfrm>
            <a:off x="5593065" y="5248510"/>
            <a:ext cx="1320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 dirty="0">
                <a:solidFill>
                  <a:prstClr val="black"/>
                </a:solidFill>
                <a:latin typeface="+mn-lt"/>
                <a:cs typeface="Times New Roman"/>
              </a:rPr>
              <a:t>Biology, chemistry</a:t>
            </a:r>
            <a:endParaRPr lang="en-ZA" sz="1200" dirty="0">
              <a:latin typeface="+mn-lt"/>
            </a:endParaRPr>
          </a:p>
        </p:txBody>
      </p:sp>
      <p:sp>
        <p:nvSpPr>
          <p:cNvPr id="34" name="Rectangle 41"/>
          <p:cNvSpPr/>
          <p:nvPr/>
        </p:nvSpPr>
        <p:spPr bwMode="auto">
          <a:xfrm>
            <a:off x="3901769" y="1951153"/>
            <a:ext cx="319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Micro-electronics</a:t>
            </a:r>
            <a:endParaRPr lang="en-ZA" dirty="0">
              <a:latin typeface="+mn-lt"/>
            </a:endParaRPr>
          </a:p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err="1">
                <a:solidFill>
                  <a:prstClr val="black"/>
                </a:solidFill>
                <a:latin typeface="+mn-lt"/>
                <a:cs typeface="Times New Roman"/>
              </a:rPr>
              <a:t>Ront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 end Electronics</a:t>
            </a:r>
            <a:endParaRPr lang="en-ZA" dirty="0">
              <a:latin typeface="+mn-lt"/>
            </a:endParaRPr>
          </a:p>
        </p:txBody>
      </p:sp>
      <p:sp>
        <p:nvSpPr>
          <p:cNvPr id="35" name="Rectangle 42"/>
          <p:cNvSpPr/>
          <p:nvPr/>
        </p:nvSpPr>
        <p:spPr bwMode="auto">
          <a:xfrm>
            <a:off x="4730787" y="3127955"/>
            <a:ext cx="2568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Data acquisition</a:t>
            </a:r>
            <a:endParaRPr lang="en-ZA" dirty="0">
              <a:latin typeface="+mn-lt"/>
            </a:endParaRPr>
          </a:p>
        </p:txBody>
      </p:sp>
      <p:sp>
        <p:nvSpPr>
          <p:cNvPr id="36" name="Rectangle 43"/>
          <p:cNvSpPr/>
          <p:nvPr/>
        </p:nvSpPr>
        <p:spPr bwMode="auto">
          <a:xfrm>
            <a:off x="6769398" y="3679861"/>
            <a:ext cx="1689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>
                <a:solidFill>
                  <a:prstClr val="black"/>
                </a:solidFill>
                <a:latin typeface="+mn-lt"/>
                <a:cs typeface="Times New Roman"/>
              </a:rPr>
              <a:t>Electrotech./RF</a:t>
            </a:r>
            <a:endParaRPr lang="en-ZA">
              <a:latin typeface="+mn-lt"/>
            </a:endParaRPr>
          </a:p>
        </p:txBody>
      </p:sp>
      <p:sp>
        <p:nvSpPr>
          <p:cNvPr id="37" name="Rectangle 44"/>
          <p:cNvSpPr/>
          <p:nvPr/>
        </p:nvSpPr>
        <p:spPr bwMode="auto">
          <a:xfrm>
            <a:off x="6356275" y="3965848"/>
            <a:ext cx="1388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Cryogenics</a:t>
            </a:r>
            <a:endParaRPr lang="en-ZA" dirty="0">
              <a:latin typeface="+mn-lt"/>
            </a:endParaRPr>
          </a:p>
        </p:txBody>
      </p:sp>
      <p:sp>
        <p:nvSpPr>
          <p:cNvPr id="38" name="Rectangle 45"/>
          <p:cNvSpPr/>
          <p:nvPr/>
        </p:nvSpPr>
        <p:spPr bwMode="auto">
          <a:xfrm>
            <a:off x="5880615" y="4269410"/>
            <a:ext cx="1870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err="1">
                <a:solidFill>
                  <a:prstClr val="black"/>
                </a:solidFill>
                <a:latin typeface="+mn-lt"/>
                <a:cs typeface="Times New Roman"/>
              </a:rPr>
              <a:t>vaccum</a:t>
            </a:r>
            <a:endParaRPr lang="en-ZA" dirty="0">
              <a:latin typeface="+mn-lt"/>
            </a:endParaRPr>
          </a:p>
        </p:txBody>
      </p:sp>
      <p:sp>
        <p:nvSpPr>
          <p:cNvPr id="39" name="Rectangle 46"/>
          <p:cNvSpPr/>
          <p:nvPr/>
        </p:nvSpPr>
        <p:spPr bwMode="auto">
          <a:xfrm>
            <a:off x="6731141" y="4613920"/>
            <a:ext cx="11366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 err="1">
                <a:solidFill>
                  <a:prstClr val="black"/>
                </a:solidFill>
                <a:latin typeface="+mn-lt"/>
                <a:cs typeface="Times New Roman"/>
              </a:rPr>
              <a:t>Matérials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 </a:t>
            </a:r>
            <a:endParaRPr lang="en-ZA" sz="1600" dirty="0">
              <a:latin typeface="+mn-lt"/>
            </a:endParaRPr>
          </a:p>
        </p:txBody>
      </p:sp>
      <p:sp>
        <p:nvSpPr>
          <p:cNvPr id="40" name="Rectangle 47"/>
          <p:cNvSpPr/>
          <p:nvPr/>
        </p:nvSpPr>
        <p:spPr bwMode="auto">
          <a:xfrm>
            <a:off x="7545397" y="4259668"/>
            <a:ext cx="875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>
                <a:solidFill>
                  <a:prstClr val="black"/>
                </a:solidFill>
                <a:latin typeface="+mn-lt"/>
                <a:cs typeface="Times New Roman"/>
              </a:rPr>
              <a:t>Laser</a:t>
            </a:r>
            <a:endParaRPr lang="en-ZA">
              <a:latin typeface="+mn-lt"/>
            </a:endParaRPr>
          </a:p>
        </p:txBody>
      </p:sp>
      <p:sp>
        <p:nvSpPr>
          <p:cNvPr id="41" name="Ellipse 48"/>
          <p:cNvSpPr/>
          <p:nvPr/>
        </p:nvSpPr>
        <p:spPr bwMode="auto">
          <a:xfrm>
            <a:off x="8473864" y="5169442"/>
            <a:ext cx="455765" cy="465112"/>
          </a:xfrm>
          <a:prstGeom prst="ellipse">
            <a:avLst/>
          </a:prstGeom>
          <a:solidFill>
            <a:schemeClr val="accent4">
              <a:lumMod val="60000"/>
              <a:lumOff val="40000"/>
              <a:alpha val="34902"/>
            </a:schemeClr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ZA" sz="1600" b="0" i="0" u="none" strike="noStrike" cap="none" spc="0">
              <a:ln>
                <a:noFill/>
              </a:ln>
              <a:solidFill>
                <a:prstClr val="white"/>
              </a:solidFill>
              <a:latin typeface="+mn-lt"/>
              <a:ea typeface="Arial"/>
              <a:cs typeface="Times New Roman"/>
            </a:endParaRPr>
          </a:p>
        </p:txBody>
      </p:sp>
      <p:sp>
        <p:nvSpPr>
          <p:cNvPr id="42" name="ZoneTexte 49"/>
          <p:cNvSpPr txBox="1"/>
          <p:nvPr/>
        </p:nvSpPr>
        <p:spPr bwMode="auto">
          <a:xfrm>
            <a:off x="7396594" y="5231967"/>
            <a:ext cx="790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200">
                <a:solidFill>
                  <a:prstClr val="black"/>
                </a:solidFill>
                <a:latin typeface="+mn-lt"/>
                <a:cs typeface="Times New Roman"/>
              </a:rPr>
              <a:t>Detectors</a:t>
            </a:r>
            <a:endParaRPr lang="en-ZA" sz="1200" dirty="0">
              <a:latin typeface="+mn-lt"/>
            </a:endParaRPr>
          </a:p>
        </p:txBody>
      </p:sp>
      <p:sp>
        <p:nvSpPr>
          <p:cNvPr id="43" name="Rectangle 50"/>
          <p:cNvSpPr/>
          <p:nvPr/>
        </p:nvSpPr>
        <p:spPr bwMode="auto">
          <a:xfrm>
            <a:off x="4082962" y="2550373"/>
            <a:ext cx="1951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System</a:t>
            </a:r>
            <a:endParaRPr lang="en-ZA" dirty="0">
              <a:latin typeface="+mn-lt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48543E63-A5E7-5D4B-86EA-F8E687B4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610" y="150283"/>
            <a:ext cx="2664295" cy="414766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</p:txBody>
      </p:sp>
      <p:sp>
        <p:nvSpPr>
          <p:cNvPr id="46" name="Espace réservé de la date 5">
            <a:extLst>
              <a:ext uri="{FF2B5EF4-FFF2-40B4-BE49-F238E27FC236}">
                <a16:creationId xmlns:a16="http://schemas.microsoft.com/office/drawing/2014/main" id="{AA8C2253-8A5B-3545-B6AA-BB4F70A5D0C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>
                <a:latin typeface="+mn-lt"/>
              </a:rPr>
              <a:t>Eté 2022</a:t>
            </a:r>
          </a:p>
        </p:txBody>
      </p:sp>
      <p:sp>
        <p:nvSpPr>
          <p:cNvPr id="47" name="Espace réservé du numéro de diapositive 7">
            <a:extLst>
              <a:ext uri="{FF2B5EF4-FFF2-40B4-BE49-F238E27FC236}">
                <a16:creationId xmlns:a16="http://schemas.microsoft.com/office/drawing/2014/main" id="{76F14BB1-E2AB-2548-A044-5ABC00E2A3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48" name="Footer Placeholder 2">
            <a:extLst>
              <a:ext uri="{FF2B5EF4-FFF2-40B4-BE49-F238E27FC236}">
                <a16:creationId xmlns:a16="http://schemas.microsoft.com/office/drawing/2014/main" id="{B2186768-5819-174E-97E2-A6F35B11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err="1"/>
              <a:t>IJCLab</a:t>
            </a:r>
            <a:r>
              <a:rPr lang="fr-FR" dirty="0"/>
              <a:t> : un aperçu</a:t>
            </a:r>
          </a:p>
        </p:txBody>
      </p:sp>
      <p:sp>
        <p:nvSpPr>
          <p:cNvPr id="45" name="Ellipse 46">
            <a:extLst>
              <a:ext uri="{FF2B5EF4-FFF2-40B4-BE49-F238E27FC236}">
                <a16:creationId xmlns:a16="http://schemas.microsoft.com/office/drawing/2014/main" id="{73B9A953-E911-157A-1464-432752D494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8190747" y="2833212"/>
            <a:ext cx="2613095" cy="1326454"/>
          </a:xfrm>
          <a:prstGeom prst="ellipse">
            <a:avLst/>
          </a:prstGeom>
          <a:solidFill>
            <a:schemeClr val="bg2">
              <a:lumMod val="75000"/>
              <a:alpha val="53000"/>
            </a:schemeClr>
          </a:solidFill>
          <a:ln w="38100" cap="flat" cmpd="sng" algn="ctr">
            <a:solidFill>
              <a:schemeClr val="accent2">
                <a:lumMod val="1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fr-FR" sz="1300" b="1" kern="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9" name="ZoneTexte 47">
            <a:extLst>
              <a:ext uri="{FF2B5EF4-FFF2-40B4-BE49-F238E27FC236}">
                <a16:creationId xmlns:a16="http://schemas.microsoft.com/office/drawing/2014/main" id="{F5A1E265-8228-9F16-EED2-9B009A4878D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60582" y="2809364"/>
            <a:ext cx="1326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Administration </a:t>
            </a:r>
          </a:p>
        </p:txBody>
      </p:sp>
      <p:sp>
        <p:nvSpPr>
          <p:cNvPr id="50" name="ZoneTexte 48">
            <a:extLst>
              <a:ext uri="{FF2B5EF4-FFF2-40B4-BE49-F238E27FC236}">
                <a16:creationId xmlns:a16="http://schemas.microsoft.com/office/drawing/2014/main" id="{9B648A31-3011-00CF-59AB-3CE41156691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009181" y="2461423"/>
            <a:ext cx="936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Infrastruct</a:t>
            </a:r>
            <a:r>
              <a:rPr lang="fr-FR" sz="13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ZoneTexte 49">
            <a:extLst>
              <a:ext uri="{FF2B5EF4-FFF2-40B4-BE49-F238E27FC236}">
                <a16:creationId xmlns:a16="http://schemas.microsoft.com/office/drawing/2014/main" id="{E163AF00-8AF2-39B6-EF8E-137BAF9B36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81655" y="3185373"/>
            <a:ext cx="1414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Radioprotection </a:t>
            </a:r>
          </a:p>
          <a:p>
            <a:pPr algn="ctr"/>
            <a:r>
              <a:rPr lang="fr-FR" sz="13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&amp; </a:t>
            </a:r>
            <a:r>
              <a:rPr lang="fr-FR" sz="130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Safety</a:t>
            </a:r>
            <a:endParaRPr lang="fr-FR" sz="130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2" name="ZoneTexte 50">
            <a:extLst>
              <a:ext uri="{FF2B5EF4-FFF2-40B4-BE49-F238E27FC236}">
                <a16:creationId xmlns:a16="http://schemas.microsoft.com/office/drawing/2014/main" id="{FC5B2546-EE6C-912F-0BA7-FF8870EEEB7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838758" y="3673460"/>
            <a:ext cx="137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53" name="ZoneTexte 50">
            <a:extLst>
              <a:ext uri="{FF2B5EF4-FFF2-40B4-BE49-F238E27FC236}">
                <a16:creationId xmlns:a16="http://schemas.microsoft.com/office/drawing/2014/main" id="{E6214D5F-F660-E051-5693-B3773CA4C892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8816936" y="4249524"/>
            <a:ext cx="137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library</a:t>
            </a:r>
            <a:endParaRPr lang="fr-FR" sz="130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4" name="ZoneTexte 50">
            <a:extLst>
              <a:ext uri="{FF2B5EF4-FFF2-40B4-BE49-F238E27FC236}">
                <a16:creationId xmlns:a16="http://schemas.microsoft.com/office/drawing/2014/main" id="{400F8B32-30A4-7FA2-CFED-F5A2BF026D28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8816936" y="3961492"/>
            <a:ext cx="13701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err="1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Logistics</a:t>
            </a:r>
            <a:endParaRPr lang="fr-FR" sz="130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186E6A-D29B-E302-8B91-1FD05B2F1644}"/>
              </a:ext>
            </a:extLst>
          </p:cNvPr>
          <p:cNvSpPr txBox="1"/>
          <p:nvPr/>
        </p:nvSpPr>
        <p:spPr>
          <a:xfrm>
            <a:off x="8971270" y="1805608"/>
            <a:ext cx="1095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endParaRPr lang="en-FR" dirty="0"/>
          </a:p>
        </p:txBody>
      </p:sp>
      <p:sp>
        <p:nvSpPr>
          <p:cNvPr id="58" name="ZoneTexte 34">
            <a:extLst>
              <a:ext uri="{FF2B5EF4-FFF2-40B4-BE49-F238E27FC236}">
                <a16:creationId xmlns:a16="http://schemas.microsoft.com/office/drawing/2014/main" id="{6EBA2757-ECDA-FBA6-147A-66D61D6D770E}"/>
              </a:ext>
            </a:extLst>
          </p:cNvPr>
          <p:cNvSpPr txBox="1"/>
          <p:nvPr/>
        </p:nvSpPr>
        <p:spPr bwMode="auto">
          <a:xfrm>
            <a:off x="3966455" y="4757936"/>
            <a:ext cx="1024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Biology</a:t>
            </a:r>
            <a:endParaRPr lang="en-ZA" dirty="0">
              <a:latin typeface="+mn-lt"/>
            </a:endParaRPr>
          </a:p>
        </p:txBody>
      </p:sp>
      <p:sp>
        <p:nvSpPr>
          <p:cNvPr id="59" name="ZoneTexte 34">
            <a:extLst>
              <a:ext uri="{FF2B5EF4-FFF2-40B4-BE49-F238E27FC236}">
                <a16:creationId xmlns:a16="http://schemas.microsoft.com/office/drawing/2014/main" id="{E8140DC4-DEE6-1469-DF82-5E823E76B5E6}"/>
              </a:ext>
            </a:extLst>
          </p:cNvPr>
          <p:cNvSpPr txBox="1"/>
          <p:nvPr/>
        </p:nvSpPr>
        <p:spPr bwMode="auto">
          <a:xfrm>
            <a:off x="4796721" y="4613920"/>
            <a:ext cx="1522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600" dirty="0">
                <a:solidFill>
                  <a:prstClr val="black"/>
                </a:solidFill>
                <a:latin typeface="+mn-lt"/>
                <a:cs typeface="Times New Roman"/>
              </a:rPr>
              <a:t>Radiochemistry</a:t>
            </a:r>
            <a:endParaRPr lang="en-ZA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137915" y="127608"/>
            <a:ext cx="6336704" cy="42873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0" dirty="0"/>
              <a:t>ALTO: a TNA within the framework of the ARIEL project</a:t>
            </a:r>
            <a:endParaRPr lang="en-ZA" b="0" dirty="0">
              <a:latin typeface="+mn-lt"/>
            </a:endParaRPr>
          </a:p>
        </p:txBody>
      </p:sp>
      <p:pic>
        <p:nvPicPr>
          <p:cNvPr id="13" name="Imag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33421" y="1505738"/>
            <a:ext cx="1831860" cy="581240"/>
          </a:xfrm>
          <a:prstGeom prst="rect">
            <a:avLst/>
          </a:prstGeom>
        </p:spPr>
      </p:pic>
      <p:sp>
        <p:nvSpPr>
          <p:cNvPr id="17" name="ZoneTexte 24"/>
          <p:cNvSpPr txBox="1"/>
          <p:nvPr/>
        </p:nvSpPr>
        <p:spPr bwMode="auto">
          <a:xfrm>
            <a:off x="201812" y="2881793"/>
            <a:ext cx="867410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ZA" b="1" dirty="0">
                <a:latin typeface="Calibri"/>
              </a:rPr>
              <a:t>Nuclear physics</a:t>
            </a:r>
            <a:r>
              <a:rPr lang="en-ZA" dirty="0">
                <a:latin typeface="Calibri"/>
              </a:rPr>
              <a:t>,  health physics,  Irradiation, material science, accelerator physics</a:t>
            </a:r>
            <a:endParaRPr lang="en-ZA" dirty="0"/>
          </a:p>
        </p:txBody>
      </p:sp>
      <p:sp>
        <p:nvSpPr>
          <p:cNvPr id="22" name="Rectangle 29"/>
          <p:cNvSpPr/>
          <p:nvPr/>
        </p:nvSpPr>
        <p:spPr bwMode="auto">
          <a:xfrm>
            <a:off x="103885" y="3553631"/>
            <a:ext cx="852286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b="1" dirty="0">
                <a:latin typeface="Calibri"/>
              </a:rPr>
              <a:t>15 MV Tandem </a:t>
            </a:r>
            <a:r>
              <a:rPr lang="en-ZA" dirty="0">
                <a:latin typeface="Calibri"/>
              </a:rPr>
              <a:t>(from proton to aggregates)</a:t>
            </a:r>
            <a:endParaRPr lang="en-ZA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b="1" dirty="0">
                <a:latin typeface="Calibri"/>
              </a:rPr>
              <a:t>Electron </a:t>
            </a:r>
            <a:r>
              <a:rPr lang="en-ZA" b="1" dirty="0" err="1">
                <a:latin typeface="Calibri"/>
              </a:rPr>
              <a:t>electron</a:t>
            </a:r>
            <a:r>
              <a:rPr lang="en-ZA" b="1" dirty="0">
                <a:latin typeface="Calibri"/>
              </a:rPr>
              <a:t> </a:t>
            </a:r>
            <a:r>
              <a:rPr lang="en-ZA" b="1" dirty="0" err="1">
                <a:latin typeface="Calibri"/>
              </a:rPr>
              <a:t>Linac</a:t>
            </a:r>
            <a:r>
              <a:rPr lang="en-ZA" b="1" dirty="0">
                <a:latin typeface="Calibri"/>
              </a:rPr>
              <a:t> </a:t>
            </a:r>
            <a:r>
              <a:rPr lang="en-ZA" dirty="0">
                <a:latin typeface="Calibri"/>
              </a:rPr>
              <a:t>-&gt; radioactive beams produced by </a:t>
            </a:r>
            <a:r>
              <a:rPr lang="en-ZA" dirty="0" err="1">
                <a:latin typeface="Calibri"/>
              </a:rPr>
              <a:t>photofission</a:t>
            </a:r>
            <a:endParaRPr lang="en-ZA" dirty="0"/>
          </a:p>
        </p:txBody>
      </p:sp>
      <p:sp>
        <p:nvSpPr>
          <p:cNvPr id="28" name="Espace réservé de la date 5">
            <a:extLst>
              <a:ext uri="{FF2B5EF4-FFF2-40B4-BE49-F238E27FC236}">
                <a16:creationId xmlns:a16="http://schemas.microsoft.com/office/drawing/2014/main" id="{CDF41BF9-22BD-1B42-9051-143D079078B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fld id="{83033E66-FE88-4B4F-8E64-9B05CB2295F8}" type="datetime1">
              <a:rPr lang="fr-FR"/>
              <a:pPr/>
              <a:t>17/01/2024</a:t>
            </a:fld>
            <a:endParaRPr lang="fr-FR" dirty="0">
              <a:latin typeface="+mn-lt"/>
            </a:endParaRPr>
          </a:p>
        </p:txBody>
      </p:sp>
      <p:sp>
        <p:nvSpPr>
          <p:cNvPr id="29" name="Espace réservé du numéro de diapositive 7">
            <a:extLst>
              <a:ext uri="{FF2B5EF4-FFF2-40B4-BE49-F238E27FC236}">
                <a16:creationId xmlns:a16="http://schemas.microsoft.com/office/drawing/2014/main" id="{A977558D-0A9E-1A44-BABB-F6FC75230B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84DE0BC0-ED54-DE43-B74F-FB6B7C71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IJCLab in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nutshell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3E4708-AEC6-7A09-A76A-86F3DBC8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881" y="4682200"/>
            <a:ext cx="3690734" cy="70788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7863C7A9-1BE4-4B52-9C5E-244007686776}"/>
              </a:ext>
            </a:extLst>
          </p:cNvPr>
          <p:cNvGrpSpPr/>
          <p:nvPr/>
        </p:nvGrpSpPr>
        <p:grpSpPr>
          <a:xfrm>
            <a:off x="2551047" y="895289"/>
            <a:ext cx="8030885" cy="1872208"/>
            <a:chOff x="128522" y="941512"/>
            <a:chExt cx="8030885" cy="1872208"/>
          </a:xfrm>
        </p:grpSpPr>
        <p:grpSp>
          <p:nvGrpSpPr>
            <p:cNvPr id="8" name="Groupe 17"/>
            <p:cNvGrpSpPr/>
            <p:nvPr/>
          </p:nvGrpSpPr>
          <p:grpSpPr bwMode="auto">
            <a:xfrm>
              <a:off x="128522" y="941512"/>
              <a:ext cx="7922161" cy="1784067"/>
              <a:chOff x="747150" y="3985366"/>
              <a:chExt cx="9281861" cy="1641417"/>
            </a:xfrm>
          </p:grpSpPr>
          <p:pic>
            <p:nvPicPr>
              <p:cNvPr id="9" name="Image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47150" y="3985366"/>
                <a:ext cx="9281861" cy="1641417"/>
              </a:xfrm>
              <a:prstGeom prst="rect">
                <a:avLst/>
              </a:prstGeom>
            </p:spPr>
          </p:pic>
          <p:pic>
            <p:nvPicPr>
              <p:cNvPr id="10" name="Picture 2" descr="D:\temporaire\DETECTEURS_TANDEM_ALTO\Radioactivité\BEDO\Photos BEDO\__IGP2656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3584488" y="3998383"/>
                <a:ext cx="1081819" cy="162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3" descr="D:\temporaire\DETECTEURS_TANDEM_ALTO\Radioactivité\BEDO\Photos BEDO\IMG_0154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lum brigh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4699863" y="4024152"/>
                <a:ext cx="1196844" cy="16026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Image 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 bwMode="auto">
              <a:xfrm>
                <a:off x="5896707" y="4012779"/>
                <a:ext cx="1184450" cy="15822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B37C40-A2F3-4141-9495-EA6CF497D6A8}"/>
                </a:ext>
              </a:extLst>
            </p:cNvPr>
            <p:cNvSpPr/>
            <p:nvPr/>
          </p:nvSpPr>
          <p:spPr>
            <a:xfrm>
              <a:off x="5534660" y="941512"/>
              <a:ext cx="2624747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Explications - </a:t>
            </a:r>
            <a:r>
              <a:rPr lang="fr-FR" dirty="0" err="1"/>
              <a:t>Rules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 smtClean="0"/>
              <a:t>17/01/2024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5" y="5773544"/>
            <a:ext cx="4896544" cy="3222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7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151C6A-AA2D-45A0-A59A-A3C3064A9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909"/>
            <a:ext cx="10772775" cy="257175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553D7CE-88CC-4E50-A03D-0066127788C7}"/>
              </a:ext>
            </a:extLst>
          </p:cNvPr>
          <p:cNvSpPr txBox="1"/>
          <p:nvPr/>
        </p:nvSpPr>
        <p:spPr>
          <a:xfrm>
            <a:off x="3257596" y="355205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Have a </a:t>
            </a:r>
            <a:r>
              <a:rPr lang="fr-FR" sz="3200" dirty="0" err="1"/>
              <a:t>nice</a:t>
            </a:r>
            <a:r>
              <a:rPr lang="fr-FR" sz="3200" dirty="0"/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31131065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16506</TotalTime>
  <Words>309</Words>
  <Application>Microsoft Office PowerPoint</Application>
  <PresentationFormat>Personnalisé</PresentationFormat>
  <Paragraphs>97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Oswald</vt:lpstr>
      <vt:lpstr>Söhne</vt:lpstr>
      <vt:lpstr>Times New Roman</vt:lpstr>
      <vt:lpstr>Masque IJCLab standard</vt:lpstr>
      <vt:lpstr>Explications - Rules</vt:lpstr>
      <vt:lpstr>Présentation PowerPoint</vt:lpstr>
      <vt:lpstr>Présentation PowerPoint</vt:lpstr>
      <vt:lpstr>Présentation PowerPoint</vt:lpstr>
      <vt:lpstr>Technical activities</vt:lpstr>
      <vt:lpstr>ALTO: a TNA within the framework of the ARIEL project</vt:lpstr>
      <vt:lpstr>Explications -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Ibrahim Fadi</cp:lastModifiedBy>
  <cp:revision>1557</cp:revision>
  <dcterms:created xsi:type="dcterms:W3CDTF">2011-03-09T16:37:49Z</dcterms:created>
  <dcterms:modified xsi:type="dcterms:W3CDTF">2024-01-17T08:15:10Z</dcterms:modified>
</cp:coreProperties>
</file>