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6" r:id="rId6"/>
    <p:sldId id="262" r:id="rId7"/>
    <p:sldId id="267" r:id="rId8"/>
    <p:sldId id="264" r:id="rId9"/>
    <p:sldId id="265" r:id="rId10"/>
    <p:sldId id="261" r:id="rId11"/>
    <p:sldId id="268" r:id="rId12"/>
    <p:sldId id="269" r:id="rId13"/>
    <p:sldId id="259" r:id="rId14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30915-46DA-40C6-A799-CB88D6B73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F8310-1C30-48B6-9541-54B142B40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92074-8FDC-4BC0-BAA0-81CF97B74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A514-4072-4EF8-B6C8-E50DEE68D97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DF0BE-06D5-45BE-9925-D9A07744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6B392-7B02-427C-95AC-0D377F785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C772-E2F9-4FC6-86B3-9C68B22B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9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8FF2-E74D-483F-9214-C01CDA27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CACB59-0DAA-4B8A-95D3-4332F2591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B7614-8519-4732-9F4A-50AFBCE8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A514-4072-4EF8-B6C8-E50DEE68D97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78371-448B-47C6-8F97-320FA54B3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DA3A3-91A4-4325-9ABC-299D2526D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C772-E2F9-4FC6-86B3-9C68B22B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0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B698AA-E95B-44AA-B129-F3D5A6B64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F05C0-84CF-4E9D-AC67-05CFC6AFD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C536E-FC24-422F-97E0-5DB47403B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A514-4072-4EF8-B6C8-E50DEE68D97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FF95E-508A-46B9-B29F-D374D7DD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2A69A-F564-439B-8A33-9FECB9BF6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C772-E2F9-4FC6-86B3-9C68B22B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0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3F437-821A-46D1-B989-95B9B853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2F025-BFB6-4A94-9931-C56A87B1C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DB368-5573-4832-82E8-C7038C65A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A514-4072-4EF8-B6C8-E50DEE68D97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43F88-3F73-45D2-9073-863131C8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F6452-234D-4D80-930A-2FF54853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C772-E2F9-4FC6-86B3-9C68B22B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5CC37-8229-469A-82F1-CAA6EE75D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D61D8-5631-45C8-9185-C9D88397A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3C426-8793-403F-817B-05AA1CCC4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A514-4072-4EF8-B6C8-E50DEE68D97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5715-7187-4681-8D45-36B31AD1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C8D84-2722-4D9D-857D-CBC91424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C772-E2F9-4FC6-86B3-9C68B22B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8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77E2B-6E35-493B-BB68-C34392D5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122B8-F0A9-4D2A-92BA-EF455584A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300BF-8E8D-4F75-8C94-4E5B16325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8785F-4DD2-4D08-8716-104794EB8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A514-4072-4EF8-B6C8-E50DEE68D97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0DBB9-CFF0-4D88-9E7B-B7858DA8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3F415-FB84-4F02-9D1D-1A887832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C772-E2F9-4FC6-86B3-9C68B22B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2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5B98-9DC2-4080-9E6A-6DA32A5A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FBF01-BE04-4C59-B342-3E67A59B1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E8C5A-C40B-481C-8E45-9A14BB83C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2CCCC-5CA6-4FC0-BA56-6DD57A3D1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1D3B73-5023-4838-9CC7-8D9D5F4F6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3F82EE-E54F-4B4E-8FD2-73B983BC6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A514-4072-4EF8-B6C8-E50DEE68D97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3A59DB-27F6-43A6-9C59-97B52FDFD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D3F94-F823-46A9-920C-85F860D8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C772-E2F9-4FC6-86B3-9C68B22B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8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8EA8-22A3-4741-81E6-1B92F01E3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62A44-A435-4DE5-BC43-01A1F4692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A514-4072-4EF8-B6C8-E50DEE68D97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6BA71F-F9B8-4FFF-A67E-3C02C36B6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282C1-784C-4211-82DF-F66792FA7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C772-E2F9-4FC6-86B3-9C68B22B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6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2F150-C67D-4104-9AC6-40D1EE6D8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A514-4072-4EF8-B6C8-E50DEE68D97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EC3ABD-65E3-4B7E-9D67-B178CC724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05C13-1CA1-463F-9310-E1E42947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C772-E2F9-4FC6-86B3-9C68B22B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8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EAF45-DDCF-4B87-95BE-CA227E60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7E549-73EB-41F3-A8C9-6D3CAF53B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21B4D-8183-4C21-A82D-3B5030C49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771E0-BA62-4801-AAA5-0356779C2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A514-4072-4EF8-B6C8-E50DEE68D97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AB021-E87D-4343-A97B-A0748FFE4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BDCEB-BC6F-41A4-B069-3E666C9FE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C772-E2F9-4FC6-86B3-9C68B22B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0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0EFA0-C180-46BF-8825-9ECFF856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24B12-F1EA-4D43-A9F8-A0C526C72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F07D5-3166-4DF0-99D7-D2D4F23A5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FD90E-6FEE-411E-B18A-A733634F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A514-4072-4EF8-B6C8-E50DEE68D97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0496A-436D-4543-8A6B-35C6DB46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06F8F-90D6-46AD-9E48-943BFA85D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C772-E2F9-4FC6-86B3-9C68B22B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160AC-64D5-4C7E-8FDC-E9093193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900FA-67BF-42D5-8546-689CFCFDF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A4616-04B6-41F4-813E-67091980F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5A514-4072-4EF8-B6C8-E50DEE68D97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515D-5B20-48EC-916E-CC2C88381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8FE5F-E711-4248-A861-888367222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CC772-E2F9-4FC6-86B3-9C68B22B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2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229CA-7C97-43D2-B79F-35723BC6F7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Hybrid Positron source</a:t>
            </a:r>
            <a:br>
              <a:rPr lang="en-US" dirty="0"/>
            </a:br>
            <a:r>
              <a:rPr lang="en-US" dirty="0"/>
              <a:t>Fahad Alharthi </a:t>
            </a:r>
          </a:p>
        </p:txBody>
      </p:sp>
    </p:spTree>
    <p:extLst>
      <p:ext uri="{BB962C8B-B14F-4D97-AF65-F5344CB8AC3E}">
        <p14:creationId xmlns:p14="http://schemas.microsoft.com/office/powerpoint/2010/main" val="201069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F7F25-7721-45D5-BEF2-5FEB37450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4"/>
            <a:ext cx="10515600" cy="717947"/>
          </a:xfrm>
        </p:spPr>
        <p:txBody>
          <a:bodyPr>
            <a:normAutofit/>
          </a:bodyPr>
          <a:lstStyle/>
          <a:p>
            <a:r>
              <a:rPr lang="en-US" sz="3200" dirty="0"/>
              <a:t>Summary table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81B3BD7-24B3-41B7-8F43-D1F196DBEE1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14762956"/>
                  </p:ext>
                </p:extLst>
              </p:nvPr>
            </p:nvGraphicFramePr>
            <p:xfrm>
              <a:off x="131585" y="901365"/>
              <a:ext cx="11948657" cy="5552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70663">
                      <a:extLst>
                        <a:ext uri="{9D8B030D-6E8A-4147-A177-3AD203B41FA5}">
                          <a16:colId xmlns:a16="http://schemas.microsoft.com/office/drawing/2014/main" val="279599315"/>
                        </a:ext>
                      </a:extLst>
                    </a:gridCol>
                    <a:gridCol w="623619">
                      <a:extLst>
                        <a:ext uri="{9D8B030D-6E8A-4147-A177-3AD203B41FA5}">
                          <a16:colId xmlns:a16="http://schemas.microsoft.com/office/drawing/2014/main" val="3659972673"/>
                        </a:ext>
                      </a:extLst>
                    </a:gridCol>
                    <a:gridCol w="774822">
                      <a:extLst>
                        <a:ext uri="{9D8B030D-6E8A-4147-A177-3AD203B41FA5}">
                          <a16:colId xmlns:a16="http://schemas.microsoft.com/office/drawing/2014/main" val="1152859769"/>
                        </a:ext>
                      </a:extLst>
                    </a:gridCol>
                    <a:gridCol w="742712">
                      <a:extLst>
                        <a:ext uri="{9D8B030D-6E8A-4147-A177-3AD203B41FA5}">
                          <a16:colId xmlns:a16="http://schemas.microsoft.com/office/drawing/2014/main" val="2041105878"/>
                        </a:ext>
                      </a:extLst>
                    </a:gridCol>
                    <a:gridCol w="623619">
                      <a:extLst>
                        <a:ext uri="{9D8B030D-6E8A-4147-A177-3AD203B41FA5}">
                          <a16:colId xmlns:a16="http://schemas.microsoft.com/office/drawing/2014/main" val="3440420788"/>
                        </a:ext>
                      </a:extLst>
                    </a:gridCol>
                    <a:gridCol w="545897">
                      <a:extLst>
                        <a:ext uri="{9D8B030D-6E8A-4147-A177-3AD203B41FA5}">
                          <a16:colId xmlns:a16="http://schemas.microsoft.com/office/drawing/2014/main" val="38489263"/>
                        </a:ext>
                      </a:extLst>
                    </a:gridCol>
                    <a:gridCol w="736527">
                      <a:extLst>
                        <a:ext uri="{9D8B030D-6E8A-4147-A177-3AD203B41FA5}">
                          <a16:colId xmlns:a16="http://schemas.microsoft.com/office/drawing/2014/main" val="623386057"/>
                        </a:ext>
                      </a:extLst>
                    </a:gridCol>
                    <a:gridCol w="737270">
                      <a:extLst>
                        <a:ext uri="{9D8B030D-6E8A-4147-A177-3AD203B41FA5}">
                          <a16:colId xmlns:a16="http://schemas.microsoft.com/office/drawing/2014/main" val="4238564229"/>
                        </a:ext>
                      </a:extLst>
                    </a:gridCol>
                    <a:gridCol w="696807">
                      <a:extLst>
                        <a:ext uri="{9D8B030D-6E8A-4147-A177-3AD203B41FA5}">
                          <a16:colId xmlns:a16="http://schemas.microsoft.com/office/drawing/2014/main" val="1075330979"/>
                        </a:ext>
                      </a:extLst>
                    </a:gridCol>
                    <a:gridCol w="737331">
                      <a:extLst>
                        <a:ext uri="{9D8B030D-6E8A-4147-A177-3AD203B41FA5}">
                          <a16:colId xmlns:a16="http://schemas.microsoft.com/office/drawing/2014/main" val="3481287706"/>
                        </a:ext>
                      </a:extLst>
                    </a:gridCol>
                    <a:gridCol w="745064">
                      <a:extLst>
                        <a:ext uri="{9D8B030D-6E8A-4147-A177-3AD203B41FA5}">
                          <a16:colId xmlns:a16="http://schemas.microsoft.com/office/drawing/2014/main" val="1686406737"/>
                        </a:ext>
                      </a:extLst>
                    </a:gridCol>
                    <a:gridCol w="735475">
                      <a:extLst>
                        <a:ext uri="{9D8B030D-6E8A-4147-A177-3AD203B41FA5}">
                          <a16:colId xmlns:a16="http://schemas.microsoft.com/office/drawing/2014/main" val="1948268546"/>
                        </a:ext>
                      </a:extLst>
                    </a:gridCol>
                    <a:gridCol w="874799">
                      <a:extLst>
                        <a:ext uri="{9D8B030D-6E8A-4147-A177-3AD203B41FA5}">
                          <a16:colId xmlns:a16="http://schemas.microsoft.com/office/drawing/2014/main" val="2120564938"/>
                        </a:ext>
                      </a:extLst>
                    </a:gridCol>
                    <a:gridCol w="1076101">
                      <a:extLst>
                        <a:ext uri="{9D8B030D-6E8A-4147-A177-3AD203B41FA5}">
                          <a16:colId xmlns:a16="http://schemas.microsoft.com/office/drawing/2014/main" val="592753852"/>
                        </a:ext>
                      </a:extLst>
                    </a:gridCol>
                    <a:gridCol w="927951">
                      <a:extLst>
                        <a:ext uri="{9D8B030D-6E8A-4147-A177-3AD203B41FA5}">
                          <a16:colId xmlns:a16="http://schemas.microsoft.com/office/drawing/2014/main" val="1597558768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  <a:p>
                          <a:pPr algn="ctr"/>
                          <a:r>
                            <a:rPr lang="en-US" sz="2400" b="1" dirty="0"/>
                            <a:t>Case</a:t>
                          </a:r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Target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AMD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Capture </a:t>
                          </a:r>
                          <a:r>
                            <a:rPr lang="en-US" dirty="0" err="1"/>
                            <a:t>Linac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Positron </a:t>
                          </a:r>
                          <a:r>
                            <a:rPr lang="en-US" dirty="0" err="1"/>
                            <a:t>Linac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e- beam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Target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364370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 Rate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PEDD</a:t>
                          </a:r>
                        </a:p>
                        <a:p>
                          <a:pPr algn="ctr"/>
                          <a:r>
                            <a:rPr lang="en-US" sz="1100" dirty="0"/>
                            <a:t>[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𝑀𝑒𝑉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  <m:t>𝑚𝑚</m:t>
                                      </m:r>
                                    </m:e>
                                    <m:sup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100" dirty="0"/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Yield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(AMD)</a:t>
                          </a:r>
                        </a:p>
                        <a:p>
                          <a:pPr algn="ctr"/>
                          <a:r>
                            <a:rPr lang="en-US" sz="1050" dirty="0"/>
                            <a:t>R = 30mm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Coll.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Eff.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[%]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Yield </a:t>
                          </a:r>
                        </a:p>
                        <a:p>
                          <a:pPr algn="ctr"/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Mean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Energy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[MeV]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Energy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Spread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[%]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Bunch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Length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[mm]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Accept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Yield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Energy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Spread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[%]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Bunch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Length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[mm]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Emitt</a:t>
                          </a:r>
                          <a:r>
                            <a:rPr lang="en-US" sz="1400" dirty="0"/>
                            <a:t>. </a:t>
                          </a:r>
                          <a:r>
                            <a:rPr lang="en-US" sz="1400" dirty="0" err="1"/>
                            <a:t>x,y</a:t>
                          </a:r>
                          <a:endParaRPr lang="en-US" sz="1400" dirty="0"/>
                        </a:p>
                        <a:p>
                          <a:pPr algn="ctr"/>
                          <a:r>
                            <a:rPr lang="en-US" sz="1400" dirty="0"/>
                            <a:t>[</a:t>
                          </a:r>
                          <a:r>
                            <a:rPr lang="en-US" sz="1400" dirty="0" err="1"/>
                            <a:t>mm.rad</a:t>
                          </a:r>
                          <a:r>
                            <a:rPr lang="en-US" sz="1400" dirty="0"/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Drive beam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current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[</a:t>
                          </a:r>
                          <a:r>
                            <a:rPr lang="en-US" sz="1400" dirty="0" err="1"/>
                            <a:t>nC</a:t>
                          </a:r>
                          <a:r>
                            <a:rPr lang="en-US" sz="1400" dirty="0"/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PEDD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[J/g]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97575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– Conv.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38.3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91.3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196.0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1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4.58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8628603"/>
                      </a:ext>
                    </a:extLst>
                  </a:tr>
                  <a:tr h="370840">
                    <a:tc gridSpan="10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11964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1-0.6m_drift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25.81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78.5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190.6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45.2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~1.6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4.29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4953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2- 0.6m_coll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24.96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190.4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60113565"/>
                      </a:ext>
                    </a:extLst>
                  </a:tr>
                  <a:tr h="370840">
                    <a:tc gridSpan="10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88700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3 - 1m_drift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16.84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69.2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189.7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~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</a:rPr>
                            <a:t>3.49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31162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4- 1m_coll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16.71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39.4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</a:rPr>
                            <a:t>3.47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48635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5- 1m_magn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69.2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189.9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</a:rPr>
                            <a:t>3.53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0215297"/>
                      </a:ext>
                    </a:extLst>
                  </a:tr>
                  <a:tr h="370840">
                    <a:tc gridSpan="10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6944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6- 2m_drift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8.13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188.6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2.59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~3.1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</a:rPr>
                            <a:t>2.62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6987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7- 2m_coll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8.03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189.1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</a:rPr>
                            <a:t>2.59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42664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8- 2m_magn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8.24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188.7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43.4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2.58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</a:rPr>
                            <a:t>2.65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742603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81B3BD7-24B3-41B7-8F43-D1F196DBEE1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14762956"/>
                  </p:ext>
                </p:extLst>
              </p:nvPr>
            </p:nvGraphicFramePr>
            <p:xfrm>
              <a:off x="131585" y="901365"/>
              <a:ext cx="11948657" cy="5552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70663">
                      <a:extLst>
                        <a:ext uri="{9D8B030D-6E8A-4147-A177-3AD203B41FA5}">
                          <a16:colId xmlns:a16="http://schemas.microsoft.com/office/drawing/2014/main" val="279599315"/>
                        </a:ext>
                      </a:extLst>
                    </a:gridCol>
                    <a:gridCol w="623619">
                      <a:extLst>
                        <a:ext uri="{9D8B030D-6E8A-4147-A177-3AD203B41FA5}">
                          <a16:colId xmlns:a16="http://schemas.microsoft.com/office/drawing/2014/main" val="3659972673"/>
                        </a:ext>
                      </a:extLst>
                    </a:gridCol>
                    <a:gridCol w="774822">
                      <a:extLst>
                        <a:ext uri="{9D8B030D-6E8A-4147-A177-3AD203B41FA5}">
                          <a16:colId xmlns:a16="http://schemas.microsoft.com/office/drawing/2014/main" val="1152859769"/>
                        </a:ext>
                      </a:extLst>
                    </a:gridCol>
                    <a:gridCol w="742712">
                      <a:extLst>
                        <a:ext uri="{9D8B030D-6E8A-4147-A177-3AD203B41FA5}">
                          <a16:colId xmlns:a16="http://schemas.microsoft.com/office/drawing/2014/main" val="2041105878"/>
                        </a:ext>
                      </a:extLst>
                    </a:gridCol>
                    <a:gridCol w="623619">
                      <a:extLst>
                        <a:ext uri="{9D8B030D-6E8A-4147-A177-3AD203B41FA5}">
                          <a16:colId xmlns:a16="http://schemas.microsoft.com/office/drawing/2014/main" val="3440420788"/>
                        </a:ext>
                      </a:extLst>
                    </a:gridCol>
                    <a:gridCol w="545897">
                      <a:extLst>
                        <a:ext uri="{9D8B030D-6E8A-4147-A177-3AD203B41FA5}">
                          <a16:colId xmlns:a16="http://schemas.microsoft.com/office/drawing/2014/main" val="38489263"/>
                        </a:ext>
                      </a:extLst>
                    </a:gridCol>
                    <a:gridCol w="736527">
                      <a:extLst>
                        <a:ext uri="{9D8B030D-6E8A-4147-A177-3AD203B41FA5}">
                          <a16:colId xmlns:a16="http://schemas.microsoft.com/office/drawing/2014/main" val="623386057"/>
                        </a:ext>
                      </a:extLst>
                    </a:gridCol>
                    <a:gridCol w="737270">
                      <a:extLst>
                        <a:ext uri="{9D8B030D-6E8A-4147-A177-3AD203B41FA5}">
                          <a16:colId xmlns:a16="http://schemas.microsoft.com/office/drawing/2014/main" val="4238564229"/>
                        </a:ext>
                      </a:extLst>
                    </a:gridCol>
                    <a:gridCol w="696807">
                      <a:extLst>
                        <a:ext uri="{9D8B030D-6E8A-4147-A177-3AD203B41FA5}">
                          <a16:colId xmlns:a16="http://schemas.microsoft.com/office/drawing/2014/main" val="1075330979"/>
                        </a:ext>
                      </a:extLst>
                    </a:gridCol>
                    <a:gridCol w="737331">
                      <a:extLst>
                        <a:ext uri="{9D8B030D-6E8A-4147-A177-3AD203B41FA5}">
                          <a16:colId xmlns:a16="http://schemas.microsoft.com/office/drawing/2014/main" val="3481287706"/>
                        </a:ext>
                      </a:extLst>
                    </a:gridCol>
                    <a:gridCol w="745064">
                      <a:extLst>
                        <a:ext uri="{9D8B030D-6E8A-4147-A177-3AD203B41FA5}">
                          <a16:colId xmlns:a16="http://schemas.microsoft.com/office/drawing/2014/main" val="1686406737"/>
                        </a:ext>
                      </a:extLst>
                    </a:gridCol>
                    <a:gridCol w="735475">
                      <a:extLst>
                        <a:ext uri="{9D8B030D-6E8A-4147-A177-3AD203B41FA5}">
                          <a16:colId xmlns:a16="http://schemas.microsoft.com/office/drawing/2014/main" val="1948268546"/>
                        </a:ext>
                      </a:extLst>
                    </a:gridCol>
                    <a:gridCol w="874799">
                      <a:extLst>
                        <a:ext uri="{9D8B030D-6E8A-4147-A177-3AD203B41FA5}">
                          <a16:colId xmlns:a16="http://schemas.microsoft.com/office/drawing/2014/main" val="2120564938"/>
                        </a:ext>
                      </a:extLst>
                    </a:gridCol>
                    <a:gridCol w="1076101">
                      <a:extLst>
                        <a:ext uri="{9D8B030D-6E8A-4147-A177-3AD203B41FA5}">
                          <a16:colId xmlns:a16="http://schemas.microsoft.com/office/drawing/2014/main" val="592753852"/>
                        </a:ext>
                      </a:extLst>
                    </a:gridCol>
                    <a:gridCol w="927951">
                      <a:extLst>
                        <a:ext uri="{9D8B030D-6E8A-4147-A177-3AD203B41FA5}">
                          <a16:colId xmlns:a16="http://schemas.microsoft.com/office/drawing/2014/main" val="1597558768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  <a:p>
                          <a:pPr algn="ctr"/>
                          <a:r>
                            <a:rPr lang="en-US" sz="2400" b="1" dirty="0"/>
                            <a:t>Case</a:t>
                          </a:r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Target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AMD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Capture </a:t>
                          </a:r>
                          <a:r>
                            <a:rPr lang="en-US" dirty="0" err="1"/>
                            <a:t>Linac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Positron </a:t>
                          </a:r>
                          <a:r>
                            <a:rPr lang="en-US" dirty="0" err="1"/>
                            <a:t>Linac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e- beam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Target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3643703"/>
                      </a:ext>
                    </a:extLst>
                  </a:tr>
                  <a:tr h="73152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 Rate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8268" t="-55000" r="-1188189" b="-6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Yield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(AMD)</a:t>
                          </a:r>
                        </a:p>
                        <a:p>
                          <a:pPr algn="ctr"/>
                          <a:r>
                            <a:rPr lang="en-US" sz="1050" dirty="0"/>
                            <a:t>R = 30mm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Coll.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Eff.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[%]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Yield </a:t>
                          </a:r>
                        </a:p>
                        <a:p>
                          <a:pPr algn="ctr"/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Mean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Energy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[MeV]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Energy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Spread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[%]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Bunch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Length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[mm]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Accept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Yield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Energy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Spread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[%]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Bunch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Length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[mm]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Emitt</a:t>
                          </a:r>
                          <a:r>
                            <a:rPr lang="en-US" sz="1400" dirty="0"/>
                            <a:t>. </a:t>
                          </a:r>
                          <a:r>
                            <a:rPr lang="en-US" sz="1400" dirty="0" err="1"/>
                            <a:t>x,y</a:t>
                          </a:r>
                          <a:endParaRPr lang="en-US" sz="1400" dirty="0"/>
                        </a:p>
                        <a:p>
                          <a:pPr algn="ctr"/>
                          <a:r>
                            <a:rPr lang="en-US" sz="1400" dirty="0"/>
                            <a:t>[</a:t>
                          </a:r>
                          <a:r>
                            <a:rPr lang="en-US" sz="1400" dirty="0" err="1"/>
                            <a:t>mm.rad</a:t>
                          </a:r>
                          <a:r>
                            <a:rPr lang="en-US" sz="1400" dirty="0"/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Drive beam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current 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[</a:t>
                          </a:r>
                          <a:r>
                            <a:rPr lang="en-US" sz="1400" dirty="0" err="1"/>
                            <a:t>nC</a:t>
                          </a:r>
                          <a:r>
                            <a:rPr lang="en-US" sz="1400" dirty="0"/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PEDD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[J/g]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97575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– Conv.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38.3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91.3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196.0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1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4.58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8628603"/>
                      </a:ext>
                    </a:extLst>
                  </a:tr>
                  <a:tr h="370840">
                    <a:tc gridSpan="10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11964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1-0.6m_drift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25.81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78.5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190.6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45.2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~1.6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4.29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4953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2- 0.6m_coll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24.96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190.4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60113565"/>
                      </a:ext>
                    </a:extLst>
                  </a:tr>
                  <a:tr h="370840">
                    <a:tc gridSpan="10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88700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3 - 1m_drift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16.84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69.2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189.7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~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</a:rPr>
                            <a:t>3.49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31162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4- 1m_coll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16.71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39.4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</a:rPr>
                            <a:t>3.47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48635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5- 1m_magn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69.2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189.9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</a:rPr>
                            <a:t>3.53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0215297"/>
                      </a:ext>
                    </a:extLst>
                  </a:tr>
                  <a:tr h="370840">
                    <a:tc gridSpan="10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6944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6- 2m_drift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8.13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188.6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2.59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~3.1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</a:rPr>
                            <a:t>2.62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6987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7- 2m_coll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8.03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189.1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</a:rPr>
                            <a:t>2.59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42664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8- 2m_magn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8.24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188.7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43.4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2.58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</a:rPr>
                            <a:t>2.65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742603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504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58D70-B12C-4EDF-828F-646AE23FE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07601-F484-4C19-B62F-DBC0BE035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shorter the distance between the radiator and the convertor is better for : </a:t>
            </a:r>
          </a:p>
          <a:p>
            <a:pPr lvl="2"/>
            <a:r>
              <a:rPr lang="en-US" dirty="0"/>
              <a:t>High yield. </a:t>
            </a:r>
          </a:p>
          <a:p>
            <a:pPr lvl="2"/>
            <a:r>
              <a:rPr lang="en-US" dirty="0"/>
              <a:t>Low emittance.</a:t>
            </a:r>
          </a:p>
          <a:p>
            <a:pPr lvl="2"/>
            <a:r>
              <a:rPr lang="en-US" dirty="0"/>
              <a:t>Low current of the drive beam.</a:t>
            </a:r>
          </a:p>
          <a:p>
            <a:r>
              <a:rPr lang="en-US" dirty="0"/>
              <a:t>The yield decreased as the increase at the worst case (2 m) the yield drops by~ 65%.</a:t>
            </a:r>
          </a:p>
          <a:p>
            <a:r>
              <a:rPr lang="en-US" dirty="0"/>
              <a:t>The PEDD decreases as the distance increases, at best case PEDD decreased ~40% compared to conventional scheme.</a:t>
            </a:r>
          </a:p>
          <a:p>
            <a:r>
              <a:rPr lang="en-US" dirty="0"/>
              <a:t>There is no big dependence on what ever is placed between the radiator and the convertor. </a:t>
            </a:r>
          </a:p>
        </p:txBody>
      </p:sp>
    </p:spTree>
    <p:extLst>
      <p:ext uri="{BB962C8B-B14F-4D97-AF65-F5344CB8AC3E}">
        <p14:creationId xmlns:p14="http://schemas.microsoft.com/office/powerpoint/2010/main" val="898454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38054B-EB1E-47D2-BB22-842CEB4614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713520"/>
              </p:ext>
            </p:extLst>
          </p:nvPr>
        </p:nvGraphicFramePr>
        <p:xfrm>
          <a:off x="1438183" y="1367161"/>
          <a:ext cx="7324078" cy="4364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8060">
                  <a:extLst>
                    <a:ext uri="{9D8B030D-6E8A-4147-A177-3AD203B41FA5}">
                      <a16:colId xmlns:a16="http://schemas.microsoft.com/office/drawing/2014/main" val="556732853"/>
                    </a:ext>
                  </a:extLst>
                </a:gridCol>
                <a:gridCol w="2178554">
                  <a:extLst>
                    <a:ext uri="{9D8B030D-6E8A-4147-A177-3AD203B41FA5}">
                      <a16:colId xmlns:a16="http://schemas.microsoft.com/office/drawing/2014/main" val="870470234"/>
                    </a:ext>
                  </a:extLst>
                </a:gridCol>
                <a:gridCol w="2429404">
                  <a:extLst>
                    <a:ext uri="{9D8B030D-6E8A-4147-A177-3AD203B41FA5}">
                      <a16:colId xmlns:a16="http://schemas.microsoft.com/office/drawing/2014/main" val="2638539048"/>
                    </a:ext>
                  </a:extLst>
                </a:gridCol>
                <a:gridCol w="1358060">
                  <a:extLst>
                    <a:ext uri="{9D8B030D-6E8A-4147-A177-3AD203B41FA5}">
                      <a16:colId xmlns:a16="http://schemas.microsoft.com/office/drawing/2014/main" val="1479882632"/>
                    </a:ext>
                  </a:extLst>
                </a:gridCol>
              </a:tblGrid>
              <a:tr h="436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</a:rPr>
                        <a:t>Pedd</a:t>
                      </a:r>
                      <a:r>
                        <a:rPr lang="en-US" sz="2000" u="none" strike="noStrike" dirty="0">
                          <a:effectLst/>
                        </a:rPr>
                        <a:t>/e-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Bunch charge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#particle /bunch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PEDD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0243814"/>
                  </a:ext>
                </a:extLst>
              </a:tr>
              <a:tr h="436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0.0383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1.15E-09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7.18E+09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4.58E+00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3038052"/>
                  </a:ext>
                </a:extLst>
              </a:tr>
              <a:tr h="436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0.0258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1.60E-09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9.99E+09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4.29E+00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866210"/>
                  </a:ext>
                </a:extLst>
              </a:tr>
              <a:tr h="436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1.60E-09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9.99E+09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4.16E+00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6571706"/>
                  </a:ext>
                </a:extLst>
              </a:tr>
              <a:tr h="436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0.0168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2.00E-09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1.25E+10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3.49E+00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3356832"/>
                  </a:ext>
                </a:extLst>
              </a:tr>
              <a:tr h="436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0.0167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2.00E-09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1.25E+10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3.47E+00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027865"/>
                  </a:ext>
                </a:extLst>
              </a:tr>
              <a:tr h="436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2.00E-09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1.25E+10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3.53E+00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4254301"/>
                  </a:ext>
                </a:extLst>
              </a:tr>
              <a:tr h="436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0.00813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3.10E-09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1.93E+10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2.62E+00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7708544"/>
                  </a:ext>
                </a:extLst>
              </a:tr>
              <a:tr h="436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0.00803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3.10E-09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1.93E+10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2.59E+00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3011002"/>
                  </a:ext>
                </a:extLst>
              </a:tr>
              <a:tr h="436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0.00824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3.10E-09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1.93E+10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2.65E+00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2456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930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BBED12-CE96-488D-9C4B-5B182BF70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5" t="37799" r="12550" b="14045"/>
          <a:stretch/>
        </p:blipFill>
        <p:spPr>
          <a:xfrm>
            <a:off x="661385" y="53267"/>
            <a:ext cx="9667783" cy="3302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242FCC-9BD3-4D95-A864-DD4B83FC93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6" t="20065" r="13349" b="26213"/>
          <a:stretch/>
        </p:blipFill>
        <p:spPr>
          <a:xfrm>
            <a:off x="794551" y="3173766"/>
            <a:ext cx="9534617" cy="36842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8AAD8A-F476-44B8-A05D-D03300AC751B}"/>
              </a:ext>
            </a:extLst>
          </p:cNvPr>
          <p:cNvSpPr txBox="1"/>
          <p:nvPr/>
        </p:nvSpPr>
        <p:spPr>
          <a:xfrm>
            <a:off x="9001958" y="213063"/>
            <a:ext cx="295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Sasha master internship 2023</a:t>
            </a:r>
          </a:p>
        </p:txBody>
      </p:sp>
    </p:spTree>
    <p:extLst>
      <p:ext uri="{BB962C8B-B14F-4D97-AF65-F5344CB8AC3E}">
        <p14:creationId xmlns:p14="http://schemas.microsoft.com/office/powerpoint/2010/main" val="129830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DE8AB0-EE02-4849-83F6-38C247560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9" t="19028" r="62063" b="14435"/>
          <a:stretch/>
        </p:blipFill>
        <p:spPr>
          <a:xfrm>
            <a:off x="6427451" y="175244"/>
            <a:ext cx="5592932" cy="6332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C9CAD1-B6EF-4061-9F5B-BA53728EC499}"/>
              </a:ext>
            </a:extLst>
          </p:cNvPr>
          <p:cNvSpPr txBox="1"/>
          <p:nvPr/>
        </p:nvSpPr>
        <p:spPr>
          <a:xfrm>
            <a:off x="568171" y="435006"/>
            <a:ext cx="35063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8 different configurations :</a:t>
            </a:r>
          </a:p>
          <a:p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7CA0C1-8D56-49DB-8193-7793BE1B2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3" y="1307861"/>
            <a:ext cx="4364548" cy="536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0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09A4A-D234-42BB-A56C-784C36C1E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4" y="10014"/>
            <a:ext cx="10515600" cy="1325563"/>
          </a:xfrm>
        </p:spPr>
        <p:txBody>
          <a:bodyPr/>
          <a:lstStyle/>
          <a:p>
            <a:r>
              <a:rPr lang="en-US" dirty="0"/>
              <a:t>Tracking in RF-Track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66334-4F36-4516-91D4-F36A1192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29" y="1044389"/>
            <a:ext cx="10844815" cy="1965141"/>
          </a:xfrm>
        </p:spPr>
        <p:txBody>
          <a:bodyPr/>
          <a:lstStyle/>
          <a:p>
            <a:r>
              <a:rPr lang="en-US" sz="2400" dirty="0"/>
              <a:t>There is no time distribution in Mattia G4 output.</a:t>
            </a:r>
          </a:p>
          <a:p>
            <a:r>
              <a:rPr lang="en-US" sz="2400" dirty="0"/>
              <a:t>The RF phase is time dependent.</a:t>
            </a:r>
          </a:p>
          <a:p>
            <a:r>
              <a:rPr lang="en-US" sz="2400" dirty="0"/>
              <a:t>To reduce the time and complexity of the phase optimization</a:t>
            </a:r>
            <a:r>
              <a:rPr lang="en-US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2E5F7-E87D-41AB-8A4F-34DE278A1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29" y="2849592"/>
            <a:ext cx="5195001" cy="3333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5A8514-3712-40C2-A453-8804FF1E2454}"/>
              </a:ext>
            </a:extLst>
          </p:cNvPr>
          <p:cNvSpPr txBox="1"/>
          <p:nvPr/>
        </p:nvSpPr>
        <p:spPr>
          <a:xfrm>
            <a:off x="-298363" y="2637999"/>
            <a:ext cx="71785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Make the same time distribution for the 8 configurations , this will result in optimization the RF phases only one time.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  After discussion with </a:t>
            </a:r>
            <a:r>
              <a:rPr lang="en-US" sz="2000" dirty="0" err="1"/>
              <a:t>Yongke</a:t>
            </a:r>
            <a:r>
              <a:rPr lang="en-US" sz="2000" dirty="0"/>
              <a:t> I decided to use the same phases as the conventional scheme.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To do so I made a gaussian sampling with mean and std as the conventional scheme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92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7012F-16FF-4C45-97FE-7E475561B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14" y="1335577"/>
            <a:ext cx="11660821" cy="4351338"/>
          </a:xfrm>
        </p:spPr>
        <p:txBody>
          <a:bodyPr>
            <a:normAutofit/>
          </a:bodyPr>
          <a:lstStyle/>
          <a:p>
            <a:r>
              <a:rPr lang="en-US" sz="2400" dirty="0"/>
              <a:t>RF phases is based on </a:t>
            </a:r>
            <a:r>
              <a:rPr lang="en-US" sz="2400" dirty="0" err="1"/>
              <a:t>Yongke</a:t>
            </a:r>
            <a:r>
              <a:rPr lang="en-US" sz="2400" dirty="0"/>
              <a:t> optimization:</a:t>
            </a:r>
          </a:p>
          <a:p>
            <a:pPr lvl="1"/>
            <a:r>
              <a:rPr lang="en-US" sz="2000" dirty="0"/>
              <a:t>RF Phases = [ -130 -130 -135 -75 -75 ] degree	</a:t>
            </a:r>
          </a:p>
          <a:p>
            <a:r>
              <a:rPr lang="en-US" sz="2400" dirty="0"/>
              <a:t>There are some updates on RFT regarding </a:t>
            </a:r>
            <a:r>
              <a:rPr lang="en-US" sz="2400" i="1" u="sng" dirty="0">
                <a:solidFill>
                  <a:srgbClr val="FF0000"/>
                </a:solidFill>
              </a:rPr>
              <a:t>the </a:t>
            </a:r>
            <a:r>
              <a:rPr lang="en-US" sz="2400" i="1" u="sng" dirty="0" err="1">
                <a:solidFill>
                  <a:srgbClr val="FF0000"/>
                </a:solidFill>
              </a:rPr>
              <a:t>autophase</a:t>
            </a:r>
            <a:r>
              <a:rPr lang="en-US" sz="2400" i="1" u="sng" dirty="0">
                <a:solidFill>
                  <a:srgbClr val="FF0000"/>
                </a:solidFill>
              </a:rPr>
              <a:t>() :</a:t>
            </a:r>
          </a:p>
          <a:p>
            <a:pPr lvl="1"/>
            <a:r>
              <a:rPr lang="en-US" sz="2000" dirty="0"/>
              <a:t>we changed the momentum of the reference particle to be </a:t>
            </a:r>
            <a:r>
              <a:rPr lang="en-US" sz="2000" dirty="0" err="1"/>
              <a:t>p_ref</a:t>
            </a:r>
            <a:r>
              <a:rPr lang="en-US" sz="2000" dirty="0"/>
              <a:t> = 10000MeV/c in order to keep using the same phases.</a:t>
            </a:r>
          </a:p>
          <a:p>
            <a:r>
              <a:rPr lang="en-US" sz="2400" dirty="0" err="1"/>
              <a:t>Ref_particle</a:t>
            </a:r>
            <a:r>
              <a:rPr lang="en-US" sz="2400" dirty="0"/>
              <a:t> [0 0 0 0 248.8 10000]</a:t>
            </a:r>
          </a:p>
          <a:p>
            <a:r>
              <a:rPr lang="en-US" sz="2400" dirty="0"/>
              <a:t>Tracking performed in three steps :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04C0F5-C6BD-4005-84EF-1267C3C79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4" y="10014"/>
            <a:ext cx="10515600" cy="1325563"/>
          </a:xfrm>
        </p:spPr>
        <p:txBody>
          <a:bodyPr/>
          <a:lstStyle/>
          <a:p>
            <a:r>
              <a:rPr lang="en-US" dirty="0"/>
              <a:t>Tracking in RF-Track II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0F1A6F-FF12-4C84-B916-D4F08803DD4A}"/>
              </a:ext>
            </a:extLst>
          </p:cNvPr>
          <p:cNvSpPr/>
          <p:nvPr/>
        </p:nvSpPr>
        <p:spPr>
          <a:xfrm>
            <a:off x="2210539" y="4847211"/>
            <a:ext cx="2420646" cy="1074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AMD (HTS)</a:t>
            </a:r>
          </a:p>
          <a:p>
            <a:pPr algn="ctr"/>
            <a:r>
              <a:rPr lang="en-US" sz="2000" b="1" dirty="0"/>
              <a:t>RFT- Volume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D852A7-72DE-4128-ADDB-570630F76AB4}"/>
              </a:ext>
            </a:extLst>
          </p:cNvPr>
          <p:cNvSpPr/>
          <p:nvPr/>
        </p:nvSpPr>
        <p:spPr>
          <a:xfrm>
            <a:off x="4773226" y="4847210"/>
            <a:ext cx="2420646" cy="1074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RF Structures </a:t>
            </a:r>
          </a:p>
          <a:p>
            <a:pPr algn="ctr"/>
            <a:r>
              <a:rPr lang="en-US" sz="2000" b="1" dirty="0"/>
              <a:t>RFT- Lattice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2E09DC-3EBB-4C2A-BF26-7E56E01E445B}"/>
              </a:ext>
            </a:extLst>
          </p:cNvPr>
          <p:cNvSpPr/>
          <p:nvPr/>
        </p:nvSpPr>
        <p:spPr>
          <a:xfrm>
            <a:off x="7335913" y="4847210"/>
            <a:ext cx="2420646" cy="1074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Positron </a:t>
            </a:r>
            <a:r>
              <a:rPr lang="en-US" sz="2000" b="1" dirty="0" err="1"/>
              <a:t>Linac</a:t>
            </a:r>
            <a:r>
              <a:rPr lang="en-US" sz="2000" b="1" dirty="0"/>
              <a:t> </a:t>
            </a:r>
          </a:p>
          <a:p>
            <a:pPr algn="ctr"/>
            <a:r>
              <a:rPr lang="en-US" sz="2000" b="1" dirty="0"/>
              <a:t>Analytical formula </a:t>
            </a:r>
          </a:p>
        </p:txBody>
      </p:sp>
    </p:spTree>
    <p:extLst>
      <p:ext uri="{BB962C8B-B14F-4D97-AF65-F5344CB8AC3E}">
        <p14:creationId xmlns:p14="http://schemas.microsoft.com/office/powerpoint/2010/main" val="156258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013838-69B9-40AA-9359-3AB15ABD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Energy gain along the capture section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883229-6C37-40FA-A39A-B7D6ABC05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0" y="1325563"/>
            <a:ext cx="11434439" cy="482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7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0978-11E1-4DC8-8BB3-9B93D702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Capture efficiency along the capture section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4CC831-7518-49C4-904C-7679B4E22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" y="1460996"/>
            <a:ext cx="11700769" cy="49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1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7B20C7-5E51-4840-88D8-7F630AAD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Emittance along the capture section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C10A19-07D8-4C8B-B15E-E6E42D972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2" y="1074198"/>
            <a:ext cx="11684346" cy="4923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6461C3-7C71-4A5E-8C16-D46CB6A51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73" y="2485747"/>
            <a:ext cx="6225669" cy="256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34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1668-3DB1-49EE-B017-51D75BE5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49" y="89916"/>
            <a:ext cx="10515600" cy="593664"/>
          </a:xfrm>
        </p:spPr>
        <p:txBody>
          <a:bodyPr>
            <a:normAutofit fontScale="90000"/>
          </a:bodyPr>
          <a:lstStyle/>
          <a:p>
            <a:r>
              <a:rPr lang="en-US" dirty="0"/>
              <a:t>Longitudinal phase space after the CS.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C473B-5D6A-4BEA-ACD8-843C40B35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2" y="835621"/>
            <a:ext cx="9733964" cy="610227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074B49-92A7-496A-800F-2F0D0AFAD602}"/>
              </a:ext>
            </a:extLst>
          </p:cNvPr>
          <p:cNvSpPr/>
          <p:nvPr/>
        </p:nvSpPr>
        <p:spPr>
          <a:xfrm>
            <a:off x="781233" y="4411987"/>
            <a:ext cx="9232777" cy="20065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B4A0C2-CFA8-4054-88E9-454F359DD8E2}"/>
              </a:ext>
            </a:extLst>
          </p:cNvPr>
          <p:cNvSpPr/>
          <p:nvPr/>
        </p:nvSpPr>
        <p:spPr>
          <a:xfrm>
            <a:off x="764952" y="2531611"/>
            <a:ext cx="9249059" cy="18628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BF2DDC-E74D-4DBC-9FE6-9B3323750EE7}"/>
              </a:ext>
            </a:extLst>
          </p:cNvPr>
          <p:cNvSpPr/>
          <p:nvPr/>
        </p:nvSpPr>
        <p:spPr>
          <a:xfrm>
            <a:off x="3758208" y="692457"/>
            <a:ext cx="6255804" cy="18315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B4273B-3D31-4278-A852-1990FB014E1E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014012" y="1589839"/>
            <a:ext cx="1162974" cy="18386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A8214C-1F50-4071-AB9B-D6EFE99507B1}"/>
              </a:ext>
            </a:extLst>
          </p:cNvPr>
          <p:cNvCxnSpPr>
            <a:cxnSpLocks/>
          </p:cNvCxnSpPr>
          <p:nvPr/>
        </p:nvCxnSpPr>
        <p:spPr>
          <a:xfrm>
            <a:off x="10014012" y="5422699"/>
            <a:ext cx="1162974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650111-E339-4C96-880F-E1176491FB5B}"/>
              </a:ext>
            </a:extLst>
          </p:cNvPr>
          <p:cNvCxnSpPr>
            <a:cxnSpLocks/>
          </p:cNvCxnSpPr>
          <p:nvPr/>
        </p:nvCxnSpPr>
        <p:spPr>
          <a:xfrm>
            <a:off x="10014012" y="3502459"/>
            <a:ext cx="1162974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D93D33-F938-4F70-94D5-CA3FFA3FB4F9}"/>
              </a:ext>
            </a:extLst>
          </p:cNvPr>
          <p:cNvSpPr txBox="1"/>
          <p:nvPr/>
        </p:nvSpPr>
        <p:spPr>
          <a:xfrm>
            <a:off x="10172700" y="1211580"/>
            <a:ext cx="73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0.6 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A0B5E-D828-492B-BB7B-03D38795BA83}"/>
              </a:ext>
            </a:extLst>
          </p:cNvPr>
          <p:cNvSpPr txBox="1"/>
          <p:nvPr/>
        </p:nvSpPr>
        <p:spPr>
          <a:xfrm>
            <a:off x="10172700" y="3140747"/>
            <a:ext cx="73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1.0 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19BE7D-03C9-467E-BC1B-383FF71FD610}"/>
              </a:ext>
            </a:extLst>
          </p:cNvPr>
          <p:cNvSpPr txBox="1"/>
          <p:nvPr/>
        </p:nvSpPr>
        <p:spPr>
          <a:xfrm>
            <a:off x="10172700" y="5083495"/>
            <a:ext cx="73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2.0 m</a:t>
            </a:r>
          </a:p>
        </p:txBody>
      </p:sp>
    </p:spTree>
    <p:extLst>
      <p:ext uri="{BB962C8B-B14F-4D97-AF65-F5344CB8AC3E}">
        <p14:creationId xmlns:p14="http://schemas.microsoft.com/office/powerpoint/2010/main" val="599820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029D69-5A23-4200-AA19-FA447ECB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940" y="27771"/>
            <a:ext cx="10515600" cy="593664"/>
          </a:xfrm>
        </p:spPr>
        <p:txBody>
          <a:bodyPr>
            <a:normAutofit fontScale="90000"/>
          </a:bodyPr>
          <a:lstStyle/>
          <a:p>
            <a:r>
              <a:rPr lang="en-US" dirty="0"/>
              <a:t>Longitudinal phase space after the PL.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D7B3EB-4248-45A4-AA9E-EF75C3F81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" y="881617"/>
            <a:ext cx="9498758" cy="595482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554DE3-9373-414B-8AD6-F25EA081E9AF}"/>
              </a:ext>
            </a:extLst>
          </p:cNvPr>
          <p:cNvSpPr/>
          <p:nvPr/>
        </p:nvSpPr>
        <p:spPr>
          <a:xfrm>
            <a:off x="497144" y="4456352"/>
            <a:ext cx="9232777" cy="17804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F9DED5-D1D5-450E-8B8A-FBA296BE46AB}"/>
              </a:ext>
            </a:extLst>
          </p:cNvPr>
          <p:cNvSpPr/>
          <p:nvPr/>
        </p:nvSpPr>
        <p:spPr>
          <a:xfrm>
            <a:off x="480863" y="2596721"/>
            <a:ext cx="9249059" cy="18302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A11EF8-7933-4E8D-A877-D8EF946E901E}"/>
              </a:ext>
            </a:extLst>
          </p:cNvPr>
          <p:cNvSpPr/>
          <p:nvPr/>
        </p:nvSpPr>
        <p:spPr>
          <a:xfrm>
            <a:off x="3474119" y="852257"/>
            <a:ext cx="6255804" cy="17355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4EF95E-8B45-4FE1-A20B-3D924DB4B73B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9729923" y="1720050"/>
            <a:ext cx="1162974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952399-F8C2-4AF4-BAFC-D7BF388C33BF}"/>
              </a:ext>
            </a:extLst>
          </p:cNvPr>
          <p:cNvCxnSpPr>
            <a:cxnSpLocks/>
          </p:cNvCxnSpPr>
          <p:nvPr/>
        </p:nvCxnSpPr>
        <p:spPr>
          <a:xfrm>
            <a:off x="9729923" y="5582498"/>
            <a:ext cx="1162974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1C1ADC-9DEA-412E-81DB-8999CA474C48}"/>
              </a:ext>
            </a:extLst>
          </p:cNvPr>
          <p:cNvCxnSpPr>
            <a:cxnSpLocks/>
          </p:cNvCxnSpPr>
          <p:nvPr/>
        </p:nvCxnSpPr>
        <p:spPr>
          <a:xfrm>
            <a:off x="9729923" y="3662258"/>
            <a:ext cx="1162974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740D153-8ECB-4A44-8492-CCDD08694F57}"/>
              </a:ext>
            </a:extLst>
          </p:cNvPr>
          <p:cNvSpPr txBox="1"/>
          <p:nvPr/>
        </p:nvSpPr>
        <p:spPr>
          <a:xfrm>
            <a:off x="9888611" y="1371379"/>
            <a:ext cx="73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0.6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FE2E63-ECAB-4E49-9C0C-28337F2AB4C4}"/>
              </a:ext>
            </a:extLst>
          </p:cNvPr>
          <p:cNvSpPr txBox="1"/>
          <p:nvPr/>
        </p:nvSpPr>
        <p:spPr>
          <a:xfrm>
            <a:off x="9888611" y="3300546"/>
            <a:ext cx="73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1.0 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F6236B-C628-42C0-B0C4-6DFD14050031}"/>
              </a:ext>
            </a:extLst>
          </p:cNvPr>
          <p:cNvSpPr txBox="1"/>
          <p:nvPr/>
        </p:nvSpPr>
        <p:spPr>
          <a:xfrm>
            <a:off x="9888611" y="5243294"/>
            <a:ext cx="73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2.0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190E48-CE2F-4C5B-BD3A-34C2EFD2C149}"/>
              </a:ext>
            </a:extLst>
          </p:cNvPr>
          <p:cNvSpPr txBox="1"/>
          <p:nvPr/>
        </p:nvSpPr>
        <p:spPr>
          <a:xfrm>
            <a:off x="7834562" y="197975"/>
            <a:ext cx="4330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Window cut :E = +/-3.8%, t = 16.7mm/c </a:t>
            </a:r>
          </a:p>
        </p:txBody>
      </p:sp>
    </p:spTree>
    <p:extLst>
      <p:ext uri="{BB962C8B-B14F-4D97-AF65-F5344CB8AC3E}">
        <p14:creationId xmlns:p14="http://schemas.microsoft.com/office/powerpoint/2010/main" val="3444144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13107</TotalTime>
  <Words>653</Words>
  <Application>Microsoft Office PowerPoint</Application>
  <PresentationFormat>Widescreen</PresentationFormat>
  <Paragraphs>257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Hybrid Positron source Fahad Alharthi </vt:lpstr>
      <vt:lpstr>PowerPoint Presentation</vt:lpstr>
      <vt:lpstr>Tracking in RF-Track I</vt:lpstr>
      <vt:lpstr>Tracking in RF-Track II</vt:lpstr>
      <vt:lpstr>Energy gain along the capture section </vt:lpstr>
      <vt:lpstr>Capture efficiency along the capture section </vt:lpstr>
      <vt:lpstr>Emittance along the capture section </vt:lpstr>
      <vt:lpstr>Longitudinal phase space after the CS.</vt:lpstr>
      <vt:lpstr>Longitudinal phase space after the PL.</vt:lpstr>
      <vt:lpstr>Summary table </vt:lpstr>
      <vt:lpstr>Conclusion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Positron source</dc:title>
  <dc:creator>fahad alharthi</dc:creator>
  <cp:lastModifiedBy>fahad alharthi</cp:lastModifiedBy>
  <cp:revision>37</cp:revision>
  <cp:lastPrinted>2023-09-18T09:15:14Z</cp:lastPrinted>
  <dcterms:created xsi:type="dcterms:W3CDTF">2023-08-28T11:20:30Z</dcterms:created>
  <dcterms:modified xsi:type="dcterms:W3CDTF">2023-09-18T09:33:25Z</dcterms:modified>
</cp:coreProperties>
</file>