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0"/>
  </p:notesMasterIdLst>
  <p:sldIdLst>
    <p:sldId id="267" r:id="rId2"/>
    <p:sldId id="270" r:id="rId3"/>
    <p:sldId id="273" r:id="rId4"/>
    <p:sldId id="274" r:id="rId5"/>
    <p:sldId id="277" r:id="rId6"/>
    <p:sldId id="287" r:id="rId7"/>
    <p:sldId id="275" r:id="rId8"/>
    <p:sldId id="276" r:id="rId9"/>
    <p:sldId id="292" r:id="rId10"/>
    <p:sldId id="293" r:id="rId11"/>
    <p:sldId id="296" r:id="rId12"/>
    <p:sldId id="278" r:id="rId13"/>
    <p:sldId id="294" r:id="rId14"/>
    <p:sldId id="295" r:id="rId15"/>
    <p:sldId id="288" r:id="rId16"/>
    <p:sldId id="291" r:id="rId17"/>
    <p:sldId id="290" r:id="rId18"/>
    <p:sldId id="283" r:id="rId1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14"/>
    <a:srgbClr val="00294B"/>
    <a:srgbClr val="F39200"/>
    <a:srgbClr val="6600CC"/>
    <a:srgbClr val="456487"/>
    <a:srgbClr val="7A286A"/>
    <a:srgbClr val="FF6700"/>
    <a:srgbClr val="511F74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8233" autoAdjust="0"/>
  </p:normalViewPr>
  <p:slideViewPr>
    <p:cSldViewPr>
      <p:cViewPr varScale="1">
        <p:scale>
          <a:sx n="137" d="100"/>
          <a:sy n="137" d="100"/>
        </p:scale>
        <p:origin x="826" y="91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57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8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05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08/09/2023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08/09/2023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56" r:id="rId2"/>
    <p:sldLayoutId id="2147483727" r:id="rId3"/>
    <p:sldLayoutId id="2147483738" r:id="rId4"/>
    <p:sldLayoutId id="2147483753" r:id="rId5"/>
    <p:sldLayoutId id="2147483754" r:id="rId6"/>
    <p:sldLayoutId id="2147483755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2887107" y="1212422"/>
            <a:ext cx="4998559" cy="2415661"/>
          </a:xfrm>
          <a:ln w="19050">
            <a:noFill/>
          </a:ln>
        </p:spPr>
        <p:txBody>
          <a:bodyPr>
            <a:noAutofit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En 2015, achat d’une Stratasys Fortus 250MC (FDM) à l’ex-LAL.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En 2016, arrivée d’une Projet MJP 2500+ de chez 3DSytems (Polyjet) et une A4V2 de 3NTR (FDM) à l’ex-IPNO 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En 2017, achat d’une UP+2 (FDM) pour l’atelier du bât.100.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Enfin en 2019, arrivée d’une Sigma X R19 (FDM) pour l’ex-IPNO.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En 2023, achat d’une Ultimaker S7 Pro Bundle au bât.100.</a:t>
            </a:r>
          </a:p>
          <a:p>
            <a:pPr marL="0" indent="0">
              <a:buNone/>
            </a:pPr>
            <a:endParaRPr lang="fr-FR" sz="1600" dirty="0">
              <a:solidFill>
                <a:srgbClr val="00294B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Historique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CE2C38-CB63-4A4A-8263-E80DFD5E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8" y="1373560"/>
            <a:ext cx="2212425" cy="16593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84E7B4-BE90-421F-A2FE-ADC5C21A2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07" y="2420253"/>
            <a:ext cx="2212425" cy="14396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EFBEEA-24CB-4E38-8B4A-787192E7C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548" y="3847789"/>
            <a:ext cx="3877266" cy="18084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DBDDA8-843B-4978-AACF-7733BA5CB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2" y="2989395"/>
            <a:ext cx="1572905" cy="26466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2D03D7-DA53-406C-BAD2-DC7484EE9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995" y="4422810"/>
            <a:ext cx="1572904" cy="1213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F05B26-33B3-4012-9B30-4C503D3BD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870" y="4422811"/>
            <a:ext cx="1176630" cy="12132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71CDD9-3AE5-41DB-8BE0-7E90A5C6B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0585" y="4422809"/>
            <a:ext cx="1182727" cy="12132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EC4ACE-C176-4CCB-B3BF-5E7D381094FC}"/>
              </a:ext>
            </a:extLst>
          </p:cNvPr>
          <p:cNvSpPr txBox="1"/>
          <p:nvPr/>
        </p:nvSpPr>
        <p:spPr>
          <a:xfrm rot="19486274">
            <a:off x="4665613" y="4838127"/>
            <a:ext cx="761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41605B-BA49-477A-831F-F1159603A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5451" y="4620570"/>
            <a:ext cx="87790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Fortus 450-MC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8B41C0CB-DDCF-4169-99E6-1C1D767D6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464" y="1134365"/>
            <a:ext cx="5040559" cy="4415659"/>
          </a:xfrm>
        </p:spPr>
        <p:txBody>
          <a:bodyPr>
            <a:normAutofit fontScale="92500" lnSpcReduction="20000"/>
          </a:bodyPr>
          <a:lstStyle/>
          <a:p>
            <a:r>
              <a:rPr lang="fr-FR" sz="1200" dirty="0">
                <a:solidFill>
                  <a:srgbClr val="456487"/>
                </a:solidFill>
              </a:rPr>
              <a:t>ABS-M30 : Correspond à l’ABS que nous utilisons actuellement. Solide, léger. Parfait pour toutes sortes d’utilisation un peu technique.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ABS-M30i : ABS identique au M30 sauf qu’il est bio-compatible. Utilité pour le pôle santé ?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ASA : Très proche de l’ABS mais plus solide et un aspect plus lisse. Résiste aux UV. Idéal pour une expérience en extérieur ou certaines applications en optique.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ABS-ESD7 : ABS avec propriété de dissipation électrostatique (ESD). Un peu plus solide que l’ABS-M30. Utilité pour l’électronique ?</a:t>
            </a:r>
          </a:p>
          <a:p>
            <a:r>
              <a:rPr lang="fr-FR" sz="1200" dirty="0">
                <a:solidFill>
                  <a:srgbClr val="456487"/>
                </a:solidFill>
              </a:rPr>
              <a:t>Nylon 12 : Robuste et résistant, avec un peu de flexibilité. Parfaitement adapté aux applications comprenant des fermetures encliquetables, des outils avec des pièces d'insertion par pression et des pièces résistantes aux vibrations. </a:t>
            </a:r>
          </a:p>
          <a:p>
            <a:r>
              <a:rPr lang="fr-FR" sz="1200" dirty="0">
                <a:solidFill>
                  <a:srgbClr val="456487"/>
                </a:solidFill>
              </a:rPr>
              <a:t>Nylon 12-CF : Offre la résistance et la rigidité nécessaires pour remplacer le métal dans certaines applications.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PC : Robuste, dimensionnellement stable, résistant à la chaleur et présentant une bonne résistance aux chocs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PC-ABS : Associe le Polycarbonate et l’ABS pour un matériau solide et résistant à la chaleur (+ de 100°C).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PC-ISO : Polycarbonate bio-compatible. Conforme aux normes ISO 10993 et USP classe VI. Il peut être stérilisé par rayonnements gamma ou à l'oxyde d'éthylène (EtO). Utilité pour le pôle santé ?</a:t>
            </a:r>
          </a:p>
          <a:p>
            <a:r>
              <a:rPr lang="fr-FR" sz="1200" dirty="0">
                <a:solidFill>
                  <a:srgbClr val="456487"/>
                </a:solidFill>
              </a:rPr>
              <a:t>HIPPS : Polystyrène à fort impact. Similaires à l'ABS mais comme son nom l'indique, il offre une résistance aux chocs beaucoup plus élevée que ce dernier.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ST-130 :</a:t>
            </a:r>
            <a:r>
              <a:rPr lang="fr-FR" sz="1200" dirty="0"/>
              <a:t> </a:t>
            </a:r>
            <a:r>
              <a:rPr lang="fr-FR" sz="1200" dirty="0">
                <a:solidFill>
                  <a:srgbClr val="456487"/>
                </a:solidFill>
              </a:rPr>
              <a:t>Réalisation de moules composites pour des pièces à noyau creux. Il sert principalement à fabriquer des outils composites sacrificiels imprimés en 3D pour les pièces à noyau creux comme les tubes, les collecteurs et les conduits.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B6263D-4817-4FEF-8BD2-4FB0E8BEDDAB}"/>
              </a:ext>
            </a:extLst>
          </p:cNvPr>
          <p:cNvSpPr txBox="1"/>
          <p:nvPr/>
        </p:nvSpPr>
        <p:spPr>
          <a:xfrm>
            <a:off x="273819" y="734255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Matériaux utilisables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D715CC1-B8F3-4C59-9784-1A4A83FE0FB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35753" y="734255"/>
            <a:ext cx="5040559" cy="4980565"/>
          </a:xfrm>
        </p:spPr>
        <p:txBody>
          <a:bodyPr>
            <a:normAutofit fontScale="92500" lnSpcReduction="20000"/>
          </a:bodyPr>
          <a:lstStyle/>
          <a:p>
            <a:r>
              <a:rPr lang="fr-FR" sz="1200" dirty="0">
                <a:solidFill>
                  <a:srgbClr val="456487"/>
                </a:solidFill>
              </a:rPr>
              <a:t>Ultem 9085 : Présente un rapport résistance/poids élevé, une excellente résistance à la chaleur et une grande résistance aux chocs. Possède des caractéristiques d'inflammabilité, de fumée et de toxicité (FST). Certifié haute performance. Répond à des critères de test rigoureux et conserve la traçabilité exigée par l'industrie aérospatiale. Utilisable au CERN en caverne.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Ultem 1010 : Quasiment les mêmes caractéristiques qu’au dessus mais en plus une conformité aux normes industrielles de biocompatibilité ISO 10993 et USP Classe VI, et aux exigences de sécurité alimentaire NSF 51. 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Antero 800NA : PEKK d’une grande solidité, une résistance élevée à la chaleur, un faible dégazage et une résistance chimique optimale.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Antero 840 CN03 : PEKK identique qu’au dessus mais avec propriété de dissipation électrostatique (ESD). Conçu pour répondre aux exigences du secteur de l'aérospatiale.</a:t>
            </a:r>
          </a:p>
          <a:p>
            <a:r>
              <a:rPr lang="fr-FR" sz="1200" dirty="0">
                <a:solidFill>
                  <a:srgbClr val="E05314"/>
                </a:solidFill>
              </a:rPr>
              <a:t>Victrex AM 200 : Matériau à faible point de fusion (LMPAEK). Conçu spécifiquement pour la fabrication additive, il offre les avantages d'un matériau en PAEK tout en apportant une réponse aux problèmes liés à l'impression 3D de cette famille de polymères qui comprend le PEEK et le PEKK. Plus facile d’impression.</a:t>
            </a:r>
          </a:p>
          <a:p>
            <a:r>
              <a:rPr lang="fr-FR" sz="1200" dirty="0">
                <a:solidFill>
                  <a:srgbClr val="E05314"/>
                </a:solidFill>
              </a:rPr>
              <a:t>Kimya Kepstan PEKK-SC: Résistant aux températures élevées, à l’abrasion et aux produits chimiques. Compatible avec la norme feu/fumée EN 45 545</a:t>
            </a:r>
          </a:p>
          <a:p>
            <a:r>
              <a:rPr lang="fr-FR" sz="1200" dirty="0">
                <a:solidFill>
                  <a:srgbClr val="E05314"/>
                </a:solidFill>
              </a:rPr>
              <a:t>Kimya PC-FR : Polycarbonate aux propriétés ignifuges. Conçu pour être conforme aux réglementations en matière de sécurité incendie. </a:t>
            </a:r>
          </a:p>
          <a:p>
            <a:r>
              <a:rPr lang="fr-FR" sz="1200" dirty="0">
                <a:solidFill>
                  <a:srgbClr val="E05314"/>
                </a:solidFill>
              </a:rPr>
              <a:t>Addigy PA6/66-GF20FR : Nylon chargé de verre. Matériau ignifuge présente de faibles caractéristiques de génération de fumée et sa composition chargée de verre offre d'excellentes performances thermiques à des températures élevées.</a:t>
            </a:r>
          </a:p>
          <a:p>
            <a:r>
              <a:rPr lang="fr-FR" sz="1200" dirty="0">
                <a:solidFill>
                  <a:srgbClr val="E05314"/>
                </a:solidFill>
              </a:rPr>
              <a:t>Ultem 9085 : Idem que l’autre mais venant d’un autre fournisseur et de plusieurs couleurs différentes (6).</a:t>
            </a:r>
          </a:p>
          <a:p>
            <a:r>
              <a:rPr lang="fr-FR" sz="1200" dirty="0">
                <a:solidFill>
                  <a:srgbClr val="E05314"/>
                </a:solidFill>
              </a:rPr>
              <a:t>PC : Idem que l’autre mais venant d’un autre fournisseur et dispo en rouge et noir.</a:t>
            </a:r>
          </a:p>
          <a:p>
            <a:r>
              <a:rPr lang="fr-FR" sz="1200" dirty="0">
                <a:solidFill>
                  <a:srgbClr val="E05314"/>
                </a:solidFill>
              </a:rPr>
              <a:t>PC-ABS : Idem que l’autre mais venant d’un autre fournisseur et dispo en rouge.</a:t>
            </a:r>
          </a:p>
        </p:txBody>
      </p:sp>
    </p:spTree>
    <p:extLst>
      <p:ext uri="{BB962C8B-B14F-4D97-AF65-F5344CB8AC3E}">
        <p14:creationId xmlns:p14="http://schemas.microsoft.com/office/powerpoint/2010/main" val="171914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3C4CD-2B3D-4A93-AE80-4E4BB53D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0A4ECD-C250-47C4-9179-F6700B65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2D52D-7377-43F6-BF39-661B9747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7266E2A-CF15-4D32-9217-B7F87872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</a:t>
            </a:r>
            <a:r>
              <a:rPr lang="fr-FR" dirty="0" err="1">
                <a:latin typeface="Book Antiqua" panose="02040602050305030304" pitchFamily="18" charset="0"/>
              </a:rPr>
              <a:t>Fortus</a:t>
            </a:r>
            <a:r>
              <a:rPr lang="fr-FR" dirty="0">
                <a:latin typeface="Book Antiqua" panose="02040602050305030304" pitchFamily="18" charset="0"/>
              </a:rPr>
              <a:t> 450-MC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5BDA104-F758-46B2-9279-5D223CAED8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47" t="1553" r="10452" b="-1"/>
          <a:stretch/>
        </p:blipFill>
        <p:spPr>
          <a:xfrm>
            <a:off x="633858" y="702251"/>
            <a:ext cx="4248473" cy="4933939"/>
          </a:xfr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9F928D5-4A72-4D57-BFDD-4BF4E82BC33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882869" y="796925"/>
            <a:ext cx="4248473" cy="4781552"/>
          </a:xfrm>
        </p:spPr>
      </p:pic>
    </p:spTree>
    <p:extLst>
      <p:ext uri="{BB962C8B-B14F-4D97-AF65-F5344CB8AC3E}">
        <p14:creationId xmlns:p14="http://schemas.microsoft.com/office/powerpoint/2010/main" val="3892641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2B41649-121F-4512-B663-899953EF1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82" b="16949"/>
          <a:stretch/>
        </p:blipFill>
        <p:spPr>
          <a:xfrm>
            <a:off x="3143870" y="4253880"/>
            <a:ext cx="1954486" cy="13812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FCB74F-E54E-46F9-8D3F-79C9501C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69" y="1525618"/>
            <a:ext cx="1651895" cy="254459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FC56AB-C75C-41D3-ADA7-5ECBA883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A1B63C-ECDC-4AF3-8A41-40681FC0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6F3F92-F24D-4208-A1BD-5D6C7D9C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60CC1CD-92EC-4886-93BD-70B07F4A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F370</a:t>
            </a:r>
          </a:p>
        </p:txBody>
      </p:sp>
      <p:pic>
        <p:nvPicPr>
          <p:cNvPr id="8" name="Espace réservé du contenu 14">
            <a:extLst>
              <a:ext uri="{FF2B5EF4-FFF2-40B4-BE49-F238E27FC236}">
                <a16:creationId xmlns:a16="http://schemas.microsoft.com/office/drawing/2014/main" id="{5441068E-A6E8-455B-B383-5C15C4BC4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795" y="704316"/>
            <a:ext cx="2715031" cy="340554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A14FED2-48DF-4DF6-844D-DF500B1C3278}"/>
              </a:ext>
            </a:extLst>
          </p:cNvPr>
          <p:cNvSpPr txBox="1"/>
          <p:nvPr/>
        </p:nvSpPr>
        <p:spPr>
          <a:xfrm>
            <a:off x="6228933" y="862625"/>
            <a:ext cx="285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solidFill>
                  <a:srgbClr val="456487"/>
                </a:solidFill>
                <a:latin typeface="+mn-lt"/>
              </a:rPr>
              <a:t>Stratasys F370 =&gt; Bât.200</a:t>
            </a:r>
          </a:p>
        </p:txBody>
      </p:sp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B66E963C-8E72-4FE3-931D-B6D4EA804910}"/>
              </a:ext>
            </a:extLst>
          </p:cNvPr>
          <p:cNvGraphicFramePr>
            <a:graphicFrameLocks noGrp="1"/>
          </p:cNvGraphicFramePr>
          <p:nvPr>
            <p:ph sz="half" idx="13"/>
            <p:extLst/>
          </p:nvPr>
        </p:nvGraphicFramePr>
        <p:xfrm>
          <a:off x="5134360" y="1543887"/>
          <a:ext cx="504031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156">
                  <a:extLst>
                    <a:ext uri="{9D8B030D-6E8A-4147-A177-3AD203B41FA5}">
                      <a16:colId xmlns:a16="http://schemas.microsoft.com/office/drawing/2014/main" val="1670101484"/>
                    </a:ext>
                  </a:extLst>
                </a:gridCol>
                <a:gridCol w="2520156">
                  <a:extLst>
                    <a:ext uri="{9D8B030D-6E8A-4147-A177-3AD203B41FA5}">
                      <a16:colId xmlns:a16="http://schemas.microsoft.com/office/drawing/2014/main" val="2624590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Technologie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146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Taille plateau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355x254x355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406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buses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3453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bobines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400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Types de polymères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Simples et techniques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86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97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Enceinte chauffée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87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Plateau chauffé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Prix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50k€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910397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840E955-BB50-414A-84A3-FBAA27A9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03" y="4253880"/>
            <a:ext cx="3296511" cy="13812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1CBF77-D8C4-401E-BF99-3B683DA8C976}"/>
              </a:ext>
            </a:extLst>
          </p:cNvPr>
          <p:cNvSpPr txBox="1"/>
          <p:nvPr/>
        </p:nvSpPr>
        <p:spPr>
          <a:xfrm>
            <a:off x="5996048" y="4950642"/>
            <a:ext cx="3469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>
                <a:solidFill>
                  <a:srgbClr val="456487"/>
                </a:solidFill>
                <a:latin typeface="+mn-lt"/>
              </a:rPr>
              <a:t>PLA, ABS, ASA, ABS-CF10, PC-ABS, DIRAN, ABS-ESD7, TPU-95.  </a:t>
            </a:r>
          </a:p>
        </p:txBody>
      </p:sp>
    </p:spTree>
    <p:extLst>
      <p:ext uri="{BB962C8B-B14F-4D97-AF65-F5344CB8AC3E}">
        <p14:creationId xmlns:p14="http://schemas.microsoft.com/office/powerpoint/2010/main" val="55199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F370-CR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F0F3-D582-402A-B5FC-0362F90F69E0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Espace réservé du contenu 14">
            <a:extLst>
              <a:ext uri="{FF2B5EF4-FFF2-40B4-BE49-F238E27FC236}">
                <a16:creationId xmlns:a16="http://schemas.microsoft.com/office/drawing/2014/main" id="{B2B3301A-6142-4465-98CB-7AE5BE71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987" y="786922"/>
            <a:ext cx="2715031" cy="32067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E18BC6-7C16-4A03-B3A0-2CB54879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67" y="4253879"/>
            <a:ext cx="3296511" cy="13812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E6D1BD-4B7D-492A-BB50-6A262E95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" y="4253879"/>
            <a:ext cx="2255510" cy="13812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28AB29-D8D7-4D31-8CCF-0447B6EBB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82" b="16949"/>
          <a:stretch/>
        </p:blipFill>
        <p:spPr>
          <a:xfrm>
            <a:off x="3231650" y="4253879"/>
            <a:ext cx="1954486" cy="1381283"/>
          </a:xfrm>
          <a:prstGeom prst="rect">
            <a:avLst/>
          </a:prstGeom>
        </p:spPr>
      </p:pic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E8E57CAD-8842-4B85-B960-2C417D9E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0344" y="831089"/>
            <a:ext cx="5688632" cy="4397310"/>
          </a:xfrm>
        </p:spPr>
        <p:txBody>
          <a:bodyPr>
            <a:normAutofit/>
          </a:bodyPr>
          <a:lstStyle/>
          <a:p>
            <a:r>
              <a:rPr lang="fr-FR" sz="1200" dirty="0">
                <a:solidFill>
                  <a:srgbClr val="456487"/>
                </a:solidFill>
              </a:rPr>
              <a:t>Machine milieu de gamme de chez Stratasys.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Plateau de 355 x 254 x 355 mm.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9 matériaux disponibles (sans surcoût).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Le modèle CR est capable d’utiliser des filaments chargé en carbone                         (ABS &amp; Nylon).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Chargeur pour 4 bobines (2 pour le matériau / 2 pour le support de construction).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 noter qu’en fonction du matériau, il faut changer la tête et non juste les buses.     Le prix moyen d’une tête est de 1 000€, qui devient alors un consommable.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Stratasys fait une offre promo jusqu’à fin 2023,  comprenant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Kit de démarrage (16 plateaux, une tête pour le support et une pour le matériau + outils).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1 tête et une bobine de Nylon carbone.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1 tête et une bobine d’ABS carbone.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1 cuve de rinçage pour le support.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1 sachet de pastilles de « lessive » pour enlever le support.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Transport de 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Installation de 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Formation machine et logiciels.</a:t>
            </a:r>
          </a:p>
          <a:p>
            <a:pPr marL="457200" lvl="1" indent="0">
              <a:buNone/>
            </a:pPr>
            <a:r>
              <a:rPr lang="fr-FR" sz="1000" b="1" dirty="0">
                <a:solidFill>
                  <a:srgbClr val="FF0000"/>
                </a:solidFill>
              </a:rPr>
              <a:t>Total : 63 450 € au lieu de 84 k€.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508B0ED-5479-4FED-A580-8F4D50627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429" y="1229544"/>
            <a:ext cx="1789309" cy="24778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C5A118-7433-4B23-899C-E2B9583DE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399" y="4366327"/>
            <a:ext cx="2481533" cy="13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1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F370-CR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196464" y="1661592"/>
            <a:ext cx="5040559" cy="3240360"/>
          </a:xfrm>
        </p:spPr>
        <p:txBody>
          <a:bodyPr>
            <a:normAutofit/>
          </a:bodyPr>
          <a:lstStyle/>
          <a:p>
            <a:r>
              <a:rPr lang="fr-FR" sz="1200" dirty="0">
                <a:solidFill>
                  <a:srgbClr val="456487"/>
                </a:solidFill>
              </a:rPr>
              <a:t>PLA : Matériau le plus utilisé dans la F.A. Biosourcée et à bas prix (65€ la bobine). Parfait pour du prototypage. Plus souple que l’ABS.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ABS-M30 : Correspond à l’ABS que nous utilisons actuellement. Solide, léger. Parfait pour toutes sortes d’utilisation un peu technique.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ASA : Très proche de l’ABS mais plus solide et un aspect plus lisse. Résiste aux UV. Idéal pour une expérience en extérieur ou certaines applications en optique. 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ABS-ESD7 : ABS avec propriété de dissipation électrostatique (ESD). Un peu plus solide que l’ABS-M30. Utilité pour l’électronique ?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3"/>
          </p:nvPr>
        </p:nvSpPr>
        <p:spPr>
          <a:xfrm>
            <a:off x="5535753" y="1661592"/>
            <a:ext cx="5040559" cy="2844316"/>
          </a:xfrm>
        </p:spPr>
        <p:txBody>
          <a:bodyPr>
            <a:normAutofit/>
          </a:bodyPr>
          <a:lstStyle/>
          <a:p>
            <a:r>
              <a:rPr lang="fr-FR" sz="1200" dirty="0">
                <a:solidFill>
                  <a:srgbClr val="456487"/>
                </a:solidFill>
              </a:rPr>
              <a:t>ABS-CF10 : ABS renforcé de fibres courtes de carbone (10% du poids). Pourrai remplacer l’aluminium en étant plus léger. Idéal pour des pièces compliqué ou irréalisable en usinage.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Nylon-CF10 : Pareil qu’au dessus mais avec un matériau encore plus solide et résistant aux produits chimiques.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PC-ABS : Associe le Polycarbonate et l’ABS pour un matériau solide et résistant à la chaleur (+ de 100°C).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DIRAN 410 : Matériau à base de nylon donc très résistant. Résistant aux hydrocarbures. Texture lisse à faible frottement, parfait pour les outillages de fabrication non-marquants.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TPU 92A : Matériau élastomère. Parfait pour des tuyaux flexibles, des tubes, des conduits d'aération et des amortisseurs de vibration. Shore de 92 A.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315F3D-969A-4F0A-8F58-0E4CCBD696FC}"/>
              </a:ext>
            </a:extLst>
          </p:cNvPr>
          <p:cNvSpPr txBox="1"/>
          <p:nvPr/>
        </p:nvSpPr>
        <p:spPr>
          <a:xfrm>
            <a:off x="3982513" y="922790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Matériaux utilisables</a:t>
            </a:r>
          </a:p>
        </p:txBody>
      </p:sp>
    </p:spTree>
    <p:extLst>
      <p:ext uri="{BB962C8B-B14F-4D97-AF65-F5344CB8AC3E}">
        <p14:creationId xmlns:p14="http://schemas.microsoft.com/office/powerpoint/2010/main" val="348031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23CF82-D520-4F96-9159-F07CB53D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91E5F7-7FBA-47BA-8322-4D102DBC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BB48D7-BAE0-413C-9F26-E00B1473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DA4E697-B163-4B64-A874-1CE773C7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Retour d’expérience d’impression du PEEK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FA51F26-3945-4495-B1FC-EE3F6FBD1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193" t="13527" r="13473" b="10922"/>
          <a:stretch/>
        </p:blipFill>
        <p:spPr>
          <a:xfrm>
            <a:off x="112006" y="1068605"/>
            <a:ext cx="2352307" cy="1235076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7A1EAA1-E23A-4ED9-AE0B-999E9C220B0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19997" t="9319" r="24285" b="15229"/>
          <a:stretch/>
        </p:blipFill>
        <p:spPr>
          <a:xfrm>
            <a:off x="2778207" y="2420839"/>
            <a:ext cx="2007991" cy="13289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1AA2CF-481F-43E9-BB2D-1289FF089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1" t="12221" r="15026" b="17665"/>
          <a:stretch/>
        </p:blipFill>
        <p:spPr>
          <a:xfrm>
            <a:off x="113790" y="2272757"/>
            <a:ext cx="2352307" cy="11230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FE2E79-55E3-41E9-A0E0-EE1811002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55" t="9116" r="6374" b="17277"/>
          <a:stretch/>
        </p:blipFill>
        <p:spPr>
          <a:xfrm>
            <a:off x="113791" y="3395819"/>
            <a:ext cx="2352307" cy="12181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070563-FBB2-457A-A8CA-5F4C15D5C1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41" t="5527" r="18133" b="9502"/>
          <a:stretch/>
        </p:blipFill>
        <p:spPr>
          <a:xfrm>
            <a:off x="2778207" y="1200393"/>
            <a:ext cx="2007991" cy="12533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EA2A5FE-89D7-4BE0-9643-83050961ACDC}"/>
              </a:ext>
            </a:extLst>
          </p:cNvPr>
          <p:cNvSpPr txBox="1"/>
          <p:nvPr/>
        </p:nvSpPr>
        <p:spPr>
          <a:xfrm>
            <a:off x="2866107" y="711324"/>
            <a:ext cx="1676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Société AON 3D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7FAE0E-2ED1-4912-81C0-214A246DFA04}"/>
              </a:ext>
            </a:extLst>
          </p:cNvPr>
          <p:cNvSpPr txBox="1"/>
          <p:nvPr/>
        </p:nvSpPr>
        <p:spPr>
          <a:xfrm>
            <a:off x="170214" y="711324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Société Mini </a:t>
            </a:r>
            <a:r>
              <a:rPr lang="fr-FR" sz="1600" dirty="0" err="1">
                <a:solidFill>
                  <a:srgbClr val="00294B"/>
                </a:solidFill>
              </a:rPr>
              <a:t>Factory</a:t>
            </a:r>
            <a:endParaRPr lang="fr-FR" sz="1600" dirty="0">
              <a:solidFill>
                <a:srgbClr val="00294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D887E3-7A71-4EC4-A311-C2FD47C2ED5E}"/>
              </a:ext>
            </a:extLst>
          </p:cNvPr>
          <p:cNvSpPr/>
          <p:nvPr/>
        </p:nvSpPr>
        <p:spPr>
          <a:xfrm>
            <a:off x="0" y="5404549"/>
            <a:ext cx="41239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Source : RDM-FA –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A.Lantheaume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/ P.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Repain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– 04/2022 – Copyright CNRS</a:t>
            </a:r>
            <a:endParaRPr lang="fr-FR" sz="1000" dirty="0">
              <a:solidFill>
                <a:srgbClr val="456487"/>
              </a:solidFill>
            </a:endParaRPr>
          </a:p>
        </p:txBody>
      </p:sp>
      <p:pic>
        <p:nvPicPr>
          <p:cNvPr id="16" name="Espace réservé du contenu 10">
            <a:extLst>
              <a:ext uri="{FF2B5EF4-FFF2-40B4-BE49-F238E27FC236}">
                <a16:creationId xmlns:a16="http://schemas.microsoft.com/office/drawing/2014/main" id="{96D023BE-225C-4ADF-8B3A-AE6D6E8E0D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81" t="17499" r="24386" b="19133"/>
          <a:stretch/>
        </p:blipFill>
        <p:spPr>
          <a:xfrm>
            <a:off x="7635670" y="1032426"/>
            <a:ext cx="3021531" cy="16304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CF308D-9BE3-4779-A187-D9EE40CE9B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46" t="23955" r="14501" b="18430"/>
          <a:stretch/>
        </p:blipFill>
        <p:spPr>
          <a:xfrm>
            <a:off x="7635670" y="2475132"/>
            <a:ext cx="3023314" cy="13089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FDF4EF-23AE-41E6-AC49-D94188E6BD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374" t="21381" r="18581" b="22092"/>
          <a:stretch/>
        </p:blipFill>
        <p:spPr>
          <a:xfrm>
            <a:off x="7632798" y="3749824"/>
            <a:ext cx="3021531" cy="137292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F51EED7-5A8B-4AF5-937B-3098F325755D}"/>
              </a:ext>
            </a:extLst>
          </p:cNvPr>
          <p:cNvSpPr txBox="1"/>
          <p:nvPr/>
        </p:nvSpPr>
        <p:spPr>
          <a:xfrm>
            <a:off x="8316107" y="715120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Société </a:t>
            </a:r>
            <a:r>
              <a:rPr lang="fr-FR" sz="1600" dirty="0" err="1">
                <a:solidFill>
                  <a:srgbClr val="00294B"/>
                </a:solidFill>
              </a:rPr>
              <a:t>NéoFab</a:t>
            </a:r>
            <a:endParaRPr lang="fr-FR" sz="1600" dirty="0">
              <a:solidFill>
                <a:srgbClr val="00294B"/>
              </a:solidFill>
            </a:endParaRPr>
          </a:p>
        </p:txBody>
      </p:sp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827535DA-280A-46A0-88E8-C089C514C6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81" t="35057" r="35599" b="6515"/>
          <a:stretch/>
        </p:blipFill>
        <p:spPr>
          <a:xfrm>
            <a:off x="5466108" y="1032426"/>
            <a:ext cx="1527254" cy="13884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E3893A-9FF9-4FA0-803F-FD54B476C2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413" t="25355" r="41754" b="15914"/>
          <a:stretch/>
        </p:blipFill>
        <p:spPr>
          <a:xfrm>
            <a:off x="5466108" y="2420838"/>
            <a:ext cx="1520459" cy="13289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E8CB219-9791-45FD-998A-DF63B623DD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457" t="22989" r="31736" b="9217"/>
          <a:stretch/>
        </p:blipFill>
        <p:spPr>
          <a:xfrm>
            <a:off x="5466108" y="3749824"/>
            <a:ext cx="1525471" cy="137292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0D7CCBC-9C6E-4EFC-B1C7-1178AC4E5A7F}"/>
              </a:ext>
            </a:extLst>
          </p:cNvPr>
          <p:cNvSpPr txBox="1"/>
          <p:nvPr/>
        </p:nvSpPr>
        <p:spPr>
          <a:xfrm>
            <a:off x="4937152" y="709361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Société 3DGence (Pologne)</a:t>
            </a:r>
          </a:p>
        </p:txBody>
      </p:sp>
    </p:spTree>
    <p:extLst>
      <p:ext uri="{BB962C8B-B14F-4D97-AF65-F5344CB8AC3E}">
        <p14:creationId xmlns:p14="http://schemas.microsoft.com/office/powerpoint/2010/main" val="309063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25FC07-2EEA-4D1C-93B7-E1342635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F5F5C9-D048-406F-8556-C871D77A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4391AC-F33C-4CB3-B659-D0AD1919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86B1CFC-7719-49DF-BBAC-E5EF9E95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Retour d’expérience d’impression du PEEK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19515B7-4091-4702-975E-454106BAB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4459" y="908679"/>
            <a:ext cx="2088232" cy="2194174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1373181-C692-4D33-BA59-8E011B3B61B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28469" t="13699" r="37243" b="16228"/>
          <a:stretch/>
        </p:blipFill>
        <p:spPr>
          <a:xfrm>
            <a:off x="6034459" y="3265724"/>
            <a:ext cx="2088232" cy="2088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2CF8FC-8148-4752-A3CB-22C8889D451A}"/>
              </a:ext>
            </a:extLst>
          </p:cNvPr>
          <p:cNvSpPr txBox="1"/>
          <p:nvPr/>
        </p:nvSpPr>
        <p:spPr>
          <a:xfrm>
            <a:off x="417835" y="1214033"/>
            <a:ext cx="399256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94B"/>
                </a:solidFill>
              </a:rPr>
              <a:t>Temps d’impression pour du PEEK</a:t>
            </a:r>
          </a:p>
          <a:p>
            <a:endParaRPr lang="fr-FR" sz="1600" b="1" dirty="0">
              <a:solidFill>
                <a:srgbClr val="0029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24h de séchage de la bobine (75°)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1h de montée en T° de l’imprimante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X heures d’impression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1h de refroidissement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24h de solubilisation (parfois moins)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3h de séchage de la pièce (80°)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12h de recuit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2h montée en T°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94B"/>
                </a:solidFill>
              </a:rPr>
              <a:t>3h de recuit a 200°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</a:rPr>
              <a:t>7h de descente en T°</a:t>
            </a:r>
          </a:p>
          <a:p>
            <a:endParaRPr lang="fr-FR" sz="1600" dirty="0">
              <a:solidFill>
                <a:srgbClr val="00294B"/>
              </a:solidFill>
            </a:endParaRPr>
          </a:p>
          <a:p>
            <a:r>
              <a:rPr lang="fr-FR" sz="1600" dirty="0">
                <a:solidFill>
                  <a:srgbClr val="00294B"/>
                </a:solidFill>
              </a:rPr>
              <a:t>= </a:t>
            </a:r>
            <a:r>
              <a:rPr lang="fr-FR" sz="1600" b="1" dirty="0">
                <a:solidFill>
                  <a:srgbClr val="00294B"/>
                </a:solidFill>
              </a:rPr>
              <a:t>44h + Temps impression </a:t>
            </a:r>
            <a:r>
              <a:rPr lang="fr-FR" sz="1600" dirty="0">
                <a:solidFill>
                  <a:srgbClr val="00294B"/>
                </a:solidFill>
              </a:rPr>
              <a:t>(3 jours mini)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AA6802-CA7C-4CC7-9880-81CDD6D8C2EA}"/>
              </a:ext>
            </a:extLst>
          </p:cNvPr>
          <p:cNvSpPr txBox="1"/>
          <p:nvPr/>
        </p:nvSpPr>
        <p:spPr>
          <a:xfrm>
            <a:off x="8266707" y="1517576"/>
            <a:ext cx="1715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94B"/>
                </a:solidFill>
              </a:rPr>
              <a:t>Avant cristallisation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77AD43-F775-4D06-9E47-723466EF66EB}"/>
              </a:ext>
            </a:extLst>
          </p:cNvPr>
          <p:cNvSpPr txBox="1"/>
          <p:nvPr/>
        </p:nvSpPr>
        <p:spPr>
          <a:xfrm>
            <a:off x="8266707" y="3821832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94B"/>
                </a:solidFill>
              </a:rPr>
              <a:t>Après cristallisation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06E890-DDC1-4DE1-A7C2-7EE480EE6A5F}"/>
              </a:ext>
            </a:extLst>
          </p:cNvPr>
          <p:cNvSpPr/>
          <p:nvPr/>
        </p:nvSpPr>
        <p:spPr>
          <a:xfrm>
            <a:off x="2774607" y="5386023"/>
            <a:ext cx="41239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Source : RDM-FA –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A.Lantheaume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/ P.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Repain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– 04/2022 – Copyright CNRS</a:t>
            </a:r>
            <a:endParaRPr lang="fr-FR" sz="1000" dirty="0">
              <a:solidFill>
                <a:srgbClr val="4564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2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B65F8A-1784-44F6-A06A-2C67F07B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F0F9C6-A23E-44CC-8292-BB3F04F8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E1384A-3922-4B12-A799-4467D648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8C3DEC3-0F82-4F5B-ABCF-8AA3EFF1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Retour d’expérience d’impression du PEEK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1041E73-9993-4BCF-B7E4-54679D92E4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71" y="752937"/>
            <a:ext cx="3319992" cy="2504876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F3A185B-70AB-4E64-A910-DB0E83092F3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0171" y="3330181"/>
            <a:ext cx="3071355" cy="2312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D7EFE5-FB63-4015-9ED6-62048ED8C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651" y="977696"/>
            <a:ext cx="2736058" cy="2060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7105A0-67D2-4B37-83A8-1103322CA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248" y="753401"/>
            <a:ext cx="1861397" cy="25044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23D991-25E3-4C1D-BEE7-968144696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620" y="756901"/>
            <a:ext cx="1861948" cy="25009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F5049A-D0CB-474B-8ECC-2F7EDD668473}"/>
              </a:ext>
            </a:extLst>
          </p:cNvPr>
          <p:cNvSpPr/>
          <p:nvPr/>
        </p:nvSpPr>
        <p:spPr>
          <a:xfrm>
            <a:off x="6538515" y="5396231"/>
            <a:ext cx="41239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Source : RDM-FA –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A.Lantheaume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/ P. </a:t>
            </a:r>
            <a:r>
              <a:rPr lang="fr-FR" sz="1000" dirty="0" err="1">
                <a:solidFill>
                  <a:srgbClr val="456487"/>
                </a:solidFill>
                <a:latin typeface="Calibri" panose="020F0502020204030204" pitchFamily="34" charset="0"/>
              </a:rPr>
              <a:t>Repain</a:t>
            </a:r>
            <a:r>
              <a:rPr lang="fr-FR" sz="1000" dirty="0">
                <a:solidFill>
                  <a:srgbClr val="456487"/>
                </a:solidFill>
                <a:latin typeface="Calibri" panose="020F0502020204030204" pitchFamily="34" charset="0"/>
              </a:rPr>
              <a:t> – 04/2022 – Copyright CNRS</a:t>
            </a:r>
            <a:endParaRPr lang="fr-FR" sz="1000" dirty="0">
              <a:solidFill>
                <a:srgbClr val="456487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46EC10-0FE1-4178-85BF-F4A3B3DF2009}"/>
              </a:ext>
            </a:extLst>
          </p:cNvPr>
          <p:cNvSpPr txBox="1"/>
          <p:nvPr/>
        </p:nvSpPr>
        <p:spPr>
          <a:xfrm>
            <a:off x="3690298" y="3728802"/>
            <a:ext cx="428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94B"/>
                </a:solidFill>
              </a:rPr>
              <a:t>Exemple de pièces réalisées en F.A pour l’expérience ATLAS-HGTD.</a:t>
            </a:r>
          </a:p>
        </p:txBody>
      </p:sp>
    </p:spTree>
    <p:extLst>
      <p:ext uri="{BB962C8B-B14F-4D97-AF65-F5344CB8AC3E}">
        <p14:creationId xmlns:p14="http://schemas.microsoft.com/office/powerpoint/2010/main" val="344534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85AFB1-CD97-47B8-AB39-F3E05554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249903-3630-4059-9844-1505AFC2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EB825A-39B4-4C1B-B576-4ED671BA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95F0F32-4CD1-4E0D-8C21-94B11EB4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Conclusion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181014-5D93-47D6-AA8E-0406A115D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96" y="1085528"/>
            <a:ext cx="5040559" cy="3240360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>
                <a:solidFill>
                  <a:srgbClr val="00294B"/>
                </a:solidFill>
              </a:rPr>
              <a:t>Les technologies existent et nous devons nous équiper pour rester dans la course.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Nous avons un devis pour quasiment toutes les machines mais les prix ont augmentés depuis 2 ans...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Plusieurs expériences ont des demandes de plus en plus techniques et volumineuses (cf. image).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La présentation des machines qui a été faite indique quelques solutions. Nous savons pertinemment qu’il faudra faire un choix, le plus judicieux possible, pour le futur.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Le PEEK en F.A, n’est pas encore au point (source LPNHE). Il faut souvent reprendre les pièces en usinage.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Il faudrait au minimum une machine pour le bât.100 &amp; une autre pour le bât.200.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D615B72-A88A-44E6-A970-0982A94F1CF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539" y="810085"/>
            <a:ext cx="3755385" cy="28320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3F4CFF2-ACB2-4FDD-ACA1-A166041322E9}"/>
              </a:ext>
            </a:extLst>
          </p:cNvPr>
          <p:cNvSpPr txBox="1"/>
          <p:nvPr/>
        </p:nvSpPr>
        <p:spPr>
          <a:xfrm>
            <a:off x="6754539" y="3690532"/>
            <a:ext cx="37553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u="sng" dirty="0">
                <a:solidFill>
                  <a:srgbClr val="FF0000"/>
                </a:solidFill>
                <a:latin typeface="+mn-lt"/>
              </a:rPr>
              <a:t>Cas de la « Green Box » de HGTD.</a:t>
            </a:r>
          </a:p>
          <a:p>
            <a:pPr algn="ctr"/>
            <a:r>
              <a:rPr lang="fr-FR" sz="1400" dirty="0">
                <a:solidFill>
                  <a:srgbClr val="00294B"/>
                </a:solidFill>
                <a:latin typeface="+mn-lt"/>
              </a:rPr>
              <a:t>Elle sera réalisée en Ultem, avec éventuellement plusieurs exemplaires.</a:t>
            </a:r>
          </a:p>
          <a:p>
            <a:pPr algn="ctr"/>
            <a:r>
              <a:rPr lang="fr-FR" sz="1400" dirty="0">
                <a:solidFill>
                  <a:srgbClr val="00294B"/>
                </a:solidFill>
                <a:latin typeface="+mn-lt"/>
              </a:rPr>
              <a:t>J’ai effectué un devis en fabrication « classique » et il faut compter environ 8 000 € pour une seule (PEEK).</a:t>
            </a:r>
          </a:p>
          <a:p>
            <a:pPr algn="ctr"/>
            <a:r>
              <a:rPr lang="fr-FR" sz="1400" dirty="0">
                <a:solidFill>
                  <a:srgbClr val="00294B"/>
                </a:solidFill>
                <a:latin typeface="+mn-lt"/>
              </a:rPr>
              <a:t>En F.A interne, cela reviendrait à environ 2 000 € (Ultem).</a:t>
            </a:r>
          </a:p>
        </p:txBody>
      </p:sp>
    </p:spTree>
    <p:extLst>
      <p:ext uri="{BB962C8B-B14F-4D97-AF65-F5344CB8AC3E}">
        <p14:creationId xmlns:p14="http://schemas.microsoft.com/office/powerpoint/2010/main" val="135912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État des machines au laboratoire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F0F3-D582-402A-B5FC-0362F90F69E0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8D2A37-7DB7-4AEE-8598-9C9B6C7CEB69}"/>
              </a:ext>
            </a:extLst>
          </p:cNvPr>
          <p:cNvSpPr txBox="1"/>
          <p:nvPr/>
        </p:nvSpPr>
        <p:spPr>
          <a:xfrm>
            <a:off x="2578285" y="924669"/>
            <a:ext cx="5112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94B"/>
                </a:solidFill>
              </a:rPr>
              <a:t>La Fortus 250 est mono-matériau (ABS) et utilise un matériel de support soluble.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94B"/>
                </a:solidFill>
              </a:rPr>
              <a:t>Les autres machines FDM du bât.100 sont multi-matériaux « simples » avec différents types de support.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94B"/>
                </a:solidFill>
              </a:rPr>
              <a:t>La Polyjet utilise une résine comme support = Post-traitement compliqué.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C39FA473-6E05-4635-8435-AB47A4B82A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5561387"/>
              </p:ext>
            </p:extLst>
          </p:nvPr>
        </p:nvGraphicFramePr>
        <p:xfrm>
          <a:off x="420063" y="2453680"/>
          <a:ext cx="9932648" cy="271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628">
                  <a:extLst>
                    <a:ext uri="{9D8B030D-6E8A-4147-A177-3AD203B41FA5}">
                      <a16:colId xmlns:a16="http://schemas.microsoft.com/office/drawing/2014/main" val="4169263118"/>
                    </a:ext>
                  </a:extLst>
                </a:gridCol>
                <a:gridCol w="1718204">
                  <a:extLst>
                    <a:ext uri="{9D8B030D-6E8A-4147-A177-3AD203B41FA5}">
                      <a16:colId xmlns:a16="http://schemas.microsoft.com/office/drawing/2014/main" val="1748923112"/>
                    </a:ext>
                  </a:extLst>
                </a:gridCol>
                <a:gridCol w="1718204">
                  <a:extLst>
                    <a:ext uri="{9D8B030D-6E8A-4147-A177-3AD203B41FA5}">
                      <a16:colId xmlns:a16="http://schemas.microsoft.com/office/drawing/2014/main" val="1069426736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194984082"/>
                    </a:ext>
                  </a:extLst>
                </a:gridCol>
                <a:gridCol w="2104768">
                  <a:extLst>
                    <a:ext uri="{9D8B030D-6E8A-4147-A177-3AD203B41FA5}">
                      <a16:colId xmlns:a16="http://schemas.microsoft.com/office/drawing/2014/main" val="1246657856"/>
                    </a:ext>
                  </a:extLst>
                </a:gridCol>
                <a:gridCol w="1321651">
                  <a:extLst>
                    <a:ext uri="{9D8B030D-6E8A-4147-A177-3AD203B41FA5}">
                      <a16:colId xmlns:a16="http://schemas.microsoft.com/office/drawing/2014/main" val="1744257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Taille plateau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Matériau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Commentaire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Date d’achat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05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Fortus 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250x250x300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Soluble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Quelques pannes d’usure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3669382"/>
                  </a:ext>
                </a:extLst>
              </a:tr>
              <a:tr h="50671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A4V2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295x295x200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Multi-matériaux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Cassable/Soluble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1 buse 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388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Projet MJP 2500+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295x211x142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Multi-matériaux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Résine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Post-traitement lourd et coût de fabrication élevé par rapport aux autres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49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Sigma X R19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297x210x210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Multi-matériaux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Cassable/Soluble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 buse 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90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Up+2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140x140x135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Multi-matériaux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Identique matériau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Volume limité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467969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687DD39-597D-485A-A4DF-0B448CF66256}"/>
              </a:ext>
            </a:extLst>
          </p:cNvPr>
          <p:cNvSpPr txBox="1"/>
          <p:nvPr/>
        </p:nvSpPr>
        <p:spPr>
          <a:xfrm>
            <a:off x="1349064" y="5261992"/>
            <a:ext cx="8074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u="sng" dirty="0">
                <a:solidFill>
                  <a:srgbClr val="FF0000"/>
                </a:solidFill>
              </a:rPr>
              <a:t>Les 2 machines HS du bât.100 le sont depuis la fabrication des visières pour la COVID-19 en 2020.</a:t>
            </a:r>
          </a:p>
        </p:txBody>
      </p:sp>
    </p:spTree>
    <p:extLst>
      <p:ext uri="{BB962C8B-B14F-4D97-AF65-F5344CB8AC3E}">
        <p14:creationId xmlns:p14="http://schemas.microsoft.com/office/powerpoint/2010/main" val="322737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Généralité</a:t>
            </a:r>
            <a:r>
              <a:rPr lang="fr-FR" dirty="0"/>
              <a:t> 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F1C6D225-0E96-4F62-9099-73978F2C8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211" y="812140"/>
            <a:ext cx="5041900" cy="4672013"/>
          </a:xfrm>
        </p:spPr>
        <p:txBody>
          <a:bodyPr>
            <a:normAutofit fontScale="85000" lnSpcReduction="10000"/>
          </a:bodyPr>
          <a:lstStyle/>
          <a:p>
            <a:r>
              <a:rPr lang="fr-FR" dirty="0">
                <a:solidFill>
                  <a:srgbClr val="456487"/>
                </a:solidFill>
              </a:rPr>
              <a:t>Il existe 3 types de machines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Type industriel.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Type prototypage rapide.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Type pour particuliers, les machines qu’on trouve sur Amazon.</a:t>
            </a:r>
          </a:p>
          <a:p>
            <a:pPr marL="0" indent="0" algn="ctr">
              <a:buNone/>
            </a:pPr>
            <a:r>
              <a:rPr lang="fr-FR" sz="1600" dirty="0">
                <a:solidFill>
                  <a:srgbClr val="FF0000"/>
                </a:solidFill>
              </a:rPr>
              <a:t>Nous devons nous concentrer sur les 2 premiers types.</a:t>
            </a:r>
          </a:p>
          <a:p>
            <a:pPr marL="0" indent="0" algn="ctr">
              <a:buNone/>
            </a:pPr>
            <a:endParaRPr lang="fr-FR" sz="1600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00294B"/>
                </a:solidFill>
              </a:rPr>
              <a:t>Il y a deux types de paramétrages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94B"/>
                </a:solidFill>
              </a:rPr>
              <a:t>Plug N Play, réglages préétablis directement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94B"/>
                </a:solidFill>
              </a:rPr>
              <a:t>Paramétrage complet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>
                <a:solidFill>
                  <a:srgbClr val="456487"/>
                </a:solidFill>
              </a:rPr>
              <a:t>Il existe plusieurs types de polymères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Polymères « simples » (PLA, ABS, ASA).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Polymères techniques (TPU, PP, PC, Nylon, PETG, ...).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Polymères Hautes Performances (Ultem, PEKK, PEEK, polymères avec fibre carbone).</a:t>
            </a:r>
          </a:p>
          <a:p>
            <a:pPr marL="0" indent="0" algn="ctr">
              <a:buNone/>
            </a:pPr>
            <a:r>
              <a:rPr lang="fr-FR" sz="1600" dirty="0">
                <a:solidFill>
                  <a:srgbClr val="FF0000"/>
                </a:solidFill>
              </a:rPr>
              <a:t>Globalement, au laboratoire nous ne pouvons faire que du polymère simple …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D68D228-A80C-4A06-82A9-E99CD8F715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41373" y="1049524"/>
            <a:ext cx="5040559" cy="3960440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rgbClr val="00294B"/>
                </a:solidFill>
              </a:rPr>
              <a:t>Les technologies se développent très rapidement mais nous prenons du retard.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De plus en plus de matériaux apparaissent mais nous sommes limités en termes de moyens de fabrication.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Nous observons une augmentation des demandes avec des polymères non disponibles en interne. </a:t>
            </a:r>
          </a:p>
          <a:p>
            <a:r>
              <a:rPr lang="fr-FR" sz="1400" dirty="0">
                <a:solidFill>
                  <a:srgbClr val="00294B"/>
                </a:solidFill>
              </a:rPr>
              <a:t>En 2022, ce type de demande représentait environ 10 % des réalisations.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Cela induit des demandes en sous-traitance sur lesquelles nous n’avons pas la main au niveau R&amp;D.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Du coup, certaines réalisations ne correspondent pas à 100 % aux attentes. Nous devons soit refaire une fabrication en externe, soit adapter les réalisations (usinage, polissage, …)</a:t>
            </a:r>
          </a:p>
          <a:p>
            <a:r>
              <a:rPr lang="fr-FR" sz="1400" dirty="0">
                <a:solidFill>
                  <a:srgbClr val="00294B"/>
                </a:solidFill>
              </a:rPr>
              <a:t>Au final, c’est une perte d’argent et de temps pour les expériences et pour le laboratoire !!</a:t>
            </a:r>
          </a:p>
        </p:txBody>
      </p:sp>
    </p:spTree>
    <p:extLst>
      <p:ext uri="{BB962C8B-B14F-4D97-AF65-F5344CB8AC3E}">
        <p14:creationId xmlns:p14="http://schemas.microsoft.com/office/powerpoint/2010/main" val="205425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F48AFF-DB19-45DE-B831-98333E34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8A0B26-DC2E-4388-A087-E58A9B3B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0660EB-FEB5-4411-AA02-7774AA38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56ADD06-FECB-4BAF-A6AE-C383F1BA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Quelques chiffres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6AECA0-F4D3-43D4-AA9E-029ECDEBF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3819" y="1589584"/>
            <a:ext cx="5040559" cy="2556284"/>
          </a:xfrm>
        </p:spPr>
        <p:txBody>
          <a:bodyPr/>
          <a:lstStyle/>
          <a:p>
            <a:r>
              <a:rPr lang="fr-FR" sz="1600" dirty="0">
                <a:solidFill>
                  <a:srgbClr val="00294B"/>
                </a:solidFill>
              </a:rPr>
              <a:t>La Fortus 250, a tourné </a:t>
            </a:r>
            <a:r>
              <a:rPr lang="fr-FR" sz="1600" dirty="0">
                <a:solidFill>
                  <a:srgbClr val="FF0000"/>
                </a:solidFill>
              </a:rPr>
              <a:t>16 000h </a:t>
            </a:r>
            <a:r>
              <a:rPr lang="fr-FR" sz="1600" dirty="0">
                <a:solidFill>
                  <a:srgbClr val="00294B"/>
                </a:solidFill>
              </a:rPr>
              <a:t>depuis 2016.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Depuis 2018, nous avons réalisé environ </a:t>
            </a:r>
            <a:r>
              <a:rPr lang="fr-FR" sz="1600" dirty="0">
                <a:solidFill>
                  <a:srgbClr val="FF0000"/>
                </a:solidFill>
              </a:rPr>
              <a:t>950</a:t>
            </a:r>
            <a:r>
              <a:rPr lang="fr-FR" sz="1600" dirty="0">
                <a:solidFill>
                  <a:srgbClr val="00294B"/>
                </a:solidFill>
              </a:rPr>
              <a:t> pièces avec parfois de grosses séries.</a:t>
            </a:r>
          </a:p>
          <a:p>
            <a:r>
              <a:rPr lang="fr-FR" sz="1600" dirty="0">
                <a:solidFill>
                  <a:srgbClr val="00294B"/>
                </a:solidFill>
              </a:rPr>
              <a:t>Nous avons travaillé pour une trentaine d’expériences, pôles ou plateformes. </a:t>
            </a:r>
          </a:p>
          <a:p>
            <a:r>
              <a:rPr lang="fr-FR" sz="1600" dirty="0">
                <a:solidFill>
                  <a:srgbClr val="00294B"/>
                </a:solidFill>
              </a:rPr>
              <a:t>On peut citer par exemple : ATLAS-HGTD, ITK, Belle II, </a:t>
            </a:r>
            <a:r>
              <a:rPr lang="fr-FR" sz="1600" dirty="0" err="1">
                <a:solidFill>
                  <a:srgbClr val="00294B"/>
                </a:solidFill>
              </a:rPr>
              <a:t>Cupid</a:t>
            </a:r>
            <a:r>
              <a:rPr lang="fr-FR" sz="1600" dirty="0">
                <a:solidFill>
                  <a:srgbClr val="00294B"/>
                </a:solidFill>
              </a:rPr>
              <a:t>, </a:t>
            </a:r>
            <a:r>
              <a:rPr lang="fr-FR" sz="1600" dirty="0" err="1">
                <a:solidFill>
                  <a:srgbClr val="00294B"/>
                </a:solidFill>
              </a:rPr>
              <a:t>ThomX</a:t>
            </a:r>
            <a:r>
              <a:rPr lang="fr-FR" sz="1600" dirty="0">
                <a:solidFill>
                  <a:srgbClr val="00294B"/>
                </a:solidFill>
              </a:rPr>
              <a:t>, </a:t>
            </a:r>
            <a:r>
              <a:rPr lang="fr-FR" sz="1600" dirty="0" err="1">
                <a:solidFill>
                  <a:srgbClr val="00294B"/>
                </a:solidFill>
              </a:rPr>
              <a:t>LaseriX</a:t>
            </a:r>
            <a:r>
              <a:rPr lang="fr-FR" sz="1600" dirty="0">
                <a:solidFill>
                  <a:srgbClr val="00294B"/>
                </a:solidFill>
              </a:rPr>
              <a:t>, LSST, Solid, Thidos, </a:t>
            </a:r>
            <a:r>
              <a:rPr lang="fr-FR" sz="1600" dirty="0" err="1">
                <a:solidFill>
                  <a:srgbClr val="00294B"/>
                </a:solidFill>
              </a:rPr>
              <a:t>Liquido</a:t>
            </a:r>
            <a:r>
              <a:rPr lang="fr-FR" sz="1600" dirty="0">
                <a:solidFill>
                  <a:srgbClr val="00294B"/>
                </a:solidFill>
              </a:rPr>
              <a:t>, ILC, Calice, GRIT, Plume, Calva, DUNE, Phil, Pallas, le pôle électronique ou encore le pôle santé...</a:t>
            </a:r>
          </a:p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F969F14-E7AA-47B5-9685-2BFFB76B58F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58398" y="1481572"/>
            <a:ext cx="4968553" cy="3096344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456487"/>
                </a:solidFill>
              </a:rPr>
              <a:t>Exemple de sous-traitance pour Thidos :</a:t>
            </a:r>
          </a:p>
          <a:p>
            <a:pPr lvl="1"/>
            <a:r>
              <a:rPr lang="fr-FR" sz="1600" dirty="0"/>
              <a:t>Réalisation de pièces en PC-ISO (biocompatible) pour une somme de </a:t>
            </a:r>
            <a:r>
              <a:rPr lang="fr-FR" sz="1600" dirty="0">
                <a:solidFill>
                  <a:srgbClr val="FF0000"/>
                </a:solidFill>
              </a:rPr>
              <a:t>2 700 €</a:t>
            </a:r>
            <a:r>
              <a:rPr lang="fr-FR" sz="1600" dirty="0"/>
              <a:t>.</a:t>
            </a:r>
          </a:p>
          <a:p>
            <a:pPr lvl="1"/>
            <a:r>
              <a:rPr lang="fr-FR" sz="1600" dirty="0"/>
              <a:t>Si nous avions réalisé cette fabrication en interne, le coût aurait été de </a:t>
            </a:r>
            <a:r>
              <a:rPr lang="fr-FR" sz="1600" dirty="0">
                <a:solidFill>
                  <a:srgbClr val="FF0000"/>
                </a:solidFill>
              </a:rPr>
              <a:t>800 €</a:t>
            </a:r>
            <a:r>
              <a:rPr lang="fr-FR" sz="1600" dirty="0"/>
              <a:t>. </a:t>
            </a:r>
          </a:p>
          <a:p>
            <a:pPr lvl="1"/>
            <a:r>
              <a:rPr lang="fr-FR" sz="1600" dirty="0"/>
              <a:t>Avec possibilité de faire de la R&amp;D pour tout ajuster parfaitement !!</a:t>
            </a:r>
          </a:p>
          <a:p>
            <a:pPr lvl="1"/>
            <a:r>
              <a:rPr lang="fr-FR" sz="1600" dirty="0"/>
              <a:t>En 2021, nous avons facturé </a:t>
            </a:r>
            <a:r>
              <a:rPr lang="fr-FR" sz="1600" dirty="0">
                <a:solidFill>
                  <a:srgbClr val="FF0000"/>
                </a:solidFill>
              </a:rPr>
              <a:t>6 100 € </a:t>
            </a:r>
            <a:r>
              <a:rPr lang="fr-FR" sz="1600" dirty="0"/>
              <a:t>nos réalisations en interne. </a:t>
            </a:r>
          </a:p>
          <a:p>
            <a:pPr lvl="1"/>
            <a:r>
              <a:rPr lang="fr-FR" sz="1600" dirty="0"/>
              <a:t>Si nous avions dû tout faire en sous-traitance, le laboratoire aurait dépensé environ </a:t>
            </a:r>
            <a:r>
              <a:rPr lang="fr-FR" sz="1600" dirty="0">
                <a:solidFill>
                  <a:srgbClr val="FF0000"/>
                </a:solidFill>
              </a:rPr>
              <a:t>22 000 € </a:t>
            </a:r>
            <a:r>
              <a:rPr lang="fr-FR" sz="1600" dirty="0"/>
              <a:t>!!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AE93C1-E2C4-40A7-893D-D22529B11CB7}"/>
              </a:ext>
            </a:extLst>
          </p:cNvPr>
          <p:cNvSpPr txBox="1"/>
          <p:nvPr/>
        </p:nvSpPr>
        <p:spPr>
          <a:xfrm>
            <a:off x="2734085" y="4577916"/>
            <a:ext cx="530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FF0000"/>
                </a:solidFill>
                <a:latin typeface="+mn-lt"/>
              </a:rPr>
              <a:t>NOTA :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 A partir de Mars 2024, il n’y aura plus de contrat de maintenance pour la Fortus 250. Ni de réapprovisionnement en pièces détachées !!</a:t>
            </a:r>
          </a:p>
        </p:txBody>
      </p:sp>
    </p:spTree>
    <p:extLst>
      <p:ext uri="{BB962C8B-B14F-4D97-AF65-F5344CB8AC3E}">
        <p14:creationId xmlns:p14="http://schemas.microsoft.com/office/powerpoint/2010/main" val="60048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89D778-1B31-4AEB-9C48-FC72285F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7071A7-F69B-49CF-87F1-2D5A790A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EEF823-7971-4468-B713-75EB0F33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802ABC9-200C-433E-9531-C6852A5A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Le futur au laboratoire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C8BD18-D37C-49DD-A8D0-C391B4913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812" y="1455958"/>
            <a:ext cx="5040559" cy="3384376"/>
          </a:xfrm>
        </p:spPr>
        <p:txBody>
          <a:bodyPr/>
          <a:lstStyle/>
          <a:p>
            <a:r>
              <a:rPr lang="fr-FR" sz="1400" dirty="0">
                <a:solidFill>
                  <a:srgbClr val="00294B"/>
                </a:solidFill>
              </a:rPr>
              <a:t>Nous sommes en train de prendre du retard sur la F.A, aussi bien polymère que métal.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C’est un élément clé pour l’industrie 4.0 qui est en train de se développer.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C’est une technologie « facile » à mettre en œuvre au sein du laboratoire.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Plusieurs agents sont très impliqués et intéressés par tous les aspects de cette technologie.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La multiplication des moyens de fabrication augmentera le nombre de demandes. C’est certain.</a:t>
            </a:r>
          </a:p>
          <a:p>
            <a:r>
              <a:rPr lang="fr-FR" sz="1400" dirty="0">
                <a:solidFill>
                  <a:srgbClr val="00294B"/>
                </a:solidFill>
              </a:rPr>
              <a:t>Nous pourrions devenir indépendants de la sous-traitance, au moins sur l’axe polymère.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CD9E24-03AB-4905-9202-67E435125E46}"/>
              </a:ext>
            </a:extLst>
          </p:cNvPr>
          <p:cNvSpPr txBox="1"/>
          <p:nvPr/>
        </p:nvSpPr>
        <p:spPr>
          <a:xfrm>
            <a:off x="5602412" y="2129497"/>
            <a:ext cx="475252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Ces dernières années plusieurs laboratoires se sont équipés pour faire face à cette « révolution industrielle »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+mn-lt"/>
              </a:rPr>
              <a:t>Le </a:t>
            </a:r>
            <a:r>
              <a:rPr lang="fr-FR" sz="1200" b="1" i="1" dirty="0">
                <a:latin typeface="+mn-lt"/>
              </a:rPr>
              <a:t>LPNHE </a:t>
            </a:r>
            <a:r>
              <a:rPr lang="fr-FR" sz="1200" dirty="0">
                <a:latin typeface="+mn-lt"/>
              </a:rPr>
              <a:t>– Paris =&gt; 3DGence F420 </a:t>
            </a:r>
            <a:r>
              <a:rPr lang="fr-FR" sz="1200" b="1" dirty="0">
                <a:solidFill>
                  <a:srgbClr val="FF0000"/>
                </a:solidFill>
                <a:latin typeface="+mn-lt"/>
              </a:rPr>
              <a:t>(85k€)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+mn-lt"/>
              </a:rPr>
              <a:t>SUBATECH</a:t>
            </a:r>
            <a:r>
              <a:rPr lang="fr-FR" sz="1200" dirty="0">
                <a:latin typeface="+mn-lt"/>
              </a:rPr>
              <a:t> – Nantes =&gt; 3DGence F420 </a:t>
            </a:r>
            <a:r>
              <a:rPr lang="fr-FR" sz="1200" b="1" dirty="0">
                <a:solidFill>
                  <a:srgbClr val="FF0000"/>
                </a:solidFill>
                <a:latin typeface="+mn-lt"/>
              </a:rPr>
              <a:t>(85k€)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+mn-lt"/>
              </a:rPr>
              <a:t>LPC </a:t>
            </a:r>
            <a:r>
              <a:rPr lang="fr-FR" sz="1200" dirty="0">
                <a:latin typeface="+mn-lt"/>
              </a:rPr>
              <a:t>– Clermont Ferrand =&gt; German </a:t>
            </a:r>
            <a:r>
              <a:rPr lang="fr-FR" sz="1200" dirty="0" err="1">
                <a:latin typeface="+mn-lt"/>
              </a:rPr>
              <a:t>RepRap</a:t>
            </a:r>
            <a:r>
              <a:rPr lang="fr-FR" sz="1200" dirty="0">
                <a:latin typeface="+mn-lt"/>
              </a:rPr>
              <a:t> X500 </a:t>
            </a:r>
            <a:r>
              <a:rPr lang="fr-FR" sz="1200" b="1" dirty="0">
                <a:solidFill>
                  <a:srgbClr val="FF0000"/>
                </a:solidFill>
                <a:latin typeface="+mn-lt"/>
              </a:rPr>
              <a:t>(100k€)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b="1" i="1" dirty="0">
                <a:latin typeface="+mn-lt"/>
              </a:rPr>
              <a:t>IPHC</a:t>
            </a:r>
            <a:r>
              <a:rPr lang="fr-FR" sz="1200" dirty="0">
                <a:latin typeface="+mn-lt"/>
              </a:rPr>
              <a:t> – Strasbourg =&gt; </a:t>
            </a:r>
            <a:r>
              <a:rPr lang="fr-FR" sz="1200" dirty="0" err="1">
                <a:latin typeface="+mn-lt"/>
              </a:rPr>
              <a:t>OneClickMetal</a:t>
            </a:r>
            <a:r>
              <a:rPr lang="fr-FR" sz="1200" dirty="0">
                <a:latin typeface="+mn-lt"/>
              </a:rPr>
              <a:t> </a:t>
            </a:r>
            <a:r>
              <a:rPr lang="fr-FR" sz="1200" b="1" dirty="0">
                <a:solidFill>
                  <a:srgbClr val="FF0000"/>
                </a:solidFill>
                <a:latin typeface="+mn-lt"/>
              </a:rPr>
              <a:t>(300k€)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+mn-lt"/>
              </a:rPr>
              <a:t>Il y a bien d’autres exemples comme le CEA, l’UTBM, l’IRFU...</a:t>
            </a:r>
          </a:p>
          <a:p>
            <a:pPr marL="457200" lvl="1" indent="0"/>
            <a:endParaRPr lang="fr-FR" sz="1200" dirty="0">
              <a:latin typeface="+mn-lt"/>
            </a:endParaRPr>
          </a:p>
          <a:p>
            <a:pPr indent="-44450" algn="ctr"/>
            <a:r>
              <a:rPr lang="fr-FR" sz="1100" b="1" i="1" u="sng" dirty="0">
                <a:solidFill>
                  <a:srgbClr val="FF0000"/>
                </a:solidFill>
              </a:rPr>
              <a:t>La quasi-totalité de ces machines ont été financées sur fonds propres mis à part la </a:t>
            </a:r>
            <a:r>
              <a:rPr lang="fr-FR" sz="1100" b="1" i="1" u="sng" dirty="0" err="1">
                <a:solidFill>
                  <a:srgbClr val="FF0000"/>
                </a:solidFill>
              </a:rPr>
              <a:t>OneClickMetal</a:t>
            </a:r>
            <a:r>
              <a:rPr lang="fr-FR" sz="1100" b="1" i="1" u="sng" dirty="0">
                <a:solidFill>
                  <a:srgbClr val="FF0000"/>
                </a:solidFill>
              </a:rPr>
              <a:t> (IN2P3).</a:t>
            </a:r>
          </a:p>
          <a:p>
            <a:pPr indent="-44450" algn="ctr"/>
            <a:endParaRPr lang="fr-FR" sz="1100" b="1" i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393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6844EC-83A4-419E-95CA-48809D39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B28F6-571B-46A9-AAF5-DD118AB2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3F5F68-95F5-471D-9ACB-86C794BE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9C6273F-9F90-4CFD-98E4-843BF005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Le futur au laboratoire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025B78-CF5A-4901-A67B-FCA363DC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3819" y="1733600"/>
            <a:ext cx="5040559" cy="2592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1400" dirty="0">
                <a:solidFill>
                  <a:srgbClr val="00294B"/>
                </a:solidFill>
              </a:rPr>
              <a:t>Nous commençons à avoir une retour d’expérience sur certaines machines...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294B"/>
                </a:solidFill>
                <a:cs typeface="Calibri Light" panose="020F0302020204030204" pitchFamily="34" charset="0"/>
              </a:rPr>
              <a:t>À</a:t>
            </a:r>
            <a:r>
              <a:rPr lang="fr-FR" sz="1400" dirty="0">
                <a:solidFill>
                  <a:srgbClr val="00294B"/>
                </a:solidFill>
              </a:rPr>
              <a:t> SUBATECH, elle ne sert plus suite à plusieurs problèmes interne au laboratoire ainsi que des problèmes machine (3DGENCE).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294B"/>
                </a:solidFill>
              </a:rPr>
              <a:t>Au LPNHE, ils rencontrent également quelques problèmes. Notamment avec le SAV qui n’est pas très bien assuré.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294B"/>
                </a:solidFill>
              </a:rPr>
              <a:t>Tandis qu’au LPC, la machine est complètement démontée et HS depuis quasiment 1 an. Ils doivent en théorie réaliser des pièces en Ultem pour Atlas-HGTD.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294B"/>
                </a:solidFill>
              </a:rPr>
              <a:t>Concernant les machines de chez Intamsys, je commence à avoir des retours négatifs sur la durée de vie des machines.</a:t>
            </a:r>
          </a:p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F556A63-3F57-443C-8C0C-DB51566E2F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58398" y="1733600"/>
            <a:ext cx="5040559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>
                <a:solidFill>
                  <a:srgbClr val="00294B"/>
                </a:solidFill>
              </a:rPr>
              <a:t>Nous préférons insister sur l’acquisition d’une machine de chez Stratasys 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Elles sont certes un peu plus chères, quoique ce n’est plus aussi vrai qu’il y a quelques années.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Elles sont beaucoup plus fiable.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Il y a un très bon SAV.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Tous les retours d’expérience que j’ai récolté jusqu’à maintenant ont toujours été très positif.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Nous connaissons parfaitement l’environnement de ce type de machine (logiciels, consommables, ...)</a:t>
            </a:r>
          </a:p>
          <a:p>
            <a:pPr marL="457200" lvl="1" indent="0">
              <a:buNone/>
            </a:pP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135BEE-670B-4CBA-A88B-6374C6729EB8}"/>
              </a:ext>
            </a:extLst>
          </p:cNvPr>
          <p:cNvSpPr txBox="1"/>
          <p:nvPr/>
        </p:nvSpPr>
        <p:spPr>
          <a:xfrm>
            <a:off x="4074295" y="957481"/>
            <a:ext cx="2275046" cy="400110"/>
          </a:xfrm>
          <a:prstGeom prst="rect">
            <a:avLst/>
          </a:prstGeom>
          <a:solidFill>
            <a:srgbClr val="F39200"/>
          </a:solidFill>
          <a:ln w="19050">
            <a:solidFill>
              <a:srgbClr val="6600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n-lt"/>
              </a:rPr>
              <a:t>Retour d’expérience</a:t>
            </a:r>
          </a:p>
        </p:txBody>
      </p:sp>
    </p:spTree>
    <p:extLst>
      <p:ext uri="{BB962C8B-B14F-4D97-AF65-F5344CB8AC3E}">
        <p14:creationId xmlns:p14="http://schemas.microsoft.com/office/powerpoint/2010/main" val="392682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E4DBED-9675-4004-82CF-732812F7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BBB3D1-91ED-4A26-B03A-4A2B519C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E66023-FB97-4FE4-ADD8-CBE42632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32B264-B491-42B8-887F-5C065C6B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Le futur au laboratoire</a:t>
            </a:r>
          </a:p>
        </p:txBody>
      </p:sp>
      <p:pic>
        <p:nvPicPr>
          <p:cNvPr id="8" name="Espace réservé du contenu 10">
            <a:extLst>
              <a:ext uri="{FF2B5EF4-FFF2-40B4-BE49-F238E27FC236}">
                <a16:creationId xmlns:a16="http://schemas.microsoft.com/office/drawing/2014/main" id="{BFF29CC1-1BAE-450B-87FC-9A9A2EC98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45" y="1650780"/>
            <a:ext cx="2994731" cy="2994731"/>
          </a:xfrm>
        </p:spPr>
      </p:pic>
      <p:pic>
        <p:nvPicPr>
          <p:cNvPr id="9" name="Espace réservé du contenu 12">
            <a:extLst>
              <a:ext uri="{FF2B5EF4-FFF2-40B4-BE49-F238E27FC236}">
                <a16:creationId xmlns:a16="http://schemas.microsoft.com/office/drawing/2014/main" id="{166C5736-AD8B-4CAA-AFED-D16BED8CD3B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050683" y="2154509"/>
            <a:ext cx="2293006" cy="1987272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C075C6D-96E5-4BAE-B517-2828C99BA9A3}"/>
              </a:ext>
            </a:extLst>
          </p:cNvPr>
          <p:cNvSpPr txBox="1"/>
          <p:nvPr/>
        </p:nvSpPr>
        <p:spPr>
          <a:xfrm>
            <a:off x="2326048" y="1413976"/>
            <a:ext cx="561662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dirty="0">
                <a:solidFill>
                  <a:srgbClr val="00294B"/>
                </a:solidFill>
                <a:latin typeface="+mn-lt"/>
              </a:rPr>
              <a:t>Pour expliquer la différence de prix entre plusieurs machines de F.A, je vais utiliser cet exemple :</a:t>
            </a:r>
          </a:p>
          <a:p>
            <a:pPr algn="ctr"/>
            <a:endParaRPr lang="fr-FR" sz="1900" dirty="0">
              <a:solidFill>
                <a:srgbClr val="00294B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294B"/>
                </a:solidFill>
                <a:latin typeface="+mn-lt"/>
              </a:rPr>
              <a:t>Ces deux perceuses ont la même fonction mais sont pourtant très différentes.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294B"/>
                </a:solidFill>
                <a:latin typeface="+mn-lt"/>
              </a:rPr>
              <a:t>Elles feront des trous mais de qualité et de précision différentes.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294B"/>
                </a:solidFill>
                <a:latin typeface="+mn-lt"/>
              </a:rPr>
              <a:t>Elles s’utilisent pour des travaux bien distincts.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294B"/>
                </a:solidFill>
                <a:latin typeface="+mn-lt"/>
              </a:rPr>
              <a:t>Elles n’ont également pas la même durée de vie.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621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4FDD9A8-98DD-410F-B89B-EDCF9CBD1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43" y="1551346"/>
            <a:ext cx="3442933" cy="2292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20E232-774D-4FDD-92E2-E880337C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" y="4076206"/>
            <a:ext cx="2194275" cy="1501302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8EA547-BFFD-4A54-8D8B-6FDE6070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7631-66E5-4ADC-A6F5-EF6D5686EE47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D29B06-7D2B-40ED-BC93-5AD12034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CFA335-A5B5-4442-930F-8FB9698D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924A1D4-E0C0-4756-A922-B6D2D0A0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Le futur au laboratoire</a:t>
            </a:r>
          </a:p>
        </p:txBody>
      </p:sp>
      <p:pic>
        <p:nvPicPr>
          <p:cNvPr id="9" name="Espace réservé du contenu 16">
            <a:extLst>
              <a:ext uri="{FF2B5EF4-FFF2-40B4-BE49-F238E27FC236}">
                <a16:creationId xmlns:a16="http://schemas.microsoft.com/office/drawing/2014/main" id="{0F4A6C15-5D6E-48B3-B6AD-65416F41108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57795" y="812141"/>
            <a:ext cx="2118067" cy="3337560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367A25-E86B-4B21-9C1D-B9047A38495C}"/>
              </a:ext>
            </a:extLst>
          </p:cNvPr>
          <p:cNvSpPr txBox="1"/>
          <p:nvPr/>
        </p:nvSpPr>
        <p:spPr>
          <a:xfrm>
            <a:off x="5753351" y="857259"/>
            <a:ext cx="388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solidFill>
                  <a:srgbClr val="456487"/>
                </a:solidFill>
                <a:latin typeface="+mn-lt"/>
              </a:rPr>
              <a:t>Ultimaker S7 Pro Bundle =&gt; Bât.100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6C7B37-8C0E-469F-9FAC-EE0D416C5880}"/>
              </a:ext>
            </a:extLst>
          </p:cNvPr>
          <p:cNvSpPr txBox="1"/>
          <p:nvPr/>
        </p:nvSpPr>
        <p:spPr>
          <a:xfrm>
            <a:off x="5081423" y="5197926"/>
            <a:ext cx="550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>
                <a:solidFill>
                  <a:srgbClr val="FF0000"/>
                </a:solidFill>
                <a:latin typeface="+mn-lt"/>
              </a:rPr>
              <a:t>A noter :</a:t>
            </a:r>
            <a:r>
              <a:rPr lang="fr-FR" sz="1200" i="1" dirty="0">
                <a:solidFill>
                  <a:srgbClr val="FF0000"/>
                </a:solidFill>
                <a:latin typeface="+mn-lt"/>
              </a:rPr>
              <a:t> Ultimaker a annoncer un kit permettant la fabrication de pièces avec des filaments avec poudres métalliques (</a:t>
            </a:r>
            <a:r>
              <a:rPr lang="fr-FR" sz="1200" i="1" dirty="0" err="1">
                <a:solidFill>
                  <a:srgbClr val="FF0000"/>
                </a:solidFill>
                <a:latin typeface="+mn-lt"/>
              </a:rPr>
              <a:t>Ultrafuse</a:t>
            </a:r>
            <a:r>
              <a:rPr lang="fr-FR" sz="1200" i="1" dirty="0">
                <a:solidFill>
                  <a:srgbClr val="FF0000"/>
                </a:solidFill>
                <a:latin typeface="+mn-lt"/>
              </a:rPr>
              <a:t> 17-4PH) 1 200 €. 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CFDEFFA1-AEF8-461E-9421-64D205E83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57175"/>
              </p:ext>
            </p:extLst>
          </p:nvPr>
        </p:nvGraphicFramePr>
        <p:xfrm>
          <a:off x="5134360" y="1533156"/>
          <a:ext cx="518457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69745035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090224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Technologie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653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Taille plateau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330x240x300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0943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buses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932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bobines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25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Types de polymères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Simples et techniques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910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Nb de matériaux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9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Enceinte chauffée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2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Plateau chauffé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42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Prix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10k€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271773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04ACA50-0D9D-4EF4-A40A-A45DBFFE3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50" y="3847622"/>
            <a:ext cx="2556765" cy="14381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362C5A-46B5-4168-ABE5-D11AA01CD279}"/>
              </a:ext>
            </a:extLst>
          </p:cNvPr>
          <p:cNvSpPr txBox="1"/>
          <p:nvPr/>
        </p:nvSpPr>
        <p:spPr>
          <a:xfrm>
            <a:off x="6340690" y="4951705"/>
            <a:ext cx="2771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>
                <a:solidFill>
                  <a:srgbClr val="456487"/>
                </a:solidFill>
                <a:latin typeface="+mn-lt"/>
              </a:rPr>
              <a:t>PLA, ABS, ASA, ESD, PC, PP, PETG, TPU, PA, CF, ...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89858A-4C4B-4EB3-8604-5DD07B78FC66}"/>
              </a:ext>
            </a:extLst>
          </p:cNvPr>
          <p:cNvSpPr txBox="1"/>
          <p:nvPr/>
        </p:nvSpPr>
        <p:spPr>
          <a:xfrm>
            <a:off x="1737543" y="1179366"/>
            <a:ext cx="501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i="1" dirty="0">
                <a:solidFill>
                  <a:srgbClr val="FF0000"/>
                </a:solidFill>
                <a:latin typeface="+mn-lt"/>
              </a:rPr>
              <a:t>Machine arrivée au bât.100 en cours d’année 2023</a:t>
            </a:r>
          </a:p>
        </p:txBody>
      </p:sp>
    </p:spTree>
    <p:extLst>
      <p:ext uri="{BB962C8B-B14F-4D97-AF65-F5344CB8AC3E}">
        <p14:creationId xmlns:p14="http://schemas.microsoft.com/office/powerpoint/2010/main" val="398459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Book Antiqua" panose="02040602050305030304" pitchFamily="18" charset="0"/>
              </a:rPr>
              <a:t>Stratasys Fortus 450-MC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F0F3-D582-402A-B5FC-0362F90F69E0}" type="datetime1">
              <a:rPr lang="fr-FR" smtClean="0"/>
              <a:t>08/09/2023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Aurélien BLOT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893857" y="720666"/>
            <a:ext cx="5688632" cy="4829358"/>
          </a:xfrm>
        </p:spPr>
        <p:txBody>
          <a:bodyPr/>
          <a:lstStyle/>
          <a:p>
            <a:r>
              <a:rPr lang="fr-FR" sz="1200" dirty="0">
                <a:solidFill>
                  <a:srgbClr val="456487"/>
                </a:solidFill>
              </a:rPr>
              <a:t>Machine haut de gamme de chez Stratasys. Actuellement c’est leur fer de lance.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Plateau de 406 x 355 x 406 mm.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Plus de 20 matériaux disponibles. Mais avec un surcoût pour pouvoir utiliser certains matériaux. Possibilité d’acheter des packs (entre 15 &amp; 20 k€) ou juste un matériau (15 k€).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Stratasys ouvre cette machine à des matériaux extérieurs (Kimya par exemple).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La F450 est capable d’utiliser des filaments chargé en carbone (ABS &amp; Nylon) ainsi que des matériau bio-compatibles ou très techniques (Ultem &amp; PEKK).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Chargeur pour 4 bobines (2 pour le matériau / 2 pour le support de construction).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A noter qu’en fonction du matériau, il faut changer les buses et non les têtes entières.  Le prix moyen des buses est de 100 €.</a:t>
            </a:r>
          </a:p>
          <a:p>
            <a:r>
              <a:rPr lang="fr-FR" sz="1200" dirty="0">
                <a:solidFill>
                  <a:srgbClr val="456487"/>
                </a:solidFill>
              </a:rPr>
              <a:t>Stratasys fait une offre promo jusqu’à fin 2023,  comprenant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2 licences matériaux à choisir parmi une liste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Kit de démarrage (logiciels + outils).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Transformateur (3 x 208V)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Transport de 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Installation de la machine.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000" dirty="0">
                <a:solidFill>
                  <a:srgbClr val="456487"/>
                </a:solidFill>
              </a:rPr>
              <a:t>Formation machine et logiciels.</a:t>
            </a:r>
          </a:p>
          <a:p>
            <a:pPr marL="457200" lvl="1" indent="0">
              <a:buNone/>
            </a:pPr>
            <a:r>
              <a:rPr lang="fr-FR" sz="1000" b="1" dirty="0">
                <a:solidFill>
                  <a:srgbClr val="FF0000"/>
                </a:solidFill>
              </a:rPr>
              <a:t>Total : 104 950 € au lieu de 140 k€.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3FE1BD-0D14-4177-80B7-12EF7E13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99" y="954659"/>
            <a:ext cx="1886637" cy="2710010"/>
          </a:xfrm>
          <a:prstGeom prst="rect">
            <a:avLst/>
          </a:prstGeom>
        </p:spPr>
      </p:pic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B18C499F-B7FC-4A8A-B9F4-CE8E89830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2" y="720666"/>
            <a:ext cx="2243698" cy="3159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EB79EA-FC95-4A9C-AD5D-19224A7A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3" y="4018918"/>
            <a:ext cx="4120499" cy="162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38602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19016</TotalTime>
  <Words>3007</Words>
  <Application>Microsoft Office PowerPoint</Application>
  <PresentationFormat>Personnalisé</PresentationFormat>
  <Paragraphs>326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Wingdings</vt:lpstr>
      <vt:lpstr>Masque IJCLab standard</vt:lpstr>
      <vt:lpstr>Historique</vt:lpstr>
      <vt:lpstr>État des machines au laboratoire</vt:lpstr>
      <vt:lpstr>Généralité </vt:lpstr>
      <vt:lpstr>Quelques chiffres</vt:lpstr>
      <vt:lpstr>Le futur au laboratoire</vt:lpstr>
      <vt:lpstr>Le futur au laboratoire</vt:lpstr>
      <vt:lpstr>Le futur au laboratoire</vt:lpstr>
      <vt:lpstr>Le futur au laboratoire</vt:lpstr>
      <vt:lpstr>Stratasys Fortus 450-MC</vt:lpstr>
      <vt:lpstr>Stratasys Fortus 450-MC</vt:lpstr>
      <vt:lpstr>Stratasys Fortus 450-MC</vt:lpstr>
      <vt:lpstr>Stratasys F370</vt:lpstr>
      <vt:lpstr>Stratasys F370-CR</vt:lpstr>
      <vt:lpstr>Stratasys F370-CR</vt:lpstr>
      <vt:lpstr>Retour d’expérience d’impression du PEEK</vt:lpstr>
      <vt:lpstr>Retour d’expérience d’impression du PEEK</vt:lpstr>
      <vt:lpstr>Retour d’expérience d’impression du PEEK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Aurelien Blot</cp:lastModifiedBy>
  <cp:revision>1750</cp:revision>
  <dcterms:created xsi:type="dcterms:W3CDTF">2011-03-09T16:37:49Z</dcterms:created>
  <dcterms:modified xsi:type="dcterms:W3CDTF">2023-09-08T08:20:47Z</dcterms:modified>
</cp:coreProperties>
</file>