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2" r:id="rId6"/>
    <p:sldId id="263" r:id="rId7"/>
    <p:sldId id="264" r:id="rId8"/>
    <p:sldId id="259" r:id="rId9"/>
    <p:sldId id="260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07"/>
  </p:normalViewPr>
  <p:slideViewPr>
    <p:cSldViewPr snapToGrid="0">
      <p:cViewPr varScale="1">
        <p:scale>
          <a:sx n="124" d="100"/>
          <a:sy n="124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3850B-DE23-69C2-0186-290D2A151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15D24-C065-9700-BEC5-D75BC1F42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6969B-974B-6D8B-C1AC-9FACC997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7876E-5DAD-FCF6-05D7-654BCA9E8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55D7-2769-B147-03DD-2F850E16F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6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0C9D1-27C2-EDD1-A1F5-CD1DDBDC3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77B866-0DBA-DDE3-753C-E784ABC48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FC9D6-9039-4F41-802A-E1279492A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BE5E4-7867-54A9-469C-372FBD33E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6FEF1-8111-B42D-D34A-28B05457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9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708AD-9721-5174-9149-981E2E3B4B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34B15-3972-5403-DC56-D4CD7CF4A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3C55-036E-C829-50D0-B65AEDAF0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2139F-90DB-6EB3-2597-124BFF7ED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EC9BB-1EEE-C7C8-5C7B-86FA4673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98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10648-8C78-BD58-F30F-6D6D90DB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5D11E-3BC0-4EB9-3477-224D9FBD7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2FFB6-2AB2-6E7F-D39C-6980080D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6745-67D3-1D52-1873-B594FF6DB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5B45C-030A-9B3B-496B-1EDBCD7BD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56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D3B53-0D86-5622-ECBE-1B57BAFF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63EED-1D2C-1FC4-A881-6DB48F359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01FB2-3919-9268-79C2-071C9B964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58002-9C35-4692-1A16-DD80A6BC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924E2-6D58-CCFE-F73F-4EB346B26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6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E226-D870-8C2C-2B41-32B8E69C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CD6D2-4FFF-01E6-5772-5904ED68C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CFB5A-9F99-D400-1ED3-C2700F038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4B865-C47E-8D26-E414-BE4A3E7C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C804B-6FE5-D006-85FA-2914E3A70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498AC-C056-9E02-BD9D-BEC78662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6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3B98-5250-2FBC-2CCC-EFE887CEF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F34C5-E932-7E13-02BD-21EEDF2D8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FD89D4-2917-E903-FBD1-8BDC1E55D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477FD-FD31-5309-A4F2-A5B11B7C2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D9F46F-BA36-BD53-E861-4664ACC86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ACE49-B968-500A-D923-9C175BFA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C3441-D272-3D7A-DFCB-D3130802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B13A3-8C7D-1C4D-D7BE-A65BBF089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3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1E0D6-8AE5-51FF-76B3-03515CE8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3535E-9D68-E046-8E04-E40E3C19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2C882-C307-26A2-6E2D-17EC26A7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80C37-A66C-1E68-A22E-6429EE3E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56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0C9101-0870-3BED-EE6B-9477BA6D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0A982-3B81-3976-790B-6ACAC1077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4BA8B-0E33-C243-A32A-E333B49A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5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337D-2654-193D-9C35-DF2A6E937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82F56-EF22-7868-BE55-4A64024F7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B082A-1D68-9C58-DAA0-78D6E5594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464-95DE-E5C5-ABD4-C9C6FA16E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9D058C-076A-7D5F-4FE1-2601BA2E9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6081F-3739-6CEE-D7BC-A2F9A983F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99B9B-4389-8AFA-F2CF-583F272B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DBB52-96B2-3E8B-23EA-37BC8BD31B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4CDC7-CD52-90AA-37FC-FAB094281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EFDCD-17B4-0117-0251-A70D9AC8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4FADA-E01C-C4E3-9C75-E002EE70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B53AA-377B-C897-DCE7-C6911CF7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6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5357AA-018D-8791-529A-18D300191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AE94B-FF4D-B87E-0B3F-BADEBD3D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62AB6-02FC-86AE-71B7-D47EFFE95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7FE4C-3C3D-3742-A590-CBE4141BC177}" type="datetimeFigureOut">
              <a:rPr lang="en-GB" smtClean="0"/>
              <a:t>04/09/2023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9FCB0-6DF2-86CB-5DD4-EF22E91B9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02B4E-D660-9E8C-C700-095179B5B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65DC8-6FA9-1447-B36A-E158748091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13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F3BF-1BC6-8E15-2BA2-541D61AD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731963"/>
            <a:ext cx="9427029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Implementation of the optics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sz="3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TDR_0.17_0.64_r56_0.4_sx_Dff41.2_DipMagnL.str : MCF=0.0231  </a:t>
            </a:r>
            <a:r>
              <a:rPr lang="en-GB" sz="31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chro</a:t>
            </a:r>
            <a:r>
              <a:rPr lang="en-GB" sz="31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=0/0</a:t>
            </a:r>
            <a:endParaRPr lang="en-GB" sz="31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9B540-42B7-D0B2-C154-9B0847E1B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513" y="4647066"/>
            <a:ext cx="9144000" cy="1655762"/>
          </a:xfrm>
        </p:spPr>
        <p:txBody>
          <a:bodyPr/>
          <a:lstStyle/>
          <a:p>
            <a:r>
              <a:rPr lang="en-GB" dirty="0"/>
              <a:t>Data from </a:t>
            </a:r>
            <a:r>
              <a:rPr lang="en-FR" dirty="0">
                <a:solidFill>
                  <a:srgbClr val="A020F0"/>
                </a:solidFill>
                <a:effectLst/>
                <a:latin typeface="Courier" panose="02070309020205020404" pitchFamily="49" charset="0"/>
              </a:rPr>
              <a:t>2023-08-03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902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32D7-35FD-B01B-80D1-CF7D3B1F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69" y="252801"/>
            <a:ext cx="10515600" cy="795855"/>
          </a:xfrm>
        </p:spPr>
        <p:txBody>
          <a:bodyPr/>
          <a:lstStyle/>
          <a:p>
            <a:r>
              <a:rPr lang="en-GB" dirty="0"/>
              <a:t>Phase jitter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936D9-58FC-2E15-D7C6-8D41BFDC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8" y="973305"/>
            <a:ext cx="11848183" cy="552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80AAA8-6223-7E99-16ED-A9A779BE5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47" y="-22543"/>
            <a:ext cx="11108881" cy="1325563"/>
          </a:xfrm>
        </p:spPr>
        <p:txBody>
          <a:bodyPr/>
          <a:lstStyle/>
          <a:p>
            <a:r>
              <a:rPr lang="en-US" dirty="0"/>
              <a:t>Results for BPM no. 1, </a:t>
            </a:r>
            <a:r>
              <a:rPr lang="en-US" b="0" i="0" dirty="0">
                <a:effectLst/>
              </a:rPr>
              <a:t>500.25 MHz 03</a:t>
            </a:r>
            <a:r>
              <a:rPr lang="en-US" dirty="0"/>
              <a:t>/08/2023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1D5D8C-38B4-C0D4-99BB-A54F8803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48" y="887730"/>
            <a:ext cx="53340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BA2E1E-8CBA-7E58-2752-B819ED3C5668}"/>
              </a:ext>
            </a:extLst>
          </p:cNvPr>
          <p:cNvSpPr txBox="1"/>
          <p:nvPr/>
        </p:nvSpPr>
        <p:spPr>
          <a:xfrm>
            <a:off x="650748" y="4960346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Amplitude deviation = 39.36%</a:t>
            </a:r>
          </a:p>
          <a:p>
            <a:r>
              <a:rPr lang="en-US" sz="2400" dirty="0"/>
              <a:t>Frequency deviation = 0.13%</a:t>
            </a:r>
          </a:p>
          <a:p>
            <a:r>
              <a:rPr lang="en-US" sz="2400" dirty="0"/>
              <a:t>Phase deviation = 91.6 degrees</a:t>
            </a:r>
          </a:p>
          <a:p>
            <a:r>
              <a:rPr lang="en-US" sz="2400" dirty="0"/>
              <a:t>Average position deviation = 0.27%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3F627F-9699-8898-2748-7ED5A5C5C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872" y="887730"/>
            <a:ext cx="5334000" cy="4000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02ADB5-8977-1235-A2F1-D665C04B0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692" y="2924038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7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554912-DF1B-EBA0-F46F-C7463201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41" y="355696"/>
            <a:ext cx="10515600" cy="745329"/>
          </a:xfrm>
        </p:spPr>
        <p:txBody>
          <a:bodyPr/>
          <a:lstStyle/>
          <a:p>
            <a:r>
              <a:rPr lang="en-US" dirty="0"/>
              <a:t>The Last data (500.33 MHz) 25/08/2023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D05854-44FA-EC5E-AAA9-79C37FEDC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41" y="1228327"/>
            <a:ext cx="4748741" cy="35615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A3CFF1-4048-2C28-62AC-46F9EF2A3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484" y="1328037"/>
            <a:ext cx="4143375" cy="31075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7EDF86-E496-4AEC-6E40-9F55E386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025" y="3009105"/>
            <a:ext cx="5334000" cy="4000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AF2D3-BEEF-C9CB-E61E-2822FFECBCC1}"/>
              </a:ext>
            </a:extLst>
          </p:cNvPr>
          <p:cNvSpPr txBox="1"/>
          <p:nvPr/>
        </p:nvSpPr>
        <p:spPr>
          <a:xfrm>
            <a:off x="581025" y="522904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Amplitude deviation = 33.7%</a:t>
            </a:r>
          </a:p>
          <a:p>
            <a:r>
              <a:rPr lang="en-US" dirty="0"/>
              <a:t>Frequency deviation = 0.08%</a:t>
            </a:r>
          </a:p>
          <a:p>
            <a:r>
              <a:rPr lang="en-US" dirty="0"/>
              <a:t>Phase deviation = 26.0 degrees</a:t>
            </a:r>
          </a:p>
          <a:p>
            <a:r>
              <a:rPr lang="en-US" dirty="0"/>
              <a:t>Average position deviation = 0.53%</a:t>
            </a:r>
          </a:p>
        </p:txBody>
      </p:sp>
    </p:spTree>
    <p:extLst>
      <p:ext uri="{BB962C8B-B14F-4D97-AF65-F5344CB8AC3E}">
        <p14:creationId xmlns:p14="http://schemas.microsoft.com/office/powerpoint/2010/main" val="7876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A932D-CB43-29E5-8437-FA2065755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402771"/>
            <a:ext cx="10515600" cy="754517"/>
          </a:xfrm>
        </p:spPr>
        <p:txBody>
          <a:bodyPr/>
          <a:lstStyle/>
          <a:p>
            <a:r>
              <a:rPr lang="en-GB" dirty="0"/>
              <a:t>Optics MCF 0.0231: Orbit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D1EBD-1C74-1169-5548-27DBCF667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1157288"/>
            <a:ext cx="11832771" cy="55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5142-C61B-9DF6-5D0E-841B4D4F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402771"/>
            <a:ext cx="10515600" cy="754517"/>
          </a:xfrm>
        </p:spPr>
        <p:txBody>
          <a:bodyPr/>
          <a:lstStyle/>
          <a:p>
            <a:r>
              <a:rPr lang="en-GB" dirty="0"/>
              <a:t>Optics MCF 0.0231 : stored charge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43786-C2E1-6C26-22AD-07591954B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007" y="1294493"/>
            <a:ext cx="7772400" cy="48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08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5142-C61B-9DF6-5D0E-841B4D4F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402771"/>
            <a:ext cx="10515600" cy="754517"/>
          </a:xfrm>
        </p:spPr>
        <p:txBody>
          <a:bodyPr/>
          <a:lstStyle/>
          <a:p>
            <a:r>
              <a:rPr lang="en-GB" dirty="0"/>
              <a:t>Optics MCF 0.0231 : </a:t>
            </a:r>
            <a:r>
              <a:rPr lang="en-GB" dirty="0" err="1"/>
              <a:t>betatron</a:t>
            </a:r>
            <a:r>
              <a:rPr lang="en-GB" dirty="0"/>
              <a:t> oscillations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94ED1-4F8D-1AB0-B646-FD1B0C6BC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9" y="1157288"/>
            <a:ext cx="11932782" cy="556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7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D5B0B-DA89-3F06-5885-A0A32850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27" y="926909"/>
            <a:ext cx="9318145" cy="5650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EE6843-0FF6-3EED-78FD-CF9F46FB8695}"/>
              </a:ext>
            </a:extLst>
          </p:cNvPr>
          <p:cNvSpPr txBox="1"/>
          <p:nvPr/>
        </p:nvSpPr>
        <p:spPr>
          <a:xfrm>
            <a:off x="228612" y="5607925"/>
            <a:ext cx="33310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Horizontal Tune = 0.188784</a:t>
            </a:r>
          </a:p>
          <a:p>
            <a:r>
              <a:rPr lang="en-GB" dirty="0"/>
              <a:t>    Vertical Tune =  ????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4CCCFC-C0F9-0935-6E9C-30369BA3A65F}"/>
              </a:ext>
            </a:extLst>
          </p:cNvPr>
          <p:cNvSpPr txBox="1">
            <a:spLocks/>
          </p:cNvSpPr>
          <p:nvPr/>
        </p:nvSpPr>
        <p:spPr>
          <a:xfrm>
            <a:off x="544285" y="247922"/>
            <a:ext cx="10515600" cy="754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Nominal Optics: tune @500.33 MHZ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6A0607-1ECC-7B8F-BB40-D6A7C8D77082}"/>
              </a:ext>
            </a:extLst>
          </p:cNvPr>
          <p:cNvSpPr txBox="1"/>
          <p:nvPr/>
        </p:nvSpPr>
        <p:spPr>
          <a:xfrm>
            <a:off x="9808030" y="621830"/>
            <a:ext cx="215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A020F0"/>
                </a:solidFill>
                <a:effectLst/>
                <a:latin typeface="Courier" panose="02070309020205020404" pitchFamily="49" charset="0"/>
              </a:rPr>
              <a:t>(2023-08-03)</a:t>
            </a:r>
          </a:p>
        </p:txBody>
      </p:sp>
    </p:spTree>
    <p:extLst>
      <p:ext uri="{BB962C8B-B14F-4D97-AF65-F5344CB8AC3E}">
        <p14:creationId xmlns:p14="http://schemas.microsoft.com/office/powerpoint/2010/main" val="2925588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5142-C61B-9DF6-5D0E-841B4D4F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247922"/>
            <a:ext cx="10515600" cy="754517"/>
          </a:xfrm>
        </p:spPr>
        <p:txBody>
          <a:bodyPr/>
          <a:lstStyle/>
          <a:p>
            <a:r>
              <a:rPr lang="en-GB" dirty="0"/>
              <a:t>Nominal Optics: tune @500.33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E6843-0FF6-3EED-78FD-CF9F46FB8695}"/>
              </a:ext>
            </a:extLst>
          </p:cNvPr>
          <p:cNvSpPr txBox="1"/>
          <p:nvPr/>
        </p:nvSpPr>
        <p:spPr>
          <a:xfrm>
            <a:off x="0" y="5808898"/>
            <a:ext cx="3722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Horizontal Tune = 0.178834</a:t>
            </a:r>
          </a:p>
          <a:p>
            <a:r>
              <a:rPr lang="en-GB" dirty="0"/>
              <a:t>    Vertical Tune =  ????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8815C-1BEE-88A2-9518-6B12A0D67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209" y="1096649"/>
            <a:ext cx="7468507" cy="5611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A73F3-CB7C-0ADF-3855-5A1FBC252432}"/>
              </a:ext>
            </a:extLst>
          </p:cNvPr>
          <p:cNvSpPr txBox="1"/>
          <p:nvPr/>
        </p:nvSpPr>
        <p:spPr>
          <a:xfrm>
            <a:off x="9808030" y="621830"/>
            <a:ext cx="2155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FR" dirty="0">
                <a:solidFill>
                  <a:srgbClr val="A020F0"/>
                </a:solidFill>
                <a:effectLst/>
                <a:latin typeface="Courier" panose="02070309020205020404" pitchFamily="49" charset="0"/>
              </a:rPr>
              <a:t>(2023-08-04)</a:t>
            </a:r>
          </a:p>
        </p:txBody>
      </p:sp>
    </p:spTree>
    <p:extLst>
      <p:ext uri="{BB962C8B-B14F-4D97-AF65-F5344CB8AC3E}">
        <p14:creationId xmlns:p14="http://schemas.microsoft.com/office/powerpoint/2010/main" val="176194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DCA62-64E9-81E7-575F-D7C84E8A2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5" y="1204685"/>
            <a:ext cx="11414450" cy="53267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F03944-F323-984B-0B50-069A9D1D6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247922"/>
            <a:ext cx="10515600" cy="754517"/>
          </a:xfrm>
        </p:spPr>
        <p:txBody>
          <a:bodyPr/>
          <a:lstStyle/>
          <a:p>
            <a:r>
              <a:rPr lang="en-GB" dirty="0"/>
              <a:t>Nominal Optics: orbits @500.33 MHZ</a:t>
            </a:r>
          </a:p>
        </p:txBody>
      </p:sp>
    </p:spTree>
    <p:extLst>
      <p:ext uri="{BB962C8B-B14F-4D97-AF65-F5344CB8AC3E}">
        <p14:creationId xmlns:p14="http://schemas.microsoft.com/office/powerpoint/2010/main" val="540162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5142-C61B-9DF6-5D0E-841B4D4F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402771"/>
            <a:ext cx="10515600" cy="754517"/>
          </a:xfrm>
        </p:spPr>
        <p:txBody>
          <a:bodyPr/>
          <a:lstStyle/>
          <a:p>
            <a:r>
              <a:rPr lang="en-GB" dirty="0"/>
              <a:t>Optics MCF 0.0231 : synchrotron oscillations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EDD8D8-D9A5-2AD0-0714-3FBA7726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199"/>
            <a:ext cx="12207551" cy="56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27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505142-C61B-9DF6-5D0E-841B4D4F6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402771"/>
            <a:ext cx="10515600" cy="754517"/>
          </a:xfrm>
        </p:spPr>
        <p:txBody>
          <a:bodyPr/>
          <a:lstStyle/>
          <a:p>
            <a:r>
              <a:rPr lang="en-GB" dirty="0"/>
              <a:t>Optics MCF 0.0231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8FF30-B88E-4C14-22C6-639E655BE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179" y="1370693"/>
            <a:ext cx="7772400" cy="48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78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8863</TotalTime>
  <Words>166</Words>
  <Application>Microsoft Macintosh PowerPoint</Application>
  <PresentationFormat>Widescreen</PresentationFormat>
  <Paragraphs>27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courier</vt:lpstr>
      <vt:lpstr>Helvetica</vt:lpstr>
      <vt:lpstr>Office Theme</vt:lpstr>
      <vt:lpstr>Implementation of the optics   TDR_0.17_0.64_r56_0.4_sx_Dff41.2_DipMagnL.str : MCF=0.0231  chro=0/0</vt:lpstr>
      <vt:lpstr>Optics MCF 0.0231: Orbit </vt:lpstr>
      <vt:lpstr>Optics MCF 0.0231 : stored charge</vt:lpstr>
      <vt:lpstr>Optics MCF 0.0231 : betatron oscillations</vt:lpstr>
      <vt:lpstr>PowerPoint Presentation</vt:lpstr>
      <vt:lpstr>Nominal Optics: tune @500.33 MHZ</vt:lpstr>
      <vt:lpstr>Nominal Optics: orbits @500.33 MHZ</vt:lpstr>
      <vt:lpstr>Optics MCF 0.0231 : synchrotron oscillations</vt:lpstr>
      <vt:lpstr>Optics MCF 0.0231</vt:lpstr>
      <vt:lpstr>Phase jitter ?</vt:lpstr>
      <vt:lpstr>Results for BPM no. 1, 500.25 MHz 03/08/2023</vt:lpstr>
      <vt:lpstr>The Last data (500.33 MHz) 25/08/2023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optics  TDR_0.17_0.64_r56_0.4_sx_Dff41.2_DipMagnL.str : MCF=0.0231  chro=0/0</dc:title>
  <dc:creator>Iryna Chaikovska</dc:creator>
  <cp:lastModifiedBy>Iryna Chaikovska</cp:lastModifiedBy>
  <cp:revision>22</cp:revision>
  <dcterms:created xsi:type="dcterms:W3CDTF">2023-08-24T12:32:47Z</dcterms:created>
  <dcterms:modified xsi:type="dcterms:W3CDTF">2023-09-04T11:49:33Z</dcterms:modified>
</cp:coreProperties>
</file>