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49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EEB713-000C-40E7-A707-95BE3BAD8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46100F-926C-4412-9951-86B9A2F5C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B02070-25DC-4A5F-9201-349D131E8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F495E-5464-4157-8A97-5A7067C20181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8A68E8-FB13-404D-B0CE-1FCF7DDEB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C31D57-B419-49CB-803A-06882807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58A5-F123-411A-BF85-1E24C8C04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913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1F92B6-7473-4466-B8AC-13C6BFFAA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3C33B5-F9D3-49F2-A435-6B5C63E7E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9E2909-2D25-4844-9695-DEF8892D1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F495E-5464-4157-8A97-5A7067C20181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A234BC-F093-4F30-8A57-118577C5A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E4B9A6-21AB-4CB0-9C22-C2EC9A1E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58A5-F123-411A-BF85-1E24C8C04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690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E15C704-D569-4FDD-B1D8-37D326C4B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347A247-98B4-426E-86B7-4D83DB81E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F85170-22A3-41B2-88F5-F2FE0AEA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F495E-5464-4157-8A97-5A7067C20181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5E3F3B-FB89-4F5A-801A-18FB45F1E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16CB55-362E-459A-809E-8CBD97E41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58A5-F123-411A-BF85-1E24C8C04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06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9A448A-EEBF-4860-B357-62F5C0A46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69E1DD-AAC7-4149-B30A-E9A2FD551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5A75F6-6712-405E-87A4-60B288824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F495E-5464-4157-8A97-5A7067C20181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21D699-DEE8-42E1-8164-E1534F48E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3DBCB1-42D9-49E3-A7B0-AB837A991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58A5-F123-411A-BF85-1E24C8C04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262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2E8FE7-DFB6-4FA9-A695-988E92969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311B88-0F5D-4869-B90B-7DFBD38D5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A24AA4-8996-4C13-9E76-D75ED295B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F495E-5464-4157-8A97-5A7067C20181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D3275F-0BC2-4E8C-8E34-AE5EE662C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8BD51C-0EBB-40C7-BD54-CA39E1EC3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58A5-F123-411A-BF85-1E24C8C04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1818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A5F009-916E-4A44-937B-7F606FB00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B546B6-E692-4F41-A7E3-EC4D9D7169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58A9B43-2C25-415C-A6D5-3966A43A61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9361AC-CDAB-4143-BFEF-E87DF98AF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F495E-5464-4157-8A97-5A7067C20181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0F3AD6E-8C63-4FC9-B210-6F77B8B9B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4D8576-82FD-4383-894E-EE6B4A76F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58A5-F123-411A-BF85-1E24C8C04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32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B5EE9-FA21-4AF7-B194-AFE7AE6C6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F461EF-C049-4490-908B-AC10B48A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1D0C87-1910-429D-A949-958C4CA86A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4F3F38F-AEFE-44F0-BCD3-A9920A75DD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B0BD4DD-4D6C-40DA-BD26-7C526ADDC0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C9AC69-BFB6-4F00-97AC-B0F7AC3EF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F495E-5464-4157-8A97-5A7067C20181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C0CD8CC-AD73-42C6-A709-6838AAD2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D55A7B1-EB0F-4E02-AD97-847AF2068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58A5-F123-411A-BF85-1E24C8C04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921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F24754-DAB0-4A26-BE2B-4AC2445E4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F4E958-9D0D-4353-BCA7-08AB0881B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F495E-5464-4157-8A97-5A7067C20181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05FA2DB-D1C4-4FB8-82A8-0361EDBC3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069D5D0-D53B-4D33-9FCF-20B201618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58A5-F123-411A-BF85-1E24C8C04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15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9419A42-5A8C-4E63-8421-807CF3A2F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F495E-5464-4157-8A97-5A7067C20181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84C5597-766F-4968-A0C3-BFB8C8D50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C557B69-0272-4A13-8BF9-70A0F4A70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58A5-F123-411A-BF85-1E24C8C04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34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ECECD3-8021-4D4A-8E42-E710A9F46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CCC5AB-27DA-472A-B077-E1DA717CD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D7F71C-49F8-4D3B-A969-8538A10CF0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F0069D-547E-4F0B-BF4C-DA791DFEF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F495E-5464-4157-8A97-5A7067C20181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4F31BC-7594-4EE5-9F2E-5B2B13CE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E18277-67C0-463E-9D4C-A4212F07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58A5-F123-411A-BF85-1E24C8C04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05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4CCCE5-C878-490C-9FDC-D6FC81402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9A84DCB-4805-453F-9C22-CFCDAB2BD0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7BD4539-A887-4DEB-BFB1-3DBA21FD6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BC9364-7010-48EE-9790-9DB9F3EA0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F495E-5464-4157-8A97-5A7067C20181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8807F8-35FE-433F-962C-D39A1AA67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3FB5D43-AA36-43F2-B03C-B781BB32A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58A5-F123-411A-BF85-1E24C8C04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422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791289C-3155-4161-8F6E-B6BF7762E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D6918F-8996-46D6-BF77-2109A6D5D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DC29DE-B882-47B5-8228-D00A0812BF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F495E-5464-4157-8A97-5A7067C20181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0EED75-ECF5-4253-AA65-0F81A6D07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3B3893-2357-460C-B5AA-96E301A1A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D58A5-F123-411A-BF85-1E24C8C04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4485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7DA272BB-7957-4EDE-994F-05C20FA64110}"/>
              </a:ext>
            </a:extLst>
          </p:cNvPr>
          <p:cNvSpPr/>
          <p:nvPr/>
        </p:nvSpPr>
        <p:spPr>
          <a:xfrm>
            <a:off x="6788481" y="4649188"/>
            <a:ext cx="2844000" cy="7376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88FB9CA-F8D4-4DD6-81B9-9C1EF6E5C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547" y="650082"/>
            <a:ext cx="3651919" cy="230537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9DBF0BF-F0F1-4C49-B848-DEB7A2CECFE8}"/>
              </a:ext>
            </a:extLst>
          </p:cNvPr>
          <p:cNvSpPr/>
          <p:nvPr/>
        </p:nvSpPr>
        <p:spPr>
          <a:xfrm>
            <a:off x="2157789" y="652021"/>
            <a:ext cx="48260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6" name="ZoneTexte 16">
            <a:extLst>
              <a:ext uri="{FF2B5EF4-FFF2-40B4-BE49-F238E27FC236}">
                <a16:creationId xmlns:a16="http://schemas.microsoft.com/office/drawing/2014/main" id="{9DF2406E-F7C4-4F5B-9136-53EC9B6CB333}"/>
              </a:ext>
            </a:extLst>
          </p:cNvPr>
          <p:cNvSpPr txBox="1"/>
          <p:nvPr/>
        </p:nvSpPr>
        <p:spPr>
          <a:xfrm>
            <a:off x="3336593" y="2294232"/>
            <a:ext cx="2185907" cy="52322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err="1">
                <a:latin typeface="Garamond" panose="02020404030301010803" pitchFamily="18" charset="0"/>
              </a:rPr>
              <a:t>Xray</a:t>
            </a:r>
            <a:r>
              <a:rPr lang="en-US" sz="1400" b="1" dirty="0">
                <a:latin typeface="Garamond" panose="02020404030301010803" pitchFamily="18" charset="0"/>
              </a:rPr>
              <a:t> detector </a:t>
            </a:r>
          </a:p>
          <a:p>
            <a:pPr algn="ctr"/>
            <a:r>
              <a:rPr lang="en-US" sz="1400" b="1" dirty="0">
                <a:latin typeface="Garamond" panose="02020404030301010803" pitchFamily="18" charset="0"/>
              </a:rPr>
              <a:t>(</a:t>
            </a:r>
            <a:r>
              <a:rPr lang="en-US" sz="1400" b="1" dirty="0" err="1">
                <a:latin typeface="Garamond" panose="02020404030301010803" pitchFamily="18" charset="0"/>
              </a:rPr>
              <a:t>fluo</a:t>
            </a:r>
            <a:r>
              <a:rPr lang="en-US" sz="1400" b="1" dirty="0">
                <a:latin typeface="Garamond" panose="02020404030301010803" pitchFamily="18" charset="0"/>
              </a:rPr>
              <a:t> screen + </a:t>
            </a:r>
            <a:r>
              <a:rPr lang="en-US" sz="1400" b="1" dirty="0" err="1">
                <a:latin typeface="Garamond" panose="02020404030301010803" pitchFamily="18" charset="0"/>
              </a:rPr>
              <a:t>pdiode</a:t>
            </a:r>
            <a:r>
              <a:rPr lang="en-US" sz="1400" b="1" dirty="0">
                <a:latin typeface="Garamond" panose="02020404030301010803" pitchFamily="18" charset="0"/>
              </a:rPr>
              <a:t>)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33DCA264-FACF-4172-B579-5941AC4968B8}"/>
              </a:ext>
            </a:extLst>
          </p:cNvPr>
          <p:cNvCxnSpPr>
            <a:cxnSpLocks/>
          </p:cNvCxnSpPr>
          <p:nvPr/>
        </p:nvCxnSpPr>
        <p:spPr>
          <a:xfrm rot="360000" flipH="1" flipV="1">
            <a:off x="3096248" y="1788821"/>
            <a:ext cx="407621" cy="590879"/>
          </a:xfrm>
          <a:prstGeom prst="straightConnector1">
            <a:avLst/>
          </a:prstGeom>
          <a:ln w="57150">
            <a:solidFill>
              <a:srgbClr val="FF66CC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E6FB9AA8-52ED-43E2-B91D-921C99D20AED}"/>
              </a:ext>
            </a:extLst>
          </p:cNvPr>
          <p:cNvSpPr/>
          <p:nvPr/>
        </p:nvSpPr>
        <p:spPr>
          <a:xfrm rot="-960000">
            <a:off x="1483111" y="1756018"/>
            <a:ext cx="836101" cy="413792"/>
          </a:xfrm>
          <a:prstGeom prst="rightArrow">
            <a:avLst>
              <a:gd name="adj1" fmla="val 50000"/>
              <a:gd name="adj2" fmla="val 69556"/>
            </a:avLst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15">
            <a:extLst>
              <a:ext uri="{FF2B5EF4-FFF2-40B4-BE49-F238E27FC236}">
                <a16:creationId xmlns:a16="http://schemas.microsoft.com/office/drawing/2014/main" id="{493BEFAC-B293-404D-94FF-CCEB1F4CAAED}"/>
              </a:ext>
            </a:extLst>
          </p:cNvPr>
          <p:cNvSpPr txBox="1"/>
          <p:nvPr/>
        </p:nvSpPr>
        <p:spPr>
          <a:xfrm rot="-960000">
            <a:off x="1495300" y="1859862"/>
            <a:ext cx="57323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>
                <a:latin typeface="Garamond" panose="02020404030301010803" pitchFamily="18" charset="0"/>
              </a:rPr>
              <a:t>X-rays</a:t>
            </a:r>
            <a:endParaRPr lang="fr-FR" sz="1000" b="1" dirty="0">
              <a:latin typeface="Garamond" panose="02020404030301010803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B16608F-1968-4116-87D9-C6DF4A7E3350}"/>
              </a:ext>
            </a:extLst>
          </p:cNvPr>
          <p:cNvSpPr txBox="1"/>
          <p:nvPr/>
        </p:nvSpPr>
        <p:spPr>
          <a:xfrm>
            <a:off x="642786" y="144123"/>
            <a:ext cx="473123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First </a:t>
            </a:r>
            <a:r>
              <a:rPr lang="fr-FR" b="1" dirty="0" err="1">
                <a:solidFill>
                  <a:srgbClr val="FF0000"/>
                </a:solidFill>
              </a:rPr>
              <a:t>detection</a:t>
            </a:r>
            <a:r>
              <a:rPr lang="fr-FR" b="1" dirty="0">
                <a:solidFill>
                  <a:srgbClr val="FF0000"/>
                </a:solidFill>
              </a:rPr>
              <a:t> of X-rays in bunker (23/06/2023)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3ED9850C-61E1-4631-AE32-AF7A022152AA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3"/>
          <a:srcRect l="788" t="3447" r="53669"/>
          <a:stretch/>
        </p:blipFill>
        <p:spPr>
          <a:xfrm>
            <a:off x="6893099" y="233390"/>
            <a:ext cx="4889617" cy="2781448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115D7261-1D2F-4A3B-BE37-98611F7B8489}"/>
              </a:ext>
            </a:extLst>
          </p:cNvPr>
          <p:cNvSpPr txBox="1"/>
          <p:nvPr/>
        </p:nvSpPr>
        <p:spPr>
          <a:xfrm>
            <a:off x="6838151" y="182943"/>
            <a:ext cx="1872348" cy="369332"/>
          </a:xfrm>
          <a:prstGeom prst="rect">
            <a:avLst/>
          </a:prstGeom>
          <a:solidFill>
            <a:schemeClr val="bg1">
              <a:alpha val="58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900" b="1" dirty="0">
                <a:latin typeface="Garamond" panose="02020404030301010803" pitchFamily="18" charset="0"/>
              </a:rPr>
              <a:t>Laser LOCKED    +  Electron</a:t>
            </a:r>
          </a:p>
          <a:p>
            <a:r>
              <a:rPr lang="fr-FR" sz="900" b="1" dirty="0">
                <a:latin typeface="Garamond" panose="02020404030301010803" pitchFamily="18" charset="0"/>
              </a:rPr>
              <a:t>(~25-30 kW </a:t>
            </a:r>
            <a:r>
              <a:rPr lang="fr-FR" sz="900" b="1" dirty="0" err="1">
                <a:latin typeface="Garamond" panose="02020404030301010803" pitchFamily="18" charset="0"/>
              </a:rPr>
              <a:t>stored</a:t>
            </a:r>
            <a:r>
              <a:rPr lang="fr-FR" sz="900" b="1" dirty="0">
                <a:latin typeface="Garamond" panose="02020404030301010803" pitchFamily="18" charset="0"/>
              </a:rPr>
              <a:t>)    Beam </a:t>
            </a:r>
            <a:r>
              <a:rPr lang="fr-FR" sz="900" b="1" dirty="0" err="1">
                <a:latin typeface="Garamond" panose="02020404030301010803" pitchFamily="18" charset="0"/>
              </a:rPr>
              <a:t>stored</a:t>
            </a:r>
            <a:endParaRPr lang="fr-FR" sz="900" b="1" dirty="0">
              <a:latin typeface="Garamond" panose="02020404030301010803" pitchFamily="18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B4212E8-8C9D-4FE7-858E-E92392065FBA}"/>
              </a:ext>
            </a:extLst>
          </p:cNvPr>
          <p:cNvSpPr txBox="1"/>
          <p:nvPr/>
        </p:nvSpPr>
        <p:spPr>
          <a:xfrm>
            <a:off x="7551333" y="1884836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b="1" dirty="0">
                <a:latin typeface="Garamond" panose="02020404030301010803" pitchFamily="18" charset="0"/>
              </a:rPr>
              <a:t>Electron </a:t>
            </a:r>
            <a:r>
              <a:rPr lang="fr-FR" sz="900" b="1" dirty="0" err="1">
                <a:latin typeface="Garamond" panose="02020404030301010803" pitchFamily="18" charset="0"/>
              </a:rPr>
              <a:t>shutter</a:t>
            </a:r>
            <a:r>
              <a:rPr lang="fr-FR" sz="900" b="1" dirty="0">
                <a:latin typeface="Garamond" panose="02020404030301010803" pitchFamily="18" charset="0"/>
              </a:rPr>
              <a:t> </a:t>
            </a:r>
          </a:p>
          <a:p>
            <a:pPr algn="ctr"/>
            <a:r>
              <a:rPr lang="fr-FR" sz="900" b="1" dirty="0">
                <a:latin typeface="Garamond" panose="02020404030301010803" pitchFamily="18" charset="0"/>
              </a:rPr>
              <a:t>CLOSED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7C2DE1D-F09E-4D19-95F7-D32BCB0E8804}"/>
              </a:ext>
            </a:extLst>
          </p:cNvPr>
          <p:cNvSpPr txBox="1"/>
          <p:nvPr/>
        </p:nvSpPr>
        <p:spPr>
          <a:xfrm>
            <a:off x="8988211" y="2502803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b="1" dirty="0">
                <a:latin typeface="Garamond" panose="02020404030301010803" pitchFamily="18" charset="0"/>
              </a:rPr>
              <a:t>Laser </a:t>
            </a:r>
          </a:p>
          <a:p>
            <a:r>
              <a:rPr lang="fr-FR" sz="900" b="1" dirty="0">
                <a:latin typeface="Garamond" panose="02020404030301010803" pitchFamily="18" charset="0"/>
              </a:rPr>
              <a:t>DELOCKED</a:t>
            </a: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627EDA16-3250-45BD-B9A9-8A8BC7C940BF}"/>
              </a:ext>
            </a:extLst>
          </p:cNvPr>
          <p:cNvCxnSpPr/>
          <p:nvPr/>
        </p:nvCxnSpPr>
        <p:spPr>
          <a:xfrm>
            <a:off x="8926865" y="1611802"/>
            <a:ext cx="0" cy="864000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A608B37B-A233-4070-97A4-EB4E9DFF869A}"/>
              </a:ext>
            </a:extLst>
          </p:cNvPr>
          <p:cNvSpPr txBox="1"/>
          <p:nvPr/>
        </p:nvSpPr>
        <p:spPr>
          <a:xfrm>
            <a:off x="8473840" y="2256458"/>
            <a:ext cx="64953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b="1" dirty="0">
                <a:solidFill>
                  <a:schemeClr val="accent4">
                    <a:lumMod val="50000"/>
                  </a:schemeClr>
                </a:solidFill>
                <a:latin typeface="Garamond" panose="02020404030301010803" pitchFamily="18" charset="0"/>
              </a:rPr>
              <a:t>Laser </a:t>
            </a:r>
          </a:p>
          <a:p>
            <a:r>
              <a:rPr lang="fr-FR" sz="900" b="1" dirty="0">
                <a:solidFill>
                  <a:schemeClr val="accent4">
                    <a:lumMod val="50000"/>
                  </a:schemeClr>
                </a:solidFill>
                <a:latin typeface="Garamond" panose="02020404030301010803" pitchFamily="18" charset="0"/>
              </a:rPr>
              <a:t>diffusion </a:t>
            </a:r>
          </a:p>
          <a:p>
            <a:r>
              <a:rPr lang="fr-FR" sz="900" b="1" dirty="0" err="1">
                <a:solidFill>
                  <a:schemeClr val="accent4">
                    <a:lumMod val="50000"/>
                  </a:schemeClr>
                </a:solidFill>
                <a:latin typeface="Garamond" panose="02020404030301010803" pitchFamily="18" charset="0"/>
              </a:rPr>
              <a:t>bkg</a:t>
            </a:r>
            <a:endParaRPr lang="fr-FR" sz="900" b="1" dirty="0">
              <a:solidFill>
                <a:schemeClr val="accent4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05DB6E42-FAAB-468B-B203-0DAFBCC06026}"/>
              </a:ext>
            </a:extLst>
          </p:cNvPr>
          <p:cNvSpPr/>
          <p:nvPr/>
        </p:nvSpPr>
        <p:spPr>
          <a:xfrm rot="9960000">
            <a:off x="7596837" y="1260449"/>
            <a:ext cx="1836000" cy="606884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8811D1EA-5ADB-4667-84C7-C0DA21217BA3}"/>
              </a:ext>
            </a:extLst>
          </p:cNvPr>
          <p:cNvSpPr/>
          <p:nvPr/>
        </p:nvSpPr>
        <p:spPr>
          <a:xfrm rot="7320000">
            <a:off x="8965805" y="2146862"/>
            <a:ext cx="288000" cy="468000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4D9D0775-D5B6-4802-9EBD-2B2C8749A897}"/>
              </a:ext>
            </a:extLst>
          </p:cNvPr>
          <p:cNvSpPr txBox="1"/>
          <p:nvPr/>
        </p:nvSpPr>
        <p:spPr>
          <a:xfrm>
            <a:off x="7774325" y="838550"/>
            <a:ext cx="641521" cy="523220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err="1">
                <a:latin typeface="Garamond" panose="02020404030301010803" pitchFamily="18" charset="0"/>
              </a:rPr>
              <a:t>Xray</a:t>
            </a:r>
            <a:endParaRPr lang="fr-FR" sz="1400" b="1" dirty="0">
              <a:latin typeface="Garamond" panose="02020404030301010803" pitchFamily="18" charset="0"/>
            </a:endParaRPr>
          </a:p>
          <a:p>
            <a:pPr algn="ctr"/>
            <a:r>
              <a:rPr lang="fr-FR" sz="1400" b="1" dirty="0">
                <a:latin typeface="Garamond" panose="02020404030301010803" pitchFamily="18" charset="0"/>
              </a:rPr>
              <a:t>signal</a:t>
            </a: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A658D4A5-D68D-493B-B739-36E73AB7F0AC}"/>
              </a:ext>
            </a:extLst>
          </p:cNvPr>
          <p:cNvSpPr/>
          <p:nvPr/>
        </p:nvSpPr>
        <p:spPr>
          <a:xfrm rot="21428510">
            <a:off x="6586604" y="516208"/>
            <a:ext cx="1152000" cy="294796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86BAEEEA-F1A7-4043-9AC6-521294B96032}"/>
              </a:ext>
            </a:extLst>
          </p:cNvPr>
          <p:cNvCxnSpPr/>
          <p:nvPr/>
        </p:nvCxnSpPr>
        <p:spPr>
          <a:xfrm>
            <a:off x="7706759" y="658392"/>
            <a:ext cx="0" cy="1008000"/>
          </a:xfrm>
          <a:prstGeom prst="straightConnector1">
            <a:avLst/>
          </a:prstGeom>
          <a:ln w="28575">
            <a:solidFill>
              <a:srgbClr val="FF66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16">
            <a:extLst>
              <a:ext uri="{FF2B5EF4-FFF2-40B4-BE49-F238E27FC236}">
                <a16:creationId xmlns:a16="http://schemas.microsoft.com/office/drawing/2014/main" id="{2408B62A-0687-453D-9050-A3149844D6B7}"/>
              </a:ext>
            </a:extLst>
          </p:cNvPr>
          <p:cNvSpPr txBox="1"/>
          <p:nvPr/>
        </p:nvSpPr>
        <p:spPr>
          <a:xfrm>
            <a:off x="8513985" y="58050"/>
            <a:ext cx="2088000" cy="30777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err="1">
                <a:solidFill>
                  <a:srgbClr val="0066FF"/>
                </a:solidFill>
                <a:latin typeface="Garamond" panose="02020404030301010803" pitchFamily="18" charset="0"/>
              </a:rPr>
              <a:t>PicoAmps</a:t>
            </a:r>
            <a:r>
              <a:rPr lang="en-US" sz="1400" b="1" dirty="0">
                <a:solidFill>
                  <a:srgbClr val="0066FF"/>
                </a:solidFill>
                <a:latin typeface="Garamond" panose="02020404030301010803" pitchFamily="18" charset="0"/>
              </a:rPr>
              <a:t> signal vs time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7025A39B-D7EE-41AA-8193-BED99EFB0AEE}"/>
              </a:ext>
            </a:extLst>
          </p:cNvPr>
          <p:cNvSpPr txBox="1"/>
          <p:nvPr/>
        </p:nvSpPr>
        <p:spPr>
          <a:xfrm>
            <a:off x="9658011" y="3024600"/>
            <a:ext cx="13372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b="1" dirty="0"/>
              <a:t>time (few minutes) 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1DCADE8A-09A9-4E86-AC8E-B64779EE36F8}"/>
              </a:ext>
            </a:extLst>
          </p:cNvPr>
          <p:cNvSpPr txBox="1"/>
          <p:nvPr/>
        </p:nvSpPr>
        <p:spPr>
          <a:xfrm rot="-5400000">
            <a:off x="5942796" y="1360125"/>
            <a:ext cx="1619354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100" b="1" dirty="0" err="1"/>
              <a:t>picoAmps</a:t>
            </a:r>
            <a:r>
              <a:rPr lang="fr-FR" sz="1100" b="1" dirty="0"/>
              <a:t> </a:t>
            </a:r>
            <a:r>
              <a:rPr lang="fr-FR" sz="1100" b="1" dirty="0" err="1"/>
              <a:t>intensity</a:t>
            </a:r>
            <a:r>
              <a:rPr lang="fr-FR" sz="1100" b="1" dirty="0"/>
              <a:t>  (</a:t>
            </a:r>
            <a:r>
              <a:rPr lang="fr-FR" sz="1100" b="1" dirty="0" err="1"/>
              <a:t>pA</a:t>
            </a:r>
            <a:r>
              <a:rPr lang="fr-FR" sz="1100" b="1" dirty="0"/>
              <a:t>)</a:t>
            </a: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1FFD260D-A6B0-49B3-9D5C-D2B7B68B63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9224" y="3902279"/>
            <a:ext cx="3273628" cy="216585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ECAB4C5A-7C62-4B97-B929-41CC4CC187B8}"/>
              </a:ext>
            </a:extLst>
          </p:cNvPr>
          <p:cNvSpPr/>
          <p:nvPr/>
        </p:nvSpPr>
        <p:spPr>
          <a:xfrm>
            <a:off x="3895170" y="6325587"/>
            <a:ext cx="1259761" cy="3801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D5D8BFA6-EC4D-4718-85E7-E292CCB3F825}"/>
              </a:ext>
            </a:extLst>
          </p:cNvPr>
          <p:cNvSpPr txBox="1"/>
          <p:nvPr/>
        </p:nvSpPr>
        <p:spPr>
          <a:xfrm>
            <a:off x="676010" y="3413878"/>
            <a:ext cx="256313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 err="1">
                <a:solidFill>
                  <a:srgbClr val="0070C0"/>
                </a:solidFill>
              </a:rPr>
              <a:t>Measurement</a:t>
            </a:r>
            <a:r>
              <a:rPr lang="fr-FR" b="1" dirty="0">
                <a:solidFill>
                  <a:srgbClr val="0070C0"/>
                </a:solidFill>
              </a:rPr>
              <a:t> of </a:t>
            </a:r>
            <a:r>
              <a:rPr lang="el-GR" b="1" dirty="0">
                <a:solidFill>
                  <a:srgbClr val="0070C0"/>
                </a:solidFill>
              </a:rPr>
              <a:t>σ</a:t>
            </a:r>
            <a:r>
              <a:rPr lang="fr-FR" b="1" baseline="-25000" dirty="0">
                <a:solidFill>
                  <a:srgbClr val="0070C0"/>
                </a:solidFill>
              </a:rPr>
              <a:t>e-</a:t>
            </a:r>
            <a:r>
              <a:rPr lang="fr-FR" b="1" dirty="0">
                <a:solidFill>
                  <a:srgbClr val="0070C0"/>
                </a:solidFill>
              </a:rPr>
              <a:t> at IP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FE7313C-C208-42B1-916C-43C408BF88B3}"/>
              </a:ext>
            </a:extLst>
          </p:cNvPr>
          <p:cNvSpPr txBox="1"/>
          <p:nvPr/>
        </p:nvSpPr>
        <p:spPr>
          <a:xfrm>
            <a:off x="1961791" y="6048535"/>
            <a:ext cx="20906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b="1" dirty="0"/>
              <a:t>FPC table vertical position (mm) 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90384CA6-C1FC-4610-B931-3DE75EE4BBE9}"/>
              </a:ext>
            </a:extLst>
          </p:cNvPr>
          <p:cNvSpPr txBox="1"/>
          <p:nvPr/>
        </p:nvSpPr>
        <p:spPr>
          <a:xfrm rot="-5400000">
            <a:off x="416265" y="4793140"/>
            <a:ext cx="15872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b="1" dirty="0" err="1"/>
              <a:t>picoAmps</a:t>
            </a:r>
            <a:r>
              <a:rPr lang="fr-FR" sz="1100" b="1" dirty="0"/>
              <a:t> </a:t>
            </a:r>
            <a:r>
              <a:rPr lang="fr-FR" sz="1100" b="1" dirty="0" err="1"/>
              <a:t>intensity</a:t>
            </a:r>
            <a:r>
              <a:rPr lang="fr-FR" sz="1100" b="1" dirty="0"/>
              <a:t> (</a:t>
            </a:r>
            <a:r>
              <a:rPr lang="fr-FR" sz="1100" b="1" dirty="0" err="1"/>
              <a:t>pA</a:t>
            </a:r>
            <a:r>
              <a:rPr lang="fr-FR" sz="1100" b="1" dirty="0"/>
              <a:t>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7F1AABA-6247-47D0-8C93-2FE9290EA6B1}"/>
              </a:ext>
            </a:extLst>
          </p:cNvPr>
          <p:cNvSpPr/>
          <p:nvPr/>
        </p:nvSpPr>
        <p:spPr>
          <a:xfrm>
            <a:off x="673567" y="6342478"/>
            <a:ext cx="42325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>
                <a:solidFill>
                  <a:srgbClr val="0070C0"/>
                </a:solidFill>
              </a:rPr>
              <a:t>σ</a:t>
            </a:r>
            <a:r>
              <a:rPr lang="fr-FR" sz="1600" b="1" baseline="-25000" dirty="0">
                <a:solidFill>
                  <a:srgbClr val="0070C0"/>
                </a:solidFill>
              </a:rPr>
              <a:t>laser</a:t>
            </a:r>
            <a:r>
              <a:rPr lang="fr-FR" sz="1600" b="1" dirty="0">
                <a:solidFill>
                  <a:srgbClr val="0070C0"/>
                </a:solidFill>
              </a:rPr>
              <a:t> = 60 µm (</a:t>
            </a:r>
            <a:r>
              <a:rPr lang="fr-FR" sz="1600" b="1" dirty="0" err="1">
                <a:solidFill>
                  <a:srgbClr val="0070C0"/>
                </a:solidFill>
              </a:rPr>
              <a:t>measured</a:t>
            </a:r>
            <a:r>
              <a:rPr lang="fr-FR" sz="1600" b="1" dirty="0">
                <a:solidFill>
                  <a:srgbClr val="0070C0"/>
                </a:solidFill>
              </a:rPr>
              <a:t> </a:t>
            </a:r>
            <a:r>
              <a:rPr lang="fr-FR" sz="1600" b="1" dirty="0" err="1">
                <a:solidFill>
                  <a:srgbClr val="0070C0"/>
                </a:solidFill>
              </a:rPr>
              <a:t>before</a:t>
            </a:r>
            <a:r>
              <a:rPr lang="fr-FR" sz="1600" b="1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A4C004A-5003-447C-82EA-97F537F9BB8B}"/>
              </a:ext>
            </a:extLst>
          </p:cNvPr>
          <p:cNvSpPr/>
          <p:nvPr/>
        </p:nvSpPr>
        <p:spPr>
          <a:xfrm>
            <a:off x="3487617" y="6341862"/>
            <a:ext cx="18904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rgbClr val="0070C0"/>
                </a:solidFill>
                <a:sym typeface="Wingdings" panose="05000000000000000000" pitchFamily="2" charset="2"/>
              </a:rPr>
              <a:t>  </a:t>
            </a:r>
            <a:r>
              <a:rPr lang="fr-FR" sz="1600" dirty="0">
                <a:solidFill>
                  <a:srgbClr val="0070C0"/>
                </a:solidFill>
              </a:rPr>
              <a:t>   </a:t>
            </a:r>
            <a:r>
              <a:rPr lang="el-GR" sz="1600" b="1" dirty="0">
                <a:solidFill>
                  <a:srgbClr val="0070C0"/>
                </a:solidFill>
              </a:rPr>
              <a:t>σ</a:t>
            </a:r>
            <a:r>
              <a:rPr lang="fr-FR" sz="1600" b="1" baseline="-25000" dirty="0">
                <a:solidFill>
                  <a:srgbClr val="0070C0"/>
                </a:solidFill>
              </a:rPr>
              <a:t>e-</a:t>
            </a:r>
            <a:r>
              <a:rPr lang="fr-FR" sz="1600" b="1" dirty="0">
                <a:solidFill>
                  <a:srgbClr val="0070C0"/>
                </a:solidFill>
              </a:rPr>
              <a:t> ~  80 µm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43346FFD-CC40-4B54-BD24-18B3D7392AAC}"/>
              </a:ext>
            </a:extLst>
          </p:cNvPr>
          <p:cNvSpPr txBox="1"/>
          <p:nvPr/>
        </p:nvSpPr>
        <p:spPr>
          <a:xfrm>
            <a:off x="2578750" y="5147165"/>
            <a:ext cx="1013419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3333CC"/>
                </a:solidFill>
              </a:rPr>
              <a:t>σ</a:t>
            </a:r>
            <a:r>
              <a:rPr lang="fr-FR" sz="1400" b="1" dirty="0">
                <a:solidFill>
                  <a:srgbClr val="3333CC"/>
                </a:solidFill>
              </a:rPr>
              <a:t> ~ 100 µm</a:t>
            </a:r>
            <a:endParaRPr lang="fr-FR" sz="1400" dirty="0">
              <a:solidFill>
                <a:srgbClr val="3333CC"/>
              </a:solidFill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246D10FB-AE44-47B8-8696-1437B0EF2486}"/>
              </a:ext>
            </a:extLst>
          </p:cNvPr>
          <p:cNvSpPr txBox="1"/>
          <p:nvPr/>
        </p:nvSpPr>
        <p:spPr>
          <a:xfrm>
            <a:off x="6801944" y="4654905"/>
            <a:ext cx="5228419" cy="1806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6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Measured</a:t>
            </a:r>
            <a:r>
              <a:rPr lang="fr-FR" sz="1600" b="1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fr-FR" sz="1600" b="1" dirty="0">
                <a:solidFill>
                  <a:srgbClr val="00B050"/>
                </a:solidFill>
              </a:rPr>
              <a:t>Flux =  5.8 10</a:t>
            </a:r>
            <a:r>
              <a:rPr lang="fr-FR" sz="1600" b="1" baseline="30000" dirty="0">
                <a:solidFill>
                  <a:srgbClr val="00B050"/>
                </a:solidFill>
              </a:rPr>
              <a:t>6</a:t>
            </a:r>
            <a:r>
              <a:rPr lang="fr-FR" sz="1600" b="1" dirty="0">
                <a:solidFill>
                  <a:srgbClr val="00B050"/>
                </a:solidFill>
              </a:rPr>
              <a:t>    ph/s 	   </a:t>
            </a:r>
            <a:r>
              <a:rPr lang="fr-FR" sz="1400" b="1" dirty="0"/>
              <a:t>(bunker photodiode)</a:t>
            </a:r>
          </a:p>
          <a:p>
            <a:pPr>
              <a:lnSpc>
                <a:spcPct val="120000"/>
              </a:lnSpc>
            </a:pPr>
            <a:r>
              <a:rPr lang="fr-FR" sz="16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Expected</a:t>
            </a:r>
            <a:r>
              <a:rPr lang="fr-FR" sz="1600" b="1" dirty="0">
                <a:solidFill>
                  <a:srgbClr val="00B050"/>
                </a:solidFill>
                <a:sym typeface="Wingdings" panose="05000000000000000000" pitchFamily="2" charset="2"/>
              </a:rPr>
              <a:t>         </a:t>
            </a:r>
            <a:r>
              <a:rPr lang="fr-FR" sz="1600" b="1" dirty="0">
                <a:solidFill>
                  <a:srgbClr val="00B050"/>
                </a:solidFill>
              </a:rPr>
              <a:t>  ~  4-10 10</a:t>
            </a:r>
            <a:r>
              <a:rPr lang="fr-FR" sz="1600" b="1" baseline="30000" dirty="0">
                <a:solidFill>
                  <a:srgbClr val="00B050"/>
                </a:solidFill>
              </a:rPr>
              <a:t>6</a:t>
            </a:r>
            <a:r>
              <a:rPr lang="fr-FR" sz="1600" b="1" dirty="0">
                <a:solidFill>
                  <a:srgbClr val="00B050"/>
                </a:solidFill>
              </a:rPr>
              <a:t>  ph/s</a:t>
            </a:r>
            <a:r>
              <a:rPr lang="fr-FR" sz="1600" b="1" dirty="0"/>
              <a:t>	   </a:t>
            </a:r>
            <a:r>
              <a:rPr lang="fr-FR" sz="1400" b="1" dirty="0"/>
              <a:t>(</a:t>
            </a:r>
            <a:r>
              <a:rPr lang="fr-FR" sz="1400" b="1" dirty="0" err="1"/>
              <a:t>uncertainty</a:t>
            </a:r>
            <a:r>
              <a:rPr lang="fr-FR" sz="1400" b="1" dirty="0"/>
              <a:t> </a:t>
            </a:r>
            <a:r>
              <a:rPr lang="fr-FR" sz="1400" b="1" dirty="0" err="1"/>
              <a:t>storage</a:t>
            </a:r>
            <a:r>
              <a:rPr lang="fr-FR" sz="1400" b="1" dirty="0"/>
              <a:t> e-)</a:t>
            </a:r>
          </a:p>
          <a:p>
            <a:pPr>
              <a:lnSpc>
                <a:spcPct val="120000"/>
              </a:lnSpc>
            </a:pPr>
            <a:endParaRPr lang="fr-FR" sz="1400" b="1" dirty="0"/>
          </a:p>
          <a:p>
            <a:pPr>
              <a:lnSpc>
                <a:spcPct val="120000"/>
              </a:lnSpc>
            </a:pPr>
            <a:r>
              <a:rPr lang="fr-FR" sz="1600" dirty="0"/>
              <a:t>Near futur: </a:t>
            </a:r>
          </a:p>
          <a:p>
            <a:pPr>
              <a:lnSpc>
                <a:spcPct val="120000"/>
              </a:lnSpc>
            </a:pPr>
            <a:r>
              <a:rPr lang="fr-FR" sz="1600" dirty="0"/>
              <a:t>	</a:t>
            </a:r>
            <a:r>
              <a:rPr lang="fr-FR" sz="1600" dirty="0" err="1"/>
              <a:t>with</a:t>
            </a:r>
            <a:r>
              <a:rPr lang="fr-FR" sz="1600" dirty="0"/>
              <a:t>  </a:t>
            </a:r>
            <a:r>
              <a:rPr lang="fr-FR" sz="1600" b="1" dirty="0"/>
              <a:t>100 kW </a:t>
            </a:r>
            <a:r>
              <a:rPr lang="fr-FR" sz="1600" dirty="0"/>
              <a:t>laser CFP + </a:t>
            </a:r>
            <a:r>
              <a:rPr lang="fr-FR" sz="1600" b="1" dirty="0"/>
              <a:t>synchronisation</a:t>
            </a:r>
            <a:r>
              <a:rPr lang="fr-FR" sz="1600" dirty="0"/>
              <a:t> e-/laser</a:t>
            </a:r>
            <a:endParaRPr lang="fr-FR" sz="1600" b="1" dirty="0">
              <a:sym typeface="Wingdings" panose="05000000000000000000" pitchFamily="2" charset="2"/>
            </a:endParaRPr>
          </a:p>
          <a:p>
            <a:pPr>
              <a:lnSpc>
                <a:spcPct val="120000"/>
              </a:lnSpc>
            </a:pPr>
            <a:r>
              <a:rPr lang="fr-FR" sz="1600" b="1" dirty="0">
                <a:sym typeface="Wingdings" panose="05000000000000000000" pitchFamily="2" charset="2"/>
              </a:rPr>
              <a:t>	   </a:t>
            </a:r>
            <a:r>
              <a:rPr lang="fr-FR" sz="1600" b="1" dirty="0" err="1"/>
              <a:t>Expected</a:t>
            </a:r>
            <a:r>
              <a:rPr lang="fr-FR" sz="1600" b="1" dirty="0"/>
              <a:t> Flux  ~  10</a:t>
            </a:r>
            <a:r>
              <a:rPr lang="fr-FR" sz="1600" b="1" baseline="30000" dirty="0"/>
              <a:t>10</a:t>
            </a:r>
            <a:r>
              <a:rPr lang="fr-FR" sz="1600" b="1" dirty="0"/>
              <a:t> - 10</a:t>
            </a:r>
            <a:r>
              <a:rPr lang="fr-FR" sz="1600" b="1" baseline="30000" dirty="0"/>
              <a:t>11</a:t>
            </a:r>
            <a:r>
              <a:rPr lang="fr-FR" sz="1600" b="1" dirty="0"/>
              <a:t> ph/s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4C3054C-3A28-4188-9C99-2FC08FDEBC77}"/>
              </a:ext>
            </a:extLst>
          </p:cNvPr>
          <p:cNvSpPr txBox="1"/>
          <p:nvPr/>
        </p:nvSpPr>
        <p:spPr>
          <a:xfrm>
            <a:off x="6452184" y="4072871"/>
            <a:ext cx="3429785" cy="40254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b="1" dirty="0">
                <a:solidFill>
                  <a:srgbClr val="00B050"/>
                </a:solidFill>
                <a:sym typeface="Wingdings" panose="05000000000000000000" pitchFamily="2" charset="2"/>
              </a:rPr>
              <a:t>X-ray flux </a:t>
            </a:r>
            <a:r>
              <a:rPr lang="fr-FR" b="1" dirty="0" err="1">
                <a:solidFill>
                  <a:srgbClr val="00B050"/>
                </a:solidFill>
                <a:sym typeface="Wingdings" panose="05000000000000000000" pitchFamily="2" charset="2"/>
              </a:rPr>
              <a:t>measurement</a:t>
            </a:r>
            <a:r>
              <a:rPr lang="fr-FR" b="1" dirty="0">
                <a:solidFill>
                  <a:srgbClr val="00B050"/>
                </a:solidFill>
                <a:sym typeface="Wingdings" panose="05000000000000000000" pitchFamily="2" charset="2"/>
              </a:rPr>
              <a:t> in bunker</a:t>
            </a:r>
          </a:p>
        </p:txBody>
      </p: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4D6B34DD-0656-4B46-A26E-3F3C0B13D2D9}"/>
              </a:ext>
            </a:extLst>
          </p:cNvPr>
          <p:cNvCxnSpPr>
            <a:cxnSpLocks/>
          </p:cNvCxnSpPr>
          <p:nvPr/>
        </p:nvCxnSpPr>
        <p:spPr>
          <a:xfrm flipV="1">
            <a:off x="6063918" y="1611803"/>
            <a:ext cx="365044" cy="144808"/>
          </a:xfrm>
          <a:prstGeom prst="straightConnector1">
            <a:avLst/>
          </a:prstGeom>
          <a:ln w="381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ube 38">
            <a:extLst>
              <a:ext uri="{FF2B5EF4-FFF2-40B4-BE49-F238E27FC236}">
                <a16:creationId xmlns:a16="http://schemas.microsoft.com/office/drawing/2014/main" id="{C099A5B6-26A4-4A9B-A24A-F237E445EDE3}"/>
              </a:ext>
            </a:extLst>
          </p:cNvPr>
          <p:cNvSpPr/>
          <p:nvPr/>
        </p:nvSpPr>
        <p:spPr>
          <a:xfrm>
            <a:off x="204536" y="101762"/>
            <a:ext cx="396000" cy="396000"/>
          </a:xfrm>
          <a:prstGeom prst="cub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Cube 39">
            <a:extLst>
              <a:ext uri="{FF2B5EF4-FFF2-40B4-BE49-F238E27FC236}">
                <a16:creationId xmlns:a16="http://schemas.microsoft.com/office/drawing/2014/main" id="{E6E4DD87-3747-459B-ADB9-56114AE80764}"/>
              </a:ext>
            </a:extLst>
          </p:cNvPr>
          <p:cNvSpPr/>
          <p:nvPr/>
        </p:nvSpPr>
        <p:spPr>
          <a:xfrm>
            <a:off x="236620" y="3370347"/>
            <a:ext cx="396000" cy="396000"/>
          </a:xfrm>
          <a:prstGeom prst="cub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Cube 40">
            <a:extLst>
              <a:ext uri="{FF2B5EF4-FFF2-40B4-BE49-F238E27FC236}">
                <a16:creationId xmlns:a16="http://schemas.microsoft.com/office/drawing/2014/main" id="{E9B2F31D-C31D-4386-A9C6-450F4744381A}"/>
              </a:ext>
            </a:extLst>
          </p:cNvPr>
          <p:cNvSpPr/>
          <p:nvPr/>
        </p:nvSpPr>
        <p:spPr>
          <a:xfrm>
            <a:off x="6007778" y="4088229"/>
            <a:ext cx="396000" cy="396000"/>
          </a:xfrm>
          <a:prstGeom prst="cub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3837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F337D2D-0D5D-4832-A549-10A151FBFD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254"/>
          <a:stretch/>
        </p:blipFill>
        <p:spPr>
          <a:xfrm>
            <a:off x="28798" y="1436023"/>
            <a:ext cx="6321472" cy="395558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A6A1C190-42C1-4E2B-974F-767F23FD97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990" y="3272776"/>
            <a:ext cx="4231958" cy="3266123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88029124-2C8A-4023-BE90-27DE6EC6F384}"/>
              </a:ext>
            </a:extLst>
          </p:cNvPr>
          <p:cNvSpPr txBox="1"/>
          <p:nvPr/>
        </p:nvSpPr>
        <p:spPr>
          <a:xfrm>
            <a:off x="7698205" y="520700"/>
            <a:ext cx="4357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4">
                    <a:lumMod val="50000"/>
                  </a:schemeClr>
                </a:solidFill>
              </a:rPr>
              <a:t>First X </a:t>
            </a:r>
            <a:r>
              <a:rPr lang="fr-FR" b="1" dirty="0" err="1">
                <a:solidFill>
                  <a:schemeClr val="accent4">
                    <a:lumMod val="50000"/>
                  </a:schemeClr>
                </a:solidFill>
              </a:rPr>
              <a:t>beam</a:t>
            </a:r>
            <a:r>
              <a:rPr lang="fr-FR" b="1" dirty="0">
                <a:solidFill>
                  <a:schemeClr val="accent4">
                    <a:lumMod val="50000"/>
                  </a:schemeClr>
                </a:solidFill>
              </a:rPr>
              <a:t> image in X-</a:t>
            </a:r>
            <a:r>
              <a:rPr lang="fr-FR" b="1" dirty="0" err="1">
                <a:solidFill>
                  <a:schemeClr val="accent4">
                    <a:lumMod val="50000"/>
                  </a:schemeClr>
                </a:solidFill>
              </a:rPr>
              <a:t>hutch</a:t>
            </a:r>
            <a:r>
              <a:rPr lang="fr-FR" b="1" dirty="0">
                <a:solidFill>
                  <a:schemeClr val="accent4">
                    <a:lumMod val="50000"/>
                  </a:schemeClr>
                </a:solidFill>
              </a:rPr>
              <a:t> (26/07/2023)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3E20E74-CDFA-46D8-ADD3-A5F8359480C6}"/>
              </a:ext>
            </a:extLst>
          </p:cNvPr>
          <p:cNvSpPr txBox="1"/>
          <p:nvPr/>
        </p:nvSpPr>
        <p:spPr>
          <a:xfrm>
            <a:off x="854689" y="440905"/>
            <a:ext cx="2370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First </a:t>
            </a:r>
            <a:r>
              <a:rPr lang="fr-FR" b="1" dirty="0" err="1">
                <a:solidFill>
                  <a:srgbClr val="FF0000"/>
                </a:solidFill>
              </a:rPr>
              <a:t>spectra</a:t>
            </a:r>
            <a:r>
              <a:rPr lang="fr-FR" b="1" dirty="0">
                <a:solidFill>
                  <a:srgbClr val="FF0000"/>
                </a:solidFill>
              </a:rPr>
              <a:t> in X-</a:t>
            </a:r>
            <a:r>
              <a:rPr lang="fr-FR" b="1" dirty="0" err="1">
                <a:solidFill>
                  <a:srgbClr val="FF0000"/>
                </a:solidFill>
              </a:rPr>
              <a:t>hutch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7" name="Cube 6">
            <a:extLst>
              <a:ext uri="{FF2B5EF4-FFF2-40B4-BE49-F238E27FC236}">
                <a16:creationId xmlns:a16="http://schemas.microsoft.com/office/drawing/2014/main" id="{C238850B-0707-4C06-85C1-19175C4B50A7}"/>
              </a:ext>
            </a:extLst>
          </p:cNvPr>
          <p:cNvSpPr/>
          <p:nvPr/>
        </p:nvSpPr>
        <p:spPr>
          <a:xfrm>
            <a:off x="441159" y="398549"/>
            <a:ext cx="396000" cy="396000"/>
          </a:xfrm>
          <a:prstGeom prst="cub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19D9373-F211-4FE8-8F04-91091DA3E684}"/>
              </a:ext>
            </a:extLst>
          </p:cNvPr>
          <p:cNvSpPr txBox="1"/>
          <p:nvPr/>
        </p:nvSpPr>
        <p:spPr>
          <a:xfrm>
            <a:off x="2803998" y="5398831"/>
            <a:ext cx="1025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err="1"/>
              <a:t>energy</a:t>
            </a:r>
            <a:r>
              <a:rPr lang="fr-FR" sz="1200" b="1" dirty="0"/>
              <a:t> (keV) </a:t>
            </a:r>
          </a:p>
        </p:txBody>
      </p:sp>
      <p:sp>
        <p:nvSpPr>
          <p:cNvPr id="11" name="Cube 10">
            <a:extLst>
              <a:ext uri="{FF2B5EF4-FFF2-40B4-BE49-F238E27FC236}">
                <a16:creationId xmlns:a16="http://schemas.microsoft.com/office/drawing/2014/main" id="{B1CC129A-80D1-4BB0-B2AE-57C741FA2C51}"/>
              </a:ext>
            </a:extLst>
          </p:cNvPr>
          <p:cNvSpPr/>
          <p:nvPr/>
        </p:nvSpPr>
        <p:spPr>
          <a:xfrm>
            <a:off x="7295158" y="454693"/>
            <a:ext cx="396000" cy="396000"/>
          </a:xfrm>
          <a:prstGeom prst="cube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Espace réservé du contenu 16">
            <a:extLst>
              <a:ext uri="{FF2B5EF4-FFF2-40B4-BE49-F238E27FC236}">
                <a16:creationId xmlns:a16="http://schemas.microsoft.com/office/drawing/2014/main" id="{730B11B2-FE4F-4096-8A05-ADC6B7BB911E}"/>
              </a:ext>
            </a:extLst>
          </p:cNvPr>
          <p:cNvPicPr>
            <a:picLocks noGrp="1"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1012" y="1572130"/>
            <a:ext cx="2498217" cy="126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A15ACA95-C95F-40AA-9D41-305F0211C9B3}"/>
              </a:ext>
            </a:extLst>
          </p:cNvPr>
          <p:cNvSpPr txBox="1"/>
          <p:nvPr/>
        </p:nvSpPr>
        <p:spPr>
          <a:xfrm>
            <a:off x="8632660" y="1214523"/>
            <a:ext cx="17332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chemeClr val="accent4">
                    <a:lumMod val="50000"/>
                  </a:schemeClr>
                </a:solidFill>
              </a:rPr>
              <a:t>Pixel Camera </a:t>
            </a:r>
            <a:r>
              <a:rPr lang="fr-FR" sz="1600" b="1" dirty="0" err="1">
                <a:solidFill>
                  <a:schemeClr val="accent4">
                    <a:lumMod val="50000"/>
                  </a:schemeClr>
                </a:solidFill>
              </a:rPr>
              <a:t>CdTe</a:t>
            </a:r>
            <a:endParaRPr lang="fr-FR" sz="1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4" name="Espace réservé du contenu 17">
            <a:extLst>
              <a:ext uri="{FF2B5EF4-FFF2-40B4-BE49-F238E27FC236}">
                <a16:creationId xmlns:a16="http://schemas.microsoft.com/office/drawing/2014/main" id="{0E55CA58-2460-45B7-BC02-874A5E7E256F}"/>
              </a:ext>
            </a:extLst>
          </p:cNvPr>
          <p:cNvPicPr>
            <a:picLocks noGrp="1" noChangeAspect="1"/>
          </p:cNvPicPr>
          <p:nvPr/>
        </p:nvPicPr>
        <p:blipFill rotWithShape="1">
          <a:blip r:embed="rId5"/>
          <a:stretch/>
        </p:blipFill>
        <p:spPr bwMode="auto">
          <a:xfrm>
            <a:off x="777625" y="1769713"/>
            <a:ext cx="2629351" cy="1493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5959BD59-98C1-4D0E-8218-3012EBBEBDFC}"/>
              </a:ext>
            </a:extLst>
          </p:cNvPr>
          <p:cNvSpPr txBox="1"/>
          <p:nvPr/>
        </p:nvSpPr>
        <p:spPr>
          <a:xfrm>
            <a:off x="886772" y="1375356"/>
            <a:ext cx="13329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err="1">
                <a:solidFill>
                  <a:srgbClr val="FF0000"/>
                </a:solidFill>
              </a:rPr>
              <a:t>Spectro</a:t>
            </a:r>
            <a:r>
              <a:rPr lang="fr-FR" sz="1600" b="1" dirty="0">
                <a:solidFill>
                  <a:srgbClr val="FF0000"/>
                </a:solidFill>
              </a:rPr>
              <a:t> </a:t>
            </a:r>
            <a:r>
              <a:rPr lang="fr-FR" sz="1600" b="1" dirty="0" err="1">
                <a:solidFill>
                  <a:srgbClr val="FF0000"/>
                </a:solidFill>
              </a:rPr>
              <a:t>CdTe</a:t>
            </a:r>
            <a:endParaRPr lang="fr-FR" sz="1600" b="1" dirty="0">
              <a:solidFill>
                <a:srgbClr val="FF0000"/>
              </a:solidFill>
            </a:endParaRPr>
          </a:p>
        </p:txBody>
      </p:sp>
      <p:sp>
        <p:nvSpPr>
          <p:cNvPr id="2" name="Accolade fermante 1">
            <a:extLst>
              <a:ext uri="{FF2B5EF4-FFF2-40B4-BE49-F238E27FC236}">
                <a16:creationId xmlns:a16="http://schemas.microsoft.com/office/drawing/2014/main" id="{8AAACC73-163C-4DEE-B4AB-E4A057DB71BB}"/>
              </a:ext>
            </a:extLst>
          </p:cNvPr>
          <p:cNvSpPr/>
          <p:nvPr/>
        </p:nvSpPr>
        <p:spPr>
          <a:xfrm rot="5400000">
            <a:off x="2363037" y="3449953"/>
            <a:ext cx="276999" cy="4728753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A5C37A5-2014-4F4C-BE88-47D67A0C1A33}"/>
              </a:ext>
            </a:extLst>
          </p:cNvPr>
          <p:cNvSpPr txBox="1"/>
          <p:nvPr/>
        </p:nvSpPr>
        <p:spPr>
          <a:xfrm>
            <a:off x="777625" y="6149514"/>
            <a:ext cx="360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Diffusion of the X-ray </a:t>
            </a:r>
            <a:r>
              <a:rPr lang="fr-FR" dirty="0" err="1"/>
              <a:t>inside</a:t>
            </a:r>
            <a:r>
              <a:rPr lang="fr-FR" dirty="0"/>
              <a:t> the pipe</a:t>
            </a:r>
          </a:p>
        </p:txBody>
      </p:sp>
    </p:spTree>
    <p:extLst>
      <p:ext uri="{BB962C8B-B14F-4D97-AF65-F5344CB8AC3E}">
        <p14:creationId xmlns:p14="http://schemas.microsoft.com/office/powerpoint/2010/main" val="33092111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177</Words>
  <Application>Microsoft Office PowerPoint</Application>
  <PresentationFormat>Grand écran</PresentationFormat>
  <Paragraphs>37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Garamond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 Jacquet</dc:creator>
  <cp:lastModifiedBy>$dupraz</cp:lastModifiedBy>
  <cp:revision>28</cp:revision>
  <dcterms:created xsi:type="dcterms:W3CDTF">2023-08-22T11:39:25Z</dcterms:created>
  <dcterms:modified xsi:type="dcterms:W3CDTF">2023-08-25T11:24:54Z</dcterms:modified>
</cp:coreProperties>
</file>