
<file path=[Content_Types].xml><?xml version="1.0" encoding="utf-8"?>
<Types xmlns="http://schemas.openxmlformats.org/package/2006/content-types">
  <Default Extension="png" ContentType="image/png"/>
  <Default Extension="bin" ContentType="application/vnd.openxmlformats-officedocument.oleObject"/>
  <Default Extension="tmp" ContentType="image/png"/>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media/image5.jpg" ContentType="image/jpg"/>
  <Override PartName="/ppt/media/image6.jpg" ContentType="image/jpg"/>
  <Override PartName="/ppt/media/image7.jpg" ContentType="image/jpg"/>
  <Override PartName="/ppt/media/image8.jpg" ContentType="image/jpg"/>
  <Override PartName="/ppt/media/image9.jpg" ContentType="image/jpg"/>
  <Override PartName="/ppt/media/image10.jpg" ContentType="image/jpg"/>
  <Override PartName="/ppt/media/image11.jpg" ContentType="image/jpg"/>
  <Override PartName="/ppt/media/image12.jpg" ContentType="image/jpg"/>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media/image62.jpg" ContentType="image/jpg"/>
  <Override PartName="/ppt/media/image63.jpg" ContentType="image/jpg"/>
  <Override PartName="/ppt/media/image65.jpg" ContentType="image/jpg"/>
  <Override PartName="/ppt/media/image66.jpg" ContentType="image/jpg"/>
  <Override PartName="/ppt/media/image67.jpg" ContentType="image/jpg"/>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media/image116.jpg" ContentType="image/jpg"/>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media/image150.jpg" ContentType="image/jpg"/>
  <Override PartName="/ppt/media/image151.jpg" ContentType="image/jpg"/>
  <Override PartName="/ppt/media/image152.jpg" ContentType="image/jpg"/>
  <Override PartName="/ppt/media/image153.jpg" ContentType="image/jpg"/>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media/image200.jpg" ContentType="image/jpg"/>
  <Override PartName="/ppt/media/image204.jpg" ContentType="image/jpg"/>
  <Override PartName="/ppt/notesSlides/notesSlide29.xml" ContentType="application/vnd.openxmlformats-officedocument.presentationml.notesSlide+xml"/>
  <Override PartName="/ppt/notesSlides/notesSlide30.xml" ContentType="application/vnd.openxmlformats-officedocument.presentationml.notesSlide+xml"/>
  <Override PartName="/ppt/media/image215.jpg" ContentType="image/jpg"/>
  <Override PartName="/ppt/media/image216.jpg" ContentType="image/jpg"/>
  <Override PartName="/ppt/media/image217.jpg" ContentType="image/jpg"/>
  <Override PartName="/ppt/media/image221.jpg" ContentType="image/jpg"/>
  <Override PartName="/ppt/media/image222.jpg" ContentType="image/jpg"/>
  <Override PartName="/ppt/media/image223.jpg" ContentType="image/jpg"/>
  <Override PartName="/ppt/media/image224.jpg" ContentType="image/jpg"/>
  <Override PartName="/ppt/notesSlides/notesSlide3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25" r:id="rId1"/>
  </p:sldMasterIdLst>
  <p:notesMasterIdLst>
    <p:notesMasterId r:id="rId41"/>
  </p:notesMasterIdLst>
  <p:handoutMasterIdLst>
    <p:handoutMasterId r:id="rId42"/>
  </p:handoutMasterIdLst>
  <p:sldIdLst>
    <p:sldId id="260" r:id="rId2"/>
    <p:sldId id="402" r:id="rId3"/>
    <p:sldId id="403" r:id="rId4"/>
    <p:sldId id="404" r:id="rId5"/>
    <p:sldId id="401" r:id="rId6"/>
    <p:sldId id="405" r:id="rId7"/>
    <p:sldId id="407" r:id="rId8"/>
    <p:sldId id="408" r:id="rId9"/>
    <p:sldId id="409" r:id="rId10"/>
    <p:sldId id="410" r:id="rId11"/>
    <p:sldId id="411" r:id="rId12"/>
    <p:sldId id="413" r:id="rId13"/>
    <p:sldId id="412" r:id="rId14"/>
    <p:sldId id="414" r:id="rId15"/>
    <p:sldId id="415" r:id="rId16"/>
    <p:sldId id="417" r:id="rId17"/>
    <p:sldId id="418" r:id="rId18"/>
    <p:sldId id="419" r:id="rId19"/>
    <p:sldId id="416" r:id="rId20"/>
    <p:sldId id="435" r:id="rId21"/>
    <p:sldId id="420" r:id="rId22"/>
    <p:sldId id="424" r:id="rId23"/>
    <p:sldId id="423" r:id="rId24"/>
    <p:sldId id="422" r:id="rId25"/>
    <p:sldId id="421" r:id="rId26"/>
    <p:sldId id="425" r:id="rId27"/>
    <p:sldId id="426" r:id="rId28"/>
    <p:sldId id="427" r:id="rId29"/>
    <p:sldId id="429" r:id="rId30"/>
    <p:sldId id="430" r:id="rId31"/>
    <p:sldId id="431" r:id="rId32"/>
    <p:sldId id="432" r:id="rId33"/>
    <p:sldId id="433" r:id="rId34"/>
    <p:sldId id="434" r:id="rId35"/>
    <p:sldId id="436" r:id="rId36"/>
    <p:sldId id="437" r:id="rId37"/>
    <p:sldId id="438" r:id="rId38"/>
    <p:sldId id="439" r:id="rId39"/>
    <p:sldId id="440" r:id="rId40"/>
  </p:sldIdLst>
  <p:sldSz cx="10772775" cy="6059488"/>
  <p:notesSz cx="6858000" cy="9945688"/>
  <p:defaultTextStyle>
    <a:defPPr>
      <a:defRPr lang="fr-FR"/>
    </a:defPPr>
    <a:lvl1pPr algn="l" defTabSz="1004888" rtl="0" fontAlgn="base">
      <a:spcBef>
        <a:spcPct val="0"/>
      </a:spcBef>
      <a:spcAft>
        <a:spcPct val="0"/>
      </a:spcAft>
      <a:defRPr sz="2000" kern="1200">
        <a:solidFill>
          <a:schemeClr val="tx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p:defaultTextStyle>
  <p:extLst>
    <p:ext uri="{EFAFB233-063F-42B5-8137-9DF3F51BA10A}">
      <p15:sldGuideLst xmlns:p15="http://schemas.microsoft.com/office/powerpoint/2012/main">
        <p15:guide id="1" orient="horz" pos="1909">
          <p15:clr>
            <a:srgbClr val="A4A3A4"/>
          </p15:clr>
        </p15:guide>
        <p15:guide id="2" pos="3394">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hel Davier" initials="MD" lastIdx="2" clrIdx="0">
    <p:extLst>
      <p:ext uri="{19B8F6BF-5375-455C-9EA6-DF929625EA0E}">
        <p15:presenceInfo xmlns:p15="http://schemas.microsoft.com/office/powerpoint/2012/main" userId="S-1-5-21-4087870506-3340583420-3770169302-1916"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4004A"/>
    <a:srgbClr val="FF6700"/>
    <a:srgbClr val="4869F0"/>
    <a:srgbClr val="211E0D"/>
    <a:srgbClr val="511F76"/>
    <a:srgbClr val="3B3A36"/>
    <a:srgbClr val="211E0F"/>
    <a:srgbClr val="5B9BD5"/>
    <a:srgbClr val="002060"/>
    <a:srgbClr val="3625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BC89EF96-8CEA-46FF-86C4-4CE0E7609802}" styleName="Style léger 3 - Accentuation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616DA210-FB5B-4158-B5E0-FEB733F419BA}" styleName="Style clair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7367" autoAdjust="0"/>
    <p:restoredTop sz="82473" autoAdjust="0"/>
  </p:normalViewPr>
  <p:slideViewPr>
    <p:cSldViewPr>
      <p:cViewPr varScale="1">
        <p:scale>
          <a:sx n="57" d="100"/>
          <a:sy n="57" d="100"/>
        </p:scale>
        <p:origin x="1570" y="28"/>
      </p:cViewPr>
      <p:guideLst>
        <p:guide orient="horz" pos="1909"/>
        <p:guide pos="3394"/>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43" d="100"/>
          <a:sy n="43" d="100"/>
        </p:scale>
        <p:origin x="2866" y="48"/>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drawings/_rels/vmlDrawing1.vml.rels><?xml version="1.0" encoding="UTF-8" standalone="yes"?>
<Relationships xmlns="http://schemas.openxmlformats.org/package/2006/relationships"><Relationship Id="rId2" Type="http://schemas.openxmlformats.org/officeDocument/2006/relationships/image" Target="../media/image32.emf"/><Relationship Id="rId1" Type="http://schemas.openxmlformats.org/officeDocument/2006/relationships/image" Target="../media/image31.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8475"/>
          </a:xfrm>
          <a:prstGeom prst="rect">
            <a:avLst/>
          </a:prstGeom>
        </p:spPr>
        <p:txBody>
          <a:bodyPr vert="horz" lIns="91440" tIns="45720" rIns="91440" bIns="45720" rtlCol="0"/>
          <a:lstStyle>
            <a:lvl1pPr algn="l">
              <a:defRPr sz="1200"/>
            </a:lvl1pPr>
          </a:lstStyle>
          <a:p>
            <a:r>
              <a:rPr lang="fr-FR"/>
              <a:t>50 ans de l'IN2P3 à IJClab</a:t>
            </a:r>
          </a:p>
        </p:txBody>
      </p:sp>
      <p:sp>
        <p:nvSpPr>
          <p:cNvPr id="3" name="Espace réservé de la date 2"/>
          <p:cNvSpPr>
            <a:spLocks noGrp="1"/>
          </p:cNvSpPr>
          <p:nvPr>
            <p:ph type="dt" sz="quarter" idx="1"/>
          </p:nvPr>
        </p:nvSpPr>
        <p:spPr>
          <a:xfrm>
            <a:off x="3884613" y="0"/>
            <a:ext cx="2971800" cy="498475"/>
          </a:xfrm>
          <a:prstGeom prst="rect">
            <a:avLst/>
          </a:prstGeom>
        </p:spPr>
        <p:txBody>
          <a:bodyPr vert="horz" lIns="91440" tIns="45720" rIns="91440" bIns="45720" rtlCol="0"/>
          <a:lstStyle>
            <a:lvl1pPr algn="r">
              <a:defRPr sz="1200"/>
            </a:lvl1pPr>
          </a:lstStyle>
          <a:p>
            <a:r>
              <a:rPr lang="fr-FR"/>
              <a:t>28/09/2021</a:t>
            </a:r>
          </a:p>
        </p:txBody>
      </p:sp>
      <p:sp>
        <p:nvSpPr>
          <p:cNvPr id="4" name="Espace réservé du pied de page 3"/>
          <p:cNvSpPr>
            <a:spLocks noGrp="1"/>
          </p:cNvSpPr>
          <p:nvPr>
            <p:ph type="ftr" sz="quarter" idx="2"/>
          </p:nvPr>
        </p:nvSpPr>
        <p:spPr>
          <a:xfrm>
            <a:off x="0" y="9447213"/>
            <a:ext cx="2971800" cy="498475"/>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p:cNvSpPr>
            <a:spLocks noGrp="1"/>
          </p:cNvSpPr>
          <p:nvPr>
            <p:ph type="sldNum" sz="quarter" idx="3"/>
          </p:nvPr>
        </p:nvSpPr>
        <p:spPr>
          <a:xfrm>
            <a:off x="3884613" y="9447213"/>
            <a:ext cx="2971800" cy="498475"/>
          </a:xfrm>
          <a:prstGeom prst="rect">
            <a:avLst/>
          </a:prstGeom>
        </p:spPr>
        <p:txBody>
          <a:bodyPr vert="horz" lIns="91440" tIns="45720" rIns="91440" bIns="45720" rtlCol="0" anchor="b"/>
          <a:lstStyle>
            <a:lvl1pPr algn="r">
              <a:defRPr sz="1200"/>
            </a:lvl1pPr>
          </a:lstStyle>
          <a:p>
            <a:fld id="{EE066A85-E300-49DB-BEE1-08FFB93993E2}" type="slidenum">
              <a:rPr lang="fr-FR" smtClean="0"/>
              <a:t>‹N°›</a:t>
            </a:fld>
            <a:endParaRPr lang="fr-FR"/>
          </a:p>
        </p:txBody>
      </p:sp>
    </p:spTree>
    <p:extLst>
      <p:ext uri="{BB962C8B-B14F-4D97-AF65-F5344CB8AC3E}">
        <p14:creationId xmlns:p14="http://schemas.microsoft.com/office/powerpoint/2010/main" val="2545765730"/>
      </p:ext>
    </p:extLst>
  </p:cSld>
  <p:clrMap bg1="lt1" tx1="dk1" bg2="lt2" tx2="dk2" accent1="accent1" accent2="accent2" accent3="accent3" accent4="accent4" accent5="accent5" accent6="accent6" hlink="hlink" folHlink="folHlink"/>
  <p:hf sldNum="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97284"/>
          </a:xfrm>
          <a:prstGeom prst="rect">
            <a:avLst/>
          </a:prstGeom>
        </p:spPr>
        <p:txBody>
          <a:bodyPr vert="horz" lIns="91440" tIns="45720" rIns="91440" bIns="45720" rtlCol="0"/>
          <a:lstStyle>
            <a:lvl1pPr algn="l" defTabSz="1005537" fontAlgn="auto">
              <a:spcBef>
                <a:spcPts val="0"/>
              </a:spcBef>
              <a:spcAft>
                <a:spcPts val="0"/>
              </a:spcAft>
              <a:defRPr sz="1200">
                <a:latin typeface="+mn-lt"/>
                <a:cs typeface="+mn-cs"/>
              </a:defRPr>
            </a:lvl1pPr>
          </a:lstStyle>
          <a:p>
            <a:pPr>
              <a:defRPr/>
            </a:pPr>
            <a:r>
              <a:rPr lang="fr-FR"/>
              <a:t>50 ans de l'IN2P3 à IJClab</a:t>
            </a:r>
          </a:p>
        </p:txBody>
      </p:sp>
      <p:sp>
        <p:nvSpPr>
          <p:cNvPr id="3" name="Espace réservé de la date 2"/>
          <p:cNvSpPr>
            <a:spLocks noGrp="1"/>
          </p:cNvSpPr>
          <p:nvPr>
            <p:ph type="dt" idx="1"/>
          </p:nvPr>
        </p:nvSpPr>
        <p:spPr>
          <a:xfrm>
            <a:off x="3884613" y="0"/>
            <a:ext cx="2971800" cy="497284"/>
          </a:xfrm>
          <a:prstGeom prst="rect">
            <a:avLst/>
          </a:prstGeom>
        </p:spPr>
        <p:txBody>
          <a:bodyPr vert="horz" lIns="91440" tIns="45720" rIns="91440" bIns="45720" rtlCol="0"/>
          <a:lstStyle>
            <a:lvl1pPr algn="r" defTabSz="1005537" fontAlgn="auto">
              <a:spcBef>
                <a:spcPts val="0"/>
              </a:spcBef>
              <a:spcAft>
                <a:spcPts val="0"/>
              </a:spcAft>
              <a:defRPr sz="1200">
                <a:latin typeface="+mn-lt"/>
                <a:cs typeface="+mn-cs"/>
              </a:defRPr>
            </a:lvl1pPr>
          </a:lstStyle>
          <a:p>
            <a:pPr>
              <a:defRPr/>
            </a:pPr>
            <a:r>
              <a:rPr lang="fr-FR"/>
              <a:t>28/09/2021</a:t>
            </a:r>
          </a:p>
        </p:txBody>
      </p:sp>
      <p:sp>
        <p:nvSpPr>
          <p:cNvPr id="4" name="Espace réservé de l'image des diapositives 3"/>
          <p:cNvSpPr>
            <a:spLocks noGrp="1" noRot="1" noChangeAspect="1"/>
          </p:cNvSpPr>
          <p:nvPr>
            <p:ph type="sldImg" idx="2"/>
          </p:nvPr>
        </p:nvSpPr>
        <p:spPr>
          <a:xfrm>
            <a:off x="114300" y="746125"/>
            <a:ext cx="6629400" cy="3729038"/>
          </a:xfrm>
          <a:prstGeom prst="rect">
            <a:avLst/>
          </a:prstGeom>
          <a:noFill/>
          <a:ln w="12700">
            <a:solidFill>
              <a:prstClr val="black"/>
            </a:solidFill>
          </a:ln>
        </p:spPr>
        <p:txBody>
          <a:bodyPr vert="horz" lIns="91440" tIns="45720" rIns="91440" bIns="45720" rtlCol="0" anchor="ctr"/>
          <a:lstStyle/>
          <a:p>
            <a:pPr lvl="0"/>
            <a:endParaRPr lang="fr-FR" noProof="0"/>
          </a:p>
        </p:txBody>
      </p:sp>
      <p:sp>
        <p:nvSpPr>
          <p:cNvPr id="5" name="Espace réservé des commentaires 4"/>
          <p:cNvSpPr>
            <a:spLocks noGrp="1"/>
          </p:cNvSpPr>
          <p:nvPr>
            <p:ph type="body" sz="quarter" idx="3"/>
          </p:nvPr>
        </p:nvSpPr>
        <p:spPr>
          <a:xfrm>
            <a:off x="685800" y="4724202"/>
            <a:ext cx="5486400" cy="4475560"/>
          </a:xfrm>
          <a:prstGeom prst="rect">
            <a:avLst/>
          </a:prstGeom>
        </p:spPr>
        <p:txBody>
          <a:bodyPr vert="horz" lIns="91440" tIns="45720" rIns="91440" bIns="45720" rtlCol="0">
            <a:normAutofit/>
          </a:bodyPr>
          <a:lstStyle/>
          <a:p>
            <a:pPr lvl="0"/>
            <a:r>
              <a:rPr lang="fr-FR" noProof="0" dirty="0"/>
              <a:t>Cliquez pour modifier les styles du texte du masque</a:t>
            </a:r>
          </a:p>
          <a:p>
            <a:pPr lvl="1"/>
            <a:r>
              <a:rPr lang="fr-FR" noProof="0" dirty="0"/>
              <a:t>Deuxième niveau</a:t>
            </a:r>
          </a:p>
          <a:p>
            <a:pPr lvl="2"/>
            <a:r>
              <a:rPr lang="fr-FR" noProof="0" dirty="0"/>
              <a:t>Troisième niveau</a:t>
            </a:r>
          </a:p>
          <a:p>
            <a:pPr lvl="3"/>
            <a:r>
              <a:rPr lang="fr-FR" noProof="0" dirty="0"/>
              <a:t>Quatrième niveau</a:t>
            </a:r>
          </a:p>
          <a:p>
            <a:pPr lvl="4"/>
            <a:r>
              <a:rPr lang="fr-FR" noProof="0" dirty="0"/>
              <a:t>Cinquième niveau</a:t>
            </a:r>
          </a:p>
        </p:txBody>
      </p:sp>
      <p:sp>
        <p:nvSpPr>
          <p:cNvPr id="6" name="Espace réservé du pied de page 5"/>
          <p:cNvSpPr>
            <a:spLocks noGrp="1"/>
          </p:cNvSpPr>
          <p:nvPr>
            <p:ph type="ftr" sz="quarter" idx="4"/>
          </p:nvPr>
        </p:nvSpPr>
        <p:spPr>
          <a:xfrm>
            <a:off x="0" y="9446678"/>
            <a:ext cx="2971800" cy="497284"/>
          </a:xfrm>
          <a:prstGeom prst="rect">
            <a:avLst/>
          </a:prstGeom>
        </p:spPr>
        <p:txBody>
          <a:bodyPr vert="horz" lIns="91440" tIns="45720" rIns="91440" bIns="45720" rtlCol="0" anchor="b"/>
          <a:lstStyle>
            <a:lvl1pPr algn="l" defTabSz="1005537" fontAlgn="auto">
              <a:spcBef>
                <a:spcPts val="0"/>
              </a:spcBef>
              <a:spcAft>
                <a:spcPts val="0"/>
              </a:spcAft>
              <a:defRPr sz="1200">
                <a:latin typeface="+mn-lt"/>
                <a:cs typeface="+mn-cs"/>
              </a:defRPr>
            </a:lvl1pPr>
          </a:lstStyle>
          <a:p>
            <a:pPr>
              <a:defRPr/>
            </a:pPr>
            <a:endParaRPr lang="fr-FR"/>
          </a:p>
        </p:txBody>
      </p:sp>
      <p:sp>
        <p:nvSpPr>
          <p:cNvPr id="7" name="Espace réservé du numéro de diapositive 6"/>
          <p:cNvSpPr>
            <a:spLocks noGrp="1"/>
          </p:cNvSpPr>
          <p:nvPr>
            <p:ph type="sldNum" sz="quarter" idx="5"/>
          </p:nvPr>
        </p:nvSpPr>
        <p:spPr>
          <a:xfrm>
            <a:off x="3884613" y="9446678"/>
            <a:ext cx="2971800" cy="497284"/>
          </a:xfrm>
          <a:prstGeom prst="rect">
            <a:avLst/>
          </a:prstGeom>
        </p:spPr>
        <p:txBody>
          <a:bodyPr vert="horz" lIns="91440" tIns="45720" rIns="91440" bIns="45720" rtlCol="0" anchor="b"/>
          <a:lstStyle>
            <a:lvl1pPr algn="r" defTabSz="1005537" fontAlgn="auto">
              <a:spcBef>
                <a:spcPts val="0"/>
              </a:spcBef>
              <a:spcAft>
                <a:spcPts val="0"/>
              </a:spcAft>
              <a:defRPr sz="1200">
                <a:latin typeface="+mn-lt"/>
                <a:cs typeface="+mn-cs"/>
              </a:defRPr>
            </a:lvl1pPr>
          </a:lstStyle>
          <a:p>
            <a:pPr>
              <a:defRPr/>
            </a:pPr>
            <a:fld id="{C3BC699F-DBFB-4FA7-9A20-949047200EDB}" type="slidenum">
              <a:rPr lang="fr-FR"/>
              <a:pPr>
                <a:defRPr/>
              </a:pPr>
              <a:t>‹N°›</a:t>
            </a:fld>
            <a:endParaRPr lang="fr-FR"/>
          </a:p>
        </p:txBody>
      </p:sp>
    </p:spTree>
    <p:extLst>
      <p:ext uri="{BB962C8B-B14F-4D97-AF65-F5344CB8AC3E}">
        <p14:creationId xmlns:p14="http://schemas.microsoft.com/office/powerpoint/2010/main" val="2153952710"/>
      </p:ext>
    </p:extLst>
  </p:cSld>
  <p:clrMap bg1="lt1" tx1="dk1" bg2="lt2" tx2="dk2" accent1="accent1" accent2="accent2" accent3="accent3" accent4="accent4" accent5="accent5" accent6="accent6" hlink="hlink" folHlink="folHlink"/>
  <p:hf sldNum="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Invitation to the journey through nearly half a century illustrating the scientific advances made by the </a:t>
            </a:r>
            <a:r>
              <a:rPr lang="en-US" dirty="0" err="1"/>
              <a:t>ipn</a:t>
            </a:r>
            <a:r>
              <a:rPr lang="en-US" dirty="0"/>
              <a:t> teams. impossible to be complete since  all this period is so  rich and  so many new branches have grown. I would not approach without exception the more recent period of 10-15 years . Moreover for a good distribution of the </a:t>
            </a:r>
            <a:r>
              <a:rPr lang="en-US" dirty="0" err="1"/>
              <a:t>spots,The</a:t>
            </a:r>
            <a:r>
              <a:rPr lang="en-US" dirty="0"/>
              <a:t> following presentation of </a:t>
            </a:r>
            <a:r>
              <a:rPr lang="en-US" dirty="0" err="1"/>
              <a:t>S.Leoni</a:t>
            </a:r>
            <a:r>
              <a:rPr lang="en-US" dirty="0"/>
              <a:t> will develop themes that I will only touch.</a:t>
            </a:r>
          </a:p>
          <a:p>
            <a:r>
              <a:rPr lang="en-US" dirty="0"/>
              <a:t>Here we can start</a:t>
            </a:r>
            <a:endParaRPr lang="fr-FR" dirty="0"/>
          </a:p>
          <a:p>
            <a:endParaRPr lang="fr-FR" dirty="0"/>
          </a:p>
        </p:txBody>
      </p:sp>
      <p:sp>
        <p:nvSpPr>
          <p:cNvPr id="4" name="Espace réservé de l'en-tête 3"/>
          <p:cNvSpPr>
            <a:spLocks noGrp="1"/>
          </p:cNvSpPr>
          <p:nvPr>
            <p:ph type="hdr" sz="quarter" idx="10"/>
          </p:nvPr>
        </p:nvSpPr>
        <p:spPr/>
        <p:txBody>
          <a:bodyPr/>
          <a:lstStyle/>
          <a:p>
            <a:pPr>
              <a:defRPr/>
            </a:pPr>
            <a:r>
              <a:rPr lang="fr-FR"/>
              <a:t>50 ans de l'IN2P3 à IJClab</a:t>
            </a:r>
          </a:p>
        </p:txBody>
      </p:sp>
    </p:spTree>
    <p:extLst>
      <p:ext uri="{BB962C8B-B14F-4D97-AF65-F5344CB8AC3E}">
        <p14:creationId xmlns:p14="http://schemas.microsoft.com/office/powerpoint/2010/main" val="106442381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Deeply bound states and high lying resonances. Limit of the shell model . the SP states has a hole/particle far from the Fermi Sea that are very damped until disappear in the continuous</a:t>
            </a:r>
          </a:p>
          <a:p>
            <a:endParaRPr lang="en-US" dirty="0"/>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28197459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Interplay between state has </a:t>
            </a:r>
            <a:r>
              <a:rPr lang="en-US" dirty="0" err="1"/>
              <a:t>sp</a:t>
            </a:r>
            <a:r>
              <a:rPr lang="en-US" dirty="0"/>
              <a:t>  particle and liquid drop model .Physics at SC the nucleus breathes </a:t>
            </a:r>
            <a:r>
              <a:rPr lang="en-US" dirty="0" err="1"/>
              <a:t>Mrs</a:t>
            </a:r>
            <a:r>
              <a:rPr lang="en-US" dirty="0"/>
              <a:t> </a:t>
            </a:r>
            <a:r>
              <a:rPr lang="en-US" dirty="0" err="1"/>
              <a:t>marty</a:t>
            </a:r>
            <a:r>
              <a:rPr lang="en-US" dirty="0"/>
              <a:t> , GQR+GQR giant resonances, multi phonon and harmonic collectivity in nuclei</a:t>
            </a:r>
            <a:endParaRPr lang="fr-FR" dirty="0"/>
          </a:p>
          <a:p>
            <a:endParaRPr lang="en-US" dirty="0"/>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30467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altLang="en-US" sz="1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Spin-Isospin Excitations in Nuclei and nucleon at </a:t>
            </a:r>
            <a:r>
              <a:rPr lang="en-US" altLang="en-US" sz="1400" b="1" dirty="0" err="1">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SaturneII</a:t>
            </a:r>
            <a:br>
              <a:rPr lang="en-US" altLang="en-US" sz="14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br>
            <a:r>
              <a:rPr lang="en-US" altLang="en-US" sz="1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Or how to selectively excite </a:t>
            </a:r>
            <a:r>
              <a:rPr lang="en-US" altLang="en-US" sz="1400" b="1" dirty="0">
                <a:effectLst>
                  <a:outerShdw blurRad="38100" dist="38100" dir="2700000" algn="tl">
                    <a:srgbClr val="000000">
                      <a:alpha val="43137"/>
                    </a:srgbClr>
                  </a:outerShdw>
                </a:effectLst>
                <a:latin typeface="Symbol" panose="05050102010706020507" pitchFamily="18" charset="2"/>
                <a:cs typeface="Times New Roman" panose="02020603050405020304" pitchFamily="18" charset="0"/>
              </a:rPr>
              <a:t>spin isospin </a:t>
            </a:r>
            <a:r>
              <a:rPr lang="en-US" altLang="en-US" sz="1200" b="1" dirty="0">
                <a:effectLst>
                  <a:outerShdw blurRad="38100" dist="38100" dir="2700000" algn="tl">
                    <a:srgbClr val="000000">
                      <a:alpha val="43137"/>
                    </a:srgbClr>
                  </a:outerShdw>
                </a:effectLst>
                <a:latin typeface="Times New Roman" panose="02020603050405020304" pitchFamily="18" charset="0"/>
                <a:cs typeface="Times New Roman" panose="02020603050405020304" pitchFamily="18" charset="0"/>
              </a:rPr>
              <a:t>  components of N-N interaction</a:t>
            </a:r>
            <a:endParaRPr lang="en-US" dirty="0"/>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428766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A large international </a:t>
            </a:r>
            <a:r>
              <a:rPr lang="fr-FR" dirty="0" err="1"/>
              <a:t>success</a:t>
            </a:r>
            <a:r>
              <a:rPr lang="fr-FR" dirty="0"/>
              <a:t> HESANS 83 on Orsay </a:t>
            </a:r>
            <a:r>
              <a:rPr lang="fr-FR" dirty="0" err="1"/>
              <a:t>physics</a:t>
            </a:r>
            <a:r>
              <a:rPr lang="fr-FR" dirty="0"/>
              <a:t> amphi de maths Paris SUD XI </a:t>
            </a:r>
            <a:r>
              <a:rPr lang="fr-FR" dirty="0" err="1"/>
              <a:t>with</a:t>
            </a:r>
            <a:r>
              <a:rPr lang="fr-FR" dirty="0"/>
              <a:t> </a:t>
            </a:r>
            <a:r>
              <a:rPr lang="fr-FR" dirty="0" err="1"/>
              <a:t>particpation</a:t>
            </a:r>
            <a:r>
              <a:rPr lang="fr-FR" dirty="0"/>
              <a:t> </a:t>
            </a:r>
            <a:r>
              <a:rPr lang="fr-FR" dirty="0" err="1"/>
              <a:t>from</a:t>
            </a:r>
            <a:r>
              <a:rPr lang="fr-FR" dirty="0"/>
              <a:t> 4 continents . </a:t>
            </a:r>
            <a:r>
              <a:rPr lang="fr-FR" dirty="0" err="1"/>
              <a:t>Every</a:t>
            </a:r>
            <a:r>
              <a:rPr lang="fr-FR" dirty="0"/>
              <a:t> body </a:t>
            </a:r>
            <a:r>
              <a:rPr lang="fr-FR" dirty="0" err="1"/>
              <a:t>is</a:t>
            </a:r>
            <a:r>
              <a:rPr lang="fr-FR" dirty="0"/>
              <a:t> </a:t>
            </a:r>
            <a:r>
              <a:rPr lang="fr-FR" dirty="0" err="1"/>
              <a:t>there</a:t>
            </a:r>
            <a:r>
              <a:rPr lang="fr-FR" dirty="0"/>
              <a:t> . Will </a:t>
            </a:r>
            <a:r>
              <a:rPr lang="fr-FR" dirty="0" err="1"/>
              <a:t>be</a:t>
            </a:r>
            <a:r>
              <a:rPr lang="fr-FR" dirty="0"/>
              <a:t> the root of </a:t>
            </a:r>
            <a:r>
              <a:rPr lang="fr-FR" dirty="0" err="1"/>
              <a:t>topical</a:t>
            </a:r>
            <a:r>
              <a:rPr lang="fr-FR" dirty="0"/>
              <a:t> </a:t>
            </a:r>
            <a:r>
              <a:rPr lang="fr-FR" dirty="0" err="1"/>
              <a:t>conferecnes</a:t>
            </a:r>
            <a:r>
              <a:rPr lang="fr-FR" dirty="0"/>
              <a:t> on GR for 20 y and </a:t>
            </a:r>
            <a:r>
              <a:rPr lang="fr-FR" dirty="0" err="1"/>
              <a:t>will</a:t>
            </a:r>
            <a:r>
              <a:rPr lang="fr-FR" dirty="0"/>
              <a:t> </a:t>
            </a:r>
            <a:r>
              <a:rPr lang="fr-FR" dirty="0" err="1"/>
              <a:t>rereturn</a:t>
            </a:r>
            <a:r>
              <a:rPr lang="fr-FR" dirty="0"/>
              <a:t> to FR in 2001 as COMEX 1 ( La </a:t>
            </a:r>
            <a:r>
              <a:rPr lang="fr-FR" dirty="0" err="1"/>
              <a:t>Sorbone</a:t>
            </a:r>
            <a:r>
              <a:rPr lang="fr-FR" dirty="0"/>
              <a:t> Paris)</a:t>
            </a:r>
          </a:p>
          <a:p>
            <a:endParaRPr lang="en-US" dirty="0"/>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2311456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The best 15 MV Van de Graaff in the world – the golden age of resolution (isospin symmetry ) shape transitions at high resolution and IBM theoretical interpretation </a:t>
            </a:r>
          </a:p>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some unique </a:t>
            </a:r>
            <a:r>
              <a:rPr lang="en-US" dirty="0" err="1"/>
              <a:t>expts</a:t>
            </a:r>
            <a:r>
              <a:rPr lang="en-US" dirty="0"/>
              <a:t> (unique combination of techniques on the same site with radioactive beams and targets, exotic 14C beam, Hf 16y transfer cluster, radiochemistry and radioactivity</a:t>
            </a:r>
            <a:endParaRPr lang="fr-FR" dirty="0"/>
          </a:p>
          <a:p>
            <a:pPr marL="0" marR="0" lvl="0" indent="0" algn="l" defTabSz="914400" rtl="0" eaLnBrk="0" fontAlgn="base" latinLnBrk="0" hangingPunct="0">
              <a:lnSpc>
                <a:spcPct val="100000"/>
              </a:lnSpc>
              <a:spcBef>
                <a:spcPct val="30000"/>
              </a:spcBef>
              <a:spcAft>
                <a:spcPct val="0"/>
              </a:spcAft>
              <a:buClrTx/>
              <a:buSzTx/>
              <a:buFontTx/>
              <a:buNone/>
              <a:tabLst/>
              <a:defRPr/>
            </a:pPr>
            <a:endParaRPr lang="en-US" dirty="0"/>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4822437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fontAlgn="auto">
              <a:spcAft>
                <a:spcPts val="0"/>
              </a:spcAft>
              <a:defRPr/>
            </a:pPr>
            <a:r>
              <a:rPr lang="en-US" altLang="en-US" sz="1200" b="1" dirty="0">
                <a:latin typeface="+mn-lt"/>
              </a:rPr>
              <a:t>Bacchus Spectrometer and  </a:t>
            </a:r>
            <a:r>
              <a:rPr lang="en-US" altLang="en-US" sz="1200" b="1" baseline="30000" dirty="0">
                <a:latin typeface="+mn-lt"/>
              </a:rPr>
              <a:t>14</a:t>
            </a:r>
            <a:r>
              <a:rPr lang="en-US" altLang="en-US" sz="1200" b="1" dirty="0">
                <a:latin typeface="+mn-lt"/>
              </a:rPr>
              <a:t>C beam </a:t>
            </a:r>
          </a:p>
          <a:p>
            <a:pPr fontAlgn="auto">
              <a:spcAft>
                <a:spcPts val="0"/>
              </a:spcAft>
              <a:defRPr/>
            </a:pPr>
            <a:r>
              <a:rPr lang="en-US" altLang="en-US" sz="1200" b="1" dirty="0">
                <a:latin typeface="+mn-lt"/>
              </a:rPr>
              <a:t>The start  of   « exotic » era at the Orsay   </a:t>
            </a:r>
            <a:r>
              <a:rPr lang="en-US" altLang="en-US" sz="1100" b="1" dirty="0"/>
              <a:t>ML,CD,PR,FP,FN,DGM</a:t>
            </a:r>
          </a:p>
          <a:p>
            <a:pPr fontAlgn="auto">
              <a:spcAft>
                <a:spcPts val="0"/>
              </a:spcAft>
              <a:defRPr/>
            </a:pPr>
            <a:r>
              <a:rPr lang="en-US" sz="1100" b="1" dirty="0"/>
              <a:t>The first excited state of Ni68 neutron rich is O+ </a:t>
            </a:r>
            <a:endParaRPr lang="en-US" dirty="0"/>
          </a:p>
          <a:p>
            <a:endParaRPr lang="en-US" b="1" dirty="0"/>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52932660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eaLnBrk="1" hangingPunct="1"/>
            <a:r>
              <a:rPr lang="en-US" altLang="en-US" sz="1200" b="0" i="0" dirty="0">
                <a:solidFill>
                  <a:srgbClr val="003399"/>
                </a:solidFill>
                <a:latin typeface="+mn-lt"/>
              </a:rPr>
              <a:t>Superb confirmation of </a:t>
            </a:r>
            <a:r>
              <a:rPr lang="en-US" altLang="en-US" sz="1200" b="0" i="0" baseline="30000" dirty="0">
                <a:solidFill>
                  <a:srgbClr val="003399"/>
                </a:solidFill>
                <a:latin typeface="+mn-lt"/>
              </a:rPr>
              <a:t>14</a:t>
            </a:r>
            <a:r>
              <a:rPr lang="en-US" altLang="en-US" sz="1200" b="0" i="0" dirty="0">
                <a:solidFill>
                  <a:srgbClr val="003399"/>
                </a:solidFill>
                <a:latin typeface="+mn-lt"/>
              </a:rPr>
              <a:t>C  ground state radioactivity of  </a:t>
            </a:r>
            <a:r>
              <a:rPr lang="en-US" altLang="en-US" sz="1200" b="0" i="0" baseline="30000" dirty="0">
                <a:solidFill>
                  <a:srgbClr val="003399"/>
                </a:solidFill>
                <a:latin typeface="+mn-lt"/>
              </a:rPr>
              <a:t>223</a:t>
            </a:r>
            <a:r>
              <a:rPr lang="en-US" altLang="en-US" sz="1200" b="0" i="0" dirty="0">
                <a:solidFill>
                  <a:srgbClr val="003399"/>
                </a:solidFill>
                <a:latin typeface="+mn-lt"/>
              </a:rPr>
              <a:t>Ra Discovery made by Rose et Jones after 500 days of data taking by Si telescope!! How to confirm that in 5 days (</a:t>
            </a:r>
            <a:r>
              <a:rPr lang="en-US" altLang="en-US" sz="1200" b="0" i="0" dirty="0" err="1">
                <a:solidFill>
                  <a:srgbClr val="003399"/>
                </a:solidFill>
                <a:latin typeface="+mn-lt"/>
              </a:rPr>
              <a:t>soleno</a:t>
            </a:r>
            <a:r>
              <a:rPr lang="en-US" altLang="en-US" sz="1200" b="0" i="0" dirty="0">
                <a:solidFill>
                  <a:srgbClr val="003399"/>
                </a:solidFill>
                <a:latin typeface="+mn-lt"/>
              </a:rPr>
              <a:t> radiochemistry )</a:t>
            </a:r>
          </a:p>
          <a:p>
            <a:pPr eaLnBrk="1" hangingPunct="1"/>
            <a:r>
              <a:rPr lang="en-US" altLang="en-US" sz="1200" b="0" i="0" dirty="0">
                <a:effectLst>
                  <a:outerShdw blurRad="38100" dist="38100" dir="2700000" algn="tl">
                    <a:srgbClr val="000000">
                      <a:alpha val="43137"/>
                    </a:srgbClr>
                  </a:outerShdw>
                </a:effectLst>
                <a:latin typeface="+mn-lt"/>
                <a:cs typeface="Times New Roman" panose="02020603050405020304" pitchFamily="18" charset="0"/>
              </a:rPr>
              <a:t>World premiere at Orsay MP Tandem</a:t>
            </a:r>
          </a:p>
          <a:p>
            <a:pPr eaLnBrk="1" hangingPunct="1"/>
            <a:r>
              <a:rPr lang="en-US" altLang="en-US" sz="1200" b="0" i="0" dirty="0">
                <a:effectLst>
                  <a:outerShdw blurRad="38100" dist="38100" dir="2700000" algn="tl">
                    <a:srgbClr val="000000">
                      <a:alpha val="43137"/>
                    </a:srgbClr>
                  </a:outerShdw>
                </a:effectLst>
                <a:latin typeface="+mn-lt"/>
                <a:cs typeface="Times New Roman" panose="02020603050405020304" pitchFamily="18" charset="0"/>
              </a:rPr>
              <a:t>Acceleration of C60  –Clusters (fullerenes)</a:t>
            </a:r>
          </a:p>
          <a:p>
            <a:pPr eaLnBrk="1" hangingPunct="1"/>
            <a:r>
              <a:rPr lang="en-US" altLang="en-US" sz="1200" i="1" dirty="0">
                <a:effectLst>
                  <a:outerShdw blurRad="38100" dist="38100" dir="2700000" algn="tl">
                    <a:srgbClr val="000000">
                      <a:alpha val="43137"/>
                    </a:srgbClr>
                  </a:outerShdw>
                </a:effectLst>
                <a:latin typeface="+mn-lt"/>
                <a:cs typeface="Times New Roman" panose="02020603050405020304" pitchFamily="18" charset="0"/>
              </a:rPr>
              <a:t> Tens of MeV - ion-surface interaction</a:t>
            </a:r>
          </a:p>
          <a:p>
            <a:pPr eaLnBrk="1" hangingPunct="1"/>
            <a:r>
              <a:rPr lang="en-US" altLang="en-US" sz="1200" i="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S. Della Negra et al </a:t>
            </a:r>
          </a:p>
          <a:p>
            <a:endParaRPr lang="en-US" dirty="0"/>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8586138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Another major discovery in nuclear </a:t>
            </a:r>
            <a:r>
              <a:rPr lang="en-US" dirty="0" err="1"/>
              <a:t>spectrocopia</a:t>
            </a:r>
            <a:r>
              <a:rPr lang="en-US" dirty="0"/>
              <a:t> of the last decades has been the evidence of super-deformation in medium and heavy nuclei (the nucleus takes a very elongated ellipsoid shape 2/1 ratio) by transfer of a very high angular momentum (70h ) by reaction fusion </a:t>
            </a:r>
            <a:r>
              <a:rPr lang="en-US" dirty="0" err="1"/>
              <a:t>evapration</a:t>
            </a:r>
            <a:r>
              <a:rPr lang="en-US" dirty="0"/>
              <a:t> between heavy ions of the beam and the target . This is characterized by a very high spin band in the so-formed core that disintegrates by emission of high multiplicity gammas M20-30 (see spectrum ). The teams of the IN2P3 d'Orsay de </a:t>
            </a:r>
            <a:r>
              <a:rPr lang="en-US" dirty="0" err="1"/>
              <a:t>strasbourg</a:t>
            </a:r>
            <a:r>
              <a:rPr lang="en-US" dirty="0"/>
              <a:t> </a:t>
            </a:r>
            <a:r>
              <a:rPr lang="en-US" dirty="0" err="1"/>
              <a:t>lyon</a:t>
            </a:r>
            <a:r>
              <a:rPr lang="en-US" dirty="0"/>
              <a:t> </a:t>
            </a:r>
            <a:r>
              <a:rPr lang="en-US" dirty="0" err="1"/>
              <a:t>bordeaux</a:t>
            </a:r>
            <a:r>
              <a:rPr lang="en-US" dirty="0"/>
              <a:t> et plus have built in a European collaboration The </a:t>
            </a:r>
            <a:r>
              <a:rPr lang="en-US" dirty="0" err="1"/>
              <a:t>Eurogam</a:t>
            </a:r>
            <a:r>
              <a:rPr lang="en-US" dirty="0"/>
              <a:t> detector in two phases then </a:t>
            </a:r>
            <a:r>
              <a:rPr lang="en-US" dirty="0" err="1"/>
              <a:t>Euroball</a:t>
            </a:r>
            <a:r>
              <a:rPr lang="en-US" dirty="0"/>
              <a:t>, high resolution </a:t>
            </a:r>
            <a:r>
              <a:rPr lang="en-US" dirty="0" err="1"/>
              <a:t>ge</a:t>
            </a:r>
            <a:r>
              <a:rPr lang="en-US" dirty="0"/>
              <a:t> balls, efficiency and high multiplicity that are at the origin of its discoveries; Actors </a:t>
            </a:r>
            <a:r>
              <a:rPr lang="en-US" dirty="0" err="1"/>
              <a:t>A.Richard</a:t>
            </a:r>
            <a:r>
              <a:rPr lang="en-US" dirty="0"/>
              <a:t> ,les </a:t>
            </a:r>
            <a:r>
              <a:rPr lang="en-US" dirty="0" err="1"/>
              <a:t>coll</a:t>
            </a:r>
            <a:r>
              <a:rPr lang="en-US" dirty="0"/>
              <a:t> , pilot directors or team leaders</a:t>
            </a:r>
          </a:p>
          <a:p>
            <a:r>
              <a:rPr lang="en-US" dirty="0"/>
              <a:t>This This physics continues with a new generation of Ge ball by the major European project AGATA , AGATA allows to reconstruct the angle and position of the photon a multi European traveler detector which was installed successively in </a:t>
            </a:r>
            <a:r>
              <a:rPr lang="en-US" dirty="0" err="1"/>
              <a:t>Legnaro</a:t>
            </a:r>
            <a:r>
              <a:rPr lang="en-US" dirty="0"/>
              <a:t>, GSI and GANIL . In addition, neutron and/or particle detectors are combined for more exclusive physics in order to achieve rare pls reaction pathways</a:t>
            </a:r>
            <a:endParaRPr lang="fr-FR" dirty="0"/>
          </a:p>
          <a:p>
            <a:endParaRPr lang="en-US" dirty="0"/>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25033989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236190" indent="-236190">
              <a:buAutoNum type="arabicPlain" startAt="1985"/>
            </a:pPr>
            <a:r>
              <a:rPr lang="en-US" dirty="0"/>
              <a:t>Closure ALICE , 1991 closure synchr0, closure 1997 Saturn II and Mimas</a:t>
            </a:r>
          </a:p>
          <a:p>
            <a:pPr marL="0" indent="0">
              <a:buNone/>
            </a:pPr>
            <a:r>
              <a:rPr lang="en-US" dirty="0"/>
              <a:t>The decade of cold with the first supra solenoid for nuclear reactions whose role I have described </a:t>
            </a:r>
            <a:r>
              <a:rPr lang="en-US" dirty="0" err="1"/>
              <a:t>tth</a:t>
            </a:r>
            <a:r>
              <a:rPr lang="en-US" dirty="0"/>
              <a:t> in heavy cluster radioactivity (14C emission) , and the project of a new superconducting accelerator set of the IPNO to allow the physics of synchro and </a:t>
            </a:r>
            <a:r>
              <a:rPr lang="en-US" dirty="0" err="1"/>
              <a:t>saturn</a:t>
            </a:r>
            <a:r>
              <a:rPr lang="en-US" dirty="0"/>
              <a:t> and that of Alice to develop in Orsay turns into an international Franco-Dutch collaboration, birth of </a:t>
            </a:r>
            <a:r>
              <a:rPr lang="en-US" dirty="0" err="1"/>
              <a:t>Agor</a:t>
            </a:r>
            <a:r>
              <a:rPr lang="en-US" dirty="0"/>
              <a:t>.</a:t>
            </a:r>
            <a:endParaRPr lang="fr-FR" dirty="0"/>
          </a:p>
          <a:p>
            <a:endParaRPr lang="en-US" dirty="0"/>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135423845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AGOR First supra European cyclotron, designed and built from A to Z by a group of </a:t>
            </a:r>
            <a:r>
              <a:rPr lang="en-US" dirty="0" err="1"/>
              <a:t>phys</a:t>
            </a:r>
            <a:r>
              <a:rPr lang="en-US" dirty="0"/>
              <a:t> and </a:t>
            </a:r>
            <a:r>
              <a:rPr lang="en-US" dirty="0" err="1"/>
              <a:t>ing</a:t>
            </a:r>
            <a:r>
              <a:rPr lang="en-US" dirty="0"/>
              <a:t> of the IPNO in the tradition of what had been realized 20 years earlier with ALICE.</a:t>
            </a:r>
          </a:p>
          <a:p>
            <a:r>
              <a:rPr lang="en-US" dirty="0" err="1"/>
              <a:t>Cryebis</a:t>
            </a:r>
            <a:r>
              <a:rPr lang="en-US" dirty="0"/>
              <a:t>, </a:t>
            </a:r>
            <a:r>
              <a:rPr lang="en-US" dirty="0" err="1"/>
              <a:t>Soleno</a:t>
            </a:r>
            <a:r>
              <a:rPr lang="en-US" dirty="0"/>
              <a:t> and especially AGOR have been the basis of a real modern dept accelerator, an asset and strength of the IN2P3 and IJC lab until today</a:t>
            </a:r>
          </a:p>
          <a:p>
            <a:r>
              <a:rPr lang="en-US" dirty="0"/>
              <a:t>Later the first success will be followed by the </a:t>
            </a:r>
            <a:r>
              <a:rPr lang="en-US" dirty="0" err="1"/>
              <a:t>realisations</a:t>
            </a:r>
            <a:r>
              <a:rPr lang="en-US" dirty="0"/>
              <a:t> of SPIRAL1 ,TTF and the French contribution to the LHC  ( </a:t>
            </a:r>
            <a:r>
              <a:rPr lang="en-US" dirty="0" err="1"/>
              <a:t>A.Mueller</a:t>
            </a:r>
            <a:r>
              <a:rPr lang="en-US" dirty="0"/>
              <a:t>, </a:t>
            </a:r>
            <a:r>
              <a:rPr lang="en-US" dirty="0" err="1"/>
              <a:t>T.junquera</a:t>
            </a:r>
            <a:r>
              <a:rPr lang="en-US" dirty="0"/>
              <a:t> and SG then Sebastien </a:t>
            </a:r>
            <a:r>
              <a:rPr lang="en-US" dirty="0" err="1"/>
              <a:t>Bousson</a:t>
            </a:r>
            <a:r>
              <a:rPr lang="en-US" dirty="0"/>
              <a:t> et al)</a:t>
            </a:r>
            <a:endParaRPr lang="fr-FR" dirty="0"/>
          </a:p>
          <a:p>
            <a:endParaRPr lang="en-US" dirty="0"/>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4053718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Pre </a:t>
            </a:r>
            <a:r>
              <a:rPr lang="fr-FR" dirty="0" err="1"/>
              <a:t>history</a:t>
            </a:r>
            <a:r>
              <a:rPr lang="fr-FR" dirty="0"/>
              <a:t> as Joel </a:t>
            </a:r>
            <a:r>
              <a:rPr lang="fr-FR" dirty="0" err="1"/>
              <a:t>told</a:t>
            </a:r>
            <a:r>
              <a:rPr lang="fr-FR" dirty="0"/>
              <a:t> </a:t>
            </a:r>
            <a:r>
              <a:rPr lang="fr-FR" dirty="0" err="1"/>
              <a:t>you</a:t>
            </a:r>
            <a:r>
              <a:rPr lang="fr-FR" dirty="0"/>
              <a:t> </a:t>
            </a:r>
            <a:r>
              <a:rPr lang="fr-FR" dirty="0" err="1"/>
              <a:t>with</a:t>
            </a:r>
            <a:r>
              <a:rPr lang="fr-FR" dirty="0"/>
              <a:t> the installation of big </a:t>
            </a:r>
            <a:r>
              <a:rPr lang="fr-FR" dirty="0" err="1"/>
              <a:t>accelerators</a:t>
            </a:r>
            <a:r>
              <a:rPr lang="fr-FR" dirty="0"/>
              <a:t> ,a révolution in </a:t>
            </a:r>
            <a:r>
              <a:rPr lang="fr-FR" dirty="0" err="1"/>
              <a:t>that</a:t>
            </a:r>
            <a:r>
              <a:rPr lang="fr-FR" dirty="0"/>
              <a:t> time .</a:t>
            </a:r>
            <a:r>
              <a:rPr lang="fr-FR" dirty="0" err="1"/>
              <a:t>everything</a:t>
            </a:r>
            <a:r>
              <a:rPr lang="fr-FR" dirty="0"/>
              <a:t> have to </a:t>
            </a:r>
            <a:r>
              <a:rPr lang="fr-FR" dirty="0" err="1"/>
              <a:t>be</a:t>
            </a:r>
            <a:r>
              <a:rPr lang="fr-FR" dirty="0"/>
              <a:t> </a:t>
            </a:r>
            <a:r>
              <a:rPr lang="fr-FR" dirty="0" err="1"/>
              <a:t>done</a:t>
            </a:r>
            <a:r>
              <a:rPr lang="fr-FR" dirty="0"/>
              <a:t> design , construction , instruments </a:t>
            </a:r>
            <a:r>
              <a:rPr lang="fr-FR" dirty="0" err="1"/>
              <a:t>with</a:t>
            </a:r>
            <a:r>
              <a:rPr lang="fr-FR" dirty="0"/>
              <a:t> an </a:t>
            </a:r>
            <a:r>
              <a:rPr lang="fr-FR" dirty="0" err="1"/>
              <a:t>amazing</a:t>
            </a:r>
            <a:r>
              <a:rPr lang="fr-FR" dirty="0"/>
              <a:t> quick  start as </a:t>
            </a:r>
            <a:r>
              <a:rPr lang="fr-FR" dirty="0" err="1"/>
              <a:t>this</a:t>
            </a:r>
            <a:r>
              <a:rPr lang="fr-FR" dirty="0"/>
              <a:t> first </a:t>
            </a:r>
            <a:r>
              <a:rPr lang="fr-FR" dirty="0" err="1"/>
              <a:t>paper</a:t>
            </a:r>
            <a:r>
              <a:rPr lang="fr-FR" dirty="0"/>
              <a:t>  </a:t>
            </a:r>
            <a:r>
              <a:rPr lang="fr-FR" dirty="0" err="1"/>
              <a:t>called</a:t>
            </a:r>
            <a:r>
              <a:rPr lang="fr-FR" dirty="0"/>
              <a:t> </a:t>
            </a:r>
            <a:r>
              <a:rPr lang="fr-FR" dirty="0" err="1"/>
              <a:t>isol</a:t>
            </a:r>
            <a:r>
              <a:rPr lang="fr-FR" dirty="0"/>
              <a:t> </a:t>
            </a:r>
            <a:r>
              <a:rPr lang="fr-FR" dirty="0" err="1"/>
              <a:t>before</a:t>
            </a:r>
            <a:r>
              <a:rPr lang="fr-FR" dirty="0"/>
              <a:t> </a:t>
            </a:r>
            <a:r>
              <a:rPr lang="fr-FR" dirty="0" err="1"/>
              <a:t>isol</a:t>
            </a:r>
            <a:r>
              <a:rPr lang="fr-FR" dirty="0"/>
              <a:t>  in new technique on line mass </a:t>
            </a:r>
            <a:r>
              <a:rPr lang="fr-FR" dirty="0" err="1"/>
              <a:t>spectrometry</a:t>
            </a:r>
            <a:r>
              <a:rPr lang="fr-FR" dirty="0"/>
              <a:t> (isocel1) </a:t>
            </a:r>
          </a:p>
          <a:p>
            <a:endParaRPr lang="fr-FR" dirty="0"/>
          </a:p>
        </p:txBody>
      </p:sp>
      <p:sp>
        <p:nvSpPr>
          <p:cNvPr id="4" name="Espace réservé de l'en-tête 3"/>
          <p:cNvSpPr>
            <a:spLocks noGrp="1"/>
          </p:cNvSpPr>
          <p:nvPr>
            <p:ph type="hdr" sz="quarter" idx="10"/>
          </p:nvPr>
        </p:nvSpPr>
        <p:spPr/>
        <p:txBody>
          <a:bodyPr/>
          <a:lstStyle/>
          <a:p>
            <a:pPr>
              <a:defRPr/>
            </a:pPr>
            <a:r>
              <a:rPr lang="fr-FR"/>
              <a:t>50 ans de l'IN2P3 à IJClab</a:t>
            </a:r>
          </a:p>
        </p:txBody>
      </p:sp>
    </p:spTree>
    <p:extLst>
      <p:ext uri="{BB962C8B-B14F-4D97-AF65-F5344CB8AC3E}">
        <p14:creationId xmlns:p14="http://schemas.microsoft.com/office/powerpoint/2010/main" val="3135336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Physics at national labs and IPN teams –accelerators , HI collisions and low energy diagram of phase of nuclear matter , exotic terra incognita</a:t>
            </a:r>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30762804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At the start almost all physicists in this domain has emigrated to GANIL , a small fraction stays in Orsay and where keys partners to do not say more in the development of the work horse Indra and theoretical interpretation more of the </a:t>
            </a:r>
            <a:r>
              <a:rPr lang="en-US" dirty="0" err="1"/>
              <a:t>phyiscs</a:t>
            </a:r>
            <a:r>
              <a:rPr lang="en-US" dirty="0"/>
              <a:t> by Silvia </a:t>
            </a:r>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11029611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Here is now well established the field of research of the exploration of this «terra incognita» which is now well advanced, we arrive at the heart of the new continent and are born the new ways and discoveries</a:t>
            </a:r>
            <a:endParaRPr lang="fr-FR" dirty="0"/>
          </a:p>
          <a:p>
            <a:endParaRPr lang="en-US" dirty="0"/>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11799984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invention of the fragment separator </a:t>
            </a:r>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2614914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Haloes and dilute neutron matter new form coupling to </a:t>
            </a:r>
            <a:r>
              <a:rPr lang="en-US" dirty="0" err="1"/>
              <a:t>contium</a:t>
            </a:r>
            <a:r>
              <a:rPr lang="en-US" dirty="0"/>
              <a:t>  , lost of </a:t>
            </a:r>
            <a:r>
              <a:rPr lang="en-US" dirty="0" err="1"/>
              <a:t>magicity</a:t>
            </a:r>
            <a:r>
              <a:rPr lang="en-US" dirty="0"/>
              <a:t> , Not only existence but also level scheme , gamma decays confirming the new </a:t>
            </a:r>
            <a:r>
              <a:rPr lang="en-US" dirty="0" err="1"/>
              <a:t>phenoma</a:t>
            </a:r>
            <a:r>
              <a:rPr lang="en-US" dirty="0"/>
              <a:t> double step fragmentation</a:t>
            </a:r>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1494632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In this same period physics at </a:t>
            </a:r>
            <a:r>
              <a:rPr lang="en-US" dirty="0" err="1"/>
              <a:t>Ganil</a:t>
            </a:r>
            <a:r>
              <a:rPr lang="en-US" dirty="0"/>
              <a:t> starts and diversifies , collisions and transition study of liquid-gas phase in the nuclei we will see the birth of the physics of so-called «exotic» nuclei ephemeral but which will open the way has many discoveries and unpublished </a:t>
            </a:r>
            <a:r>
              <a:rPr lang="en-US" dirty="0" err="1"/>
              <a:t>developpements</a:t>
            </a:r>
            <a:r>
              <a:rPr lang="en-US" dirty="0"/>
              <a:t> -SP1 and exotic post accelerate , R&amp;D targets and production of fission fragments very rich in neutron towards ALTO and SPIRAL2</a:t>
            </a:r>
            <a:endParaRPr lang="fr-FR" dirty="0"/>
          </a:p>
          <a:p>
            <a:endParaRPr lang="en-US" dirty="0"/>
          </a:p>
          <a:p>
            <a:r>
              <a:rPr lang="en-US" dirty="0" err="1"/>
              <a:t>Isol</a:t>
            </a:r>
            <a:r>
              <a:rPr lang="en-US" dirty="0"/>
              <a:t> facility at </a:t>
            </a:r>
            <a:r>
              <a:rPr lang="en-US" dirty="0" err="1"/>
              <a:t>ganil</a:t>
            </a:r>
            <a:r>
              <a:rPr lang="en-US" dirty="0"/>
              <a:t> ,SPIRAL 1 post acc to low energy excellent result in low mass magic number 8, 20, access heavy masses above Ni  the </a:t>
            </a:r>
            <a:r>
              <a:rPr lang="en-US" dirty="0" err="1"/>
              <a:t>parnne</a:t>
            </a:r>
            <a:r>
              <a:rPr lang="en-US" dirty="0"/>
              <a:t> initiative towards spiral 2 Neutron and fission and finally </a:t>
            </a:r>
            <a:r>
              <a:rPr lang="en-US" dirty="0" err="1"/>
              <a:t>photofission</a:t>
            </a:r>
            <a:r>
              <a:rPr lang="en-US" dirty="0"/>
              <a:t> its potential for exotic in heavy mass region the concept of ALTO facility and back to future </a:t>
            </a:r>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13939638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Linac </a:t>
            </a:r>
            <a:r>
              <a:rPr lang="fr-FR" dirty="0" err="1"/>
              <a:t>from</a:t>
            </a:r>
            <a:r>
              <a:rPr lang="fr-FR" dirty="0"/>
              <a:t> </a:t>
            </a:r>
            <a:r>
              <a:rPr lang="fr-FR" dirty="0" err="1"/>
              <a:t>cern</a:t>
            </a:r>
            <a:r>
              <a:rPr lang="fr-FR" dirty="0"/>
              <a:t> , full construction of the </a:t>
            </a:r>
            <a:r>
              <a:rPr lang="fr-FR" dirty="0" err="1"/>
              <a:t>facility</a:t>
            </a:r>
            <a:r>
              <a:rPr lang="fr-FR" dirty="0"/>
              <a:t> ,a </a:t>
            </a:r>
            <a:r>
              <a:rPr lang="fr-FR" dirty="0" err="1"/>
              <a:t>learning</a:t>
            </a:r>
            <a:r>
              <a:rPr lang="fr-FR" dirty="0"/>
              <a:t> </a:t>
            </a:r>
            <a:r>
              <a:rPr lang="fr-FR" dirty="0" err="1"/>
              <a:t>curve</a:t>
            </a:r>
            <a:r>
              <a:rPr lang="fr-FR" dirty="0"/>
              <a:t> and </a:t>
            </a:r>
            <a:r>
              <a:rPr lang="fr-FR" dirty="0" err="1"/>
              <a:t>prepare</a:t>
            </a:r>
            <a:r>
              <a:rPr lang="fr-FR" dirty="0"/>
              <a:t> new </a:t>
            </a:r>
            <a:r>
              <a:rPr lang="fr-FR" dirty="0" err="1"/>
              <a:t>generation</a:t>
            </a:r>
            <a:r>
              <a:rPr lang="fr-FR" dirty="0"/>
              <a:t> of </a:t>
            </a:r>
            <a:r>
              <a:rPr lang="fr-FR" dirty="0" err="1"/>
              <a:t>equipments</a:t>
            </a:r>
            <a:r>
              <a:rPr lang="fr-FR" dirty="0"/>
              <a:t> , High </a:t>
            </a:r>
            <a:r>
              <a:rPr lang="fr-FR" dirty="0" err="1"/>
              <a:t>ligths</a:t>
            </a:r>
            <a:r>
              <a:rPr lang="fr-FR" dirty="0"/>
              <a:t> </a:t>
            </a:r>
            <a:r>
              <a:rPr lang="fr-FR" dirty="0" err="1"/>
              <a:t>from</a:t>
            </a:r>
            <a:r>
              <a:rPr lang="fr-FR" dirty="0"/>
              <a:t> </a:t>
            </a:r>
            <a:r>
              <a:rPr lang="fr-FR" dirty="0" err="1"/>
              <a:t>phyiscs</a:t>
            </a:r>
            <a:r>
              <a:rPr lang="fr-FR" dirty="0"/>
              <a:t> </a:t>
            </a:r>
            <a:r>
              <a:rPr lang="fr-FR" dirty="0" err="1"/>
              <a:t>from</a:t>
            </a:r>
            <a:r>
              <a:rPr lang="fr-FR" dirty="0"/>
              <a:t> S. Leoni ,</a:t>
            </a:r>
            <a:r>
              <a:rPr lang="fr-FR" dirty="0" err="1"/>
              <a:t>we</a:t>
            </a:r>
            <a:r>
              <a:rPr lang="fr-FR" dirty="0"/>
              <a:t> are </a:t>
            </a:r>
            <a:r>
              <a:rPr lang="fr-FR" dirty="0" err="1"/>
              <a:t>entering</a:t>
            </a:r>
            <a:r>
              <a:rPr lang="fr-FR" dirty="0"/>
              <a:t> in a </a:t>
            </a:r>
            <a:r>
              <a:rPr lang="fr-FR" dirty="0" err="1"/>
              <a:t>harvest</a:t>
            </a:r>
            <a:r>
              <a:rPr lang="fr-FR" dirty="0"/>
              <a:t> </a:t>
            </a:r>
            <a:r>
              <a:rPr lang="fr-FR" dirty="0" err="1"/>
              <a:t>season</a:t>
            </a:r>
            <a:r>
              <a:rPr lang="fr-FR" dirty="0"/>
              <a:t> …and </a:t>
            </a:r>
            <a:r>
              <a:rPr lang="fr-FR" dirty="0" err="1"/>
              <a:t>preparation</a:t>
            </a:r>
            <a:r>
              <a:rPr lang="fr-FR" dirty="0"/>
              <a:t> of Next </a:t>
            </a:r>
            <a:r>
              <a:rPr lang="fr-FR" dirty="0" err="1"/>
              <a:t>generation</a:t>
            </a:r>
            <a:r>
              <a:rPr lang="fr-FR" dirty="0"/>
              <a:t>  at GANIL</a:t>
            </a:r>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39390009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lvl="0" indent="0" algn="l" rtl="0">
              <a:spcBef>
                <a:spcPts val="0"/>
              </a:spcBef>
              <a:spcAft>
                <a:spcPts val="0"/>
              </a:spcAft>
              <a:buNone/>
            </a:pPr>
            <a:r>
              <a:rPr lang="en-US" dirty="0"/>
              <a:t>The group of hadronic physics of Orsay after the shut down  of </a:t>
            </a:r>
            <a:r>
              <a:rPr lang="en-US" dirty="0" err="1"/>
              <a:t>saturn</a:t>
            </a:r>
            <a:r>
              <a:rPr lang="en-US" dirty="0"/>
              <a:t> II was deployed at the international a Mainz then associated with the group of the IRFU </a:t>
            </a:r>
            <a:r>
              <a:rPr lang="en-US" dirty="0" err="1"/>
              <a:t>atJLAB</a:t>
            </a:r>
            <a:r>
              <a:rPr lang="en-US" dirty="0"/>
              <a:t> acc supra CW of electrons of 6 then 12 GEV in the USA (Virginia) with a role of recognized leader in the physics of the nucleon (proton) and who obtained thanks to the realization of a part of the CLAS detector to the DVCS experiments and to their theoretical interpretation ( ) a true 3D tomography of quarks in the nucleon in terms of departures in the last 15 years in the GPD program</a:t>
            </a:r>
          </a:p>
          <a:p>
            <a:pPr marL="0" lvl="0" indent="0" algn="l" rtl="0">
              <a:spcBef>
                <a:spcPts val="0"/>
              </a:spcBef>
              <a:spcAft>
                <a:spcPts val="0"/>
              </a:spcAft>
              <a:buNone/>
            </a:pPr>
            <a:r>
              <a:rPr lang="en-US" dirty="0"/>
              <a:t>Finally, another component of this group has launched over the years a research program on the production of mesons vectors in nuclei and the modification of their properties (mass ,width) in the nucleal matter. The international collaboration Hades is one of the pillars of physics that started with the international infrastructure GSI/FAIR</a:t>
            </a:r>
          </a:p>
          <a:p>
            <a:endParaRPr lang="en-US" dirty="0"/>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344118763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224355751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339940373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err="1"/>
              <a:t>Frrom</a:t>
            </a:r>
            <a:r>
              <a:rPr lang="fr-FR" dirty="0"/>
              <a:t> David Verney ,  </a:t>
            </a:r>
            <a:r>
              <a:rPr lang="fr-FR" dirty="0" err="1"/>
              <a:t>this</a:t>
            </a:r>
            <a:r>
              <a:rPr lang="fr-FR" dirty="0"/>
              <a:t> first </a:t>
            </a:r>
            <a:r>
              <a:rPr lang="fr-FR" dirty="0" err="1"/>
              <a:t>Irr</a:t>
            </a:r>
            <a:r>
              <a:rPr lang="fr-FR" dirty="0"/>
              <a:t> of gold </a:t>
            </a:r>
            <a:r>
              <a:rPr lang="fr-FR" dirty="0" err="1"/>
              <a:t>target</a:t>
            </a:r>
            <a:r>
              <a:rPr lang="fr-FR" dirty="0"/>
              <a:t> </a:t>
            </a:r>
            <a:r>
              <a:rPr lang="fr-FR" dirty="0" err="1"/>
              <a:t>with</a:t>
            </a:r>
            <a:r>
              <a:rPr lang="fr-FR" dirty="0"/>
              <a:t> SC Protons </a:t>
            </a:r>
            <a:r>
              <a:rPr lang="fr-FR" dirty="0" err="1"/>
              <a:t>beam</a:t>
            </a:r>
            <a:r>
              <a:rPr lang="fr-FR" dirty="0"/>
              <a:t> , </a:t>
            </a:r>
            <a:r>
              <a:rPr lang="fr-FR" dirty="0" err="1"/>
              <a:t>lifetime</a:t>
            </a:r>
            <a:r>
              <a:rPr lang="fr-FR" dirty="0"/>
              <a:t> ( mn) and gamma </a:t>
            </a:r>
            <a:r>
              <a:rPr lang="fr-FR" dirty="0" err="1"/>
              <a:t>decays</a:t>
            </a:r>
            <a:r>
              <a:rPr lang="fr-FR" dirty="0"/>
              <a:t> of Hg and Gold isotopes </a:t>
            </a:r>
          </a:p>
          <a:p>
            <a:endParaRPr lang="fr-FR" dirty="0"/>
          </a:p>
        </p:txBody>
      </p:sp>
      <p:sp>
        <p:nvSpPr>
          <p:cNvPr id="4" name="Espace réservé de l'en-tête 3"/>
          <p:cNvSpPr>
            <a:spLocks noGrp="1"/>
          </p:cNvSpPr>
          <p:nvPr>
            <p:ph type="hdr" sz="quarter" idx="10"/>
          </p:nvPr>
        </p:nvSpPr>
        <p:spPr/>
        <p:txBody>
          <a:bodyPr/>
          <a:lstStyle/>
          <a:p>
            <a:pPr>
              <a:defRPr/>
            </a:pPr>
            <a:r>
              <a:rPr lang="fr-FR"/>
              <a:t>50 ans de l'IN2P3 à IJClab</a:t>
            </a:r>
          </a:p>
        </p:txBody>
      </p:sp>
    </p:spTree>
    <p:extLst>
      <p:ext uri="{BB962C8B-B14F-4D97-AF65-F5344CB8AC3E}">
        <p14:creationId xmlns:p14="http://schemas.microsoft.com/office/powerpoint/2010/main" val="3360974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Early 60s division of theoretical physics at Orsay has inside the IPNO themes and prominent figures </a:t>
            </a:r>
          </a:p>
          <a:p>
            <a:r>
              <a:rPr lang="en-US" dirty="0"/>
              <a:t>.Betting potential , </a:t>
            </a:r>
            <a:r>
              <a:rPr lang="en-US" dirty="0" err="1"/>
              <a:t>Harthree</a:t>
            </a:r>
            <a:r>
              <a:rPr lang="en-US" dirty="0"/>
              <a:t> –</a:t>
            </a:r>
            <a:r>
              <a:rPr lang="en-US" dirty="0" err="1"/>
              <a:t>Fock</a:t>
            </a:r>
            <a:r>
              <a:rPr lang="en-US" dirty="0"/>
              <a:t> factory , Statistical and mathematical physics , </a:t>
            </a:r>
            <a:r>
              <a:rPr lang="en-US" dirty="0" err="1"/>
              <a:t>hadronics</a:t>
            </a:r>
            <a:r>
              <a:rPr lang="en-US" dirty="0"/>
              <a:t> physics, creation of ECT* </a:t>
            </a:r>
          </a:p>
          <a:p>
            <a:r>
              <a:rPr lang="en-US" dirty="0"/>
              <a:t>Key figures Ret N Vin </a:t>
            </a:r>
            <a:r>
              <a:rPr lang="en-US" dirty="0" err="1"/>
              <a:t>mauh</a:t>
            </a:r>
            <a:r>
              <a:rPr lang="en-US" dirty="0"/>
              <a:t> ,</a:t>
            </a:r>
            <a:r>
              <a:rPr lang="en-US" dirty="0" err="1"/>
              <a:t>M.Veneroni</a:t>
            </a:r>
            <a:r>
              <a:rPr lang="en-US" dirty="0"/>
              <a:t> , </a:t>
            </a:r>
            <a:r>
              <a:rPr lang="en-US" dirty="0" err="1"/>
              <a:t>D.Vautherin</a:t>
            </a:r>
            <a:r>
              <a:rPr lang="en-US" dirty="0"/>
              <a:t> , </a:t>
            </a:r>
            <a:r>
              <a:rPr lang="en-US" dirty="0" err="1"/>
              <a:t>O.bohigas</a:t>
            </a:r>
            <a:r>
              <a:rPr lang="en-US" dirty="0"/>
              <a:t>, etc..</a:t>
            </a:r>
          </a:p>
          <a:p>
            <a:r>
              <a:rPr lang="en-US" dirty="0"/>
              <a:t>Since 1998 division separation: creation of the LPTMS and a group of theoretical physics at the IPNO</a:t>
            </a:r>
          </a:p>
          <a:p>
            <a:r>
              <a:rPr lang="en-US" dirty="0"/>
              <a:t>In 2020 a pole of theoretical physics back to the future</a:t>
            </a:r>
            <a:endParaRPr lang="fr-FR" dirty="0"/>
          </a:p>
          <a:p>
            <a:endParaRPr lang="en-US" dirty="0"/>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169409968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23908090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fr-FR" dirty="0"/>
              <a:t>A look at the first </a:t>
            </a:r>
            <a:r>
              <a:rPr lang="fr-FR" dirty="0" err="1"/>
              <a:t>years</a:t>
            </a:r>
            <a:r>
              <a:rPr lang="fr-FR" dirty="0"/>
              <a:t> of </a:t>
            </a:r>
            <a:r>
              <a:rPr lang="fr-FR" dirty="0" err="1"/>
              <a:t>reactions</a:t>
            </a:r>
            <a:r>
              <a:rPr lang="fr-FR" dirty="0"/>
              <a:t> </a:t>
            </a:r>
            <a:r>
              <a:rPr lang="fr-FR" dirty="0" err="1"/>
              <a:t>studies</a:t>
            </a:r>
            <a:r>
              <a:rPr lang="fr-FR" dirty="0"/>
              <a:t> </a:t>
            </a:r>
            <a:r>
              <a:rPr lang="fr-FR" dirty="0" err="1"/>
              <a:t>orsay</a:t>
            </a:r>
            <a:r>
              <a:rPr lang="fr-FR" dirty="0"/>
              <a:t> SC  a </a:t>
            </a:r>
            <a:r>
              <a:rPr lang="fr-FR" dirty="0" err="1"/>
              <a:t>paper</a:t>
            </a:r>
            <a:r>
              <a:rPr lang="fr-FR" dirty="0"/>
              <a:t> by HLJ in 1966 and p,2p and proton </a:t>
            </a:r>
            <a:r>
              <a:rPr lang="fr-FR" dirty="0" err="1"/>
              <a:t>pich</a:t>
            </a:r>
            <a:r>
              <a:rPr lang="fr-FR" dirty="0"/>
              <a:t> up </a:t>
            </a:r>
            <a:r>
              <a:rPr lang="fr-FR" dirty="0" err="1"/>
              <a:t>reactions</a:t>
            </a:r>
            <a:r>
              <a:rPr lang="fr-FR" dirty="0"/>
              <a:t> </a:t>
            </a:r>
            <a:r>
              <a:rPr lang="fr-FR" dirty="0" err="1"/>
              <a:t>established</a:t>
            </a:r>
            <a:r>
              <a:rPr lang="fr-FR" dirty="0"/>
              <a:t> the </a:t>
            </a:r>
            <a:r>
              <a:rPr lang="fr-FR" dirty="0" err="1"/>
              <a:t>sp</a:t>
            </a:r>
            <a:r>
              <a:rPr lang="fr-FR" dirty="0"/>
              <a:t> excitations and </a:t>
            </a:r>
            <a:r>
              <a:rPr lang="fr-FR" dirty="0" err="1"/>
              <a:t>shell</a:t>
            </a:r>
            <a:r>
              <a:rPr lang="fr-FR" dirty="0"/>
              <a:t>  model  in </a:t>
            </a:r>
            <a:r>
              <a:rPr lang="fr-FR" dirty="0" err="1"/>
              <a:t>ligth</a:t>
            </a:r>
            <a:r>
              <a:rPr lang="fr-FR" dirty="0"/>
              <a:t> </a:t>
            </a:r>
            <a:r>
              <a:rPr lang="fr-FR" dirty="0" err="1"/>
              <a:t>nuclei</a:t>
            </a:r>
            <a:r>
              <a:rPr lang="fr-FR" dirty="0"/>
              <a:t> and Ca . Just a </a:t>
            </a:r>
            <a:r>
              <a:rPr lang="fr-FR" dirty="0" err="1"/>
              <a:t>list</a:t>
            </a:r>
            <a:r>
              <a:rPr lang="fr-FR" dirty="0"/>
              <a:t> of </a:t>
            </a:r>
            <a:r>
              <a:rPr lang="fr-FR" dirty="0" err="1"/>
              <a:t>starting</a:t>
            </a:r>
            <a:r>
              <a:rPr lang="fr-FR" dirty="0"/>
              <a:t> tems and  </a:t>
            </a:r>
            <a:r>
              <a:rPr lang="fr-FR" dirty="0" err="1"/>
              <a:t>reactions</a:t>
            </a:r>
            <a:r>
              <a:rPr lang="fr-FR" dirty="0"/>
              <a:t> topics in </a:t>
            </a:r>
            <a:r>
              <a:rPr lang="fr-FR" dirty="0" err="1"/>
              <a:t>this</a:t>
            </a:r>
            <a:r>
              <a:rPr lang="fr-FR" dirty="0"/>
              <a:t> first </a:t>
            </a:r>
            <a:r>
              <a:rPr lang="fr-FR" dirty="0" err="1"/>
              <a:t>decade</a:t>
            </a:r>
            <a:r>
              <a:rPr lang="fr-FR" dirty="0"/>
              <a:t> Name IPN 1966  -A </a:t>
            </a:r>
            <a:r>
              <a:rPr lang="fr-FR" dirty="0" err="1"/>
              <a:t>word</a:t>
            </a:r>
            <a:r>
              <a:rPr lang="fr-FR" dirty="0"/>
              <a:t> about Mlle </a:t>
            </a:r>
            <a:r>
              <a:rPr lang="fr-FR" dirty="0" err="1"/>
              <a:t>Yuasa</a:t>
            </a:r>
            <a:r>
              <a:rPr lang="fr-FR" dirty="0"/>
              <a:t> ()</a:t>
            </a:r>
          </a:p>
          <a:p>
            <a:endParaRPr lang="fr-FR" dirty="0"/>
          </a:p>
        </p:txBody>
      </p:sp>
      <p:sp>
        <p:nvSpPr>
          <p:cNvPr id="4" name="Espace réservé de l'en-tête 3"/>
          <p:cNvSpPr>
            <a:spLocks noGrp="1"/>
          </p:cNvSpPr>
          <p:nvPr>
            <p:ph type="hdr" sz="quarter" idx="10"/>
          </p:nvPr>
        </p:nvSpPr>
        <p:spPr/>
        <p:txBody>
          <a:bodyPr/>
          <a:lstStyle/>
          <a:p>
            <a:pPr>
              <a:defRPr/>
            </a:pPr>
            <a:r>
              <a:rPr lang="fr-FR"/>
              <a:t>50 ans de l'IN2P3 à IJClab</a:t>
            </a:r>
          </a:p>
        </p:txBody>
      </p:sp>
    </p:spTree>
    <p:extLst>
      <p:ext uri="{BB962C8B-B14F-4D97-AF65-F5344CB8AC3E}">
        <p14:creationId xmlns:p14="http://schemas.microsoft.com/office/powerpoint/2010/main" val="1750891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dirty="0"/>
              <a:t>A photo of that decade Main founding members of IPN </a:t>
            </a:r>
            <a:r>
              <a:rPr lang="en-US" dirty="0" err="1"/>
              <a:t>orsay</a:t>
            </a:r>
            <a:r>
              <a:rPr lang="en-US" dirty="0"/>
              <a:t> ( Researchers first director , HL,NM,ML, MJ, VM ,RB ,</a:t>
            </a:r>
            <a:r>
              <a:rPr lang="en-US" dirty="0" err="1"/>
              <a:t>RN,etc</a:t>
            </a:r>
            <a:r>
              <a:rPr lang="en-US" dirty="0"/>
              <a:t>;;</a:t>
            </a:r>
          </a:p>
          <a:p>
            <a:endParaRPr lang="fr-FR" dirty="0"/>
          </a:p>
        </p:txBody>
      </p:sp>
      <p:sp>
        <p:nvSpPr>
          <p:cNvPr id="4" name="Espace réservé de l'en-tête 3"/>
          <p:cNvSpPr>
            <a:spLocks noGrp="1"/>
          </p:cNvSpPr>
          <p:nvPr>
            <p:ph type="hdr" sz="quarter" idx="10"/>
          </p:nvPr>
        </p:nvSpPr>
        <p:spPr/>
        <p:txBody>
          <a:bodyPr/>
          <a:lstStyle/>
          <a:p>
            <a:pPr>
              <a:defRPr/>
            </a:pPr>
            <a:r>
              <a:rPr lang="fr-FR"/>
              <a:t>50 ans de l'IN2P3 à IJClab</a:t>
            </a:r>
          </a:p>
        </p:txBody>
      </p:sp>
    </p:spTree>
    <p:extLst>
      <p:ext uri="{BB962C8B-B14F-4D97-AF65-F5344CB8AC3E}">
        <p14:creationId xmlns:p14="http://schemas.microsoft.com/office/powerpoint/2010/main" val="33993552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IPNO gradually acquires 4 accelerators that will cover all ions from proton to Kr and eV to almost GeV Construction of the CEV and then world first by the IPNO coupling Linear IL + </a:t>
            </a:r>
            <a:r>
              <a:rPr lang="en-US" dirty="0" err="1"/>
              <a:t>Cyclo</a:t>
            </a:r>
            <a:r>
              <a:rPr lang="en-US" dirty="0"/>
              <a:t> ALICE Kr 82 to 7 MeV/ n =0.58 GeV (Basile and </a:t>
            </a:r>
            <a:r>
              <a:rPr lang="en-US" dirty="0" err="1"/>
              <a:t>Bieth</a:t>
            </a:r>
            <a:r>
              <a:rPr lang="en-US" dirty="0"/>
              <a:t>) , ALICE first access of heavy ions above the Coulomb barrier for M&gt; 40 with Berkeley LBL</a:t>
            </a:r>
          </a:p>
          <a:p>
            <a:r>
              <a:rPr lang="en-US" dirty="0"/>
              <a:t>Note also the van de </a:t>
            </a:r>
            <a:r>
              <a:rPr lang="en-US" dirty="0" err="1"/>
              <a:t>graaff</a:t>
            </a:r>
            <a:r>
              <a:rPr lang="en-US" dirty="0"/>
              <a:t> from 60KeV to 4MeV (tower) then the tandem emperor 10 MV in 1970 , and the physics of low energy and high resolution reactions (These of 3rd cycle 1970)  </a:t>
            </a:r>
          </a:p>
          <a:p>
            <a:r>
              <a:rPr lang="en-US" dirty="0"/>
              <a:t>I</a:t>
            </a:r>
            <a:endParaRPr lang="fr-FR" dirty="0"/>
          </a:p>
        </p:txBody>
      </p:sp>
      <p:sp>
        <p:nvSpPr>
          <p:cNvPr id="4" name="Espace réservé de l'en-tête 3"/>
          <p:cNvSpPr>
            <a:spLocks noGrp="1"/>
          </p:cNvSpPr>
          <p:nvPr>
            <p:ph type="hdr" sz="quarter" idx="10"/>
          </p:nvPr>
        </p:nvSpPr>
        <p:spPr/>
        <p:txBody>
          <a:bodyPr/>
          <a:lstStyle/>
          <a:p>
            <a:pPr>
              <a:defRPr/>
            </a:pPr>
            <a:r>
              <a:rPr lang="fr-FR"/>
              <a:t>50 ans de l'IN2P3 à IJClab</a:t>
            </a:r>
          </a:p>
        </p:txBody>
      </p:sp>
    </p:spTree>
    <p:extLst>
      <p:ext uri="{BB962C8B-B14F-4D97-AF65-F5344CB8AC3E}">
        <p14:creationId xmlns:p14="http://schemas.microsoft.com/office/powerpoint/2010/main" val="342269182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en-US" dirty="0"/>
              <a:t>The experiment that triggered everything SHE with ALICE (what is the mass and Z limit of the elements  , led to the discovery of very inelastic reactions and initiated research on the nuclear matter «hot» and later «dense»</a:t>
            </a:r>
          </a:p>
          <a:p>
            <a:r>
              <a:rPr lang="en-US" dirty="0"/>
              <a:t>Finally to highlight the radiochemistry of Super-</a:t>
            </a:r>
            <a:r>
              <a:rPr lang="en-US" dirty="0" err="1"/>
              <a:t>Lourds</a:t>
            </a:r>
            <a:r>
              <a:rPr lang="en-US" dirty="0"/>
              <a:t> in </a:t>
            </a:r>
            <a:r>
              <a:rPr lang="en-US" dirty="0" err="1"/>
              <a:t>Dubna</a:t>
            </a:r>
            <a:r>
              <a:rPr lang="en-US" dirty="0"/>
              <a:t> by the radiochemists of Orsay; IJC lab continues in </a:t>
            </a:r>
            <a:r>
              <a:rPr lang="en-US" dirty="0" err="1"/>
              <a:t>Dubna</a:t>
            </a:r>
            <a:r>
              <a:rPr lang="en-US" dirty="0"/>
              <a:t> with the spectroscopy of very heavy and Super heavy nuclei thanks to much higher production by heavy ion accelerators of low energy and very high intensities (tens of Micro amp compared to the few tens of </a:t>
            </a:r>
            <a:r>
              <a:rPr lang="en-US" dirty="0" err="1"/>
              <a:t>nAmp</a:t>
            </a:r>
            <a:r>
              <a:rPr lang="en-US" dirty="0"/>
              <a:t> of ALICE )</a:t>
            </a:r>
            <a:endParaRPr lang="fr-FR" dirty="0"/>
          </a:p>
          <a:p>
            <a:endParaRPr lang="fr-FR" dirty="0"/>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24172584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200" dirty="0">
                <a:solidFill>
                  <a:srgbClr val="C4004A"/>
                </a:solidFill>
              </a:rPr>
              <a:t> </a:t>
            </a:r>
            <a:r>
              <a:rPr lang="en-US" altLang="en-US" sz="1200" b="0" dirty="0">
                <a:solidFill>
                  <a:schemeClr val="tx1"/>
                </a:solidFill>
                <a:latin typeface="+mn-lt"/>
                <a:cs typeface="Times New Roman" panose="02020603050405020304" pitchFamily="18" charset="0"/>
              </a:rPr>
              <a:t>Many other branches of physics will start at CEV- ALICE facility and pursued  at GANIL , MP Van de Graaff and elsewhere exotic masses , GR , gamma arrays and high spin physics due to large angular momenta that HI bring in the reaction</a:t>
            </a:r>
            <a:endParaRPr lang="en-US" b="0" dirty="0"/>
          </a:p>
          <a:p>
            <a:endParaRPr lang="en-US" dirty="0"/>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10159131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SC upgrade </a:t>
            </a:r>
            <a:r>
              <a:rPr lang="fr-FR" dirty="0" err="1"/>
              <a:t>great</a:t>
            </a:r>
            <a:r>
              <a:rPr lang="fr-FR" dirty="0"/>
              <a:t> </a:t>
            </a:r>
            <a:r>
              <a:rPr lang="fr-FR" dirty="0" err="1"/>
              <a:t>success</a:t>
            </a:r>
            <a:r>
              <a:rPr lang="fr-FR" dirty="0"/>
              <a:t>  </a:t>
            </a:r>
            <a:r>
              <a:rPr lang="fr-FR" dirty="0" err="1"/>
              <a:t>CNSnM</a:t>
            </a:r>
            <a:r>
              <a:rPr lang="fr-FR" dirty="0"/>
              <a:t> and IPNO ISOLDE CERN N=20 </a:t>
            </a:r>
            <a:r>
              <a:rPr lang="fr-FR" dirty="0" err="1"/>
              <a:t>beautiful</a:t>
            </a:r>
            <a:r>
              <a:rPr lang="fr-FR" dirty="0"/>
              <a:t> </a:t>
            </a:r>
            <a:r>
              <a:rPr lang="fr-FR" dirty="0" err="1"/>
              <a:t>results</a:t>
            </a:r>
            <a:r>
              <a:rPr lang="fr-FR" dirty="0"/>
              <a:t> at CERN </a:t>
            </a:r>
            <a:r>
              <a:rPr lang="fr-FR" dirty="0" err="1"/>
              <a:t>mean</a:t>
            </a:r>
            <a:r>
              <a:rPr lang="fr-FR" dirty="0"/>
              <a:t> charge radis in Mass </a:t>
            </a:r>
            <a:r>
              <a:rPr lang="fr-FR" dirty="0" err="1"/>
              <a:t>region</a:t>
            </a:r>
            <a:r>
              <a:rPr lang="fr-FR" dirty="0"/>
              <a:t> </a:t>
            </a:r>
            <a:r>
              <a:rPr lang="fr-FR" dirty="0" err="1"/>
              <a:t>Pt,AU</a:t>
            </a:r>
            <a:r>
              <a:rPr lang="fr-FR" dirty="0"/>
              <a:t> Hg Ir </a:t>
            </a:r>
            <a:r>
              <a:rPr lang="fr-FR" dirty="0" err="1"/>
              <a:t>shape</a:t>
            </a:r>
            <a:r>
              <a:rPr lang="fr-FR" dirty="0"/>
              <a:t> transitions</a:t>
            </a:r>
          </a:p>
        </p:txBody>
      </p:sp>
      <p:sp>
        <p:nvSpPr>
          <p:cNvPr id="4" name="Espace réservé de l'en-tête 3"/>
          <p:cNvSpPr>
            <a:spLocks noGrp="1"/>
          </p:cNvSpPr>
          <p:nvPr>
            <p:ph type="hdr" sz="quarter"/>
          </p:nvPr>
        </p:nvSpPr>
        <p:spPr/>
        <p:txBody>
          <a:bodyPr/>
          <a:lstStyle/>
          <a:p>
            <a:pPr>
              <a:defRPr/>
            </a:pPr>
            <a:r>
              <a:rPr lang="fr-FR"/>
              <a:t>50 ans de l'IN2P3 à IJClab</a:t>
            </a:r>
          </a:p>
        </p:txBody>
      </p:sp>
    </p:spTree>
    <p:extLst>
      <p:ext uri="{BB962C8B-B14F-4D97-AF65-F5344CB8AC3E}">
        <p14:creationId xmlns:p14="http://schemas.microsoft.com/office/powerpoint/2010/main" val="39689164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50 ans  intro">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7"/>
          </a:xfrm>
          <a:prstGeom prst="rect">
            <a:avLst/>
          </a:prstGeom>
        </p:spPr>
      </p:pic>
      <p:sp>
        <p:nvSpPr>
          <p:cNvPr id="14" name="Rectangle 13"/>
          <p:cNvSpPr/>
          <p:nvPr userDrawn="1"/>
        </p:nvSpPr>
        <p:spPr>
          <a:xfrm>
            <a:off x="3442171" y="180336"/>
            <a:ext cx="3816424" cy="33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Espace réservé du contenu 3"/>
          <p:cNvSpPr>
            <a:spLocks noGrp="1"/>
          </p:cNvSpPr>
          <p:nvPr>
            <p:ph sz="half" idx="2" hasCustomPrompt="1"/>
          </p:nvPr>
        </p:nvSpPr>
        <p:spPr>
          <a:xfrm>
            <a:off x="273820" y="1445569"/>
            <a:ext cx="10308112"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13/10/2023</a:t>
            </a:r>
            <a:endParaRPr lang="fr-FR" dirty="0"/>
          </a:p>
        </p:txBody>
      </p:sp>
      <p:sp>
        <p:nvSpPr>
          <p:cNvPr id="10" name="Espace réservé du pied de page 7"/>
          <p:cNvSpPr>
            <a:spLocks noGrp="1"/>
          </p:cNvSpPr>
          <p:nvPr>
            <p:ph type="ftr" sz="quarter" idx="11"/>
          </p:nvPr>
        </p:nvSpPr>
        <p:spPr>
          <a:xfrm>
            <a:off x="1641971" y="5714820"/>
            <a:ext cx="7488834" cy="322263"/>
          </a:xfrm>
        </p:spPr>
        <p:txBody>
          <a:bodyPr/>
          <a:lstStyle>
            <a:lvl1pPr>
              <a:defRPr>
                <a:solidFill>
                  <a:schemeClr val="bg1"/>
                </a:solidFill>
              </a:defRPr>
            </a:lvl1pPr>
          </a:lstStyle>
          <a:p>
            <a:r>
              <a:rPr lang="en-US" dirty="0"/>
              <a:t>S. Gales  IPN Orsay  EPS "Historic site"  Half a century of scientific highlights</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Titre 1"/>
          <p:cNvSpPr>
            <a:spLocks noGrp="1"/>
          </p:cNvSpPr>
          <p:nvPr>
            <p:ph type="title" hasCustomPrompt="1"/>
          </p:nvPr>
        </p:nvSpPr>
        <p:spPr>
          <a:xfrm>
            <a:off x="2542071" y="149425"/>
            <a:ext cx="5688632" cy="432048"/>
          </a:xfrm>
        </p:spPr>
        <p:txBody>
          <a:bodyPr>
            <a:noAutofit/>
          </a:bodyPr>
          <a:lstStyle>
            <a:lvl1pPr algn="ctr">
              <a:defRPr lang="fr-FR" sz="2400" b="1" kern="1200" dirty="0" smtClean="0">
                <a:solidFill>
                  <a:srgbClr val="00294B"/>
                </a:solidFill>
                <a:effectLst/>
                <a:latin typeface="+mn-lt"/>
                <a:ea typeface="+mj-ea"/>
                <a:cs typeface="+mj-cs"/>
              </a:defRPr>
            </a:lvl1pPr>
          </a:lstStyle>
          <a:p>
            <a:r>
              <a:rPr lang="en-US">
                <a:solidFill>
                  <a:srgbClr val="FF6700"/>
                </a:solidFill>
                <a:effectLst>
                  <a:outerShdw blurRad="38100" dist="38100" dir="2700000" algn="tl">
                    <a:srgbClr val="000000">
                      <a:alpha val="43137"/>
                    </a:srgbClr>
                  </a:outerShdw>
                </a:effectLst>
              </a:rPr>
              <a:t>50 ans IN2P3 à IJCLab</a:t>
            </a:r>
            <a:endParaRPr lang="fr-FR" dirty="0"/>
          </a:p>
        </p:txBody>
      </p:sp>
      <p:sp>
        <p:nvSpPr>
          <p:cNvPr id="13" name="ZoneTexte 12"/>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Tree>
    <p:extLst>
      <p:ext uri="{BB962C8B-B14F-4D97-AF65-F5344CB8AC3E}">
        <p14:creationId xmlns:p14="http://schemas.microsoft.com/office/powerpoint/2010/main" val="26372841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lide 50 ans simple + préhistoir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4"/>
          </a:xfrm>
          <a:prstGeom prst="rect">
            <a:avLst/>
          </a:prstGeom>
        </p:spPr>
      </p:pic>
      <p:sp>
        <p:nvSpPr>
          <p:cNvPr id="14" name="Rectangle 13"/>
          <p:cNvSpPr/>
          <p:nvPr userDrawn="1"/>
        </p:nvSpPr>
        <p:spPr>
          <a:xfrm>
            <a:off x="705867" y="179798"/>
            <a:ext cx="6624736" cy="33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Titre 1"/>
          <p:cNvSpPr>
            <a:spLocks noGrp="1"/>
          </p:cNvSpPr>
          <p:nvPr>
            <p:ph type="title" hasCustomPrompt="1"/>
          </p:nvPr>
        </p:nvSpPr>
        <p:spPr>
          <a:xfrm>
            <a:off x="2722091" y="149425"/>
            <a:ext cx="5328592" cy="432048"/>
          </a:xfrm>
        </p:spPr>
        <p:txBody>
          <a:bodyPr>
            <a:normAutofit/>
          </a:bodyPr>
          <a:lstStyle>
            <a:lvl1pPr algn="ctr" defTabSz="914400" rtl="0" eaLnBrk="1" fontAlgn="auto" latinLnBrk="0" hangingPunct="1">
              <a:lnSpc>
                <a:spcPct val="90000"/>
              </a:lnSpc>
              <a:spcBef>
                <a:spcPct val="0"/>
              </a:spcBef>
              <a:spcAft>
                <a:spcPts val="0"/>
              </a:spcAft>
              <a:buNone/>
              <a:defRPr lang="en-US" sz="2400" b="1" kern="1200" smtClean="0">
                <a:solidFill>
                  <a:srgbClr val="FF6700"/>
                </a:solidFill>
                <a:effectLst>
                  <a:outerShdw blurRad="38100" dist="38100" dir="2700000" algn="tl">
                    <a:srgbClr val="000000">
                      <a:alpha val="43137"/>
                    </a:srgbClr>
                  </a:outerShdw>
                </a:effectLst>
                <a:latin typeface="+mn-lt"/>
                <a:ea typeface="+mj-ea"/>
                <a:cs typeface="+mj-cs"/>
              </a:defRPr>
            </a:lvl1pPr>
          </a:lstStyle>
          <a:p>
            <a:r>
              <a:rPr lang="en-US" sz="2400">
                <a:solidFill>
                  <a:srgbClr val="FF6700"/>
                </a:solidFill>
                <a:effectLst>
                  <a:outerShdw blurRad="38100" dist="38100" dir="2700000" algn="tl">
                    <a:srgbClr val="000000">
                      <a:alpha val="43137"/>
                    </a:srgbClr>
                  </a:outerShdw>
                </a:effectLst>
              </a:rPr>
              <a:t>50 ans IN2P3 à IJCLab</a:t>
            </a:r>
            <a:endParaRPr lang="fr-FR" dirty="0"/>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13/10/2023</a:t>
            </a:r>
            <a:endParaRPr lang="fr-FR" dirty="0"/>
          </a:p>
        </p:txBody>
      </p:sp>
      <p:sp>
        <p:nvSpPr>
          <p:cNvPr id="10" name="Espace réservé du pied de page 7"/>
          <p:cNvSpPr>
            <a:spLocks noGrp="1"/>
          </p:cNvSpPr>
          <p:nvPr>
            <p:ph type="ftr" sz="quarter" idx="11"/>
          </p:nvPr>
        </p:nvSpPr>
        <p:spPr>
          <a:xfrm>
            <a:off x="2074021" y="5714820"/>
            <a:ext cx="6624734" cy="322263"/>
          </a:xfrm>
        </p:spPr>
        <p:txBody>
          <a:bodyPr/>
          <a:lstStyle>
            <a:lvl1pPr>
              <a:defRPr>
                <a:solidFill>
                  <a:schemeClr val="bg1"/>
                </a:solidFill>
              </a:defRPr>
            </a:lvl1pPr>
          </a:lstStyle>
          <a:p>
            <a:r>
              <a:rPr lang="en-US" dirty="0"/>
              <a:t>S. Gales  IPN Orsay  EPS "Historic site"  Half a century of scientific highlights</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Titre 2"/>
          <p:cNvSpPr txBox="1">
            <a:spLocks/>
          </p:cNvSpPr>
          <p:nvPr userDrawn="1"/>
        </p:nvSpPr>
        <p:spPr>
          <a:xfrm>
            <a:off x="7258595" y="187123"/>
            <a:ext cx="2816489" cy="340573"/>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2200" b="1" kern="1200">
                <a:solidFill>
                  <a:schemeClr val="bg1"/>
                </a:solidFill>
                <a:latin typeface="+mj-lt"/>
                <a:ea typeface="+mj-ea"/>
                <a:cs typeface="+mj-cs"/>
              </a:defRPr>
            </a:lvl1pPr>
          </a:lstStyle>
          <a:p>
            <a:pPr fontAlgn="auto">
              <a:spcBef>
                <a:spcPts val="1000"/>
              </a:spcBef>
              <a:spcAft>
                <a:spcPts val="0"/>
              </a:spcAft>
            </a:pPr>
            <a:r>
              <a:rPr lang="fr-FR" sz="2000">
                <a:latin typeface="Calibri" panose="020F0502020204030204"/>
                <a:ea typeface="+mn-ea"/>
                <a:cs typeface="+mn-cs"/>
              </a:rPr>
              <a:t>Préhistoire  1950-1970</a:t>
            </a:r>
            <a:endParaRPr lang="fr-FR" sz="2800" dirty="0"/>
          </a:p>
        </p:txBody>
      </p:sp>
    </p:spTree>
    <p:extLst>
      <p:ext uri="{BB962C8B-B14F-4D97-AF65-F5344CB8AC3E}">
        <p14:creationId xmlns:p14="http://schemas.microsoft.com/office/powerpoint/2010/main" val="150917907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ide 50 ans simpl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4"/>
          </a:xfrm>
          <a:prstGeom prst="rect">
            <a:avLst/>
          </a:prstGeom>
        </p:spPr>
      </p:pic>
      <p:sp>
        <p:nvSpPr>
          <p:cNvPr id="16" name="Rectangle 15">
            <a:extLst>
              <a:ext uri="{FF2B5EF4-FFF2-40B4-BE49-F238E27FC236}">
                <a16:creationId xmlns:a16="http://schemas.microsoft.com/office/drawing/2014/main" id="{1B0FB2CE-556B-425B-BCE1-408ABA04FDC1}"/>
              </a:ext>
            </a:extLst>
          </p:cNvPr>
          <p:cNvSpPr/>
          <p:nvPr userDrawn="1"/>
        </p:nvSpPr>
        <p:spPr>
          <a:xfrm>
            <a:off x="0" y="5675810"/>
            <a:ext cx="10772417" cy="383677"/>
          </a:xfrm>
          <a:prstGeom prst="rect">
            <a:avLst/>
          </a:prstGeom>
          <a:gradFill flip="none" rotWithShape="1">
            <a:gsLst>
              <a:gs pos="0">
                <a:srgbClr val="511F76">
                  <a:shade val="30000"/>
                  <a:satMod val="115000"/>
                </a:srgbClr>
              </a:gs>
              <a:gs pos="50000">
                <a:srgbClr val="511F76">
                  <a:shade val="67500"/>
                  <a:satMod val="115000"/>
                </a:srgbClr>
              </a:gs>
              <a:gs pos="100000">
                <a:srgbClr val="511F76">
                  <a:shade val="100000"/>
                  <a:satMod val="115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Rectangle 13">
            <a:extLst>
              <a:ext uri="{FF2B5EF4-FFF2-40B4-BE49-F238E27FC236}">
                <a16:creationId xmlns:a16="http://schemas.microsoft.com/office/drawing/2014/main" id="{55D19A46-8948-47AC-ACF0-9F1D8AD6F7D3}"/>
              </a:ext>
            </a:extLst>
          </p:cNvPr>
          <p:cNvSpPr/>
          <p:nvPr userDrawn="1"/>
        </p:nvSpPr>
        <p:spPr>
          <a:xfrm>
            <a:off x="1281931" y="0"/>
            <a:ext cx="9490663" cy="653480"/>
          </a:xfrm>
          <a:prstGeom prst="rect">
            <a:avLst/>
          </a:prstGeom>
          <a:gradFill flip="none" rotWithShape="1">
            <a:gsLst>
              <a:gs pos="0">
                <a:srgbClr val="511F76">
                  <a:shade val="30000"/>
                  <a:satMod val="115000"/>
                </a:srgbClr>
              </a:gs>
              <a:gs pos="50000">
                <a:srgbClr val="511F76">
                  <a:shade val="67500"/>
                  <a:satMod val="115000"/>
                </a:srgbClr>
              </a:gs>
              <a:gs pos="100000">
                <a:srgbClr val="511F76">
                  <a:shade val="100000"/>
                  <a:satMod val="115000"/>
                </a:srgbClr>
              </a:gs>
            </a:gsLst>
            <a:path path="circle">
              <a:fillToRect l="100000" b="100000"/>
            </a:path>
            <a:tileRect t="-100000" r="-10000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Rectangle 14">
            <a:extLst>
              <a:ext uri="{FF2B5EF4-FFF2-40B4-BE49-F238E27FC236}">
                <a16:creationId xmlns:a16="http://schemas.microsoft.com/office/drawing/2014/main" id="{30799CB9-2CF7-443B-AD9E-C4497A26CA2B}"/>
              </a:ext>
            </a:extLst>
          </p:cNvPr>
          <p:cNvSpPr/>
          <p:nvPr userDrawn="1"/>
        </p:nvSpPr>
        <p:spPr>
          <a:xfrm>
            <a:off x="1281930" y="179798"/>
            <a:ext cx="9490664" cy="33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D69AE3DA-5CFF-46C5-A062-EDD38755B859}"/>
              </a:ext>
            </a:extLst>
          </p:cNvPr>
          <p:cNvSpPr/>
          <p:nvPr userDrawn="1"/>
        </p:nvSpPr>
        <p:spPr>
          <a:xfrm>
            <a:off x="0" y="0"/>
            <a:ext cx="1281931" cy="77509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p:cNvSpPr/>
          <p:nvPr userDrawn="1"/>
        </p:nvSpPr>
        <p:spPr>
          <a:xfrm>
            <a:off x="705867" y="179798"/>
            <a:ext cx="10066728" cy="33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13/10/2023</a:t>
            </a:r>
            <a:endParaRPr lang="fr-FR" dirty="0"/>
          </a:p>
        </p:txBody>
      </p:sp>
      <p:sp>
        <p:nvSpPr>
          <p:cNvPr id="10" name="Espace réservé du pied de page 7"/>
          <p:cNvSpPr>
            <a:spLocks noGrp="1"/>
          </p:cNvSpPr>
          <p:nvPr>
            <p:ph type="ftr" sz="quarter" idx="11"/>
          </p:nvPr>
        </p:nvSpPr>
        <p:spPr>
          <a:xfrm>
            <a:off x="1857997" y="5714820"/>
            <a:ext cx="7056782" cy="322263"/>
          </a:xfrm>
        </p:spPr>
        <p:txBody>
          <a:bodyPr/>
          <a:lstStyle>
            <a:lvl1pPr>
              <a:defRPr>
                <a:solidFill>
                  <a:schemeClr val="bg1"/>
                </a:solidFill>
              </a:defRPr>
            </a:lvl1pPr>
          </a:lstStyle>
          <a:p>
            <a:r>
              <a:rPr lang="en-US" dirty="0"/>
              <a:t>S. Gales  IPN Orsay  EPS "Historic site"  Half a century of scientific highlights</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3" name="Titre 1"/>
          <p:cNvSpPr>
            <a:spLocks noGrp="1"/>
          </p:cNvSpPr>
          <p:nvPr>
            <p:ph type="title" hasCustomPrompt="1"/>
          </p:nvPr>
        </p:nvSpPr>
        <p:spPr>
          <a:xfrm>
            <a:off x="2542071" y="149425"/>
            <a:ext cx="5688632" cy="432048"/>
          </a:xfrm>
        </p:spPr>
        <p:txBody>
          <a:bodyPr>
            <a:noAutofit/>
          </a:bodyPr>
          <a:lstStyle>
            <a:lvl1pPr algn="ctr">
              <a:defRPr lang="fr-FR" sz="2400" b="1" kern="1200" dirty="0" smtClean="0">
                <a:solidFill>
                  <a:srgbClr val="00294B"/>
                </a:solidFill>
                <a:effectLst/>
                <a:latin typeface="+mn-lt"/>
                <a:ea typeface="+mj-ea"/>
                <a:cs typeface="+mj-cs"/>
              </a:defRPr>
            </a:lvl1pPr>
          </a:lstStyle>
          <a:p>
            <a:r>
              <a:rPr lang="en-US">
                <a:solidFill>
                  <a:srgbClr val="FF6700"/>
                </a:solidFill>
                <a:effectLst>
                  <a:outerShdw blurRad="38100" dist="38100" dir="2700000" algn="tl">
                    <a:srgbClr val="000000">
                      <a:alpha val="43137"/>
                    </a:srgbClr>
                  </a:outerShdw>
                </a:effectLst>
              </a:rPr>
              <a:t>50 ans IN2P3 à IJCLab</a:t>
            </a:r>
            <a:endParaRPr lang="fr-FR" dirty="0"/>
          </a:p>
        </p:txBody>
      </p:sp>
      <p:pic>
        <p:nvPicPr>
          <p:cNvPr id="5" name="Image 4">
            <a:extLst>
              <a:ext uri="{FF2B5EF4-FFF2-40B4-BE49-F238E27FC236}">
                <a16:creationId xmlns:a16="http://schemas.microsoft.com/office/drawing/2014/main" id="{F7F1C393-EEE1-457F-B749-66295F3B776A}"/>
              </a:ext>
            </a:extLst>
          </p:cNvPr>
          <p:cNvPicPr>
            <a:picLocks noChangeAspect="1"/>
          </p:cNvPicPr>
          <p:nvPr userDrawn="1"/>
        </p:nvPicPr>
        <p:blipFill>
          <a:blip r:embed="rId3"/>
          <a:stretch>
            <a:fillRect/>
          </a:stretch>
        </p:blipFill>
        <p:spPr>
          <a:xfrm>
            <a:off x="129803" y="72008"/>
            <a:ext cx="1051347" cy="653480"/>
          </a:xfrm>
          <a:prstGeom prst="rect">
            <a:avLst/>
          </a:prstGeom>
        </p:spPr>
      </p:pic>
    </p:spTree>
    <p:extLst>
      <p:ext uri="{BB962C8B-B14F-4D97-AF65-F5344CB8AC3E}">
        <p14:creationId xmlns:p14="http://schemas.microsoft.com/office/powerpoint/2010/main" val="8552654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lide 50 ans simple - sans contenu">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4"/>
          </a:xfrm>
          <a:prstGeom prst="rect">
            <a:avLst/>
          </a:prstGeom>
        </p:spPr>
      </p:pic>
      <p:sp>
        <p:nvSpPr>
          <p:cNvPr id="8" name="Rectangle 7"/>
          <p:cNvSpPr/>
          <p:nvPr userDrawn="1"/>
        </p:nvSpPr>
        <p:spPr>
          <a:xfrm>
            <a:off x="705867" y="190072"/>
            <a:ext cx="10066728" cy="33391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13/10/2023</a:t>
            </a:r>
            <a:endParaRPr lang="fr-FR" dirty="0"/>
          </a:p>
        </p:txBody>
      </p:sp>
      <p:sp>
        <p:nvSpPr>
          <p:cNvPr id="10" name="Espace réservé du pied de page 7"/>
          <p:cNvSpPr>
            <a:spLocks noGrp="1"/>
          </p:cNvSpPr>
          <p:nvPr>
            <p:ph type="ftr" sz="quarter" idx="11"/>
          </p:nvPr>
        </p:nvSpPr>
        <p:spPr>
          <a:xfrm>
            <a:off x="1785989" y="5714820"/>
            <a:ext cx="7200798" cy="322263"/>
          </a:xfrm>
        </p:spPr>
        <p:txBody>
          <a:bodyPr/>
          <a:lstStyle>
            <a:lvl1pPr>
              <a:defRPr>
                <a:solidFill>
                  <a:schemeClr val="bg1"/>
                </a:solidFill>
              </a:defRPr>
            </a:lvl1pPr>
          </a:lstStyle>
          <a:p>
            <a:r>
              <a:rPr lang="en-US" dirty="0"/>
              <a:t>S. Gales  IPN Orsay  EPS "Historic site"  Half a century of scientific highlights</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3" name="Titre 1"/>
          <p:cNvSpPr>
            <a:spLocks noGrp="1"/>
          </p:cNvSpPr>
          <p:nvPr>
            <p:ph type="title" hasCustomPrompt="1"/>
          </p:nvPr>
        </p:nvSpPr>
        <p:spPr>
          <a:xfrm>
            <a:off x="2542071" y="149425"/>
            <a:ext cx="5688632" cy="432048"/>
          </a:xfrm>
        </p:spPr>
        <p:txBody>
          <a:bodyPr>
            <a:noAutofit/>
          </a:bodyPr>
          <a:lstStyle>
            <a:lvl1pPr algn="ctr">
              <a:defRPr lang="fr-FR" sz="2400" b="1" kern="1200" dirty="0" smtClean="0">
                <a:solidFill>
                  <a:srgbClr val="00294B"/>
                </a:solidFill>
                <a:effectLst/>
                <a:latin typeface="+mn-lt"/>
                <a:ea typeface="+mj-ea"/>
                <a:cs typeface="+mj-cs"/>
              </a:defRPr>
            </a:lvl1pPr>
          </a:lstStyle>
          <a:p>
            <a:r>
              <a:rPr lang="en-US">
                <a:solidFill>
                  <a:srgbClr val="FF6700"/>
                </a:solidFill>
                <a:effectLst>
                  <a:outerShdw blurRad="38100" dist="38100" dir="2700000" algn="tl">
                    <a:srgbClr val="000000">
                      <a:alpha val="43137"/>
                    </a:srgbClr>
                  </a:outerShdw>
                </a:effectLst>
              </a:rPr>
              <a:t>50 ans IN2P3 à IJCLab</a:t>
            </a:r>
            <a:endParaRPr lang="fr-FR" dirty="0"/>
          </a:p>
        </p:txBody>
      </p:sp>
    </p:spTree>
    <p:extLst>
      <p:ext uri="{BB962C8B-B14F-4D97-AF65-F5344CB8AC3E}">
        <p14:creationId xmlns:p14="http://schemas.microsoft.com/office/powerpoint/2010/main" val="21767630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2_Titre et contenu - bande fine ss logos + filigrane">
    <p:spTree>
      <p:nvGrpSpPr>
        <p:cNvPr id="1" name=""/>
        <p:cNvGrpSpPr/>
        <p:nvPr/>
      </p:nvGrpSpPr>
      <p:grpSpPr>
        <a:xfrm>
          <a:off x="0" y="0"/>
          <a:ext cx="0" cy="0"/>
          <a:chOff x="0" y="0"/>
          <a:chExt cx="0" cy="0"/>
        </a:xfrm>
      </p:grpSpPr>
      <p:pic>
        <p:nvPicPr>
          <p:cNvPr id="7" name="Imag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7" y="0"/>
            <a:ext cx="10772417" cy="6059485"/>
          </a:xfrm>
          <a:prstGeom prst="rect">
            <a:avLst/>
          </a:prstGeom>
        </p:spPr>
      </p:pic>
      <p:sp>
        <p:nvSpPr>
          <p:cNvPr id="8" name="Titre 1"/>
          <p:cNvSpPr>
            <a:spLocks noGrp="1"/>
          </p:cNvSpPr>
          <p:nvPr>
            <p:ph type="title"/>
          </p:nvPr>
        </p:nvSpPr>
        <p:spPr>
          <a:xfrm>
            <a:off x="2290044" y="149425"/>
            <a:ext cx="5688632" cy="432048"/>
          </a:xfrm>
        </p:spPr>
        <p:txBody>
          <a:bodyPr>
            <a:normAutofit/>
          </a:bodyPr>
          <a:lstStyle>
            <a:lvl1pPr>
              <a:defRPr sz="2200" b="1">
                <a:solidFill>
                  <a:srgbClr val="00294B"/>
                </a:solidFill>
              </a:defRPr>
            </a:lvl1pPr>
          </a:lstStyle>
          <a:p>
            <a:r>
              <a:rPr lang="fr-FR" dirty="0"/>
              <a:t>Modifiez le style du titre</a:t>
            </a:r>
          </a:p>
        </p:txBody>
      </p:sp>
      <p:sp>
        <p:nvSpPr>
          <p:cNvPr id="9"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13/10/2023</a:t>
            </a:r>
            <a:endParaRPr lang="fr-FR" dirty="0"/>
          </a:p>
        </p:txBody>
      </p:sp>
      <p:sp>
        <p:nvSpPr>
          <p:cNvPr id="10" name="Espace réservé du pied de page 7"/>
          <p:cNvSpPr>
            <a:spLocks noGrp="1"/>
          </p:cNvSpPr>
          <p:nvPr>
            <p:ph type="ftr" sz="quarter" idx="11"/>
          </p:nvPr>
        </p:nvSpPr>
        <p:spPr>
          <a:xfrm>
            <a:off x="1930005" y="5714820"/>
            <a:ext cx="6912766" cy="322263"/>
          </a:xfrm>
        </p:spPr>
        <p:txBody>
          <a:bodyPr/>
          <a:lstStyle>
            <a:lvl1pPr>
              <a:defRPr>
                <a:solidFill>
                  <a:schemeClr val="bg1"/>
                </a:solidFill>
              </a:defRPr>
            </a:lvl1pPr>
          </a:lstStyle>
          <a:p>
            <a:r>
              <a:rPr lang="en-US" dirty="0"/>
              <a:t>S. Gales  IPN Orsay  EPS "Historic site"  Half a century of scientific highlights</a:t>
            </a:r>
            <a:endParaRPr lang="fr-FR" dirty="0"/>
          </a:p>
        </p:txBody>
      </p:sp>
      <p:sp>
        <p:nvSpPr>
          <p:cNvPr id="11"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2" name="Espace réservé du contenu 3"/>
          <p:cNvSpPr>
            <a:spLocks noGrp="1"/>
          </p:cNvSpPr>
          <p:nvPr>
            <p:ph sz="half" idx="2" hasCustomPrompt="1"/>
          </p:nvPr>
        </p:nvSpPr>
        <p:spPr>
          <a:xfrm>
            <a:off x="273820" y="797496"/>
            <a:ext cx="10308112"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2878254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1_Diapositive de titre - 2 Contenus">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7"/>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13/10/2023</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 Gales  IPN Orsay  EPS "Historic site"  Half a century of scientific highlights</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1445569"/>
            <a:ext cx="5040559" cy="4023370"/>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1" name="ZoneTexte 20"/>
          <p:cNvSpPr txBox="1"/>
          <p:nvPr userDrawn="1"/>
        </p:nvSpPr>
        <p:spPr>
          <a:xfrm>
            <a:off x="7959903" y="481445"/>
            <a:ext cx="432047" cy="200055"/>
          </a:xfrm>
          <a:prstGeom prst="rect">
            <a:avLst/>
          </a:prstGeom>
          <a:noFill/>
        </p:spPr>
        <p:txBody>
          <a:bodyPr wrap="square" rtlCol="0">
            <a:spAutoFit/>
          </a:bodyPr>
          <a:lstStyle/>
          <a:p>
            <a:r>
              <a:rPr lang="fr-FR" sz="700" b="0" dirty="0">
                <a:solidFill>
                  <a:schemeClr val="bg1"/>
                </a:solidFill>
              </a:rPr>
              <a:t>IN2P3</a:t>
            </a:r>
          </a:p>
        </p:txBody>
      </p:sp>
    </p:spTree>
    <p:extLst>
      <p:ext uri="{BB962C8B-B14F-4D97-AF65-F5344CB8AC3E}">
        <p14:creationId xmlns:p14="http://schemas.microsoft.com/office/powerpoint/2010/main" val="3691114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1_5_Titre +2 contenus - bande fine ss logos + filigrane">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13/10/2023</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 Gales  IPN Orsay  EPS "Historic site"  Half a century of scientific highlights</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9"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20"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40370624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6_Titre +2 contenus - bande fine ss logos">
    <p:spTree>
      <p:nvGrpSpPr>
        <p:cNvPr id="1" name=""/>
        <p:cNvGrpSpPr/>
        <p:nvPr/>
      </p:nvGrpSpPr>
      <p:grpSpPr>
        <a:xfrm>
          <a:off x="0" y="0"/>
          <a:ext cx="0" cy="0"/>
          <a:chOff x="0" y="0"/>
          <a:chExt cx="0" cy="0"/>
        </a:xfrm>
      </p:grpSpPr>
      <p:pic>
        <p:nvPicPr>
          <p:cNvPr id="14" name="Imag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76" y="0"/>
            <a:ext cx="10772420" cy="6059486"/>
          </a:xfrm>
          <a:prstGeom prst="rect">
            <a:avLst/>
          </a:prstGeom>
        </p:spPr>
      </p:pic>
      <p:sp>
        <p:nvSpPr>
          <p:cNvPr id="15" name="Espace réservé de la date 6"/>
          <p:cNvSpPr>
            <a:spLocks noGrp="1"/>
          </p:cNvSpPr>
          <p:nvPr>
            <p:ph type="dt" sz="half" idx="10"/>
          </p:nvPr>
        </p:nvSpPr>
        <p:spPr>
          <a:xfrm>
            <a:off x="201812" y="5714820"/>
            <a:ext cx="2411556" cy="322263"/>
          </a:xfrm>
        </p:spPr>
        <p:txBody>
          <a:bodyPr/>
          <a:lstStyle>
            <a:lvl1pPr>
              <a:defRPr>
                <a:solidFill>
                  <a:schemeClr val="bg1"/>
                </a:solidFill>
              </a:defRPr>
            </a:lvl1pPr>
          </a:lstStyle>
          <a:p>
            <a:r>
              <a:rPr lang="fr-FR"/>
              <a:t>13/10/2023</a:t>
            </a:r>
            <a:endParaRPr lang="fr-FR" dirty="0"/>
          </a:p>
        </p:txBody>
      </p:sp>
      <p:sp>
        <p:nvSpPr>
          <p:cNvPr id="16" name="Espace réservé du pied de page 7"/>
          <p:cNvSpPr>
            <a:spLocks noGrp="1"/>
          </p:cNvSpPr>
          <p:nvPr>
            <p:ph type="ftr" sz="quarter" idx="11"/>
          </p:nvPr>
        </p:nvSpPr>
        <p:spPr>
          <a:xfrm>
            <a:off x="2938116" y="5714820"/>
            <a:ext cx="4896544" cy="322263"/>
          </a:xfrm>
        </p:spPr>
        <p:txBody>
          <a:bodyPr/>
          <a:lstStyle>
            <a:lvl1pPr>
              <a:defRPr>
                <a:solidFill>
                  <a:schemeClr val="bg1"/>
                </a:solidFill>
              </a:defRPr>
            </a:lvl1pPr>
          </a:lstStyle>
          <a:p>
            <a:r>
              <a:rPr lang="en-US"/>
              <a:t>S. Gales  IPN Orsay  EPS "Historic site"  Half a century of scientific highlights</a:t>
            </a:r>
            <a:endParaRPr lang="fr-FR" dirty="0"/>
          </a:p>
        </p:txBody>
      </p:sp>
      <p:sp>
        <p:nvSpPr>
          <p:cNvPr id="17" name="Espace réservé du numéro de diapositive 8"/>
          <p:cNvSpPr>
            <a:spLocks noGrp="1"/>
          </p:cNvSpPr>
          <p:nvPr>
            <p:ph type="sldNum" sz="quarter" idx="12"/>
          </p:nvPr>
        </p:nvSpPr>
        <p:spPr>
          <a:xfrm>
            <a:off x="8159407" y="5714820"/>
            <a:ext cx="2422525" cy="322263"/>
          </a:xfrm>
        </p:spPr>
        <p:txBody>
          <a:bodyPr/>
          <a:lstStyle>
            <a:lvl1pPr>
              <a:defRPr>
                <a:solidFill>
                  <a:schemeClr val="bg1"/>
                </a:solidFill>
              </a:defRPr>
            </a:lvl1pPr>
          </a:lstStyle>
          <a:p>
            <a:fld id="{77E71596-5F9D-49C5-9701-16B3CA54319D}" type="slidenum">
              <a:rPr lang="fr-FR" smtClean="0"/>
              <a:pPr/>
              <a:t>‹N°›</a:t>
            </a:fld>
            <a:endParaRPr lang="fr-FR" dirty="0"/>
          </a:p>
        </p:txBody>
      </p:sp>
      <p:sp>
        <p:nvSpPr>
          <p:cNvPr id="18" name="Titre 1"/>
          <p:cNvSpPr>
            <a:spLocks noGrp="1"/>
          </p:cNvSpPr>
          <p:nvPr>
            <p:ph type="title"/>
          </p:nvPr>
        </p:nvSpPr>
        <p:spPr>
          <a:xfrm>
            <a:off x="2290044" y="149425"/>
            <a:ext cx="5688632" cy="432048"/>
          </a:xfrm>
        </p:spPr>
        <p:txBody>
          <a:bodyPr>
            <a:normAutofit/>
          </a:bodyPr>
          <a:lstStyle>
            <a:lvl1pPr>
              <a:defRPr lang="fr-FR" sz="2200" b="1" kern="1200" dirty="0" smtClean="0">
                <a:solidFill>
                  <a:srgbClr val="00294B"/>
                </a:solidFill>
                <a:latin typeface="+mj-lt"/>
                <a:ea typeface="+mj-ea"/>
                <a:cs typeface="+mj-cs"/>
              </a:defRPr>
            </a:lvl1pPr>
          </a:lstStyle>
          <a:p>
            <a:r>
              <a:rPr lang="fr-FR" dirty="0"/>
              <a:t>Modifiez le style du titre</a:t>
            </a:r>
          </a:p>
        </p:txBody>
      </p:sp>
      <p:sp>
        <p:nvSpPr>
          <p:cNvPr id="10" name="Espace réservé du contenu 3"/>
          <p:cNvSpPr>
            <a:spLocks noGrp="1"/>
          </p:cNvSpPr>
          <p:nvPr>
            <p:ph sz="half" idx="2" hasCustomPrompt="1"/>
          </p:nvPr>
        </p:nvSpPr>
        <p:spPr>
          <a:xfrm>
            <a:off x="273820"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11" name="Espace réservé du contenu 3"/>
          <p:cNvSpPr>
            <a:spLocks noGrp="1"/>
          </p:cNvSpPr>
          <p:nvPr>
            <p:ph sz="half" idx="13" hasCustomPrompt="1"/>
          </p:nvPr>
        </p:nvSpPr>
        <p:spPr>
          <a:xfrm>
            <a:off x="5535752" y="797496"/>
            <a:ext cx="5040559" cy="4671443"/>
          </a:xfrm>
          <a:prstGeom prst="rect">
            <a:avLst/>
          </a:prstGeom>
        </p:spPr>
        <p:txBody>
          <a:bodyPr/>
          <a:lstStyle>
            <a:lvl1pPr>
              <a:defRPr sz="2000">
                <a:solidFill>
                  <a:srgbClr val="FF6700"/>
                </a:solidFill>
              </a:defRPr>
            </a:lvl1pPr>
            <a:lvl2pPr>
              <a:defRPr sz="1800">
                <a:solidFill>
                  <a:srgbClr val="00294B"/>
                </a:solidFill>
              </a:defRPr>
            </a:lvl2pPr>
            <a:lvl3pPr>
              <a:defRPr sz="1600">
                <a:solidFill>
                  <a:srgbClr val="456487"/>
                </a:solidFill>
              </a:defRPr>
            </a:lvl3pPr>
            <a:lvl4pPr>
              <a:defRPr sz="1400">
                <a:solidFill>
                  <a:srgbClr val="456487"/>
                </a:solidFill>
              </a:defRPr>
            </a:lvl4pPr>
            <a:lvl5pPr>
              <a:defRPr sz="1400">
                <a:solidFill>
                  <a:srgbClr val="456487"/>
                </a:solidFill>
              </a:defRPr>
            </a:lvl5pPr>
          </a:lstStyle>
          <a:p>
            <a:pPr lvl="0"/>
            <a:r>
              <a:rPr lang="fr-FR" dirty="0"/>
              <a:t>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Tree>
    <p:extLst>
      <p:ext uri="{BB962C8B-B14F-4D97-AF65-F5344CB8AC3E}">
        <p14:creationId xmlns:p14="http://schemas.microsoft.com/office/powerpoint/2010/main" val="90092057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p:cNvSpPr>
            <a:spLocks noGrp="1"/>
          </p:cNvSpPr>
          <p:nvPr>
            <p:ph type="dt" sz="half" idx="10"/>
          </p:nvPr>
        </p:nvSpPr>
        <p:spPr/>
        <p:txBody>
          <a:bodyPr/>
          <a:lstStyle/>
          <a:p>
            <a:r>
              <a:rPr lang="fr-FR"/>
              <a:t>13/10/2023</a:t>
            </a:r>
          </a:p>
        </p:txBody>
      </p:sp>
      <p:sp>
        <p:nvSpPr>
          <p:cNvPr id="3" name="Espace réservé du pied de page 2"/>
          <p:cNvSpPr>
            <a:spLocks noGrp="1"/>
          </p:cNvSpPr>
          <p:nvPr>
            <p:ph type="ftr" sz="quarter" idx="11"/>
          </p:nvPr>
        </p:nvSpPr>
        <p:spPr/>
        <p:txBody>
          <a:bodyPr/>
          <a:lstStyle/>
          <a:p>
            <a:r>
              <a:rPr lang="en-US"/>
              <a:t>S. Gales  IPN Orsay  EPS "Historic site"  Half a century of scientific highlights</a:t>
            </a:r>
            <a:endParaRPr lang="fr-FR"/>
          </a:p>
        </p:txBody>
      </p:sp>
      <p:sp>
        <p:nvSpPr>
          <p:cNvPr id="4" name="Espace réservé du numéro de diapositive 3"/>
          <p:cNvSpPr>
            <a:spLocks noGrp="1"/>
          </p:cNvSpPr>
          <p:nvPr>
            <p:ph type="sldNum" sz="quarter" idx="12"/>
          </p:nvPr>
        </p:nvSpPr>
        <p:spPr/>
        <p:txBody>
          <a:bodyPr/>
          <a:lstStyle/>
          <a:p>
            <a:fld id="{2126CF9F-CC6A-4010-A70A-E16F699FA027}" type="slidenum">
              <a:rPr lang="fr-FR" smtClean="0"/>
              <a:t>‹N°›</a:t>
            </a:fld>
            <a:endParaRPr lang="fr-FR"/>
          </a:p>
        </p:txBody>
      </p:sp>
    </p:spTree>
    <p:extLst>
      <p:ext uri="{BB962C8B-B14F-4D97-AF65-F5344CB8AC3E}">
        <p14:creationId xmlns:p14="http://schemas.microsoft.com/office/powerpoint/2010/main" val="900445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741363" y="322263"/>
            <a:ext cx="9290050" cy="1171575"/>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741363" y="1612900"/>
            <a:ext cx="9290050" cy="3844925"/>
          </a:xfrm>
          <a:prstGeom prst="rect">
            <a:avLst/>
          </a:prstGeom>
        </p:spPr>
        <p:txBody>
          <a:bodyPr vert="horz" lIns="91440" tIns="45720" rIns="91440" bIns="45720" rtlCol="0">
            <a:normAutofit/>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741363" y="5616575"/>
            <a:ext cx="2422525" cy="322263"/>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fr-FR"/>
              <a:t>13/10/2023</a:t>
            </a:r>
          </a:p>
        </p:txBody>
      </p:sp>
      <p:sp>
        <p:nvSpPr>
          <p:cNvPr id="5" name="Espace réservé du pied de page 4"/>
          <p:cNvSpPr>
            <a:spLocks noGrp="1"/>
          </p:cNvSpPr>
          <p:nvPr>
            <p:ph type="ftr" sz="quarter" idx="3"/>
          </p:nvPr>
        </p:nvSpPr>
        <p:spPr>
          <a:xfrm>
            <a:off x="2434060" y="5616575"/>
            <a:ext cx="5904656" cy="322263"/>
          </a:xfrm>
          <a:prstGeom prst="rect">
            <a:avLst/>
          </a:prstGeom>
        </p:spPr>
        <p:txBody>
          <a:bodyPr vert="horz" lIns="91440" tIns="45720" rIns="91440" bIns="45720" rtlCol="0" anchor="ctr"/>
          <a:lstStyle>
            <a:lvl1pPr algn="ctr">
              <a:defRPr sz="1200">
                <a:solidFill>
                  <a:schemeClr val="bg1"/>
                </a:solidFill>
              </a:defRPr>
            </a:lvl1pPr>
          </a:lstStyle>
          <a:p>
            <a:r>
              <a:rPr lang="en-US" dirty="0"/>
              <a:t>S. Gales  IPN Orsay  EPS "Historic site"  Half a century of scientific highlights</a:t>
            </a:r>
            <a:endParaRPr lang="fr-FR" dirty="0"/>
          </a:p>
        </p:txBody>
      </p:sp>
      <p:sp>
        <p:nvSpPr>
          <p:cNvPr id="6" name="Espace réservé du numéro de diapositive 5"/>
          <p:cNvSpPr>
            <a:spLocks noGrp="1"/>
          </p:cNvSpPr>
          <p:nvPr>
            <p:ph type="sldNum" sz="quarter" idx="4"/>
          </p:nvPr>
        </p:nvSpPr>
        <p:spPr>
          <a:xfrm>
            <a:off x="7608888" y="5616575"/>
            <a:ext cx="2422525" cy="322263"/>
          </a:xfrm>
          <a:prstGeom prst="rect">
            <a:avLst/>
          </a:prstGeom>
        </p:spPr>
        <p:txBody>
          <a:bodyPr vert="horz" lIns="91440" tIns="45720" rIns="91440" bIns="45720" rtlCol="0" anchor="ctr"/>
          <a:lstStyle>
            <a:lvl1pPr algn="r">
              <a:defRPr sz="1200">
                <a:solidFill>
                  <a:schemeClr val="tx1">
                    <a:tint val="75000"/>
                  </a:schemeClr>
                </a:solidFill>
              </a:defRPr>
            </a:lvl1pPr>
          </a:lstStyle>
          <a:p>
            <a:fld id="{2126CF9F-CC6A-4010-A70A-E16F699FA027}" type="slidenum">
              <a:rPr lang="fr-FR" smtClean="0"/>
              <a:t>‹N°›</a:t>
            </a:fld>
            <a:endParaRPr lang="fr-FR"/>
          </a:p>
        </p:txBody>
      </p:sp>
    </p:spTree>
    <p:extLst>
      <p:ext uri="{BB962C8B-B14F-4D97-AF65-F5344CB8AC3E}">
        <p14:creationId xmlns:p14="http://schemas.microsoft.com/office/powerpoint/2010/main" val="2635613668"/>
      </p:ext>
    </p:extLst>
  </p:cSld>
  <p:clrMap bg1="lt1" tx1="dk1" bg2="lt2" tx2="dk2" accent1="accent1" accent2="accent2" accent3="accent3" accent4="accent4" accent5="accent5" accent6="accent6" hlink="hlink" folHlink="folHlink"/>
  <p:sldLayoutIdLst>
    <p:sldLayoutId id="2147483726" r:id="rId1"/>
    <p:sldLayoutId id="2147483764" r:id="rId2"/>
    <p:sldLayoutId id="2147483738" r:id="rId3"/>
    <p:sldLayoutId id="2147483767" r:id="rId4"/>
    <p:sldLayoutId id="2147483727" r:id="rId5"/>
    <p:sldLayoutId id="2147483753" r:id="rId6"/>
    <p:sldLayoutId id="2147483754" r:id="rId7"/>
    <p:sldLayoutId id="2147483755" r:id="rId8"/>
    <p:sldLayoutId id="2147483732" r:id="rId9"/>
  </p:sldLayoutIdLst>
  <p:hf hdr="0"/>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0.jpg"/><Relationship Id="rId3" Type="http://schemas.openxmlformats.org/officeDocument/2006/relationships/image" Target="../media/image5.jpg"/><Relationship Id="rId7" Type="http://schemas.openxmlformats.org/officeDocument/2006/relationships/image" Target="../media/image9.jpg"/><Relationship Id="rId12" Type="http://schemas.openxmlformats.org/officeDocument/2006/relationships/image" Target="../media/image14.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8.jpg"/><Relationship Id="rId11" Type="http://schemas.openxmlformats.org/officeDocument/2006/relationships/image" Target="../media/image13.png"/><Relationship Id="rId5" Type="http://schemas.openxmlformats.org/officeDocument/2006/relationships/image" Target="../media/image7.jpg"/><Relationship Id="rId10" Type="http://schemas.openxmlformats.org/officeDocument/2006/relationships/image" Target="../media/image12.jpg"/><Relationship Id="rId4" Type="http://schemas.openxmlformats.org/officeDocument/2006/relationships/image" Target="../media/image6.jpg"/><Relationship Id="rId9" Type="http://schemas.openxmlformats.org/officeDocument/2006/relationships/image" Target="../media/image11.jpg"/></Relationships>
</file>

<file path=ppt/slides/_rels/slide1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0.xml"/><Relationship Id="rId1" Type="http://schemas.openxmlformats.org/officeDocument/2006/relationships/slideLayout" Target="../slideLayouts/slideLayout3.xml"/><Relationship Id="rId5" Type="http://schemas.openxmlformats.org/officeDocument/2006/relationships/image" Target="../media/image45.png"/><Relationship Id="rId4" Type="http://schemas.openxmlformats.org/officeDocument/2006/relationships/image" Target="../media/image44.jpeg"/></Relationships>
</file>

<file path=ppt/slides/_rels/slide1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3.xml"/><Relationship Id="rId6" Type="http://schemas.openxmlformats.org/officeDocument/2006/relationships/image" Target="../media/image49.emf"/><Relationship Id="rId5" Type="http://schemas.openxmlformats.org/officeDocument/2006/relationships/image" Target="../media/image48.wmf"/><Relationship Id="rId4" Type="http://schemas.openxmlformats.org/officeDocument/2006/relationships/image" Target="../media/image47.png"/></Relationships>
</file>

<file path=ppt/slides/_rels/slide12.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3.xml"/><Relationship Id="rId5" Type="http://schemas.openxmlformats.org/officeDocument/2006/relationships/image" Target="../media/image52.jpeg"/><Relationship Id="rId4" Type="http://schemas.openxmlformats.org/officeDocument/2006/relationships/image" Target="../media/image51.jpeg"/></Relationships>
</file>

<file path=ppt/slides/_rels/slide1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54.jpeg"/></Relationships>
</file>

<file path=ppt/slides/_rels/slide14.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55.jpeg"/><Relationship Id="rId7" Type="http://schemas.openxmlformats.org/officeDocument/2006/relationships/image" Target="../media/image59.emf"/><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58.jpeg"/><Relationship Id="rId5" Type="http://schemas.openxmlformats.org/officeDocument/2006/relationships/image" Target="../media/image57.jpeg"/><Relationship Id="rId4" Type="http://schemas.openxmlformats.org/officeDocument/2006/relationships/image" Target="../media/image56.jpeg"/><Relationship Id="rId9" Type="http://schemas.openxmlformats.org/officeDocument/2006/relationships/image" Target="../media/image61.png"/></Relationships>
</file>

<file path=ppt/slides/_rels/slide15.xml.rels><?xml version="1.0" encoding="UTF-8" standalone="yes"?>
<Relationships xmlns="http://schemas.openxmlformats.org/package/2006/relationships"><Relationship Id="rId8" Type="http://schemas.openxmlformats.org/officeDocument/2006/relationships/image" Target="../media/image67.jpg"/><Relationship Id="rId3" Type="http://schemas.openxmlformats.org/officeDocument/2006/relationships/image" Target="../media/image62.jpg"/><Relationship Id="rId7" Type="http://schemas.openxmlformats.org/officeDocument/2006/relationships/image" Target="../media/image66.jp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65.jpg"/><Relationship Id="rId5" Type="http://schemas.openxmlformats.org/officeDocument/2006/relationships/image" Target="../media/image64.emf"/><Relationship Id="rId4" Type="http://schemas.openxmlformats.org/officeDocument/2006/relationships/image" Target="../media/image63.jpg"/></Relationships>
</file>

<file path=ppt/slides/_rels/slide16.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jpeg"/><Relationship Id="rId7" Type="http://schemas.openxmlformats.org/officeDocument/2006/relationships/image" Target="../media/image72.emf"/><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74.wmf"/></Relationships>
</file>

<file path=ppt/slides/_rels/slide17.xml.rels><?xml version="1.0" encoding="UTF-8" standalone="yes"?>
<Relationships xmlns="http://schemas.openxmlformats.org/package/2006/relationships"><Relationship Id="rId8" Type="http://schemas.openxmlformats.org/officeDocument/2006/relationships/image" Target="../media/image80.jpeg"/><Relationship Id="rId13" Type="http://schemas.openxmlformats.org/officeDocument/2006/relationships/image" Target="../media/image85.png"/><Relationship Id="rId18" Type="http://schemas.openxmlformats.org/officeDocument/2006/relationships/image" Target="../media/image90.png"/><Relationship Id="rId26" Type="http://schemas.openxmlformats.org/officeDocument/2006/relationships/image" Target="../media/image96.jpeg"/><Relationship Id="rId3" Type="http://schemas.openxmlformats.org/officeDocument/2006/relationships/image" Target="../media/image75.jpeg"/><Relationship Id="rId21" Type="http://schemas.openxmlformats.org/officeDocument/2006/relationships/hyperlink" Target="http://www.crwflags.com/fotw/images/t/tr.gif" TargetMode="External"/><Relationship Id="rId7" Type="http://schemas.openxmlformats.org/officeDocument/2006/relationships/image" Target="../media/image79.jpeg"/><Relationship Id="rId12" Type="http://schemas.openxmlformats.org/officeDocument/2006/relationships/image" Target="../media/image84.png"/><Relationship Id="rId17" Type="http://schemas.openxmlformats.org/officeDocument/2006/relationships/image" Target="../media/image89.png"/><Relationship Id="rId25" Type="http://schemas.openxmlformats.org/officeDocument/2006/relationships/image" Target="../media/image95.jpeg"/><Relationship Id="rId2" Type="http://schemas.openxmlformats.org/officeDocument/2006/relationships/notesSlide" Target="../notesSlides/notesSlide17.xml"/><Relationship Id="rId16" Type="http://schemas.openxmlformats.org/officeDocument/2006/relationships/image" Target="../media/image88.png"/><Relationship Id="rId20" Type="http://schemas.openxmlformats.org/officeDocument/2006/relationships/image" Target="../media/image92.png"/><Relationship Id="rId1" Type="http://schemas.openxmlformats.org/officeDocument/2006/relationships/slideLayout" Target="../slideLayouts/slideLayout3.xml"/><Relationship Id="rId6" Type="http://schemas.openxmlformats.org/officeDocument/2006/relationships/image" Target="../media/image78.jpeg"/><Relationship Id="rId11" Type="http://schemas.openxmlformats.org/officeDocument/2006/relationships/image" Target="../media/image83.png"/><Relationship Id="rId24" Type="http://schemas.openxmlformats.org/officeDocument/2006/relationships/image" Target="../media/image94.png"/><Relationship Id="rId5" Type="http://schemas.openxmlformats.org/officeDocument/2006/relationships/image" Target="../media/image77.jpeg"/><Relationship Id="rId15" Type="http://schemas.openxmlformats.org/officeDocument/2006/relationships/image" Target="../media/image87.png"/><Relationship Id="rId23" Type="http://schemas.openxmlformats.org/officeDocument/2006/relationships/hyperlink" Target="http://www.crwflags.com/fotw/images/h/hu.gif" TargetMode="External"/><Relationship Id="rId10" Type="http://schemas.openxmlformats.org/officeDocument/2006/relationships/image" Target="../media/image82.jpeg"/><Relationship Id="rId19" Type="http://schemas.openxmlformats.org/officeDocument/2006/relationships/image" Target="../media/image91.png"/><Relationship Id="rId4" Type="http://schemas.openxmlformats.org/officeDocument/2006/relationships/image" Target="../media/image76.png"/><Relationship Id="rId9" Type="http://schemas.openxmlformats.org/officeDocument/2006/relationships/image" Target="../media/image81.png"/><Relationship Id="rId14" Type="http://schemas.openxmlformats.org/officeDocument/2006/relationships/image" Target="../media/image86.png"/><Relationship Id="rId22" Type="http://schemas.openxmlformats.org/officeDocument/2006/relationships/image" Target="../media/image93.png"/></Relationships>
</file>

<file path=ppt/slides/_rels/slide18.xml.rels><?xml version="1.0" encoding="UTF-8" standalone="yes"?>
<Relationships xmlns="http://schemas.openxmlformats.org/package/2006/relationships"><Relationship Id="rId3" Type="http://schemas.openxmlformats.org/officeDocument/2006/relationships/image" Target="../media/image97.emf"/><Relationship Id="rId7" Type="http://schemas.openxmlformats.org/officeDocument/2006/relationships/image" Target="../media/image101.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00.wmf"/><Relationship Id="rId5" Type="http://schemas.openxmlformats.org/officeDocument/2006/relationships/image" Target="../media/image99.emf"/><Relationship Id="rId4" Type="http://schemas.openxmlformats.org/officeDocument/2006/relationships/image" Target="../media/image98.jpeg"/></Relationships>
</file>

<file path=ppt/slides/_rels/slide19.xml.rels><?xml version="1.0" encoding="UTF-8" standalone="yes"?>
<Relationships xmlns="http://schemas.openxmlformats.org/package/2006/relationships"><Relationship Id="rId8" Type="http://schemas.openxmlformats.org/officeDocument/2006/relationships/image" Target="%0apic016.jpg%20%20%20%20%20%20%20%20%20%20%20%20%20%20%20%20%20%20%20%20%20%20%20%20%20%20%20%20%20%20%20%20%20%20%20%20%20%20%20%20%20%20%20%20%20%20%20%20%20%20%20%20%2000069B42%0cMacintosh%20HD%20%20%20%20%20%20%20%20%20%20%20%20%20%20%20%20%20%20%20BB7B0834:" TargetMode="External"/><Relationship Id="rId3" Type="http://schemas.openxmlformats.org/officeDocument/2006/relationships/image" Target="../media/image102.jpeg"/><Relationship Id="rId7" Type="http://schemas.openxmlformats.org/officeDocument/2006/relationships/image" Target="../media/image104.jpeg"/><Relationship Id="rId12" Type="http://schemas.openxmlformats.org/officeDocument/2006/relationships/image" Target="%09pic25.jpg%20%20%20%20%20%20%20%20%20%20%20%20%20%20%20%20%20%20%20%20%20%20%20%20%20%20%20%20%20%20%20%20%20%20%20%20%20%20%20%20%20%20%20%20%20%20%20%20%20%20%20%20%20%2000069B42%0cMacintosh%20HD%20%20%20%20%20%20%20%20%20%20%20%20%20%20%20%20%20%20%20BB7B0834:"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0apic010.jpg%20%20%20%20%20%20%20%20%20%20%20%20%20%20%20%20%20%20%20%20%20%20%20%20%20%20%20%20%20%20%20%20%20%20%20%20%20%20%20%20%20%20%20%20%20%20%20%20%20%20%20%20%2000069B42%0cMacintosh%20HD%20%20%20%20%20%20%20%20%20%20%20%20%20%20%20%20%20%20%20BB7B0834:" TargetMode="External"/><Relationship Id="rId11" Type="http://schemas.openxmlformats.org/officeDocument/2006/relationships/image" Target="../media/image106.jpeg"/><Relationship Id="rId5" Type="http://schemas.openxmlformats.org/officeDocument/2006/relationships/image" Target="../media/image103.jpeg"/><Relationship Id="rId10" Type="http://schemas.openxmlformats.org/officeDocument/2006/relationships/image" Target="%0apic029.jpg%20%20%20%20%20%20%20%20%20%20%20%20%20%20%20%20%20%20%20%20%20%20%20%20%20%20%20%20%20%20%20%20%20%20%20%20%20%20%20%20%20%20%20%20%20%20%20%20%20%20%20%20%2000069B42%0cMacintosh%20HD%20%20%20%20%20%20%20%20%20%20%20%20%20%20%20%20%20%20%20BB7B0834:" TargetMode="External"/><Relationship Id="rId4" Type="http://schemas.openxmlformats.org/officeDocument/2006/relationships/image" Target="%0apic033.jpg%20%20%20%20%20%20%20%20%20%20%20%20%20%20%20%20%20%20%20%20%20%20%20%20%20%20%20%20%20%20%20%20%20%20%20%20%20%20%20%20%20%20%20%20%20%20%20%20%20%20%20%20%2000069B42%0cMacintosh%20HD%20%20%20%20%20%20%20%20%20%20%20%20%20%20%20%20%20%20%20BB7B0834:" TargetMode="External"/><Relationship Id="rId9" Type="http://schemas.openxmlformats.org/officeDocument/2006/relationships/image" Target="../media/image105.jpeg"/></Relationships>
</file>

<file path=ppt/slides/_rels/slide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20.xml.rels><?xml version="1.0" encoding="UTF-8" standalone="yes"?>
<Relationships xmlns="http://schemas.openxmlformats.org/package/2006/relationships"><Relationship Id="rId3" Type="http://schemas.openxmlformats.org/officeDocument/2006/relationships/image" Target="../media/image108.emf"/><Relationship Id="rId2" Type="http://schemas.openxmlformats.org/officeDocument/2006/relationships/image" Target="../media/image107.emf"/><Relationship Id="rId1" Type="http://schemas.openxmlformats.org/officeDocument/2006/relationships/slideLayout" Target="../slideLayouts/slideLayout3.xml"/><Relationship Id="rId5" Type="http://schemas.openxmlformats.org/officeDocument/2006/relationships/image" Target="../media/image110.jpg"/><Relationship Id="rId4" Type="http://schemas.openxmlformats.org/officeDocument/2006/relationships/image" Target="../media/image109.jpeg"/></Relationships>
</file>

<file path=ppt/slides/_rels/slide21.xml.rels><?xml version="1.0" encoding="UTF-8" standalone="yes"?>
<Relationships xmlns="http://schemas.openxmlformats.org/package/2006/relationships"><Relationship Id="rId8" Type="http://schemas.openxmlformats.org/officeDocument/2006/relationships/image" Target="../media/image116.jpg"/><Relationship Id="rId13" Type="http://schemas.openxmlformats.org/officeDocument/2006/relationships/image" Target="../media/image121.png"/><Relationship Id="rId18" Type="http://schemas.openxmlformats.org/officeDocument/2006/relationships/image" Target="../media/image126.png"/><Relationship Id="rId3" Type="http://schemas.openxmlformats.org/officeDocument/2006/relationships/image" Target="../media/image111.png"/><Relationship Id="rId7" Type="http://schemas.openxmlformats.org/officeDocument/2006/relationships/image" Target="../media/image115.jpeg"/><Relationship Id="rId12" Type="http://schemas.openxmlformats.org/officeDocument/2006/relationships/image" Target="../media/image120.png"/><Relationship Id="rId17" Type="http://schemas.openxmlformats.org/officeDocument/2006/relationships/image" Target="../media/image125.png"/><Relationship Id="rId2" Type="http://schemas.openxmlformats.org/officeDocument/2006/relationships/notesSlide" Target="../notesSlides/notesSlide20.xml"/><Relationship Id="rId16" Type="http://schemas.openxmlformats.org/officeDocument/2006/relationships/image" Target="../media/image124.gif"/><Relationship Id="rId1" Type="http://schemas.openxmlformats.org/officeDocument/2006/relationships/slideLayout" Target="../slideLayouts/slideLayout3.xml"/><Relationship Id="rId6" Type="http://schemas.openxmlformats.org/officeDocument/2006/relationships/image" Target="../media/image114.png"/><Relationship Id="rId11" Type="http://schemas.openxmlformats.org/officeDocument/2006/relationships/image" Target="../media/image119.jpg"/><Relationship Id="rId5" Type="http://schemas.openxmlformats.org/officeDocument/2006/relationships/image" Target="../media/image113.jpeg"/><Relationship Id="rId15" Type="http://schemas.openxmlformats.org/officeDocument/2006/relationships/image" Target="../media/image123.png"/><Relationship Id="rId10" Type="http://schemas.openxmlformats.org/officeDocument/2006/relationships/image" Target="../media/image118.jpg"/><Relationship Id="rId19" Type="http://schemas.openxmlformats.org/officeDocument/2006/relationships/image" Target="../media/image127.png"/><Relationship Id="rId4" Type="http://schemas.openxmlformats.org/officeDocument/2006/relationships/image" Target="../media/image112.png"/><Relationship Id="rId9" Type="http://schemas.openxmlformats.org/officeDocument/2006/relationships/image" Target="../media/image117.png"/><Relationship Id="rId14" Type="http://schemas.openxmlformats.org/officeDocument/2006/relationships/image" Target="../media/image122.jpeg"/></Relationships>
</file>

<file path=ppt/slides/_rels/slide22.xml.rels><?xml version="1.0" encoding="UTF-8" standalone="yes"?>
<Relationships xmlns="http://schemas.openxmlformats.org/package/2006/relationships"><Relationship Id="rId8" Type="http://schemas.openxmlformats.org/officeDocument/2006/relationships/image" Target="../media/image131.jpeg"/><Relationship Id="rId3" Type="http://schemas.openxmlformats.org/officeDocument/2006/relationships/image" Target="../media/image128.PNG"/><Relationship Id="rId7" Type="http://schemas.openxmlformats.org/officeDocument/2006/relationships/image" Target="../media/image130.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29.png"/><Relationship Id="rId5" Type="http://schemas.openxmlformats.org/officeDocument/2006/relationships/image" Target="../media/image70.png"/><Relationship Id="rId10" Type="http://schemas.openxmlformats.org/officeDocument/2006/relationships/image" Target="../media/image133.emf"/><Relationship Id="rId4" Type="http://schemas.openxmlformats.org/officeDocument/2006/relationships/image" Target="../media/image69.png"/><Relationship Id="rId9" Type="http://schemas.openxmlformats.org/officeDocument/2006/relationships/image" Target="../media/image132.emf"/></Relationships>
</file>

<file path=ppt/slides/_rels/slide23.xml.rels><?xml version="1.0" encoding="UTF-8" standalone="yes"?>
<Relationships xmlns="http://schemas.openxmlformats.org/package/2006/relationships"><Relationship Id="rId8" Type="http://schemas.openxmlformats.org/officeDocument/2006/relationships/image" Target="../media/image139.png"/><Relationship Id="rId13" Type="http://schemas.openxmlformats.org/officeDocument/2006/relationships/image" Target="../media/image144.png"/><Relationship Id="rId18" Type="http://schemas.openxmlformats.org/officeDocument/2006/relationships/image" Target="../media/image149.png"/><Relationship Id="rId3" Type="http://schemas.openxmlformats.org/officeDocument/2006/relationships/image" Target="../media/image134.png"/><Relationship Id="rId7" Type="http://schemas.openxmlformats.org/officeDocument/2006/relationships/image" Target="../media/image138.png"/><Relationship Id="rId12" Type="http://schemas.openxmlformats.org/officeDocument/2006/relationships/image" Target="../media/image143.png"/><Relationship Id="rId17" Type="http://schemas.openxmlformats.org/officeDocument/2006/relationships/image" Target="../media/image148.png"/><Relationship Id="rId2" Type="http://schemas.openxmlformats.org/officeDocument/2006/relationships/notesSlide" Target="../notesSlides/notesSlide22.xml"/><Relationship Id="rId16" Type="http://schemas.openxmlformats.org/officeDocument/2006/relationships/image" Target="../media/image147.jpeg"/><Relationship Id="rId1" Type="http://schemas.openxmlformats.org/officeDocument/2006/relationships/slideLayout" Target="../slideLayouts/slideLayout3.xml"/><Relationship Id="rId6" Type="http://schemas.openxmlformats.org/officeDocument/2006/relationships/image" Target="../media/image137.png"/><Relationship Id="rId11" Type="http://schemas.openxmlformats.org/officeDocument/2006/relationships/image" Target="../media/image142.png"/><Relationship Id="rId5" Type="http://schemas.openxmlformats.org/officeDocument/2006/relationships/image" Target="../media/image136.png"/><Relationship Id="rId15" Type="http://schemas.openxmlformats.org/officeDocument/2006/relationships/image" Target="../media/image146.png"/><Relationship Id="rId10" Type="http://schemas.openxmlformats.org/officeDocument/2006/relationships/image" Target="../media/image141.png"/><Relationship Id="rId4" Type="http://schemas.openxmlformats.org/officeDocument/2006/relationships/image" Target="../media/image135.png"/><Relationship Id="rId9" Type="http://schemas.openxmlformats.org/officeDocument/2006/relationships/image" Target="../media/image140.png"/><Relationship Id="rId14" Type="http://schemas.openxmlformats.org/officeDocument/2006/relationships/image" Target="../media/image145.png"/></Relationships>
</file>

<file path=ppt/slides/_rels/slide24.xml.rels><?xml version="1.0" encoding="UTF-8" standalone="yes"?>
<Relationships xmlns="http://schemas.openxmlformats.org/package/2006/relationships"><Relationship Id="rId3" Type="http://schemas.openxmlformats.org/officeDocument/2006/relationships/image" Target="../media/image128.PNG"/><Relationship Id="rId7" Type="http://schemas.openxmlformats.org/officeDocument/2006/relationships/image" Target="../media/image153.jpg"/><Relationship Id="rId2" Type="http://schemas.openxmlformats.org/officeDocument/2006/relationships/notesSlide" Target="../notesSlides/notesSlide23.xml"/><Relationship Id="rId1" Type="http://schemas.openxmlformats.org/officeDocument/2006/relationships/slideLayout" Target="../slideLayouts/slideLayout3.xml"/><Relationship Id="rId6" Type="http://schemas.openxmlformats.org/officeDocument/2006/relationships/image" Target="../media/image152.jpg"/><Relationship Id="rId5" Type="http://schemas.openxmlformats.org/officeDocument/2006/relationships/image" Target="../media/image151.jpg"/><Relationship Id="rId4" Type="http://schemas.openxmlformats.org/officeDocument/2006/relationships/image" Target="../media/image150.jpg"/></Relationships>
</file>

<file path=ppt/slides/_rels/slide25.xml.rels><?xml version="1.0" encoding="UTF-8" standalone="yes"?>
<Relationships xmlns="http://schemas.openxmlformats.org/package/2006/relationships"><Relationship Id="rId3" Type="http://schemas.openxmlformats.org/officeDocument/2006/relationships/image" Target="../media/image137.png"/><Relationship Id="rId7" Type="http://schemas.openxmlformats.org/officeDocument/2006/relationships/image" Target="../media/image157.jpe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156.jpeg"/><Relationship Id="rId5" Type="http://schemas.openxmlformats.org/officeDocument/2006/relationships/image" Target="../media/image155.wmf"/><Relationship Id="rId4" Type="http://schemas.openxmlformats.org/officeDocument/2006/relationships/image" Target="../media/image154.png"/></Relationships>
</file>

<file path=ppt/slides/_rels/slide26.xml.rels><?xml version="1.0" encoding="UTF-8" standalone="yes"?>
<Relationships xmlns="http://schemas.openxmlformats.org/package/2006/relationships"><Relationship Id="rId3" Type="http://schemas.openxmlformats.org/officeDocument/2006/relationships/image" Target="../media/image159.jpg"/><Relationship Id="rId2" Type="http://schemas.openxmlformats.org/officeDocument/2006/relationships/image" Target="../media/image158.emf"/><Relationship Id="rId1" Type="http://schemas.openxmlformats.org/officeDocument/2006/relationships/slideLayout" Target="../slideLayouts/slideLayout3.xml"/><Relationship Id="rId5" Type="http://schemas.openxmlformats.org/officeDocument/2006/relationships/image" Target="../media/image161.png"/><Relationship Id="rId4" Type="http://schemas.openxmlformats.org/officeDocument/2006/relationships/image" Target="../media/image160.png"/></Relationships>
</file>

<file path=ppt/slides/_rels/slide27.xml.rels><?xml version="1.0" encoding="UTF-8" standalone="yes"?>
<Relationships xmlns="http://schemas.openxmlformats.org/package/2006/relationships"><Relationship Id="rId3" Type="http://schemas.openxmlformats.org/officeDocument/2006/relationships/image" Target="../media/image162.jpeg"/><Relationship Id="rId7" Type="http://schemas.openxmlformats.org/officeDocument/2006/relationships/image" Target="../media/image165.jpe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164.wmf"/><Relationship Id="rId5" Type="http://schemas.openxmlformats.org/officeDocument/2006/relationships/image" Target="../media/image128.PNG"/><Relationship Id="rId4" Type="http://schemas.openxmlformats.org/officeDocument/2006/relationships/image" Target="../media/image163.png"/></Relationships>
</file>

<file path=ppt/slides/_rels/slide28.xml.rels><?xml version="1.0" encoding="UTF-8" standalone="yes"?>
<Relationships xmlns="http://schemas.openxmlformats.org/package/2006/relationships"><Relationship Id="rId8" Type="http://schemas.openxmlformats.org/officeDocument/2006/relationships/image" Target="../media/image171.jpeg"/><Relationship Id="rId3" Type="http://schemas.openxmlformats.org/officeDocument/2006/relationships/image" Target="../media/image166.jpeg"/><Relationship Id="rId7" Type="http://schemas.openxmlformats.org/officeDocument/2006/relationships/image" Target="../media/image170.jpeg"/><Relationship Id="rId2" Type="http://schemas.openxmlformats.org/officeDocument/2006/relationships/notesSlide" Target="../notesSlides/notesSlide26.xml"/><Relationship Id="rId1" Type="http://schemas.openxmlformats.org/officeDocument/2006/relationships/slideLayout" Target="../slideLayouts/slideLayout3.xml"/><Relationship Id="rId6" Type="http://schemas.openxmlformats.org/officeDocument/2006/relationships/image" Target="../media/image169.jpeg"/><Relationship Id="rId5" Type="http://schemas.openxmlformats.org/officeDocument/2006/relationships/image" Target="../media/image168.wmf"/><Relationship Id="rId4" Type="http://schemas.openxmlformats.org/officeDocument/2006/relationships/image" Target="../media/image167.jpeg"/></Relationships>
</file>

<file path=ppt/slides/_rels/slide29.xml.rels><?xml version="1.0" encoding="UTF-8" standalone="yes"?>
<Relationships xmlns="http://schemas.openxmlformats.org/package/2006/relationships"><Relationship Id="rId3" Type="http://schemas.openxmlformats.org/officeDocument/2006/relationships/image" Target="../media/image172.png"/><Relationship Id="rId7" Type="http://schemas.openxmlformats.org/officeDocument/2006/relationships/image" Target="../media/image176.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175.jpeg"/><Relationship Id="rId5" Type="http://schemas.openxmlformats.org/officeDocument/2006/relationships/image" Target="../media/image174.png"/><Relationship Id="rId4" Type="http://schemas.openxmlformats.org/officeDocument/2006/relationships/image" Target="../media/image173.pn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3" Type="http://schemas.openxmlformats.org/officeDocument/2006/relationships/image" Target="../media/image178.jpeg"/><Relationship Id="rId7" Type="http://schemas.openxmlformats.org/officeDocument/2006/relationships/image" Target="../media/image182.tmp"/><Relationship Id="rId2" Type="http://schemas.openxmlformats.org/officeDocument/2006/relationships/image" Target="../media/image177.jpeg"/><Relationship Id="rId1" Type="http://schemas.openxmlformats.org/officeDocument/2006/relationships/slideLayout" Target="../slideLayouts/slideLayout3.xml"/><Relationship Id="rId6" Type="http://schemas.openxmlformats.org/officeDocument/2006/relationships/image" Target="../media/image181.png"/><Relationship Id="rId5" Type="http://schemas.openxmlformats.org/officeDocument/2006/relationships/image" Target="../media/image180.png"/><Relationship Id="rId4" Type="http://schemas.openxmlformats.org/officeDocument/2006/relationships/image" Target="../media/image179.png"/></Relationships>
</file>

<file path=ppt/slides/_rels/slide31.xml.rels><?xml version="1.0" encoding="UTF-8" standalone="yes"?>
<Relationships xmlns="http://schemas.openxmlformats.org/package/2006/relationships"><Relationship Id="rId8" Type="http://schemas.openxmlformats.org/officeDocument/2006/relationships/image" Target="../media/image189.png"/><Relationship Id="rId3" Type="http://schemas.openxmlformats.org/officeDocument/2006/relationships/image" Target="../media/image184.png"/><Relationship Id="rId7" Type="http://schemas.openxmlformats.org/officeDocument/2006/relationships/image" Target="../media/image188.png"/><Relationship Id="rId2" Type="http://schemas.openxmlformats.org/officeDocument/2006/relationships/image" Target="../media/image183.png"/><Relationship Id="rId1" Type="http://schemas.openxmlformats.org/officeDocument/2006/relationships/slideLayout" Target="../slideLayouts/slideLayout3.xml"/><Relationship Id="rId6" Type="http://schemas.openxmlformats.org/officeDocument/2006/relationships/image" Target="../media/image187.png"/><Relationship Id="rId5" Type="http://schemas.openxmlformats.org/officeDocument/2006/relationships/image" Target="../media/image186.png"/><Relationship Id="rId10" Type="http://schemas.openxmlformats.org/officeDocument/2006/relationships/image" Target="../media/image191.emf"/><Relationship Id="rId4" Type="http://schemas.openxmlformats.org/officeDocument/2006/relationships/image" Target="../media/image185.emf"/><Relationship Id="rId9" Type="http://schemas.openxmlformats.org/officeDocument/2006/relationships/image" Target="../media/image190.png"/></Relationships>
</file>

<file path=ppt/slides/_rels/slide32.xml.rels><?xml version="1.0" encoding="UTF-8" standalone="yes"?>
<Relationships xmlns="http://schemas.openxmlformats.org/package/2006/relationships"><Relationship Id="rId8" Type="http://schemas.openxmlformats.org/officeDocument/2006/relationships/image" Target="../media/image197.png"/><Relationship Id="rId3" Type="http://schemas.openxmlformats.org/officeDocument/2006/relationships/image" Target="../media/image192.png"/><Relationship Id="rId7" Type="http://schemas.openxmlformats.org/officeDocument/2006/relationships/image" Target="../media/image196.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195.png"/><Relationship Id="rId5" Type="http://schemas.openxmlformats.org/officeDocument/2006/relationships/image" Target="../media/image194.png"/><Relationship Id="rId10" Type="http://schemas.openxmlformats.org/officeDocument/2006/relationships/image" Target="../media/image199.png"/><Relationship Id="rId4" Type="http://schemas.openxmlformats.org/officeDocument/2006/relationships/image" Target="../media/image193.jpg"/><Relationship Id="rId9" Type="http://schemas.openxmlformats.org/officeDocument/2006/relationships/image" Target="../media/image198.png"/></Relationships>
</file>

<file path=ppt/slides/_rels/slide33.xml.rels><?xml version="1.0" encoding="UTF-8" standalone="yes"?>
<Relationships xmlns="http://schemas.openxmlformats.org/package/2006/relationships"><Relationship Id="rId3" Type="http://schemas.openxmlformats.org/officeDocument/2006/relationships/image" Target="../media/image201.png"/><Relationship Id="rId7" Type="http://schemas.openxmlformats.org/officeDocument/2006/relationships/image" Target="../media/image205.png"/><Relationship Id="rId2" Type="http://schemas.openxmlformats.org/officeDocument/2006/relationships/image" Target="../media/image200.jpg"/><Relationship Id="rId1" Type="http://schemas.openxmlformats.org/officeDocument/2006/relationships/slideLayout" Target="../slideLayouts/slideLayout3.xml"/><Relationship Id="rId6" Type="http://schemas.openxmlformats.org/officeDocument/2006/relationships/image" Target="../media/image204.jpg"/><Relationship Id="rId5" Type="http://schemas.openxmlformats.org/officeDocument/2006/relationships/image" Target="../media/image203.png"/><Relationship Id="rId4" Type="http://schemas.openxmlformats.org/officeDocument/2006/relationships/image" Target="../media/image202.png"/></Relationships>
</file>

<file path=ppt/slides/_rels/slide34.xml.rels><?xml version="1.0" encoding="UTF-8" standalone="yes"?>
<Relationships xmlns="http://schemas.openxmlformats.org/package/2006/relationships"><Relationship Id="rId8" Type="http://schemas.openxmlformats.org/officeDocument/2006/relationships/image" Target="../media/image211.png"/><Relationship Id="rId3" Type="http://schemas.openxmlformats.org/officeDocument/2006/relationships/image" Target="../media/image206.png"/><Relationship Id="rId7" Type="http://schemas.openxmlformats.org/officeDocument/2006/relationships/image" Target="../media/image210.png"/><Relationship Id="rId2" Type="http://schemas.openxmlformats.org/officeDocument/2006/relationships/notesSlide" Target="../notesSlides/notesSlide29.xml"/><Relationship Id="rId1" Type="http://schemas.openxmlformats.org/officeDocument/2006/relationships/slideLayout" Target="../slideLayouts/slideLayout3.xml"/><Relationship Id="rId6" Type="http://schemas.openxmlformats.org/officeDocument/2006/relationships/image" Target="../media/image209.png"/><Relationship Id="rId5" Type="http://schemas.openxmlformats.org/officeDocument/2006/relationships/image" Target="../media/image208.png"/><Relationship Id="rId10" Type="http://schemas.openxmlformats.org/officeDocument/2006/relationships/image" Target="../media/image213.png"/><Relationship Id="rId4" Type="http://schemas.openxmlformats.org/officeDocument/2006/relationships/image" Target="../media/image207.png"/><Relationship Id="rId9" Type="http://schemas.openxmlformats.org/officeDocument/2006/relationships/image" Target="../media/image212.png"/></Relationships>
</file>

<file path=ppt/slides/_rels/slide35.xml.rels><?xml version="1.0" encoding="UTF-8" standalone="yes"?>
<Relationships xmlns="http://schemas.openxmlformats.org/package/2006/relationships"><Relationship Id="rId8" Type="http://schemas.openxmlformats.org/officeDocument/2006/relationships/image" Target="../media/image219.png"/><Relationship Id="rId3" Type="http://schemas.openxmlformats.org/officeDocument/2006/relationships/image" Target="../media/image214.png"/><Relationship Id="rId7" Type="http://schemas.openxmlformats.org/officeDocument/2006/relationships/image" Target="../media/image218.jpeg"/><Relationship Id="rId2" Type="http://schemas.openxmlformats.org/officeDocument/2006/relationships/notesSlide" Target="../notesSlides/notesSlide30.xml"/><Relationship Id="rId1" Type="http://schemas.openxmlformats.org/officeDocument/2006/relationships/slideLayout" Target="../slideLayouts/slideLayout3.xml"/><Relationship Id="rId6" Type="http://schemas.openxmlformats.org/officeDocument/2006/relationships/image" Target="../media/image217.jpg"/><Relationship Id="rId5" Type="http://schemas.openxmlformats.org/officeDocument/2006/relationships/image" Target="../media/image216.jpg"/><Relationship Id="rId4" Type="http://schemas.openxmlformats.org/officeDocument/2006/relationships/image" Target="../media/image215.jpg"/><Relationship Id="rId9" Type="http://schemas.openxmlformats.org/officeDocument/2006/relationships/image" Target="../media/image220.jpg"/></Relationships>
</file>

<file path=ppt/slides/_rels/slide36.xml.rels><?xml version="1.0" encoding="UTF-8" standalone="yes"?>
<Relationships xmlns="http://schemas.openxmlformats.org/package/2006/relationships"><Relationship Id="rId3" Type="http://schemas.openxmlformats.org/officeDocument/2006/relationships/image" Target="../media/image222.jpg"/><Relationship Id="rId2" Type="http://schemas.openxmlformats.org/officeDocument/2006/relationships/image" Target="../media/image221.jpg"/><Relationship Id="rId1" Type="http://schemas.openxmlformats.org/officeDocument/2006/relationships/slideLayout" Target="../slideLayouts/slideLayout3.xml"/><Relationship Id="rId5" Type="http://schemas.openxmlformats.org/officeDocument/2006/relationships/image" Target="../media/image224.jpg"/><Relationship Id="rId4" Type="http://schemas.openxmlformats.org/officeDocument/2006/relationships/image" Target="../media/image223.jpg"/></Relationships>
</file>

<file path=ppt/slides/_rels/slide37.xml.rels><?xml version="1.0" encoding="UTF-8" standalone="yes"?>
<Relationships xmlns="http://schemas.openxmlformats.org/package/2006/relationships"><Relationship Id="rId3" Type="http://schemas.openxmlformats.org/officeDocument/2006/relationships/image" Target="../media/image226.jpeg"/><Relationship Id="rId7" Type="http://schemas.openxmlformats.org/officeDocument/2006/relationships/image" Target="../media/image230.jpeg"/><Relationship Id="rId2" Type="http://schemas.openxmlformats.org/officeDocument/2006/relationships/image" Target="../media/image225.jpeg"/><Relationship Id="rId1" Type="http://schemas.openxmlformats.org/officeDocument/2006/relationships/slideLayout" Target="../slideLayouts/slideLayout3.xml"/><Relationship Id="rId6" Type="http://schemas.openxmlformats.org/officeDocument/2006/relationships/image" Target="../media/image229.jpeg"/><Relationship Id="rId5" Type="http://schemas.openxmlformats.org/officeDocument/2006/relationships/image" Target="../media/image228.jpeg"/><Relationship Id="rId4" Type="http://schemas.openxmlformats.org/officeDocument/2006/relationships/image" Target="../media/image227.png"/></Relationships>
</file>

<file path=ppt/slides/_rels/slide38.xml.rels><?xml version="1.0" encoding="UTF-8" standalone="yes"?>
<Relationships xmlns="http://schemas.openxmlformats.org/package/2006/relationships"><Relationship Id="rId3" Type="http://schemas.openxmlformats.org/officeDocument/2006/relationships/image" Target="../media/image232.jpeg"/><Relationship Id="rId7" Type="http://schemas.openxmlformats.org/officeDocument/2006/relationships/image" Target="../media/image236.jpeg"/><Relationship Id="rId2" Type="http://schemas.openxmlformats.org/officeDocument/2006/relationships/image" Target="../media/image231.jpeg"/><Relationship Id="rId1" Type="http://schemas.openxmlformats.org/officeDocument/2006/relationships/slideLayout" Target="../slideLayouts/slideLayout3.xml"/><Relationship Id="rId6" Type="http://schemas.openxmlformats.org/officeDocument/2006/relationships/image" Target="../media/image235.png"/><Relationship Id="rId5" Type="http://schemas.openxmlformats.org/officeDocument/2006/relationships/image" Target="../media/image234.png"/><Relationship Id="rId4" Type="http://schemas.openxmlformats.org/officeDocument/2006/relationships/image" Target="../media/image233.jpeg"/></Relationships>
</file>

<file path=ppt/slides/_rels/slide39.xml.rels><?xml version="1.0" encoding="UTF-8" standalone="yes"?>
<Relationships xmlns="http://schemas.openxmlformats.org/package/2006/relationships"><Relationship Id="rId3" Type="http://schemas.openxmlformats.org/officeDocument/2006/relationships/image" Target="../media/image237.wmf"/><Relationship Id="rId2" Type="http://schemas.openxmlformats.org/officeDocument/2006/relationships/notesSlide" Target="../notesSlides/notesSlide31.xml"/><Relationship Id="rId1" Type="http://schemas.openxmlformats.org/officeDocument/2006/relationships/slideLayout" Target="../slideLayouts/slideLayout3.xml"/><Relationship Id="rId4" Type="http://schemas.openxmlformats.org/officeDocument/2006/relationships/image" Target="../media/image238.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7" Type="http://schemas.openxmlformats.org/officeDocument/2006/relationships/image" Target="../media/image23.jpg"/><Relationship Id="rId2" Type="http://schemas.openxmlformats.org/officeDocument/2006/relationships/notesSlide" Target="../notesSlides/notesSlide4.xml"/><Relationship Id="rId1" Type="http://schemas.openxmlformats.org/officeDocument/2006/relationships/slideLayout" Target="../slideLayouts/slideLayout3.xml"/><Relationship Id="rId6" Type="http://schemas.openxmlformats.org/officeDocument/2006/relationships/image" Target="../media/image22.emf"/><Relationship Id="rId5" Type="http://schemas.openxmlformats.org/officeDocument/2006/relationships/image" Target="../media/image21.emf"/><Relationship Id="rId4" Type="http://schemas.openxmlformats.org/officeDocument/2006/relationships/image" Target="../media/image20.emf"/></Relationships>
</file>

<file path=ppt/slides/_rels/slide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jpeg"/><Relationship Id="rId7" Type="http://schemas.openxmlformats.org/officeDocument/2006/relationships/image" Target="../media/image29.jp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7.xml.rels><?xml version="1.0" encoding="UTF-8" standalone="yes"?>
<Relationships xmlns="http://schemas.openxmlformats.org/package/2006/relationships"><Relationship Id="rId8" Type="http://schemas.openxmlformats.org/officeDocument/2006/relationships/image" Target="../media/image32.emf"/><Relationship Id="rId3" Type="http://schemas.openxmlformats.org/officeDocument/2006/relationships/notesSlide" Target="../notesSlides/notesSlide7.xml"/><Relationship Id="rId7" Type="http://schemas.openxmlformats.org/officeDocument/2006/relationships/oleObject" Target="../embeddings/oleObject2.bin"/><Relationship Id="rId2" Type="http://schemas.openxmlformats.org/officeDocument/2006/relationships/slideLayout" Target="../slideLayouts/slideLayout3.xml"/><Relationship Id="rId1" Type="http://schemas.openxmlformats.org/officeDocument/2006/relationships/vmlDrawing" Target="../drawings/vmlDrawing1.vml"/><Relationship Id="rId6" Type="http://schemas.openxmlformats.org/officeDocument/2006/relationships/image" Target="../media/image33.jpeg"/><Relationship Id="rId5" Type="http://schemas.openxmlformats.org/officeDocument/2006/relationships/image" Target="../media/image31.wmf"/><Relationship Id="rId4" Type="http://schemas.openxmlformats.org/officeDocument/2006/relationships/oleObject" Target="../embeddings/oleObject1.bin"/></Relationships>
</file>

<file path=ppt/slides/_rels/slide8.xml.rels><?xml version="1.0" encoding="UTF-8" standalone="yes"?>
<Relationships xmlns="http://schemas.openxmlformats.org/package/2006/relationships"><Relationship Id="rId3" Type="http://schemas.openxmlformats.org/officeDocument/2006/relationships/image" Target="../media/image34.png"/><Relationship Id="rId7" Type="http://schemas.openxmlformats.org/officeDocument/2006/relationships/image" Target="../media/image38.jpe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37.wmf"/><Relationship Id="rId5" Type="http://schemas.openxmlformats.org/officeDocument/2006/relationships/image" Target="../media/image36.jpg"/><Relationship Id="rId4" Type="http://schemas.openxmlformats.org/officeDocument/2006/relationships/image" Target="../media/image35.emf"/></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41.emf"/><Relationship Id="rId4" Type="http://schemas.openxmlformats.org/officeDocument/2006/relationships/image" Target="../media/image4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2"/>
          <p:cNvSpPr>
            <a:spLocks noGrp="1"/>
          </p:cNvSpPr>
          <p:nvPr>
            <p:ph type="title"/>
          </p:nvPr>
        </p:nvSpPr>
        <p:spPr>
          <a:xfrm>
            <a:off x="2542071" y="179283"/>
            <a:ext cx="5688632" cy="372332"/>
          </a:xfrm>
        </p:spPr>
        <p:txBody>
          <a:bodyPr>
            <a:noAutofit/>
          </a:bodyPr>
          <a:lstStyle/>
          <a:p>
            <a:r>
              <a:rPr lang="en-US" dirty="0">
                <a:solidFill>
                  <a:srgbClr val="C4004A"/>
                </a:solidFill>
                <a:effectLst>
                  <a:outerShdw blurRad="38100" dist="38100" dir="2700000" algn="tl">
                    <a:srgbClr val="000000">
                      <a:alpha val="43137"/>
                    </a:srgbClr>
                  </a:outerShdw>
                </a:effectLst>
              </a:rPr>
              <a:t>IPN half a century of Scientific Highlights</a:t>
            </a:r>
            <a:endParaRPr lang="fr-FR" dirty="0">
              <a:solidFill>
                <a:srgbClr val="C4004A"/>
              </a:solidFill>
              <a:effectLst>
                <a:outerShdw blurRad="38100" dist="38100" dir="2700000" algn="tl">
                  <a:srgbClr val="000000">
                    <a:alpha val="43137"/>
                  </a:srgbClr>
                </a:outerShdw>
              </a:effectLst>
            </a:endParaRPr>
          </a:p>
        </p:txBody>
      </p:sp>
      <p:sp>
        <p:nvSpPr>
          <p:cNvPr id="4" name="Espace réservé de la date 3"/>
          <p:cNvSpPr>
            <a:spLocks noGrp="1"/>
          </p:cNvSpPr>
          <p:nvPr>
            <p:ph type="dt" sz="half" idx="10"/>
          </p:nvPr>
        </p:nvSpPr>
        <p:spPr/>
        <p:txBody>
          <a:bodyPr/>
          <a:lstStyle/>
          <a:p>
            <a:r>
              <a:rPr lang="fr-FR"/>
              <a:t>13/10/2023</a:t>
            </a:r>
            <a:endParaRPr lang="fr-FR" dirty="0"/>
          </a:p>
        </p:txBody>
      </p:sp>
      <p:sp>
        <p:nvSpPr>
          <p:cNvPr id="5" name="Espace réservé du pied de page 4"/>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6" name="Espace réservé du numéro de diapositive 5"/>
          <p:cNvSpPr>
            <a:spLocks noGrp="1"/>
          </p:cNvSpPr>
          <p:nvPr>
            <p:ph type="sldNum" sz="quarter" idx="12"/>
          </p:nvPr>
        </p:nvSpPr>
        <p:spPr/>
        <p:txBody>
          <a:bodyPr/>
          <a:lstStyle/>
          <a:p>
            <a:fld id="{77E71596-5F9D-49C5-9701-16B3CA54319D}" type="slidenum">
              <a:rPr lang="fr-FR" smtClean="0"/>
              <a:pPr/>
              <a:t>1</a:t>
            </a:fld>
            <a:endParaRPr lang="fr-FR" dirty="0"/>
          </a:p>
        </p:txBody>
      </p:sp>
      <p:sp>
        <p:nvSpPr>
          <p:cNvPr id="12" name="object 3">
            <a:extLst>
              <a:ext uri="{FF2B5EF4-FFF2-40B4-BE49-F238E27FC236}">
                <a16:creationId xmlns:a16="http://schemas.microsoft.com/office/drawing/2014/main" id="{9DCC8AFC-32DD-41AB-B28E-C782846A5D1C}"/>
              </a:ext>
            </a:extLst>
          </p:cNvPr>
          <p:cNvSpPr/>
          <p:nvPr/>
        </p:nvSpPr>
        <p:spPr>
          <a:xfrm>
            <a:off x="1920560" y="3436788"/>
            <a:ext cx="1163434" cy="989294"/>
          </a:xfrm>
          <a:prstGeom prst="roundRect">
            <a:avLst/>
          </a:prstGeom>
          <a:blipFill>
            <a:blip r:embed="rId3" cstate="print"/>
            <a:stretch>
              <a:fillRect/>
            </a:stretch>
          </a:blipFill>
        </p:spPr>
        <p:txBody>
          <a:bodyPr wrap="square" lIns="0" tIns="0" rIns="0" bIns="0" rtlCol="0"/>
          <a:lstStyle/>
          <a:p>
            <a:endParaRPr lang="en-US"/>
          </a:p>
        </p:txBody>
      </p:sp>
      <p:sp>
        <p:nvSpPr>
          <p:cNvPr id="13" name="object 4">
            <a:extLst>
              <a:ext uri="{FF2B5EF4-FFF2-40B4-BE49-F238E27FC236}">
                <a16:creationId xmlns:a16="http://schemas.microsoft.com/office/drawing/2014/main" id="{D7BD3787-5A93-49B8-B7B9-64F957924E1C}"/>
              </a:ext>
            </a:extLst>
          </p:cNvPr>
          <p:cNvSpPr/>
          <p:nvPr/>
        </p:nvSpPr>
        <p:spPr>
          <a:xfrm>
            <a:off x="972120" y="2475417"/>
            <a:ext cx="2210399" cy="835328"/>
          </a:xfrm>
          <a:prstGeom prst="rect">
            <a:avLst/>
          </a:prstGeom>
          <a:blipFill>
            <a:blip r:embed="rId4" cstate="print"/>
            <a:stretch>
              <a:fillRect/>
            </a:stretch>
          </a:blipFill>
        </p:spPr>
        <p:txBody>
          <a:bodyPr wrap="square" lIns="0" tIns="0" rIns="0" bIns="0" rtlCol="0"/>
          <a:lstStyle/>
          <a:p>
            <a:endParaRPr lang="en-US"/>
          </a:p>
        </p:txBody>
      </p:sp>
      <p:sp>
        <p:nvSpPr>
          <p:cNvPr id="15" name="object 5">
            <a:extLst>
              <a:ext uri="{FF2B5EF4-FFF2-40B4-BE49-F238E27FC236}">
                <a16:creationId xmlns:a16="http://schemas.microsoft.com/office/drawing/2014/main" id="{B45695E8-5B36-4EE5-97A9-119D271EDF7C}"/>
              </a:ext>
            </a:extLst>
          </p:cNvPr>
          <p:cNvSpPr/>
          <p:nvPr/>
        </p:nvSpPr>
        <p:spPr>
          <a:xfrm>
            <a:off x="5413213" y="2650770"/>
            <a:ext cx="1218349" cy="1776662"/>
          </a:xfrm>
          <a:prstGeom prst="rect">
            <a:avLst/>
          </a:prstGeom>
          <a:blipFill>
            <a:blip r:embed="rId5" cstate="print"/>
            <a:stretch>
              <a:fillRect/>
            </a:stretch>
          </a:blipFill>
        </p:spPr>
        <p:txBody>
          <a:bodyPr wrap="square" lIns="0" tIns="0" rIns="0" bIns="0" rtlCol="0"/>
          <a:lstStyle/>
          <a:p>
            <a:endParaRPr lang="en-US"/>
          </a:p>
        </p:txBody>
      </p:sp>
      <p:sp>
        <p:nvSpPr>
          <p:cNvPr id="16" name="object 6">
            <a:extLst>
              <a:ext uri="{FF2B5EF4-FFF2-40B4-BE49-F238E27FC236}">
                <a16:creationId xmlns:a16="http://schemas.microsoft.com/office/drawing/2014/main" id="{C67A79F5-5788-4ABB-8D2D-2F078FA72015}"/>
              </a:ext>
            </a:extLst>
          </p:cNvPr>
          <p:cNvSpPr/>
          <p:nvPr/>
        </p:nvSpPr>
        <p:spPr>
          <a:xfrm>
            <a:off x="3254135" y="3361527"/>
            <a:ext cx="1255851" cy="1139815"/>
          </a:xfrm>
          <a:prstGeom prst="roundRect">
            <a:avLst/>
          </a:prstGeom>
          <a:blipFill>
            <a:blip r:embed="rId6" cstate="print"/>
            <a:stretch>
              <a:fillRect/>
            </a:stretch>
          </a:blipFill>
        </p:spPr>
        <p:txBody>
          <a:bodyPr wrap="square" lIns="0" tIns="0" rIns="0" bIns="0" rtlCol="0"/>
          <a:lstStyle/>
          <a:p>
            <a:endParaRPr lang="en-US"/>
          </a:p>
        </p:txBody>
      </p:sp>
      <p:sp>
        <p:nvSpPr>
          <p:cNvPr id="17" name="object 7">
            <a:extLst>
              <a:ext uri="{FF2B5EF4-FFF2-40B4-BE49-F238E27FC236}">
                <a16:creationId xmlns:a16="http://schemas.microsoft.com/office/drawing/2014/main" id="{2E02AC88-0B55-401B-BD36-65CD93E97DEF}"/>
              </a:ext>
            </a:extLst>
          </p:cNvPr>
          <p:cNvSpPr/>
          <p:nvPr/>
        </p:nvSpPr>
        <p:spPr>
          <a:xfrm>
            <a:off x="853818" y="3494226"/>
            <a:ext cx="926696" cy="842221"/>
          </a:xfrm>
          <a:prstGeom prst="rect">
            <a:avLst/>
          </a:prstGeom>
          <a:blipFill>
            <a:blip r:embed="rId7" cstate="print"/>
            <a:stretch>
              <a:fillRect/>
            </a:stretch>
          </a:blipFill>
        </p:spPr>
        <p:txBody>
          <a:bodyPr wrap="square" lIns="0" tIns="0" rIns="0" bIns="0" rtlCol="0"/>
          <a:lstStyle/>
          <a:p>
            <a:endParaRPr lang="en-US"/>
          </a:p>
        </p:txBody>
      </p:sp>
      <p:sp>
        <p:nvSpPr>
          <p:cNvPr id="18" name="object 8">
            <a:extLst>
              <a:ext uri="{FF2B5EF4-FFF2-40B4-BE49-F238E27FC236}">
                <a16:creationId xmlns:a16="http://schemas.microsoft.com/office/drawing/2014/main" id="{97DBA94C-513A-47A0-B681-478277A89AEF}"/>
              </a:ext>
            </a:extLst>
          </p:cNvPr>
          <p:cNvSpPr/>
          <p:nvPr/>
        </p:nvSpPr>
        <p:spPr>
          <a:xfrm>
            <a:off x="7036985" y="1621050"/>
            <a:ext cx="1524238" cy="762941"/>
          </a:xfrm>
          <a:prstGeom prst="roundRect">
            <a:avLst/>
          </a:prstGeom>
          <a:blipFill>
            <a:blip r:embed="rId8" cstate="print"/>
            <a:stretch>
              <a:fillRect/>
            </a:stretch>
          </a:blipFill>
        </p:spPr>
        <p:txBody>
          <a:bodyPr wrap="square" lIns="0" tIns="0" rIns="0" bIns="0" rtlCol="0"/>
          <a:lstStyle/>
          <a:p>
            <a:endParaRPr lang="en-US"/>
          </a:p>
        </p:txBody>
      </p:sp>
      <p:sp>
        <p:nvSpPr>
          <p:cNvPr id="19" name="object 9">
            <a:extLst>
              <a:ext uri="{FF2B5EF4-FFF2-40B4-BE49-F238E27FC236}">
                <a16:creationId xmlns:a16="http://schemas.microsoft.com/office/drawing/2014/main" id="{27124795-6F1D-4F1A-8BB4-CBCF64FA8CA2}"/>
              </a:ext>
            </a:extLst>
          </p:cNvPr>
          <p:cNvSpPr txBox="1"/>
          <p:nvPr/>
        </p:nvSpPr>
        <p:spPr>
          <a:xfrm>
            <a:off x="878447" y="5072716"/>
            <a:ext cx="2282981" cy="228268"/>
          </a:xfrm>
          <a:prstGeom prst="rect">
            <a:avLst/>
          </a:prstGeom>
        </p:spPr>
        <p:txBody>
          <a:bodyPr vert="horz" wrap="square" lIns="0" tIns="12700" rIns="0" bIns="0" rtlCol="0">
            <a:spAutoFit/>
          </a:bodyPr>
          <a:lstStyle>
            <a:defPPr>
              <a:defRPr lang="fr-FR"/>
            </a:defPPr>
            <a:lvl1pPr marL="12700" algn="ctr">
              <a:lnSpc>
                <a:spcPct val="100000"/>
              </a:lnSpc>
              <a:defRPr sz="1400" b="1">
                <a:solidFill>
                  <a:srgbClr val="456487"/>
                </a:solidFill>
              </a:defRPr>
            </a:lvl1pPr>
          </a:lstStyle>
          <a:p>
            <a:r>
              <a:rPr lang="en-US" dirty="0">
                <a:solidFill>
                  <a:srgbClr val="511F76"/>
                </a:solidFill>
              </a:rPr>
              <a:t>From infinitely small…</a:t>
            </a:r>
          </a:p>
        </p:txBody>
      </p:sp>
      <p:sp>
        <p:nvSpPr>
          <p:cNvPr id="20" name="object 10">
            <a:extLst>
              <a:ext uri="{FF2B5EF4-FFF2-40B4-BE49-F238E27FC236}">
                <a16:creationId xmlns:a16="http://schemas.microsoft.com/office/drawing/2014/main" id="{499BB582-D6FC-469E-95D6-4B10460AB627}"/>
              </a:ext>
            </a:extLst>
          </p:cNvPr>
          <p:cNvSpPr txBox="1"/>
          <p:nvPr/>
        </p:nvSpPr>
        <p:spPr>
          <a:xfrm>
            <a:off x="8482731" y="1108682"/>
            <a:ext cx="1752325" cy="228268"/>
          </a:xfrm>
          <a:prstGeom prst="rect">
            <a:avLst/>
          </a:prstGeom>
        </p:spPr>
        <p:txBody>
          <a:bodyPr vert="horz" wrap="square" lIns="0" tIns="12700" rIns="0" bIns="0" rtlCol="0">
            <a:spAutoFit/>
          </a:bodyPr>
          <a:lstStyle/>
          <a:p>
            <a:pPr marL="12700" algn="ctr">
              <a:lnSpc>
                <a:spcPct val="100000"/>
              </a:lnSpc>
            </a:pPr>
            <a:r>
              <a:rPr lang="en-US" sz="1400" b="1" dirty="0">
                <a:solidFill>
                  <a:srgbClr val="456487"/>
                </a:solidFill>
              </a:rPr>
              <a:t>To infinitely big…</a:t>
            </a:r>
          </a:p>
        </p:txBody>
      </p:sp>
      <p:sp>
        <p:nvSpPr>
          <p:cNvPr id="23" name="object 13">
            <a:extLst>
              <a:ext uri="{FF2B5EF4-FFF2-40B4-BE49-F238E27FC236}">
                <a16:creationId xmlns:a16="http://schemas.microsoft.com/office/drawing/2014/main" id="{C098ADF4-4A9B-489E-97BF-EDA098627908}"/>
              </a:ext>
            </a:extLst>
          </p:cNvPr>
          <p:cNvSpPr/>
          <p:nvPr/>
        </p:nvSpPr>
        <p:spPr>
          <a:xfrm>
            <a:off x="8639715" y="1418424"/>
            <a:ext cx="1333075" cy="1209904"/>
          </a:xfrm>
          <a:prstGeom prst="roundRect">
            <a:avLst>
              <a:gd name="adj" fmla="val 11985"/>
            </a:avLst>
          </a:prstGeom>
          <a:blipFill>
            <a:blip r:embed="rId9" cstate="print"/>
            <a:stretch>
              <a:fillRect/>
            </a:stretch>
          </a:blipFill>
        </p:spPr>
        <p:txBody>
          <a:bodyPr wrap="square" lIns="0" tIns="0" rIns="0" bIns="0" rtlCol="0"/>
          <a:lstStyle/>
          <a:p>
            <a:endParaRPr lang="en-US"/>
          </a:p>
        </p:txBody>
      </p:sp>
      <p:sp>
        <p:nvSpPr>
          <p:cNvPr id="24" name="object 14">
            <a:extLst>
              <a:ext uri="{FF2B5EF4-FFF2-40B4-BE49-F238E27FC236}">
                <a16:creationId xmlns:a16="http://schemas.microsoft.com/office/drawing/2014/main" id="{2E82494E-554B-4672-AE3E-554FDBE6CB2A}"/>
              </a:ext>
            </a:extLst>
          </p:cNvPr>
          <p:cNvSpPr/>
          <p:nvPr/>
        </p:nvSpPr>
        <p:spPr>
          <a:xfrm>
            <a:off x="5546278" y="4543998"/>
            <a:ext cx="965942" cy="882437"/>
          </a:xfrm>
          <a:prstGeom prst="roundRect">
            <a:avLst>
              <a:gd name="adj" fmla="val 6580"/>
            </a:avLst>
          </a:prstGeom>
          <a:blipFill>
            <a:blip r:embed="rId10" cstate="print"/>
            <a:stretch>
              <a:fillRect/>
            </a:stretch>
          </a:blipFill>
        </p:spPr>
        <p:txBody>
          <a:bodyPr wrap="square" lIns="0" tIns="0" rIns="0" bIns="0" rtlCol="0"/>
          <a:lstStyle/>
          <a:p>
            <a:endParaRPr lang="en-US"/>
          </a:p>
        </p:txBody>
      </p:sp>
      <p:sp>
        <p:nvSpPr>
          <p:cNvPr id="25" name="ZoneTexte 2">
            <a:extLst>
              <a:ext uri="{FF2B5EF4-FFF2-40B4-BE49-F238E27FC236}">
                <a16:creationId xmlns:a16="http://schemas.microsoft.com/office/drawing/2014/main" id="{57FCBE41-E210-4B4C-BFC3-D1919FF73346}"/>
              </a:ext>
            </a:extLst>
          </p:cNvPr>
          <p:cNvSpPr txBox="1">
            <a:spLocks noChangeArrowheads="1"/>
          </p:cNvSpPr>
          <p:nvPr/>
        </p:nvSpPr>
        <p:spPr bwMode="auto">
          <a:xfrm>
            <a:off x="2108429" y="633053"/>
            <a:ext cx="6374302" cy="8679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6" rIns="91436" bIns="45716" rtlCol="0" anchor="ctr">
            <a:spAutoFit/>
          </a:bodyPr>
          <a:lstStyle>
            <a:lvl1pPr algn="ctr" defTabSz="914400" rtl="0" eaLnBrk="0" latinLnBrk="0" hangingPunct="0">
              <a:lnSpc>
                <a:spcPct val="90000"/>
              </a:lnSpc>
              <a:spcBef>
                <a:spcPct val="20000"/>
              </a:spcBef>
              <a:buChar char="•"/>
              <a:defRPr lang="fr-FR" sz="3200" b="1" kern="1200">
                <a:solidFill>
                  <a:schemeClr val="tx1"/>
                </a:solidFill>
                <a:effectLst/>
                <a:latin typeface="Arial" pitchFamily="34" charset="0"/>
                <a:ea typeface="+mj-ea"/>
                <a:cs typeface="Arial" pitchFamily="34" charset="0"/>
              </a:defRPr>
            </a:lvl1pPr>
            <a:lvl2pPr marL="742950" indent="-285750" eaLnBrk="0" hangingPunct="0">
              <a:spcBef>
                <a:spcPct val="20000"/>
              </a:spcBef>
              <a:buChar char="–"/>
              <a:defRPr sz="2800">
                <a:solidFill>
                  <a:schemeClr val="tx1"/>
                </a:solidFill>
                <a:latin typeface="Arial" pitchFamily="34" charset="0"/>
                <a:cs typeface="Arial" pitchFamily="34" charset="0"/>
              </a:defRPr>
            </a:lvl2pPr>
            <a:lvl3pPr marL="1143000" indent="-228600" eaLnBrk="0" hangingPunct="0">
              <a:spcBef>
                <a:spcPct val="20000"/>
              </a:spcBef>
              <a:buChar char="•"/>
              <a:defRPr sz="2400">
                <a:solidFill>
                  <a:schemeClr val="tx1"/>
                </a:solidFill>
                <a:latin typeface="Arial" pitchFamily="34" charset="0"/>
                <a:cs typeface="Arial" pitchFamily="34" charset="0"/>
              </a:defRPr>
            </a:lvl3pPr>
            <a:lvl4pPr marL="1600200" indent="-228600" eaLnBrk="0" hangingPunct="0">
              <a:spcBef>
                <a:spcPct val="20000"/>
              </a:spcBef>
              <a:buChar char="–"/>
              <a:defRPr sz="2000">
                <a:solidFill>
                  <a:schemeClr val="tx1"/>
                </a:solidFill>
                <a:latin typeface="Arial" pitchFamily="34" charset="0"/>
                <a:cs typeface="Arial" pitchFamily="34" charset="0"/>
              </a:defRPr>
            </a:lvl4pPr>
            <a:lvl5pPr marL="2057400" indent="-228600" eaLnBrk="0" hangingPunct="0">
              <a:spcBef>
                <a:spcPct val="20000"/>
              </a:spcBef>
              <a:buChar char="»"/>
              <a:defRPr sz="2000">
                <a:solidFill>
                  <a:schemeClr val="tx1"/>
                </a:solidFill>
                <a:latin typeface="Arial" pitchFamily="34" charset="0"/>
                <a:cs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cs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cs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cs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cs typeface="Arial" pitchFamily="34" charset="0"/>
              </a:defRPr>
            </a:lvl9pPr>
          </a:lstStyle>
          <a:p>
            <a:pPr fontAlgn="auto">
              <a:spcAft>
                <a:spcPts val="0"/>
              </a:spcAft>
              <a:buFontTx/>
              <a:buNone/>
            </a:pPr>
            <a:r>
              <a:rPr lang="en-US" altLang="fr-FR" sz="2000">
                <a:solidFill>
                  <a:srgbClr val="00294B"/>
                </a:solidFill>
              </a:rPr>
              <a:t>  </a:t>
            </a:r>
            <a:r>
              <a:rPr lang="en-US" altLang="fr-FR" sz="1800">
                <a:solidFill>
                  <a:srgbClr val="00294B"/>
                </a:solidFill>
                <a:latin typeface="+mn-lt"/>
                <a:ea typeface="+mn-ea"/>
                <a:cs typeface="+mn-cs"/>
              </a:rPr>
              <a:t>At the forefront of the subatomic physics research </a:t>
            </a:r>
            <a:br>
              <a:rPr lang="en-US" altLang="fr-FR" sz="1800">
                <a:solidFill>
                  <a:srgbClr val="00294B"/>
                </a:solidFill>
                <a:latin typeface="+mn-lt"/>
                <a:ea typeface="+mn-ea"/>
                <a:cs typeface="+mn-cs"/>
              </a:rPr>
            </a:br>
            <a:r>
              <a:rPr lang="en-US" altLang="fr-FR" sz="1800">
                <a:solidFill>
                  <a:srgbClr val="00294B"/>
                </a:solidFill>
                <a:latin typeface="+mn-lt"/>
                <a:ea typeface="+mn-ea"/>
                <a:cs typeface="+mn-cs"/>
              </a:rPr>
              <a:t>IPN-Orsay has been shaping the vision in Nuclear Physics</a:t>
            </a:r>
            <a:br>
              <a:rPr lang="en-US" altLang="fr-FR" sz="1800">
                <a:solidFill>
                  <a:srgbClr val="00294B"/>
                </a:solidFill>
                <a:latin typeface="+mn-lt"/>
                <a:ea typeface="+mn-ea"/>
                <a:cs typeface="+mn-cs"/>
              </a:rPr>
            </a:br>
            <a:r>
              <a:rPr lang="en-US" altLang="fr-FR" sz="1800">
                <a:solidFill>
                  <a:srgbClr val="00294B"/>
                </a:solidFill>
                <a:latin typeface="+mn-lt"/>
                <a:ea typeface="+mn-ea"/>
                <a:cs typeface="+mn-cs"/>
              </a:rPr>
              <a:t>and sharing a future in its applications</a:t>
            </a:r>
            <a:endParaRPr lang="en-US" altLang="fr-FR" sz="1800" dirty="0">
              <a:solidFill>
                <a:srgbClr val="00294B"/>
              </a:solidFill>
              <a:latin typeface="+mn-lt"/>
              <a:ea typeface="+mn-ea"/>
              <a:cs typeface="+mn-cs"/>
            </a:endParaRPr>
          </a:p>
        </p:txBody>
      </p:sp>
      <p:pic>
        <p:nvPicPr>
          <p:cNvPr id="26" name="Image 25">
            <a:extLst>
              <a:ext uri="{FF2B5EF4-FFF2-40B4-BE49-F238E27FC236}">
                <a16:creationId xmlns:a16="http://schemas.microsoft.com/office/drawing/2014/main" id="{E662E067-B348-4E15-8968-D316B0E3F9AA}"/>
              </a:ext>
            </a:extLst>
          </p:cNvPr>
          <p:cNvPicPr>
            <a:picLocks noChangeAspect="1"/>
          </p:cNvPicPr>
          <p:nvPr/>
        </p:nvPicPr>
        <p:blipFill>
          <a:blip r:embed="rId11"/>
          <a:stretch>
            <a:fillRect/>
          </a:stretch>
        </p:blipFill>
        <p:spPr>
          <a:xfrm>
            <a:off x="7215081" y="2847491"/>
            <a:ext cx="2815578" cy="1916571"/>
          </a:xfrm>
          <a:prstGeom prst="rect">
            <a:avLst/>
          </a:prstGeom>
        </p:spPr>
      </p:pic>
      <p:sp>
        <p:nvSpPr>
          <p:cNvPr id="29" name="ZoneTexte 28">
            <a:extLst>
              <a:ext uri="{FF2B5EF4-FFF2-40B4-BE49-F238E27FC236}">
                <a16:creationId xmlns:a16="http://schemas.microsoft.com/office/drawing/2014/main" id="{7D62DE3C-24BA-48B0-B1D6-EAB3DAF577DA}"/>
              </a:ext>
            </a:extLst>
          </p:cNvPr>
          <p:cNvSpPr txBox="1"/>
          <p:nvPr/>
        </p:nvSpPr>
        <p:spPr>
          <a:xfrm>
            <a:off x="572259" y="1599883"/>
            <a:ext cx="4758497" cy="338554"/>
          </a:xfrm>
          <a:prstGeom prst="rect">
            <a:avLst/>
          </a:prstGeom>
          <a:solidFill>
            <a:srgbClr val="C4004A"/>
          </a:solidFill>
        </p:spPr>
        <p:txBody>
          <a:bodyPr wrap="square" rtlCol="0">
            <a:spAutoFit/>
          </a:bodyPr>
          <a:lstStyle/>
          <a:p>
            <a:pPr algn="ctr"/>
            <a:r>
              <a:rPr lang="en-US" sz="1600" b="1" dirty="0">
                <a:solidFill>
                  <a:schemeClr val="bg1"/>
                </a:solidFill>
                <a:latin typeface="+mn-lt"/>
              </a:rPr>
              <a:t>Astro-Particle and  Cosmology</a:t>
            </a:r>
          </a:p>
        </p:txBody>
      </p:sp>
      <p:sp>
        <p:nvSpPr>
          <p:cNvPr id="30" name="ZoneTexte 29">
            <a:extLst>
              <a:ext uri="{FF2B5EF4-FFF2-40B4-BE49-F238E27FC236}">
                <a16:creationId xmlns:a16="http://schemas.microsoft.com/office/drawing/2014/main" id="{17AAFE76-D008-4BCC-8264-0AD7BA8A884C}"/>
              </a:ext>
            </a:extLst>
          </p:cNvPr>
          <p:cNvSpPr txBox="1"/>
          <p:nvPr/>
        </p:nvSpPr>
        <p:spPr>
          <a:xfrm>
            <a:off x="7329901" y="4950806"/>
            <a:ext cx="2619628" cy="307777"/>
          </a:xfrm>
          <a:prstGeom prst="rect">
            <a:avLst/>
          </a:prstGeom>
          <a:solidFill>
            <a:srgbClr val="C4004A"/>
          </a:solidFill>
        </p:spPr>
        <p:txBody>
          <a:bodyPr wrap="square" rtlCol="0">
            <a:spAutoFit/>
          </a:bodyPr>
          <a:lstStyle>
            <a:defPPr>
              <a:defRPr lang="fr-FR"/>
            </a:defPPr>
            <a:lvl1pPr algn="ctr">
              <a:defRPr sz="1400" b="1">
                <a:solidFill>
                  <a:schemeClr val="bg1"/>
                </a:solidFill>
              </a:defRPr>
            </a:lvl1pPr>
          </a:lstStyle>
          <a:p>
            <a:r>
              <a:rPr lang="en-US" dirty="0"/>
              <a:t>Material and surface science</a:t>
            </a:r>
          </a:p>
        </p:txBody>
      </p:sp>
      <p:sp>
        <p:nvSpPr>
          <p:cNvPr id="31" name="ZoneTexte 30">
            <a:extLst>
              <a:ext uri="{FF2B5EF4-FFF2-40B4-BE49-F238E27FC236}">
                <a16:creationId xmlns:a16="http://schemas.microsoft.com/office/drawing/2014/main" id="{6D65CF8D-46C4-42A1-8D37-F31169870209}"/>
              </a:ext>
            </a:extLst>
          </p:cNvPr>
          <p:cNvSpPr txBox="1"/>
          <p:nvPr/>
        </p:nvSpPr>
        <p:spPr>
          <a:xfrm>
            <a:off x="572259" y="2041597"/>
            <a:ext cx="3010123" cy="307777"/>
          </a:xfrm>
          <a:prstGeom prst="rect">
            <a:avLst/>
          </a:prstGeom>
          <a:solidFill>
            <a:srgbClr val="C4004A"/>
          </a:solidFill>
        </p:spPr>
        <p:txBody>
          <a:bodyPr wrap="square" rtlCol="0">
            <a:spAutoFit/>
          </a:bodyPr>
          <a:lstStyle/>
          <a:p>
            <a:pPr algn="ctr"/>
            <a:r>
              <a:rPr lang="en-US" sz="1400" b="1" dirty="0">
                <a:solidFill>
                  <a:schemeClr val="bg1"/>
                </a:solidFill>
              </a:rPr>
              <a:t>Nuclear Structure and Dynamics</a:t>
            </a:r>
          </a:p>
        </p:txBody>
      </p:sp>
      <p:sp>
        <p:nvSpPr>
          <p:cNvPr id="33" name="ZoneTexte 32">
            <a:extLst>
              <a:ext uri="{FF2B5EF4-FFF2-40B4-BE49-F238E27FC236}">
                <a16:creationId xmlns:a16="http://schemas.microsoft.com/office/drawing/2014/main" id="{7B1D0819-3114-4874-B24C-F68D027DA847}"/>
              </a:ext>
            </a:extLst>
          </p:cNvPr>
          <p:cNvSpPr txBox="1"/>
          <p:nvPr/>
        </p:nvSpPr>
        <p:spPr>
          <a:xfrm>
            <a:off x="572259" y="4614160"/>
            <a:ext cx="3010123" cy="307777"/>
          </a:xfrm>
          <a:prstGeom prst="rect">
            <a:avLst/>
          </a:prstGeom>
          <a:solidFill>
            <a:srgbClr val="C4004A"/>
          </a:solidFill>
        </p:spPr>
        <p:txBody>
          <a:bodyPr wrap="square" rtlCol="0">
            <a:spAutoFit/>
          </a:bodyPr>
          <a:lstStyle/>
          <a:p>
            <a:pPr algn="ctr"/>
            <a:r>
              <a:rPr lang="en-US" sz="1400" b="1" dirty="0">
                <a:solidFill>
                  <a:schemeClr val="bg1"/>
                </a:solidFill>
              </a:rPr>
              <a:t>Hadrons and Hadronic matter</a:t>
            </a:r>
          </a:p>
        </p:txBody>
      </p:sp>
      <p:sp>
        <p:nvSpPr>
          <p:cNvPr id="34" name="ZoneTexte 33">
            <a:extLst>
              <a:ext uri="{FF2B5EF4-FFF2-40B4-BE49-F238E27FC236}">
                <a16:creationId xmlns:a16="http://schemas.microsoft.com/office/drawing/2014/main" id="{30D4F4D8-D168-45EE-AA53-0240A74A3461}"/>
              </a:ext>
            </a:extLst>
          </p:cNvPr>
          <p:cNvSpPr txBox="1"/>
          <p:nvPr/>
        </p:nvSpPr>
        <p:spPr>
          <a:xfrm>
            <a:off x="7511546" y="2814114"/>
            <a:ext cx="2026698" cy="307777"/>
          </a:xfrm>
          <a:prstGeom prst="rect">
            <a:avLst/>
          </a:prstGeom>
          <a:solidFill>
            <a:srgbClr val="C4004A"/>
          </a:solidFill>
        </p:spPr>
        <p:txBody>
          <a:bodyPr wrap="square" rtlCol="0">
            <a:spAutoFit/>
          </a:bodyPr>
          <a:lstStyle>
            <a:defPPr>
              <a:defRPr lang="fr-FR"/>
            </a:defPPr>
            <a:lvl1pPr algn="ctr">
              <a:defRPr sz="1400" b="1">
                <a:solidFill>
                  <a:schemeClr val="bg1"/>
                </a:solidFill>
              </a:defRPr>
            </a:lvl1pPr>
          </a:lstStyle>
          <a:p>
            <a:r>
              <a:rPr lang="en-US" dirty="0"/>
              <a:t>Applications</a:t>
            </a:r>
          </a:p>
        </p:txBody>
      </p:sp>
      <p:sp>
        <p:nvSpPr>
          <p:cNvPr id="36" name="object 11">
            <a:extLst>
              <a:ext uri="{FF2B5EF4-FFF2-40B4-BE49-F238E27FC236}">
                <a16:creationId xmlns:a16="http://schemas.microsoft.com/office/drawing/2014/main" id="{C9EE72E8-3E08-40A4-B82C-4D95625529FD}"/>
              </a:ext>
            </a:extLst>
          </p:cNvPr>
          <p:cNvSpPr/>
          <p:nvPr/>
        </p:nvSpPr>
        <p:spPr>
          <a:xfrm>
            <a:off x="1277489" y="1951853"/>
            <a:ext cx="5408733" cy="1979581"/>
          </a:xfrm>
          <a:prstGeom prst="rect">
            <a:avLst/>
          </a:prstGeom>
          <a:blipFill>
            <a:blip r:embed="rId12"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lang="en-US" dirty="0"/>
          </a:p>
        </p:txBody>
      </p:sp>
    </p:spTree>
    <p:extLst>
      <p:ext uri="{BB962C8B-B14F-4D97-AF65-F5344CB8AC3E}">
        <p14:creationId xmlns:p14="http://schemas.microsoft.com/office/powerpoint/2010/main" val="119553981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D3E613A3-26DD-4A7A-A2E6-75BA734579DA}"/>
              </a:ext>
            </a:extLst>
          </p:cNvPr>
          <p:cNvSpPr/>
          <p:nvPr/>
        </p:nvSpPr>
        <p:spPr>
          <a:xfrm>
            <a:off x="1281931" y="214555"/>
            <a:ext cx="9490844" cy="675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Rectangle 10">
            <a:extLst>
              <a:ext uri="{FF2B5EF4-FFF2-40B4-BE49-F238E27FC236}">
                <a16:creationId xmlns:a16="http://schemas.microsoft.com/office/drawing/2014/main" id="{3BBC43DF-D0C5-44E2-93FA-2E2CFB3D5E63}"/>
              </a:ext>
            </a:extLst>
          </p:cNvPr>
          <p:cNvSpPr/>
          <p:nvPr/>
        </p:nvSpPr>
        <p:spPr>
          <a:xfrm>
            <a:off x="1281931" y="194361"/>
            <a:ext cx="9490844" cy="675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e la date 1">
            <a:extLst>
              <a:ext uri="{FF2B5EF4-FFF2-40B4-BE49-F238E27FC236}">
                <a16:creationId xmlns:a16="http://schemas.microsoft.com/office/drawing/2014/main" id="{722D6B91-9C7F-4363-A940-820387554540}"/>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0F7C0426-B7EF-4615-B48A-409BB5A4C967}"/>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CF3CC708-B091-43B0-8C60-BD9A0345F380}"/>
              </a:ext>
            </a:extLst>
          </p:cNvPr>
          <p:cNvSpPr>
            <a:spLocks noGrp="1"/>
          </p:cNvSpPr>
          <p:nvPr>
            <p:ph type="sldNum" sz="quarter" idx="12"/>
          </p:nvPr>
        </p:nvSpPr>
        <p:spPr/>
        <p:txBody>
          <a:bodyPr/>
          <a:lstStyle/>
          <a:p>
            <a:fld id="{77E71596-5F9D-49C5-9701-16B3CA54319D}" type="slidenum">
              <a:rPr lang="fr-FR" smtClean="0"/>
              <a:pPr/>
              <a:t>10</a:t>
            </a:fld>
            <a:endParaRPr lang="fr-FR" dirty="0"/>
          </a:p>
        </p:txBody>
      </p:sp>
      <p:sp>
        <p:nvSpPr>
          <p:cNvPr id="6" name="Titre 5">
            <a:extLst>
              <a:ext uri="{FF2B5EF4-FFF2-40B4-BE49-F238E27FC236}">
                <a16:creationId xmlns:a16="http://schemas.microsoft.com/office/drawing/2014/main" id="{51E9E299-0370-45D3-8CCC-B824E2A8A9EB}"/>
              </a:ext>
            </a:extLst>
          </p:cNvPr>
          <p:cNvSpPr>
            <a:spLocks noGrp="1"/>
          </p:cNvSpPr>
          <p:nvPr>
            <p:ph type="title"/>
          </p:nvPr>
        </p:nvSpPr>
        <p:spPr>
          <a:xfrm>
            <a:off x="1281930" y="149424"/>
            <a:ext cx="9300001" cy="720080"/>
          </a:xfrm>
        </p:spPr>
        <p:txBody>
          <a:bodyPr/>
          <a:lstStyle/>
          <a:p>
            <a:pPr>
              <a:lnSpc>
                <a:spcPct val="100000"/>
              </a:lnSpc>
              <a:spcBef>
                <a:spcPts val="0"/>
              </a:spcBef>
            </a:pPr>
            <a:r>
              <a:rPr lang="en-US" dirty="0">
                <a:solidFill>
                  <a:srgbClr val="FF6700"/>
                </a:solidFill>
                <a:effectLst>
                  <a:outerShdw blurRad="38100" dist="38100" dir="2700000" algn="tl">
                    <a:srgbClr val="000000">
                      <a:alpha val="43137"/>
                    </a:srgbClr>
                  </a:outerShdw>
                </a:effectLst>
              </a:rPr>
              <a:t>Nuclear Structure: Beyond the mean field</a:t>
            </a:r>
            <a:br>
              <a:rPr lang="en-US" dirty="0">
                <a:solidFill>
                  <a:srgbClr val="FF6700"/>
                </a:solidFill>
                <a:effectLst>
                  <a:outerShdw blurRad="38100" dist="38100" dir="2700000" algn="tl">
                    <a:srgbClr val="000000">
                      <a:alpha val="43137"/>
                    </a:srgbClr>
                  </a:outerShdw>
                </a:effectLst>
              </a:rPr>
            </a:br>
            <a:r>
              <a:rPr lang="en-US" dirty="0">
                <a:solidFill>
                  <a:srgbClr val="FF6700"/>
                </a:solidFill>
                <a:effectLst>
                  <a:outerShdw blurRad="38100" dist="38100" dir="2700000" algn="tl">
                    <a:srgbClr val="000000">
                      <a:alpha val="43137"/>
                    </a:srgbClr>
                  </a:outerShdw>
                </a:effectLst>
              </a:rPr>
              <a:t>Damping single of  particle motion: deep hole and high-lying  s-p  states</a:t>
            </a:r>
            <a:endParaRPr lang="fr-FR" dirty="0"/>
          </a:p>
        </p:txBody>
      </p:sp>
      <p:pic>
        <p:nvPicPr>
          <p:cNvPr id="7" name="Picture 8" descr="Sans titre-8">
            <a:extLst>
              <a:ext uri="{FF2B5EF4-FFF2-40B4-BE49-F238E27FC236}">
                <a16:creationId xmlns:a16="http://schemas.microsoft.com/office/drawing/2014/main" id="{E3C4782F-6A01-4F29-87A4-0EFFB17D5B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7812" y="1104046"/>
            <a:ext cx="3122270" cy="42188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0" name="Groupe 19">
            <a:extLst>
              <a:ext uri="{FF2B5EF4-FFF2-40B4-BE49-F238E27FC236}">
                <a16:creationId xmlns:a16="http://schemas.microsoft.com/office/drawing/2014/main" id="{AC933B7C-7FB0-468C-B05E-365E0FAC7DD2}"/>
              </a:ext>
            </a:extLst>
          </p:cNvPr>
          <p:cNvGrpSpPr/>
          <p:nvPr/>
        </p:nvGrpSpPr>
        <p:grpSpPr>
          <a:xfrm>
            <a:off x="7259449" y="971929"/>
            <a:ext cx="3513326" cy="4532669"/>
            <a:chOff x="7304679" y="968583"/>
            <a:chExt cx="3513326" cy="4532669"/>
          </a:xfrm>
        </p:grpSpPr>
        <p:pic>
          <p:nvPicPr>
            <p:cNvPr id="9" name="Picture 3" descr="Sans titre-9">
              <a:extLst>
                <a:ext uri="{FF2B5EF4-FFF2-40B4-BE49-F238E27FC236}">
                  <a16:creationId xmlns:a16="http://schemas.microsoft.com/office/drawing/2014/main" id="{833D4EC5-DAB1-4655-8B10-C19B4C1C04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a:xfrm>
              <a:off x="7592609" y="1540648"/>
              <a:ext cx="2855007" cy="3960604"/>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 name="Rectangle 9">
              <a:extLst>
                <a:ext uri="{FF2B5EF4-FFF2-40B4-BE49-F238E27FC236}">
                  <a16:creationId xmlns:a16="http://schemas.microsoft.com/office/drawing/2014/main" id="{54D1C31B-DC9F-40A5-AAA3-EB4F73B8166C}"/>
                </a:ext>
              </a:extLst>
            </p:cNvPr>
            <p:cNvSpPr/>
            <p:nvPr/>
          </p:nvSpPr>
          <p:spPr>
            <a:xfrm>
              <a:off x="7304679" y="968583"/>
              <a:ext cx="3513326" cy="461665"/>
            </a:xfrm>
            <a:prstGeom prst="rect">
              <a:avLst/>
            </a:prstGeom>
          </p:spPr>
          <p:txBody>
            <a:bodyPr wrap="square">
              <a:spAutoFit/>
            </a:bodyPr>
            <a:lstStyle/>
            <a:p>
              <a:pPr algn="ctr"/>
              <a:r>
                <a:rPr lang="en-US" altLang="en-US" sz="1200" b="1" i="1" dirty="0">
                  <a:solidFill>
                    <a:srgbClr val="C4004A"/>
                  </a:solidFill>
                </a:rPr>
                <a:t>Later  1991 with EDEN  </a:t>
              </a:r>
              <a:r>
                <a:rPr lang="fr-FR" altLang="en-US" sz="1200" b="1" i="1" dirty="0">
                  <a:solidFill>
                    <a:srgbClr val="C4004A"/>
                  </a:solidFill>
                </a:rPr>
                <a:t>neutron </a:t>
              </a:r>
            </a:p>
            <a:p>
              <a:pPr algn="ctr"/>
              <a:r>
                <a:rPr lang="fr-FR" altLang="en-US" sz="1200" b="1" i="1" dirty="0">
                  <a:solidFill>
                    <a:srgbClr val="C4004A"/>
                  </a:solidFill>
                </a:rPr>
                <a:t>Multi detectors</a:t>
              </a:r>
              <a:endParaRPr lang="en-US" altLang="en-US" sz="1200" b="1" i="1" dirty="0">
                <a:solidFill>
                  <a:srgbClr val="C4004A"/>
                </a:solidFill>
              </a:endParaRPr>
            </a:p>
          </p:txBody>
        </p:sp>
      </p:grpSp>
      <p:sp>
        <p:nvSpPr>
          <p:cNvPr id="12" name="Rectangle 11">
            <a:extLst>
              <a:ext uri="{FF2B5EF4-FFF2-40B4-BE49-F238E27FC236}">
                <a16:creationId xmlns:a16="http://schemas.microsoft.com/office/drawing/2014/main" id="{D05A7E97-5425-43CC-B1EE-8C3906B596CE}"/>
              </a:ext>
            </a:extLst>
          </p:cNvPr>
          <p:cNvSpPr/>
          <p:nvPr/>
        </p:nvSpPr>
        <p:spPr>
          <a:xfrm>
            <a:off x="3845676" y="874035"/>
            <a:ext cx="3081421" cy="400110"/>
          </a:xfrm>
          <a:prstGeom prst="rect">
            <a:avLst/>
          </a:prstGeom>
        </p:spPr>
        <p:txBody>
          <a:bodyPr wrap="none">
            <a:spAutoFit/>
          </a:bodyPr>
          <a:lstStyle/>
          <a:p>
            <a:pPr algn="ctr"/>
            <a:r>
              <a:rPr lang="en-US" altLang="en-US" b="1" i="1" baseline="-25000" dirty="0">
                <a:solidFill>
                  <a:srgbClr val="C4004A"/>
                </a:solidFill>
                <a:latin typeface="Arial" panose="020B0604020202020204" pitchFamily="34" charset="0"/>
              </a:rPr>
              <a:t>Selectivity for large L transfer (5-8)</a:t>
            </a:r>
            <a:r>
              <a:rPr lang="en-US" i="1" dirty="0">
                <a:solidFill>
                  <a:srgbClr val="C4004A"/>
                </a:solidFill>
                <a:effectLst>
                  <a:outerShdw blurRad="38100" dist="38100" dir="2700000" algn="tl">
                    <a:srgbClr val="000000">
                      <a:alpha val="43137"/>
                    </a:srgbClr>
                  </a:outerShdw>
                </a:effectLst>
              </a:rPr>
              <a:t> </a:t>
            </a:r>
            <a:endParaRPr lang="en-US" dirty="0">
              <a:solidFill>
                <a:srgbClr val="C4004A"/>
              </a:solidFill>
            </a:endParaRPr>
          </a:p>
        </p:txBody>
      </p:sp>
      <p:sp>
        <p:nvSpPr>
          <p:cNvPr id="5" name="Rectangle 4">
            <a:extLst>
              <a:ext uri="{FF2B5EF4-FFF2-40B4-BE49-F238E27FC236}">
                <a16:creationId xmlns:a16="http://schemas.microsoft.com/office/drawing/2014/main" id="{80E3528A-28D1-4D1F-AD44-CD0438172B8A}"/>
              </a:ext>
            </a:extLst>
          </p:cNvPr>
          <p:cNvSpPr/>
          <p:nvPr/>
        </p:nvSpPr>
        <p:spPr>
          <a:xfrm>
            <a:off x="175395" y="5356901"/>
            <a:ext cx="3670281" cy="307777"/>
          </a:xfrm>
          <a:prstGeom prst="rect">
            <a:avLst/>
          </a:prstGeom>
        </p:spPr>
        <p:txBody>
          <a:bodyPr wrap="square">
            <a:spAutoFit/>
          </a:bodyPr>
          <a:lstStyle/>
          <a:p>
            <a:pPr>
              <a:spcAft>
                <a:spcPts val="0"/>
              </a:spcAft>
            </a:pPr>
            <a:r>
              <a:rPr lang="fr-FR" sz="1400" dirty="0">
                <a:latin typeface="Times New Roman" panose="02020603050405020304" pitchFamily="18" charset="0"/>
                <a:ea typeface="Times" panose="02020603050405020304" pitchFamily="18" charset="0"/>
                <a:cs typeface="Times New Roman" panose="02020603050405020304" pitchFamily="18" charset="0"/>
              </a:rPr>
              <a:t>H. Langevin et al. , </a:t>
            </a:r>
            <a:r>
              <a:rPr lang="fr-FR" sz="1400" dirty="0" err="1">
                <a:latin typeface="Times New Roman" panose="02020603050405020304" pitchFamily="18" charset="0"/>
                <a:ea typeface="Times" panose="02020603050405020304" pitchFamily="18" charset="0"/>
                <a:cs typeface="Times New Roman" panose="02020603050405020304" pitchFamily="18" charset="0"/>
              </a:rPr>
              <a:t>Phys.Lett</a:t>
            </a:r>
            <a:r>
              <a:rPr lang="fr-FR" sz="1400" dirty="0">
                <a:latin typeface="Times New Roman" panose="02020603050405020304" pitchFamily="18" charset="0"/>
                <a:ea typeface="Times" panose="02020603050405020304" pitchFamily="18" charset="0"/>
                <a:cs typeface="Times New Roman" panose="02020603050405020304" pitchFamily="18" charset="0"/>
              </a:rPr>
              <a:t>. </a:t>
            </a:r>
            <a:r>
              <a:rPr lang="fr-FR" sz="1400" b="1" dirty="0">
                <a:latin typeface="Times New Roman" panose="02020603050405020304" pitchFamily="18" charset="0"/>
                <a:ea typeface="Times" panose="02020603050405020304" pitchFamily="18" charset="0"/>
                <a:cs typeface="Times New Roman" panose="02020603050405020304" pitchFamily="18" charset="0"/>
              </a:rPr>
              <a:t>B114</a:t>
            </a:r>
            <a:r>
              <a:rPr lang="fr-FR" sz="1400" dirty="0">
                <a:latin typeface="Times New Roman" panose="02020603050405020304" pitchFamily="18" charset="0"/>
                <a:ea typeface="Times" panose="02020603050405020304" pitchFamily="18" charset="0"/>
                <a:cs typeface="Times New Roman" panose="02020603050405020304" pitchFamily="18" charset="0"/>
              </a:rPr>
              <a:t>, 323 (1982).</a:t>
            </a:r>
            <a:endParaRPr lang="fr-FR" sz="2400" dirty="0">
              <a:effectLst/>
              <a:latin typeface="Times" panose="02020603050405020304" pitchFamily="18" charset="0"/>
              <a:ea typeface="Times" panose="02020603050405020304" pitchFamily="18" charset="0"/>
              <a:cs typeface="Times New Roman" panose="02020603050405020304" pitchFamily="18" charset="0"/>
            </a:endParaRPr>
          </a:p>
        </p:txBody>
      </p:sp>
      <p:grpSp>
        <p:nvGrpSpPr>
          <p:cNvPr id="18" name="Groupe 17">
            <a:extLst>
              <a:ext uri="{FF2B5EF4-FFF2-40B4-BE49-F238E27FC236}">
                <a16:creationId xmlns:a16="http://schemas.microsoft.com/office/drawing/2014/main" id="{0729A41F-45AA-4DCE-86AD-E88CA33DFD1F}"/>
              </a:ext>
            </a:extLst>
          </p:cNvPr>
          <p:cNvGrpSpPr/>
          <p:nvPr/>
        </p:nvGrpSpPr>
        <p:grpSpPr>
          <a:xfrm>
            <a:off x="4023825" y="1462616"/>
            <a:ext cx="3523554" cy="4232010"/>
            <a:chOff x="4030329" y="1472119"/>
            <a:chExt cx="3523554" cy="4232010"/>
          </a:xfrm>
        </p:grpSpPr>
        <p:grpSp>
          <p:nvGrpSpPr>
            <p:cNvPr id="19" name="Groupe 18">
              <a:extLst>
                <a:ext uri="{FF2B5EF4-FFF2-40B4-BE49-F238E27FC236}">
                  <a16:creationId xmlns:a16="http://schemas.microsoft.com/office/drawing/2014/main" id="{AECB6AB7-6522-4836-9534-1CB6C3CB0E11}"/>
                </a:ext>
              </a:extLst>
            </p:cNvPr>
            <p:cNvGrpSpPr/>
            <p:nvPr/>
          </p:nvGrpSpPr>
          <p:grpSpPr>
            <a:xfrm>
              <a:off x="4030329" y="1472119"/>
              <a:ext cx="3032807" cy="3720562"/>
              <a:chOff x="3938795" y="1687919"/>
              <a:chExt cx="3032807" cy="3720562"/>
            </a:xfrm>
          </p:grpSpPr>
          <p:pic>
            <p:nvPicPr>
              <p:cNvPr id="8" name="Picture 4">
                <a:extLst>
                  <a:ext uri="{FF2B5EF4-FFF2-40B4-BE49-F238E27FC236}">
                    <a16:creationId xmlns:a16="http://schemas.microsoft.com/office/drawing/2014/main" id="{49E80CC7-4F69-49AB-AD17-0D38D4324BB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8371" r="7882"/>
              <a:stretch/>
            </p:blipFill>
            <p:spPr bwMode="auto">
              <a:xfrm>
                <a:off x="3938795" y="1687919"/>
                <a:ext cx="2895184" cy="3698099"/>
              </a:xfrm>
              <a:prstGeom prst="rect">
                <a:avLst/>
              </a:prstGeom>
              <a:solidFill>
                <a:srgbClr val="FF0000"/>
              </a:solidFill>
              <a:ln w="9525">
                <a:solidFill>
                  <a:schemeClr val="tx1"/>
                </a:solidFill>
                <a:miter lim="800000"/>
                <a:headEnd/>
                <a:tailEnd/>
              </a:ln>
              <a:effectLst/>
              <a:extLst/>
            </p:spPr>
          </p:pic>
          <p:grpSp>
            <p:nvGrpSpPr>
              <p:cNvPr id="14" name="Groupe 13">
                <a:extLst>
                  <a:ext uri="{FF2B5EF4-FFF2-40B4-BE49-F238E27FC236}">
                    <a16:creationId xmlns:a16="http://schemas.microsoft.com/office/drawing/2014/main" id="{3ED7C940-490E-4937-8EC1-B33AE786154A}"/>
                  </a:ext>
                </a:extLst>
              </p:cNvPr>
              <p:cNvGrpSpPr/>
              <p:nvPr/>
            </p:nvGrpSpPr>
            <p:grpSpPr>
              <a:xfrm>
                <a:off x="5158007" y="2846798"/>
                <a:ext cx="1813595" cy="2561683"/>
                <a:chOff x="6116484" y="2815180"/>
                <a:chExt cx="2743886" cy="3875711"/>
              </a:xfrm>
            </p:grpSpPr>
            <p:sp>
              <p:nvSpPr>
                <p:cNvPr id="15" name="Text Box 11">
                  <a:extLst>
                    <a:ext uri="{FF2B5EF4-FFF2-40B4-BE49-F238E27FC236}">
                      <a16:creationId xmlns:a16="http://schemas.microsoft.com/office/drawing/2014/main" id="{E23BE544-AE63-4C02-8F5A-89C42F7D5992}"/>
                    </a:ext>
                  </a:extLst>
                </p:cNvPr>
                <p:cNvSpPr txBox="1">
                  <a:spLocks noChangeArrowheads="1"/>
                </p:cNvSpPr>
                <p:nvPr/>
              </p:nvSpPr>
              <p:spPr bwMode="auto">
                <a:xfrm>
                  <a:off x="7090309" y="5212311"/>
                  <a:ext cx="1770061" cy="14785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en-US" sz="1400" b="1" baseline="-25000" dirty="0">
                      <a:solidFill>
                        <a:srgbClr val="C4004A"/>
                      </a:solidFill>
                      <a:latin typeface="Arial" panose="020B0604020202020204" pitchFamily="34" charset="0"/>
                    </a:rPr>
                    <a:t>Direct observation of </a:t>
                  </a:r>
                </a:p>
                <a:p>
                  <a:pPr eaLnBrk="1" hangingPunct="1"/>
                  <a:r>
                    <a:rPr lang="en-US" altLang="en-US" sz="1400" b="1" baseline="-25000" dirty="0">
                      <a:solidFill>
                        <a:srgbClr val="C4004A"/>
                      </a:solidFill>
                      <a:latin typeface="Arial" panose="020B0604020202020204" pitchFamily="34" charset="0"/>
                    </a:rPr>
                    <a:t>Spin-orbit partners</a:t>
                  </a:r>
                </a:p>
              </p:txBody>
            </p:sp>
            <p:cxnSp>
              <p:nvCxnSpPr>
                <p:cNvPr id="16" name="Straight Arrow Connector 2">
                  <a:extLst>
                    <a:ext uri="{FF2B5EF4-FFF2-40B4-BE49-F238E27FC236}">
                      <a16:creationId xmlns:a16="http://schemas.microsoft.com/office/drawing/2014/main" id="{703CC2DA-DD93-4CDD-8A73-DF6A90024C23}"/>
                    </a:ext>
                  </a:extLst>
                </p:cNvPr>
                <p:cNvCxnSpPr/>
                <p:nvPr/>
              </p:nvCxnSpPr>
              <p:spPr>
                <a:xfrm flipH="1" flipV="1">
                  <a:off x="6752572" y="2815180"/>
                  <a:ext cx="992642" cy="2431118"/>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Straight Arrow Connector 12">
                  <a:extLst>
                    <a:ext uri="{FF2B5EF4-FFF2-40B4-BE49-F238E27FC236}">
                      <a16:creationId xmlns:a16="http://schemas.microsoft.com/office/drawing/2014/main" id="{6793DA23-6068-4FAC-8E3E-EFB5ACE32F57}"/>
                    </a:ext>
                  </a:extLst>
                </p:cNvPr>
                <p:cNvCxnSpPr>
                  <a:cxnSpLocks/>
                </p:cNvCxnSpPr>
                <p:nvPr/>
              </p:nvCxnSpPr>
              <p:spPr>
                <a:xfrm flipH="1" flipV="1">
                  <a:off x="6116484" y="2961953"/>
                  <a:ext cx="1628731" cy="2284345"/>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grpSp>
        <p:sp>
          <p:nvSpPr>
            <p:cNvPr id="13" name="Rectangle 12">
              <a:extLst>
                <a:ext uri="{FF2B5EF4-FFF2-40B4-BE49-F238E27FC236}">
                  <a16:creationId xmlns:a16="http://schemas.microsoft.com/office/drawing/2014/main" id="{DE0CF302-F8FD-4A73-AEA3-5A4F2D326C08}"/>
                </a:ext>
              </a:extLst>
            </p:cNvPr>
            <p:cNvSpPr/>
            <p:nvPr/>
          </p:nvSpPr>
          <p:spPr>
            <a:xfrm>
              <a:off x="4069396" y="5180909"/>
              <a:ext cx="3484487" cy="523220"/>
            </a:xfrm>
            <a:prstGeom prst="rect">
              <a:avLst/>
            </a:prstGeom>
          </p:spPr>
          <p:txBody>
            <a:bodyPr wrap="square">
              <a:spAutoFit/>
            </a:bodyPr>
            <a:lstStyle/>
            <a:p>
              <a:r>
                <a:rPr lang="en-GB" sz="1400" dirty="0">
                  <a:latin typeface="Times" panose="02020603050405020304" pitchFamily="18" charset="0"/>
                  <a:ea typeface="Times" panose="02020603050405020304" pitchFamily="18" charset="0"/>
                  <a:cs typeface="Times New Roman" panose="02020603050405020304" pitchFamily="18" charset="0"/>
                </a:rPr>
                <a:t>S Gales, Ch. </a:t>
              </a:r>
              <a:r>
                <a:rPr lang="en-GB" sz="1400" dirty="0" err="1">
                  <a:latin typeface="Times" panose="02020603050405020304" pitchFamily="18" charset="0"/>
                  <a:ea typeface="Times" panose="02020603050405020304" pitchFamily="18" charset="0"/>
                  <a:cs typeface="Times New Roman" panose="02020603050405020304" pitchFamily="18" charset="0"/>
                </a:rPr>
                <a:t>Stoyanov</a:t>
              </a:r>
              <a:r>
                <a:rPr lang="en-GB" sz="1400" dirty="0">
                  <a:latin typeface="Times" panose="02020603050405020304" pitchFamily="18" charset="0"/>
                  <a:ea typeface="Times" panose="02020603050405020304" pitchFamily="18" charset="0"/>
                  <a:cs typeface="Times New Roman" panose="02020603050405020304" pitchFamily="18" charset="0"/>
                </a:rPr>
                <a:t> and A.I. </a:t>
              </a:r>
              <a:r>
                <a:rPr lang="en-GB" sz="1400" dirty="0" err="1">
                  <a:latin typeface="Times" panose="02020603050405020304" pitchFamily="18" charset="0"/>
                  <a:ea typeface="Times" panose="02020603050405020304" pitchFamily="18" charset="0"/>
                  <a:cs typeface="Times New Roman" panose="02020603050405020304" pitchFamily="18" charset="0"/>
                </a:rPr>
                <a:t>Vdovin</a:t>
              </a:r>
              <a:r>
                <a:rPr lang="en-GB" sz="1400" dirty="0">
                  <a:latin typeface="Times" panose="02020603050405020304" pitchFamily="18" charset="0"/>
                  <a:ea typeface="Times" panose="02020603050405020304" pitchFamily="18" charset="0"/>
                  <a:cs typeface="Times New Roman" panose="02020603050405020304" pitchFamily="18" charset="0"/>
                </a:rPr>
                <a:t>, </a:t>
              </a:r>
            </a:p>
            <a:p>
              <a:r>
                <a:rPr lang="en-GB" sz="1400" dirty="0">
                  <a:latin typeface="Times" panose="02020603050405020304" pitchFamily="18" charset="0"/>
                  <a:ea typeface="Times" panose="02020603050405020304" pitchFamily="18" charset="0"/>
                  <a:cs typeface="Times New Roman" panose="02020603050405020304" pitchFamily="18" charset="0"/>
                </a:rPr>
                <a:t>Phys. Rep. </a:t>
              </a:r>
              <a:r>
                <a:rPr lang="en-GB" sz="1400" b="1" dirty="0">
                  <a:latin typeface="Times" panose="02020603050405020304" pitchFamily="18" charset="0"/>
                  <a:ea typeface="Times" panose="02020603050405020304" pitchFamily="18" charset="0"/>
                  <a:cs typeface="Times New Roman" panose="02020603050405020304" pitchFamily="18" charset="0"/>
                </a:rPr>
                <a:t>166</a:t>
              </a:r>
              <a:r>
                <a:rPr lang="en-GB" sz="1400" dirty="0">
                  <a:latin typeface="Times" panose="02020603050405020304" pitchFamily="18" charset="0"/>
                  <a:ea typeface="Times" panose="02020603050405020304" pitchFamily="18" charset="0"/>
                  <a:cs typeface="Times New Roman" panose="02020603050405020304" pitchFamily="18" charset="0"/>
                </a:rPr>
                <a:t>, 127 (1988).</a:t>
              </a:r>
              <a:endParaRPr lang="en-US" sz="1400" dirty="0"/>
            </a:p>
          </p:txBody>
        </p:sp>
      </p:grpSp>
    </p:spTree>
    <p:extLst>
      <p:ext uri="{BB962C8B-B14F-4D97-AF65-F5344CB8AC3E}">
        <p14:creationId xmlns:p14="http://schemas.microsoft.com/office/powerpoint/2010/main" val="2608087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B34AFC7D-25AB-4319-B7FC-0F34146148A0}"/>
              </a:ext>
            </a:extLst>
          </p:cNvPr>
          <p:cNvSpPr/>
          <p:nvPr/>
        </p:nvSpPr>
        <p:spPr>
          <a:xfrm>
            <a:off x="1281931" y="194361"/>
            <a:ext cx="9490844" cy="675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e la date 1">
            <a:extLst>
              <a:ext uri="{FF2B5EF4-FFF2-40B4-BE49-F238E27FC236}">
                <a16:creationId xmlns:a16="http://schemas.microsoft.com/office/drawing/2014/main" id="{070237CC-BCA0-45C2-8C1E-6CDF87275E8C}"/>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C23C1C8B-4682-4921-B969-3AE680745027}"/>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977A5FCF-CB5A-472B-AC7C-1172A43D5F43}"/>
              </a:ext>
            </a:extLst>
          </p:cNvPr>
          <p:cNvSpPr>
            <a:spLocks noGrp="1"/>
          </p:cNvSpPr>
          <p:nvPr>
            <p:ph type="sldNum" sz="quarter" idx="12"/>
          </p:nvPr>
        </p:nvSpPr>
        <p:spPr/>
        <p:txBody>
          <a:bodyPr/>
          <a:lstStyle/>
          <a:p>
            <a:fld id="{77E71596-5F9D-49C5-9701-16B3CA54319D}" type="slidenum">
              <a:rPr lang="fr-FR" smtClean="0"/>
              <a:pPr/>
              <a:t>11</a:t>
            </a:fld>
            <a:endParaRPr lang="fr-FR" dirty="0"/>
          </a:p>
        </p:txBody>
      </p:sp>
      <p:sp>
        <p:nvSpPr>
          <p:cNvPr id="6" name="Titre 5">
            <a:extLst>
              <a:ext uri="{FF2B5EF4-FFF2-40B4-BE49-F238E27FC236}">
                <a16:creationId xmlns:a16="http://schemas.microsoft.com/office/drawing/2014/main" id="{A065EEDE-0F86-4073-B2E4-30893C630528}"/>
              </a:ext>
            </a:extLst>
          </p:cNvPr>
          <p:cNvSpPr>
            <a:spLocks noGrp="1"/>
          </p:cNvSpPr>
          <p:nvPr>
            <p:ph type="title"/>
          </p:nvPr>
        </p:nvSpPr>
        <p:spPr>
          <a:xfrm>
            <a:off x="1281930" y="149425"/>
            <a:ext cx="9300001" cy="675142"/>
          </a:xfrm>
        </p:spPr>
        <p:txBody>
          <a:bodyPr/>
          <a:lstStyle/>
          <a:p>
            <a:r>
              <a:rPr lang="en-US" dirty="0">
                <a:solidFill>
                  <a:srgbClr val="FF6700"/>
                </a:solidFill>
                <a:effectLst>
                  <a:outerShdw blurRad="38100" dist="38100" dir="2700000" algn="tl">
                    <a:srgbClr val="000000">
                      <a:alpha val="43137"/>
                    </a:srgbClr>
                  </a:outerShdw>
                </a:effectLst>
              </a:rPr>
              <a:t>Nuclear Structure: Beyond the mean field </a:t>
            </a:r>
            <a:br>
              <a:rPr lang="en-US" dirty="0">
                <a:solidFill>
                  <a:srgbClr val="FF6700"/>
                </a:solidFill>
                <a:effectLst>
                  <a:outerShdw blurRad="38100" dist="38100" dir="2700000" algn="tl">
                    <a:srgbClr val="000000">
                      <a:alpha val="43137"/>
                    </a:srgbClr>
                  </a:outerShdw>
                </a:effectLst>
              </a:rPr>
            </a:br>
            <a:r>
              <a:rPr lang="en-US" dirty="0">
                <a:solidFill>
                  <a:srgbClr val="FF6700"/>
                </a:solidFill>
                <a:effectLst>
                  <a:outerShdw blurRad="38100" dist="38100" dir="2700000" algn="tl">
                    <a:srgbClr val="000000">
                      <a:alpha val="43137"/>
                    </a:srgbClr>
                  </a:outerShdw>
                </a:effectLst>
              </a:rPr>
              <a:t>Collective excitations </a:t>
            </a:r>
            <a:endParaRPr lang="fr-FR" dirty="0"/>
          </a:p>
        </p:txBody>
      </p:sp>
      <p:sp>
        <p:nvSpPr>
          <p:cNvPr id="8" name="Espace réservé du texte 2">
            <a:extLst>
              <a:ext uri="{FF2B5EF4-FFF2-40B4-BE49-F238E27FC236}">
                <a16:creationId xmlns:a16="http://schemas.microsoft.com/office/drawing/2014/main" id="{B2C977A8-ABC2-44AB-84BF-376DBAFAA203}"/>
              </a:ext>
            </a:extLst>
          </p:cNvPr>
          <p:cNvSpPr txBox="1">
            <a:spLocks/>
          </p:cNvSpPr>
          <p:nvPr/>
        </p:nvSpPr>
        <p:spPr>
          <a:xfrm>
            <a:off x="633859" y="846730"/>
            <a:ext cx="3246475" cy="85143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Bef>
                <a:spcPts val="0"/>
              </a:spcBef>
              <a:spcAft>
                <a:spcPts val="0"/>
              </a:spcAft>
            </a:pPr>
            <a:r>
              <a:rPr lang="en-US" sz="1584" b="1" dirty="0">
                <a:solidFill>
                  <a:srgbClr val="00294B"/>
                </a:solidFill>
              </a:rPr>
              <a:t>The compressibility of nuclear matter. The breathing mode! L=0</a:t>
            </a:r>
          </a:p>
          <a:p>
            <a:pPr fontAlgn="auto">
              <a:spcBef>
                <a:spcPts val="0"/>
              </a:spcBef>
              <a:spcAft>
                <a:spcPts val="0"/>
              </a:spcAft>
            </a:pPr>
            <a:r>
              <a:rPr lang="en-US" sz="1584" b="1" dirty="0" err="1">
                <a:solidFill>
                  <a:srgbClr val="00294B"/>
                </a:solidFill>
              </a:rPr>
              <a:t>N.Marty</a:t>
            </a:r>
            <a:r>
              <a:rPr lang="en-US" sz="1584" b="1" dirty="0">
                <a:solidFill>
                  <a:srgbClr val="00294B"/>
                </a:solidFill>
              </a:rPr>
              <a:t> et al -SC K220 ( 1976)</a:t>
            </a:r>
            <a:endParaRPr lang="fr-FR" sz="1584" b="1" dirty="0">
              <a:solidFill>
                <a:srgbClr val="00294B"/>
              </a:solidFill>
            </a:endParaRPr>
          </a:p>
        </p:txBody>
      </p:sp>
      <p:pic>
        <p:nvPicPr>
          <p:cNvPr id="9" name="Espace réservé du contenu 9">
            <a:extLst>
              <a:ext uri="{FF2B5EF4-FFF2-40B4-BE49-F238E27FC236}">
                <a16:creationId xmlns:a16="http://schemas.microsoft.com/office/drawing/2014/main" id="{56D74DDC-783C-4C29-A683-0D3370ED91B8}"/>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355693" y="1675391"/>
            <a:ext cx="3622027" cy="3856596"/>
          </a:xfrm>
          <a:ln w="28575">
            <a:solidFill>
              <a:srgbClr val="FF6700"/>
            </a:solidFill>
          </a:ln>
        </p:spPr>
      </p:pic>
      <p:pic>
        <p:nvPicPr>
          <p:cNvPr id="10" name="Picture 1">
            <a:extLst>
              <a:ext uri="{FF2B5EF4-FFF2-40B4-BE49-F238E27FC236}">
                <a16:creationId xmlns:a16="http://schemas.microsoft.com/office/drawing/2014/main" id="{D3B1A6DF-D076-42AF-94B9-269A6D72A9DF}"/>
              </a:ext>
            </a:extLst>
          </p:cNvPr>
          <p:cNvPicPr>
            <a:picLocks noChangeAspect="1"/>
          </p:cNvPicPr>
          <p:nvPr/>
        </p:nvPicPr>
        <p:blipFill>
          <a:blip r:embed="rId4"/>
          <a:stretch>
            <a:fillRect/>
          </a:stretch>
        </p:blipFill>
        <p:spPr>
          <a:xfrm>
            <a:off x="4075321" y="2591597"/>
            <a:ext cx="1835294" cy="1948750"/>
          </a:xfrm>
          <a:prstGeom prst="rect">
            <a:avLst/>
          </a:prstGeom>
          <a:ln>
            <a:solidFill>
              <a:srgbClr val="0000FF"/>
            </a:solidFill>
          </a:ln>
        </p:spPr>
      </p:pic>
      <p:sp>
        <p:nvSpPr>
          <p:cNvPr id="12" name="TextBox 15">
            <a:extLst>
              <a:ext uri="{FF2B5EF4-FFF2-40B4-BE49-F238E27FC236}">
                <a16:creationId xmlns:a16="http://schemas.microsoft.com/office/drawing/2014/main" id="{893FCD01-17EA-4354-B6A2-73447F5CEFEC}"/>
              </a:ext>
            </a:extLst>
          </p:cNvPr>
          <p:cNvSpPr txBox="1"/>
          <p:nvPr/>
        </p:nvSpPr>
        <p:spPr>
          <a:xfrm>
            <a:off x="5746427" y="960257"/>
            <a:ext cx="4742669" cy="823687"/>
          </a:xfrm>
          <a:prstGeom prst="rect">
            <a:avLst/>
          </a:prstGeom>
          <a:solidFill>
            <a:schemeClr val="bg1"/>
          </a:solidFill>
        </p:spPr>
        <p:txBody>
          <a:bodyPr wrap="square" rtlCol="0">
            <a:spAutoFit/>
          </a:bodyPr>
          <a:lstStyle/>
          <a:p>
            <a:pPr algn="ctr"/>
            <a:r>
              <a:rPr lang="en-US" sz="1584" b="1" dirty="0">
                <a:solidFill>
                  <a:srgbClr val="00294B"/>
                </a:solidFill>
                <a:latin typeface="+mn-lt"/>
              </a:rPr>
              <a:t>     From Giant resonances to </a:t>
            </a:r>
            <a:r>
              <a:rPr lang="en-US" sz="1584" b="1" dirty="0" err="1">
                <a:solidFill>
                  <a:srgbClr val="00294B"/>
                </a:solidFill>
                <a:latin typeface="+mn-lt"/>
              </a:rPr>
              <a:t>Multiphonons</a:t>
            </a:r>
            <a:endParaRPr lang="en-US" sz="1584" b="1" dirty="0">
              <a:solidFill>
                <a:srgbClr val="00294B"/>
              </a:solidFill>
              <a:latin typeface="+mn-lt"/>
            </a:endParaRPr>
          </a:p>
          <a:p>
            <a:pPr algn="ctr"/>
            <a:r>
              <a:rPr lang="en-US" sz="1584" b="1" dirty="0">
                <a:solidFill>
                  <a:srgbClr val="00294B"/>
                </a:solidFill>
                <a:latin typeface="+mn-lt"/>
              </a:rPr>
              <a:t> N. </a:t>
            </a:r>
            <a:r>
              <a:rPr lang="en-US" sz="1584" b="1" dirty="0" err="1">
                <a:solidFill>
                  <a:srgbClr val="00294B"/>
                </a:solidFill>
                <a:latin typeface="+mn-lt"/>
              </a:rPr>
              <a:t>Frascaria</a:t>
            </a:r>
            <a:r>
              <a:rPr lang="en-US" sz="1584" b="1" dirty="0">
                <a:solidFill>
                  <a:srgbClr val="00294B"/>
                </a:solidFill>
                <a:latin typeface="+mn-lt"/>
              </a:rPr>
              <a:t> </a:t>
            </a:r>
            <a:r>
              <a:rPr lang="en-US" sz="1584" b="1" dirty="0">
                <a:solidFill>
                  <a:srgbClr val="00294B"/>
                </a:solidFill>
              </a:rPr>
              <a:t>, Y. Blumenfeld , J.A .</a:t>
            </a:r>
            <a:r>
              <a:rPr lang="en-US" sz="1584" b="1" dirty="0" err="1">
                <a:solidFill>
                  <a:srgbClr val="00294B"/>
                </a:solidFill>
              </a:rPr>
              <a:t>Scarpaci</a:t>
            </a:r>
            <a:r>
              <a:rPr lang="en-US" sz="1584" b="1" dirty="0">
                <a:solidFill>
                  <a:srgbClr val="00294B"/>
                </a:solidFill>
              </a:rPr>
              <a:t> </a:t>
            </a:r>
            <a:r>
              <a:rPr lang="en-US" sz="1584" b="1" dirty="0">
                <a:solidFill>
                  <a:srgbClr val="00294B"/>
                </a:solidFill>
                <a:latin typeface="+mn-lt"/>
              </a:rPr>
              <a:t>et al .</a:t>
            </a:r>
          </a:p>
          <a:p>
            <a:pPr algn="ctr"/>
            <a:r>
              <a:rPr lang="en-US" sz="1584" b="1" dirty="0">
                <a:solidFill>
                  <a:srgbClr val="00294B"/>
                </a:solidFill>
                <a:latin typeface="+mn-lt"/>
              </a:rPr>
              <a:t>                          GANIL –SPEG (1991) </a:t>
            </a:r>
          </a:p>
        </p:txBody>
      </p:sp>
      <p:pic>
        <p:nvPicPr>
          <p:cNvPr id="13" name="Picture 4">
            <a:extLst>
              <a:ext uri="{FF2B5EF4-FFF2-40B4-BE49-F238E27FC236}">
                <a16:creationId xmlns:a16="http://schemas.microsoft.com/office/drawing/2014/main" id="{B1DD6C91-D575-4C1C-AC28-9773DBB5056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83937" y="1874697"/>
            <a:ext cx="3106811" cy="3534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5">
            <a:extLst>
              <a:ext uri="{FF2B5EF4-FFF2-40B4-BE49-F238E27FC236}">
                <a16:creationId xmlns:a16="http://schemas.microsoft.com/office/drawing/2014/main" id="{7AECDF25-D74A-45CE-B8C8-D2DAFE9E6617}"/>
              </a:ext>
            </a:extLst>
          </p:cNvPr>
          <p:cNvPicPr>
            <a:picLocks noChangeAspect="1"/>
          </p:cNvPicPr>
          <p:nvPr/>
        </p:nvPicPr>
        <p:blipFill>
          <a:blip r:embed="rId6"/>
          <a:stretch>
            <a:fillRect/>
          </a:stretch>
        </p:blipFill>
        <p:spPr>
          <a:xfrm>
            <a:off x="8482731" y="2116099"/>
            <a:ext cx="2196987" cy="1588914"/>
          </a:xfrm>
          <a:prstGeom prst="rect">
            <a:avLst/>
          </a:prstGeom>
          <a:ln w="28575">
            <a:solidFill>
              <a:srgbClr val="FF6700"/>
            </a:solidFill>
          </a:ln>
        </p:spPr>
      </p:pic>
      <p:sp>
        <p:nvSpPr>
          <p:cNvPr id="11" name="Espace réservé du pied de page 7">
            <a:extLst>
              <a:ext uri="{FF2B5EF4-FFF2-40B4-BE49-F238E27FC236}">
                <a16:creationId xmlns:a16="http://schemas.microsoft.com/office/drawing/2014/main" id="{43E09B65-FAF4-45B6-8048-2F4547944E00}"/>
              </a:ext>
            </a:extLst>
          </p:cNvPr>
          <p:cNvSpPr txBox="1">
            <a:spLocks/>
          </p:cNvSpPr>
          <p:nvPr/>
        </p:nvSpPr>
        <p:spPr>
          <a:xfrm>
            <a:off x="4742444" y="5286243"/>
            <a:ext cx="5989796" cy="364730"/>
          </a:xfrm>
          <a:prstGeom prst="rect">
            <a:avLst/>
          </a:prstGeom>
          <a:solidFill>
            <a:schemeClr val="bg1"/>
          </a:solidFill>
        </p:spPr>
        <p:txBody>
          <a:bodyPr vert="horz" lIns="91440" tIns="45720" rIns="91440" bIns="45720" rtlCol="0" anchor="ctr"/>
          <a:lstStyle>
            <a:defPPr>
              <a:defRPr lang="fr-FR"/>
            </a:defPPr>
            <a:lvl1pPr algn="ctr" defTabSz="1004888" rtl="0" fontAlgn="base">
              <a:spcBef>
                <a:spcPct val="0"/>
              </a:spcBef>
              <a:spcAft>
                <a:spcPct val="0"/>
              </a:spcAft>
              <a:defRPr sz="1200" kern="1200">
                <a:solidFill>
                  <a:schemeClr val="bg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r>
              <a:rPr lang="en-US">
                <a:solidFill>
                  <a:schemeClr val="tx1"/>
                </a:solidFill>
              </a:rPr>
              <a:t>S. Gales  IPN Orsay  EPS "Historic site"  Half a century of scientific highlights</a:t>
            </a:r>
            <a:endParaRPr lang="fr-FR" dirty="0">
              <a:solidFill>
                <a:schemeClr val="tx1"/>
              </a:solidFill>
            </a:endParaRPr>
          </a:p>
        </p:txBody>
      </p:sp>
    </p:spTree>
    <p:extLst>
      <p:ext uri="{BB962C8B-B14F-4D97-AF65-F5344CB8AC3E}">
        <p14:creationId xmlns:p14="http://schemas.microsoft.com/office/powerpoint/2010/main" val="578115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498CA841-0527-4629-B0AF-D62129104E95}"/>
              </a:ext>
            </a:extLst>
          </p:cNvPr>
          <p:cNvSpPr/>
          <p:nvPr/>
        </p:nvSpPr>
        <p:spPr>
          <a:xfrm>
            <a:off x="1281931" y="194361"/>
            <a:ext cx="9490844" cy="675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e la date 1">
            <a:extLst>
              <a:ext uri="{FF2B5EF4-FFF2-40B4-BE49-F238E27FC236}">
                <a16:creationId xmlns:a16="http://schemas.microsoft.com/office/drawing/2014/main" id="{649BAC1E-20D5-4F4F-9ED0-0F727697D6F6}"/>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5C42A87E-7770-4BBD-B20C-08767E314E15}"/>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D7A51582-094F-42DB-87C4-1C4C2E9202B6}"/>
              </a:ext>
            </a:extLst>
          </p:cNvPr>
          <p:cNvSpPr>
            <a:spLocks noGrp="1"/>
          </p:cNvSpPr>
          <p:nvPr>
            <p:ph type="sldNum" sz="quarter" idx="12"/>
          </p:nvPr>
        </p:nvSpPr>
        <p:spPr/>
        <p:txBody>
          <a:bodyPr/>
          <a:lstStyle/>
          <a:p>
            <a:fld id="{77E71596-5F9D-49C5-9701-16B3CA54319D}" type="slidenum">
              <a:rPr lang="fr-FR" smtClean="0"/>
              <a:pPr/>
              <a:t>12</a:t>
            </a:fld>
            <a:endParaRPr lang="fr-FR" dirty="0"/>
          </a:p>
        </p:txBody>
      </p:sp>
      <p:sp>
        <p:nvSpPr>
          <p:cNvPr id="6" name="Titre 5">
            <a:extLst>
              <a:ext uri="{FF2B5EF4-FFF2-40B4-BE49-F238E27FC236}">
                <a16:creationId xmlns:a16="http://schemas.microsoft.com/office/drawing/2014/main" id="{F660891E-C425-41C0-9DB2-E3B5025B3574}"/>
              </a:ext>
            </a:extLst>
          </p:cNvPr>
          <p:cNvSpPr>
            <a:spLocks noGrp="1"/>
          </p:cNvSpPr>
          <p:nvPr>
            <p:ph type="title"/>
          </p:nvPr>
        </p:nvSpPr>
        <p:spPr>
          <a:xfrm>
            <a:off x="1281930" y="293440"/>
            <a:ext cx="9300001" cy="432048"/>
          </a:xfrm>
        </p:spPr>
        <p:txBody>
          <a:bodyPr/>
          <a:lstStyle/>
          <a:p>
            <a:r>
              <a:rPr lang="en-US" altLang="en-US" dirty="0">
                <a:solidFill>
                  <a:srgbClr val="FF6700"/>
                </a:solidFill>
                <a:effectLst>
                  <a:outerShdw blurRad="38100" dist="38100" dir="2700000" algn="tl">
                    <a:srgbClr val="000000">
                      <a:alpha val="43137"/>
                    </a:srgbClr>
                  </a:outerShdw>
                </a:effectLst>
              </a:rPr>
              <a:t>Spin-Isospin Excitations in Nuclei </a:t>
            </a:r>
            <a:br>
              <a:rPr lang="en-US" altLang="en-US" dirty="0">
                <a:solidFill>
                  <a:srgbClr val="FF6700"/>
                </a:solidFill>
                <a:effectLst>
                  <a:outerShdw blurRad="38100" dist="38100" dir="2700000" algn="tl">
                    <a:srgbClr val="000000">
                      <a:alpha val="43137"/>
                    </a:srgbClr>
                  </a:outerShdw>
                </a:effectLst>
              </a:rPr>
            </a:br>
            <a:r>
              <a:rPr lang="en-US" altLang="en-US" dirty="0">
                <a:solidFill>
                  <a:srgbClr val="FF6700"/>
                </a:solidFill>
                <a:effectLst>
                  <a:outerShdw blurRad="38100" dist="38100" dir="2700000" algn="tl">
                    <a:srgbClr val="000000">
                      <a:alpha val="43137"/>
                    </a:srgbClr>
                  </a:outerShdw>
                </a:effectLst>
              </a:rPr>
              <a:t> Or how to selectively excite </a:t>
            </a:r>
            <a:r>
              <a:rPr lang="en-US" altLang="en-US" dirty="0">
                <a:solidFill>
                  <a:srgbClr val="FF6700"/>
                </a:solidFill>
                <a:effectLst>
                  <a:outerShdw blurRad="38100" dist="38100" dir="2700000" algn="tl">
                    <a:srgbClr val="000000">
                      <a:alpha val="43137"/>
                    </a:srgbClr>
                  </a:outerShdw>
                </a:effectLst>
                <a:latin typeface="Symbol" panose="05050102010706020507" pitchFamily="18" charset="2"/>
              </a:rPr>
              <a:t>s.t</a:t>
            </a:r>
            <a:r>
              <a:rPr lang="en-US" altLang="en-US" dirty="0">
                <a:solidFill>
                  <a:srgbClr val="FF6700"/>
                </a:solidFill>
                <a:effectLst>
                  <a:outerShdw blurRad="38100" dist="38100" dir="2700000" algn="tl">
                    <a:srgbClr val="000000">
                      <a:alpha val="43137"/>
                    </a:srgbClr>
                  </a:outerShdw>
                </a:effectLst>
              </a:rPr>
              <a:t>  components of N-N interaction</a:t>
            </a:r>
            <a:endParaRPr lang="fr-FR" dirty="0">
              <a:solidFill>
                <a:srgbClr val="FF6700"/>
              </a:solidFill>
              <a:effectLst>
                <a:outerShdw blurRad="38100" dist="38100" dir="2700000" algn="tl">
                  <a:srgbClr val="000000">
                    <a:alpha val="43137"/>
                  </a:srgbClr>
                </a:outerShdw>
              </a:effectLst>
            </a:endParaRPr>
          </a:p>
        </p:txBody>
      </p:sp>
      <p:pic>
        <p:nvPicPr>
          <p:cNvPr id="8" name="Picture 5" descr="02">
            <a:extLst>
              <a:ext uri="{FF2B5EF4-FFF2-40B4-BE49-F238E27FC236}">
                <a16:creationId xmlns:a16="http://schemas.microsoft.com/office/drawing/2014/main" id="{A813798F-D813-4358-A47B-221D8CBC78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18305" y="986721"/>
            <a:ext cx="3492500" cy="194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 Box 11">
            <a:extLst>
              <a:ext uri="{FF2B5EF4-FFF2-40B4-BE49-F238E27FC236}">
                <a16:creationId xmlns:a16="http://schemas.microsoft.com/office/drawing/2014/main" id="{65FAC86C-F0CE-4251-B2C4-C6731903EBAC}"/>
              </a:ext>
            </a:extLst>
          </p:cNvPr>
          <p:cNvSpPr txBox="1">
            <a:spLocks noChangeArrowheads="1"/>
          </p:cNvSpPr>
          <p:nvPr/>
        </p:nvSpPr>
        <p:spPr bwMode="auto">
          <a:xfrm>
            <a:off x="6323411" y="968583"/>
            <a:ext cx="3881614" cy="338554"/>
          </a:xfrm>
          <a:prstGeom prst="rect">
            <a:avLst/>
          </a:prstGeom>
          <a:solidFill>
            <a:srgbClr val="C4004A"/>
          </a:solidFill>
          <a:ln>
            <a:noFill/>
          </a:ln>
          <a:effectLs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fr-FR" altLang="en-US" sz="1600" b="1" dirty="0">
                <a:solidFill>
                  <a:schemeClr val="bg1"/>
                </a:solidFill>
              </a:rPr>
              <a:t>Synchro (PRL </a:t>
            </a:r>
            <a:r>
              <a:rPr lang="fr-FR" altLang="en-US" sz="1600" b="1" dirty="0" err="1">
                <a:solidFill>
                  <a:schemeClr val="bg1"/>
                </a:solidFill>
              </a:rPr>
              <a:t>Crawley,Djalali</a:t>
            </a:r>
            <a:r>
              <a:rPr lang="fr-FR" altLang="en-US" sz="1600" b="1" dirty="0">
                <a:solidFill>
                  <a:schemeClr val="bg1"/>
                </a:solidFill>
              </a:rPr>
              <a:t> 1981)</a:t>
            </a:r>
          </a:p>
        </p:txBody>
      </p:sp>
      <p:sp>
        <p:nvSpPr>
          <p:cNvPr id="15" name="TextBox 5">
            <a:extLst>
              <a:ext uri="{FF2B5EF4-FFF2-40B4-BE49-F238E27FC236}">
                <a16:creationId xmlns:a16="http://schemas.microsoft.com/office/drawing/2014/main" id="{06A67EC1-C393-40A7-9392-0F1C190C44F8}"/>
              </a:ext>
            </a:extLst>
          </p:cNvPr>
          <p:cNvSpPr txBox="1"/>
          <p:nvPr/>
        </p:nvSpPr>
        <p:spPr>
          <a:xfrm>
            <a:off x="342728" y="1363380"/>
            <a:ext cx="2019323" cy="369332"/>
          </a:xfrm>
          <a:prstGeom prst="rect">
            <a:avLst/>
          </a:prstGeom>
          <a:noFill/>
        </p:spPr>
        <p:txBody>
          <a:bodyPr wrap="square" rtlCol="0">
            <a:spAutoFit/>
          </a:bodyPr>
          <a:lstStyle/>
          <a:p>
            <a:r>
              <a:rPr lang="fr-FR" sz="1800" b="1" dirty="0">
                <a:solidFill>
                  <a:srgbClr val="511F76"/>
                </a:solidFill>
              </a:rPr>
              <a:t>L=0, </a:t>
            </a:r>
            <a:r>
              <a:rPr lang="fr-FR" sz="1800" b="1" dirty="0">
                <a:solidFill>
                  <a:srgbClr val="511F76"/>
                </a:solidFill>
                <a:latin typeface="Symbol" panose="05050102010706020507" pitchFamily="18" charset="2"/>
              </a:rPr>
              <a:t>D</a:t>
            </a:r>
            <a:r>
              <a:rPr lang="fr-FR" sz="1800" b="1" dirty="0">
                <a:solidFill>
                  <a:srgbClr val="511F76"/>
                </a:solidFill>
              </a:rPr>
              <a:t>S=1, </a:t>
            </a:r>
            <a:r>
              <a:rPr lang="fr-FR" sz="1800" b="1" dirty="0">
                <a:solidFill>
                  <a:srgbClr val="511F76"/>
                </a:solidFill>
                <a:latin typeface="Symbol" panose="05050102010706020507" pitchFamily="18" charset="2"/>
              </a:rPr>
              <a:t>D</a:t>
            </a:r>
            <a:r>
              <a:rPr lang="fr-FR" sz="1800" b="1" dirty="0">
                <a:solidFill>
                  <a:srgbClr val="511F76"/>
                </a:solidFill>
              </a:rPr>
              <a:t>T=1</a:t>
            </a:r>
            <a:endParaRPr lang="en-US" sz="1800" b="1" dirty="0">
              <a:solidFill>
                <a:srgbClr val="511F76"/>
              </a:solidFill>
            </a:endParaRPr>
          </a:p>
        </p:txBody>
      </p:sp>
      <p:grpSp>
        <p:nvGrpSpPr>
          <p:cNvPr id="19" name="Groupe 18">
            <a:extLst>
              <a:ext uri="{FF2B5EF4-FFF2-40B4-BE49-F238E27FC236}">
                <a16:creationId xmlns:a16="http://schemas.microsoft.com/office/drawing/2014/main" id="{EA6D844A-5819-48C6-8CDE-280DD4C9C72A}"/>
              </a:ext>
            </a:extLst>
          </p:cNvPr>
          <p:cNvGrpSpPr/>
          <p:nvPr/>
        </p:nvGrpSpPr>
        <p:grpSpPr>
          <a:xfrm>
            <a:off x="6323411" y="1381267"/>
            <a:ext cx="3411275" cy="4189537"/>
            <a:chOff x="6027353" y="1307137"/>
            <a:chExt cx="3411275" cy="4189537"/>
          </a:xfrm>
        </p:grpSpPr>
        <p:pic>
          <p:nvPicPr>
            <p:cNvPr id="18" name="Picture 4" descr="01">
              <a:extLst>
                <a:ext uri="{FF2B5EF4-FFF2-40B4-BE49-F238E27FC236}">
                  <a16:creationId xmlns:a16="http://schemas.microsoft.com/office/drawing/2014/main" id="{AA089EBB-C0A5-468E-A38C-2E4303A0D9A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7353" y="1307137"/>
              <a:ext cx="3411275" cy="4189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0BA5841B-CDD3-49F6-B019-AFDC92E54C1E}"/>
                </a:ext>
              </a:extLst>
            </p:cNvPr>
            <p:cNvSpPr/>
            <p:nvPr/>
          </p:nvSpPr>
          <p:spPr>
            <a:xfrm>
              <a:off x="6507071" y="1445371"/>
              <a:ext cx="2767748" cy="309654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baseline="30000" dirty="0">
                <a:latin typeface="Times New Roman" panose="02020603050405020304" pitchFamily="18" charset="0"/>
              </a:endParaRPr>
            </a:p>
            <a:p>
              <a:pPr algn="ctr"/>
              <a:endParaRPr lang="fr-FR" baseline="30000" dirty="0">
                <a:latin typeface="Times New Roman" panose="02020603050405020304" pitchFamily="18" charset="0"/>
              </a:endParaRPr>
            </a:p>
            <a:p>
              <a:pPr algn="ctr"/>
              <a:endParaRPr lang="fr-FR" baseline="30000" dirty="0">
                <a:latin typeface="Times New Roman" panose="02020603050405020304" pitchFamily="18" charset="0"/>
              </a:endParaRPr>
            </a:p>
            <a:p>
              <a:pPr algn="ctr"/>
              <a:endParaRPr lang="fr-FR" baseline="30000" dirty="0">
                <a:latin typeface="Times New Roman" panose="02020603050405020304" pitchFamily="18" charset="0"/>
              </a:endParaRPr>
            </a:p>
            <a:p>
              <a:pPr algn="ctr"/>
              <a:endParaRPr lang="fr-FR" baseline="30000" dirty="0">
                <a:latin typeface="Times New Roman" panose="02020603050405020304" pitchFamily="18" charset="0"/>
              </a:endParaRPr>
            </a:p>
            <a:p>
              <a:pPr algn="ctr"/>
              <a:endParaRPr lang="fr-FR" baseline="30000" dirty="0">
                <a:latin typeface="Times New Roman" panose="02020603050405020304" pitchFamily="18" charset="0"/>
              </a:endParaRPr>
            </a:p>
            <a:p>
              <a:pPr algn="ctr"/>
              <a:endParaRPr lang="fr-FR" baseline="30000" dirty="0">
                <a:latin typeface="Times New Roman" panose="02020603050405020304" pitchFamily="18" charset="0"/>
              </a:endParaRPr>
            </a:p>
            <a:p>
              <a:pPr algn="ctr"/>
              <a:endParaRPr lang="fr-FR" baseline="30000" dirty="0">
                <a:latin typeface="Times New Roman" panose="02020603050405020304" pitchFamily="18" charset="0"/>
              </a:endParaRPr>
            </a:p>
            <a:p>
              <a:pPr algn="ctr"/>
              <a:endParaRPr lang="fr-FR" baseline="30000" dirty="0">
                <a:latin typeface="Times New Roman" panose="02020603050405020304" pitchFamily="18" charset="0"/>
              </a:endParaRPr>
            </a:p>
            <a:p>
              <a:pPr algn="ctr"/>
              <a:endParaRPr lang="fr-FR" baseline="30000" dirty="0">
                <a:latin typeface="Times New Roman" panose="02020603050405020304" pitchFamily="18" charset="0"/>
              </a:endParaRPr>
            </a:p>
            <a:p>
              <a:pPr algn="ctr"/>
              <a:endParaRPr lang="fr-FR" baseline="30000" dirty="0">
                <a:latin typeface="Times New Roman" panose="02020603050405020304" pitchFamily="18" charset="0"/>
              </a:endParaRPr>
            </a:p>
            <a:p>
              <a:pPr algn="ctr"/>
              <a:endParaRPr lang="fr-FR" baseline="30000" dirty="0">
                <a:latin typeface="Times New Roman" panose="02020603050405020304" pitchFamily="18" charset="0"/>
              </a:endParaRPr>
            </a:p>
            <a:p>
              <a:pPr algn="ctr"/>
              <a:endParaRPr lang="fr-FR" baseline="30000" dirty="0">
                <a:latin typeface="Times New Roman" panose="02020603050405020304" pitchFamily="18" charset="0"/>
              </a:endParaRPr>
            </a:p>
            <a:p>
              <a:pPr algn="ctr"/>
              <a:endParaRPr lang="fr-FR" baseline="30000" dirty="0">
                <a:latin typeface="Times New Roman" panose="02020603050405020304" pitchFamily="18" charset="0"/>
              </a:endParaRPr>
            </a:p>
            <a:p>
              <a:pPr algn="ctr"/>
              <a:endParaRPr lang="fr-FR" baseline="30000" dirty="0">
                <a:latin typeface="Times New Roman" panose="02020603050405020304" pitchFamily="18" charset="0"/>
              </a:endParaRPr>
            </a:p>
            <a:p>
              <a:pPr algn="ctr"/>
              <a:endParaRPr lang="fr-FR" baseline="30000" dirty="0">
                <a:latin typeface="Times New Roman" panose="02020603050405020304" pitchFamily="18" charset="0"/>
              </a:endParaRPr>
            </a:p>
            <a:p>
              <a:pPr algn="ctr"/>
              <a:endParaRPr lang="fr-FR" baseline="30000" dirty="0">
                <a:latin typeface="Times New Roman" panose="02020603050405020304" pitchFamily="18" charset="0"/>
              </a:endParaRPr>
            </a:p>
            <a:p>
              <a:pPr algn="ctr"/>
              <a:endParaRPr lang="fr-FR" baseline="30000" dirty="0">
                <a:latin typeface="Times New Roman" panose="02020603050405020304" pitchFamily="18" charset="0"/>
              </a:endParaRPr>
            </a:p>
            <a:p>
              <a:pPr algn="ctr"/>
              <a:endParaRPr lang="fr-FR" baseline="30000" dirty="0">
                <a:latin typeface="Times New Roman" panose="02020603050405020304" pitchFamily="18" charset="0"/>
              </a:endParaRPr>
            </a:p>
            <a:p>
              <a:pPr algn="ctr"/>
              <a:endParaRPr lang="fr-FR" dirty="0">
                <a:latin typeface="Times New Roman" panose="02020603050405020304" pitchFamily="18" charset="0"/>
              </a:endParaRPr>
            </a:p>
            <a:p>
              <a:pPr algn="ctr"/>
              <a:endParaRPr lang="fr-FR" dirty="0">
                <a:latin typeface="Times New Roman" panose="02020603050405020304" pitchFamily="18" charset="0"/>
              </a:endParaRPr>
            </a:p>
            <a:p>
              <a:pPr algn="ctr"/>
              <a:endParaRPr lang="fr-FR" dirty="0">
                <a:latin typeface="Times New Roman" panose="02020603050405020304" pitchFamily="18" charset="0"/>
              </a:endParaRPr>
            </a:p>
            <a:p>
              <a:pPr algn="ctr"/>
              <a:endParaRPr lang="en-US" dirty="0">
                <a:latin typeface="Times New Roman" panose="02020603050405020304" pitchFamily="18" charset="0"/>
              </a:endParaRPr>
            </a:p>
          </p:txBody>
        </p:sp>
        <p:sp>
          <p:nvSpPr>
            <p:cNvPr id="17" name="Rectangle 16">
              <a:extLst>
                <a:ext uri="{FF2B5EF4-FFF2-40B4-BE49-F238E27FC236}">
                  <a16:creationId xmlns:a16="http://schemas.microsoft.com/office/drawing/2014/main" id="{4D0E3309-E8F4-4D9D-A96E-C8A7966AC1D1}"/>
                </a:ext>
              </a:extLst>
            </p:cNvPr>
            <p:cNvSpPr/>
            <p:nvPr/>
          </p:nvSpPr>
          <p:spPr>
            <a:xfrm>
              <a:off x="7118159" y="3754423"/>
              <a:ext cx="1828303" cy="707886"/>
            </a:xfrm>
            <a:prstGeom prst="rect">
              <a:avLst/>
            </a:prstGeom>
          </p:spPr>
          <p:txBody>
            <a:bodyPr wrap="square">
              <a:spAutoFit/>
            </a:bodyPr>
            <a:lstStyle/>
            <a:p>
              <a:pPr algn="ctr"/>
              <a:r>
                <a:rPr lang="fr-FR" b="1" baseline="30000" dirty="0">
                  <a:solidFill>
                    <a:srgbClr val="FF0000"/>
                  </a:solidFill>
                  <a:latin typeface="Times New Roman" panose="02020603050405020304" pitchFamily="18" charset="0"/>
                </a:rPr>
                <a:t>48</a:t>
              </a:r>
              <a:r>
                <a:rPr lang="fr-FR" b="1" dirty="0">
                  <a:solidFill>
                    <a:srgbClr val="FF0000"/>
                  </a:solidFill>
                  <a:latin typeface="Times New Roman" panose="02020603050405020304" pitchFamily="18" charset="0"/>
                </a:rPr>
                <a:t>Ca (p, p’)</a:t>
              </a:r>
            </a:p>
            <a:p>
              <a:pPr algn="ctr"/>
              <a:r>
                <a:rPr lang="fr-FR" b="1" dirty="0">
                  <a:solidFill>
                    <a:srgbClr val="FF0000"/>
                  </a:solidFill>
                  <a:latin typeface="Times New Roman" panose="02020603050405020304" pitchFamily="18" charset="0"/>
                </a:rPr>
                <a:t>201MeV   10°</a:t>
              </a:r>
              <a:endParaRPr lang="fr-FR" dirty="0">
                <a:latin typeface="Times New Roman" panose="02020603050405020304" pitchFamily="18" charset="0"/>
              </a:endParaRPr>
            </a:p>
          </p:txBody>
        </p:sp>
      </p:grpSp>
      <p:grpSp>
        <p:nvGrpSpPr>
          <p:cNvPr id="10" name="Group 10">
            <a:extLst>
              <a:ext uri="{FF2B5EF4-FFF2-40B4-BE49-F238E27FC236}">
                <a16:creationId xmlns:a16="http://schemas.microsoft.com/office/drawing/2014/main" id="{EEBB6FD6-2940-4B0E-855B-C56B2B6D82BF}"/>
              </a:ext>
            </a:extLst>
          </p:cNvPr>
          <p:cNvGrpSpPr/>
          <p:nvPr/>
        </p:nvGrpSpPr>
        <p:grpSpPr>
          <a:xfrm>
            <a:off x="6336064" y="1381267"/>
            <a:ext cx="3398655" cy="4177961"/>
            <a:chOff x="6533985" y="1772444"/>
            <a:chExt cx="4140200" cy="5084762"/>
          </a:xfrm>
        </p:grpSpPr>
        <p:pic>
          <p:nvPicPr>
            <p:cNvPr id="11" name="Picture 4" descr="01">
              <a:extLst>
                <a:ext uri="{FF2B5EF4-FFF2-40B4-BE49-F238E27FC236}">
                  <a16:creationId xmlns:a16="http://schemas.microsoft.com/office/drawing/2014/main" id="{13EB2191-4162-4E91-AEE6-A1CBC8F69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33985" y="1772444"/>
              <a:ext cx="4140200" cy="5084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6">
              <a:extLst>
                <a:ext uri="{FF2B5EF4-FFF2-40B4-BE49-F238E27FC236}">
                  <a16:creationId xmlns:a16="http://schemas.microsoft.com/office/drawing/2014/main" id="{765DE6BA-005F-40AD-97B8-59D4767B0B7C}"/>
                </a:ext>
              </a:extLst>
            </p:cNvPr>
            <p:cNvSpPr txBox="1"/>
            <p:nvPr/>
          </p:nvSpPr>
          <p:spPr>
            <a:xfrm>
              <a:off x="8298779" y="5852874"/>
              <a:ext cx="598241" cy="369332"/>
            </a:xfrm>
            <a:prstGeom prst="rect">
              <a:avLst/>
            </a:prstGeom>
            <a:noFill/>
          </p:spPr>
          <p:txBody>
            <a:bodyPr wrap="none" rtlCol="0">
              <a:spAutoFit/>
            </a:bodyPr>
            <a:lstStyle/>
            <a:p>
              <a:r>
                <a:rPr lang="fr-FR" b="1" dirty="0">
                  <a:solidFill>
                    <a:srgbClr val="FF0000"/>
                  </a:solidFill>
                </a:rPr>
                <a:t>10 °</a:t>
              </a:r>
              <a:endParaRPr lang="en-US" b="1" dirty="0">
                <a:solidFill>
                  <a:srgbClr val="FF0000"/>
                </a:solidFill>
              </a:endParaRPr>
            </a:p>
          </p:txBody>
        </p:sp>
        <p:sp>
          <p:nvSpPr>
            <p:cNvPr id="13" name="TextBox 7">
              <a:extLst>
                <a:ext uri="{FF2B5EF4-FFF2-40B4-BE49-F238E27FC236}">
                  <a16:creationId xmlns:a16="http://schemas.microsoft.com/office/drawing/2014/main" id="{4EF0A97A-3693-4025-A1AB-727C892F2CB7}"/>
                </a:ext>
              </a:extLst>
            </p:cNvPr>
            <p:cNvSpPr txBox="1"/>
            <p:nvPr/>
          </p:nvSpPr>
          <p:spPr>
            <a:xfrm>
              <a:off x="8426424" y="2157614"/>
              <a:ext cx="405880" cy="369332"/>
            </a:xfrm>
            <a:prstGeom prst="rect">
              <a:avLst/>
            </a:prstGeom>
            <a:noFill/>
          </p:spPr>
          <p:txBody>
            <a:bodyPr wrap="none" rtlCol="0">
              <a:spAutoFit/>
            </a:bodyPr>
            <a:lstStyle/>
            <a:p>
              <a:r>
                <a:rPr lang="fr-FR" b="1" dirty="0">
                  <a:solidFill>
                    <a:srgbClr val="FF0000"/>
                  </a:solidFill>
                </a:rPr>
                <a:t>2°</a:t>
              </a:r>
              <a:endParaRPr lang="en-US" b="1" dirty="0">
                <a:solidFill>
                  <a:srgbClr val="FF0000"/>
                </a:solidFill>
              </a:endParaRPr>
            </a:p>
          </p:txBody>
        </p:sp>
        <p:sp>
          <p:nvSpPr>
            <p:cNvPr id="14" name="TextBox 9">
              <a:extLst>
                <a:ext uri="{FF2B5EF4-FFF2-40B4-BE49-F238E27FC236}">
                  <a16:creationId xmlns:a16="http://schemas.microsoft.com/office/drawing/2014/main" id="{5CD87686-1117-46F1-B78A-429940D72A08}"/>
                </a:ext>
              </a:extLst>
            </p:cNvPr>
            <p:cNvSpPr txBox="1"/>
            <p:nvPr/>
          </p:nvSpPr>
          <p:spPr>
            <a:xfrm>
              <a:off x="8555803" y="3134204"/>
              <a:ext cx="405880" cy="369332"/>
            </a:xfrm>
            <a:prstGeom prst="rect">
              <a:avLst/>
            </a:prstGeom>
            <a:noFill/>
          </p:spPr>
          <p:txBody>
            <a:bodyPr wrap="none" rtlCol="0">
              <a:spAutoFit/>
            </a:bodyPr>
            <a:lstStyle/>
            <a:p>
              <a:r>
                <a:rPr lang="fr-FR" b="1" dirty="0">
                  <a:solidFill>
                    <a:srgbClr val="FF0000"/>
                  </a:solidFill>
                </a:rPr>
                <a:t>4°</a:t>
              </a:r>
              <a:endParaRPr lang="en-US" b="1" dirty="0">
                <a:solidFill>
                  <a:srgbClr val="FF0000"/>
                </a:solidFill>
              </a:endParaRPr>
            </a:p>
          </p:txBody>
        </p:sp>
      </p:grpSp>
      <p:grpSp>
        <p:nvGrpSpPr>
          <p:cNvPr id="20" name="Group 12">
            <a:extLst>
              <a:ext uri="{FF2B5EF4-FFF2-40B4-BE49-F238E27FC236}">
                <a16:creationId xmlns:a16="http://schemas.microsoft.com/office/drawing/2014/main" id="{2FFE9854-C1AA-4FAF-8832-6B0B1C5B87FB}"/>
              </a:ext>
            </a:extLst>
          </p:cNvPr>
          <p:cNvGrpSpPr>
            <a:grpSpLocks noChangeAspect="1"/>
          </p:cNvGrpSpPr>
          <p:nvPr/>
        </p:nvGrpSpPr>
        <p:grpSpPr>
          <a:xfrm>
            <a:off x="1713099" y="3190039"/>
            <a:ext cx="3778665" cy="2380765"/>
            <a:chOff x="1524000" y="3250781"/>
            <a:chExt cx="5725247" cy="3607220"/>
          </a:xfrm>
        </p:grpSpPr>
        <p:pic>
          <p:nvPicPr>
            <p:cNvPr id="21" name="Picture 6" descr="04">
              <a:extLst>
                <a:ext uri="{FF2B5EF4-FFF2-40B4-BE49-F238E27FC236}">
                  <a16:creationId xmlns:a16="http://schemas.microsoft.com/office/drawing/2014/main" id="{E6256278-C891-4641-A61E-7433804E915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0" y="3573464"/>
              <a:ext cx="4859338"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2" name="Text Box 7">
              <a:extLst>
                <a:ext uri="{FF2B5EF4-FFF2-40B4-BE49-F238E27FC236}">
                  <a16:creationId xmlns:a16="http://schemas.microsoft.com/office/drawing/2014/main" id="{AB16B4DD-10BF-4455-A2C1-D641FC8E344A}"/>
                </a:ext>
              </a:extLst>
            </p:cNvPr>
            <p:cNvSpPr txBox="1">
              <a:spLocks noChangeArrowheads="1"/>
            </p:cNvSpPr>
            <p:nvPr/>
          </p:nvSpPr>
          <p:spPr bwMode="auto">
            <a:xfrm>
              <a:off x="3900077" y="3842666"/>
              <a:ext cx="1010863" cy="419695"/>
            </a:xfrm>
            <a:prstGeom prst="rect">
              <a:avLst/>
            </a:prstGeom>
            <a:solidFill>
              <a:srgbClr val="C4004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fr-FR" altLang="en-US" sz="1200" b="1" dirty="0" err="1">
                  <a:solidFill>
                    <a:schemeClr val="bg1"/>
                  </a:solidFill>
                </a:rPr>
                <a:t>Nuclei</a:t>
              </a:r>
              <a:endParaRPr lang="fr-FR" altLang="en-US" b="1" dirty="0">
                <a:solidFill>
                  <a:schemeClr val="bg1"/>
                </a:solidFill>
              </a:endParaRPr>
            </a:p>
          </p:txBody>
        </p:sp>
        <p:sp>
          <p:nvSpPr>
            <p:cNvPr id="23" name="Text Box 8">
              <a:extLst>
                <a:ext uri="{FF2B5EF4-FFF2-40B4-BE49-F238E27FC236}">
                  <a16:creationId xmlns:a16="http://schemas.microsoft.com/office/drawing/2014/main" id="{96BA4D31-160E-416F-935C-2E539DA0275F}"/>
                </a:ext>
              </a:extLst>
            </p:cNvPr>
            <p:cNvSpPr txBox="1">
              <a:spLocks noChangeArrowheads="1"/>
            </p:cNvSpPr>
            <p:nvPr/>
          </p:nvSpPr>
          <p:spPr bwMode="auto">
            <a:xfrm>
              <a:off x="5087628" y="3842664"/>
              <a:ext cx="1231882" cy="419695"/>
            </a:xfrm>
            <a:prstGeom prst="rect">
              <a:avLst/>
            </a:prstGeom>
            <a:solidFill>
              <a:srgbClr val="C4004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fr-FR" altLang="en-US" sz="1200" b="1" dirty="0" err="1">
                  <a:solidFill>
                    <a:schemeClr val="bg1"/>
                  </a:solidFill>
                </a:rPr>
                <a:t>Nucleon</a:t>
              </a:r>
              <a:endParaRPr lang="fr-FR" altLang="en-US" sz="1200" b="1" dirty="0">
                <a:solidFill>
                  <a:schemeClr val="bg1"/>
                </a:solidFill>
              </a:endParaRPr>
            </a:p>
          </p:txBody>
        </p:sp>
        <p:sp>
          <p:nvSpPr>
            <p:cNvPr id="24" name="Line 9">
              <a:extLst>
                <a:ext uri="{FF2B5EF4-FFF2-40B4-BE49-F238E27FC236}">
                  <a16:creationId xmlns:a16="http://schemas.microsoft.com/office/drawing/2014/main" id="{27ABFFF6-C82C-4CA9-A072-2EAEB13F5F98}"/>
                </a:ext>
              </a:extLst>
            </p:cNvPr>
            <p:cNvSpPr>
              <a:spLocks noChangeShapeType="1"/>
            </p:cNvSpPr>
            <p:nvPr/>
          </p:nvSpPr>
          <p:spPr bwMode="auto">
            <a:xfrm flipH="1">
              <a:off x="3432174" y="4238961"/>
              <a:ext cx="478527" cy="342564"/>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10">
              <a:extLst>
                <a:ext uri="{FF2B5EF4-FFF2-40B4-BE49-F238E27FC236}">
                  <a16:creationId xmlns:a16="http://schemas.microsoft.com/office/drawing/2014/main" id="{24C675F8-BB20-4446-A4A7-6B036AECEEC1}"/>
                </a:ext>
              </a:extLst>
            </p:cNvPr>
            <p:cNvSpPr>
              <a:spLocks noChangeShapeType="1"/>
            </p:cNvSpPr>
            <p:nvPr/>
          </p:nvSpPr>
          <p:spPr bwMode="auto">
            <a:xfrm flipH="1">
              <a:off x="2782887" y="4221163"/>
              <a:ext cx="2335054" cy="1439862"/>
            </a:xfrm>
            <a:prstGeom prst="line">
              <a:avLst/>
            </a:prstGeom>
            <a:noFill/>
            <a:ln w="28575">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Text Box 13">
              <a:extLst>
                <a:ext uri="{FF2B5EF4-FFF2-40B4-BE49-F238E27FC236}">
                  <a16:creationId xmlns:a16="http://schemas.microsoft.com/office/drawing/2014/main" id="{2EADF1E9-4161-45EF-BE2B-C34336C11D62}"/>
                </a:ext>
              </a:extLst>
            </p:cNvPr>
            <p:cNvSpPr txBox="1">
              <a:spLocks noChangeArrowheads="1"/>
            </p:cNvSpPr>
            <p:nvPr/>
          </p:nvSpPr>
          <p:spPr bwMode="auto">
            <a:xfrm>
              <a:off x="1834888" y="3250781"/>
              <a:ext cx="5414359" cy="419695"/>
            </a:xfrm>
            <a:prstGeom prst="rect">
              <a:avLst/>
            </a:prstGeom>
            <a:solidFill>
              <a:srgbClr val="C4004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r>
                <a:rPr lang="fr-FR" altLang="en-US" sz="1200" b="1" dirty="0">
                  <a:solidFill>
                    <a:schemeClr val="bg1"/>
                  </a:solidFill>
                </a:rPr>
                <a:t>SATURNE2: </a:t>
              </a:r>
              <a:r>
                <a:rPr lang="en-US" sz="1200" dirty="0">
                  <a:solidFill>
                    <a:schemeClr val="bg1"/>
                  </a:solidFill>
                </a:rPr>
                <a:t>M. Roy-Stephan PRL 50, 1745  1983</a:t>
              </a:r>
            </a:p>
          </p:txBody>
        </p:sp>
      </p:grpSp>
    </p:spTree>
    <p:extLst>
      <p:ext uri="{BB962C8B-B14F-4D97-AF65-F5344CB8AC3E}">
        <p14:creationId xmlns:p14="http://schemas.microsoft.com/office/powerpoint/2010/main" val="3699495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63CFCF31-8180-4785-AF40-64C1C0CD3A98}"/>
              </a:ext>
            </a:extLst>
          </p:cNvPr>
          <p:cNvSpPr/>
          <p:nvPr/>
        </p:nvSpPr>
        <p:spPr>
          <a:xfrm>
            <a:off x="1281931" y="194361"/>
            <a:ext cx="9490844" cy="67514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e la date 1">
            <a:extLst>
              <a:ext uri="{FF2B5EF4-FFF2-40B4-BE49-F238E27FC236}">
                <a16:creationId xmlns:a16="http://schemas.microsoft.com/office/drawing/2014/main" id="{63A8A2AF-83BF-48CC-9874-AD893F62CAC0}"/>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7EB28C6B-09C1-48F7-B151-F0733BDC17DB}"/>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D43D50F1-A74F-410D-9AAD-25D2B6B24F59}"/>
              </a:ext>
            </a:extLst>
          </p:cNvPr>
          <p:cNvSpPr>
            <a:spLocks noGrp="1"/>
          </p:cNvSpPr>
          <p:nvPr>
            <p:ph type="sldNum" sz="quarter" idx="12"/>
          </p:nvPr>
        </p:nvSpPr>
        <p:spPr/>
        <p:txBody>
          <a:bodyPr/>
          <a:lstStyle/>
          <a:p>
            <a:fld id="{77E71596-5F9D-49C5-9701-16B3CA54319D}" type="slidenum">
              <a:rPr lang="fr-FR" smtClean="0"/>
              <a:pPr/>
              <a:t>13</a:t>
            </a:fld>
            <a:endParaRPr lang="fr-FR" dirty="0"/>
          </a:p>
        </p:txBody>
      </p:sp>
      <p:sp>
        <p:nvSpPr>
          <p:cNvPr id="6" name="Titre 5">
            <a:extLst>
              <a:ext uri="{FF2B5EF4-FFF2-40B4-BE49-F238E27FC236}">
                <a16:creationId xmlns:a16="http://schemas.microsoft.com/office/drawing/2014/main" id="{471BCF1E-AD58-418C-907F-7C6F579C87BF}"/>
              </a:ext>
            </a:extLst>
          </p:cNvPr>
          <p:cNvSpPr>
            <a:spLocks noGrp="1"/>
          </p:cNvSpPr>
          <p:nvPr>
            <p:ph type="title"/>
          </p:nvPr>
        </p:nvSpPr>
        <p:spPr>
          <a:xfrm>
            <a:off x="1281931" y="149425"/>
            <a:ext cx="9001000" cy="1080120"/>
          </a:xfrm>
        </p:spPr>
        <p:txBody>
          <a:bodyPr/>
          <a:lstStyle/>
          <a:p>
            <a:r>
              <a:rPr lang="fr-FR" altLang="en-US" dirty="0">
                <a:solidFill>
                  <a:srgbClr val="FF6700"/>
                </a:solidFill>
                <a:effectLst>
                  <a:outerShdw blurRad="38100" dist="38100" dir="2700000" algn="tl">
                    <a:srgbClr val="000000">
                      <a:alpha val="43137"/>
                    </a:srgbClr>
                  </a:outerShdw>
                </a:effectLst>
              </a:rPr>
              <a:t>IPNO hosts the International Conférence on:</a:t>
            </a:r>
            <a:br>
              <a:rPr lang="fr-FR" altLang="en-US" dirty="0">
                <a:solidFill>
                  <a:srgbClr val="FF6700"/>
                </a:solidFill>
                <a:effectLst>
                  <a:outerShdw blurRad="38100" dist="38100" dir="2700000" algn="tl">
                    <a:srgbClr val="000000">
                      <a:alpha val="43137"/>
                    </a:srgbClr>
                  </a:outerShdw>
                </a:effectLst>
              </a:rPr>
            </a:br>
            <a:r>
              <a:rPr lang="fr-FR" altLang="en-US" dirty="0">
                <a:solidFill>
                  <a:srgbClr val="FF6700"/>
                </a:solidFill>
                <a:effectLst>
                  <a:outerShdw blurRad="38100" dist="38100" dir="2700000" algn="tl">
                    <a:srgbClr val="000000">
                      <a:alpha val="43137"/>
                    </a:srgbClr>
                  </a:outerShdw>
                </a:effectLst>
              </a:rPr>
              <a:t> « </a:t>
            </a:r>
            <a:r>
              <a:rPr lang="fr-FR" altLang="en-US" dirty="0" err="1">
                <a:solidFill>
                  <a:srgbClr val="FF6700"/>
                </a:solidFill>
                <a:effectLst>
                  <a:outerShdw blurRad="38100" dist="38100" dir="2700000" algn="tl">
                    <a:srgbClr val="000000">
                      <a:alpha val="43137"/>
                    </a:srgbClr>
                  </a:outerShdw>
                </a:effectLst>
              </a:rPr>
              <a:t>Highly</a:t>
            </a:r>
            <a:r>
              <a:rPr lang="fr-FR" altLang="en-US" dirty="0">
                <a:solidFill>
                  <a:srgbClr val="FF6700"/>
                </a:solidFill>
                <a:effectLst>
                  <a:outerShdw blurRad="38100" dist="38100" dir="2700000" algn="tl">
                    <a:srgbClr val="000000">
                      <a:alpha val="43137"/>
                    </a:srgbClr>
                  </a:outerShdw>
                </a:effectLst>
              </a:rPr>
              <a:t> </a:t>
            </a:r>
            <a:r>
              <a:rPr lang="fr-FR" altLang="en-US" dirty="0" err="1">
                <a:solidFill>
                  <a:srgbClr val="FF6700"/>
                </a:solidFill>
                <a:effectLst>
                  <a:outerShdw blurRad="38100" dist="38100" dir="2700000" algn="tl">
                    <a:srgbClr val="000000">
                      <a:alpha val="43137"/>
                    </a:srgbClr>
                  </a:outerShdw>
                </a:effectLst>
              </a:rPr>
              <a:t>Excited</a:t>
            </a:r>
            <a:r>
              <a:rPr lang="fr-FR" altLang="en-US" dirty="0">
                <a:solidFill>
                  <a:srgbClr val="FF6700"/>
                </a:solidFill>
                <a:effectLst>
                  <a:outerShdw blurRad="38100" dist="38100" dir="2700000" algn="tl">
                    <a:srgbClr val="000000">
                      <a:alpha val="43137"/>
                    </a:srgbClr>
                  </a:outerShdw>
                </a:effectLst>
              </a:rPr>
              <a:t> States And </a:t>
            </a:r>
            <a:r>
              <a:rPr lang="fr-FR" altLang="en-US" dirty="0" err="1">
                <a:solidFill>
                  <a:srgbClr val="FF6700"/>
                </a:solidFill>
                <a:effectLst>
                  <a:outerShdw blurRad="38100" dist="38100" dir="2700000" algn="tl">
                    <a:srgbClr val="000000">
                      <a:alpha val="43137"/>
                    </a:srgbClr>
                  </a:outerShdw>
                </a:effectLst>
              </a:rPr>
              <a:t>Nuclear</a:t>
            </a:r>
            <a:r>
              <a:rPr lang="fr-FR" altLang="en-US" dirty="0">
                <a:solidFill>
                  <a:srgbClr val="FF6700"/>
                </a:solidFill>
                <a:effectLst>
                  <a:outerShdw blurRad="38100" dist="38100" dir="2700000" algn="tl">
                    <a:srgbClr val="000000">
                      <a:alpha val="43137"/>
                    </a:srgbClr>
                  </a:outerShdw>
                </a:effectLst>
              </a:rPr>
              <a:t> Structure » at ORSAY 1983</a:t>
            </a:r>
            <a:br>
              <a:rPr lang="fr-FR" altLang="en-US" dirty="0">
                <a:solidFill>
                  <a:srgbClr val="FF6700"/>
                </a:solidFill>
                <a:effectLst>
                  <a:outerShdw blurRad="38100" dist="38100" dir="2700000" algn="tl">
                    <a:srgbClr val="000000">
                      <a:alpha val="43137"/>
                    </a:srgbClr>
                  </a:outerShdw>
                </a:effectLst>
              </a:rPr>
            </a:br>
            <a:r>
              <a:rPr lang="fr-FR" altLang="en-US" dirty="0">
                <a:solidFill>
                  <a:srgbClr val="FF6700"/>
                </a:solidFill>
                <a:effectLst>
                  <a:outerShdw blurRad="38100" dist="38100" dir="2700000" algn="tl">
                    <a:srgbClr val="000000">
                      <a:alpha val="43137"/>
                    </a:srgbClr>
                  </a:outerShdw>
                </a:effectLst>
              </a:rPr>
              <a:t>                      HESANS 83        </a:t>
            </a:r>
            <a:r>
              <a:rPr lang="fr-FR" altLang="en-US" dirty="0" err="1">
                <a:solidFill>
                  <a:srgbClr val="FF6700"/>
                </a:solidFill>
                <a:effectLst>
                  <a:outerShdw blurRad="38100" dist="38100" dir="2700000" algn="tl">
                    <a:srgbClr val="000000">
                      <a:alpha val="43137"/>
                    </a:srgbClr>
                  </a:outerShdw>
                </a:effectLst>
              </a:rPr>
              <a:t>Chairperson</a:t>
            </a:r>
            <a:r>
              <a:rPr lang="fr-FR" altLang="en-US" dirty="0">
                <a:solidFill>
                  <a:srgbClr val="FF6700"/>
                </a:solidFill>
                <a:effectLst>
                  <a:outerShdw blurRad="38100" dist="38100" dir="2700000" algn="tl">
                    <a:srgbClr val="000000">
                      <a:alpha val="43137"/>
                    </a:srgbClr>
                  </a:outerShdw>
                </a:effectLst>
              </a:rPr>
              <a:t> </a:t>
            </a:r>
            <a:r>
              <a:rPr lang="fr-FR" altLang="en-US" dirty="0" err="1">
                <a:solidFill>
                  <a:srgbClr val="FF6700"/>
                </a:solidFill>
                <a:effectLst>
                  <a:outerShdw blurRad="38100" dist="38100" dir="2700000" algn="tl">
                    <a:srgbClr val="000000">
                      <a:alpha val="43137"/>
                    </a:srgbClr>
                  </a:outerShdw>
                </a:effectLst>
              </a:rPr>
              <a:t>N.Marty</a:t>
            </a:r>
            <a:endParaRPr lang="fr-FR" altLang="en-US" dirty="0">
              <a:solidFill>
                <a:srgbClr val="FF6700"/>
              </a:solidFill>
              <a:effectLst>
                <a:outerShdw blurRad="38100" dist="38100" dir="2700000" algn="tl">
                  <a:srgbClr val="000000">
                    <a:alpha val="43137"/>
                  </a:srgbClr>
                </a:outerShdw>
              </a:effectLst>
            </a:endParaRPr>
          </a:p>
        </p:txBody>
      </p:sp>
      <p:pic>
        <p:nvPicPr>
          <p:cNvPr id="8" name="Image 7">
            <a:extLst>
              <a:ext uri="{FF2B5EF4-FFF2-40B4-BE49-F238E27FC236}">
                <a16:creationId xmlns:a16="http://schemas.microsoft.com/office/drawing/2014/main" id="{AEBDFB4E-B41B-4770-86CF-12D36B5A4D5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54705" y="1136152"/>
            <a:ext cx="6855451" cy="4284656"/>
          </a:xfrm>
          <a:prstGeom prst="rect">
            <a:avLst/>
          </a:prstGeom>
        </p:spPr>
      </p:pic>
      <p:grpSp>
        <p:nvGrpSpPr>
          <p:cNvPr id="11" name="Groupe 10">
            <a:extLst>
              <a:ext uri="{FF2B5EF4-FFF2-40B4-BE49-F238E27FC236}">
                <a16:creationId xmlns:a16="http://schemas.microsoft.com/office/drawing/2014/main" id="{0628DACE-E954-4ED3-AC74-E55BDB694483}"/>
              </a:ext>
            </a:extLst>
          </p:cNvPr>
          <p:cNvGrpSpPr/>
          <p:nvPr/>
        </p:nvGrpSpPr>
        <p:grpSpPr>
          <a:xfrm>
            <a:off x="8175935" y="3461792"/>
            <a:ext cx="2519075" cy="2077106"/>
            <a:chOff x="7696400" y="3047499"/>
            <a:chExt cx="3076375" cy="2536628"/>
          </a:xfrm>
        </p:grpSpPr>
        <p:pic>
          <p:nvPicPr>
            <p:cNvPr id="9" name="Picture 4" descr="img007">
              <a:extLst>
                <a:ext uri="{FF2B5EF4-FFF2-40B4-BE49-F238E27FC236}">
                  <a16:creationId xmlns:a16="http://schemas.microsoft.com/office/drawing/2014/main" id="{2EEB0560-C43A-4776-918E-636150E0C11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718860" y="3161244"/>
              <a:ext cx="3017387" cy="2422883"/>
            </a:xfrm>
            <a:prstGeom prst="rect">
              <a:avLst/>
            </a:prstGeom>
            <a:noFill/>
            <a:ln w="28575">
              <a:solidFill>
                <a:srgbClr val="FF6700"/>
              </a:solidFill>
              <a:miter lim="800000"/>
              <a:headEnd/>
              <a:tailEnd/>
            </a:ln>
            <a:extLst>
              <a:ext uri="{909E8E84-426E-40DD-AFC4-6F175D3DCCD1}">
                <a14:hiddenFill xmlns:a14="http://schemas.microsoft.com/office/drawing/2010/main">
                  <a:solidFill>
                    <a:srgbClr val="FFFFFF"/>
                  </a:solidFill>
                </a14:hiddenFill>
              </a:ext>
            </a:extLst>
          </p:spPr>
        </p:pic>
        <p:sp>
          <p:nvSpPr>
            <p:cNvPr id="10" name="Text Box 6">
              <a:extLst>
                <a:ext uri="{FF2B5EF4-FFF2-40B4-BE49-F238E27FC236}">
                  <a16:creationId xmlns:a16="http://schemas.microsoft.com/office/drawing/2014/main" id="{F74BB325-D846-435D-BC72-4B67E82B0C63}"/>
                </a:ext>
              </a:extLst>
            </p:cNvPr>
            <p:cNvSpPr txBox="1">
              <a:spLocks noChangeArrowheads="1"/>
            </p:cNvSpPr>
            <p:nvPr/>
          </p:nvSpPr>
          <p:spPr bwMode="auto">
            <a:xfrm>
              <a:off x="7696400" y="3047499"/>
              <a:ext cx="3076375" cy="441444"/>
            </a:xfrm>
            <a:prstGeom prst="round2SameRect">
              <a:avLst>
                <a:gd name="adj1" fmla="val 22048"/>
                <a:gd name="adj2" fmla="val 0"/>
              </a:avLst>
            </a:prstGeom>
            <a:solidFill>
              <a:srgbClr val="FF6700"/>
            </a:solidFill>
            <a:ln>
              <a:noFill/>
            </a:ln>
            <a:effectLs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fr-FR" altLang="en-US" sz="1600" dirty="0">
                  <a:solidFill>
                    <a:schemeClr val="bg1"/>
                  </a:solidFill>
                </a:rPr>
                <a:t>The </a:t>
              </a:r>
              <a:r>
                <a:rPr lang="fr-FR" altLang="en-US" sz="1600" dirty="0" err="1">
                  <a:solidFill>
                    <a:schemeClr val="bg1"/>
                  </a:solidFill>
                </a:rPr>
                <a:t>Organizers</a:t>
              </a:r>
              <a:endParaRPr lang="fr-FR" altLang="en-US" sz="1600" dirty="0">
                <a:solidFill>
                  <a:schemeClr val="bg1"/>
                </a:solidFill>
              </a:endParaRPr>
            </a:p>
          </p:txBody>
        </p:sp>
      </p:grpSp>
    </p:spTree>
    <p:extLst>
      <p:ext uri="{BB962C8B-B14F-4D97-AF65-F5344CB8AC3E}">
        <p14:creationId xmlns:p14="http://schemas.microsoft.com/office/powerpoint/2010/main" val="19036720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F538635-ED0A-4F12-8A54-C755AD97F695}"/>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7B0709F6-447E-41A2-87C3-89EE19FFFDB1}"/>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DD6DB49D-F6C9-49E8-9523-58BE799835B6}"/>
              </a:ext>
            </a:extLst>
          </p:cNvPr>
          <p:cNvSpPr>
            <a:spLocks noGrp="1"/>
          </p:cNvSpPr>
          <p:nvPr>
            <p:ph type="sldNum" sz="quarter" idx="12"/>
          </p:nvPr>
        </p:nvSpPr>
        <p:spPr/>
        <p:txBody>
          <a:bodyPr/>
          <a:lstStyle/>
          <a:p>
            <a:fld id="{77E71596-5F9D-49C5-9701-16B3CA54319D}" type="slidenum">
              <a:rPr lang="fr-FR" smtClean="0"/>
              <a:pPr/>
              <a:t>14</a:t>
            </a:fld>
            <a:endParaRPr lang="fr-FR" dirty="0"/>
          </a:p>
        </p:txBody>
      </p:sp>
      <p:sp>
        <p:nvSpPr>
          <p:cNvPr id="6" name="Titre 5">
            <a:extLst>
              <a:ext uri="{FF2B5EF4-FFF2-40B4-BE49-F238E27FC236}">
                <a16:creationId xmlns:a16="http://schemas.microsoft.com/office/drawing/2014/main" id="{565B623F-D000-4796-B636-88B247063AD7}"/>
              </a:ext>
            </a:extLst>
          </p:cNvPr>
          <p:cNvSpPr>
            <a:spLocks noGrp="1"/>
          </p:cNvSpPr>
          <p:nvPr>
            <p:ph type="title"/>
          </p:nvPr>
        </p:nvSpPr>
        <p:spPr>
          <a:xfrm>
            <a:off x="1641971" y="149425"/>
            <a:ext cx="7488832" cy="432048"/>
          </a:xfrm>
        </p:spPr>
        <p:txBody>
          <a:bodyPr/>
          <a:lstStyle/>
          <a:p>
            <a:r>
              <a:rPr lang="fr-FR" dirty="0">
                <a:solidFill>
                  <a:srgbClr val="FF6700"/>
                </a:solidFill>
                <a:effectLst>
                  <a:outerShdw blurRad="38100" dist="38100" dir="2700000" algn="tl">
                    <a:srgbClr val="000000">
                      <a:alpha val="43137"/>
                    </a:srgbClr>
                  </a:outerShdw>
                </a:effectLst>
              </a:rPr>
              <a:t>Orsay MP  15 MV – Few </a:t>
            </a:r>
            <a:r>
              <a:rPr lang="fr-FR" dirty="0" err="1">
                <a:solidFill>
                  <a:srgbClr val="FF6700"/>
                </a:solidFill>
                <a:effectLst>
                  <a:outerShdw blurRad="38100" dist="38100" dir="2700000" algn="tl">
                    <a:srgbClr val="000000">
                      <a:alpha val="43137"/>
                    </a:srgbClr>
                  </a:outerShdw>
                </a:effectLst>
              </a:rPr>
              <a:t>selected</a:t>
            </a:r>
            <a:r>
              <a:rPr lang="fr-FR" dirty="0">
                <a:solidFill>
                  <a:srgbClr val="FF6700"/>
                </a:solidFill>
                <a:effectLst>
                  <a:outerShdw blurRad="38100" dist="38100" dir="2700000" algn="tl">
                    <a:srgbClr val="000000">
                      <a:alpha val="43137"/>
                    </a:srgbClr>
                  </a:outerShdw>
                </a:effectLst>
              </a:rPr>
              <a:t> Highlights (1)</a:t>
            </a:r>
            <a:endParaRPr lang="fr-FR" dirty="0"/>
          </a:p>
        </p:txBody>
      </p:sp>
      <p:pic>
        <p:nvPicPr>
          <p:cNvPr id="7" name="Picture 14" descr="Vue_tandem_2006">
            <a:extLst>
              <a:ext uri="{FF2B5EF4-FFF2-40B4-BE49-F238E27FC236}">
                <a16:creationId xmlns:a16="http://schemas.microsoft.com/office/drawing/2014/main" id="{26E729F7-2823-4290-81B2-E6CE3270A153}"/>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1080" y="1741498"/>
            <a:ext cx="3218684" cy="2146836"/>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8" name="Picture 19" descr="MLang2">
            <a:extLst>
              <a:ext uri="{FF2B5EF4-FFF2-40B4-BE49-F238E27FC236}">
                <a16:creationId xmlns:a16="http://schemas.microsoft.com/office/drawing/2014/main" id="{08B076F6-B2F0-4A7A-93C1-781C6CC01E3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5806" y="4092941"/>
            <a:ext cx="998810" cy="1118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9" name="Picture 6" descr="Vergnes2">
            <a:extLst>
              <a:ext uri="{FF2B5EF4-FFF2-40B4-BE49-F238E27FC236}">
                <a16:creationId xmlns:a16="http://schemas.microsoft.com/office/drawing/2014/main" id="{D53B34F6-77B8-4B1D-8FD9-D948130BC2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0970" y="4090271"/>
            <a:ext cx="943891" cy="11181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pic>
        <p:nvPicPr>
          <p:cNvPr id="10" name="Picture 5" descr="Denoit">
            <a:extLst>
              <a:ext uri="{FF2B5EF4-FFF2-40B4-BE49-F238E27FC236}">
                <a16:creationId xmlns:a16="http://schemas.microsoft.com/office/drawing/2014/main" id="{5C12236B-3066-4904-90CA-518A65A97C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72044" y="4088047"/>
            <a:ext cx="985437" cy="11289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11" name="Rectangle 10">
            <a:extLst>
              <a:ext uri="{FF2B5EF4-FFF2-40B4-BE49-F238E27FC236}">
                <a16:creationId xmlns:a16="http://schemas.microsoft.com/office/drawing/2014/main" id="{5A39B318-EA80-46F8-ABA5-0391738D22AC}"/>
              </a:ext>
            </a:extLst>
          </p:cNvPr>
          <p:cNvSpPr/>
          <p:nvPr/>
        </p:nvSpPr>
        <p:spPr>
          <a:xfrm>
            <a:off x="236820" y="874105"/>
            <a:ext cx="3353672" cy="738664"/>
          </a:xfrm>
          <a:prstGeom prst="rect">
            <a:avLst/>
          </a:prstGeom>
        </p:spPr>
        <p:txBody>
          <a:bodyPr wrap="square">
            <a:spAutoFit/>
          </a:bodyPr>
          <a:lstStyle/>
          <a:p>
            <a:pPr algn="ctr"/>
            <a:r>
              <a:rPr lang="fr-FR" sz="1400" b="1" dirty="0">
                <a:solidFill>
                  <a:srgbClr val="FF6700"/>
                </a:solidFill>
                <a:latin typeface="+mn-lt"/>
              </a:rPr>
              <a:t>1971-….. </a:t>
            </a:r>
            <a:r>
              <a:rPr lang="fr-FR" sz="1400" b="1" dirty="0">
                <a:solidFill>
                  <a:srgbClr val="00294B"/>
                </a:solidFill>
                <a:latin typeface="+mn-lt"/>
              </a:rPr>
              <a:t>MP Orsay @IJCLab –Bat 109</a:t>
            </a:r>
          </a:p>
          <a:p>
            <a:pPr algn="ctr"/>
            <a:r>
              <a:rPr lang="fr-FR" sz="1400" b="1" dirty="0">
                <a:solidFill>
                  <a:srgbClr val="00294B"/>
                </a:solidFill>
                <a:latin typeface="+mn-lt"/>
              </a:rPr>
              <a:t>Accélérateur Tandem Van de </a:t>
            </a:r>
            <a:r>
              <a:rPr lang="fr-FR" sz="1400" b="1" dirty="0" err="1">
                <a:solidFill>
                  <a:srgbClr val="00294B"/>
                </a:solidFill>
                <a:latin typeface="+mn-lt"/>
              </a:rPr>
              <a:t>Graaff</a:t>
            </a:r>
            <a:r>
              <a:rPr lang="fr-FR" sz="1400" b="1" dirty="0">
                <a:solidFill>
                  <a:srgbClr val="00294B"/>
                </a:solidFill>
                <a:latin typeface="+mn-lt"/>
              </a:rPr>
              <a:t> 15MV</a:t>
            </a:r>
          </a:p>
          <a:p>
            <a:pPr algn="ctr"/>
            <a:r>
              <a:rPr lang="fr-FR" sz="1400" b="1" dirty="0" err="1">
                <a:solidFill>
                  <a:srgbClr val="00294B"/>
                </a:solidFill>
              </a:rPr>
              <a:t>Still</a:t>
            </a:r>
            <a:r>
              <a:rPr lang="fr-FR" sz="1400" b="1" dirty="0">
                <a:solidFill>
                  <a:srgbClr val="00294B"/>
                </a:solidFill>
              </a:rPr>
              <a:t> in </a:t>
            </a:r>
            <a:r>
              <a:rPr lang="fr-FR" sz="1400" b="1" dirty="0" err="1">
                <a:solidFill>
                  <a:srgbClr val="00294B"/>
                </a:solidFill>
              </a:rPr>
              <a:t>operation</a:t>
            </a:r>
            <a:r>
              <a:rPr lang="fr-FR" sz="1400" b="1" dirty="0">
                <a:solidFill>
                  <a:srgbClr val="00294B"/>
                </a:solidFill>
              </a:rPr>
              <a:t> </a:t>
            </a:r>
            <a:r>
              <a:rPr lang="fr-FR" sz="1400" b="1" dirty="0" err="1">
                <a:solidFill>
                  <a:srgbClr val="00294B"/>
                </a:solidFill>
              </a:rPr>
              <a:t>today</a:t>
            </a:r>
            <a:r>
              <a:rPr lang="fr-FR" sz="1400" b="1" dirty="0">
                <a:solidFill>
                  <a:srgbClr val="00294B"/>
                </a:solidFill>
              </a:rPr>
              <a:t> !!</a:t>
            </a:r>
            <a:endParaRPr lang="fr-FR" sz="1400" b="1" dirty="0">
              <a:solidFill>
                <a:srgbClr val="00294B"/>
              </a:solidFill>
              <a:latin typeface="+mn-lt"/>
            </a:endParaRPr>
          </a:p>
        </p:txBody>
      </p:sp>
      <p:pic>
        <p:nvPicPr>
          <p:cNvPr id="12" name="Image 11">
            <a:extLst>
              <a:ext uri="{FF2B5EF4-FFF2-40B4-BE49-F238E27FC236}">
                <a16:creationId xmlns:a16="http://schemas.microsoft.com/office/drawing/2014/main" id="{443161BC-2E8B-44FD-973F-29BF2C65AB0F}"/>
              </a:ext>
            </a:extLst>
          </p:cNvPr>
          <p:cNvPicPr>
            <a:picLocks noChangeAspect="1"/>
          </p:cNvPicPr>
          <p:nvPr/>
        </p:nvPicPr>
        <p:blipFill>
          <a:blip r:embed="rId7"/>
          <a:stretch>
            <a:fillRect/>
          </a:stretch>
        </p:blipFill>
        <p:spPr>
          <a:xfrm>
            <a:off x="3080211" y="3514183"/>
            <a:ext cx="754540" cy="768090"/>
          </a:xfrm>
          <a:prstGeom prst="ellipse">
            <a:avLst/>
          </a:prstGeom>
          <a:ln w="28575">
            <a:solidFill>
              <a:schemeClr val="bg1"/>
            </a:solidFill>
          </a:ln>
        </p:spPr>
      </p:pic>
      <p:pic>
        <p:nvPicPr>
          <p:cNvPr id="13" name="Picture 6" descr="TR-transfer2">
            <a:extLst>
              <a:ext uri="{FF2B5EF4-FFF2-40B4-BE49-F238E27FC236}">
                <a16:creationId xmlns:a16="http://schemas.microsoft.com/office/drawing/2014/main" id="{3F608A82-18D7-4D9C-B67C-EC3B2277C9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802210" y="1090365"/>
            <a:ext cx="3168354" cy="43070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a:extLst>
              <a:ext uri="{FF2B5EF4-FFF2-40B4-BE49-F238E27FC236}">
                <a16:creationId xmlns:a16="http://schemas.microsoft.com/office/drawing/2014/main" id="{EC47B845-4486-4EE4-BCEC-AEB3B855FF8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194273" y="1798347"/>
            <a:ext cx="3258598" cy="3477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Text Box 9">
            <a:extLst>
              <a:ext uri="{FF2B5EF4-FFF2-40B4-BE49-F238E27FC236}">
                <a16:creationId xmlns:a16="http://schemas.microsoft.com/office/drawing/2014/main" id="{E2A865F0-2085-47E8-A96A-743D43EB47D8}"/>
              </a:ext>
            </a:extLst>
          </p:cNvPr>
          <p:cNvSpPr txBox="1">
            <a:spLocks noChangeArrowheads="1"/>
          </p:cNvSpPr>
          <p:nvPr/>
        </p:nvSpPr>
        <p:spPr bwMode="auto">
          <a:xfrm>
            <a:off x="7194273" y="971768"/>
            <a:ext cx="3516410" cy="738664"/>
          </a:xfrm>
          <a:prstGeom prst="rect">
            <a:avLst/>
          </a:prstGeom>
          <a:solidFill>
            <a:schemeClr val="bg1"/>
          </a:solidFill>
          <a:ln>
            <a:noFill/>
          </a:ln>
          <a:effectLs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1400" b="1" i="1" dirty="0">
                <a:latin typeface="Calibri" panose="020F0502020204030204" pitchFamily="34" charset="0"/>
                <a:cs typeface="Calibri" panose="020F0502020204030204" pitchFamily="34" charset="0"/>
              </a:rPr>
              <a:t>Shape transitions in Ge and Pt isotopes</a:t>
            </a:r>
          </a:p>
          <a:p>
            <a:pPr algn="ctr" eaLnBrk="1" hangingPunct="1"/>
            <a:r>
              <a:rPr lang="en-US" altLang="en-US" sz="1400" b="1" i="1" dirty="0">
                <a:latin typeface="Calibri" panose="020F0502020204030204" pitchFamily="34" charset="0"/>
                <a:cs typeface="Calibri" panose="020F0502020204030204" pitchFamily="34" charset="0"/>
              </a:rPr>
              <a:t>    IBA </a:t>
            </a:r>
            <a:r>
              <a:rPr lang="en-US" altLang="en-US" sz="1400" b="1" i="1" dirty="0" err="1">
                <a:latin typeface="Calibri" panose="020F0502020204030204" pitchFamily="34" charset="0"/>
                <a:cs typeface="Calibri" panose="020F0502020204030204" pitchFamily="34" charset="0"/>
              </a:rPr>
              <a:t>Theoritical</a:t>
            </a:r>
            <a:r>
              <a:rPr lang="en-US" altLang="en-US" sz="1400" b="1" i="1" dirty="0">
                <a:latin typeface="Calibri" panose="020F0502020204030204" pitchFamily="34" charset="0"/>
                <a:cs typeface="Calibri" panose="020F0502020204030204" pitchFamily="34" charset="0"/>
              </a:rPr>
              <a:t> interpretation</a:t>
            </a:r>
          </a:p>
          <a:p>
            <a:pPr algn="ctr" eaLnBrk="1" hangingPunct="1"/>
            <a:r>
              <a:rPr lang="en-US" altLang="en-US" sz="1400" b="1" i="1" dirty="0">
                <a:latin typeface="Calibri" panose="020F0502020204030204" pitchFamily="34" charset="0"/>
                <a:cs typeface="Calibri" panose="020F0502020204030204" pitchFamily="34" charset="0"/>
              </a:rPr>
              <a:t>                    </a:t>
            </a:r>
            <a:r>
              <a:rPr lang="en-US" altLang="en-US" sz="1400" b="1" i="1" dirty="0" err="1">
                <a:latin typeface="Calibri" panose="020F0502020204030204" pitchFamily="34" charset="0"/>
                <a:cs typeface="Calibri" panose="020F0502020204030204" pitchFamily="34" charset="0"/>
              </a:rPr>
              <a:t>M.Vergnes</a:t>
            </a:r>
            <a:r>
              <a:rPr lang="en-US" altLang="en-US" sz="1400" b="1" i="1" dirty="0">
                <a:latin typeface="Calibri" panose="020F0502020204030204" pitchFamily="34" charset="0"/>
                <a:cs typeface="Calibri" panose="020F0502020204030204" pitchFamily="34" charset="0"/>
              </a:rPr>
              <a:t> et al</a:t>
            </a:r>
            <a:r>
              <a:rPr lang="en-US" altLang="en-US" sz="1400" dirty="0">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921340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730C7F7-F03F-46BD-BC38-DC2A567AD224}"/>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9D066B12-07E5-46CA-87A3-7B8F8D1E112D}"/>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725A23B4-2CCD-47AA-810F-23AE6528325E}"/>
              </a:ext>
            </a:extLst>
          </p:cNvPr>
          <p:cNvSpPr>
            <a:spLocks noGrp="1"/>
          </p:cNvSpPr>
          <p:nvPr>
            <p:ph type="sldNum" sz="quarter" idx="12"/>
          </p:nvPr>
        </p:nvSpPr>
        <p:spPr/>
        <p:txBody>
          <a:bodyPr/>
          <a:lstStyle/>
          <a:p>
            <a:fld id="{77E71596-5F9D-49C5-9701-16B3CA54319D}" type="slidenum">
              <a:rPr lang="fr-FR" smtClean="0"/>
              <a:pPr/>
              <a:t>15</a:t>
            </a:fld>
            <a:endParaRPr lang="fr-FR" dirty="0"/>
          </a:p>
        </p:txBody>
      </p:sp>
      <p:sp>
        <p:nvSpPr>
          <p:cNvPr id="6" name="Titre 5">
            <a:extLst>
              <a:ext uri="{FF2B5EF4-FFF2-40B4-BE49-F238E27FC236}">
                <a16:creationId xmlns:a16="http://schemas.microsoft.com/office/drawing/2014/main" id="{1AB04F69-CE9B-4D0F-B86F-A849338A4D0D}"/>
              </a:ext>
            </a:extLst>
          </p:cNvPr>
          <p:cNvSpPr>
            <a:spLocks noGrp="1"/>
          </p:cNvSpPr>
          <p:nvPr>
            <p:ph type="title"/>
          </p:nvPr>
        </p:nvSpPr>
        <p:spPr>
          <a:xfrm>
            <a:off x="1353939" y="149425"/>
            <a:ext cx="8064896" cy="432048"/>
          </a:xfrm>
        </p:spPr>
        <p:txBody>
          <a:bodyPr/>
          <a:lstStyle/>
          <a:p>
            <a:r>
              <a:rPr lang="fr-FR" dirty="0">
                <a:solidFill>
                  <a:srgbClr val="FF6700"/>
                </a:solidFill>
                <a:effectLst>
                  <a:outerShdw blurRad="38100" dist="38100" dir="2700000" algn="tl">
                    <a:srgbClr val="000000">
                      <a:alpha val="43137"/>
                    </a:srgbClr>
                  </a:outerShdw>
                </a:effectLst>
              </a:rPr>
              <a:t>Orsay MP  15 MV – Few </a:t>
            </a:r>
            <a:r>
              <a:rPr lang="fr-FR" dirty="0" err="1">
                <a:solidFill>
                  <a:srgbClr val="FF6700"/>
                </a:solidFill>
                <a:effectLst>
                  <a:outerShdw blurRad="38100" dist="38100" dir="2700000" algn="tl">
                    <a:srgbClr val="000000">
                      <a:alpha val="43137"/>
                    </a:srgbClr>
                  </a:outerShdw>
                </a:effectLst>
              </a:rPr>
              <a:t>selected</a:t>
            </a:r>
            <a:r>
              <a:rPr lang="fr-FR" dirty="0">
                <a:solidFill>
                  <a:srgbClr val="FF6700"/>
                </a:solidFill>
                <a:effectLst>
                  <a:outerShdw blurRad="38100" dist="38100" dir="2700000" algn="tl">
                    <a:srgbClr val="000000">
                      <a:alpha val="43137"/>
                    </a:srgbClr>
                  </a:outerShdw>
                </a:effectLst>
              </a:rPr>
              <a:t> Highlights (2)</a:t>
            </a:r>
            <a:endParaRPr lang="fr-FR" dirty="0"/>
          </a:p>
        </p:txBody>
      </p:sp>
      <p:sp>
        <p:nvSpPr>
          <p:cNvPr id="7" name="Rectangle 1">
            <a:extLst>
              <a:ext uri="{FF2B5EF4-FFF2-40B4-BE49-F238E27FC236}">
                <a16:creationId xmlns:a16="http://schemas.microsoft.com/office/drawing/2014/main" id="{A3F50E1C-68E8-4DBE-B072-F98B2C7CEE58}"/>
              </a:ext>
            </a:extLst>
          </p:cNvPr>
          <p:cNvSpPr txBox="1">
            <a:spLocks noChangeArrowheads="1"/>
          </p:cNvSpPr>
          <p:nvPr/>
        </p:nvSpPr>
        <p:spPr>
          <a:xfrm>
            <a:off x="3010123" y="670825"/>
            <a:ext cx="4752528" cy="606149"/>
          </a:xfrm>
          <a:prstGeom prst="rect">
            <a:avLst/>
          </a:prstGeom>
        </p:spPr>
        <p:txBody>
          <a:bodyPr vert="horz" lIns="92075" tIns="46038" rIns="92075" bIns="46038" rtlCol="0" anchor="b">
            <a:normAutofit fontScale="97500"/>
          </a:bodyPr>
          <a:lstStyle>
            <a:lvl1pPr algn="l" defTabSz="914400" rtl="0" eaLnBrk="1" latinLnBrk="0" hangingPunct="1">
              <a:lnSpc>
                <a:spcPct val="80000"/>
              </a:lnSpc>
              <a:spcBef>
                <a:spcPct val="0"/>
              </a:spcBef>
              <a:buNone/>
              <a:defRPr sz="6600" kern="1200" spc="100" baseline="0">
                <a:solidFill>
                  <a:schemeClr val="tx1"/>
                </a:solidFill>
                <a:latin typeface="+mj-lt"/>
                <a:ea typeface="+mj-ea"/>
                <a:cs typeface="+mj-cs"/>
              </a:defRPr>
            </a:lvl1pPr>
          </a:lstStyle>
          <a:p>
            <a:pPr algn="ctr" fontAlgn="auto">
              <a:spcAft>
                <a:spcPts val="0"/>
              </a:spcAft>
              <a:defRPr/>
            </a:pPr>
            <a:r>
              <a:rPr lang="en-US" altLang="en-US" sz="1400" b="1" dirty="0">
                <a:latin typeface="+mn-lt"/>
              </a:rPr>
              <a:t>Bacchus Spectrometer and  </a:t>
            </a:r>
            <a:r>
              <a:rPr lang="en-US" altLang="en-US" sz="1400" b="1" baseline="30000" dirty="0">
                <a:latin typeface="+mn-lt"/>
              </a:rPr>
              <a:t>14</a:t>
            </a:r>
            <a:r>
              <a:rPr lang="en-US" altLang="en-US" sz="1400" b="1" dirty="0">
                <a:latin typeface="+mn-lt"/>
              </a:rPr>
              <a:t>C beam </a:t>
            </a:r>
          </a:p>
          <a:p>
            <a:pPr algn="r" fontAlgn="auto">
              <a:spcAft>
                <a:spcPts val="0"/>
              </a:spcAft>
              <a:defRPr/>
            </a:pPr>
            <a:r>
              <a:rPr lang="en-US" altLang="en-US" sz="1400" b="1" dirty="0">
                <a:latin typeface="+mn-lt"/>
              </a:rPr>
              <a:t>The start  of   « exotic » era at the Orsay MP Tandem</a:t>
            </a:r>
          </a:p>
          <a:p>
            <a:pPr algn="ctr" fontAlgn="auto">
              <a:spcAft>
                <a:spcPts val="0"/>
              </a:spcAft>
              <a:defRPr/>
            </a:pPr>
            <a:r>
              <a:rPr lang="en-US" altLang="en-US" sz="1200" b="1" dirty="0"/>
              <a:t>ML,CD,PR,FP,FN,DGM</a:t>
            </a:r>
            <a:endParaRPr lang="en-US" altLang="en-US" sz="1200" b="1" dirty="0">
              <a:latin typeface="+mn-lt"/>
            </a:endParaRPr>
          </a:p>
        </p:txBody>
      </p:sp>
      <p:sp>
        <p:nvSpPr>
          <p:cNvPr id="10" name="object 2">
            <a:extLst>
              <a:ext uri="{FF2B5EF4-FFF2-40B4-BE49-F238E27FC236}">
                <a16:creationId xmlns:a16="http://schemas.microsoft.com/office/drawing/2014/main" id="{A9918558-840E-4A71-B219-830A2D5BCEF6}"/>
              </a:ext>
            </a:extLst>
          </p:cNvPr>
          <p:cNvSpPr/>
          <p:nvPr/>
        </p:nvSpPr>
        <p:spPr>
          <a:xfrm>
            <a:off x="1187575" y="1841716"/>
            <a:ext cx="2851585" cy="3584812"/>
          </a:xfrm>
          <a:prstGeom prst="rect">
            <a:avLst/>
          </a:prstGeom>
          <a:blipFill>
            <a:blip r:embed="rId3" cstate="print"/>
            <a:stretch>
              <a:fillRect/>
            </a:stretch>
          </a:blipFill>
        </p:spPr>
        <p:txBody>
          <a:bodyPr wrap="square" lIns="0" tIns="0" rIns="0" bIns="0" rtlCol="0"/>
          <a:lstStyle/>
          <a:p>
            <a:endParaRPr dirty="0"/>
          </a:p>
        </p:txBody>
      </p:sp>
      <p:sp>
        <p:nvSpPr>
          <p:cNvPr id="11" name="object 3">
            <a:extLst>
              <a:ext uri="{FF2B5EF4-FFF2-40B4-BE49-F238E27FC236}">
                <a16:creationId xmlns:a16="http://schemas.microsoft.com/office/drawing/2014/main" id="{67CABD9B-3EFB-4E9A-AC4B-1584AD4D892D}"/>
              </a:ext>
            </a:extLst>
          </p:cNvPr>
          <p:cNvSpPr/>
          <p:nvPr/>
        </p:nvSpPr>
        <p:spPr>
          <a:xfrm>
            <a:off x="4824456" y="1814268"/>
            <a:ext cx="4176464" cy="3827133"/>
          </a:xfrm>
          <a:prstGeom prst="rect">
            <a:avLst/>
          </a:prstGeom>
          <a:blipFill>
            <a:blip r:embed="rId4" cstate="print"/>
            <a:stretch>
              <a:fillRect/>
            </a:stretch>
          </a:blipFill>
        </p:spPr>
        <p:txBody>
          <a:bodyPr wrap="square" lIns="0" tIns="0" rIns="0" bIns="0" rtlCol="0"/>
          <a:lstStyle/>
          <a:p>
            <a:endParaRPr/>
          </a:p>
        </p:txBody>
      </p:sp>
      <p:pic>
        <p:nvPicPr>
          <p:cNvPr id="12" name="Image 11">
            <a:extLst>
              <a:ext uri="{FF2B5EF4-FFF2-40B4-BE49-F238E27FC236}">
                <a16:creationId xmlns:a16="http://schemas.microsoft.com/office/drawing/2014/main" id="{EC698F49-2DCE-42EF-9805-019C04378790}"/>
              </a:ext>
            </a:extLst>
          </p:cNvPr>
          <p:cNvPicPr>
            <a:picLocks noChangeAspect="1"/>
          </p:cNvPicPr>
          <p:nvPr/>
        </p:nvPicPr>
        <p:blipFill>
          <a:blip r:embed="rId5"/>
          <a:stretch>
            <a:fillRect/>
          </a:stretch>
        </p:blipFill>
        <p:spPr>
          <a:xfrm>
            <a:off x="4824456" y="1368286"/>
            <a:ext cx="4025727" cy="750809"/>
          </a:xfrm>
          <a:prstGeom prst="rect">
            <a:avLst/>
          </a:prstGeom>
        </p:spPr>
      </p:pic>
      <p:sp>
        <p:nvSpPr>
          <p:cNvPr id="14" name="object 8">
            <a:extLst>
              <a:ext uri="{FF2B5EF4-FFF2-40B4-BE49-F238E27FC236}">
                <a16:creationId xmlns:a16="http://schemas.microsoft.com/office/drawing/2014/main" id="{5FCE56E4-1658-4526-BB19-B124B4EBB0B1}"/>
              </a:ext>
            </a:extLst>
          </p:cNvPr>
          <p:cNvSpPr/>
          <p:nvPr/>
        </p:nvSpPr>
        <p:spPr>
          <a:xfrm>
            <a:off x="9384020" y="2597696"/>
            <a:ext cx="1110744" cy="1367073"/>
          </a:xfrm>
          <a:prstGeom prst="roundRect">
            <a:avLst/>
          </a:prstGeom>
          <a:blipFill>
            <a:blip r:embed="rId6" cstate="print"/>
            <a:stretch>
              <a:fillRect/>
            </a:stretch>
          </a:blipFill>
        </p:spPr>
        <p:txBody>
          <a:bodyPr wrap="square" lIns="0" tIns="0" rIns="0" bIns="0" rtlCol="0"/>
          <a:lstStyle/>
          <a:p>
            <a:endParaRPr/>
          </a:p>
        </p:txBody>
      </p:sp>
      <p:sp>
        <p:nvSpPr>
          <p:cNvPr id="15" name="object 9">
            <a:extLst>
              <a:ext uri="{FF2B5EF4-FFF2-40B4-BE49-F238E27FC236}">
                <a16:creationId xmlns:a16="http://schemas.microsoft.com/office/drawing/2014/main" id="{D4A9715A-E9C6-4092-9913-C0B5FF1D5298}"/>
              </a:ext>
            </a:extLst>
          </p:cNvPr>
          <p:cNvSpPr>
            <a:spLocks noChangeAspect="1"/>
          </p:cNvSpPr>
          <p:nvPr/>
        </p:nvSpPr>
        <p:spPr>
          <a:xfrm>
            <a:off x="9407862" y="4115000"/>
            <a:ext cx="1086902" cy="1165709"/>
          </a:xfrm>
          <a:prstGeom prst="roundRect">
            <a:avLst/>
          </a:prstGeom>
          <a:blipFill>
            <a:blip r:embed="rId7" cstate="print"/>
            <a:stretch>
              <a:fillRect/>
            </a:stretch>
          </a:blipFill>
        </p:spPr>
        <p:txBody>
          <a:bodyPr wrap="square" lIns="0" tIns="0" rIns="0" bIns="0" rtlCol="0"/>
          <a:lstStyle/>
          <a:p>
            <a:endParaRPr/>
          </a:p>
        </p:txBody>
      </p:sp>
      <p:sp>
        <p:nvSpPr>
          <p:cNvPr id="16" name="Rectangle 15">
            <a:extLst>
              <a:ext uri="{FF2B5EF4-FFF2-40B4-BE49-F238E27FC236}">
                <a16:creationId xmlns:a16="http://schemas.microsoft.com/office/drawing/2014/main" id="{8A5CC5E0-4808-4566-B202-A6370E39013E}"/>
              </a:ext>
            </a:extLst>
          </p:cNvPr>
          <p:cNvSpPr/>
          <p:nvPr/>
        </p:nvSpPr>
        <p:spPr>
          <a:xfrm>
            <a:off x="516302" y="1288180"/>
            <a:ext cx="5086109" cy="523220"/>
          </a:xfrm>
          <a:prstGeom prst="rect">
            <a:avLst/>
          </a:prstGeom>
        </p:spPr>
        <p:txBody>
          <a:bodyPr wrap="square">
            <a:spAutoFit/>
          </a:bodyPr>
          <a:lstStyle/>
          <a:p>
            <a:pPr marR="800100"/>
            <a:r>
              <a:rPr lang="en-US" sz="1400" spc="-5" dirty="0">
                <a:solidFill>
                  <a:srgbClr val="C4004A"/>
                </a:solidFill>
                <a:cs typeface="Arial"/>
              </a:rPr>
              <a:t>Many mass measurements </a:t>
            </a:r>
            <a:r>
              <a:rPr lang="en-US" sz="1400" spc="7" baseline="24691" dirty="0">
                <a:solidFill>
                  <a:srgbClr val="C4004A"/>
                </a:solidFill>
                <a:cs typeface="Arial"/>
              </a:rPr>
              <a:t>18</a:t>
            </a:r>
            <a:r>
              <a:rPr lang="en-US" sz="1400" spc="5" dirty="0">
                <a:solidFill>
                  <a:srgbClr val="C4004A"/>
                </a:solidFill>
                <a:cs typeface="Arial"/>
              </a:rPr>
              <a:t>C, </a:t>
            </a:r>
            <a:r>
              <a:rPr lang="en-US" sz="1400" spc="7" baseline="24691" dirty="0">
                <a:solidFill>
                  <a:srgbClr val="C4004A"/>
                </a:solidFill>
                <a:cs typeface="Arial"/>
              </a:rPr>
              <a:t>19</a:t>
            </a:r>
            <a:r>
              <a:rPr lang="en-US" sz="1400" spc="5" dirty="0">
                <a:solidFill>
                  <a:srgbClr val="C4004A"/>
                </a:solidFill>
                <a:cs typeface="Arial"/>
              </a:rPr>
              <a:t>N,  </a:t>
            </a:r>
            <a:r>
              <a:rPr lang="en-US" sz="1400" spc="7" baseline="24691" dirty="0">
                <a:solidFill>
                  <a:srgbClr val="C4004A"/>
                </a:solidFill>
                <a:cs typeface="Arial"/>
              </a:rPr>
              <a:t>21</a:t>
            </a:r>
            <a:r>
              <a:rPr lang="en-US" sz="1400" spc="5" dirty="0">
                <a:solidFill>
                  <a:srgbClr val="C4004A"/>
                </a:solidFill>
                <a:cs typeface="Arial"/>
              </a:rPr>
              <a:t>O…and </a:t>
            </a:r>
            <a:r>
              <a:rPr lang="en-US" sz="1400" dirty="0">
                <a:solidFill>
                  <a:srgbClr val="C4004A"/>
                </a:solidFill>
                <a:cs typeface="Arial"/>
              </a:rPr>
              <a:t>first </a:t>
            </a:r>
            <a:r>
              <a:rPr lang="en-US" sz="1400" spc="-5" dirty="0">
                <a:solidFill>
                  <a:srgbClr val="C4004A"/>
                </a:solidFill>
                <a:cs typeface="Arial"/>
              </a:rPr>
              <a:t>spectroscopy </a:t>
            </a:r>
            <a:r>
              <a:rPr lang="en-US" sz="1400" dirty="0">
                <a:solidFill>
                  <a:srgbClr val="C4004A"/>
                </a:solidFill>
                <a:cs typeface="Arial"/>
              </a:rPr>
              <a:t>of </a:t>
            </a:r>
            <a:r>
              <a:rPr lang="en-US" sz="1400" spc="7" baseline="24691" dirty="0">
                <a:solidFill>
                  <a:srgbClr val="C4004A"/>
                </a:solidFill>
                <a:cs typeface="Arial"/>
              </a:rPr>
              <a:t>68</a:t>
            </a:r>
            <a:r>
              <a:rPr lang="en-US" sz="1400" spc="5" dirty="0">
                <a:solidFill>
                  <a:srgbClr val="C4004A"/>
                </a:solidFill>
                <a:cs typeface="Arial"/>
              </a:rPr>
              <a:t>Ni</a:t>
            </a:r>
            <a:r>
              <a:rPr lang="en-US" sz="1400" spc="-100" dirty="0">
                <a:solidFill>
                  <a:srgbClr val="C4004A"/>
                </a:solidFill>
                <a:cs typeface="Arial"/>
              </a:rPr>
              <a:t> </a:t>
            </a:r>
            <a:r>
              <a:rPr lang="en-US" sz="1400" dirty="0">
                <a:solidFill>
                  <a:srgbClr val="C4004A"/>
                </a:solidFill>
                <a:cs typeface="Arial"/>
              </a:rPr>
              <a:t>by  charge </a:t>
            </a:r>
            <a:r>
              <a:rPr lang="en-US" sz="1400" spc="-5" dirty="0">
                <a:solidFill>
                  <a:srgbClr val="C4004A"/>
                </a:solidFill>
                <a:cs typeface="Arial"/>
              </a:rPr>
              <a:t>exchange</a:t>
            </a:r>
            <a:r>
              <a:rPr lang="en-US" sz="1400" spc="-65" dirty="0">
                <a:solidFill>
                  <a:srgbClr val="C4004A"/>
                </a:solidFill>
                <a:cs typeface="Arial"/>
              </a:rPr>
              <a:t> </a:t>
            </a:r>
            <a:r>
              <a:rPr lang="en-US" sz="1400" dirty="0">
                <a:solidFill>
                  <a:srgbClr val="C4004A"/>
                </a:solidFill>
                <a:cs typeface="Arial"/>
              </a:rPr>
              <a:t>reactions</a:t>
            </a:r>
          </a:p>
        </p:txBody>
      </p:sp>
      <p:sp>
        <p:nvSpPr>
          <p:cNvPr id="17" name="object 4">
            <a:extLst>
              <a:ext uri="{FF2B5EF4-FFF2-40B4-BE49-F238E27FC236}">
                <a16:creationId xmlns:a16="http://schemas.microsoft.com/office/drawing/2014/main" id="{1CF6FDC8-E616-4EF5-8C0C-86941CF6CD75}"/>
              </a:ext>
            </a:extLst>
          </p:cNvPr>
          <p:cNvSpPr/>
          <p:nvPr/>
        </p:nvSpPr>
        <p:spPr>
          <a:xfrm>
            <a:off x="9407862" y="1362564"/>
            <a:ext cx="1044000" cy="1152131"/>
          </a:xfrm>
          <a:prstGeom prst="roundRect">
            <a:avLst/>
          </a:prstGeom>
          <a:blipFill>
            <a:blip r:embed="rId8" cstate="print"/>
            <a:stretch>
              <a:fillRect l="-7973" t="-9368" r="-7973" b="-9368"/>
            </a:stretch>
          </a:blipFill>
        </p:spPr>
        <p:txBody>
          <a:bodyPr wrap="square" lIns="0" tIns="0" rIns="0" bIns="0" rtlCol="0"/>
          <a:lstStyle/>
          <a:p>
            <a:endParaRPr/>
          </a:p>
        </p:txBody>
      </p:sp>
    </p:spTree>
    <p:extLst>
      <p:ext uri="{BB962C8B-B14F-4D97-AF65-F5344CB8AC3E}">
        <p14:creationId xmlns:p14="http://schemas.microsoft.com/office/powerpoint/2010/main" val="21687771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341902C-A271-4014-B867-8315A22B6512}"/>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78BDC909-2B81-47CA-9023-B3DE68EC97AA}"/>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431982E7-4C95-43D6-8F2C-913D583EE66F}"/>
              </a:ext>
            </a:extLst>
          </p:cNvPr>
          <p:cNvSpPr>
            <a:spLocks noGrp="1"/>
          </p:cNvSpPr>
          <p:nvPr>
            <p:ph type="sldNum" sz="quarter" idx="12"/>
          </p:nvPr>
        </p:nvSpPr>
        <p:spPr/>
        <p:txBody>
          <a:bodyPr/>
          <a:lstStyle/>
          <a:p>
            <a:fld id="{77E71596-5F9D-49C5-9701-16B3CA54319D}" type="slidenum">
              <a:rPr lang="fr-FR" smtClean="0"/>
              <a:pPr/>
              <a:t>16</a:t>
            </a:fld>
            <a:endParaRPr lang="fr-FR" dirty="0"/>
          </a:p>
        </p:txBody>
      </p:sp>
      <p:sp>
        <p:nvSpPr>
          <p:cNvPr id="6" name="Titre 5">
            <a:extLst>
              <a:ext uri="{FF2B5EF4-FFF2-40B4-BE49-F238E27FC236}">
                <a16:creationId xmlns:a16="http://schemas.microsoft.com/office/drawing/2014/main" id="{135658D0-079A-4921-9205-2EB61E408B40}"/>
              </a:ext>
            </a:extLst>
          </p:cNvPr>
          <p:cNvSpPr>
            <a:spLocks noGrp="1"/>
          </p:cNvSpPr>
          <p:nvPr>
            <p:ph type="title"/>
          </p:nvPr>
        </p:nvSpPr>
        <p:spPr>
          <a:xfrm>
            <a:off x="1281931" y="149425"/>
            <a:ext cx="9490844" cy="432048"/>
          </a:xfrm>
        </p:spPr>
        <p:txBody>
          <a:bodyPr/>
          <a:lstStyle/>
          <a:p>
            <a:r>
              <a:rPr lang="fr-FR" dirty="0">
                <a:solidFill>
                  <a:srgbClr val="FF6700"/>
                </a:solidFill>
                <a:effectLst>
                  <a:outerShdw blurRad="38100" dist="38100" dir="2700000" algn="tl">
                    <a:srgbClr val="000000">
                      <a:alpha val="43137"/>
                    </a:srgbClr>
                  </a:outerShdw>
                </a:effectLst>
              </a:rPr>
              <a:t>Orsay MP  15 MV – Few </a:t>
            </a:r>
            <a:r>
              <a:rPr lang="fr-FR" dirty="0" err="1">
                <a:solidFill>
                  <a:srgbClr val="FF6700"/>
                </a:solidFill>
                <a:effectLst>
                  <a:outerShdw blurRad="38100" dist="38100" dir="2700000" algn="tl">
                    <a:srgbClr val="000000">
                      <a:alpha val="43137"/>
                    </a:srgbClr>
                  </a:outerShdw>
                </a:effectLst>
              </a:rPr>
              <a:t>selected</a:t>
            </a:r>
            <a:r>
              <a:rPr lang="fr-FR" dirty="0">
                <a:solidFill>
                  <a:srgbClr val="FF6700"/>
                </a:solidFill>
                <a:effectLst>
                  <a:outerShdw blurRad="38100" dist="38100" dir="2700000" algn="tl">
                    <a:srgbClr val="000000">
                      <a:alpha val="43137"/>
                    </a:srgbClr>
                  </a:outerShdw>
                </a:effectLst>
              </a:rPr>
              <a:t> Highlights (3)</a:t>
            </a:r>
          </a:p>
        </p:txBody>
      </p:sp>
      <p:pic>
        <p:nvPicPr>
          <p:cNvPr id="7" name="Picture 6" descr="Radioactivité-Naturelle">
            <a:extLst>
              <a:ext uri="{FF2B5EF4-FFF2-40B4-BE49-F238E27FC236}">
                <a16:creationId xmlns:a16="http://schemas.microsoft.com/office/drawing/2014/main" id="{B63F53A3-40FD-4D0B-ACBE-F7778913748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812" y="1771115"/>
            <a:ext cx="2608785" cy="3870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Box 8">
            <a:extLst>
              <a:ext uri="{FF2B5EF4-FFF2-40B4-BE49-F238E27FC236}">
                <a16:creationId xmlns:a16="http://schemas.microsoft.com/office/drawing/2014/main" id="{65F94223-3334-4D4F-BF33-238881E9B9E4}"/>
              </a:ext>
            </a:extLst>
          </p:cNvPr>
          <p:cNvSpPr txBox="1">
            <a:spLocks noChangeArrowheads="1"/>
          </p:cNvSpPr>
          <p:nvPr/>
        </p:nvSpPr>
        <p:spPr bwMode="auto">
          <a:xfrm>
            <a:off x="126213" y="810370"/>
            <a:ext cx="5530403" cy="830997"/>
          </a:xfrm>
          <a:prstGeom prst="rect">
            <a:avLst/>
          </a:prstGeom>
          <a:solidFill>
            <a:srgbClr val="FFFF0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en-US" sz="1600" b="1" i="1" dirty="0">
                <a:solidFill>
                  <a:srgbClr val="003399"/>
                </a:solidFill>
                <a:latin typeface="+mn-lt"/>
              </a:rPr>
              <a:t> Superb confirmation of </a:t>
            </a:r>
            <a:r>
              <a:rPr lang="en-US" altLang="en-US" sz="1600" b="1" i="1" baseline="30000" dirty="0">
                <a:solidFill>
                  <a:srgbClr val="003399"/>
                </a:solidFill>
                <a:latin typeface="+mn-lt"/>
              </a:rPr>
              <a:t>14</a:t>
            </a:r>
            <a:r>
              <a:rPr lang="en-US" altLang="en-US" sz="1600" b="1" i="1" dirty="0">
                <a:solidFill>
                  <a:srgbClr val="003399"/>
                </a:solidFill>
                <a:latin typeface="+mn-lt"/>
              </a:rPr>
              <a:t>C  ground state radioactivity of  </a:t>
            </a:r>
            <a:r>
              <a:rPr lang="en-US" altLang="en-US" sz="1600" b="1" i="1" baseline="30000" dirty="0">
                <a:solidFill>
                  <a:srgbClr val="003399"/>
                </a:solidFill>
                <a:latin typeface="+mn-lt"/>
              </a:rPr>
              <a:t>223</a:t>
            </a:r>
            <a:r>
              <a:rPr lang="en-US" altLang="en-US" sz="1600" b="1" i="1" dirty="0">
                <a:solidFill>
                  <a:srgbClr val="003399"/>
                </a:solidFill>
                <a:latin typeface="+mn-lt"/>
              </a:rPr>
              <a:t>Ra</a:t>
            </a:r>
          </a:p>
          <a:p>
            <a:pPr algn="ctr" eaLnBrk="1" hangingPunct="1"/>
            <a:r>
              <a:rPr lang="en-US" altLang="en-US" sz="1600" b="1" i="1" dirty="0">
                <a:solidFill>
                  <a:srgbClr val="003399"/>
                </a:solidFill>
                <a:latin typeface="+mn-lt"/>
              </a:rPr>
              <a:t>Discovery made by Rose et Jones after 500 days of data taking by Si telescope!! </a:t>
            </a:r>
          </a:p>
        </p:txBody>
      </p:sp>
      <p:sp>
        <p:nvSpPr>
          <p:cNvPr id="9" name="Text Box 9">
            <a:extLst>
              <a:ext uri="{FF2B5EF4-FFF2-40B4-BE49-F238E27FC236}">
                <a16:creationId xmlns:a16="http://schemas.microsoft.com/office/drawing/2014/main" id="{0AC95B87-9E6B-4860-817B-2B569874272D}"/>
              </a:ext>
            </a:extLst>
          </p:cNvPr>
          <p:cNvSpPr txBox="1">
            <a:spLocks noChangeArrowheads="1"/>
          </p:cNvSpPr>
          <p:nvPr/>
        </p:nvSpPr>
        <p:spPr bwMode="auto">
          <a:xfrm>
            <a:off x="1524331" y="1737176"/>
            <a:ext cx="4132285"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fr-FR" altLang="en-US" sz="1600" i="1" dirty="0" err="1">
                <a:effectLst>
                  <a:outerShdw blurRad="38100" dist="38100" dir="2700000" algn="tl">
                    <a:srgbClr val="000000">
                      <a:alpha val="43137"/>
                    </a:srgbClr>
                  </a:outerShdw>
                </a:effectLst>
                <a:latin typeface="+mn-lt"/>
              </a:rPr>
              <a:t>Vergnes,Hourani,Hussonnois,SG</a:t>
            </a:r>
            <a:r>
              <a:rPr lang="fr-FR" altLang="en-US" sz="1600" i="1" dirty="0">
                <a:effectLst>
                  <a:outerShdw blurRad="38100" dist="38100" dir="2700000" algn="tl">
                    <a:srgbClr val="000000">
                      <a:alpha val="43137"/>
                    </a:srgbClr>
                  </a:outerShdw>
                </a:effectLst>
                <a:latin typeface="+mn-lt"/>
              </a:rPr>
              <a:t>…PRL 53(1984).</a:t>
            </a:r>
          </a:p>
        </p:txBody>
      </p:sp>
      <p:grpSp>
        <p:nvGrpSpPr>
          <p:cNvPr id="11" name="Group 15">
            <a:extLst>
              <a:ext uri="{FF2B5EF4-FFF2-40B4-BE49-F238E27FC236}">
                <a16:creationId xmlns:a16="http://schemas.microsoft.com/office/drawing/2014/main" id="{584C7E05-6BE7-42FA-89FF-FD258C5BD217}"/>
              </a:ext>
            </a:extLst>
          </p:cNvPr>
          <p:cNvGrpSpPr>
            <a:grpSpLocks noChangeAspect="1"/>
          </p:cNvGrpSpPr>
          <p:nvPr/>
        </p:nvGrpSpPr>
        <p:grpSpPr>
          <a:xfrm>
            <a:off x="3590473" y="2866777"/>
            <a:ext cx="1366995" cy="991920"/>
            <a:chOff x="718595" y="2141538"/>
            <a:chExt cx="3777205" cy="3268662"/>
          </a:xfrm>
        </p:grpSpPr>
        <p:pic>
          <p:nvPicPr>
            <p:cNvPr id="12" name="Picture 4" descr="fig1.GIF                                                       0000E2C2Macintosh HD                   B3585E45:">
              <a:extLst>
                <a:ext uri="{FF2B5EF4-FFF2-40B4-BE49-F238E27FC236}">
                  <a16:creationId xmlns:a16="http://schemas.microsoft.com/office/drawing/2014/main" id="{2B4FB7F2-2E45-436A-8A85-712DE1E03F6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0527" t="10811" r="2632" b="16216"/>
            <a:stretch>
              <a:fillRect/>
            </a:stretch>
          </p:blipFill>
          <p:spPr bwMode="auto">
            <a:xfrm>
              <a:off x="718595" y="2141538"/>
              <a:ext cx="2514600" cy="20574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5" descr="Fig2.GIF                                                       0000E2C2Macintosh HD                   B3585E45:">
              <a:extLst>
                <a:ext uri="{FF2B5EF4-FFF2-40B4-BE49-F238E27FC236}">
                  <a16:creationId xmlns:a16="http://schemas.microsoft.com/office/drawing/2014/main" id="{5C2E3AFD-4169-4BC1-8E33-3A7416859E4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9048" t="21053" r="16667" b="21053"/>
            <a:stretch>
              <a:fillRect/>
            </a:stretch>
          </p:blipFill>
          <p:spPr bwMode="auto">
            <a:xfrm>
              <a:off x="2438400" y="3733800"/>
              <a:ext cx="2057400" cy="16764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5724" dir="2700000" algn="ctr" rotWithShape="0">
                      <a:srgbClr val="97F9AE"/>
                    </a:outerShdw>
                  </a:effectLst>
                </a14:hiddenEffects>
              </a:ext>
            </a:extLst>
          </p:spPr>
        </p:pic>
        <p:sp>
          <p:nvSpPr>
            <p:cNvPr id="14" name="Line 8">
              <a:extLst>
                <a:ext uri="{FF2B5EF4-FFF2-40B4-BE49-F238E27FC236}">
                  <a16:creationId xmlns:a16="http://schemas.microsoft.com/office/drawing/2014/main" id="{DEC99BA0-0015-412A-8088-8A221F2C2132}"/>
                </a:ext>
              </a:extLst>
            </p:cNvPr>
            <p:cNvSpPr>
              <a:spLocks noChangeShapeType="1"/>
            </p:cNvSpPr>
            <p:nvPr/>
          </p:nvSpPr>
          <p:spPr bwMode="auto">
            <a:xfrm flipH="1" flipV="1">
              <a:off x="2267744" y="3276600"/>
              <a:ext cx="864096" cy="116051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 name="TextBox 5">
            <a:extLst>
              <a:ext uri="{FF2B5EF4-FFF2-40B4-BE49-F238E27FC236}">
                <a16:creationId xmlns:a16="http://schemas.microsoft.com/office/drawing/2014/main" id="{3DDFCE3B-A006-472E-8436-AE94F52BD0E2}"/>
              </a:ext>
            </a:extLst>
          </p:cNvPr>
          <p:cNvSpPr txBox="1"/>
          <p:nvPr/>
        </p:nvSpPr>
        <p:spPr>
          <a:xfrm>
            <a:off x="2613368" y="4253507"/>
            <a:ext cx="1558440" cy="600164"/>
          </a:xfrm>
          <a:prstGeom prst="rect">
            <a:avLst/>
          </a:prstGeom>
          <a:solidFill>
            <a:srgbClr val="FFFF00"/>
          </a:solidFill>
        </p:spPr>
        <p:txBody>
          <a:bodyPr wrap="none" rtlCol="0">
            <a:spAutoFit/>
          </a:bodyPr>
          <a:lstStyle/>
          <a:p>
            <a:r>
              <a:rPr lang="fr-FR" sz="1100" dirty="0">
                <a:solidFill>
                  <a:srgbClr val="FF0000"/>
                </a:solidFill>
              </a:rPr>
              <a:t>Tandem 14C </a:t>
            </a:r>
            <a:r>
              <a:rPr lang="fr-FR" sz="1100" dirty="0" err="1">
                <a:solidFill>
                  <a:srgbClr val="FF0000"/>
                </a:solidFill>
              </a:rPr>
              <a:t>beam</a:t>
            </a:r>
            <a:r>
              <a:rPr lang="fr-FR" sz="1100" dirty="0">
                <a:solidFill>
                  <a:srgbClr val="FF0000"/>
                </a:solidFill>
              </a:rPr>
              <a:t> </a:t>
            </a:r>
          </a:p>
          <a:p>
            <a:r>
              <a:rPr lang="fr-FR" sz="1100" dirty="0">
                <a:solidFill>
                  <a:srgbClr val="FF0000"/>
                </a:solidFill>
              </a:rPr>
              <a:t>calibration of </a:t>
            </a:r>
            <a:r>
              <a:rPr lang="fr-FR" sz="1100" dirty="0" err="1">
                <a:solidFill>
                  <a:srgbClr val="FF0000"/>
                </a:solidFill>
              </a:rPr>
              <a:t>our</a:t>
            </a:r>
            <a:r>
              <a:rPr lang="fr-FR" sz="1100" dirty="0">
                <a:solidFill>
                  <a:srgbClr val="FF0000"/>
                </a:solidFill>
              </a:rPr>
              <a:t> </a:t>
            </a:r>
          </a:p>
          <a:p>
            <a:r>
              <a:rPr lang="fr-FR" sz="1100" dirty="0">
                <a:solidFill>
                  <a:srgbClr val="FF0000"/>
                </a:solidFill>
              </a:rPr>
              <a:t>Focal plane </a:t>
            </a:r>
            <a:r>
              <a:rPr lang="fr-FR" sz="1100" dirty="0" err="1">
                <a:solidFill>
                  <a:srgbClr val="FF0000"/>
                </a:solidFill>
              </a:rPr>
              <a:t>telescope</a:t>
            </a:r>
            <a:endParaRPr lang="en-US" sz="1100" dirty="0">
              <a:solidFill>
                <a:srgbClr val="FF0000"/>
              </a:solidFill>
            </a:endParaRPr>
          </a:p>
        </p:txBody>
      </p:sp>
      <p:grpSp>
        <p:nvGrpSpPr>
          <p:cNvPr id="16" name="Group 4">
            <a:extLst>
              <a:ext uri="{FF2B5EF4-FFF2-40B4-BE49-F238E27FC236}">
                <a16:creationId xmlns:a16="http://schemas.microsoft.com/office/drawing/2014/main" id="{6FF743A9-E082-4240-B360-D8354F66109F}"/>
              </a:ext>
            </a:extLst>
          </p:cNvPr>
          <p:cNvGrpSpPr/>
          <p:nvPr/>
        </p:nvGrpSpPr>
        <p:grpSpPr>
          <a:xfrm>
            <a:off x="5985582" y="808193"/>
            <a:ext cx="4629949" cy="4760002"/>
            <a:chOff x="5981799" y="1279805"/>
            <a:chExt cx="4398786" cy="4760002"/>
          </a:xfrm>
        </p:grpSpPr>
        <p:grpSp>
          <p:nvGrpSpPr>
            <p:cNvPr id="17" name="Group 3">
              <a:extLst>
                <a:ext uri="{FF2B5EF4-FFF2-40B4-BE49-F238E27FC236}">
                  <a16:creationId xmlns:a16="http://schemas.microsoft.com/office/drawing/2014/main" id="{7DC36393-CCE5-4222-ABEE-7C87205BC211}"/>
                </a:ext>
              </a:extLst>
            </p:cNvPr>
            <p:cNvGrpSpPr/>
            <p:nvPr/>
          </p:nvGrpSpPr>
          <p:grpSpPr>
            <a:xfrm>
              <a:off x="6383342" y="1279805"/>
              <a:ext cx="3997243" cy="4553955"/>
              <a:chOff x="6453384" y="1115599"/>
              <a:chExt cx="3997243" cy="4553955"/>
            </a:xfrm>
          </p:grpSpPr>
          <p:pic>
            <p:nvPicPr>
              <p:cNvPr id="20" name="Picture 9" descr="Vue_tandem_2006_2">
                <a:extLst>
                  <a:ext uri="{FF2B5EF4-FFF2-40B4-BE49-F238E27FC236}">
                    <a16:creationId xmlns:a16="http://schemas.microsoft.com/office/drawing/2014/main" id="{C80F2466-B2A0-4478-8676-16567BCD4EE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453384" y="2189741"/>
                <a:ext cx="3947448" cy="3443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2">
                <a:extLst>
                  <a:ext uri="{FF2B5EF4-FFF2-40B4-BE49-F238E27FC236}">
                    <a16:creationId xmlns:a16="http://schemas.microsoft.com/office/drawing/2014/main" id="{697E2023-E07A-470C-B222-AD132BABA489}"/>
                  </a:ext>
                </a:extLst>
              </p:cNvPr>
              <p:cNvPicPr>
                <a:picLocks noChangeAspect="1"/>
              </p:cNvPicPr>
              <p:nvPr/>
            </p:nvPicPr>
            <p:blipFill>
              <a:blip r:embed="rId7"/>
              <a:stretch>
                <a:fillRect/>
              </a:stretch>
            </p:blipFill>
            <p:spPr>
              <a:xfrm rot="16200000">
                <a:off x="8716062" y="3934988"/>
                <a:ext cx="2647118" cy="822013"/>
              </a:xfrm>
              <a:prstGeom prst="rect">
                <a:avLst/>
              </a:prstGeom>
            </p:spPr>
          </p:pic>
          <p:sp>
            <p:nvSpPr>
              <p:cNvPr id="22" name="Text Box 14">
                <a:extLst>
                  <a:ext uri="{FF2B5EF4-FFF2-40B4-BE49-F238E27FC236}">
                    <a16:creationId xmlns:a16="http://schemas.microsoft.com/office/drawing/2014/main" id="{88E2BAA9-E39F-4B49-A8EE-F6EED4316DBE}"/>
                  </a:ext>
                </a:extLst>
              </p:cNvPr>
              <p:cNvSpPr txBox="1">
                <a:spLocks noChangeArrowheads="1"/>
              </p:cNvSpPr>
              <p:nvPr/>
            </p:nvSpPr>
            <p:spPr bwMode="auto">
              <a:xfrm>
                <a:off x="6482481" y="1115599"/>
                <a:ext cx="3583740"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eaLnBrk="1" hangingPunct="1"/>
                <a:r>
                  <a:rPr lang="en-US" altLang="en-US" sz="1600" i="1" dirty="0">
                    <a:effectLst>
                      <a:outerShdw blurRad="38100" dist="38100" dir="2700000" algn="tl">
                        <a:srgbClr val="000000">
                          <a:alpha val="43137"/>
                        </a:srgbClr>
                      </a:outerShdw>
                    </a:effectLst>
                    <a:latin typeface="+mn-lt"/>
                    <a:cs typeface="Times New Roman" panose="02020603050405020304" pitchFamily="18" charset="0"/>
                  </a:rPr>
                  <a:t>World premiere at Orsay MP Tandem</a:t>
                </a:r>
              </a:p>
              <a:p>
                <a:pPr eaLnBrk="1" hangingPunct="1"/>
                <a:r>
                  <a:rPr lang="en-US" altLang="en-US" sz="1600" i="1" dirty="0">
                    <a:effectLst>
                      <a:outerShdw blurRad="38100" dist="38100" dir="2700000" algn="tl">
                        <a:srgbClr val="000000">
                          <a:alpha val="43137"/>
                        </a:srgbClr>
                      </a:outerShdw>
                    </a:effectLst>
                    <a:latin typeface="+mn-lt"/>
                    <a:cs typeface="Times New Roman" panose="02020603050405020304" pitchFamily="18" charset="0"/>
                  </a:rPr>
                  <a:t>Acceleration of C60  –Clusters (fullerenes)</a:t>
                </a:r>
              </a:p>
              <a:p>
                <a:pPr eaLnBrk="1" hangingPunct="1"/>
                <a:r>
                  <a:rPr lang="en-US" altLang="en-US" sz="1600" i="1" dirty="0">
                    <a:effectLst>
                      <a:outerShdw blurRad="38100" dist="38100" dir="2700000" algn="tl">
                        <a:srgbClr val="000000">
                          <a:alpha val="43137"/>
                        </a:srgbClr>
                      </a:outerShdw>
                    </a:effectLst>
                    <a:latin typeface="+mn-lt"/>
                    <a:cs typeface="Times New Roman" panose="02020603050405020304" pitchFamily="18" charset="0"/>
                  </a:rPr>
                  <a:t> Tens of MeV - ion-surface interaction</a:t>
                </a:r>
              </a:p>
              <a:p>
                <a:pPr eaLnBrk="1" hangingPunct="1"/>
                <a:r>
                  <a:rPr lang="en-US" altLang="en-US" sz="1600" i="1" dirty="0">
                    <a:solidFill>
                      <a:srgbClr val="FF0000"/>
                    </a:solidFill>
                    <a:effectLst>
                      <a:outerShdw blurRad="38100" dist="38100" dir="2700000" algn="tl">
                        <a:srgbClr val="000000">
                          <a:alpha val="43137"/>
                        </a:srgbClr>
                      </a:outerShdw>
                    </a:effectLst>
                    <a:latin typeface="+mn-lt"/>
                    <a:cs typeface="Times New Roman" panose="02020603050405020304" pitchFamily="18" charset="0"/>
                  </a:rPr>
                  <a:t>S. Della Negra et al </a:t>
                </a:r>
              </a:p>
            </p:txBody>
          </p:sp>
        </p:grpSp>
        <p:sp>
          <p:nvSpPr>
            <p:cNvPr id="18" name="WordArt 12">
              <a:extLst>
                <a:ext uri="{FF2B5EF4-FFF2-40B4-BE49-F238E27FC236}">
                  <a16:creationId xmlns:a16="http://schemas.microsoft.com/office/drawing/2014/main" id="{93D8A475-D69C-42D9-8852-EC1A019C198C}"/>
                </a:ext>
              </a:extLst>
            </p:cNvPr>
            <p:cNvSpPr>
              <a:spLocks noChangeArrowheads="1" noChangeShapeType="1" noTextEdit="1"/>
            </p:cNvSpPr>
            <p:nvPr/>
          </p:nvSpPr>
          <p:spPr bwMode="auto">
            <a:xfrm>
              <a:off x="6575539" y="2501035"/>
              <a:ext cx="1592262" cy="244475"/>
            </a:xfrm>
            <a:prstGeom prst="rect">
              <a:avLst/>
            </a:prstGeom>
          </p:spPr>
          <p:txBody>
            <a:bodyPr wrap="none" fromWordArt="1">
              <a:prstTxWarp prst="textPlain">
                <a:avLst>
                  <a:gd name="adj" fmla="val 50000"/>
                </a:avLst>
              </a:prstTxWarp>
            </a:bodyPr>
            <a:lstStyle/>
            <a:p>
              <a:pPr algn="ctr"/>
              <a:r>
                <a:rPr lang="en-US" sz="3600" b="1" i="1" kern="10" dirty="0">
                  <a:ln w="9525">
                    <a:solidFill>
                      <a:srgbClr val="000000"/>
                    </a:solidFill>
                    <a:round/>
                    <a:headEnd/>
                    <a:tailEnd/>
                  </a:ln>
                  <a:solidFill>
                    <a:srgbClr val="FFFFFF"/>
                  </a:solidFill>
                  <a:effectLst>
                    <a:outerShdw blurRad="38100" dist="38100" dir="2700000" algn="tl">
                      <a:srgbClr val="000000">
                        <a:alpha val="43137"/>
                      </a:srgbClr>
                    </a:outerShdw>
                  </a:effectLst>
                </a:rPr>
                <a:t>ORION 1991</a:t>
              </a:r>
            </a:p>
          </p:txBody>
        </p:sp>
        <p:pic>
          <p:nvPicPr>
            <p:cNvPr id="19" name="Picture 10" descr="agregat_Au11_FullResol">
              <a:extLst>
                <a:ext uri="{FF2B5EF4-FFF2-40B4-BE49-F238E27FC236}">
                  <a16:creationId xmlns:a16="http://schemas.microsoft.com/office/drawing/2014/main" id="{EC91AE3F-F391-433A-BE79-36BE040274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981799" y="4363407"/>
              <a:ext cx="2232025"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5" name="Picture 7">
            <a:extLst>
              <a:ext uri="{FF2B5EF4-FFF2-40B4-BE49-F238E27FC236}">
                <a16:creationId xmlns:a16="http://schemas.microsoft.com/office/drawing/2014/main" id="{82FDABAC-2B20-4AD3-835D-8756AF8BB4A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25831" y="3852171"/>
            <a:ext cx="1885696" cy="17556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408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randombar(horizontal)">
                                      <p:cBhvr>
                                        <p:cTn id="1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83748C8-780D-4A18-A0F7-3FC77FE428FB}"/>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DFD57E2C-8537-4BB2-A2B2-3BD1359A97F3}"/>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8400140E-3ACC-43EF-956D-A9B3CF82EFA3}"/>
              </a:ext>
            </a:extLst>
          </p:cNvPr>
          <p:cNvSpPr>
            <a:spLocks noGrp="1"/>
          </p:cNvSpPr>
          <p:nvPr>
            <p:ph type="sldNum" sz="quarter" idx="12"/>
          </p:nvPr>
        </p:nvSpPr>
        <p:spPr/>
        <p:txBody>
          <a:bodyPr/>
          <a:lstStyle/>
          <a:p>
            <a:fld id="{77E71596-5F9D-49C5-9701-16B3CA54319D}" type="slidenum">
              <a:rPr lang="fr-FR" smtClean="0"/>
              <a:pPr/>
              <a:t>17</a:t>
            </a:fld>
            <a:endParaRPr lang="fr-FR" dirty="0"/>
          </a:p>
        </p:txBody>
      </p:sp>
      <p:sp>
        <p:nvSpPr>
          <p:cNvPr id="6" name="Titre 5">
            <a:extLst>
              <a:ext uri="{FF2B5EF4-FFF2-40B4-BE49-F238E27FC236}">
                <a16:creationId xmlns:a16="http://schemas.microsoft.com/office/drawing/2014/main" id="{34FFE399-475B-45A2-AB03-879E8CA1FE64}"/>
              </a:ext>
            </a:extLst>
          </p:cNvPr>
          <p:cNvSpPr>
            <a:spLocks noGrp="1"/>
          </p:cNvSpPr>
          <p:nvPr>
            <p:ph type="title"/>
          </p:nvPr>
        </p:nvSpPr>
        <p:spPr>
          <a:xfrm>
            <a:off x="1353939" y="149425"/>
            <a:ext cx="9418836" cy="432048"/>
          </a:xfrm>
        </p:spPr>
        <p:txBody>
          <a:bodyPr/>
          <a:lstStyle/>
          <a:p>
            <a:r>
              <a:rPr lang="fr-FR" dirty="0">
                <a:solidFill>
                  <a:srgbClr val="FF6700"/>
                </a:solidFill>
                <a:effectLst>
                  <a:outerShdw blurRad="38100" dist="38100" dir="2700000" algn="tl">
                    <a:srgbClr val="000000">
                      <a:alpha val="43137"/>
                    </a:srgbClr>
                  </a:outerShdw>
                </a:effectLst>
              </a:rPr>
              <a:t>A new </a:t>
            </a:r>
            <a:r>
              <a:rPr lang="fr-FR" dirty="0" err="1">
                <a:solidFill>
                  <a:srgbClr val="FF6700"/>
                </a:solidFill>
                <a:effectLst>
                  <a:outerShdw blurRad="38100" dist="38100" dir="2700000" algn="tl">
                    <a:srgbClr val="000000">
                      <a:alpha val="43137"/>
                    </a:srgbClr>
                  </a:outerShdw>
                </a:effectLst>
              </a:rPr>
              <a:t>era</a:t>
            </a:r>
            <a:r>
              <a:rPr lang="fr-FR" dirty="0">
                <a:solidFill>
                  <a:srgbClr val="FF6700"/>
                </a:solidFill>
                <a:effectLst>
                  <a:outerShdw blurRad="38100" dist="38100" dir="2700000" algn="tl">
                    <a:srgbClr val="000000">
                      <a:alpha val="43137"/>
                    </a:srgbClr>
                  </a:outerShdw>
                </a:effectLst>
              </a:rPr>
              <a:t> for  </a:t>
            </a:r>
            <a:r>
              <a:rPr lang="fr-FR" dirty="0">
                <a:solidFill>
                  <a:srgbClr val="FF6700"/>
                </a:solidFill>
                <a:effectLst>
                  <a:outerShdw blurRad="38100" dist="38100" dir="2700000" algn="tl">
                    <a:srgbClr val="000000">
                      <a:alpha val="43137"/>
                    </a:srgbClr>
                  </a:outerShdw>
                </a:effectLst>
                <a:latin typeface="Symbol" panose="05050102010706020507" pitchFamily="18" charset="2"/>
              </a:rPr>
              <a:t>g </a:t>
            </a:r>
            <a:r>
              <a:rPr lang="fr-FR" dirty="0" err="1">
                <a:solidFill>
                  <a:srgbClr val="FF6700"/>
                </a:solidFill>
                <a:effectLst>
                  <a:outerShdw blurRad="38100" dist="38100" dir="2700000" algn="tl">
                    <a:srgbClr val="000000">
                      <a:alpha val="43137"/>
                    </a:srgbClr>
                  </a:outerShdw>
                </a:effectLst>
              </a:rPr>
              <a:t>spectroscopy</a:t>
            </a:r>
            <a:r>
              <a:rPr lang="fr-FR" dirty="0">
                <a:solidFill>
                  <a:srgbClr val="FF6700"/>
                </a:solidFill>
                <a:effectLst>
                  <a:outerShdw blurRad="38100" dist="38100" dir="2700000" algn="tl">
                    <a:srgbClr val="000000">
                      <a:alpha val="43137"/>
                    </a:srgbClr>
                  </a:outerShdw>
                </a:effectLst>
              </a:rPr>
              <a:t>:  « Crystal Ge </a:t>
            </a:r>
            <a:r>
              <a:rPr lang="fr-FR" dirty="0" err="1">
                <a:solidFill>
                  <a:srgbClr val="FF6700"/>
                </a:solidFill>
                <a:effectLst>
                  <a:outerShdw blurRad="38100" dist="38100" dir="2700000" algn="tl">
                    <a:srgbClr val="000000">
                      <a:alpha val="43137"/>
                    </a:srgbClr>
                  </a:outerShdw>
                </a:effectLst>
              </a:rPr>
              <a:t>balls</a:t>
            </a:r>
            <a:r>
              <a:rPr lang="fr-FR" dirty="0">
                <a:solidFill>
                  <a:srgbClr val="FF6700"/>
                </a:solidFill>
                <a:effectLst>
                  <a:outerShdw blurRad="38100" dist="38100" dir="2700000" algn="tl">
                    <a:srgbClr val="000000">
                      <a:alpha val="43137"/>
                    </a:srgbClr>
                  </a:outerShdw>
                </a:effectLst>
              </a:rPr>
              <a:t> »</a:t>
            </a:r>
          </a:p>
        </p:txBody>
      </p:sp>
      <p:sp>
        <p:nvSpPr>
          <p:cNvPr id="7" name="Sous-titre 2">
            <a:extLst>
              <a:ext uri="{FF2B5EF4-FFF2-40B4-BE49-F238E27FC236}">
                <a16:creationId xmlns:a16="http://schemas.microsoft.com/office/drawing/2014/main" id="{AA3C61B3-83ED-431B-BE4D-06B9566B22CC}"/>
              </a:ext>
            </a:extLst>
          </p:cNvPr>
          <p:cNvSpPr txBox="1">
            <a:spLocks/>
          </p:cNvSpPr>
          <p:nvPr/>
        </p:nvSpPr>
        <p:spPr>
          <a:xfrm>
            <a:off x="227678" y="775336"/>
            <a:ext cx="4751737" cy="958264"/>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fontAlgn="auto">
              <a:lnSpc>
                <a:spcPct val="100000"/>
              </a:lnSpc>
              <a:spcBef>
                <a:spcPts val="0"/>
              </a:spcBef>
              <a:spcAft>
                <a:spcPts val="0"/>
              </a:spcAft>
              <a:buNone/>
            </a:pPr>
            <a:r>
              <a:rPr lang="en-US" sz="1400" b="1" dirty="0"/>
              <a:t>(</a:t>
            </a:r>
            <a:r>
              <a:rPr lang="en-US" sz="1400" b="1" dirty="0">
                <a:solidFill>
                  <a:srgbClr val="C4004A"/>
                </a:solidFill>
              </a:rPr>
              <a:t>1990-2000</a:t>
            </a:r>
            <a:r>
              <a:rPr lang="en-US" sz="1400" b="1" dirty="0"/>
              <a:t>  Extreme nuclear shapes)</a:t>
            </a:r>
          </a:p>
          <a:p>
            <a:pPr marL="0" indent="0" fontAlgn="auto">
              <a:lnSpc>
                <a:spcPct val="100000"/>
              </a:lnSpc>
              <a:spcBef>
                <a:spcPts val="0"/>
              </a:spcBef>
              <a:spcAft>
                <a:spcPts val="0"/>
              </a:spcAft>
              <a:buNone/>
            </a:pPr>
            <a:r>
              <a:rPr lang="en-US" sz="1400" b="1" dirty="0"/>
              <a:t>Golden age of </a:t>
            </a:r>
            <a:r>
              <a:rPr lang="en-US" sz="1400" b="1" dirty="0" err="1"/>
              <a:t>superdeformation</a:t>
            </a:r>
            <a:r>
              <a:rPr lang="en-US" sz="1400" b="1" dirty="0"/>
              <a:t> (L~70h)</a:t>
            </a:r>
            <a:br>
              <a:rPr lang="en-US" sz="1400" b="1" dirty="0"/>
            </a:br>
            <a:r>
              <a:rPr lang="en-US" sz="1600" b="1" dirty="0">
                <a:solidFill>
                  <a:schemeClr val="accent2"/>
                </a:solidFill>
              </a:rPr>
              <a:t> </a:t>
            </a:r>
            <a:r>
              <a:rPr lang="en-US" sz="1600" b="1" dirty="0" err="1">
                <a:solidFill>
                  <a:srgbClr val="FF6700"/>
                </a:solidFill>
              </a:rPr>
              <a:t>Eurogam</a:t>
            </a:r>
            <a:r>
              <a:rPr lang="en-US" sz="1600" b="1" dirty="0">
                <a:solidFill>
                  <a:srgbClr val="FF6700"/>
                </a:solidFill>
              </a:rPr>
              <a:t> I et II @ </a:t>
            </a:r>
            <a:r>
              <a:rPr lang="en-US" sz="1600" b="1" dirty="0" err="1">
                <a:solidFill>
                  <a:srgbClr val="FF6700"/>
                </a:solidFill>
              </a:rPr>
              <a:t>Daresbury,Strabourg</a:t>
            </a:r>
            <a:r>
              <a:rPr lang="en-US" sz="1600" b="1" dirty="0">
                <a:solidFill>
                  <a:srgbClr val="FF6700"/>
                </a:solidFill>
              </a:rPr>
              <a:t> Tandem</a:t>
            </a:r>
          </a:p>
          <a:p>
            <a:pPr marL="0" indent="0" fontAlgn="auto">
              <a:lnSpc>
                <a:spcPct val="100000"/>
              </a:lnSpc>
              <a:spcBef>
                <a:spcPts val="0"/>
              </a:spcBef>
              <a:spcAft>
                <a:spcPts val="0"/>
              </a:spcAft>
              <a:buNone/>
            </a:pPr>
            <a:r>
              <a:rPr lang="en-US" sz="1600" b="1" dirty="0">
                <a:solidFill>
                  <a:srgbClr val="FF6700"/>
                </a:solidFill>
              </a:rPr>
              <a:t> </a:t>
            </a:r>
            <a:r>
              <a:rPr lang="en-US" sz="1600" b="1" dirty="0" err="1">
                <a:solidFill>
                  <a:srgbClr val="FF6700"/>
                </a:solidFill>
              </a:rPr>
              <a:t>Euroball</a:t>
            </a:r>
            <a:r>
              <a:rPr lang="en-US" sz="1600" b="1" dirty="0">
                <a:solidFill>
                  <a:srgbClr val="FF6700"/>
                </a:solidFill>
              </a:rPr>
              <a:t> @</a:t>
            </a:r>
            <a:r>
              <a:rPr lang="en-US" sz="1600" b="1" dirty="0" err="1">
                <a:solidFill>
                  <a:srgbClr val="FF6700"/>
                </a:solidFill>
              </a:rPr>
              <a:t>Legnaro</a:t>
            </a:r>
            <a:r>
              <a:rPr lang="en-US" sz="1600" b="1" dirty="0">
                <a:solidFill>
                  <a:srgbClr val="FF6700"/>
                </a:solidFill>
              </a:rPr>
              <a:t>/Strasbourg Tandem</a:t>
            </a:r>
          </a:p>
        </p:txBody>
      </p:sp>
      <p:pic>
        <p:nvPicPr>
          <p:cNvPr id="8" name="Picture 16">
            <a:extLst>
              <a:ext uri="{FF2B5EF4-FFF2-40B4-BE49-F238E27FC236}">
                <a16:creationId xmlns:a16="http://schemas.microsoft.com/office/drawing/2014/main" id="{53B55753-6C63-436A-AEBC-8E9BD6AB2FE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5827" y="1915784"/>
            <a:ext cx="2289248" cy="3068745"/>
          </a:xfrm>
          <a:prstGeom prst="rect">
            <a:avLst/>
          </a:prstGeom>
        </p:spPr>
      </p:pic>
      <p:sp>
        <p:nvSpPr>
          <p:cNvPr id="9" name="Rectangle 8">
            <a:extLst>
              <a:ext uri="{FF2B5EF4-FFF2-40B4-BE49-F238E27FC236}">
                <a16:creationId xmlns:a16="http://schemas.microsoft.com/office/drawing/2014/main" id="{F894CF69-08F2-417E-887E-2800A76AB2AE}"/>
              </a:ext>
            </a:extLst>
          </p:cNvPr>
          <p:cNvSpPr/>
          <p:nvPr/>
        </p:nvSpPr>
        <p:spPr>
          <a:xfrm>
            <a:off x="239535" y="5022542"/>
            <a:ext cx="6094203" cy="523220"/>
          </a:xfrm>
          <a:prstGeom prst="rect">
            <a:avLst/>
          </a:prstGeom>
        </p:spPr>
        <p:txBody>
          <a:bodyPr>
            <a:spAutoFit/>
          </a:bodyPr>
          <a:lstStyle/>
          <a:p>
            <a:r>
              <a:rPr lang="en-US" sz="1400" dirty="0"/>
              <a:t>Decay channels of super deformed bands in 194Hg et 194Pb  Thanks to combined studies with EUROGAM2 et GAMMASHERE.</a:t>
            </a:r>
          </a:p>
        </p:txBody>
      </p:sp>
      <p:pic>
        <p:nvPicPr>
          <p:cNvPr id="10" name="Image 9" descr="Dy152_discret.png">
            <a:extLst>
              <a:ext uri="{FF2B5EF4-FFF2-40B4-BE49-F238E27FC236}">
                <a16:creationId xmlns:a16="http://schemas.microsoft.com/office/drawing/2014/main" id="{AC7D8420-9C66-4066-9CB4-83201700FE1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635076" y="1865010"/>
            <a:ext cx="2751312" cy="1972241"/>
          </a:xfrm>
          <a:prstGeom prst="rect">
            <a:avLst/>
          </a:prstGeom>
        </p:spPr>
      </p:pic>
      <p:grpSp>
        <p:nvGrpSpPr>
          <p:cNvPr id="43" name="Groupe 42">
            <a:extLst>
              <a:ext uri="{FF2B5EF4-FFF2-40B4-BE49-F238E27FC236}">
                <a16:creationId xmlns:a16="http://schemas.microsoft.com/office/drawing/2014/main" id="{FAEA8206-B550-4E3F-89CA-F8672FBF90DB}"/>
              </a:ext>
            </a:extLst>
          </p:cNvPr>
          <p:cNvGrpSpPr/>
          <p:nvPr/>
        </p:nvGrpSpPr>
        <p:grpSpPr>
          <a:xfrm>
            <a:off x="2870237" y="881846"/>
            <a:ext cx="7125524" cy="4573255"/>
            <a:chOff x="2870237" y="881846"/>
            <a:chExt cx="7125524" cy="4573255"/>
          </a:xfrm>
        </p:grpSpPr>
        <p:sp>
          <p:nvSpPr>
            <p:cNvPr id="11" name="ZoneTexte 10">
              <a:extLst>
                <a:ext uri="{FF2B5EF4-FFF2-40B4-BE49-F238E27FC236}">
                  <a16:creationId xmlns:a16="http://schemas.microsoft.com/office/drawing/2014/main" id="{34D8F365-46DC-473A-979E-02E89D2E0B86}"/>
                </a:ext>
              </a:extLst>
            </p:cNvPr>
            <p:cNvSpPr txBox="1"/>
            <p:nvPr/>
          </p:nvSpPr>
          <p:spPr>
            <a:xfrm>
              <a:off x="2870237" y="3830017"/>
              <a:ext cx="2726911" cy="738664"/>
            </a:xfrm>
            <a:prstGeom prst="rect">
              <a:avLst/>
            </a:prstGeom>
            <a:noFill/>
          </p:spPr>
          <p:txBody>
            <a:bodyPr wrap="square" rtlCol="0">
              <a:spAutoFit/>
            </a:bodyPr>
            <a:lstStyle/>
            <a:p>
              <a:pPr algn="r"/>
              <a:r>
                <a:rPr lang="fr-FR" sz="1400" b="1" i="1" dirty="0">
                  <a:solidFill>
                    <a:srgbClr val="511F76"/>
                  </a:solidFill>
                </a:rPr>
                <a:t>The teams </a:t>
              </a:r>
            </a:p>
            <a:p>
              <a:pPr algn="r"/>
              <a:r>
                <a:rPr lang="fr-FR" sz="1400" i="1" dirty="0"/>
                <a:t>Coll IN2P3/UK-Orsay-Strasbourg-Lyon-Bordeaux</a:t>
              </a:r>
              <a:r>
                <a:rPr lang="fr-FR" sz="1400" dirty="0"/>
                <a:t>…</a:t>
              </a:r>
            </a:p>
          </p:txBody>
        </p:sp>
        <p:sp>
          <p:nvSpPr>
            <p:cNvPr id="13" name="Flèche vers le bas 11">
              <a:extLst>
                <a:ext uri="{FF2B5EF4-FFF2-40B4-BE49-F238E27FC236}">
                  <a16:creationId xmlns:a16="http://schemas.microsoft.com/office/drawing/2014/main" id="{25BCD0CE-C6BA-44AC-8137-B3945429022F}"/>
                </a:ext>
              </a:extLst>
            </p:cNvPr>
            <p:cNvSpPr/>
            <p:nvPr/>
          </p:nvSpPr>
          <p:spPr>
            <a:xfrm rot="16200000">
              <a:off x="6072572" y="3310532"/>
              <a:ext cx="308659" cy="1362096"/>
            </a:xfrm>
            <a:prstGeom prst="downArrow">
              <a:avLst>
                <a:gd name="adj1" fmla="val 40504"/>
                <a:gd name="adj2" fmla="val 50000"/>
              </a:avLst>
            </a:prstGeom>
            <a:solidFill>
              <a:srgbClr val="511F7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pic>
          <p:nvPicPr>
            <p:cNvPr id="14" name="Image 13">
              <a:extLst>
                <a:ext uri="{FF2B5EF4-FFF2-40B4-BE49-F238E27FC236}">
                  <a16:creationId xmlns:a16="http://schemas.microsoft.com/office/drawing/2014/main" id="{0F22C437-DA97-48FA-A2CA-C893829F33C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042572" y="3879051"/>
              <a:ext cx="2502362" cy="1576050"/>
            </a:xfrm>
            <a:prstGeom prst="rect">
              <a:avLst/>
            </a:prstGeom>
            <a:solidFill>
              <a:schemeClr val="bg1"/>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5" name="Image 14">
              <a:extLst>
                <a:ext uri="{FF2B5EF4-FFF2-40B4-BE49-F238E27FC236}">
                  <a16:creationId xmlns:a16="http://schemas.microsoft.com/office/drawing/2014/main" id="{000DB100-1F94-4614-9620-015CE841AC4B}"/>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042572" y="2174263"/>
              <a:ext cx="2495778" cy="1569464"/>
            </a:xfrm>
            <a:prstGeom prst="rect">
              <a:avLst/>
            </a:prstGeom>
            <a:solidFill>
              <a:schemeClr val="bg1"/>
            </a:solidFill>
            <a:ln w="571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 15">
              <a:extLst>
                <a:ext uri="{FF2B5EF4-FFF2-40B4-BE49-F238E27FC236}">
                  <a16:creationId xmlns:a16="http://schemas.microsoft.com/office/drawing/2014/main" id="{74AD0D5C-F3FB-4316-918E-FD9F9B35BA1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97761" y="888731"/>
              <a:ext cx="1598000" cy="1150208"/>
            </a:xfrm>
            <a:prstGeom prst="snip2DiagRect">
              <a:avLst>
                <a:gd name="adj1" fmla="val 14423"/>
                <a:gd name="adj2" fmla="val 0"/>
              </a:avLst>
            </a:prstGeom>
            <a:solidFill>
              <a:schemeClr val="bg1"/>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17" name="Image 16">
              <a:extLst>
                <a:ext uri="{FF2B5EF4-FFF2-40B4-BE49-F238E27FC236}">
                  <a16:creationId xmlns:a16="http://schemas.microsoft.com/office/drawing/2014/main" id="{551F6958-DB57-4435-840D-6EBE6740274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593342" y="881846"/>
              <a:ext cx="1626536" cy="1152404"/>
            </a:xfrm>
            <a:prstGeom prst="snip2DiagRect">
              <a:avLst/>
            </a:prstGeom>
            <a:solidFill>
              <a:schemeClr val="bg1"/>
            </a:solidFill>
            <a:ln w="5715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grpSp>
        <p:nvGrpSpPr>
          <p:cNvPr id="47" name="Groupe 46">
            <a:extLst>
              <a:ext uri="{FF2B5EF4-FFF2-40B4-BE49-F238E27FC236}">
                <a16:creationId xmlns:a16="http://schemas.microsoft.com/office/drawing/2014/main" id="{C727C411-69AE-422B-9F3E-EBF8A3300471}"/>
              </a:ext>
            </a:extLst>
          </p:cNvPr>
          <p:cNvGrpSpPr/>
          <p:nvPr/>
        </p:nvGrpSpPr>
        <p:grpSpPr>
          <a:xfrm>
            <a:off x="3057181" y="716692"/>
            <a:ext cx="7697625" cy="4917988"/>
            <a:chOff x="3057181" y="716692"/>
            <a:chExt cx="7697625" cy="4917988"/>
          </a:xfrm>
        </p:grpSpPr>
        <p:grpSp>
          <p:nvGrpSpPr>
            <p:cNvPr id="45" name="Groupe 44">
              <a:extLst>
                <a:ext uri="{FF2B5EF4-FFF2-40B4-BE49-F238E27FC236}">
                  <a16:creationId xmlns:a16="http://schemas.microsoft.com/office/drawing/2014/main" id="{04D956DE-EDD0-413C-88E8-62816BFE2EEB}"/>
                </a:ext>
              </a:extLst>
            </p:cNvPr>
            <p:cNvGrpSpPr/>
            <p:nvPr/>
          </p:nvGrpSpPr>
          <p:grpSpPr>
            <a:xfrm>
              <a:off x="5296410" y="716692"/>
              <a:ext cx="5458396" cy="4917988"/>
              <a:chOff x="5296410" y="716692"/>
              <a:chExt cx="5458396" cy="4917988"/>
            </a:xfrm>
          </p:grpSpPr>
          <p:sp>
            <p:nvSpPr>
              <p:cNvPr id="44" name="Rectangle 43">
                <a:extLst>
                  <a:ext uri="{FF2B5EF4-FFF2-40B4-BE49-F238E27FC236}">
                    <a16:creationId xmlns:a16="http://schemas.microsoft.com/office/drawing/2014/main" id="{3C2FCA22-2037-4B67-8D4A-DD8F507B0CE3}"/>
                  </a:ext>
                </a:extLst>
              </p:cNvPr>
              <p:cNvSpPr/>
              <p:nvPr/>
            </p:nvSpPr>
            <p:spPr>
              <a:xfrm>
                <a:off x="5296410" y="716692"/>
                <a:ext cx="5458396" cy="49179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42" name="Groupe 41">
                <a:extLst>
                  <a:ext uri="{FF2B5EF4-FFF2-40B4-BE49-F238E27FC236}">
                    <a16:creationId xmlns:a16="http://schemas.microsoft.com/office/drawing/2014/main" id="{D42C1706-D0A5-43DF-B190-6605DBAF840A}"/>
                  </a:ext>
                </a:extLst>
              </p:cNvPr>
              <p:cNvGrpSpPr/>
              <p:nvPr/>
            </p:nvGrpSpPr>
            <p:grpSpPr>
              <a:xfrm>
                <a:off x="5296410" y="736892"/>
                <a:ext cx="5316371" cy="4808870"/>
                <a:chOff x="5386387" y="644997"/>
                <a:chExt cx="5316371" cy="4808870"/>
              </a:xfrm>
            </p:grpSpPr>
            <p:grpSp>
              <p:nvGrpSpPr>
                <p:cNvPr id="18" name="Groupe 17">
                  <a:extLst>
                    <a:ext uri="{FF2B5EF4-FFF2-40B4-BE49-F238E27FC236}">
                      <a16:creationId xmlns:a16="http://schemas.microsoft.com/office/drawing/2014/main" id="{84F4BB67-9EFF-4213-A2D1-7638430C5AC6}"/>
                    </a:ext>
                  </a:extLst>
                </p:cNvPr>
                <p:cNvGrpSpPr/>
                <p:nvPr/>
              </p:nvGrpSpPr>
              <p:grpSpPr>
                <a:xfrm>
                  <a:off x="5386387" y="644997"/>
                  <a:ext cx="5316371" cy="4808870"/>
                  <a:chOff x="6144244" y="667902"/>
                  <a:chExt cx="4697512" cy="4249086"/>
                </a:xfrm>
              </p:grpSpPr>
              <p:pic>
                <p:nvPicPr>
                  <p:cNvPr id="19" name="Picture 4" descr="JS-agata240805-b">
                    <a:extLst>
                      <a:ext uri="{FF2B5EF4-FFF2-40B4-BE49-F238E27FC236}">
                        <a16:creationId xmlns:a16="http://schemas.microsoft.com/office/drawing/2014/main" id="{FA290AAD-CFF8-4753-B46C-32FA985E732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l="16168" t="4237" r="19162" b="4237"/>
                  <a:stretch>
                    <a:fillRect/>
                  </a:stretch>
                </p:blipFill>
                <p:spPr bwMode="auto">
                  <a:xfrm>
                    <a:off x="6714836" y="2671484"/>
                    <a:ext cx="1294349" cy="12943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Image 19">
                    <a:extLst>
                      <a:ext uri="{FF2B5EF4-FFF2-40B4-BE49-F238E27FC236}">
                        <a16:creationId xmlns:a16="http://schemas.microsoft.com/office/drawing/2014/main" id="{088942BB-54D0-42D4-8F17-0BEED4C2D82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681150" y="2617227"/>
                    <a:ext cx="1803028" cy="1200015"/>
                  </a:xfrm>
                  <a:prstGeom prst="snip2DiagRect">
                    <a:avLst/>
                  </a:prstGeom>
                  <a:solidFill>
                    <a:srgbClr val="FFFFFF">
                      <a:shade val="85000"/>
                    </a:srgbClr>
                  </a:solidFill>
                  <a:ln w="381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21" name="Groupe 20">
                    <a:extLst>
                      <a:ext uri="{FF2B5EF4-FFF2-40B4-BE49-F238E27FC236}">
                        <a16:creationId xmlns:a16="http://schemas.microsoft.com/office/drawing/2014/main" id="{0954FD65-BD4A-4A6B-87E3-E81631707FD7}"/>
                      </a:ext>
                    </a:extLst>
                  </p:cNvPr>
                  <p:cNvGrpSpPr/>
                  <p:nvPr/>
                </p:nvGrpSpPr>
                <p:grpSpPr>
                  <a:xfrm>
                    <a:off x="6144244" y="667902"/>
                    <a:ext cx="4697512" cy="4249086"/>
                    <a:chOff x="6144244" y="667902"/>
                    <a:chExt cx="4697512" cy="4249086"/>
                  </a:xfrm>
                </p:grpSpPr>
                <p:sp>
                  <p:nvSpPr>
                    <p:cNvPr id="23" name="TextBox 4">
                      <a:extLst>
                        <a:ext uri="{FF2B5EF4-FFF2-40B4-BE49-F238E27FC236}">
                          <a16:creationId xmlns:a16="http://schemas.microsoft.com/office/drawing/2014/main" id="{8615ACED-9AB6-401E-B025-FA6730E0AE6C}"/>
                        </a:ext>
                      </a:extLst>
                    </p:cNvPr>
                    <p:cNvSpPr txBox="1"/>
                    <p:nvPr/>
                  </p:nvSpPr>
                  <p:spPr>
                    <a:xfrm>
                      <a:off x="6144244" y="667902"/>
                      <a:ext cx="4697512" cy="858737"/>
                    </a:xfrm>
                    <a:prstGeom prst="rect">
                      <a:avLst/>
                    </a:prstGeom>
                    <a:noFill/>
                  </p:spPr>
                  <p:txBody>
                    <a:bodyPr wrap="square" rtlCol="0">
                      <a:spAutoFit/>
                    </a:bodyPr>
                    <a:lstStyle/>
                    <a:p>
                      <a:pPr algn="ctr"/>
                      <a:r>
                        <a:rPr lang="en-US" sz="1584" b="1" dirty="0">
                          <a:solidFill>
                            <a:srgbClr val="FF6700"/>
                          </a:solidFill>
                          <a:latin typeface="+mn-lt"/>
                        </a:rPr>
                        <a:t>AGATA  </a:t>
                      </a:r>
                      <a:r>
                        <a:rPr lang="en-US" sz="1584" b="1" dirty="0">
                          <a:solidFill>
                            <a:srgbClr val="FF6700"/>
                          </a:solidFill>
                        </a:rPr>
                        <a:t>the era of travelling large arrays of  </a:t>
                      </a:r>
                      <a:r>
                        <a:rPr lang="en-US" b="1" dirty="0">
                          <a:solidFill>
                            <a:srgbClr val="FF6700"/>
                          </a:solidFill>
                          <a:latin typeface="Symbol" panose="05050102010706020507" pitchFamily="18" charset="2"/>
                        </a:rPr>
                        <a:t>g</a:t>
                      </a:r>
                      <a:r>
                        <a:rPr lang="en-US" sz="1584" b="1" dirty="0">
                          <a:solidFill>
                            <a:srgbClr val="FF6700"/>
                          </a:solidFill>
                          <a:latin typeface="Symbol" panose="05050102010706020507" pitchFamily="18" charset="2"/>
                        </a:rPr>
                        <a:t> </a:t>
                      </a:r>
                      <a:r>
                        <a:rPr lang="en-US" sz="1584" b="1" dirty="0">
                          <a:solidFill>
                            <a:srgbClr val="FF6700"/>
                          </a:solidFill>
                        </a:rPr>
                        <a:t>detectors</a:t>
                      </a:r>
                      <a:endParaRPr lang="en-US" sz="1584" b="1" dirty="0">
                        <a:solidFill>
                          <a:srgbClr val="FF6700"/>
                        </a:solidFill>
                        <a:latin typeface="+mn-lt"/>
                      </a:endParaRPr>
                    </a:p>
                    <a:p>
                      <a:pPr algn="ctr"/>
                      <a:r>
                        <a:rPr lang="en-US" sz="1584" b="1" dirty="0">
                          <a:solidFill>
                            <a:srgbClr val="FF6700"/>
                          </a:solidFill>
                          <a:latin typeface="+mn-lt"/>
                        </a:rPr>
                        <a:t>(</a:t>
                      </a:r>
                      <a:r>
                        <a:rPr lang="en-US" sz="1584" b="1" dirty="0" err="1">
                          <a:solidFill>
                            <a:srgbClr val="FF6700"/>
                          </a:solidFill>
                          <a:latin typeface="+mn-lt"/>
                        </a:rPr>
                        <a:t>Legnaro</a:t>
                      </a:r>
                      <a:r>
                        <a:rPr lang="en-US" sz="1584" b="1" dirty="0">
                          <a:solidFill>
                            <a:srgbClr val="FF6700"/>
                          </a:solidFill>
                          <a:latin typeface="+mn-lt"/>
                        </a:rPr>
                        <a:t>-GSI-GANIL) </a:t>
                      </a:r>
                    </a:p>
                    <a:p>
                      <a:pPr algn="ctr">
                        <a:lnSpc>
                          <a:spcPct val="150000"/>
                        </a:lnSpc>
                      </a:pPr>
                      <a:r>
                        <a:rPr lang="en-US" sz="1584" dirty="0">
                          <a:latin typeface="+mn-lt"/>
                        </a:rPr>
                        <a:t>IN2P3 (IPNO-CSNSM-IPHC-IPN Lyon - GANIL)  </a:t>
                      </a:r>
                    </a:p>
                  </p:txBody>
                </p:sp>
                <p:sp>
                  <p:nvSpPr>
                    <p:cNvPr id="24" name="Text Box 41">
                      <a:extLst>
                        <a:ext uri="{FF2B5EF4-FFF2-40B4-BE49-F238E27FC236}">
                          <a16:creationId xmlns:a16="http://schemas.microsoft.com/office/drawing/2014/main" id="{E7C8AA24-9B14-48AD-8856-F620F60FF43C}"/>
                        </a:ext>
                      </a:extLst>
                    </p:cNvPr>
                    <p:cNvSpPr txBox="1">
                      <a:spLocks noChangeAspect="1" noChangeArrowheads="1"/>
                    </p:cNvSpPr>
                    <p:nvPr/>
                  </p:nvSpPr>
                  <p:spPr bwMode="auto">
                    <a:xfrm>
                      <a:off x="7199492" y="4073945"/>
                      <a:ext cx="3273836" cy="8430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32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32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32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3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eaLnBrk="1" hangingPunct="1">
                        <a:buFontTx/>
                        <a:buChar char="•"/>
                      </a:pPr>
                      <a:r>
                        <a:rPr lang="en-US" altLang="en-US" sz="1200" dirty="0">
                          <a:latin typeface="+mn-lt"/>
                        </a:rPr>
                        <a:t>D</a:t>
                      </a:r>
                      <a:r>
                        <a:rPr lang="it-IT" altLang="en-US" sz="1200" dirty="0">
                          <a:latin typeface="+mn-lt"/>
                        </a:rPr>
                        <a:t>igital electronics and Pulse Shape Analysis algorithms</a:t>
                      </a:r>
                    </a:p>
                    <a:p>
                      <a:pPr eaLnBrk="1" hangingPunct="1">
                        <a:buFontTx/>
                        <a:buChar char="•"/>
                      </a:pPr>
                      <a:r>
                        <a:rPr lang="it-IT" altLang="en-US" sz="1200" dirty="0">
                          <a:latin typeface="+mn-lt"/>
                        </a:rPr>
                        <a:t> Operation of Ge detectors </a:t>
                      </a:r>
                      <a:r>
                        <a:rPr lang="it-IT" altLang="en-US" sz="1200" dirty="0">
                          <a:latin typeface="+mn-lt"/>
                          <a:sym typeface="Wingdings" panose="05000000000000000000" pitchFamily="2" charset="2"/>
                        </a:rPr>
                        <a:t> </a:t>
                      </a:r>
                      <a:r>
                        <a:rPr lang="it-IT" altLang="en-US" sz="1200" b="1" dirty="0">
                          <a:solidFill>
                            <a:srgbClr val="FF0000"/>
                          </a:solidFill>
                          <a:effectLst>
                            <a:outerShdw blurRad="38100" dist="38100" dir="2700000" algn="tl">
                              <a:srgbClr val="000000">
                                <a:alpha val="43137"/>
                              </a:srgbClr>
                            </a:outerShdw>
                          </a:effectLst>
                          <a:latin typeface="+mn-lt"/>
                          <a:sym typeface="Symbol" panose="05050102010706020507" pitchFamily="18" charset="2"/>
                        </a:rPr>
                        <a:t></a:t>
                      </a:r>
                      <a:r>
                        <a:rPr lang="it-IT" altLang="en-US" sz="1200" b="1" dirty="0">
                          <a:solidFill>
                            <a:srgbClr val="FF0000"/>
                          </a:solidFill>
                          <a:effectLst>
                            <a:outerShdw blurRad="38100" dist="38100" dir="2700000" algn="tl">
                              <a:srgbClr val="000000">
                                <a:alpha val="43137"/>
                              </a:srgbClr>
                            </a:outerShdw>
                          </a:effectLst>
                          <a:latin typeface="+mn-lt"/>
                        </a:rPr>
                        <a:t>-ray tracking</a:t>
                      </a:r>
                    </a:p>
                    <a:p>
                      <a:pPr eaLnBrk="1" hangingPunct="1"/>
                      <a:endParaRPr lang="it-IT" altLang="en-US" sz="1200" b="1" dirty="0">
                        <a:solidFill>
                          <a:srgbClr val="FF0000"/>
                        </a:solidFill>
                        <a:effectLst>
                          <a:outerShdw blurRad="38100" dist="38100" dir="2700000" algn="tl">
                            <a:srgbClr val="000000">
                              <a:alpha val="43137"/>
                            </a:srgbClr>
                          </a:outerShdw>
                        </a:effectLst>
                        <a:latin typeface="+mn-lt"/>
                      </a:endParaRPr>
                    </a:p>
                    <a:p>
                      <a:pPr eaLnBrk="1" hangingPunct="1">
                        <a:buFontTx/>
                        <a:buChar char="•"/>
                      </a:pPr>
                      <a:r>
                        <a:rPr lang="it-IT" altLang="en-US" sz="2000" b="1" dirty="0">
                          <a:solidFill>
                            <a:srgbClr val="FF0000"/>
                          </a:solidFill>
                          <a:effectLst>
                            <a:outerShdw blurRad="38100" dist="38100" dir="2700000" algn="tl">
                              <a:srgbClr val="000000">
                                <a:alpha val="43137"/>
                              </a:srgbClr>
                            </a:outerShdw>
                          </a:effectLst>
                          <a:latin typeface="+mn-lt"/>
                        </a:rPr>
                        <a:t>See Silvia Leoni  Talk</a:t>
                      </a:r>
                    </a:p>
                  </p:txBody>
                </p:sp>
                <p:grpSp>
                  <p:nvGrpSpPr>
                    <p:cNvPr id="25" name="Group 42">
                      <a:extLst>
                        <a:ext uri="{FF2B5EF4-FFF2-40B4-BE49-F238E27FC236}">
                          <a16:creationId xmlns:a16="http://schemas.microsoft.com/office/drawing/2014/main" id="{20817753-7C54-4567-9A7B-06220EBC4771}"/>
                        </a:ext>
                      </a:extLst>
                    </p:cNvPr>
                    <p:cNvGrpSpPr>
                      <a:grpSpLocks noChangeAspect="1"/>
                    </p:cNvGrpSpPr>
                    <p:nvPr/>
                  </p:nvGrpSpPr>
                  <p:grpSpPr bwMode="auto">
                    <a:xfrm>
                      <a:off x="8218364" y="1495954"/>
                      <a:ext cx="263595" cy="1992168"/>
                      <a:chOff x="5749" y="1450"/>
                      <a:chExt cx="253" cy="1765"/>
                    </a:xfrm>
                  </p:grpSpPr>
                  <p:pic>
                    <p:nvPicPr>
                      <p:cNvPr id="29" name="Picture 5" descr="Bulgaria_sh">
                        <a:extLst>
                          <a:ext uri="{FF2B5EF4-FFF2-40B4-BE49-F238E27FC236}">
                            <a16:creationId xmlns:a16="http://schemas.microsoft.com/office/drawing/2014/main" id="{9E219399-1177-423D-98CA-65D9C9A0AD4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flipV="1">
                        <a:off x="5749" y="1450"/>
                        <a:ext cx="25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6" descr="Denmark_sh">
                        <a:extLst>
                          <a:ext uri="{FF2B5EF4-FFF2-40B4-BE49-F238E27FC236}">
                            <a16:creationId xmlns:a16="http://schemas.microsoft.com/office/drawing/2014/main" id="{EE62AB7C-E91C-4CC2-9115-7BD02B8C4B7C}"/>
                          </a:ext>
                        </a:extLst>
                      </p:cNvPr>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flipV="1">
                        <a:off x="5749" y="1603"/>
                        <a:ext cx="25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7" descr="Finland_sh">
                        <a:extLst>
                          <a:ext uri="{FF2B5EF4-FFF2-40B4-BE49-F238E27FC236}">
                            <a16:creationId xmlns:a16="http://schemas.microsoft.com/office/drawing/2014/main" id="{27157F02-5AF9-41DA-A5DC-8837976B1173}"/>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flipV="1">
                        <a:off x="5749" y="1737"/>
                        <a:ext cx="25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 descr="France_sh">
                        <a:extLst>
                          <a:ext uri="{FF2B5EF4-FFF2-40B4-BE49-F238E27FC236}">
                            <a16:creationId xmlns:a16="http://schemas.microsoft.com/office/drawing/2014/main" id="{D2B8D8A0-28D0-4DB4-B04A-398D206846AD}"/>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flipV="1">
                        <a:off x="5749" y="1886"/>
                        <a:ext cx="25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9" descr="Germany_sh">
                        <a:extLst>
                          <a:ext uri="{FF2B5EF4-FFF2-40B4-BE49-F238E27FC236}">
                            <a16:creationId xmlns:a16="http://schemas.microsoft.com/office/drawing/2014/main" id="{85AF8125-350D-4864-B08E-F96BB3148544}"/>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flipV="1">
                        <a:off x="5749" y="2030"/>
                        <a:ext cx="25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10" descr="Italy_sh">
                        <a:extLst>
                          <a:ext uri="{FF2B5EF4-FFF2-40B4-BE49-F238E27FC236}">
                            <a16:creationId xmlns:a16="http://schemas.microsoft.com/office/drawing/2014/main" id="{865B4FFA-DBF6-46AF-9F17-A0E4FEB6E4F3}"/>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flipV="1">
                        <a:off x="5749" y="2167"/>
                        <a:ext cx="25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11" descr="Poland_sh">
                        <a:extLst>
                          <a:ext uri="{FF2B5EF4-FFF2-40B4-BE49-F238E27FC236}">
                            <a16:creationId xmlns:a16="http://schemas.microsoft.com/office/drawing/2014/main" id="{DF1DF243-2627-419B-829F-45C67BD1E287}"/>
                          </a:ext>
                        </a:extLst>
                      </p:cNvPr>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flipV="1">
                        <a:off x="5749" y="2309"/>
                        <a:ext cx="25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6" name="Picture 12" descr="Romania_sh">
                        <a:extLst>
                          <a:ext uri="{FF2B5EF4-FFF2-40B4-BE49-F238E27FC236}">
                            <a16:creationId xmlns:a16="http://schemas.microsoft.com/office/drawing/2014/main" id="{0905BD9D-FAF3-40E0-9AF4-F987DD56FA8E}"/>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flipV="1">
                        <a:off x="5749" y="2455"/>
                        <a:ext cx="25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13" descr="Sweden_sh">
                        <a:extLst>
                          <a:ext uri="{FF2B5EF4-FFF2-40B4-BE49-F238E27FC236}">
                            <a16:creationId xmlns:a16="http://schemas.microsoft.com/office/drawing/2014/main" id="{0525212B-8212-4FCA-A1CB-2004331897E1}"/>
                          </a:ext>
                        </a:extLst>
                      </p:cNvPr>
                      <p:cNvPicPr>
                        <a:picLocks noChangeAspect="1" noChangeArrowheads="1"/>
                      </p:cNvPicPr>
                      <p:nvPr/>
                    </p:nvPicPr>
                    <p:blipFill>
                      <a:blip r:embed="rId19" cstate="print">
                        <a:extLst>
                          <a:ext uri="{28A0092B-C50C-407E-A947-70E740481C1C}">
                            <a14:useLocalDpi xmlns:a14="http://schemas.microsoft.com/office/drawing/2010/main" val="0"/>
                          </a:ext>
                        </a:extLst>
                      </a:blip>
                      <a:srcRect/>
                      <a:stretch>
                        <a:fillRect/>
                      </a:stretch>
                    </p:blipFill>
                    <p:spPr bwMode="auto">
                      <a:xfrm flipV="1">
                        <a:off x="5749" y="2605"/>
                        <a:ext cx="25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8" name="Picture 14" descr="Union_Jack_sh">
                        <a:extLst>
                          <a:ext uri="{FF2B5EF4-FFF2-40B4-BE49-F238E27FC236}">
                            <a16:creationId xmlns:a16="http://schemas.microsoft.com/office/drawing/2014/main" id="{1EAB889E-17EA-43AC-A2D0-419A179F6A5F}"/>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flipV="1">
                        <a:off x="5749" y="2747"/>
                        <a:ext cx="253" cy="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 name="Picture 15" descr="[Flag of Turkey]">
                        <a:hlinkClick r:id="rId21"/>
                        <a:extLst>
                          <a:ext uri="{FF2B5EF4-FFF2-40B4-BE49-F238E27FC236}">
                            <a16:creationId xmlns:a16="http://schemas.microsoft.com/office/drawing/2014/main" id="{E19591D2-9D46-404A-8F39-059CF504B149}"/>
                          </a:ext>
                        </a:extLst>
                      </p:cNvPr>
                      <p:cNvPicPr>
                        <a:picLocks noChangeAspect="1" noChangeArrowheads="1"/>
                      </p:cNvPicPr>
                      <p:nvPr/>
                    </p:nvPicPr>
                    <p:blipFill>
                      <a:blip r:embed="rId22" cstate="print">
                        <a:extLst>
                          <a:ext uri="{28A0092B-C50C-407E-A947-70E740481C1C}">
                            <a14:useLocalDpi xmlns:a14="http://schemas.microsoft.com/office/drawing/2010/main" val="0"/>
                          </a:ext>
                        </a:extLst>
                      </a:blip>
                      <a:srcRect/>
                      <a:stretch>
                        <a:fillRect/>
                      </a:stretch>
                    </p:blipFill>
                    <p:spPr bwMode="auto">
                      <a:xfrm flipV="1">
                        <a:off x="5753" y="2887"/>
                        <a:ext cx="246"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Picture 16" descr="[Hungarian flag]">
                        <a:hlinkClick r:id="rId23"/>
                        <a:extLst>
                          <a:ext uri="{FF2B5EF4-FFF2-40B4-BE49-F238E27FC236}">
                            <a16:creationId xmlns:a16="http://schemas.microsoft.com/office/drawing/2014/main" id="{6D21C4DE-0684-4114-9E57-84BCB0D36600}"/>
                          </a:ext>
                        </a:extLst>
                      </p:cNvPr>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flipV="1">
                        <a:off x="5755" y="3039"/>
                        <a:ext cx="244" cy="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26" name="Picture 23" descr="logo-amzal">
                      <a:extLst>
                        <a:ext uri="{FF2B5EF4-FFF2-40B4-BE49-F238E27FC236}">
                          <a16:creationId xmlns:a16="http://schemas.microsoft.com/office/drawing/2014/main" id="{FC53045A-A1E6-4CC8-BBCF-9B74C8911598}"/>
                        </a:ext>
                      </a:extLst>
                    </p:cNvPr>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8742541" y="1504348"/>
                      <a:ext cx="497067" cy="670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Image 26" descr="Fond_AGATA.jpg">
                      <a:extLst>
                        <a:ext uri="{FF2B5EF4-FFF2-40B4-BE49-F238E27FC236}">
                          <a16:creationId xmlns:a16="http://schemas.microsoft.com/office/drawing/2014/main" id="{AECE718D-02C7-4126-BED1-F5E24D74EF51}"/>
                        </a:ext>
                      </a:extLst>
                    </p:cNvPr>
                    <p:cNvPicPr>
                      <a:picLocks noChangeAspect="1"/>
                    </p:cNvPicPr>
                    <p:nvPr/>
                  </p:nvPicPr>
                  <p:blipFill>
                    <a:blip r:embed="rId26" cstate="print"/>
                    <a:srcRect/>
                    <a:stretch>
                      <a:fillRect/>
                    </a:stretch>
                  </p:blipFill>
                  <p:spPr bwMode="auto">
                    <a:xfrm>
                      <a:off x="9232966" y="1505349"/>
                      <a:ext cx="952805" cy="663854"/>
                    </a:xfrm>
                    <a:prstGeom prst="rect">
                      <a:avLst/>
                    </a:prstGeom>
                    <a:noFill/>
                    <a:ln w="9525">
                      <a:noFill/>
                      <a:miter lim="800000"/>
                      <a:headEnd/>
                      <a:tailEnd/>
                    </a:ln>
                  </p:spPr>
                </p:pic>
                <p:sp>
                  <p:nvSpPr>
                    <p:cNvPr id="28" name="Rectangle 27">
                      <a:extLst>
                        <a:ext uri="{FF2B5EF4-FFF2-40B4-BE49-F238E27FC236}">
                          <a16:creationId xmlns:a16="http://schemas.microsoft.com/office/drawing/2014/main" id="{93ADECB3-2769-44B5-9B45-392C5C5FE491}"/>
                        </a:ext>
                      </a:extLst>
                    </p:cNvPr>
                    <p:cNvSpPr/>
                    <p:nvPr/>
                  </p:nvSpPr>
                  <p:spPr>
                    <a:xfrm>
                      <a:off x="8653576" y="2243043"/>
                      <a:ext cx="1878435" cy="358577"/>
                    </a:xfrm>
                    <a:prstGeom prst="rect">
                      <a:avLst/>
                    </a:prstGeom>
                    <a:solidFill>
                      <a:srgbClr val="511F76"/>
                    </a:solidFill>
                  </p:spPr>
                  <p:txBody>
                    <a:bodyPr wrap="square">
                      <a:spAutoFit/>
                    </a:bodyPr>
                    <a:lstStyle/>
                    <a:p>
                      <a:pPr algn="ctr"/>
                      <a:r>
                        <a:rPr lang="fr-FR" sz="1200" dirty="0">
                          <a:solidFill>
                            <a:schemeClr val="bg1"/>
                          </a:solidFill>
                        </a:rPr>
                        <a:t>AGATA@GANIL</a:t>
                      </a:r>
                    </a:p>
                  </p:txBody>
                </p:sp>
              </p:grpSp>
            </p:grpSp>
            <p:sp>
              <p:nvSpPr>
                <p:cNvPr id="41" name="Rectangle 40">
                  <a:extLst>
                    <a:ext uri="{FF2B5EF4-FFF2-40B4-BE49-F238E27FC236}">
                      <a16:creationId xmlns:a16="http://schemas.microsoft.com/office/drawing/2014/main" id="{FE45C390-4E0C-4841-B09F-9EF08B181917}"/>
                    </a:ext>
                  </a:extLst>
                </p:cNvPr>
                <p:cNvSpPr/>
                <p:nvPr/>
              </p:nvSpPr>
              <p:spPr>
                <a:xfrm>
                  <a:off x="5621830" y="2256876"/>
                  <a:ext cx="1917651" cy="523220"/>
                </a:xfrm>
                <a:prstGeom prst="rect">
                  <a:avLst/>
                </a:prstGeom>
                <a:solidFill>
                  <a:srgbClr val="511F76"/>
                </a:solidFill>
              </p:spPr>
              <p:txBody>
                <a:bodyPr wrap="square">
                  <a:spAutoFit/>
                </a:bodyPr>
                <a:lstStyle/>
                <a:p>
                  <a:pPr algn="ctr"/>
                  <a:r>
                    <a:rPr lang="fr-FR" sz="1200" dirty="0">
                      <a:solidFill>
                        <a:schemeClr val="bg1"/>
                      </a:solidFill>
                    </a:rPr>
                    <a:t>AGATA « Hubble » of </a:t>
                  </a:r>
                </a:p>
                <a:p>
                  <a:pPr algn="ctr"/>
                  <a:r>
                    <a:rPr lang="fr-FR" sz="1600" b="1" dirty="0">
                      <a:solidFill>
                        <a:schemeClr val="bg1"/>
                      </a:solidFill>
                      <a:latin typeface="Symbol" panose="05050102010706020507" pitchFamily="18" charset="2"/>
                    </a:rPr>
                    <a:t>g</a:t>
                  </a:r>
                  <a:r>
                    <a:rPr lang="fr-FR" sz="1200" dirty="0">
                      <a:solidFill>
                        <a:schemeClr val="bg1"/>
                      </a:solidFill>
                    </a:rPr>
                    <a:t> -</a:t>
                  </a:r>
                  <a:r>
                    <a:rPr lang="fr-FR" sz="1200" dirty="0" err="1">
                      <a:solidFill>
                        <a:schemeClr val="bg1"/>
                      </a:solidFill>
                    </a:rPr>
                    <a:t>Spectroscopy</a:t>
                  </a:r>
                  <a:r>
                    <a:rPr lang="fr-FR" sz="1200" dirty="0">
                      <a:solidFill>
                        <a:schemeClr val="bg1"/>
                      </a:solidFill>
                    </a:rPr>
                    <a:t> </a:t>
                  </a:r>
                  <a:endParaRPr lang="en-US" sz="1200" dirty="0">
                    <a:solidFill>
                      <a:schemeClr val="bg1"/>
                    </a:solidFill>
                  </a:endParaRPr>
                </a:p>
              </p:txBody>
            </p:sp>
          </p:grpSp>
        </p:grpSp>
        <p:sp>
          <p:nvSpPr>
            <p:cNvPr id="46" name="Rectangle 45">
              <a:extLst>
                <a:ext uri="{FF2B5EF4-FFF2-40B4-BE49-F238E27FC236}">
                  <a16:creationId xmlns:a16="http://schemas.microsoft.com/office/drawing/2014/main" id="{02906B2C-88ED-4635-A410-60EE8190B14B}"/>
                </a:ext>
              </a:extLst>
            </p:cNvPr>
            <p:cNvSpPr/>
            <p:nvPr/>
          </p:nvSpPr>
          <p:spPr>
            <a:xfrm>
              <a:off x="3057181" y="3837250"/>
              <a:ext cx="2564368" cy="87663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rgbClr val="FF0000"/>
                </a:solidFill>
              </a:endParaRPr>
            </a:p>
          </p:txBody>
        </p:sp>
      </p:grpSp>
    </p:spTree>
    <p:extLst>
      <p:ext uri="{BB962C8B-B14F-4D97-AF65-F5344CB8AC3E}">
        <p14:creationId xmlns:p14="http://schemas.microsoft.com/office/powerpoint/2010/main" val="32592777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7"/>
                                        </p:tgtEl>
                                        <p:attrNameLst>
                                          <p:attrName>style.visibility</p:attrName>
                                        </p:attrNameLst>
                                      </p:cBhvr>
                                      <p:to>
                                        <p:strVal val="visible"/>
                                      </p:to>
                                    </p:set>
                                    <p:animEffect transition="in" filter="wheel(1)">
                                      <p:cBhvr>
                                        <p:cTn id="7" dur="20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83748C8-780D-4A18-A0F7-3FC77FE428FB}"/>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DFD57E2C-8537-4BB2-A2B2-3BD1359A97F3}"/>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8400140E-3ACC-43EF-956D-A9B3CF82EFA3}"/>
              </a:ext>
            </a:extLst>
          </p:cNvPr>
          <p:cNvSpPr>
            <a:spLocks noGrp="1"/>
          </p:cNvSpPr>
          <p:nvPr>
            <p:ph type="sldNum" sz="quarter" idx="12"/>
          </p:nvPr>
        </p:nvSpPr>
        <p:spPr/>
        <p:txBody>
          <a:bodyPr/>
          <a:lstStyle/>
          <a:p>
            <a:fld id="{77E71596-5F9D-49C5-9701-16B3CA54319D}" type="slidenum">
              <a:rPr lang="fr-FR" smtClean="0"/>
              <a:pPr/>
              <a:t>18</a:t>
            </a:fld>
            <a:endParaRPr lang="fr-FR" dirty="0"/>
          </a:p>
        </p:txBody>
      </p:sp>
      <p:sp>
        <p:nvSpPr>
          <p:cNvPr id="6" name="Titre 5">
            <a:extLst>
              <a:ext uri="{FF2B5EF4-FFF2-40B4-BE49-F238E27FC236}">
                <a16:creationId xmlns:a16="http://schemas.microsoft.com/office/drawing/2014/main" id="{34FFE399-475B-45A2-AB03-879E8CA1FE64}"/>
              </a:ext>
            </a:extLst>
          </p:cNvPr>
          <p:cNvSpPr>
            <a:spLocks noGrp="1"/>
          </p:cNvSpPr>
          <p:nvPr>
            <p:ph type="title"/>
          </p:nvPr>
        </p:nvSpPr>
        <p:spPr>
          <a:xfrm>
            <a:off x="1353939" y="149425"/>
            <a:ext cx="9418836" cy="432048"/>
          </a:xfrm>
        </p:spPr>
        <p:txBody>
          <a:bodyPr/>
          <a:lstStyle/>
          <a:p>
            <a:r>
              <a:rPr lang="en-US" altLang="en-US" dirty="0">
                <a:solidFill>
                  <a:srgbClr val="FF6700"/>
                </a:solidFill>
                <a:effectLst>
                  <a:outerShdw blurRad="38100" dist="38100" dir="2700000" algn="tl">
                    <a:srgbClr val="000000">
                      <a:alpha val="43137"/>
                    </a:srgbClr>
                  </a:outerShdw>
                </a:effectLst>
              </a:rPr>
              <a:t>1985-1995 A profound  evolution of science  and technology  at  IPNO</a:t>
            </a:r>
            <a:endParaRPr lang="fr-FR" dirty="0"/>
          </a:p>
        </p:txBody>
      </p:sp>
      <p:grpSp>
        <p:nvGrpSpPr>
          <p:cNvPr id="7" name="Groupe 6">
            <a:extLst>
              <a:ext uri="{FF2B5EF4-FFF2-40B4-BE49-F238E27FC236}">
                <a16:creationId xmlns:a16="http://schemas.microsoft.com/office/drawing/2014/main" id="{0BD1BAD9-1839-4F4B-A7D4-F3B9F514547E}"/>
              </a:ext>
            </a:extLst>
          </p:cNvPr>
          <p:cNvGrpSpPr/>
          <p:nvPr/>
        </p:nvGrpSpPr>
        <p:grpSpPr>
          <a:xfrm>
            <a:off x="230475" y="764797"/>
            <a:ext cx="10415291" cy="1849205"/>
            <a:chOff x="-1337053" y="679734"/>
            <a:chExt cx="12052031" cy="2139803"/>
          </a:xfrm>
        </p:grpSpPr>
        <p:sp>
          <p:nvSpPr>
            <p:cNvPr id="8" name="Rectangle à coins arrondis 23">
              <a:extLst>
                <a:ext uri="{FF2B5EF4-FFF2-40B4-BE49-F238E27FC236}">
                  <a16:creationId xmlns:a16="http://schemas.microsoft.com/office/drawing/2014/main" id="{C77472B0-A3F4-434D-94FD-F8BCFAF8680C}"/>
                </a:ext>
              </a:extLst>
            </p:cNvPr>
            <p:cNvSpPr/>
            <p:nvPr/>
          </p:nvSpPr>
          <p:spPr>
            <a:xfrm>
              <a:off x="-1337053" y="679734"/>
              <a:ext cx="12052031" cy="2139803"/>
            </a:xfrm>
            <a:prstGeom prst="roundRect">
              <a:avLst>
                <a:gd name="adj" fmla="val 4127"/>
              </a:avLst>
            </a:prstGeom>
            <a:solidFill>
              <a:schemeClr val="bg1"/>
            </a:solidFill>
            <a:ln w="28575">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grpSp>
          <p:nvGrpSpPr>
            <p:cNvPr id="9" name="Groupe 8">
              <a:extLst>
                <a:ext uri="{FF2B5EF4-FFF2-40B4-BE49-F238E27FC236}">
                  <a16:creationId xmlns:a16="http://schemas.microsoft.com/office/drawing/2014/main" id="{678D2E80-1969-488E-BB03-3EB31D713A0A}"/>
                </a:ext>
              </a:extLst>
            </p:cNvPr>
            <p:cNvGrpSpPr/>
            <p:nvPr/>
          </p:nvGrpSpPr>
          <p:grpSpPr>
            <a:xfrm>
              <a:off x="5764991" y="763058"/>
              <a:ext cx="4830261" cy="1999774"/>
              <a:chOff x="5717857" y="860552"/>
              <a:chExt cx="4830261" cy="1999774"/>
            </a:xfrm>
          </p:grpSpPr>
          <p:pic>
            <p:nvPicPr>
              <p:cNvPr id="10" name="Picture 14">
                <a:extLst>
                  <a:ext uri="{FF2B5EF4-FFF2-40B4-BE49-F238E27FC236}">
                    <a16:creationId xmlns:a16="http://schemas.microsoft.com/office/drawing/2014/main" id="{32A4CCC6-4C43-415F-AEDA-C23C66E106AA}"/>
                  </a:ext>
                </a:extLst>
              </p:cNvPr>
              <p:cNvPicPr>
                <a:picLocks noChangeAspect="1"/>
              </p:cNvPicPr>
              <p:nvPr/>
            </p:nvPicPr>
            <p:blipFill>
              <a:blip r:embed="rId3"/>
              <a:stretch>
                <a:fillRect/>
              </a:stretch>
            </p:blipFill>
            <p:spPr>
              <a:xfrm>
                <a:off x="8092464" y="910503"/>
                <a:ext cx="2455653" cy="1801767"/>
              </a:xfrm>
              <a:prstGeom prst="rect">
                <a:avLst/>
              </a:prstGeom>
              <a:ln w="28575">
                <a:noFill/>
              </a:ln>
            </p:spPr>
          </p:pic>
          <p:grpSp>
            <p:nvGrpSpPr>
              <p:cNvPr id="11" name="Groupe 10">
                <a:extLst>
                  <a:ext uri="{FF2B5EF4-FFF2-40B4-BE49-F238E27FC236}">
                    <a16:creationId xmlns:a16="http://schemas.microsoft.com/office/drawing/2014/main" id="{944F7DDA-91DA-415E-8EDE-C61BFD646F86}"/>
                  </a:ext>
                </a:extLst>
              </p:cNvPr>
              <p:cNvGrpSpPr/>
              <p:nvPr/>
            </p:nvGrpSpPr>
            <p:grpSpPr>
              <a:xfrm>
                <a:off x="5717857" y="873801"/>
                <a:ext cx="2409348" cy="1986525"/>
                <a:chOff x="5894030" y="961729"/>
                <a:chExt cx="2409348" cy="1986525"/>
              </a:xfrm>
            </p:grpSpPr>
            <p:pic>
              <p:nvPicPr>
                <p:cNvPr id="14" name="Picture 19" descr="Radiotherapie-Oeil">
                  <a:extLst>
                    <a:ext uri="{FF2B5EF4-FFF2-40B4-BE49-F238E27FC236}">
                      <a16:creationId xmlns:a16="http://schemas.microsoft.com/office/drawing/2014/main" id="{37E8049C-7F0F-4CB5-A705-439B5E26470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894030" y="1146209"/>
                  <a:ext cx="2409348" cy="1802045"/>
                </a:xfrm>
                <a:prstGeom prst="rect">
                  <a:avLst/>
                </a:prstGeom>
                <a:solidFill>
                  <a:srgbClr val="FFFF00"/>
                </a:solidFill>
                <a:ln w="9525">
                  <a:noFill/>
                  <a:miter lim="800000"/>
                  <a:headEnd/>
                  <a:tailEnd/>
                </a:ln>
                <a:extLst/>
              </p:spPr>
            </p:pic>
            <p:sp>
              <p:nvSpPr>
                <p:cNvPr id="15" name="ZoneTexte 14">
                  <a:extLst>
                    <a:ext uri="{FF2B5EF4-FFF2-40B4-BE49-F238E27FC236}">
                      <a16:creationId xmlns:a16="http://schemas.microsoft.com/office/drawing/2014/main" id="{F6BA9734-C5AA-4094-B049-F6905AA146BF}"/>
                    </a:ext>
                  </a:extLst>
                </p:cNvPr>
                <p:cNvSpPr txBox="1"/>
                <p:nvPr/>
              </p:nvSpPr>
              <p:spPr>
                <a:xfrm>
                  <a:off x="5951931" y="961729"/>
                  <a:ext cx="2286001" cy="336029"/>
                </a:xfrm>
                <a:prstGeom prst="round2SameRect">
                  <a:avLst>
                    <a:gd name="adj1" fmla="val 16667"/>
                    <a:gd name="adj2" fmla="val 0"/>
                  </a:avLst>
                </a:prstGeom>
                <a:solidFill>
                  <a:srgbClr val="FF6700"/>
                </a:solidFill>
                <a:ln w="28575">
                  <a:noFill/>
                </a:ln>
              </p:spPr>
              <p:txBody>
                <a:bodyPr wrap="square" rtlCol="0">
                  <a:spAutoFit/>
                </a:bodyPr>
                <a:lstStyle/>
                <a:p>
                  <a:pPr algn="ctr"/>
                  <a:r>
                    <a:rPr lang="fr-FR" sz="1200" b="1" dirty="0">
                      <a:solidFill>
                        <a:schemeClr val="bg1"/>
                      </a:solidFill>
                      <a:latin typeface="+mn-lt"/>
                    </a:rPr>
                    <a:t>1991 SC </a:t>
                  </a:r>
                  <a:r>
                    <a:rPr lang="fr-FR" sz="1200" b="1" dirty="0" err="1">
                      <a:solidFill>
                        <a:schemeClr val="bg1"/>
                      </a:solidFill>
                    </a:rPr>
                    <a:t>becomes</a:t>
                  </a:r>
                  <a:r>
                    <a:rPr lang="fr-FR" sz="1200" b="1" dirty="0">
                      <a:solidFill>
                        <a:schemeClr val="bg1"/>
                      </a:solidFill>
                      <a:latin typeface="+mn-lt"/>
                    </a:rPr>
                    <a:t> CPO</a:t>
                  </a:r>
                </a:p>
              </p:txBody>
            </p:sp>
          </p:grpSp>
          <p:sp>
            <p:nvSpPr>
              <p:cNvPr id="12" name="ZoneTexte 11">
                <a:extLst>
                  <a:ext uri="{FF2B5EF4-FFF2-40B4-BE49-F238E27FC236}">
                    <a16:creationId xmlns:a16="http://schemas.microsoft.com/office/drawing/2014/main" id="{6D5ACB0C-BFAF-459E-8646-E759EDCBFCD6}"/>
                  </a:ext>
                </a:extLst>
              </p:cNvPr>
              <p:cNvSpPr txBox="1"/>
              <p:nvPr/>
            </p:nvSpPr>
            <p:spPr>
              <a:xfrm>
                <a:off x="8182555" y="860552"/>
                <a:ext cx="2365563" cy="560047"/>
              </a:xfrm>
              <a:prstGeom prst="round2SameRect">
                <a:avLst/>
              </a:prstGeom>
              <a:solidFill>
                <a:srgbClr val="FF6700"/>
              </a:solidFill>
              <a:ln w="28575">
                <a:noFill/>
              </a:ln>
            </p:spPr>
            <p:txBody>
              <a:bodyPr wrap="square" rtlCol="0">
                <a:spAutoFit/>
              </a:bodyPr>
              <a:lstStyle>
                <a:defPPr>
                  <a:defRPr lang="fr-FR"/>
                </a:defPPr>
                <a:lvl1pPr algn="ctr">
                  <a:defRPr sz="1400" b="1">
                    <a:solidFill>
                      <a:schemeClr val="bg1"/>
                    </a:solidFill>
                    <a:latin typeface="+mn-lt"/>
                  </a:defRPr>
                </a:lvl1pPr>
              </a:lstStyle>
              <a:p>
                <a:r>
                  <a:rPr lang="fr-FR" sz="1200" dirty="0"/>
                  <a:t>2011 New proton </a:t>
                </a:r>
                <a:r>
                  <a:rPr lang="fr-FR" sz="1200" dirty="0" err="1"/>
                  <a:t>therapy</a:t>
                </a:r>
                <a:r>
                  <a:rPr lang="fr-FR" sz="1200" dirty="0"/>
                  <a:t>  </a:t>
                </a:r>
                <a:r>
                  <a:rPr lang="fr-FR" sz="1200" dirty="0" err="1"/>
                  <a:t>hospital</a:t>
                </a:r>
                <a:r>
                  <a:rPr lang="fr-FR" sz="1200" dirty="0"/>
                  <a:t>  </a:t>
                </a:r>
              </a:p>
            </p:txBody>
          </p:sp>
        </p:grpSp>
      </p:grpSp>
      <p:sp>
        <p:nvSpPr>
          <p:cNvPr id="16" name="Rectangle 15">
            <a:extLst>
              <a:ext uri="{FF2B5EF4-FFF2-40B4-BE49-F238E27FC236}">
                <a16:creationId xmlns:a16="http://schemas.microsoft.com/office/drawing/2014/main" id="{63A1B1A1-3B8F-4BA0-97F1-0D62137A866D}"/>
              </a:ext>
            </a:extLst>
          </p:cNvPr>
          <p:cNvSpPr/>
          <p:nvPr/>
        </p:nvSpPr>
        <p:spPr>
          <a:xfrm>
            <a:off x="297255" y="782951"/>
            <a:ext cx="6022930" cy="1815882"/>
          </a:xfrm>
          <a:prstGeom prst="rect">
            <a:avLst/>
          </a:prstGeom>
        </p:spPr>
        <p:txBody>
          <a:bodyPr wrap="square">
            <a:spAutoFit/>
          </a:bodyPr>
          <a:lstStyle/>
          <a:p>
            <a:r>
              <a:rPr lang="en-US" sz="1400" b="1" dirty="0">
                <a:solidFill>
                  <a:srgbClr val="C4004A"/>
                </a:solidFill>
              </a:rPr>
              <a:t>1985</a:t>
            </a:r>
            <a:r>
              <a:rPr lang="en-US" sz="1400" dirty="0">
                <a:solidFill>
                  <a:srgbClr val="C4004A"/>
                </a:solidFill>
              </a:rPr>
              <a:t>: </a:t>
            </a:r>
            <a:r>
              <a:rPr lang="en-US" sz="1400" b="1" dirty="0"/>
              <a:t>CEV-ALICE is stopped </a:t>
            </a:r>
            <a:r>
              <a:rPr lang="en-US" sz="1400" dirty="0"/>
              <a:t>and the physics of heavy ions flourishes at GANIL</a:t>
            </a:r>
          </a:p>
          <a:p>
            <a:r>
              <a:rPr lang="en-US" sz="1400" b="1" dirty="0">
                <a:solidFill>
                  <a:srgbClr val="C4004A"/>
                </a:solidFill>
              </a:rPr>
              <a:t>1991</a:t>
            </a:r>
            <a:r>
              <a:rPr lang="en-US" sz="1400" dirty="0">
                <a:solidFill>
                  <a:srgbClr val="C4004A"/>
                </a:solidFill>
              </a:rPr>
              <a:t>:  </a:t>
            </a:r>
            <a:r>
              <a:rPr lang="en-US" sz="1400" b="1" dirty="0"/>
              <a:t>The Orsay SC  is transferred </a:t>
            </a:r>
            <a:r>
              <a:rPr lang="en-US" sz="1400" dirty="0"/>
              <a:t>with operators to the </a:t>
            </a:r>
            <a:r>
              <a:rPr lang="en-US" sz="1400" dirty="0" err="1"/>
              <a:t>Institut</a:t>
            </a:r>
            <a:r>
              <a:rPr lang="en-US" sz="1400" dirty="0"/>
              <a:t> Curie for proton therapy. a new page will be written. </a:t>
            </a:r>
          </a:p>
          <a:p>
            <a:r>
              <a:rPr lang="en-US" sz="1400" dirty="0"/>
              <a:t>The SC : what a great story from physics to the fight against cancer</a:t>
            </a:r>
          </a:p>
          <a:p>
            <a:r>
              <a:rPr lang="en-US" sz="1400" dirty="0"/>
              <a:t> in 33 years!!</a:t>
            </a:r>
          </a:p>
          <a:p>
            <a:r>
              <a:rPr lang="en-US" sz="1400" b="1" dirty="0"/>
              <a:t>Saturn II + Mimas are shut down in </a:t>
            </a:r>
            <a:r>
              <a:rPr lang="en-US" sz="1400" b="1" dirty="0">
                <a:solidFill>
                  <a:srgbClr val="C4004A"/>
                </a:solidFill>
              </a:rPr>
              <a:t>1997</a:t>
            </a:r>
            <a:r>
              <a:rPr lang="en-US" sz="1400" b="1" dirty="0"/>
              <a:t> </a:t>
            </a:r>
            <a:r>
              <a:rPr lang="en-US" sz="1400" dirty="0"/>
              <a:t>–Hadronic Physics  towards Mainz(De) and </a:t>
            </a:r>
            <a:r>
              <a:rPr lang="en-US" sz="1400" dirty="0" err="1"/>
              <a:t>Jlab</a:t>
            </a:r>
            <a:r>
              <a:rPr lang="en-US" sz="1400" dirty="0"/>
              <a:t> in the USA</a:t>
            </a:r>
          </a:p>
        </p:txBody>
      </p:sp>
      <p:sp>
        <p:nvSpPr>
          <p:cNvPr id="17" name="Rectangle à coins arrondis 23">
            <a:extLst>
              <a:ext uri="{FF2B5EF4-FFF2-40B4-BE49-F238E27FC236}">
                <a16:creationId xmlns:a16="http://schemas.microsoft.com/office/drawing/2014/main" id="{F2798078-59FD-46CA-9ACF-2E2BE3F05DEA}"/>
              </a:ext>
            </a:extLst>
          </p:cNvPr>
          <p:cNvSpPr/>
          <p:nvPr/>
        </p:nvSpPr>
        <p:spPr>
          <a:xfrm>
            <a:off x="230475" y="2784282"/>
            <a:ext cx="10415291" cy="1516261"/>
          </a:xfrm>
          <a:prstGeom prst="roundRect">
            <a:avLst>
              <a:gd name="adj" fmla="val 4127"/>
            </a:avLst>
          </a:prstGeom>
          <a:solidFill>
            <a:schemeClr val="bg1"/>
          </a:solidFill>
          <a:ln w="28575">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3" name="Rectangle 22">
            <a:extLst>
              <a:ext uri="{FF2B5EF4-FFF2-40B4-BE49-F238E27FC236}">
                <a16:creationId xmlns:a16="http://schemas.microsoft.com/office/drawing/2014/main" id="{7143447D-C39C-46DA-AF02-038F6609A9E8}"/>
              </a:ext>
            </a:extLst>
          </p:cNvPr>
          <p:cNvSpPr/>
          <p:nvPr/>
        </p:nvSpPr>
        <p:spPr>
          <a:xfrm>
            <a:off x="280851" y="2870978"/>
            <a:ext cx="5317178" cy="1384995"/>
          </a:xfrm>
          <a:prstGeom prst="rect">
            <a:avLst/>
          </a:prstGeom>
        </p:spPr>
        <p:txBody>
          <a:bodyPr wrap="square">
            <a:spAutoFit/>
          </a:bodyPr>
          <a:lstStyle/>
          <a:p>
            <a:r>
              <a:rPr lang="en-US" sz="1400" b="1" dirty="0">
                <a:solidFill>
                  <a:schemeClr val="accent2"/>
                </a:solidFill>
              </a:rPr>
              <a:t>The Radiochemistry group </a:t>
            </a:r>
            <a:r>
              <a:rPr lang="en-US" sz="1400" dirty="0"/>
              <a:t>and a new physics group start an original and ambitious program on nuclear energy (nuclear data, storage of nuclear, waste, transmutation by accelerator and ADS cycle of the Th, etc.)</a:t>
            </a:r>
          </a:p>
          <a:p>
            <a:r>
              <a:rPr lang="en-US" sz="1400" b="1" dirty="0">
                <a:solidFill>
                  <a:schemeClr val="accent2"/>
                </a:solidFill>
              </a:rPr>
              <a:t>Very significant national impact (CNE Parliament, </a:t>
            </a:r>
            <a:r>
              <a:rPr lang="en-US" sz="1400" b="1" dirty="0" err="1">
                <a:solidFill>
                  <a:schemeClr val="accent2"/>
                </a:solidFill>
              </a:rPr>
              <a:t>Loi</a:t>
            </a:r>
            <a:r>
              <a:rPr lang="en-US" sz="1400" b="1" dirty="0">
                <a:solidFill>
                  <a:schemeClr val="accent2"/>
                </a:solidFill>
              </a:rPr>
              <a:t> </a:t>
            </a:r>
            <a:r>
              <a:rPr lang="en-US" sz="1400" b="1" dirty="0" err="1">
                <a:solidFill>
                  <a:schemeClr val="accent2"/>
                </a:solidFill>
              </a:rPr>
              <a:t>Bataille</a:t>
            </a:r>
            <a:r>
              <a:rPr lang="en-US" sz="1400" b="1" dirty="0">
                <a:solidFill>
                  <a:schemeClr val="accent2"/>
                </a:solidFill>
              </a:rPr>
              <a:t> 1991) R. </a:t>
            </a:r>
            <a:r>
              <a:rPr lang="en-US" sz="1400" b="1" dirty="0" err="1">
                <a:solidFill>
                  <a:schemeClr val="accent2"/>
                </a:solidFill>
              </a:rPr>
              <a:t>Guillaumont</a:t>
            </a:r>
            <a:r>
              <a:rPr lang="en-US" sz="1400" b="1" dirty="0">
                <a:solidFill>
                  <a:schemeClr val="accent2"/>
                </a:solidFill>
              </a:rPr>
              <a:t>, J.P </a:t>
            </a:r>
            <a:r>
              <a:rPr lang="en-US" sz="1400" b="1" dirty="0" err="1">
                <a:solidFill>
                  <a:schemeClr val="accent2"/>
                </a:solidFill>
              </a:rPr>
              <a:t>Schapira</a:t>
            </a:r>
            <a:r>
              <a:rPr lang="en-US" sz="1400" b="1" dirty="0">
                <a:solidFill>
                  <a:schemeClr val="accent2"/>
                </a:solidFill>
              </a:rPr>
              <a:t>, </a:t>
            </a:r>
            <a:r>
              <a:rPr lang="en-US" sz="1400" b="1" dirty="0" err="1">
                <a:solidFill>
                  <a:schemeClr val="accent2"/>
                </a:solidFill>
              </a:rPr>
              <a:t>S.David</a:t>
            </a:r>
            <a:r>
              <a:rPr lang="en-US" sz="1400" b="1" dirty="0">
                <a:solidFill>
                  <a:schemeClr val="accent2"/>
                </a:solidFill>
              </a:rPr>
              <a:t>, etc.)</a:t>
            </a:r>
          </a:p>
        </p:txBody>
      </p:sp>
      <p:pic>
        <p:nvPicPr>
          <p:cNvPr id="24" name="Picture 2">
            <a:extLst>
              <a:ext uri="{FF2B5EF4-FFF2-40B4-BE49-F238E27FC236}">
                <a16:creationId xmlns:a16="http://schemas.microsoft.com/office/drawing/2014/main" id="{41903582-577F-4AC4-822A-FF151314A2C1}"/>
              </a:ext>
            </a:extLst>
          </p:cNvPr>
          <p:cNvPicPr>
            <a:picLocks noChangeAspect="1"/>
          </p:cNvPicPr>
          <p:nvPr/>
        </p:nvPicPr>
        <p:blipFill>
          <a:blip r:embed="rId5"/>
          <a:stretch>
            <a:fillRect/>
          </a:stretch>
        </p:blipFill>
        <p:spPr>
          <a:xfrm>
            <a:off x="7741350" y="3087499"/>
            <a:ext cx="1728103" cy="995429"/>
          </a:xfrm>
          <a:prstGeom prst="rect">
            <a:avLst/>
          </a:prstGeom>
        </p:spPr>
      </p:pic>
      <p:pic>
        <p:nvPicPr>
          <p:cNvPr id="25" name="Picture 3">
            <a:extLst>
              <a:ext uri="{FF2B5EF4-FFF2-40B4-BE49-F238E27FC236}">
                <a16:creationId xmlns:a16="http://schemas.microsoft.com/office/drawing/2014/main" id="{E11E14FC-A90C-43D4-95D0-CF313A8482CB}"/>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193967" y="2849932"/>
            <a:ext cx="1463221" cy="1422001"/>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cap="sq">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ZoneTexte 25">
            <a:extLst>
              <a:ext uri="{FF2B5EF4-FFF2-40B4-BE49-F238E27FC236}">
                <a16:creationId xmlns:a16="http://schemas.microsoft.com/office/drawing/2014/main" id="{9858B7B3-8FD3-4F49-BE01-17D8C31EB913}"/>
              </a:ext>
            </a:extLst>
          </p:cNvPr>
          <p:cNvSpPr txBox="1"/>
          <p:nvPr/>
        </p:nvSpPr>
        <p:spPr>
          <a:xfrm>
            <a:off x="6418056" y="2811905"/>
            <a:ext cx="1077539" cy="261610"/>
          </a:xfrm>
          <a:prstGeom prst="rect">
            <a:avLst/>
          </a:prstGeom>
          <a:noFill/>
        </p:spPr>
        <p:txBody>
          <a:bodyPr wrap="none" rtlCol="0">
            <a:spAutoFit/>
          </a:bodyPr>
          <a:lstStyle/>
          <a:p>
            <a:pPr algn="ctr"/>
            <a:r>
              <a:rPr lang="fr-FR" sz="1100" b="1" dirty="0">
                <a:latin typeface="+mn-lt"/>
              </a:rPr>
              <a:t>N-TOF au CERN</a:t>
            </a:r>
          </a:p>
        </p:txBody>
      </p:sp>
      <p:sp>
        <p:nvSpPr>
          <p:cNvPr id="27" name="Rectangle 26">
            <a:extLst>
              <a:ext uri="{FF2B5EF4-FFF2-40B4-BE49-F238E27FC236}">
                <a16:creationId xmlns:a16="http://schemas.microsoft.com/office/drawing/2014/main" id="{F2B340B4-12F6-48FA-ADD0-092B85BD0167}"/>
              </a:ext>
            </a:extLst>
          </p:cNvPr>
          <p:cNvSpPr/>
          <p:nvPr/>
        </p:nvSpPr>
        <p:spPr>
          <a:xfrm>
            <a:off x="9539067" y="3071143"/>
            <a:ext cx="1117046" cy="1061829"/>
          </a:xfrm>
          <a:prstGeom prst="rect">
            <a:avLst/>
          </a:prstGeom>
          <a:noFill/>
          <a:ln>
            <a:noFill/>
          </a:ln>
        </p:spPr>
        <p:txBody>
          <a:bodyPr wrap="square">
            <a:spAutoFit/>
          </a:bodyPr>
          <a:lstStyle/>
          <a:p>
            <a:r>
              <a:rPr lang="fr-FR" sz="1050" b="1" i="1" dirty="0">
                <a:latin typeface="+mn-lt"/>
              </a:rPr>
              <a:t>RC-Matrix  </a:t>
            </a:r>
            <a:r>
              <a:rPr lang="fr-FR" sz="1050" b="1" i="1" dirty="0"/>
              <a:t>for </a:t>
            </a:r>
            <a:r>
              <a:rPr lang="fr-FR" sz="1050" b="1" i="1" dirty="0" err="1"/>
              <a:t>nuclear</a:t>
            </a:r>
            <a:r>
              <a:rPr lang="fr-FR" sz="1050" b="1" i="1" dirty="0"/>
              <a:t> </a:t>
            </a:r>
            <a:r>
              <a:rPr lang="fr-FR" sz="1050" b="1" i="1" dirty="0" err="1"/>
              <a:t>waste</a:t>
            </a:r>
            <a:r>
              <a:rPr lang="fr-FR" sz="1050" b="1" i="1" dirty="0"/>
              <a:t> </a:t>
            </a:r>
          </a:p>
          <a:p>
            <a:r>
              <a:rPr lang="en-US" sz="1050" b="1" i="1" dirty="0">
                <a:latin typeface="+mn-lt"/>
              </a:rPr>
              <a:t>Thorium phosphate diphosphate (PDT) </a:t>
            </a:r>
            <a:endParaRPr lang="en-US" sz="1050" dirty="0">
              <a:latin typeface="+mn-lt"/>
            </a:endParaRPr>
          </a:p>
        </p:txBody>
      </p:sp>
      <p:grpSp>
        <p:nvGrpSpPr>
          <p:cNvPr id="30" name="Groupe 29">
            <a:extLst>
              <a:ext uri="{FF2B5EF4-FFF2-40B4-BE49-F238E27FC236}">
                <a16:creationId xmlns:a16="http://schemas.microsoft.com/office/drawing/2014/main" id="{0905ABCB-4631-47ED-9B95-D9EF642069F7}"/>
              </a:ext>
            </a:extLst>
          </p:cNvPr>
          <p:cNvGrpSpPr/>
          <p:nvPr/>
        </p:nvGrpSpPr>
        <p:grpSpPr>
          <a:xfrm>
            <a:off x="230475" y="4470350"/>
            <a:ext cx="10415291" cy="1026855"/>
            <a:chOff x="230475" y="4470350"/>
            <a:chExt cx="10415291" cy="1026855"/>
          </a:xfrm>
        </p:grpSpPr>
        <p:sp>
          <p:nvSpPr>
            <p:cNvPr id="22" name="Rectangle à coins arrondis 23">
              <a:extLst>
                <a:ext uri="{FF2B5EF4-FFF2-40B4-BE49-F238E27FC236}">
                  <a16:creationId xmlns:a16="http://schemas.microsoft.com/office/drawing/2014/main" id="{55F1EA80-6E75-4A40-B72D-719BD06B1484}"/>
                </a:ext>
              </a:extLst>
            </p:cNvPr>
            <p:cNvSpPr/>
            <p:nvPr/>
          </p:nvSpPr>
          <p:spPr>
            <a:xfrm>
              <a:off x="230475" y="4489977"/>
              <a:ext cx="10415291" cy="997588"/>
            </a:xfrm>
            <a:prstGeom prst="roundRect">
              <a:avLst>
                <a:gd name="adj" fmla="val 8256"/>
              </a:avLst>
            </a:prstGeom>
            <a:solidFill>
              <a:schemeClr val="bg1"/>
            </a:solidFill>
            <a:ln w="28575">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28" name="Rectangle 27">
              <a:extLst>
                <a:ext uri="{FF2B5EF4-FFF2-40B4-BE49-F238E27FC236}">
                  <a16:creationId xmlns:a16="http://schemas.microsoft.com/office/drawing/2014/main" id="{1FBAC95C-307C-4EA7-8A4E-50BB41C11FC1}"/>
                </a:ext>
              </a:extLst>
            </p:cNvPr>
            <p:cNvSpPr/>
            <p:nvPr/>
          </p:nvSpPr>
          <p:spPr>
            <a:xfrm>
              <a:off x="297255" y="4470350"/>
              <a:ext cx="5521180" cy="102685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sz="1400" b="1" dirty="0">
                  <a:solidFill>
                    <a:srgbClr val="C4004A"/>
                  </a:solidFill>
                  <a:cs typeface="Times New Roman" panose="02020603050405020304" pitchFamily="18" charset="0"/>
                </a:rPr>
                <a:t>1985-1995: </a:t>
              </a:r>
              <a:r>
                <a:rPr lang="en-US" altLang="en-US" sz="1400" b="1" dirty="0">
                  <a:solidFill>
                    <a:schemeClr val="tx1"/>
                  </a:solidFill>
                  <a:cs typeface="Times New Roman" panose="02020603050405020304" pitchFamily="18" charset="0"/>
                </a:rPr>
                <a:t>A decade with the emergence  of new accelerator and instrumentation technologies: </a:t>
              </a:r>
              <a:r>
                <a:rPr lang="en-US" altLang="en-US" sz="1400" dirty="0">
                  <a:solidFill>
                    <a:schemeClr val="tx1"/>
                  </a:solidFill>
                  <a:cs typeface="Times New Roman" panose="02020603050405020304" pitchFamily="18" charset="0"/>
                </a:rPr>
                <a:t>(cryogeny and  superconductivity) </a:t>
              </a:r>
              <a:r>
                <a:rPr lang="en-US" altLang="en-US" sz="1400" b="1" dirty="0">
                  <a:solidFill>
                    <a:schemeClr val="accent2"/>
                  </a:solidFill>
                  <a:cs typeface="Times New Roman" panose="02020603050405020304" pitchFamily="18" charset="0"/>
                </a:rPr>
                <a:t>(SOLENO, CRYEBIS, AGOR</a:t>
              </a:r>
              <a:r>
                <a:rPr lang="en-US" altLang="en-US" sz="1400" b="1" dirty="0">
                  <a:solidFill>
                    <a:schemeClr val="tx1"/>
                  </a:solidFill>
                  <a:cs typeface="Times New Roman" panose="02020603050405020304" pitchFamily="18" charset="0"/>
                </a:rPr>
                <a:t>)</a:t>
              </a:r>
            </a:p>
            <a:p>
              <a:r>
                <a:rPr lang="en-US" altLang="en-US" sz="1400" b="1" dirty="0">
                  <a:solidFill>
                    <a:srgbClr val="C4004A"/>
                  </a:solidFill>
                  <a:cs typeface="Times New Roman" panose="02020603050405020304" pitchFamily="18" charset="0"/>
                </a:rPr>
                <a:t>2000: </a:t>
              </a:r>
              <a:r>
                <a:rPr lang="en-US" altLang="en-US" sz="1400" dirty="0">
                  <a:solidFill>
                    <a:schemeClr val="tx1"/>
                  </a:solidFill>
                  <a:cs typeface="Times New Roman" panose="02020603050405020304" pitchFamily="18" charset="0"/>
                </a:rPr>
                <a:t>Creation of  the Accelerator  Division (</a:t>
              </a:r>
              <a:r>
                <a:rPr lang="en-US" altLang="en-US" sz="1400" i="1" dirty="0">
                  <a:solidFill>
                    <a:schemeClr val="tx1"/>
                  </a:solidFill>
                  <a:cs typeface="Times New Roman" panose="02020603050405020304" pitchFamily="18" charset="0"/>
                </a:rPr>
                <a:t>A. Mueller, T. </a:t>
              </a:r>
              <a:r>
                <a:rPr lang="en-US" altLang="en-US" sz="1400" i="1" dirty="0" err="1">
                  <a:solidFill>
                    <a:schemeClr val="tx1"/>
                  </a:solidFill>
                  <a:cs typeface="Times New Roman" panose="02020603050405020304" pitchFamily="18" charset="0"/>
                </a:rPr>
                <a:t>Junquera</a:t>
              </a:r>
              <a:r>
                <a:rPr lang="en-US" altLang="en-US" sz="1400" i="1" dirty="0">
                  <a:solidFill>
                    <a:schemeClr val="tx1"/>
                  </a:solidFill>
                  <a:cs typeface="Times New Roman" panose="02020603050405020304" pitchFamily="18" charset="0"/>
                </a:rPr>
                <a:t>, SG)</a:t>
              </a:r>
              <a:endParaRPr lang="en-US" altLang="en-US" sz="1400" i="1" dirty="0">
                <a:cs typeface="Times New Roman" panose="02020603050405020304" pitchFamily="18" charset="0"/>
              </a:endParaRPr>
            </a:p>
          </p:txBody>
        </p:sp>
      </p:grpSp>
      <p:pic>
        <p:nvPicPr>
          <p:cNvPr id="29" name="Espace réservé du contenu 16">
            <a:extLst>
              <a:ext uri="{FF2B5EF4-FFF2-40B4-BE49-F238E27FC236}">
                <a16:creationId xmlns:a16="http://schemas.microsoft.com/office/drawing/2014/main" id="{EB14188E-39B6-4E3B-8638-86D162A0B587}"/>
              </a:ext>
            </a:extLst>
          </p:cNvPr>
          <p:cNvPicPr>
            <a:picLocks noGrp="1" noChangeAspect="1"/>
          </p:cNvPicPr>
          <p:nvPr>
            <p:ph sz="half" idx="2"/>
          </p:nvPr>
        </p:nvPicPr>
        <p:blipFill rotWithShape="1">
          <a:blip r:embed="rId7">
            <a:extLst>
              <a:ext uri="{28A0092B-C50C-407E-A947-70E740481C1C}">
                <a14:useLocalDpi xmlns:a14="http://schemas.microsoft.com/office/drawing/2010/main" val="0"/>
              </a:ext>
            </a:extLst>
          </a:blip>
          <a:srcRect l="66744" t="10805" b="8130"/>
          <a:stretch/>
        </p:blipFill>
        <p:spPr>
          <a:xfrm>
            <a:off x="6597373" y="4502996"/>
            <a:ext cx="3124067" cy="984569"/>
          </a:xfrm>
        </p:spPr>
      </p:pic>
    </p:spTree>
    <p:extLst>
      <p:ext uri="{BB962C8B-B14F-4D97-AF65-F5344CB8AC3E}">
        <p14:creationId xmlns:p14="http://schemas.microsoft.com/office/powerpoint/2010/main" val="2340976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11927F3E-760C-4D49-A56A-2290E1A1C414}"/>
              </a:ext>
            </a:extLst>
          </p:cNvPr>
          <p:cNvSpPr/>
          <p:nvPr/>
        </p:nvSpPr>
        <p:spPr>
          <a:xfrm>
            <a:off x="1281931" y="198852"/>
            <a:ext cx="9490844" cy="10081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e la date 1">
            <a:extLst>
              <a:ext uri="{FF2B5EF4-FFF2-40B4-BE49-F238E27FC236}">
                <a16:creationId xmlns:a16="http://schemas.microsoft.com/office/drawing/2014/main" id="{5FC051B1-08E6-487F-AC33-3F5A617C086B}"/>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D9E940FF-D840-4BFE-8C80-33A65EE7E7FD}"/>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6998E6AC-CCF6-4CAD-971C-298915EF257F}"/>
              </a:ext>
            </a:extLst>
          </p:cNvPr>
          <p:cNvSpPr>
            <a:spLocks noGrp="1"/>
          </p:cNvSpPr>
          <p:nvPr>
            <p:ph type="sldNum" sz="quarter" idx="12"/>
          </p:nvPr>
        </p:nvSpPr>
        <p:spPr/>
        <p:txBody>
          <a:bodyPr/>
          <a:lstStyle/>
          <a:p>
            <a:fld id="{77E71596-5F9D-49C5-9701-16B3CA54319D}" type="slidenum">
              <a:rPr lang="fr-FR" smtClean="0"/>
              <a:pPr/>
              <a:t>19</a:t>
            </a:fld>
            <a:endParaRPr lang="fr-FR" dirty="0"/>
          </a:p>
        </p:txBody>
      </p:sp>
      <p:sp>
        <p:nvSpPr>
          <p:cNvPr id="6" name="Titre 5">
            <a:extLst>
              <a:ext uri="{FF2B5EF4-FFF2-40B4-BE49-F238E27FC236}">
                <a16:creationId xmlns:a16="http://schemas.microsoft.com/office/drawing/2014/main" id="{ABFD07FE-0D1E-469D-8733-6931436B7539}"/>
              </a:ext>
            </a:extLst>
          </p:cNvPr>
          <p:cNvSpPr>
            <a:spLocks noGrp="1"/>
          </p:cNvSpPr>
          <p:nvPr>
            <p:ph type="title"/>
          </p:nvPr>
        </p:nvSpPr>
        <p:spPr>
          <a:xfrm>
            <a:off x="1281931" y="77416"/>
            <a:ext cx="8208912" cy="1152128"/>
          </a:xfrm>
        </p:spPr>
        <p:txBody>
          <a:bodyPr/>
          <a:lstStyle/>
          <a:p>
            <a:r>
              <a:rPr lang="fr-FR" dirty="0">
                <a:solidFill>
                  <a:srgbClr val="FF6700"/>
                </a:solidFill>
                <a:effectLst>
                  <a:outerShdw blurRad="38100" dist="38100" dir="2700000" algn="tl">
                    <a:srgbClr val="000000">
                      <a:alpha val="43137"/>
                    </a:srgbClr>
                  </a:outerShdw>
                </a:effectLst>
                <a:cs typeface="Arial" charset="0"/>
              </a:rPr>
              <a:t>AGOR-Accelerator Groningen Orsay 1986-1994</a:t>
            </a:r>
            <a:br>
              <a:rPr lang="fr-FR" dirty="0">
                <a:solidFill>
                  <a:srgbClr val="FF6700"/>
                </a:solidFill>
                <a:effectLst>
                  <a:outerShdw blurRad="38100" dist="38100" dir="2700000" algn="tl">
                    <a:srgbClr val="000000">
                      <a:alpha val="43137"/>
                    </a:srgbClr>
                  </a:outerShdw>
                </a:effectLst>
                <a:cs typeface="Arial" charset="0"/>
              </a:rPr>
            </a:br>
            <a:r>
              <a:rPr lang="fr-FR" dirty="0">
                <a:solidFill>
                  <a:srgbClr val="FF6700"/>
                </a:solidFill>
                <a:effectLst>
                  <a:outerShdw blurRad="38100" dist="38100" dir="2700000" algn="tl">
                    <a:srgbClr val="000000">
                      <a:alpha val="43137"/>
                    </a:srgbClr>
                  </a:outerShdw>
                </a:effectLst>
                <a:cs typeface="Arial" charset="0"/>
              </a:rPr>
              <a:t> First supraconducting European Cyclotron- </a:t>
            </a:r>
            <a:br>
              <a:rPr lang="fr-FR" dirty="0">
                <a:solidFill>
                  <a:srgbClr val="FF6700"/>
                </a:solidFill>
                <a:effectLst>
                  <a:outerShdw blurRad="38100" dist="38100" dir="2700000" algn="tl">
                    <a:srgbClr val="000000">
                      <a:alpha val="43137"/>
                    </a:srgbClr>
                  </a:outerShdw>
                </a:effectLst>
                <a:cs typeface="Arial" charset="0"/>
              </a:rPr>
            </a:br>
            <a:r>
              <a:rPr lang="fr-FR" dirty="0">
                <a:solidFill>
                  <a:srgbClr val="FF6700"/>
                </a:solidFill>
                <a:effectLst>
                  <a:outerShdw blurRad="38100" dist="38100" dir="2700000" algn="tl">
                    <a:srgbClr val="000000">
                      <a:alpha val="43137"/>
                    </a:srgbClr>
                  </a:outerShdw>
                </a:effectLst>
                <a:cs typeface="Arial" charset="0"/>
              </a:rPr>
              <a:t>From p to Pb beams </a:t>
            </a:r>
            <a:endParaRPr lang="fr-FR" dirty="0"/>
          </a:p>
        </p:txBody>
      </p:sp>
      <p:pic>
        <p:nvPicPr>
          <p:cNvPr id="8" name="Picture 12" descr="&#10;pic033.jpg                                                     00069B42Macintosh HD                   BB7B0834:">
            <a:extLst>
              <a:ext uri="{FF2B5EF4-FFF2-40B4-BE49-F238E27FC236}">
                <a16:creationId xmlns:a16="http://schemas.microsoft.com/office/drawing/2014/main" id="{89EE4925-529F-409F-9F72-AA491806B201}"/>
              </a:ext>
            </a:extLst>
          </p:cNvPr>
          <p:cNvPicPr>
            <a:picLocks noChangeAspect="1" noChangeArrowheads="1"/>
          </p:cNvPicPr>
          <p:nvPr/>
        </p:nvPicPr>
        <p:blipFill>
          <a:blip r:embed="rId3" r:link="rId4" cstate="print">
            <a:extLst>
              <a:ext uri="{28A0092B-C50C-407E-A947-70E740481C1C}">
                <a14:useLocalDpi xmlns:a14="http://schemas.microsoft.com/office/drawing/2010/main" val="0"/>
              </a:ext>
            </a:extLst>
          </a:blip>
          <a:srcRect/>
          <a:stretch>
            <a:fillRect/>
          </a:stretch>
        </p:blipFill>
        <p:spPr bwMode="auto">
          <a:xfrm>
            <a:off x="494413" y="846867"/>
            <a:ext cx="2099533" cy="209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a:extLst>
              <a:ext uri="{FF2B5EF4-FFF2-40B4-BE49-F238E27FC236}">
                <a16:creationId xmlns:a16="http://schemas.microsoft.com/office/drawing/2014/main" id="{68B25EBA-3D04-4C7B-8CAF-FE6FD268287C}"/>
              </a:ext>
            </a:extLst>
          </p:cNvPr>
          <p:cNvSpPr/>
          <p:nvPr/>
        </p:nvSpPr>
        <p:spPr>
          <a:xfrm>
            <a:off x="2593946" y="1347355"/>
            <a:ext cx="1936600" cy="1067472"/>
          </a:xfrm>
          <a:prstGeom prst="rect">
            <a:avLst/>
          </a:prstGeom>
        </p:spPr>
        <p:txBody>
          <a:bodyPr wrap="square">
            <a:spAutoFit/>
          </a:bodyPr>
          <a:lstStyle/>
          <a:p>
            <a:r>
              <a:rPr lang="en-US" sz="1584" b="1" dirty="0">
                <a:solidFill>
                  <a:srgbClr val="C4004A"/>
                </a:solidFill>
                <a:latin typeface="+mn-lt"/>
              </a:rPr>
              <a:t>200 MeV protons </a:t>
            </a:r>
          </a:p>
          <a:p>
            <a:r>
              <a:rPr lang="en-US" sz="1584" b="1" dirty="0">
                <a:solidFill>
                  <a:srgbClr val="C4004A"/>
                </a:solidFill>
                <a:latin typeface="+mn-lt"/>
              </a:rPr>
              <a:t>95MeV/n  d</a:t>
            </a:r>
            <a:r>
              <a:rPr lang="en-US" sz="1584" b="1" baseline="30000" dirty="0">
                <a:solidFill>
                  <a:srgbClr val="C4004A"/>
                </a:solidFill>
                <a:latin typeface="+mn-lt"/>
              </a:rPr>
              <a:t> </a:t>
            </a:r>
            <a:r>
              <a:rPr lang="en-US" sz="1584" b="1" dirty="0">
                <a:solidFill>
                  <a:srgbClr val="C4004A"/>
                </a:solidFill>
                <a:latin typeface="+mn-lt"/>
              </a:rPr>
              <a:t> ,</a:t>
            </a:r>
            <a:r>
              <a:rPr lang="en-US" sz="1584" b="1" baseline="30000" dirty="0">
                <a:solidFill>
                  <a:srgbClr val="C4004A"/>
                </a:solidFill>
                <a:latin typeface="+mn-lt"/>
              </a:rPr>
              <a:t> 4</a:t>
            </a:r>
            <a:r>
              <a:rPr lang="en-US" sz="1584" b="1" dirty="0">
                <a:solidFill>
                  <a:srgbClr val="C4004A"/>
                </a:solidFill>
                <a:latin typeface="+mn-lt"/>
              </a:rPr>
              <a:t>He, C </a:t>
            </a:r>
          </a:p>
          <a:p>
            <a:r>
              <a:rPr lang="en-US" sz="1584" b="1" dirty="0">
                <a:solidFill>
                  <a:srgbClr val="C4004A"/>
                </a:solidFill>
                <a:latin typeface="+mn-lt"/>
              </a:rPr>
              <a:t>25 MeV/n  </a:t>
            </a:r>
            <a:r>
              <a:rPr lang="en-US" sz="1584" b="1" dirty="0" err="1">
                <a:solidFill>
                  <a:srgbClr val="C4004A"/>
                </a:solidFill>
                <a:latin typeface="+mn-lt"/>
              </a:rPr>
              <a:t>Xe</a:t>
            </a:r>
            <a:r>
              <a:rPr lang="en-US" sz="1584" b="1" dirty="0">
                <a:solidFill>
                  <a:srgbClr val="C4004A"/>
                </a:solidFill>
                <a:latin typeface="+mn-lt"/>
              </a:rPr>
              <a:t> </a:t>
            </a:r>
          </a:p>
          <a:p>
            <a:r>
              <a:rPr lang="en-US" sz="1584" b="1" dirty="0">
                <a:solidFill>
                  <a:srgbClr val="C4004A"/>
                </a:solidFill>
                <a:latin typeface="+mn-lt"/>
              </a:rPr>
              <a:t>10 MeV/n  U </a:t>
            </a:r>
          </a:p>
        </p:txBody>
      </p:sp>
      <p:pic>
        <p:nvPicPr>
          <p:cNvPr id="10" name="Picture 4" descr="&#10;pic010.jpg                                                     00069B42Macintosh HD                   BB7B0834:">
            <a:extLst>
              <a:ext uri="{FF2B5EF4-FFF2-40B4-BE49-F238E27FC236}">
                <a16:creationId xmlns:a16="http://schemas.microsoft.com/office/drawing/2014/main" id="{8C852358-6B44-44BF-BDBF-09611171C82F}"/>
              </a:ext>
            </a:extLst>
          </p:cNvPr>
          <p:cNvPicPr>
            <a:picLocks noChangeAspect="1" noChangeArrowheads="1"/>
          </p:cNvPicPr>
          <p:nvPr/>
        </p:nvPicPr>
        <p:blipFill>
          <a:blip r:embed="rId5" r:link="rId6" cstate="print">
            <a:extLst>
              <a:ext uri="{28A0092B-C50C-407E-A947-70E740481C1C}">
                <a14:useLocalDpi xmlns:a14="http://schemas.microsoft.com/office/drawing/2010/main" val="0"/>
              </a:ext>
            </a:extLst>
          </a:blip>
          <a:srcRect/>
          <a:stretch>
            <a:fillRect/>
          </a:stretch>
        </p:blipFill>
        <p:spPr bwMode="auto">
          <a:xfrm>
            <a:off x="4592541" y="1229544"/>
            <a:ext cx="2607106" cy="1648257"/>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1" name="Picture 7" descr="&#10;pic016.jpg                                                     00069B42Macintosh HD                   BB7B0834:">
            <a:extLst>
              <a:ext uri="{FF2B5EF4-FFF2-40B4-BE49-F238E27FC236}">
                <a16:creationId xmlns:a16="http://schemas.microsoft.com/office/drawing/2014/main" id="{923B4BBE-C71F-4D22-93E4-320167582595}"/>
              </a:ext>
            </a:extLst>
          </p:cNvPr>
          <p:cNvPicPr>
            <a:picLocks noChangeAspect="1" noChangeArrowheads="1"/>
          </p:cNvPicPr>
          <p:nvPr/>
        </p:nvPicPr>
        <p:blipFill>
          <a:blip r:embed="rId7" r:link="rId8" cstate="print">
            <a:extLst>
              <a:ext uri="{28A0092B-C50C-407E-A947-70E740481C1C}">
                <a14:useLocalDpi xmlns:a14="http://schemas.microsoft.com/office/drawing/2010/main" val="0"/>
              </a:ext>
            </a:extLst>
          </a:blip>
          <a:srcRect/>
          <a:stretch>
            <a:fillRect/>
          </a:stretch>
        </p:blipFill>
        <p:spPr bwMode="auto">
          <a:xfrm>
            <a:off x="5049420" y="3128565"/>
            <a:ext cx="1955866" cy="2280164"/>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a:extLst/>
        </p:spPr>
      </p:pic>
      <p:pic>
        <p:nvPicPr>
          <p:cNvPr id="12" name="Picture 4" descr="&#10;pic029.jpg                                                     00069B42Macintosh HD                   BB7B0834:">
            <a:extLst>
              <a:ext uri="{FF2B5EF4-FFF2-40B4-BE49-F238E27FC236}">
                <a16:creationId xmlns:a16="http://schemas.microsoft.com/office/drawing/2014/main" id="{6D332514-1B45-41DB-ABF4-1D07AC6229CD}"/>
              </a:ext>
            </a:extLst>
          </p:cNvPr>
          <p:cNvPicPr>
            <a:picLocks noChangeAspect="1" noChangeArrowheads="1"/>
          </p:cNvPicPr>
          <p:nvPr/>
        </p:nvPicPr>
        <p:blipFill>
          <a:blip r:embed="rId9" r:link="rId10" cstate="print">
            <a:extLst>
              <a:ext uri="{28A0092B-C50C-407E-A947-70E740481C1C}">
                <a14:useLocalDpi xmlns:a14="http://schemas.microsoft.com/office/drawing/2010/main" val="0"/>
              </a:ext>
            </a:extLst>
          </a:blip>
          <a:srcRect/>
          <a:stretch>
            <a:fillRect/>
          </a:stretch>
        </p:blipFill>
        <p:spPr bwMode="auto">
          <a:xfrm>
            <a:off x="7576341" y="1328400"/>
            <a:ext cx="3002719" cy="4036863"/>
          </a:xfrm>
          <a:prstGeom prst="rect">
            <a:avLst/>
          </a:prstGeom>
          <a:solidFill>
            <a:srgbClr val="FFFFFF">
              <a:shade val="85000"/>
            </a:srgbClr>
          </a:solid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grpSp>
        <p:nvGrpSpPr>
          <p:cNvPr id="14" name="Groupe 13">
            <a:extLst>
              <a:ext uri="{FF2B5EF4-FFF2-40B4-BE49-F238E27FC236}">
                <a16:creationId xmlns:a16="http://schemas.microsoft.com/office/drawing/2014/main" id="{708182F3-C0A3-4D1B-BE0E-1F14EA853908}"/>
              </a:ext>
            </a:extLst>
          </p:cNvPr>
          <p:cNvGrpSpPr/>
          <p:nvPr/>
        </p:nvGrpSpPr>
        <p:grpSpPr>
          <a:xfrm>
            <a:off x="1132739" y="3071802"/>
            <a:ext cx="3747632" cy="2367056"/>
            <a:chOff x="116363" y="3307890"/>
            <a:chExt cx="4920209" cy="3107672"/>
          </a:xfrm>
        </p:grpSpPr>
        <p:pic>
          <p:nvPicPr>
            <p:cNvPr id="15" name="Picture 4" descr=" pic25.jpg                                                      00069B42Macintosh HD                   BB7B0834:">
              <a:extLst>
                <a:ext uri="{FF2B5EF4-FFF2-40B4-BE49-F238E27FC236}">
                  <a16:creationId xmlns:a16="http://schemas.microsoft.com/office/drawing/2014/main" id="{6CC03EDF-3103-4D9C-A06B-9A31DEFA8A7E}"/>
                </a:ext>
              </a:extLst>
            </p:cNvPr>
            <p:cNvPicPr>
              <a:picLocks noChangeAspect="1" noChangeArrowheads="1"/>
            </p:cNvPicPr>
            <p:nvPr/>
          </p:nvPicPr>
          <p:blipFill>
            <a:blip r:embed="rId11" r:link="rId12" cstate="print">
              <a:lum bright="8000" contrast="14000"/>
              <a:extLst>
                <a:ext uri="{28A0092B-C50C-407E-A947-70E740481C1C}">
                  <a14:useLocalDpi xmlns:a14="http://schemas.microsoft.com/office/drawing/2010/main" val="0"/>
                </a:ext>
              </a:extLst>
            </a:blip>
            <a:srcRect/>
            <a:stretch>
              <a:fillRect/>
            </a:stretch>
          </p:blipFill>
          <p:spPr>
            <a:xfrm>
              <a:off x="116363" y="3857066"/>
              <a:ext cx="4920209" cy="2558496"/>
            </a:xfrm>
            <a:prstGeom prst="rect">
              <a:avLst/>
            </a:prstGeom>
          </p:spPr>
        </p:pic>
        <p:sp>
          <p:nvSpPr>
            <p:cNvPr id="16" name="Rectangle 2">
              <a:extLst>
                <a:ext uri="{FF2B5EF4-FFF2-40B4-BE49-F238E27FC236}">
                  <a16:creationId xmlns:a16="http://schemas.microsoft.com/office/drawing/2014/main" id="{89713B3C-3A58-4880-8B66-B1F77279DCE8}"/>
                </a:ext>
              </a:extLst>
            </p:cNvPr>
            <p:cNvSpPr txBox="1">
              <a:spLocks noRot="1" noChangeAspect="1" noChangeArrowheads="1"/>
            </p:cNvSpPr>
            <p:nvPr/>
          </p:nvSpPr>
          <p:spPr>
            <a:xfrm>
              <a:off x="116363" y="3307890"/>
              <a:ext cx="3435741" cy="635422"/>
            </a:xfrm>
            <a:prstGeom prst="round2SameRect">
              <a:avLst/>
            </a:prstGeom>
            <a:solidFill>
              <a:srgbClr val="FF6700"/>
            </a:solidFill>
          </p:spPr>
          <p:txBody>
            <a:bodyPr wrap="square" rtlCol="0">
              <a:spAutoFit/>
            </a:bodyPr>
            <a:lstStyle>
              <a:defPPr>
                <a:defRPr lang="fr-FR"/>
              </a:defPPr>
              <a:lvl1pPr algn="ctr">
                <a:defRPr sz="1400" b="1">
                  <a:solidFill>
                    <a:schemeClr val="bg1"/>
                  </a:solidFill>
                  <a:latin typeface="+mn-lt"/>
                </a:defRPr>
              </a:lvl1pPr>
            </a:lstStyle>
            <a:p>
              <a:r>
                <a:rPr lang="fr-FR" altLang="en-US" sz="1200" dirty="0"/>
                <a:t>1986-1994 </a:t>
              </a:r>
            </a:p>
            <a:p>
              <a:r>
                <a:rPr lang="fr-FR" altLang="en-US" sz="1200" dirty="0"/>
                <a:t>First </a:t>
              </a:r>
              <a:r>
                <a:rPr lang="fr-FR" altLang="en-US" sz="1200" dirty="0" err="1"/>
                <a:t>beam</a:t>
              </a:r>
              <a:r>
                <a:rPr lang="fr-FR" altLang="en-US" sz="1200" dirty="0"/>
                <a:t> out  Orsay April 1994</a:t>
              </a:r>
            </a:p>
          </p:txBody>
        </p:sp>
      </p:grpSp>
    </p:spTree>
    <p:extLst>
      <p:ext uri="{BB962C8B-B14F-4D97-AF65-F5344CB8AC3E}">
        <p14:creationId xmlns:p14="http://schemas.microsoft.com/office/powerpoint/2010/main" val="58464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2"/>
          <p:cNvSpPr>
            <a:spLocks noGrp="1"/>
          </p:cNvSpPr>
          <p:nvPr>
            <p:ph type="title"/>
          </p:nvPr>
        </p:nvSpPr>
        <p:spPr>
          <a:xfrm>
            <a:off x="1088377" y="179283"/>
            <a:ext cx="8596020" cy="372332"/>
          </a:xfrm>
        </p:spPr>
        <p:txBody>
          <a:bodyPr>
            <a:noAutofit/>
          </a:bodyPr>
          <a:lstStyle/>
          <a:p>
            <a:r>
              <a:rPr lang="en-US" dirty="0">
                <a:solidFill>
                  <a:srgbClr val="C4004A"/>
                </a:solidFill>
                <a:effectLst>
                  <a:outerShdw blurRad="38100" dist="38100" dir="2700000" algn="tl">
                    <a:srgbClr val="000000">
                      <a:alpha val="43137"/>
                    </a:srgbClr>
                  </a:outerShdw>
                </a:effectLst>
              </a:rPr>
              <a:t>Pre-History  : The early days - Synchrocyclotron 160 MeV p</a:t>
            </a:r>
            <a:endParaRPr lang="fr-FR" dirty="0">
              <a:solidFill>
                <a:srgbClr val="C4004A"/>
              </a:solidFill>
              <a:effectLst>
                <a:outerShdw blurRad="38100" dist="38100" dir="2700000" algn="tl">
                  <a:srgbClr val="000000">
                    <a:alpha val="43137"/>
                  </a:srgbClr>
                </a:outerShdw>
              </a:effectLst>
            </a:endParaRPr>
          </a:p>
        </p:txBody>
      </p:sp>
      <p:sp>
        <p:nvSpPr>
          <p:cNvPr id="4" name="Espace réservé de la date 3"/>
          <p:cNvSpPr>
            <a:spLocks noGrp="1"/>
          </p:cNvSpPr>
          <p:nvPr>
            <p:ph type="dt" sz="half" idx="10"/>
          </p:nvPr>
        </p:nvSpPr>
        <p:spPr/>
        <p:txBody>
          <a:bodyPr/>
          <a:lstStyle/>
          <a:p>
            <a:r>
              <a:rPr lang="fr-FR"/>
              <a:t>13/10/2023</a:t>
            </a:r>
            <a:endParaRPr lang="fr-FR" dirty="0"/>
          </a:p>
        </p:txBody>
      </p:sp>
      <p:sp>
        <p:nvSpPr>
          <p:cNvPr id="5" name="Espace réservé du pied de page 4"/>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6" name="Espace réservé du numéro de diapositive 5"/>
          <p:cNvSpPr>
            <a:spLocks noGrp="1"/>
          </p:cNvSpPr>
          <p:nvPr>
            <p:ph type="sldNum" sz="quarter" idx="12"/>
          </p:nvPr>
        </p:nvSpPr>
        <p:spPr/>
        <p:txBody>
          <a:bodyPr/>
          <a:lstStyle/>
          <a:p>
            <a:fld id="{77E71596-5F9D-49C5-9701-16B3CA54319D}" type="slidenum">
              <a:rPr lang="fr-FR" smtClean="0"/>
              <a:pPr/>
              <a:t>2</a:t>
            </a:fld>
            <a:endParaRPr lang="fr-FR" dirty="0"/>
          </a:p>
        </p:txBody>
      </p:sp>
      <p:sp>
        <p:nvSpPr>
          <p:cNvPr id="28" name="ZoneTexte 27">
            <a:extLst>
              <a:ext uri="{FF2B5EF4-FFF2-40B4-BE49-F238E27FC236}">
                <a16:creationId xmlns:a16="http://schemas.microsoft.com/office/drawing/2014/main" id="{A13B0C97-993F-44F6-9F86-52E16B3ED63A}"/>
              </a:ext>
            </a:extLst>
          </p:cNvPr>
          <p:cNvSpPr txBox="1"/>
          <p:nvPr/>
        </p:nvSpPr>
        <p:spPr>
          <a:xfrm>
            <a:off x="800345" y="984807"/>
            <a:ext cx="4032448" cy="954107"/>
          </a:xfrm>
          <a:prstGeom prst="rect">
            <a:avLst/>
          </a:prstGeom>
          <a:noFill/>
        </p:spPr>
        <p:txBody>
          <a:bodyPr wrap="square" rtlCol="0">
            <a:spAutoFit/>
          </a:bodyPr>
          <a:lstStyle/>
          <a:p>
            <a:r>
              <a:rPr lang="en-US" sz="1400" b="1" dirty="0">
                <a:solidFill>
                  <a:srgbClr val="C4004A"/>
                </a:solidFill>
              </a:rPr>
              <a:t>1957</a:t>
            </a:r>
            <a:r>
              <a:rPr lang="en-US" sz="1400" dirty="0"/>
              <a:t> F. Joliot-Curie succeeds Irene and with the teams of the “</a:t>
            </a:r>
            <a:r>
              <a:rPr lang="en-US" sz="1400" dirty="0" err="1"/>
              <a:t>Institut</a:t>
            </a:r>
            <a:r>
              <a:rPr lang="en-US" sz="1400" dirty="0"/>
              <a:t> du radium “and the “Collège de France” obtains </a:t>
            </a:r>
            <a:r>
              <a:rPr lang="en-US" sz="1400" b="1" dirty="0"/>
              <a:t>the first beam of the SC at Orsay in June 58.</a:t>
            </a:r>
            <a:endParaRPr lang="fr-FR" sz="1400" b="1" dirty="0">
              <a:latin typeface="+mn-lt"/>
            </a:endParaRPr>
          </a:p>
        </p:txBody>
      </p:sp>
      <p:pic>
        <p:nvPicPr>
          <p:cNvPr id="32" name="Image 31">
            <a:extLst>
              <a:ext uri="{FF2B5EF4-FFF2-40B4-BE49-F238E27FC236}">
                <a16:creationId xmlns:a16="http://schemas.microsoft.com/office/drawing/2014/main" id="{E5943BF5-FEE7-45D0-B191-898426AD4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88377" y="2386624"/>
            <a:ext cx="3456384" cy="2211003"/>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pic>
        <p:nvPicPr>
          <p:cNvPr id="35" name="Espace réservé du contenu 21">
            <a:extLst>
              <a:ext uri="{FF2B5EF4-FFF2-40B4-BE49-F238E27FC236}">
                <a16:creationId xmlns:a16="http://schemas.microsoft.com/office/drawing/2014/main" id="{4329E2A4-5D9A-4B7D-8F10-1FDB0CD3E63F}"/>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178477" y="2498705"/>
            <a:ext cx="2921924" cy="1949335"/>
          </a:xfrm>
          <a:prstGeom prst="snip2DiagRect">
            <a:avLst>
              <a:gd name="adj1" fmla="val 0"/>
              <a:gd name="adj2" fmla="val 10600"/>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37" name="Espace réservé du texte 1">
            <a:extLst>
              <a:ext uri="{FF2B5EF4-FFF2-40B4-BE49-F238E27FC236}">
                <a16:creationId xmlns:a16="http://schemas.microsoft.com/office/drawing/2014/main" id="{3A9B50F7-BF07-4CB8-9C29-E22713D9ABCB}"/>
              </a:ext>
            </a:extLst>
          </p:cNvPr>
          <p:cNvSpPr txBox="1">
            <a:spLocks/>
          </p:cNvSpPr>
          <p:nvPr/>
        </p:nvSpPr>
        <p:spPr>
          <a:xfrm>
            <a:off x="5161458" y="792529"/>
            <a:ext cx="5196210" cy="684810"/>
          </a:xfrm>
          <a:prstGeom prst="snip2DiagRect">
            <a:avLst>
              <a:gd name="adj1" fmla="val 0"/>
              <a:gd name="adj2" fmla="val 50000"/>
            </a:avLst>
          </a:prstGeom>
          <a:solidFill>
            <a:srgbClr val="C4004A"/>
          </a:solidFill>
          <a:effectLst>
            <a:outerShdw blurRad="50800" dist="38100" dir="2700000" algn="tl" rotWithShape="0">
              <a:prstClr val="black">
                <a:alpha val="40000"/>
              </a:prstClr>
            </a:outerShdw>
          </a:effectLst>
        </p:spPr>
        <p:txBody>
          <a:bodyPr vert="horz" lIns="103486" tIns="51743" rIns="103486" bIns="51743" rtlCol="0" anchor="ct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Bef>
                <a:spcPts val="0"/>
              </a:spcBef>
              <a:buFont typeface="Arial" panose="020B0604020202020204" pitchFamily="34" charset="0"/>
              <a:buNone/>
            </a:pPr>
            <a:r>
              <a:rPr lang="en-US" sz="1924" b="1" dirty="0">
                <a:solidFill>
                  <a:schemeClr val="bg1"/>
                </a:solidFill>
              </a:rPr>
              <a:t>1960-1970: A quick start of scientific and technical developments</a:t>
            </a:r>
          </a:p>
        </p:txBody>
      </p:sp>
      <p:sp>
        <p:nvSpPr>
          <p:cNvPr id="38" name="ZoneTexte 37">
            <a:extLst>
              <a:ext uri="{FF2B5EF4-FFF2-40B4-BE49-F238E27FC236}">
                <a16:creationId xmlns:a16="http://schemas.microsoft.com/office/drawing/2014/main" id="{F0A2BDD2-47A5-4AB6-89CB-55001EB2C383}"/>
              </a:ext>
            </a:extLst>
          </p:cNvPr>
          <p:cNvSpPr txBox="1"/>
          <p:nvPr/>
        </p:nvSpPr>
        <p:spPr>
          <a:xfrm>
            <a:off x="5461124" y="1593587"/>
            <a:ext cx="4382038" cy="788870"/>
          </a:xfrm>
          <a:prstGeom prst="rect">
            <a:avLst/>
          </a:prstGeom>
          <a:noFill/>
        </p:spPr>
        <p:txBody>
          <a:bodyPr wrap="square" rtlCol="0">
            <a:spAutoFit/>
          </a:bodyPr>
          <a:lstStyle/>
          <a:p>
            <a:r>
              <a:rPr lang="fr-FR" sz="1584" b="1" dirty="0">
                <a:solidFill>
                  <a:srgbClr val="C4004A"/>
                </a:solidFill>
                <a:latin typeface="+mn-lt"/>
              </a:rPr>
              <a:t>1959: </a:t>
            </a:r>
            <a:r>
              <a:rPr lang="fr-FR" sz="1584" b="1" dirty="0">
                <a:solidFill>
                  <a:srgbClr val="00294B"/>
                </a:solidFill>
                <a:latin typeface="+mn-lt"/>
              </a:rPr>
              <a:t>ISOL </a:t>
            </a:r>
            <a:r>
              <a:rPr lang="fr-FR" sz="1584" b="1" dirty="0" err="1">
                <a:solidFill>
                  <a:srgbClr val="00294B"/>
                </a:solidFill>
              </a:rPr>
              <a:t>before</a:t>
            </a:r>
            <a:r>
              <a:rPr lang="fr-FR" sz="1584" b="1" dirty="0">
                <a:solidFill>
                  <a:srgbClr val="00294B"/>
                </a:solidFill>
                <a:latin typeface="+mn-lt"/>
              </a:rPr>
              <a:t> ISOL T1/2 Isotopes du Hg : </a:t>
            </a:r>
            <a:br>
              <a:rPr lang="fr-FR" sz="1584" b="1" dirty="0">
                <a:solidFill>
                  <a:srgbClr val="00294B"/>
                </a:solidFill>
                <a:latin typeface="+mn-lt"/>
              </a:rPr>
            </a:br>
            <a:r>
              <a:rPr lang="fr-FR" sz="1358" i="1" dirty="0">
                <a:solidFill>
                  <a:srgbClr val="00294B"/>
                </a:solidFill>
                <a:latin typeface="+mn-lt"/>
              </a:rPr>
              <a:t>G. Albouy, </a:t>
            </a:r>
            <a:r>
              <a:rPr lang="fr-FR" sz="1358" i="1" dirty="0" err="1">
                <a:solidFill>
                  <a:srgbClr val="00294B"/>
                </a:solidFill>
                <a:latin typeface="+mn-lt"/>
              </a:rPr>
              <a:t>R.Bernas</a:t>
            </a:r>
            <a:r>
              <a:rPr lang="fr-FR" sz="1358" i="1" dirty="0">
                <a:solidFill>
                  <a:srgbClr val="00294B"/>
                </a:solidFill>
                <a:latin typeface="+mn-lt"/>
              </a:rPr>
              <a:t>, </a:t>
            </a:r>
            <a:r>
              <a:rPr lang="fr-FR" sz="1358" i="1" dirty="0" err="1">
                <a:solidFill>
                  <a:srgbClr val="00294B"/>
                </a:solidFill>
                <a:latin typeface="+mn-lt"/>
              </a:rPr>
              <a:t>M.Gusakow</a:t>
            </a:r>
            <a:r>
              <a:rPr lang="fr-FR" sz="1358" i="1" dirty="0">
                <a:solidFill>
                  <a:srgbClr val="00294B"/>
                </a:solidFill>
                <a:latin typeface="+mn-lt"/>
              </a:rPr>
              <a:t>, </a:t>
            </a:r>
            <a:r>
              <a:rPr lang="fr-FR" sz="1358" i="1" dirty="0" err="1">
                <a:solidFill>
                  <a:srgbClr val="00294B"/>
                </a:solidFill>
                <a:latin typeface="+mn-lt"/>
              </a:rPr>
              <a:t>N.Poffe</a:t>
            </a:r>
            <a:r>
              <a:rPr lang="fr-FR" sz="1358" i="1" dirty="0">
                <a:solidFill>
                  <a:srgbClr val="00294B"/>
                </a:solidFill>
                <a:latin typeface="+mn-lt"/>
              </a:rPr>
              <a:t> et </a:t>
            </a:r>
            <a:r>
              <a:rPr lang="fr-FR" sz="1358" i="1" dirty="0" err="1">
                <a:solidFill>
                  <a:srgbClr val="00294B"/>
                </a:solidFill>
                <a:latin typeface="+mn-lt"/>
              </a:rPr>
              <a:t>J.Teillac</a:t>
            </a:r>
            <a:r>
              <a:rPr lang="fr-FR" sz="1358" i="1" dirty="0">
                <a:solidFill>
                  <a:srgbClr val="00294B"/>
                </a:solidFill>
                <a:latin typeface="+mn-lt"/>
              </a:rPr>
              <a:t> </a:t>
            </a:r>
          </a:p>
          <a:p>
            <a:r>
              <a:rPr lang="fr-FR" sz="1584" b="1" i="1" dirty="0">
                <a:solidFill>
                  <a:srgbClr val="00294B"/>
                </a:solidFill>
                <a:latin typeface="+mn-lt"/>
              </a:rPr>
              <a:t>C.R  Acad.sci.249 (1959) 407</a:t>
            </a:r>
          </a:p>
        </p:txBody>
      </p:sp>
      <p:sp>
        <p:nvSpPr>
          <p:cNvPr id="39" name="Rectangle 38">
            <a:extLst>
              <a:ext uri="{FF2B5EF4-FFF2-40B4-BE49-F238E27FC236}">
                <a16:creationId xmlns:a16="http://schemas.microsoft.com/office/drawing/2014/main" id="{098F252D-AB96-4FA4-AB58-AFA00A114B60}"/>
              </a:ext>
            </a:extLst>
          </p:cNvPr>
          <p:cNvSpPr/>
          <p:nvPr/>
        </p:nvSpPr>
        <p:spPr>
          <a:xfrm>
            <a:off x="5461124" y="4597627"/>
            <a:ext cx="4896544" cy="954107"/>
          </a:xfrm>
          <a:prstGeom prst="rect">
            <a:avLst/>
          </a:prstGeom>
        </p:spPr>
        <p:txBody>
          <a:bodyPr wrap="square">
            <a:spAutoFit/>
          </a:bodyPr>
          <a:lstStyle/>
          <a:p>
            <a:r>
              <a:rPr lang="en-US" sz="1400" b="1" dirty="0">
                <a:solidFill>
                  <a:srgbClr val="C4004A"/>
                </a:solidFill>
              </a:rPr>
              <a:t>1965: </a:t>
            </a:r>
            <a:r>
              <a:rPr lang="en-US" sz="1400" dirty="0"/>
              <a:t>a new technique, online mass spectrometry, is set up at SC Orsay  </a:t>
            </a:r>
            <a:r>
              <a:rPr lang="en-US" sz="1400" b="1" dirty="0"/>
              <a:t>(Isocele1</a:t>
            </a:r>
            <a:r>
              <a:rPr lang="en-US" sz="1400" dirty="0"/>
              <a:t>) to study new radioactive isotopes far from stability, with a very short lifetime, prefiguring the ISOLDE type facilities at CERN.</a:t>
            </a:r>
          </a:p>
        </p:txBody>
      </p:sp>
    </p:spTree>
    <p:extLst>
      <p:ext uri="{BB962C8B-B14F-4D97-AF65-F5344CB8AC3E}">
        <p14:creationId xmlns:p14="http://schemas.microsoft.com/office/powerpoint/2010/main" val="13694626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27BFB98-1584-4FAE-90F3-793D0A5A221B}"/>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06B01FF5-E73E-4E73-B668-AE4B9131EC09}"/>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61A0F96E-1CAC-4713-969D-091CBF33CEE8}"/>
              </a:ext>
            </a:extLst>
          </p:cNvPr>
          <p:cNvSpPr>
            <a:spLocks noGrp="1"/>
          </p:cNvSpPr>
          <p:nvPr>
            <p:ph type="sldNum" sz="quarter" idx="12"/>
          </p:nvPr>
        </p:nvSpPr>
        <p:spPr/>
        <p:txBody>
          <a:bodyPr/>
          <a:lstStyle/>
          <a:p>
            <a:fld id="{77E71596-5F9D-49C5-9701-16B3CA54319D}" type="slidenum">
              <a:rPr lang="fr-FR" smtClean="0"/>
              <a:pPr/>
              <a:t>20</a:t>
            </a:fld>
            <a:endParaRPr lang="fr-FR" dirty="0"/>
          </a:p>
        </p:txBody>
      </p:sp>
      <p:sp>
        <p:nvSpPr>
          <p:cNvPr id="6" name="Titre 5">
            <a:extLst>
              <a:ext uri="{FF2B5EF4-FFF2-40B4-BE49-F238E27FC236}">
                <a16:creationId xmlns:a16="http://schemas.microsoft.com/office/drawing/2014/main" id="{1032A019-43BD-42A8-ADBA-10C85F2FA293}"/>
              </a:ext>
            </a:extLst>
          </p:cNvPr>
          <p:cNvSpPr>
            <a:spLocks noGrp="1"/>
          </p:cNvSpPr>
          <p:nvPr>
            <p:ph type="title"/>
          </p:nvPr>
        </p:nvSpPr>
        <p:spPr/>
        <p:txBody>
          <a:bodyPr/>
          <a:lstStyle/>
          <a:p>
            <a:r>
              <a:rPr lang="en-US" dirty="0">
                <a:solidFill>
                  <a:srgbClr val="FF6700"/>
                </a:solidFill>
                <a:effectLst>
                  <a:outerShdw blurRad="38100" dist="38100" dir="2700000" algn="tl">
                    <a:srgbClr val="000000">
                      <a:alpha val="43137"/>
                    </a:srgbClr>
                  </a:outerShdw>
                </a:effectLst>
                <a:cs typeface="Arial" charset="0"/>
              </a:rPr>
              <a:t> Physique – Biology 1980-2006</a:t>
            </a:r>
            <a:endParaRPr lang="en-US" dirty="0"/>
          </a:p>
        </p:txBody>
      </p:sp>
      <p:sp>
        <p:nvSpPr>
          <p:cNvPr id="7" name="Rectangle 6">
            <a:extLst>
              <a:ext uri="{FF2B5EF4-FFF2-40B4-BE49-F238E27FC236}">
                <a16:creationId xmlns:a16="http://schemas.microsoft.com/office/drawing/2014/main" id="{E9854CCA-DE8C-4DBA-90F3-6C47A3DAC956}"/>
              </a:ext>
            </a:extLst>
          </p:cNvPr>
          <p:cNvSpPr/>
          <p:nvPr/>
        </p:nvSpPr>
        <p:spPr>
          <a:xfrm>
            <a:off x="273819" y="797496"/>
            <a:ext cx="6400205" cy="3152145"/>
          </a:xfrm>
          <a:prstGeom prst="rect">
            <a:avLst/>
          </a:prstGeom>
        </p:spPr>
        <p:txBody>
          <a:bodyPr wrap="square">
            <a:spAutoFit/>
          </a:bodyPr>
          <a:lstStyle/>
          <a:p>
            <a:r>
              <a:rPr lang="fr-FR" sz="1800" b="1" dirty="0">
                <a:solidFill>
                  <a:srgbClr val="511F76"/>
                </a:solidFill>
                <a:latin typeface="Calibri" panose="020F0502020204030204" pitchFamily="34" charset="0"/>
              </a:rPr>
              <a:t> IPB team @IPNO </a:t>
            </a:r>
          </a:p>
          <a:p>
            <a:r>
              <a:rPr lang="fr-FR" sz="1400" b="1" dirty="0">
                <a:solidFill>
                  <a:srgbClr val="FF6700"/>
                </a:solidFill>
                <a:latin typeface="Calibri" panose="020F0502020204030204" pitchFamily="34" charset="0"/>
              </a:rPr>
              <a:t>L. Valentin, </a:t>
            </a:r>
            <a:r>
              <a:rPr lang="fr-FR" sz="1400" b="1" dirty="0" err="1">
                <a:solidFill>
                  <a:srgbClr val="FF6700"/>
                </a:solidFill>
                <a:latin typeface="Calibri" panose="020F0502020204030204" pitchFamily="34" charset="0"/>
              </a:rPr>
              <a:t>Y.Charron</a:t>
            </a:r>
            <a:r>
              <a:rPr lang="fr-FR" sz="1400" b="1" dirty="0">
                <a:solidFill>
                  <a:srgbClr val="FF6700"/>
                </a:solidFill>
                <a:latin typeface="Calibri" panose="020F0502020204030204" pitchFamily="34" charset="0"/>
              </a:rPr>
              <a:t>, P. </a:t>
            </a:r>
            <a:r>
              <a:rPr lang="fr-FR" sz="1400" b="1" dirty="0" err="1">
                <a:solidFill>
                  <a:srgbClr val="FF6700"/>
                </a:solidFill>
                <a:latin typeface="Calibri" panose="020F0502020204030204" pitchFamily="34" charset="0"/>
              </a:rPr>
              <a:t>Laniece</a:t>
            </a:r>
            <a:r>
              <a:rPr lang="fr-FR" sz="1400" b="1" dirty="0">
                <a:solidFill>
                  <a:srgbClr val="FF6700"/>
                </a:solidFill>
                <a:latin typeface="Calibri" panose="020F0502020204030204" pitchFamily="34" charset="0"/>
              </a:rPr>
              <a:t> </a:t>
            </a:r>
          </a:p>
          <a:p>
            <a:pPr>
              <a:spcBef>
                <a:spcPts val="679"/>
              </a:spcBef>
            </a:pPr>
            <a:r>
              <a:rPr lang="en-US" sz="1400" dirty="0">
                <a:solidFill>
                  <a:srgbClr val="000000"/>
                </a:solidFill>
                <a:latin typeface="Calibri" panose="020F0502020204030204" pitchFamily="34" charset="0"/>
              </a:rPr>
              <a:t>This laboratory brought together biologists, physicists in the same interdisciplinary framework and around questions on the complexity of living things:</a:t>
            </a:r>
          </a:p>
          <a:p>
            <a:pPr marL="285750" indent="-285750">
              <a:spcBef>
                <a:spcPts val="679"/>
              </a:spcBef>
              <a:buFont typeface="Arial" panose="020B0604020202020204" pitchFamily="34" charset="0"/>
              <a:buChar char="•"/>
            </a:pPr>
            <a:r>
              <a:rPr lang="en-US" sz="1400" dirty="0">
                <a:solidFill>
                  <a:srgbClr val="000000"/>
                </a:solidFill>
                <a:latin typeface="Calibri" panose="020F0502020204030204" pitchFamily="34" charset="0"/>
              </a:rPr>
              <a:t>in vivo imaging of small animals or ambulatory clinical imaging </a:t>
            </a:r>
          </a:p>
          <a:p>
            <a:pPr marL="285750" indent="-285750">
              <a:spcBef>
                <a:spcPts val="679"/>
              </a:spcBef>
              <a:buFont typeface="Arial" panose="020B0604020202020204" pitchFamily="34" charset="0"/>
              <a:buChar char="•"/>
            </a:pPr>
            <a:r>
              <a:rPr lang="en-US" sz="1400" dirty="0">
                <a:solidFill>
                  <a:srgbClr val="000000"/>
                </a:solidFill>
                <a:latin typeface="Calibri" panose="020F0502020204030204" pitchFamily="34" charset="0"/>
              </a:rPr>
              <a:t>Modelling tumor processes and its applications to cancer diagnosis</a:t>
            </a:r>
          </a:p>
          <a:p>
            <a:pPr marL="285750" indent="-285750">
              <a:spcBef>
                <a:spcPts val="679"/>
              </a:spcBef>
              <a:buFont typeface="Arial" panose="020B0604020202020204" pitchFamily="34" charset="0"/>
              <a:buChar char="•"/>
            </a:pPr>
            <a:r>
              <a:rPr lang="en-US" sz="1400" dirty="0">
                <a:solidFill>
                  <a:srgbClr val="000000"/>
                </a:solidFill>
                <a:latin typeface="Calibri" panose="020F0502020204030204" pitchFamily="34" charset="0"/>
              </a:rPr>
              <a:t>Radiotherapy aimed at the development of radiotherapy systems/methods based on new approaches</a:t>
            </a:r>
          </a:p>
          <a:p>
            <a:pPr marL="285750" indent="-285750">
              <a:spcBef>
                <a:spcPts val="679"/>
              </a:spcBef>
              <a:buFont typeface="Arial" panose="020B0604020202020204" pitchFamily="34" charset="0"/>
              <a:buChar char="•"/>
            </a:pPr>
            <a:r>
              <a:rPr lang="en-US" sz="1400" dirty="0">
                <a:solidFill>
                  <a:srgbClr val="000000"/>
                </a:solidFill>
                <a:latin typeface="Calibri" panose="020F0502020204030204" pitchFamily="34" charset="0"/>
              </a:rPr>
              <a:t>2006 Birth of the IMNC </a:t>
            </a:r>
          </a:p>
          <a:p>
            <a:pPr marL="285750" indent="-285750">
              <a:spcBef>
                <a:spcPts val="679"/>
              </a:spcBef>
              <a:buFont typeface="Arial" panose="020B0604020202020204" pitchFamily="34" charset="0"/>
              <a:buChar char="•"/>
            </a:pPr>
            <a:r>
              <a:rPr lang="en-US" sz="1400" dirty="0">
                <a:solidFill>
                  <a:srgbClr val="000000"/>
                </a:solidFill>
                <a:latin typeface="Calibri" panose="020F0502020204030204" pitchFamily="34" charset="0"/>
              </a:rPr>
              <a:t>The unit leaves IPN Orsay</a:t>
            </a:r>
          </a:p>
          <a:p>
            <a:pPr marL="285750" indent="-285750">
              <a:spcBef>
                <a:spcPts val="679"/>
              </a:spcBef>
              <a:buFont typeface="Arial" panose="020B0604020202020204" pitchFamily="34" charset="0"/>
              <a:buChar char="•"/>
            </a:pPr>
            <a:r>
              <a:rPr lang="en-US" sz="1400" dirty="0">
                <a:solidFill>
                  <a:srgbClr val="000000"/>
                </a:solidFill>
                <a:latin typeface="Calibri" panose="020F0502020204030204" pitchFamily="34" charset="0"/>
              </a:rPr>
              <a:t>2020 Back to </a:t>
            </a:r>
            <a:r>
              <a:rPr lang="en-US" sz="1400" dirty="0" err="1">
                <a:solidFill>
                  <a:srgbClr val="000000"/>
                </a:solidFill>
                <a:latin typeface="Calibri" panose="020F0502020204030204" pitchFamily="34" charset="0"/>
              </a:rPr>
              <a:t>IJClab</a:t>
            </a:r>
            <a:r>
              <a:rPr lang="en-US" sz="1400" dirty="0">
                <a:solidFill>
                  <a:srgbClr val="000000"/>
                </a:solidFill>
                <a:latin typeface="Calibri" panose="020F0502020204030204" pitchFamily="34" charset="0"/>
              </a:rPr>
              <a:t> (Pole Physique Santé)</a:t>
            </a:r>
            <a:endParaRPr lang="fr-FR" sz="1400" dirty="0">
              <a:solidFill>
                <a:srgbClr val="000000"/>
              </a:solidFill>
              <a:latin typeface="Calibri" panose="020F0502020204030204" pitchFamily="34" charset="0"/>
            </a:endParaRPr>
          </a:p>
        </p:txBody>
      </p:sp>
      <p:pic>
        <p:nvPicPr>
          <p:cNvPr id="8" name="Picture 3">
            <a:extLst>
              <a:ext uri="{FF2B5EF4-FFF2-40B4-BE49-F238E27FC236}">
                <a16:creationId xmlns:a16="http://schemas.microsoft.com/office/drawing/2014/main" id="{53A55568-3C12-4A9C-A07E-8FB03A9C4ADE}"/>
              </a:ext>
            </a:extLst>
          </p:cNvPr>
          <p:cNvPicPr>
            <a:picLocks noChangeAspect="1"/>
          </p:cNvPicPr>
          <p:nvPr/>
        </p:nvPicPr>
        <p:blipFill>
          <a:blip r:embed="rId2"/>
          <a:stretch>
            <a:fillRect/>
          </a:stretch>
        </p:blipFill>
        <p:spPr>
          <a:xfrm>
            <a:off x="2146027" y="3986535"/>
            <a:ext cx="2371711" cy="1629835"/>
          </a:xfrm>
          <a:prstGeom prst="rect">
            <a:avLst/>
          </a:prstGeom>
        </p:spPr>
      </p:pic>
      <p:sp>
        <p:nvSpPr>
          <p:cNvPr id="9" name="TextBox 4">
            <a:extLst>
              <a:ext uri="{FF2B5EF4-FFF2-40B4-BE49-F238E27FC236}">
                <a16:creationId xmlns:a16="http://schemas.microsoft.com/office/drawing/2014/main" id="{0E97129B-E3FA-4684-8348-B8C5717C4375}"/>
              </a:ext>
            </a:extLst>
          </p:cNvPr>
          <p:cNvSpPr txBox="1"/>
          <p:nvPr/>
        </p:nvSpPr>
        <p:spPr>
          <a:xfrm>
            <a:off x="417835" y="4619733"/>
            <a:ext cx="2370649" cy="338554"/>
          </a:xfrm>
          <a:prstGeom prst="rect">
            <a:avLst/>
          </a:prstGeom>
          <a:solidFill>
            <a:srgbClr val="FF6700"/>
          </a:solidFill>
          <a:ln>
            <a:noFill/>
          </a:ln>
        </p:spPr>
        <p:txBody>
          <a:bodyPr wrap="none" rtlCol="0">
            <a:spAutoFit/>
          </a:bodyPr>
          <a:lstStyle>
            <a:defPPr>
              <a:defRPr lang="fr-FR"/>
            </a:defPPr>
            <a:lvl1pPr algn="ctr">
              <a:defRPr sz="1600">
                <a:solidFill>
                  <a:schemeClr val="bg1"/>
                </a:solidFill>
                <a:latin typeface="Calibri" panose="020F0502020204030204" pitchFamily="34" charset="0"/>
                <a:cs typeface="Calibri" panose="020F0502020204030204" pitchFamily="34" charset="0"/>
              </a:defRPr>
            </a:lvl1pPr>
          </a:lstStyle>
          <a:p>
            <a:r>
              <a:rPr lang="en-US" dirty="0"/>
              <a:t>DNA Sequencer Prototype</a:t>
            </a:r>
          </a:p>
        </p:txBody>
      </p:sp>
      <p:pic>
        <p:nvPicPr>
          <p:cNvPr id="10" name="Picture 5">
            <a:extLst>
              <a:ext uri="{FF2B5EF4-FFF2-40B4-BE49-F238E27FC236}">
                <a16:creationId xmlns:a16="http://schemas.microsoft.com/office/drawing/2014/main" id="{B862065A-D601-4CCC-86D9-F73F986F36F3}"/>
              </a:ext>
            </a:extLst>
          </p:cNvPr>
          <p:cNvPicPr>
            <a:picLocks noChangeAspect="1"/>
          </p:cNvPicPr>
          <p:nvPr/>
        </p:nvPicPr>
        <p:blipFill>
          <a:blip r:embed="rId3"/>
          <a:stretch>
            <a:fillRect/>
          </a:stretch>
        </p:blipFill>
        <p:spPr>
          <a:xfrm>
            <a:off x="5242371" y="3659199"/>
            <a:ext cx="2429219" cy="1921067"/>
          </a:xfrm>
          <a:prstGeom prst="rect">
            <a:avLst/>
          </a:prstGeom>
        </p:spPr>
      </p:pic>
      <p:sp>
        <p:nvSpPr>
          <p:cNvPr id="11" name="TextBox 6">
            <a:extLst>
              <a:ext uri="{FF2B5EF4-FFF2-40B4-BE49-F238E27FC236}">
                <a16:creationId xmlns:a16="http://schemas.microsoft.com/office/drawing/2014/main" id="{45E88437-FB01-4924-BDB5-A921DC422B42}"/>
              </a:ext>
            </a:extLst>
          </p:cNvPr>
          <p:cNvSpPr txBox="1"/>
          <p:nvPr/>
        </p:nvSpPr>
        <p:spPr>
          <a:xfrm>
            <a:off x="6034459" y="3317587"/>
            <a:ext cx="2049086" cy="584775"/>
          </a:xfrm>
          <a:prstGeom prst="rect">
            <a:avLst/>
          </a:prstGeom>
          <a:solidFill>
            <a:srgbClr val="FF6700"/>
          </a:solidFill>
          <a:ln>
            <a:noFill/>
          </a:ln>
        </p:spPr>
        <p:txBody>
          <a:bodyPr wrap="none" rtlCol="0">
            <a:spAutoFit/>
          </a:bodyPr>
          <a:lstStyle>
            <a:defPPr>
              <a:defRPr lang="fr-FR"/>
            </a:defPPr>
            <a:lvl1pPr algn="ctr">
              <a:defRPr sz="1600">
                <a:solidFill>
                  <a:schemeClr val="bg1"/>
                </a:solidFill>
                <a:latin typeface="Calibri" panose="020F0502020204030204" pitchFamily="34" charset="0"/>
                <a:cs typeface="Calibri" panose="020F0502020204030204" pitchFamily="34" charset="0"/>
              </a:defRPr>
            </a:lvl1pPr>
          </a:lstStyle>
          <a:p>
            <a:r>
              <a:rPr lang="fr-FR" dirty="0"/>
              <a:t>Brain probe « in vivo »</a:t>
            </a:r>
          </a:p>
          <a:p>
            <a:r>
              <a:rPr lang="fr-FR" dirty="0"/>
              <a:t>Small animal model </a:t>
            </a:r>
            <a:endParaRPr lang="en-US" dirty="0"/>
          </a:p>
        </p:txBody>
      </p:sp>
      <p:pic>
        <p:nvPicPr>
          <p:cNvPr id="12" name="Image 11">
            <a:extLst>
              <a:ext uri="{FF2B5EF4-FFF2-40B4-BE49-F238E27FC236}">
                <a16:creationId xmlns:a16="http://schemas.microsoft.com/office/drawing/2014/main" id="{F9154740-A2CC-4A59-BB2D-DD9F5F9D09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669094" y="2506732"/>
            <a:ext cx="1634391" cy="2301859"/>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13" name="Image 12">
            <a:extLst>
              <a:ext uri="{FF2B5EF4-FFF2-40B4-BE49-F238E27FC236}">
                <a16:creationId xmlns:a16="http://schemas.microsoft.com/office/drawing/2014/main" id="{06360E53-0DFB-413B-8017-AFBB8FFA1A46}"/>
              </a:ext>
            </a:extLst>
          </p:cNvPr>
          <p:cNvPicPr>
            <a:picLocks noChangeAspect="1"/>
          </p:cNvPicPr>
          <p:nvPr/>
        </p:nvPicPr>
        <p:blipFill rotWithShape="1">
          <a:blip r:embed="rId5">
            <a:extLst>
              <a:ext uri="{28A0092B-C50C-407E-A947-70E740481C1C}">
                <a14:useLocalDpi xmlns:a14="http://schemas.microsoft.com/office/drawing/2010/main" val="0"/>
              </a:ext>
            </a:extLst>
          </a:blip>
          <a:srcRect l="22479" t="157" r="20965" b="5922"/>
          <a:stretch/>
        </p:blipFill>
        <p:spPr>
          <a:xfrm>
            <a:off x="8914779" y="952431"/>
            <a:ext cx="1123373" cy="1296144"/>
          </a:xfrm>
          <a:prstGeom prst="ellipse">
            <a:avLst/>
          </a:prstGeom>
        </p:spPr>
      </p:pic>
    </p:spTree>
    <p:extLst>
      <p:ext uri="{BB962C8B-B14F-4D97-AF65-F5344CB8AC3E}">
        <p14:creationId xmlns:p14="http://schemas.microsoft.com/office/powerpoint/2010/main" val="11252252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0323FB4-7B02-4F66-AA0B-79B4686128B2}"/>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605C6E55-7F22-4738-92D2-121D20AA036B}"/>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168B255E-CE9D-4753-9A4C-22E1A7AE5194}"/>
              </a:ext>
            </a:extLst>
          </p:cNvPr>
          <p:cNvSpPr>
            <a:spLocks noGrp="1"/>
          </p:cNvSpPr>
          <p:nvPr>
            <p:ph type="sldNum" sz="quarter" idx="12"/>
          </p:nvPr>
        </p:nvSpPr>
        <p:spPr/>
        <p:txBody>
          <a:bodyPr/>
          <a:lstStyle/>
          <a:p>
            <a:fld id="{77E71596-5F9D-49C5-9701-16B3CA54319D}" type="slidenum">
              <a:rPr lang="fr-FR" smtClean="0"/>
              <a:pPr/>
              <a:t>21</a:t>
            </a:fld>
            <a:endParaRPr lang="fr-FR" dirty="0"/>
          </a:p>
        </p:txBody>
      </p:sp>
      <p:sp>
        <p:nvSpPr>
          <p:cNvPr id="6" name="Titre 5">
            <a:extLst>
              <a:ext uri="{FF2B5EF4-FFF2-40B4-BE49-F238E27FC236}">
                <a16:creationId xmlns:a16="http://schemas.microsoft.com/office/drawing/2014/main" id="{8F21CFBA-9982-489D-B06F-1D56641EDC9B}"/>
              </a:ext>
            </a:extLst>
          </p:cNvPr>
          <p:cNvSpPr>
            <a:spLocks noGrp="1"/>
          </p:cNvSpPr>
          <p:nvPr>
            <p:ph type="title"/>
          </p:nvPr>
        </p:nvSpPr>
        <p:spPr/>
        <p:txBody>
          <a:bodyPr/>
          <a:lstStyle/>
          <a:p>
            <a:r>
              <a:rPr lang="en-US" dirty="0">
                <a:solidFill>
                  <a:srgbClr val="FF6700"/>
                </a:solidFill>
                <a:effectLst>
                  <a:outerShdw blurRad="38100" dist="38100" dir="2700000" algn="tl">
                    <a:srgbClr val="000000">
                      <a:alpha val="43137"/>
                    </a:srgbClr>
                  </a:outerShdw>
                </a:effectLst>
              </a:rPr>
              <a:t> Half a century of Scientific </a:t>
            </a:r>
            <a:r>
              <a:rPr lang="en-US" dirty="0" err="1">
                <a:solidFill>
                  <a:srgbClr val="FF6700"/>
                </a:solidFill>
                <a:effectLst>
                  <a:outerShdw blurRad="38100" dist="38100" dir="2700000" algn="tl">
                    <a:srgbClr val="000000">
                      <a:alpha val="43137"/>
                    </a:srgbClr>
                  </a:outerShdw>
                </a:effectLst>
              </a:rPr>
              <a:t>Highligths</a:t>
            </a:r>
            <a:r>
              <a:rPr lang="en-US" dirty="0">
                <a:solidFill>
                  <a:srgbClr val="FF6700"/>
                </a:solidFill>
                <a:effectLst>
                  <a:outerShdw blurRad="38100" dist="38100" dir="2700000" algn="tl">
                    <a:srgbClr val="000000">
                      <a:alpha val="43137"/>
                    </a:srgbClr>
                  </a:outerShdw>
                </a:effectLst>
              </a:rPr>
              <a:t> </a:t>
            </a:r>
            <a:endParaRPr lang="fr-FR" dirty="0"/>
          </a:p>
        </p:txBody>
      </p:sp>
      <p:sp>
        <p:nvSpPr>
          <p:cNvPr id="7" name="Rectangle 6">
            <a:extLst>
              <a:ext uri="{FF2B5EF4-FFF2-40B4-BE49-F238E27FC236}">
                <a16:creationId xmlns:a16="http://schemas.microsoft.com/office/drawing/2014/main" id="{687FFC5D-815C-4502-A88B-50875A1A4428}"/>
              </a:ext>
            </a:extLst>
          </p:cNvPr>
          <p:cNvSpPr/>
          <p:nvPr/>
        </p:nvSpPr>
        <p:spPr>
          <a:xfrm>
            <a:off x="4275345" y="797475"/>
            <a:ext cx="2222083" cy="307777"/>
          </a:xfrm>
          <a:prstGeom prst="rect">
            <a:avLst/>
          </a:prstGeom>
        </p:spPr>
        <p:txBody>
          <a:bodyPr wrap="none">
            <a:spAutoFit/>
          </a:bodyPr>
          <a:lstStyle/>
          <a:p>
            <a:r>
              <a:rPr lang="fr-FR" sz="1400" b="1" dirty="0">
                <a:solidFill>
                  <a:srgbClr val="FF0000"/>
                </a:solidFill>
              </a:rPr>
              <a:t>  National </a:t>
            </a:r>
            <a:r>
              <a:rPr lang="fr-FR" sz="1400" b="1" dirty="0" err="1">
                <a:solidFill>
                  <a:srgbClr val="FF0000"/>
                </a:solidFill>
              </a:rPr>
              <a:t>Laboratories</a:t>
            </a:r>
            <a:r>
              <a:rPr lang="fr-FR" sz="1400" b="1" dirty="0">
                <a:solidFill>
                  <a:srgbClr val="FF0000"/>
                </a:solidFill>
              </a:rPr>
              <a:t>  </a:t>
            </a:r>
          </a:p>
        </p:txBody>
      </p:sp>
      <p:pic>
        <p:nvPicPr>
          <p:cNvPr id="8" name="Picture 17" descr="logo_CNRS_In2p3_simple">
            <a:extLst>
              <a:ext uri="{FF2B5EF4-FFF2-40B4-BE49-F238E27FC236}">
                <a16:creationId xmlns:a16="http://schemas.microsoft.com/office/drawing/2014/main" id="{D1179A84-BFA5-40E6-85A6-4DA26CDE91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9281" y="724210"/>
            <a:ext cx="576064" cy="687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6" descr="cea quadri">
            <a:extLst>
              <a:ext uri="{FF2B5EF4-FFF2-40B4-BE49-F238E27FC236}">
                <a16:creationId xmlns:a16="http://schemas.microsoft.com/office/drawing/2014/main" id="{A4B8AFAD-C5C8-4396-8DEA-0A315F2FE661}"/>
              </a:ext>
            </a:extLst>
          </p:cNvPr>
          <p:cNvPicPr preferRelativeResize="0">
            <a:picLocks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97428" y="724210"/>
            <a:ext cx="495163" cy="454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 name="Groupe 16">
            <a:extLst>
              <a:ext uri="{FF2B5EF4-FFF2-40B4-BE49-F238E27FC236}">
                <a16:creationId xmlns:a16="http://schemas.microsoft.com/office/drawing/2014/main" id="{871CB66C-C8CF-4418-963C-B7C8A2B2739B}"/>
              </a:ext>
            </a:extLst>
          </p:cNvPr>
          <p:cNvGrpSpPr/>
          <p:nvPr/>
        </p:nvGrpSpPr>
        <p:grpSpPr>
          <a:xfrm>
            <a:off x="312330" y="1450588"/>
            <a:ext cx="5064697" cy="3340550"/>
            <a:chOff x="374259" y="1733600"/>
            <a:chExt cx="5064697" cy="3340550"/>
          </a:xfrm>
        </p:grpSpPr>
        <p:grpSp>
          <p:nvGrpSpPr>
            <p:cNvPr id="10" name="Group 8">
              <a:extLst>
                <a:ext uri="{FF2B5EF4-FFF2-40B4-BE49-F238E27FC236}">
                  <a16:creationId xmlns:a16="http://schemas.microsoft.com/office/drawing/2014/main" id="{3DF17652-F540-474F-93ED-7226326B8000}"/>
                </a:ext>
              </a:extLst>
            </p:cNvPr>
            <p:cNvGrpSpPr>
              <a:grpSpLocks noChangeAspect="1"/>
            </p:cNvGrpSpPr>
            <p:nvPr/>
          </p:nvGrpSpPr>
          <p:grpSpPr bwMode="auto">
            <a:xfrm>
              <a:off x="374259" y="1733600"/>
              <a:ext cx="5064697" cy="3340550"/>
              <a:chOff x="2309" y="1020"/>
              <a:chExt cx="2059" cy="1396"/>
            </a:xfrm>
          </p:grpSpPr>
          <p:pic>
            <p:nvPicPr>
              <p:cNvPr id="11" name="Picture 9" descr="vue11">
                <a:extLst>
                  <a:ext uri="{FF2B5EF4-FFF2-40B4-BE49-F238E27FC236}">
                    <a16:creationId xmlns:a16="http://schemas.microsoft.com/office/drawing/2014/main" id="{14132E9E-79FA-4371-8335-A4EF317E73F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309" y="1020"/>
                <a:ext cx="2059" cy="13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10">
                <a:extLst>
                  <a:ext uri="{FF2B5EF4-FFF2-40B4-BE49-F238E27FC236}">
                    <a16:creationId xmlns:a16="http://schemas.microsoft.com/office/drawing/2014/main" id="{ECE26F17-99E2-4FBC-B066-019B0DCE3300}"/>
                  </a:ext>
                </a:extLst>
              </p:cNvPr>
              <p:cNvSpPr txBox="1">
                <a:spLocks/>
              </p:cNvSpPr>
              <p:nvPr/>
            </p:nvSpPr>
            <p:spPr bwMode="auto">
              <a:xfrm>
                <a:off x="3483" y="1675"/>
                <a:ext cx="305" cy="1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eaLnBrk="0" hangingPunct="0">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eaLnBrk="0" fontAlgn="base" hangingPunct="0">
                  <a:spcBef>
                    <a:spcPct val="0"/>
                  </a:spcBef>
                  <a:spcAft>
                    <a:spcPct val="0"/>
                  </a:spcAft>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eaLnBrk="0" fontAlgn="base" hangingPunct="0">
                  <a:spcBef>
                    <a:spcPct val="0"/>
                  </a:spcBef>
                  <a:spcAft>
                    <a:spcPct val="0"/>
                  </a:spcAft>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eaLnBrk="0" fontAlgn="base" hangingPunct="0">
                  <a:spcBef>
                    <a:spcPct val="0"/>
                  </a:spcBef>
                  <a:spcAft>
                    <a:spcPct val="0"/>
                  </a:spcAft>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eaLnBrk="0" fontAlgn="base" hangingPunct="0">
                  <a:spcBef>
                    <a:spcPct val="0"/>
                  </a:spcBef>
                  <a:spcAft>
                    <a:spcPct val="0"/>
                  </a:spcAft>
                  <a:defRPr sz="2400" b="1">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eaLnBrk="1" hangingPunct="1"/>
                <a:r>
                  <a:rPr lang="en-US" altLang="fr-FR" sz="1245" i="1" dirty="0">
                    <a:solidFill>
                      <a:srgbClr val="FFFF00"/>
                    </a:solidFill>
                  </a:rPr>
                  <a:t>CIRIL</a:t>
                </a:r>
                <a:endParaRPr lang="en-US" altLang="fr-FR" sz="1811" i="1" dirty="0">
                  <a:solidFill>
                    <a:srgbClr val="FFFF00"/>
                  </a:solidFill>
                </a:endParaRPr>
              </a:p>
            </p:txBody>
          </p:sp>
        </p:grpSp>
        <p:sp>
          <p:nvSpPr>
            <p:cNvPr id="14" name="ZoneTexte 13">
              <a:extLst>
                <a:ext uri="{FF2B5EF4-FFF2-40B4-BE49-F238E27FC236}">
                  <a16:creationId xmlns:a16="http://schemas.microsoft.com/office/drawing/2014/main" id="{C756B02A-5E35-450A-9A34-556989B6B2E2}"/>
                </a:ext>
              </a:extLst>
            </p:cNvPr>
            <p:cNvSpPr txBox="1"/>
            <p:nvPr/>
          </p:nvSpPr>
          <p:spPr>
            <a:xfrm>
              <a:off x="374259" y="1733600"/>
              <a:ext cx="4004016" cy="523220"/>
            </a:xfrm>
            <a:prstGeom prst="rect">
              <a:avLst/>
            </a:prstGeom>
            <a:solidFill>
              <a:schemeClr val="bg1"/>
            </a:solidFill>
          </p:spPr>
          <p:txBody>
            <a:bodyPr wrap="square" rtlCol="0">
              <a:spAutoFit/>
            </a:bodyPr>
            <a:lstStyle/>
            <a:p>
              <a:pPr defTabSz="1004888" fontAlgn="base">
                <a:spcBef>
                  <a:spcPct val="0"/>
                </a:spcBef>
                <a:spcAft>
                  <a:spcPct val="0"/>
                </a:spcAft>
              </a:pPr>
              <a:r>
                <a:rPr lang="fr-FR" sz="1400" b="1" dirty="0">
                  <a:solidFill>
                    <a:srgbClr val="C4004A"/>
                  </a:solidFill>
                  <a:cs typeface="Arial" charset="0"/>
                </a:rPr>
                <a:t>1983</a:t>
              </a:r>
            </a:p>
            <a:p>
              <a:pPr defTabSz="1004888" fontAlgn="base">
                <a:spcBef>
                  <a:spcPct val="0"/>
                </a:spcBef>
                <a:spcAft>
                  <a:spcPct val="0"/>
                </a:spcAft>
              </a:pPr>
              <a:r>
                <a:rPr lang="fr-FR" sz="1400" b="1" dirty="0">
                  <a:solidFill>
                    <a:srgbClr val="511F76"/>
                  </a:solidFill>
                  <a:cs typeface="Arial" charset="0"/>
                </a:rPr>
                <a:t>C à U 0,1-100 MeV/A</a:t>
              </a:r>
            </a:p>
          </p:txBody>
        </p:sp>
        <p:pic>
          <p:nvPicPr>
            <p:cNvPr id="15" name="Image 14">
              <a:extLst>
                <a:ext uri="{FF2B5EF4-FFF2-40B4-BE49-F238E27FC236}">
                  <a16:creationId xmlns:a16="http://schemas.microsoft.com/office/drawing/2014/main" id="{D9523981-10D9-4B11-B2D6-7E58591AA6E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44446" y="3408947"/>
              <a:ext cx="812421" cy="811067"/>
            </a:xfrm>
            <a:prstGeom prst="ellipse">
              <a:avLst/>
            </a:prstGeom>
            <a:ln w="28575">
              <a:solidFill>
                <a:srgbClr val="FF6700"/>
              </a:solidFill>
            </a:ln>
          </p:spPr>
        </p:pic>
        <p:pic>
          <p:nvPicPr>
            <p:cNvPr id="16" name="Image 15">
              <a:extLst>
                <a:ext uri="{FF2B5EF4-FFF2-40B4-BE49-F238E27FC236}">
                  <a16:creationId xmlns:a16="http://schemas.microsoft.com/office/drawing/2014/main" id="{C99D2701-BA98-4EED-BA24-BD8E014E60E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8489" t="5886" r="34983" b="74080"/>
            <a:stretch/>
          </p:blipFill>
          <p:spPr>
            <a:xfrm>
              <a:off x="444446" y="2448884"/>
              <a:ext cx="798016" cy="811067"/>
            </a:xfrm>
            <a:prstGeom prst="ellipse">
              <a:avLst/>
            </a:prstGeom>
            <a:ln w="28575">
              <a:solidFill>
                <a:srgbClr val="FF6700"/>
              </a:solidFill>
            </a:ln>
          </p:spPr>
        </p:pic>
        <p:sp>
          <p:nvSpPr>
            <p:cNvPr id="13" name="WordArt 30">
              <a:extLst>
                <a:ext uri="{FF2B5EF4-FFF2-40B4-BE49-F238E27FC236}">
                  <a16:creationId xmlns:a16="http://schemas.microsoft.com/office/drawing/2014/main" id="{96497396-79B7-41D0-84B9-3D6202799AA2}"/>
                </a:ext>
              </a:extLst>
            </p:cNvPr>
            <p:cNvSpPr>
              <a:spLocks noChangeAspect="1" noChangeArrowheads="1" noChangeShapeType="1"/>
            </p:cNvSpPr>
            <p:nvPr/>
          </p:nvSpPr>
          <p:spPr bwMode="auto">
            <a:xfrm>
              <a:off x="2407509" y="1818132"/>
              <a:ext cx="1857684" cy="354156"/>
            </a:xfrm>
            <a:prstGeom prst="rect">
              <a:avLst/>
            </a:prstGeom>
          </p:spPr>
          <p:txBody>
            <a:bodyPr wrap="none" fromWordArt="1">
              <a:prstTxWarp prst="textPlain">
                <a:avLst>
                  <a:gd name="adj" fmla="val 50000"/>
                </a:avLst>
              </a:prstTxWarp>
            </a:bodyPr>
            <a:lstStyle/>
            <a:p>
              <a:pPr algn="ctr"/>
              <a:r>
                <a:rPr lang="fr-FR" sz="3169" kern="10" dirty="0">
                  <a:ln w="19050">
                    <a:solidFill>
                      <a:srgbClr val="99CCFF"/>
                    </a:solidFill>
                    <a:round/>
                    <a:headEnd/>
                    <a:tailEnd/>
                  </a:ln>
                  <a:solidFill>
                    <a:srgbClr val="0066CC"/>
                  </a:solidFill>
                  <a:effectLst>
                    <a:outerShdw dist="35921" dir="2700000" algn="ctr" rotWithShape="0">
                      <a:srgbClr val="990000"/>
                    </a:outerShdw>
                  </a:effectLst>
                  <a:latin typeface="Impact" panose="020B0806030902050204" pitchFamily="34" charset="0"/>
                </a:rPr>
                <a:t>GANIL</a:t>
              </a:r>
            </a:p>
          </p:txBody>
        </p:sp>
      </p:grpSp>
      <p:grpSp>
        <p:nvGrpSpPr>
          <p:cNvPr id="21" name="Groupe 20">
            <a:extLst>
              <a:ext uri="{FF2B5EF4-FFF2-40B4-BE49-F238E27FC236}">
                <a16:creationId xmlns:a16="http://schemas.microsoft.com/office/drawing/2014/main" id="{FF7DC3A2-65A8-4A47-A41B-FFA8540014B5}"/>
              </a:ext>
            </a:extLst>
          </p:cNvPr>
          <p:cNvGrpSpPr/>
          <p:nvPr/>
        </p:nvGrpSpPr>
        <p:grpSpPr>
          <a:xfrm>
            <a:off x="5535237" y="1430518"/>
            <a:ext cx="5037688" cy="3356669"/>
            <a:chOff x="5535237" y="1534539"/>
            <a:chExt cx="5037688" cy="3356669"/>
          </a:xfrm>
        </p:grpSpPr>
        <p:sp>
          <p:nvSpPr>
            <p:cNvPr id="18" name="object 3">
              <a:extLst>
                <a:ext uri="{FF2B5EF4-FFF2-40B4-BE49-F238E27FC236}">
                  <a16:creationId xmlns:a16="http://schemas.microsoft.com/office/drawing/2014/main" id="{54BF172B-AC50-4B5B-B786-6676F1DF1953}"/>
                </a:ext>
              </a:extLst>
            </p:cNvPr>
            <p:cNvSpPr>
              <a:spLocks noChangeAspect="1"/>
            </p:cNvSpPr>
            <p:nvPr/>
          </p:nvSpPr>
          <p:spPr>
            <a:xfrm>
              <a:off x="5602411" y="1550659"/>
              <a:ext cx="4970514" cy="3340549"/>
            </a:xfrm>
            <a:prstGeom prst="rect">
              <a:avLst/>
            </a:prstGeom>
            <a:blipFill>
              <a:blip r:embed="rId8" cstate="print"/>
              <a:stretch>
                <a:fillRect/>
              </a:stretch>
            </a:blipFill>
          </p:spPr>
          <p:txBody>
            <a:bodyPr wrap="square" lIns="0" tIns="0" rIns="0" bIns="0" rtlCol="0"/>
            <a:lstStyle/>
            <a:p>
              <a:endParaRPr/>
            </a:p>
          </p:txBody>
        </p:sp>
        <p:pic>
          <p:nvPicPr>
            <p:cNvPr id="19" name="Image 18">
              <a:extLst>
                <a:ext uri="{FF2B5EF4-FFF2-40B4-BE49-F238E27FC236}">
                  <a16:creationId xmlns:a16="http://schemas.microsoft.com/office/drawing/2014/main" id="{290523A4-E467-4E80-9A7A-EA200550FFE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70553" y="4181872"/>
              <a:ext cx="726875" cy="638378"/>
            </a:xfrm>
            <a:prstGeom prst="ellipse">
              <a:avLst/>
            </a:prstGeom>
            <a:ln w="38100">
              <a:solidFill>
                <a:srgbClr val="FF6700"/>
              </a:solidFill>
            </a:ln>
          </p:spPr>
        </p:pic>
        <p:sp>
          <p:nvSpPr>
            <p:cNvPr id="20" name="Rectangle 19">
              <a:extLst>
                <a:ext uri="{FF2B5EF4-FFF2-40B4-BE49-F238E27FC236}">
                  <a16:creationId xmlns:a16="http://schemas.microsoft.com/office/drawing/2014/main" id="{937E25F9-1823-4308-98BA-FC14D87A456B}"/>
                </a:ext>
              </a:extLst>
            </p:cNvPr>
            <p:cNvSpPr/>
            <p:nvPr/>
          </p:nvSpPr>
          <p:spPr>
            <a:xfrm>
              <a:off x="5535237" y="1534539"/>
              <a:ext cx="3628544" cy="523220"/>
            </a:xfrm>
            <a:prstGeom prst="rect">
              <a:avLst/>
            </a:prstGeom>
            <a:solidFill>
              <a:schemeClr val="bg1"/>
            </a:solidFill>
            <a:ln w="12700">
              <a:noFill/>
            </a:ln>
          </p:spPr>
          <p:txBody>
            <a:bodyPr wrap="square">
              <a:spAutoFit/>
            </a:bodyPr>
            <a:lstStyle/>
            <a:p>
              <a:r>
                <a:rPr lang="fr-FR" sz="1400" b="1" dirty="0">
                  <a:solidFill>
                    <a:srgbClr val="C4004A"/>
                  </a:solidFill>
                  <a:latin typeface="+mn-lt"/>
                </a:rPr>
                <a:t>SATURNE II 1978 -1998</a:t>
              </a:r>
            </a:p>
            <a:p>
              <a:r>
                <a:rPr lang="fr-FR" sz="1400" b="1" dirty="0">
                  <a:solidFill>
                    <a:srgbClr val="511F76"/>
                  </a:solidFill>
                  <a:latin typeface="+mn-lt"/>
                </a:rPr>
                <a:t>3 </a:t>
              </a:r>
              <a:r>
                <a:rPr lang="fr-FR" sz="1400" b="1" dirty="0" err="1">
                  <a:solidFill>
                    <a:srgbClr val="511F76"/>
                  </a:solidFill>
                  <a:latin typeface="+mn-lt"/>
                </a:rPr>
                <a:t>GeV</a:t>
              </a:r>
              <a:r>
                <a:rPr lang="fr-FR" sz="1400" b="1" dirty="0">
                  <a:solidFill>
                    <a:srgbClr val="511F76"/>
                  </a:solidFill>
                  <a:latin typeface="+mn-lt"/>
                </a:rPr>
                <a:t> p, </a:t>
              </a:r>
              <a:r>
                <a:rPr lang="fr-FR" sz="1400" b="1" dirty="0" err="1">
                  <a:solidFill>
                    <a:srgbClr val="511F76"/>
                  </a:solidFill>
                  <a:latin typeface="+mn-lt"/>
                </a:rPr>
                <a:t>pol</a:t>
              </a:r>
              <a:r>
                <a:rPr lang="fr-FR" sz="1400" b="1" dirty="0">
                  <a:solidFill>
                    <a:srgbClr val="511F76"/>
                  </a:solidFill>
                  <a:latin typeface="+mn-lt"/>
                </a:rPr>
                <a:t>  +MIMAS 1988 - Ar, Kr &gt; 1GeV/n</a:t>
              </a:r>
            </a:p>
          </p:txBody>
        </p:sp>
      </p:grpSp>
      <p:grpSp>
        <p:nvGrpSpPr>
          <p:cNvPr id="34" name="Groupe 33">
            <a:extLst>
              <a:ext uri="{FF2B5EF4-FFF2-40B4-BE49-F238E27FC236}">
                <a16:creationId xmlns:a16="http://schemas.microsoft.com/office/drawing/2014/main" id="{3C0017C3-0F72-4416-916C-FBE3B0ABEA96}"/>
              </a:ext>
            </a:extLst>
          </p:cNvPr>
          <p:cNvGrpSpPr/>
          <p:nvPr/>
        </p:nvGrpSpPr>
        <p:grpSpPr>
          <a:xfrm>
            <a:off x="312330" y="5033945"/>
            <a:ext cx="6298193" cy="442100"/>
            <a:chOff x="341636" y="4980839"/>
            <a:chExt cx="5832300" cy="409397"/>
          </a:xfrm>
        </p:grpSpPr>
        <p:grpSp>
          <p:nvGrpSpPr>
            <p:cNvPr id="23" name="Groupe 22">
              <a:extLst>
                <a:ext uri="{FF2B5EF4-FFF2-40B4-BE49-F238E27FC236}">
                  <a16:creationId xmlns:a16="http://schemas.microsoft.com/office/drawing/2014/main" id="{F4CC78C7-E695-43C5-8B2B-3093FB7340A8}"/>
                </a:ext>
              </a:extLst>
            </p:cNvPr>
            <p:cNvGrpSpPr/>
            <p:nvPr/>
          </p:nvGrpSpPr>
          <p:grpSpPr>
            <a:xfrm>
              <a:off x="341636" y="5014790"/>
              <a:ext cx="4643479" cy="375446"/>
              <a:chOff x="-488323" y="5361908"/>
              <a:chExt cx="8553753" cy="691609"/>
            </a:xfrm>
          </p:grpSpPr>
          <p:pic>
            <p:nvPicPr>
              <p:cNvPr id="26" name="Image 25">
                <a:extLst>
                  <a:ext uri="{FF2B5EF4-FFF2-40B4-BE49-F238E27FC236}">
                    <a16:creationId xmlns:a16="http://schemas.microsoft.com/office/drawing/2014/main" id="{1F4EBE8E-B2E8-4697-BB35-C782100C3BB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556441" y="5373654"/>
                <a:ext cx="678436" cy="663595"/>
              </a:xfrm>
              <a:prstGeom prst="rect">
                <a:avLst/>
              </a:prstGeom>
            </p:spPr>
          </p:pic>
          <p:pic>
            <p:nvPicPr>
              <p:cNvPr id="27" name="Image 26">
                <a:extLst>
                  <a:ext uri="{FF2B5EF4-FFF2-40B4-BE49-F238E27FC236}">
                    <a16:creationId xmlns:a16="http://schemas.microsoft.com/office/drawing/2014/main" id="{383ABB89-AF2C-415B-BFCC-537C1353A11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14389" y="5361908"/>
                <a:ext cx="782478" cy="691609"/>
              </a:xfrm>
              <a:prstGeom prst="rect">
                <a:avLst/>
              </a:prstGeom>
            </p:spPr>
          </p:pic>
          <p:pic>
            <p:nvPicPr>
              <p:cNvPr id="28" name="Image 27">
                <a:extLst>
                  <a:ext uri="{FF2B5EF4-FFF2-40B4-BE49-F238E27FC236}">
                    <a16:creationId xmlns:a16="http://schemas.microsoft.com/office/drawing/2014/main" id="{7CD789C6-2018-4D68-99A4-92451D9AE8A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974590" y="5394279"/>
                <a:ext cx="1090840" cy="474159"/>
              </a:xfrm>
              <a:prstGeom prst="rect">
                <a:avLst/>
              </a:prstGeom>
            </p:spPr>
          </p:pic>
          <p:pic>
            <p:nvPicPr>
              <p:cNvPr id="29" name="Image 28">
                <a:extLst>
                  <a:ext uri="{FF2B5EF4-FFF2-40B4-BE49-F238E27FC236}">
                    <a16:creationId xmlns:a16="http://schemas.microsoft.com/office/drawing/2014/main" id="{803ACAAE-9780-4C72-B872-9AEDB3FA5C6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4483216" y="5378500"/>
                <a:ext cx="544068" cy="658748"/>
              </a:xfrm>
              <a:prstGeom prst="rect">
                <a:avLst/>
              </a:prstGeom>
            </p:spPr>
          </p:pic>
          <p:pic>
            <p:nvPicPr>
              <p:cNvPr id="30" name="Grafik 1">
                <a:extLst>
                  <a:ext uri="{FF2B5EF4-FFF2-40B4-BE49-F238E27FC236}">
                    <a16:creationId xmlns:a16="http://schemas.microsoft.com/office/drawing/2014/main" id="{F5F6E242-EB9B-4259-91CD-B4A98959270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88323" y="5384789"/>
                <a:ext cx="1066189" cy="354663"/>
              </a:xfrm>
              <a:prstGeom prst="rect">
                <a:avLst/>
              </a:prstGeom>
            </p:spPr>
          </p:pic>
          <p:pic>
            <p:nvPicPr>
              <p:cNvPr id="31" name="Image 30">
                <a:extLst>
                  <a:ext uri="{FF2B5EF4-FFF2-40B4-BE49-F238E27FC236}">
                    <a16:creationId xmlns:a16="http://schemas.microsoft.com/office/drawing/2014/main" id="{81235DB7-316E-441A-8302-38EF66C0E43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5212911" y="5404477"/>
                <a:ext cx="688085" cy="520066"/>
              </a:xfrm>
              <a:prstGeom prst="rect">
                <a:avLst/>
              </a:prstGeom>
            </p:spPr>
          </p:pic>
        </p:grpSp>
        <p:pic>
          <p:nvPicPr>
            <p:cNvPr id="24" name="Picture 12">
              <a:extLst>
                <a:ext uri="{FF2B5EF4-FFF2-40B4-BE49-F238E27FC236}">
                  <a16:creationId xmlns:a16="http://schemas.microsoft.com/office/drawing/2014/main" id="{73790730-4C4F-42B6-A4B0-B837891EE4A6}"/>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20732903">
              <a:off x="5864520" y="4980839"/>
              <a:ext cx="309416" cy="396440"/>
            </a:xfrm>
            <a:prstGeom prst="rect">
              <a:avLst/>
            </a:prstGeom>
          </p:spPr>
        </p:pic>
        <p:pic>
          <p:nvPicPr>
            <p:cNvPr id="25" name="Image 24">
              <a:extLst>
                <a:ext uri="{FF2B5EF4-FFF2-40B4-BE49-F238E27FC236}">
                  <a16:creationId xmlns:a16="http://schemas.microsoft.com/office/drawing/2014/main" id="{2F61CAEB-F1E0-4B21-85B3-233C2016D9D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5133434" y="5007755"/>
              <a:ext cx="654227" cy="360237"/>
            </a:xfrm>
            <a:prstGeom prst="rect">
              <a:avLst/>
            </a:prstGeom>
          </p:spPr>
        </p:pic>
        <p:pic>
          <p:nvPicPr>
            <p:cNvPr id="32" name="Picture 4">
              <a:extLst>
                <a:ext uri="{FF2B5EF4-FFF2-40B4-BE49-F238E27FC236}">
                  <a16:creationId xmlns:a16="http://schemas.microsoft.com/office/drawing/2014/main" id="{2C62467F-2440-4ADE-8175-3B91A14D92B3}"/>
                </a:ext>
              </a:extLst>
            </p:cNvPr>
            <p:cNvPicPr>
              <a:picLocks noChangeAspect="1"/>
            </p:cNvPicPr>
            <p:nvPr/>
          </p:nvPicPr>
          <p:blipFill>
            <a:blip r:embed="rId18"/>
            <a:stretch>
              <a:fillRect/>
            </a:stretch>
          </p:blipFill>
          <p:spPr>
            <a:xfrm>
              <a:off x="1655349" y="5066956"/>
              <a:ext cx="797667" cy="268659"/>
            </a:xfrm>
            <a:prstGeom prst="rect">
              <a:avLst/>
            </a:prstGeom>
          </p:spPr>
        </p:pic>
        <p:pic>
          <p:nvPicPr>
            <p:cNvPr id="33" name="Picture 9">
              <a:extLst>
                <a:ext uri="{FF2B5EF4-FFF2-40B4-BE49-F238E27FC236}">
                  <a16:creationId xmlns:a16="http://schemas.microsoft.com/office/drawing/2014/main" id="{F3B89F4A-9971-4711-B2CC-DCC125317AE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904474" y="4991175"/>
              <a:ext cx="394128" cy="390226"/>
            </a:xfrm>
            <a:prstGeom prst="rect">
              <a:avLst/>
            </a:prstGeom>
          </p:spPr>
        </p:pic>
      </p:grpSp>
      <p:sp>
        <p:nvSpPr>
          <p:cNvPr id="35" name="Espace réservé du texte 2">
            <a:extLst>
              <a:ext uri="{FF2B5EF4-FFF2-40B4-BE49-F238E27FC236}">
                <a16:creationId xmlns:a16="http://schemas.microsoft.com/office/drawing/2014/main" id="{68E77117-C011-48ED-A51D-8B323478B646}"/>
              </a:ext>
            </a:extLst>
          </p:cNvPr>
          <p:cNvSpPr>
            <a:spLocks noGrp="1"/>
          </p:cNvSpPr>
          <p:nvPr>
            <p:ph sz="half" idx="2"/>
          </p:nvPr>
        </p:nvSpPr>
        <p:spPr>
          <a:xfrm>
            <a:off x="6928063" y="4858555"/>
            <a:ext cx="3628545" cy="784896"/>
          </a:xfrm>
        </p:spPr>
        <p:txBody>
          <a:bodyPr>
            <a:noAutofit/>
          </a:bodyPr>
          <a:lstStyle/>
          <a:p>
            <a:pPr marL="0" indent="0" algn="ctr">
              <a:buNone/>
            </a:pPr>
            <a:r>
              <a:rPr lang="fr-FR" sz="1400" dirty="0">
                <a:solidFill>
                  <a:srgbClr val="C4004A"/>
                </a:solidFill>
                <a:ea typeface="Calibri" panose="020F0502020204030204" pitchFamily="34" charset="0"/>
                <a:cs typeface="Arial" panose="020B0604020202020204" pitchFamily="34" charset="0"/>
              </a:rPr>
              <a:t>(MoU, LEA, LIA, DG Recherche-UE, ESFRI)  CERN, ECFA, DESY, NuPECC, IUPAP,JINR, RIKEN. </a:t>
            </a:r>
          </a:p>
          <a:p>
            <a:pPr marL="0" indent="0" algn="ctr">
              <a:spcBef>
                <a:spcPts val="0"/>
              </a:spcBef>
              <a:buNone/>
            </a:pPr>
            <a:r>
              <a:rPr lang="fr-FR" sz="1200" dirty="0">
                <a:ea typeface="Calibri" panose="020F0502020204030204" pitchFamily="34" charset="0"/>
                <a:cs typeface="Arial" panose="020B0604020202020204" pitchFamily="34" charset="0"/>
              </a:rPr>
              <a:t>Initiatives and new  </a:t>
            </a:r>
            <a:r>
              <a:rPr lang="fr-FR" sz="1200" dirty="0" err="1">
                <a:ea typeface="Calibri" panose="020F0502020204030204" pitchFamily="34" charset="0"/>
                <a:cs typeface="Arial" panose="020B0604020202020204" pitchFamily="34" charset="0"/>
              </a:rPr>
              <a:t>projects</a:t>
            </a:r>
            <a:r>
              <a:rPr lang="fr-FR" sz="1200" dirty="0">
                <a:ea typeface="Calibri" panose="020F0502020204030204" pitchFamily="34" charset="0"/>
                <a:cs typeface="Arial" panose="020B0604020202020204" pitchFamily="34" charset="0"/>
              </a:rPr>
              <a:t> </a:t>
            </a:r>
            <a:r>
              <a:rPr lang="fr-FR" sz="1200" dirty="0" err="1">
                <a:ea typeface="Calibri" panose="020F0502020204030204" pitchFamily="34" charset="0"/>
                <a:cs typeface="Arial" panose="020B0604020202020204" pitchFamily="34" charset="0"/>
              </a:rPr>
              <a:t>worldwide</a:t>
            </a:r>
            <a:endParaRPr lang="fr-FR" sz="1200" dirty="0">
              <a:ea typeface="Calibri" panose="020F0502020204030204" pitchFamily="34" charset="0"/>
              <a:cs typeface="Arial" panose="020B0604020202020204" pitchFamily="34" charset="0"/>
            </a:endParaRPr>
          </a:p>
          <a:p>
            <a:pPr marL="0" indent="0" algn="ctr">
              <a:spcBef>
                <a:spcPts val="0"/>
              </a:spcBef>
              <a:buNone/>
            </a:pPr>
            <a:r>
              <a:rPr lang="fr-FR" sz="1200" dirty="0" err="1">
                <a:cs typeface="Arial" panose="020B0604020202020204" pitchFamily="34" charset="0"/>
              </a:rPr>
              <a:t>Within</a:t>
            </a:r>
            <a:r>
              <a:rPr lang="fr-FR" sz="1200" dirty="0">
                <a:cs typeface="Arial" panose="020B0604020202020204" pitchFamily="34" charset="0"/>
              </a:rPr>
              <a:t> large international collaborations</a:t>
            </a:r>
          </a:p>
        </p:txBody>
      </p:sp>
    </p:spTree>
    <p:extLst>
      <p:ext uri="{BB962C8B-B14F-4D97-AF65-F5344CB8AC3E}">
        <p14:creationId xmlns:p14="http://schemas.microsoft.com/office/powerpoint/2010/main" val="15781264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3E2C617-AA35-4BD3-AFB0-FFA86820DFD9}"/>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AC6FFCC6-8BA9-4D26-9494-81BD3779B5DE}"/>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4121C0FB-E184-4160-AA31-7D47652DF92C}"/>
              </a:ext>
            </a:extLst>
          </p:cNvPr>
          <p:cNvSpPr>
            <a:spLocks noGrp="1"/>
          </p:cNvSpPr>
          <p:nvPr>
            <p:ph type="sldNum" sz="quarter" idx="12"/>
          </p:nvPr>
        </p:nvSpPr>
        <p:spPr/>
        <p:txBody>
          <a:bodyPr/>
          <a:lstStyle/>
          <a:p>
            <a:fld id="{77E71596-5F9D-49C5-9701-16B3CA54319D}" type="slidenum">
              <a:rPr lang="fr-FR" smtClean="0"/>
              <a:pPr/>
              <a:t>22</a:t>
            </a:fld>
            <a:endParaRPr lang="fr-FR" dirty="0"/>
          </a:p>
        </p:txBody>
      </p:sp>
      <p:sp>
        <p:nvSpPr>
          <p:cNvPr id="6" name="Titre 5">
            <a:extLst>
              <a:ext uri="{FF2B5EF4-FFF2-40B4-BE49-F238E27FC236}">
                <a16:creationId xmlns:a16="http://schemas.microsoft.com/office/drawing/2014/main" id="{53C6D92E-BE5A-47E7-A684-11DF25EC6BA1}"/>
              </a:ext>
            </a:extLst>
          </p:cNvPr>
          <p:cNvSpPr>
            <a:spLocks noGrp="1"/>
          </p:cNvSpPr>
          <p:nvPr>
            <p:ph type="title"/>
          </p:nvPr>
        </p:nvSpPr>
        <p:spPr>
          <a:xfrm>
            <a:off x="1281931" y="149425"/>
            <a:ext cx="9490844" cy="432048"/>
          </a:xfrm>
        </p:spPr>
        <p:txBody>
          <a:bodyPr/>
          <a:lstStyle/>
          <a:p>
            <a:r>
              <a:rPr lang="en-GB" altLang="en-US" sz="2000" dirty="0">
                <a:solidFill>
                  <a:srgbClr val="FF6700"/>
                </a:solidFill>
                <a:effectLst>
                  <a:outerShdw blurRad="38100" dist="38100" dir="2700000" algn="tl">
                    <a:srgbClr val="000000">
                      <a:alpha val="43137"/>
                    </a:srgbClr>
                  </a:outerShdw>
                </a:effectLst>
                <a:cs typeface="Arial" charset="0"/>
              </a:rPr>
              <a:t>Heavy ion collisions (10-100)MeV/A ) at                               and Nuclear matter (EOS) </a:t>
            </a:r>
          </a:p>
        </p:txBody>
      </p:sp>
      <p:pic>
        <p:nvPicPr>
          <p:cNvPr id="7" name="Image 6">
            <a:extLst>
              <a:ext uri="{FF2B5EF4-FFF2-40B4-BE49-F238E27FC236}">
                <a16:creationId xmlns:a16="http://schemas.microsoft.com/office/drawing/2014/main" id="{5940E71C-B44D-48CE-8D9D-62F83089653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62451" y="252172"/>
            <a:ext cx="1613508" cy="422384"/>
          </a:xfrm>
          <a:prstGeom prst="rect">
            <a:avLst/>
          </a:prstGeom>
        </p:spPr>
      </p:pic>
      <p:sp>
        <p:nvSpPr>
          <p:cNvPr id="8" name="Rectangle 7">
            <a:extLst>
              <a:ext uri="{FF2B5EF4-FFF2-40B4-BE49-F238E27FC236}">
                <a16:creationId xmlns:a16="http://schemas.microsoft.com/office/drawing/2014/main" id="{FB9C9D58-7012-4054-98E9-BDBEF5E64819}"/>
              </a:ext>
            </a:extLst>
          </p:cNvPr>
          <p:cNvSpPr/>
          <p:nvPr/>
        </p:nvSpPr>
        <p:spPr>
          <a:xfrm>
            <a:off x="2311995" y="746662"/>
            <a:ext cx="6148783" cy="369332"/>
          </a:xfrm>
          <a:prstGeom prst="rect">
            <a:avLst/>
          </a:prstGeom>
        </p:spPr>
        <p:txBody>
          <a:bodyPr wrap="square">
            <a:spAutoFit/>
          </a:bodyPr>
          <a:lstStyle/>
          <a:p>
            <a:pPr algn="ctr"/>
            <a:r>
              <a:rPr lang="en-GB" altLang="en-US" sz="1800" dirty="0" err="1">
                <a:effectLst>
                  <a:outerShdw blurRad="38100" dist="38100" dir="2700000" algn="tl">
                    <a:srgbClr val="000000">
                      <a:alpha val="43137"/>
                    </a:srgbClr>
                  </a:outerShdw>
                </a:effectLst>
              </a:rPr>
              <a:t>B.Borderie</a:t>
            </a:r>
            <a:r>
              <a:rPr lang="en-GB" altLang="en-US" sz="1800" dirty="0">
                <a:effectLst>
                  <a:outerShdw blurRad="38100" dist="38100" dir="2700000" algn="tl">
                    <a:srgbClr val="000000">
                      <a:alpha val="43137"/>
                    </a:srgbClr>
                  </a:outerShdw>
                </a:effectLst>
              </a:rPr>
              <a:t>, M.F .Rivet et al  in </a:t>
            </a:r>
            <a:r>
              <a:rPr lang="en-GB" altLang="en-US" sz="1800" dirty="0" err="1">
                <a:effectLst>
                  <a:outerShdw blurRad="38100" dist="38100" dir="2700000" algn="tl">
                    <a:srgbClr val="000000">
                      <a:alpha val="43137"/>
                    </a:srgbClr>
                  </a:outerShdw>
                </a:effectLst>
              </a:rPr>
              <a:t>coll</a:t>
            </a:r>
            <a:r>
              <a:rPr lang="en-GB" altLang="en-US" sz="1800" dirty="0">
                <a:effectLst>
                  <a:outerShdw blurRad="38100" dist="38100" dir="2700000" algn="tl">
                    <a:srgbClr val="000000">
                      <a:alpha val="43137"/>
                    </a:srgbClr>
                  </a:outerShdw>
                </a:effectLst>
              </a:rPr>
              <a:t> with GANIL teams</a:t>
            </a:r>
            <a:endParaRPr lang="fr-FR" sz="1800" dirty="0"/>
          </a:p>
        </p:txBody>
      </p:sp>
      <p:grpSp>
        <p:nvGrpSpPr>
          <p:cNvPr id="9" name="Group 2">
            <a:extLst>
              <a:ext uri="{FF2B5EF4-FFF2-40B4-BE49-F238E27FC236}">
                <a16:creationId xmlns:a16="http://schemas.microsoft.com/office/drawing/2014/main" id="{3D5F6233-BC0C-47DF-BCB2-8BE3FF8CA7DA}"/>
              </a:ext>
            </a:extLst>
          </p:cNvPr>
          <p:cNvGrpSpPr>
            <a:grpSpLocks noChangeAspect="1"/>
          </p:cNvGrpSpPr>
          <p:nvPr/>
        </p:nvGrpSpPr>
        <p:grpSpPr>
          <a:xfrm>
            <a:off x="339643" y="1136886"/>
            <a:ext cx="3202476" cy="1908374"/>
            <a:chOff x="-455301" y="803079"/>
            <a:chExt cx="8718366" cy="5062172"/>
          </a:xfrm>
        </p:grpSpPr>
        <p:pic>
          <p:nvPicPr>
            <p:cNvPr id="10" name="Picture 4" descr="fig1.GIF                                                       0000E2C2Macintosh HD                   B3585E45:">
              <a:extLst>
                <a:ext uri="{FF2B5EF4-FFF2-40B4-BE49-F238E27FC236}">
                  <a16:creationId xmlns:a16="http://schemas.microsoft.com/office/drawing/2014/main" id="{1596262B-2F03-4496-99A1-7153584F626E}"/>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10527" t="10811" r="2632" b="16216"/>
            <a:stretch>
              <a:fillRect/>
            </a:stretch>
          </p:blipFill>
          <p:spPr bwMode="auto">
            <a:xfrm>
              <a:off x="-455301" y="803079"/>
              <a:ext cx="2283892" cy="191248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5" descr="Fig2.GIF                                                       0000E2C2Macintosh HD                   B3585E45:">
              <a:extLst>
                <a:ext uri="{FF2B5EF4-FFF2-40B4-BE49-F238E27FC236}">
                  <a16:creationId xmlns:a16="http://schemas.microsoft.com/office/drawing/2014/main" id="{1C3D9125-031F-45F4-A864-9C8DFCD905B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9048" t="21053" r="16667" b="21053"/>
            <a:stretch>
              <a:fillRect/>
            </a:stretch>
          </p:blipFill>
          <p:spPr bwMode="auto">
            <a:xfrm>
              <a:off x="1025408" y="4188851"/>
              <a:ext cx="2057401" cy="1676400"/>
            </a:xfrm>
            <a:prstGeom prst="rect">
              <a:avLst/>
            </a:prstGeom>
            <a:noFill/>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125724" dir="2700000" algn="ctr" rotWithShape="0">
                      <a:srgbClr val="97F9AE"/>
                    </a:outerShdw>
                  </a:effectLst>
                </a14:hiddenEffects>
              </a:ext>
            </a:extLst>
          </p:spPr>
        </p:pic>
        <p:pic>
          <p:nvPicPr>
            <p:cNvPr id="12" name="Picture 6" descr="Fig3.GIF                                                       0000E2C2Macintosh HD                   B3585E45:">
              <a:extLst>
                <a:ext uri="{FF2B5EF4-FFF2-40B4-BE49-F238E27FC236}">
                  <a16:creationId xmlns:a16="http://schemas.microsoft.com/office/drawing/2014/main" id="{111BBA3A-35BA-4B91-95EB-F966EC77F33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l="28188" t="17143" r="21477" b="22858"/>
            <a:stretch>
              <a:fillRect/>
            </a:stretch>
          </p:blipFill>
          <p:spPr bwMode="auto">
            <a:xfrm>
              <a:off x="3429520" y="1952655"/>
              <a:ext cx="19050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7" descr="fig4.GIF                                                       0000E2C2Macintosh HD                   B3585E45:">
              <a:extLst>
                <a:ext uri="{FF2B5EF4-FFF2-40B4-BE49-F238E27FC236}">
                  <a16:creationId xmlns:a16="http://schemas.microsoft.com/office/drawing/2014/main" id="{ADDCE470-8F07-4F09-98B4-C59EA0A382EF}"/>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l="29411" t="16129" r="17647" b="22581"/>
            <a:stretch>
              <a:fillRect/>
            </a:stretch>
          </p:blipFill>
          <p:spPr bwMode="auto">
            <a:xfrm>
              <a:off x="4378216" y="3810000"/>
              <a:ext cx="1752600" cy="1676400"/>
            </a:xfrm>
            <a:prstGeom prst="rect">
              <a:avLst/>
            </a:prstGeom>
            <a:noFill/>
            <a:extLst>
              <a:ext uri="{909E8E84-426E-40DD-AFC4-6F175D3DCCD1}">
                <a14:hiddenFill xmlns:a14="http://schemas.microsoft.com/office/drawing/2010/main">
                  <a:solidFill>
                    <a:srgbClr val="FFFFFF"/>
                  </a:solidFill>
                </a14:hiddenFill>
              </a:ext>
            </a:extLst>
          </p:spPr>
        </p:pic>
        <p:sp>
          <p:nvSpPr>
            <p:cNvPr id="14" name="Line 8">
              <a:extLst>
                <a:ext uri="{FF2B5EF4-FFF2-40B4-BE49-F238E27FC236}">
                  <a16:creationId xmlns:a16="http://schemas.microsoft.com/office/drawing/2014/main" id="{5DE8517A-4C27-440E-9D56-4191FF8E1439}"/>
                </a:ext>
              </a:extLst>
            </p:cNvPr>
            <p:cNvSpPr>
              <a:spLocks noChangeShapeType="1"/>
            </p:cNvSpPr>
            <p:nvPr/>
          </p:nvSpPr>
          <p:spPr bwMode="auto">
            <a:xfrm flipV="1">
              <a:off x="2637198" y="2889280"/>
              <a:ext cx="733128" cy="118164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5" name="Line 9">
              <a:extLst>
                <a:ext uri="{FF2B5EF4-FFF2-40B4-BE49-F238E27FC236}">
                  <a16:creationId xmlns:a16="http://schemas.microsoft.com/office/drawing/2014/main" id="{3BE0DEC7-C71C-478D-A4A0-33FA7FC94388}"/>
                </a:ext>
              </a:extLst>
            </p:cNvPr>
            <p:cNvSpPr>
              <a:spLocks noChangeShapeType="1"/>
            </p:cNvSpPr>
            <p:nvPr/>
          </p:nvSpPr>
          <p:spPr bwMode="auto">
            <a:xfrm>
              <a:off x="1324333" y="3502541"/>
              <a:ext cx="525765" cy="745549"/>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6" name="Line 10">
              <a:extLst>
                <a:ext uri="{FF2B5EF4-FFF2-40B4-BE49-F238E27FC236}">
                  <a16:creationId xmlns:a16="http://schemas.microsoft.com/office/drawing/2014/main" id="{699D713A-5608-40E8-A604-ECCF793DD410}"/>
                </a:ext>
              </a:extLst>
            </p:cNvPr>
            <p:cNvSpPr>
              <a:spLocks noChangeShapeType="1"/>
            </p:cNvSpPr>
            <p:nvPr/>
          </p:nvSpPr>
          <p:spPr bwMode="auto">
            <a:xfrm>
              <a:off x="4625998" y="3562290"/>
              <a:ext cx="533400" cy="685800"/>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dirty="0"/>
            </a:p>
          </p:txBody>
        </p:sp>
        <p:sp>
          <p:nvSpPr>
            <p:cNvPr id="17" name="Text Box 12">
              <a:extLst>
                <a:ext uri="{FF2B5EF4-FFF2-40B4-BE49-F238E27FC236}">
                  <a16:creationId xmlns:a16="http://schemas.microsoft.com/office/drawing/2014/main" id="{A9945614-C052-473E-A945-5DD41ADE2CE5}"/>
                </a:ext>
              </a:extLst>
            </p:cNvPr>
            <p:cNvSpPr txBox="1">
              <a:spLocks noChangeArrowheads="1"/>
            </p:cNvSpPr>
            <p:nvPr/>
          </p:nvSpPr>
          <p:spPr bwMode="auto">
            <a:xfrm>
              <a:off x="2545579" y="5203809"/>
              <a:ext cx="1373742" cy="47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t>t=10</a:t>
              </a:r>
              <a:r>
                <a:rPr lang="en-GB" altLang="en-US" sz="1600" baseline="30000" dirty="0"/>
                <a:t>-22</a:t>
              </a:r>
              <a:r>
                <a:rPr lang="en-GB" altLang="en-US" sz="1600" dirty="0"/>
                <a:t> s</a:t>
              </a:r>
            </a:p>
          </p:txBody>
        </p:sp>
        <p:sp>
          <p:nvSpPr>
            <p:cNvPr id="18" name="Text Box 13">
              <a:extLst>
                <a:ext uri="{FF2B5EF4-FFF2-40B4-BE49-F238E27FC236}">
                  <a16:creationId xmlns:a16="http://schemas.microsoft.com/office/drawing/2014/main" id="{492088C3-047D-4D89-ADCC-BAE34FD67CCB}"/>
                </a:ext>
              </a:extLst>
            </p:cNvPr>
            <p:cNvSpPr txBox="1">
              <a:spLocks noChangeArrowheads="1"/>
            </p:cNvSpPr>
            <p:nvPr/>
          </p:nvSpPr>
          <p:spPr bwMode="auto">
            <a:xfrm>
              <a:off x="5159396" y="2902514"/>
              <a:ext cx="3103669" cy="8980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t>t=2*10</a:t>
              </a:r>
              <a:r>
                <a:rPr lang="en-GB" altLang="en-US" sz="1600" baseline="30000" dirty="0"/>
                <a:t>-22</a:t>
              </a:r>
              <a:r>
                <a:rPr lang="en-GB" altLang="en-US" sz="1600" dirty="0"/>
                <a:t> s</a:t>
              </a:r>
            </a:p>
          </p:txBody>
        </p:sp>
        <p:sp>
          <p:nvSpPr>
            <p:cNvPr id="19" name="Text Box 14">
              <a:extLst>
                <a:ext uri="{FF2B5EF4-FFF2-40B4-BE49-F238E27FC236}">
                  <a16:creationId xmlns:a16="http://schemas.microsoft.com/office/drawing/2014/main" id="{EC0B27EA-1097-4902-AC93-AF1C4094EBDF}"/>
                </a:ext>
              </a:extLst>
            </p:cNvPr>
            <p:cNvSpPr txBox="1">
              <a:spLocks noChangeArrowheads="1"/>
            </p:cNvSpPr>
            <p:nvPr/>
          </p:nvSpPr>
          <p:spPr bwMode="auto">
            <a:xfrm>
              <a:off x="5621205" y="5007413"/>
              <a:ext cx="1655378" cy="478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r>
                <a:rPr lang="en-GB" altLang="en-US" sz="1600" dirty="0"/>
                <a:t>t=3*10</a:t>
              </a:r>
              <a:r>
                <a:rPr lang="en-GB" altLang="en-US" sz="1600" baseline="30000" dirty="0"/>
                <a:t>-22</a:t>
              </a:r>
              <a:r>
                <a:rPr lang="en-GB" altLang="en-US" sz="1600" dirty="0"/>
                <a:t> s</a:t>
              </a:r>
            </a:p>
          </p:txBody>
        </p:sp>
      </p:grpSp>
      <p:sp>
        <p:nvSpPr>
          <p:cNvPr id="20" name="TextBox 5">
            <a:extLst>
              <a:ext uri="{FF2B5EF4-FFF2-40B4-BE49-F238E27FC236}">
                <a16:creationId xmlns:a16="http://schemas.microsoft.com/office/drawing/2014/main" id="{85E1A110-70A3-44DF-BCCF-3954E3D2EBA8}"/>
              </a:ext>
            </a:extLst>
          </p:cNvPr>
          <p:cNvSpPr txBox="1"/>
          <p:nvPr/>
        </p:nvSpPr>
        <p:spPr>
          <a:xfrm>
            <a:off x="104918" y="3995116"/>
            <a:ext cx="1969101" cy="954107"/>
          </a:xfrm>
          <a:prstGeom prst="rect">
            <a:avLst/>
          </a:prstGeom>
          <a:noFill/>
        </p:spPr>
        <p:txBody>
          <a:bodyPr wrap="square" rtlCol="0">
            <a:spAutoFit/>
          </a:bodyPr>
          <a:lstStyle/>
          <a:p>
            <a:pPr algn="r"/>
            <a:r>
              <a:rPr lang="en-GB" sz="1400" i="1" dirty="0">
                <a:effectLst>
                  <a:outerShdw blurRad="38100" dist="38100" dir="2700000" algn="tl">
                    <a:srgbClr val="000000">
                      <a:alpha val="43137"/>
                    </a:srgbClr>
                  </a:outerShdw>
                </a:effectLst>
              </a:rPr>
              <a:t>The workhorse of the INDRA</a:t>
            </a:r>
          </a:p>
          <a:p>
            <a:pPr algn="r"/>
            <a:r>
              <a:rPr lang="en-GB" sz="1400" i="1" dirty="0">
                <a:effectLst>
                  <a:outerShdw blurRad="38100" dist="38100" dir="2700000" algn="tl">
                    <a:srgbClr val="000000">
                      <a:alpha val="43137"/>
                    </a:srgbClr>
                  </a:outerShdw>
                </a:effectLst>
              </a:rPr>
              <a:t> collaboration</a:t>
            </a:r>
          </a:p>
          <a:p>
            <a:pPr algn="r"/>
            <a:r>
              <a:rPr lang="en-GB" sz="1400" i="1" dirty="0">
                <a:effectLst>
                  <a:outerShdw blurRad="38100" dist="38100" dir="2700000" algn="tl">
                    <a:srgbClr val="000000">
                      <a:alpha val="43137"/>
                    </a:srgbClr>
                  </a:outerShdw>
                </a:effectLst>
              </a:rPr>
              <a:t>INDRA Multi-detectors</a:t>
            </a:r>
          </a:p>
        </p:txBody>
      </p:sp>
      <p:pic>
        <p:nvPicPr>
          <p:cNvPr id="21" name="Picture 3" descr="S:\IMAGE\indra.jpg">
            <a:extLst>
              <a:ext uri="{FF2B5EF4-FFF2-40B4-BE49-F238E27FC236}">
                <a16:creationId xmlns:a16="http://schemas.microsoft.com/office/drawing/2014/main" id="{FAE7BDE1-3BEC-4C50-B084-55EB83B8C7E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115116" y="3393855"/>
            <a:ext cx="3343275" cy="1994821"/>
          </a:xfrm>
          <a:prstGeom prst="rect">
            <a:avLst/>
          </a:prstGeom>
          <a:noFill/>
          <a:extLst>
            <a:ext uri="{909E8E84-426E-40DD-AFC4-6F175D3DCCD1}">
              <a14:hiddenFill xmlns:a14="http://schemas.microsoft.com/office/drawing/2010/main">
                <a:solidFill>
                  <a:srgbClr val="FFFFFF"/>
                </a:solidFill>
              </a14:hiddenFill>
            </a:ext>
          </a:extLst>
        </p:spPr>
      </p:pic>
      <p:sp>
        <p:nvSpPr>
          <p:cNvPr id="22" name="Text Box 11">
            <a:extLst>
              <a:ext uri="{FF2B5EF4-FFF2-40B4-BE49-F238E27FC236}">
                <a16:creationId xmlns:a16="http://schemas.microsoft.com/office/drawing/2014/main" id="{12D459EA-5EDE-41E2-8D17-060429F8257E}"/>
              </a:ext>
            </a:extLst>
          </p:cNvPr>
          <p:cNvSpPr txBox="1">
            <a:spLocks noChangeArrowheads="1"/>
          </p:cNvSpPr>
          <p:nvPr/>
        </p:nvSpPr>
        <p:spPr bwMode="auto">
          <a:xfrm>
            <a:off x="870947" y="1584803"/>
            <a:ext cx="746449"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GB" altLang="en-US" sz="1600" dirty="0"/>
              <a:t>t=0 s</a:t>
            </a:r>
          </a:p>
        </p:txBody>
      </p:sp>
      <p:pic>
        <p:nvPicPr>
          <p:cNvPr id="23" name="Picture 9">
            <a:extLst>
              <a:ext uri="{FF2B5EF4-FFF2-40B4-BE49-F238E27FC236}">
                <a16:creationId xmlns:a16="http://schemas.microsoft.com/office/drawing/2014/main" id="{50532D6A-84AD-435B-B5E6-C54839DDBD87}"/>
              </a:ext>
            </a:extLst>
          </p:cNvPr>
          <p:cNvPicPr>
            <a:picLocks noChangeAspect="1"/>
          </p:cNvPicPr>
          <p:nvPr/>
        </p:nvPicPr>
        <p:blipFill>
          <a:blip r:embed="rId9"/>
          <a:stretch>
            <a:fillRect/>
          </a:stretch>
        </p:blipFill>
        <p:spPr>
          <a:xfrm>
            <a:off x="3998700" y="1330964"/>
            <a:ext cx="3138973" cy="1885526"/>
          </a:xfrm>
          <a:prstGeom prst="rect">
            <a:avLst/>
          </a:prstGeom>
        </p:spPr>
      </p:pic>
      <p:sp>
        <p:nvSpPr>
          <p:cNvPr id="24" name="TextBox 6">
            <a:extLst>
              <a:ext uri="{FF2B5EF4-FFF2-40B4-BE49-F238E27FC236}">
                <a16:creationId xmlns:a16="http://schemas.microsoft.com/office/drawing/2014/main" id="{FF0D4368-393B-4D4F-9784-2C0169AE411B}"/>
              </a:ext>
            </a:extLst>
          </p:cNvPr>
          <p:cNvSpPr txBox="1"/>
          <p:nvPr/>
        </p:nvSpPr>
        <p:spPr>
          <a:xfrm>
            <a:off x="7116384" y="1229378"/>
            <a:ext cx="3399078" cy="1877437"/>
          </a:xfrm>
          <a:prstGeom prst="rect">
            <a:avLst/>
          </a:prstGeom>
          <a:noFill/>
        </p:spPr>
        <p:txBody>
          <a:bodyPr wrap="square" rtlCol="0">
            <a:spAutoFit/>
          </a:bodyPr>
          <a:lstStyle/>
          <a:p>
            <a:r>
              <a:rPr lang="en-GB" sz="1200" dirty="0"/>
              <a:t> </a:t>
            </a:r>
            <a:endParaRPr lang="en-GB" sz="1400" b="1" dirty="0">
              <a:effectLst>
                <a:outerShdw blurRad="38100" dist="38100" dir="2700000" algn="tl">
                  <a:srgbClr val="000000">
                    <a:alpha val="43137"/>
                  </a:srgbClr>
                </a:outerShdw>
              </a:effectLst>
            </a:endParaRPr>
          </a:p>
          <a:p>
            <a:r>
              <a:rPr lang="en-GB" sz="1400" b="1" dirty="0">
                <a:effectLst>
                  <a:outerShdw blurRad="38100" dist="38100" dir="2700000" algn="tl">
                    <a:srgbClr val="000000">
                      <a:alpha val="43137"/>
                    </a:srgbClr>
                  </a:outerShdw>
                </a:effectLst>
              </a:rPr>
              <a:t>From Low-energy to the Fermi regime</a:t>
            </a:r>
          </a:p>
          <a:p>
            <a:r>
              <a:rPr lang="en-GB" sz="1400" b="1" dirty="0">
                <a:effectLst>
                  <a:outerShdw blurRad="38100" dist="38100" dir="2700000" algn="tl">
                    <a:srgbClr val="000000">
                      <a:alpha val="43137"/>
                    </a:srgbClr>
                  </a:outerShdw>
                </a:effectLst>
              </a:rPr>
              <a:t>Thermodynamics of Finite systems</a:t>
            </a:r>
          </a:p>
          <a:p>
            <a:r>
              <a:rPr lang="en-GB" sz="1200" dirty="0"/>
              <a:t>  </a:t>
            </a:r>
          </a:p>
          <a:p>
            <a:r>
              <a:rPr lang="en-GB" sz="1200" dirty="0"/>
              <a:t>Hot Nuclei &amp;Vaporization</a:t>
            </a:r>
          </a:p>
          <a:p>
            <a:r>
              <a:rPr lang="en-GB" sz="1200" dirty="0"/>
              <a:t>Multi fragmentation &amp;</a:t>
            </a:r>
          </a:p>
          <a:p>
            <a:r>
              <a:rPr lang="en-GB" sz="1200" dirty="0"/>
              <a:t>Liquid-Gas Phase transition</a:t>
            </a:r>
          </a:p>
          <a:p>
            <a:r>
              <a:rPr lang="en-GB" sz="1200" dirty="0"/>
              <a:t>Hot GR-Clustering </a:t>
            </a:r>
          </a:p>
          <a:p>
            <a:r>
              <a:rPr lang="en-GB" sz="1600" b="1" dirty="0">
                <a:solidFill>
                  <a:srgbClr val="FF0000"/>
                </a:solidFill>
              </a:rPr>
              <a:t>        see  Silvia Leoni  Talk</a:t>
            </a:r>
          </a:p>
        </p:txBody>
      </p:sp>
      <p:pic>
        <p:nvPicPr>
          <p:cNvPr id="25" name="Picture 7">
            <a:extLst>
              <a:ext uri="{FF2B5EF4-FFF2-40B4-BE49-F238E27FC236}">
                <a16:creationId xmlns:a16="http://schemas.microsoft.com/office/drawing/2014/main" id="{8DF337A7-BC8B-4814-9727-1D17A27BE431}"/>
              </a:ext>
            </a:extLst>
          </p:cNvPr>
          <p:cNvPicPr>
            <a:picLocks noChangeAspect="1"/>
          </p:cNvPicPr>
          <p:nvPr/>
        </p:nvPicPr>
        <p:blipFill>
          <a:blip r:embed="rId10"/>
          <a:stretch>
            <a:fillRect/>
          </a:stretch>
        </p:blipFill>
        <p:spPr>
          <a:xfrm>
            <a:off x="6566542" y="3146846"/>
            <a:ext cx="2502538" cy="2285233"/>
          </a:xfrm>
          <a:prstGeom prst="rect">
            <a:avLst/>
          </a:prstGeom>
        </p:spPr>
      </p:pic>
      <p:sp>
        <p:nvSpPr>
          <p:cNvPr id="26" name="TextBox 8">
            <a:extLst>
              <a:ext uri="{FF2B5EF4-FFF2-40B4-BE49-F238E27FC236}">
                <a16:creationId xmlns:a16="http://schemas.microsoft.com/office/drawing/2014/main" id="{DA106D76-AA00-449D-A601-682C128152A2}"/>
              </a:ext>
            </a:extLst>
          </p:cNvPr>
          <p:cNvSpPr txBox="1"/>
          <p:nvPr/>
        </p:nvSpPr>
        <p:spPr>
          <a:xfrm>
            <a:off x="9092305" y="3720638"/>
            <a:ext cx="1428700" cy="954107"/>
          </a:xfrm>
          <a:prstGeom prst="rect">
            <a:avLst/>
          </a:prstGeom>
          <a:noFill/>
        </p:spPr>
        <p:txBody>
          <a:bodyPr wrap="square" rtlCol="0">
            <a:spAutoFit/>
          </a:bodyPr>
          <a:lstStyle/>
          <a:p>
            <a:r>
              <a:rPr lang="fr-FR" sz="1400" b="1" dirty="0" err="1"/>
              <a:t>Xe+Sn</a:t>
            </a:r>
            <a:r>
              <a:rPr lang="fr-FR" sz="1400" b="1" dirty="0"/>
              <a:t> </a:t>
            </a:r>
          </a:p>
          <a:p>
            <a:r>
              <a:rPr lang="fr-FR" sz="1400" b="1" dirty="0" err="1"/>
              <a:t>Correlations</a:t>
            </a:r>
            <a:r>
              <a:rPr lang="fr-FR" sz="1400" b="1" dirty="0"/>
              <a:t> </a:t>
            </a:r>
          </a:p>
          <a:p>
            <a:r>
              <a:rPr lang="fr-FR" sz="1400" b="1" dirty="0" err="1"/>
              <a:t>between</a:t>
            </a:r>
            <a:r>
              <a:rPr lang="fr-FR" sz="1400" b="1" dirty="0"/>
              <a:t> fragments</a:t>
            </a:r>
            <a:endParaRPr lang="en-US" sz="1400" b="1" dirty="0"/>
          </a:p>
        </p:txBody>
      </p:sp>
    </p:spTree>
    <p:extLst>
      <p:ext uri="{BB962C8B-B14F-4D97-AF65-F5344CB8AC3E}">
        <p14:creationId xmlns:p14="http://schemas.microsoft.com/office/powerpoint/2010/main" val="5270229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5584BF1-3C41-402B-972C-D4CC979DC5F8}"/>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0ED9465C-9977-4B94-ABE1-1CEF82694E26}"/>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A115F29C-47B3-4BBD-AC2F-E067134AC4BB}"/>
              </a:ext>
            </a:extLst>
          </p:cNvPr>
          <p:cNvSpPr>
            <a:spLocks noGrp="1"/>
          </p:cNvSpPr>
          <p:nvPr>
            <p:ph type="sldNum" sz="quarter" idx="12"/>
          </p:nvPr>
        </p:nvSpPr>
        <p:spPr/>
        <p:txBody>
          <a:bodyPr/>
          <a:lstStyle/>
          <a:p>
            <a:fld id="{77E71596-5F9D-49C5-9701-16B3CA54319D}" type="slidenum">
              <a:rPr lang="fr-FR" smtClean="0"/>
              <a:pPr/>
              <a:t>23</a:t>
            </a:fld>
            <a:endParaRPr lang="fr-FR" dirty="0"/>
          </a:p>
        </p:txBody>
      </p:sp>
      <p:sp>
        <p:nvSpPr>
          <p:cNvPr id="6" name="Titre 5">
            <a:extLst>
              <a:ext uri="{FF2B5EF4-FFF2-40B4-BE49-F238E27FC236}">
                <a16:creationId xmlns:a16="http://schemas.microsoft.com/office/drawing/2014/main" id="{333E6805-F7D8-4AFD-8875-38F3466B18E7}"/>
              </a:ext>
            </a:extLst>
          </p:cNvPr>
          <p:cNvSpPr>
            <a:spLocks noGrp="1"/>
          </p:cNvSpPr>
          <p:nvPr>
            <p:ph type="title"/>
          </p:nvPr>
        </p:nvSpPr>
        <p:spPr>
          <a:xfrm>
            <a:off x="1281931" y="149425"/>
            <a:ext cx="8208912" cy="432048"/>
          </a:xfrm>
        </p:spPr>
        <p:txBody>
          <a:bodyPr/>
          <a:lstStyle/>
          <a:p>
            <a:r>
              <a:rPr lang="fr-FR" dirty="0">
                <a:solidFill>
                  <a:srgbClr val="FF6700"/>
                </a:solidFill>
                <a:effectLst>
                  <a:outerShdw blurRad="38100" dist="38100" dir="2700000" algn="tl">
                    <a:srgbClr val="000000">
                      <a:alpha val="43137"/>
                    </a:srgbClr>
                  </a:outerShdw>
                </a:effectLst>
                <a:cs typeface="Arial" charset="0"/>
              </a:rPr>
              <a:t>Far from stability « Terra Incognita » </a:t>
            </a:r>
            <a:endParaRPr lang="fr-FR" dirty="0"/>
          </a:p>
        </p:txBody>
      </p:sp>
      <p:sp>
        <p:nvSpPr>
          <p:cNvPr id="7" name="Rectangle 6">
            <a:extLst>
              <a:ext uri="{FF2B5EF4-FFF2-40B4-BE49-F238E27FC236}">
                <a16:creationId xmlns:a16="http://schemas.microsoft.com/office/drawing/2014/main" id="{98CAB307-904A-44FA-91ED-863010F20D1B}"/>
              </a:ext>
            </a:extLst>
          </p:cNvPr>
          <p:cNvSpPr/>
          <p:nvPr/>
        </p:nvSpPr>
        <p:spPr>
          <a:xfrm>
            <a:off x="1569963" y="653480"/>
            <a:ext cx="7632848" cy="400110"/>
          </a:xfrm>
          <a:prstGeom prst="rect">
            <a:avLst/>
          </a:prstGeom>
        </p:spPr>
        <p:txBody>
          <a:bodyPr wrap="square">
            <a:spAutoFit/>
          </a:bodyPr>
          <a:lstStyle/>
          <a:p>
            <a:pPr algn="ctr" eaLnBrk="1" hangingPunct="1"/>
            <a:r>
              <a:rPr lang="en-US" altLang="en-US" b="1" dirty="0">
                <a:solidFill>
                  <a:srgbClr val="FF6700"/>
                </a:solidFill>
                <a:effectLst>
                  <a:outerShdw blurRad="38100" dist="38100" dir="2700000" algn="tl">
                    <a:srgbClr val="000000">
                      <a:alpha val="43137"/>
                    </a:srgbClr>
                  </a:outerShdw>
                </a:effectLst>
                <a:latin typeface="+mn-lt"/>
                <a:cs typeface="Arial" panose="020B0604020202020204" pitchFamily="34" charset="0"/>
              </a:rPr>
              <a:t>Emergence of new phenomena challenging nuclear models </a:t>
            </a:r>
          </a:p>
        </p:txBody>
      </p:sp>
      <p:grpSp>
        <p:nvGrpSpPr>
          <p:cNvPr id="8" name="Groupe 7">
            <a:extLst>
              <a:ext uri="{FF2B5EF4-FFF2-40B4-BE49-F238E27FC236}">
                <a16:creationId xmlns:a16="http://schemas.microsoft.com/office/drawing/2014/main" id="{85FE6BF2-3BE4-4497-967C-C1D205C955AE}"/>
              </a:ext>
            </a:extLst>
          </p:cNvPr>
          <p:cNvGrpSpPr/>
          <p:nvPr/>
        </p:nvGrpSpPr>
        <p:grpSpPr>
          <a:xfrm>
            <a:off x="227061" y="1172029"/>
            <a:ext cx="10105452" cy="4377372"/>
            <a:chOff x="-650383" y="851771"/>
            <a:chExt cx="11720953" cy="5077158"/>
          </a:xfrm>
        </p:grpSpPr>
        <p:grpSp>
          <p:nvGrpSpPr>
            <p:cNvPr id="9" name="Grouper 51">
              <a:extLst>
                <a:ext uri="{FF2B5EF4-FFF2-40B4-BE49-F238E27FC236}">
                  <a16:creationId xmlns:a16="http://schemas.microsoft.com/office/drawing/2014/main" id="{5BBA9D24-208F-4955-B39D-2677B23092C2}"/>
                </a:ext>
              </a:extLst>
            </p:cNvPr>
            <p:cNvGrpSpPr>
              <a:grpSpLocks noChangeAspect="1"/>
            </p:cNvGrpSpPr>
            <p:nvPr/>
          </p:nvGrpSpPr>
          <p:grpSpPr bwMode="auto">
            <a:xfrm>
              <a:off x="1281931" y="1002000"/>
              <a:ext cx="7387362" cy="3469011"/>
              <a:chOff x="200720" y="1256775"/>
              <a:chExt cx="8876808" cy="4169947"/>
            </a:xfrm>
          </p:grpSpPr>
          <p:grpSp>
            <p:nvGrpSpPr>
              <p:cNvPr id="38" name="Groupe 19">
                <a:extLst>
                  <a:ext uri="{FF2B5EF4-FFF2-40B4-BE49-F238E27FC236}">
                    <a16:creationId xmlns:a16="http://schemas.microsoft.com/office/drawing/2014/main" id="{E214787D-B3BA-4C0D-BE3D-AE85DF8A7A5F}"/>
                  </a:ext>
                </a:extLst>
              </p:cNvPr>
              <p:cNvGrpSpPr>
                <a:grpSpLocks/>
              </p:cNvGrpSpPr>
              <p:nvPr/>
            </p:nvGrpSpPr>
            <p:grpSpPr bwMode="auto">
              <a:xfrm>
                <a:off x="200720" y="1256775"/>
                <a:ext cx="8876808" cy="4169947"/>
                <a:chOff x="107504" y="1268274"/>
                <a:chExt cx="7828590" cy="3849066"/>
              </a:xfrm>
            </p:grpSpPr>
            <p:pic>
              <p:nvPicPr>
                <p:cNvPr id="41" name="Picture 4" descr="Table">
                  <a:extLst>
                    <a:ext uri="{FF2B5EF4-FFF2-40B4-BE49-F238E27FC236}">
                      <a16:creationId xmlns:a16="http://schemas.microsoft.com/office/drawing/2014/main" id="{F318E3FE-33DE-4004-B6E2-AF571EE2F1C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t="2222" b="26683"/>
                <a:stretch>
                  <a:fillRect/>
                </a:stretch>
              </p:blipFill>
              <p:spPr bwMode="auto">
                <a:xfrm>
                  <a:off x="107504" y="1315319"/>
                  <a:ext cx="7128791" cy="38020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2" name="Arc 41">
                  <a:extLst>
                    <a:ext uri="{FF2B5EF4-FFF2-40B4-BE49-F238E27FC236}">
                      <a16:creationId xmlns:a16="http://schemas.microsoft.com/office/drawing/2014/main" id="{BEC59CDD-BCAD-473B-B2D4-15B21D667BAD}"/>
                    </a:ext>
                  </a:extLst>
                </p:cNvPr>
                <p:cNvSpPr/>
                <p:nvPr/>
              </p:nvSpPr>
              <p:spPr>
                <a:xfrm rot="20609058">
                  <a:off x="1580226" y="2783863"/>
                  <a:ext cx="6011283" cy="1259082"/>
                </a:xfrm>
                <a:prstGeom prst="arc">
                  <a:avLst>
                    <a:gd name="adj1" fmla="val 12159364"/>
                    <a:gd name="adj2" fmla="val 21231055"/>
                  </a:avLst>
                </a:prstGeom>
                <a:ln w="38100">
                  <a:solidFill>
                    <a:srgbClr val="002060"/>
                  </a:solidFill>
                  <a:prstDash val="sysDash"/>
                  <a:headEnd type="none" w="med" len="med"/>
                  <a:tailEnd type="arrow" w="med" len="med"/>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000" dirty="0">
                    <a:solidFill>
                      <a:srgbClr val="00294B"/>
                    </a:solidFill>
                  </a:endParaRPr>
                </a:p>
              </p:txBody>
            </p:sp>
            <p:sp>
              <p:nvSpPr>
                <p:cNvPr id="43" name="Arc 42">
                  <a:extLst>
                    <a:ext uri="{FF2B5EF4-FFF2-40B4-BE49-F238E27FC236}">
                      <a16:creationId xmlns:a16="http://schemas.microsoft.com/office/drawing/2014/main" id="{5E4713D5-1988-41ED-AF36-5040EB966862}"/>
                    </a:ext>
                  </a:extLst>
                </p:cNvPr>
                <p:cNvSpPr/>
                <p:nvPr/>
              </p:nvSpPr>
              <p:spPr>
                <a:xfrm rot="2007484">
                  <a:off x="310494" y="3028644"/>
                  <a:ext cx="5967885" cy="1223903"/>
                </a:xfrm>
                <a:prstGeom prst="arc">
                  <a:avLst>
                    <a:gd name="adj1" fmla="val 12159364"/>
                    <a:gd name="adj2" fmla="val 20341728"/>
                  </a:avLst>
                </a:prstGeom>
                <a:ln w="38100">
                  <a:solidFill>
                    <a:srgbClr val="002060"/>
                  </a:solidFill>
                  <a:prstDash val="sysDash"/>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fr-FR" sz="2000" dirty="0"/>
                </a:p>
              </p:txBody>
            </p:sp>
            <p:cxnSp>
              <p:nvCxnSpPr>
                <p:cNvPr id="44" name="Connecteur droit avec flèche 43">
                  <a:extLst>
                    <a:ext uri="{FF2B5EF4-FFF2-40B4-BE49-F238E27FC236}">
                      <a16:creationId xmlns:a16="http://schemas.microsoft.com/office/drawing/2014/main" id="{AE18E821-CCBE-49AE-962F-293494168265}"/>
                    </a:ext>
                  </a:extLst>
                </p:cNvPr>
                <p:cNvCxnSpPr/>
                <p:nvPr/>
              </p:nvCxnSpPr>
              <p:spPr>
                <a:xfrm rot="5400000" flipH="1" flipV="1">
                  <a:off x="2628739" y="2203458"/>
                  <a:ext cx="1871767" cy="1399"/>
                </a:xfrm>
                <a:prstGeom prst="straightConnector1">
                  <a:avLst/>
                </a:prstGeom>
                <a:ln w="28575">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45" name="Forme libre 20">
                  <a:extLst>
                    <a:ext uri="{FF2B5EF4-FFF2-40B4-BE49-F238E27FC236}">
                      <a16:creationId xmlns:a16="http://schemas.microsoft.com/office/drawing/2014/main" id="{CA4110E6-BC6F-414A-8EA1-5DDE0AFA9DC2}"/>
                    </a:ext>
                  </a:extLst>
                </p:cNvPr>
                <p:cNvSpPr/>
                <p:nvPr/>
              </p:nvSpPr>
              <p:spPr>
                <a:xfrm rot="10800000" flipH="1">
                  <a:off x="1979713" y="2132856"/>
                  <a:ext cx="1152128" cy="720080"/>
                </a:xfrm>
                <a:custGeom>
                  <a:avLst/>
                  <a:gdLst>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234026 h 936104"/>
                    <a:gd name="connsiteX0" fmla="*/ 0 w 1512168"/>
                    <a:gd name="connsiteY0" fmla="*/ 42266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422666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2168" h="936104">
                      <a:moveTo>
                        <a:pt x="0" y="422666"/>
                      </a:moveTo>
                      <a:lnTo>
                        <a:pt x="1044116" y="234026"/>
                      </a:lnTo>
                      <a:lnTo>
                        <a:pt x="1044116" y="0"/>
                      </a:lnTo>
                      <a:lnTo>
                        <a:pt x="1512168" y="468052"/>
                      </a:lnTo>
                      <a:lnTo>
                        <a:pt x="1044116" y="936104"/>
                      </a:lnTo>
                      <a:lnTo>
                        <a:pt x="1044116" y="702078"/>
                      </a:lnTo>
                      <a:lnTo>
                        <a:pt x="0" y="602686"/>
                      </a:lnTo>
                      <a:lnTo>
                        <a:pt x="0" y="422666"/>
                      </a:lnTo>
                      <a:close/>
                    </a:path>
                  </a:pathLst>
                </a:custGeom>
                <a:solidFill>
                  <a:srgbClr val="FF0000"/>
                </a:solidFill>
                <a:scene3d>
                  <a:camera prst="isometricOffAxis2Top">
                    <a:rot lat="18610489" lon="2571119" rev="7313877"/>
                  </a:camera>
                  <a:lightRig rig="threePt" dir="t"/>
                </a:scene3d>
                <a:sp3d>
                  <a:bevelT w="1270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000" dirty="0"/>
                </a:p>
              </p:txBody>
            </p:sp>
            <p:sp>
              <p:nvSpPr>
                <p:cNvPr id="46" name="Forme libre 21">
                  <a:extLst>
                    <a:ext uri="{FF2B5EF4-FFF2-40B4-BE49-F238E27FC236}">
                      <a16:creationId xmlns:a16="http://schemas.microsoft.com/office/drawing/2014/main" id="{A3BD7DFE-3B4B-41C0-940D-AC1893CB73B9}"/>
                    </a:ext>
                  </a:extLst>
                </p:cNvPr>
                <p:cNvSpPr/>
                <p:nvPr/>
              </p:nvSpPr>
              <p:spPr>
                <a:xfrm rot="10800000" flipH="1">
                  <a:off x="3912728" y="3345269"/>
                  <a:ext cx="1224136" cy="792088"/>
                </a:xfrm>
                <a:custGeom>
                  <a:avLst/>
                  <a:gdLst>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234026 h 936104"/>
                    <a:gd name="connsiteX0" fmla="*/ 0 w 1512168"/>
                    <a:gd name="connsiteY0" fmla="*/ 42266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422666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2168" h="936104">
                      <a:moveTo>
                        <a:pt x="0" y="422666"/>
                      </a:moveTo>
                      <a:lnTo>
                        <a:pt x="1044116" y="234026"/>
                      </a:lnTo>
                      <a:lnTo>
                        <a:pt x="1044116" y="0"/>
                      </a:lnTo>
                      <a:lnTo>
                        <a:pt x="1512168" y="468052"/>
                      </a:lnTo>
                      <a:lnTo>
                        <a:pt x="1044116" y="936104"/>
                      </a:lnTo>
                      <a:lnTo>
                        <a:pt x="1044116" y="702078"/>
                      </a:lnTo>
                      <a:lnTo>
                        <a:pt x="0" y="602686"/>
                      </a:lnTo>
                      <a:lnTo>
                        <a:pt x="0" y="422666"/>
                      </a:lnTo>
                      <a:close/>
                    </a:path>
                  </a:pathLst>
                </a:custGeom>
                <a:solidFill>
                  <a:srgbClr val="00B0F0"/>
                </a:solidFill>
                <a:scene3d>
                  <a:camera prst="isometricBottomDown"/>
                  <a:lightRig rig="threePt" dir="t"/>
                </a:scene3d>
                <a:sp3d>
                  <a:bevelT w="1270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000" dirty="0"/>
                </a:p>
              </p:txBody>
            </p:sp>
            <p:sp>
              <p:nvSpPr>
                <p:cNvPr id="47" name="Forme libre 22">
                  <a:extLst>
                    <a:ext uri="{FF2B5EF4-FFF2-40B4-BE49-F238E27FC236}">
                      <a16:creationId xmlns:a16="http://schemas.microsoft.com/office/drawing/2014/main" id="{18B8C6DB-832C-4197-8BB8-4D8D3911F9C8}"/>
                    </a:ext>
                  </a:extLst>
                </p:cNvPr>
                <p:cNvSpPr/>
                <p:nvPr/>
              </p:nvSpPr>
              <p:spPr>
                <a:xfrm rot="9727433" flipH="1">
                  <a:off x="6423925" y="1886043"/>
                  <a:ext cx="1512169" cy="936104"/>
                </a:xfrm>
                <a:custGeom>
                  <a:avLst/>
                  <a:gdLst>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702078 h 936104"/>
                    <a:gd name="connsiteX7" fmla="*/ 0 w 1512168"/>
                    <a:gd name="connsiteY7" fmla="*/ 234026 h 936104"/>
                    <a:gd name="connsiteX0" fmla="*/ 0 w 1512168"/>
                    <a:gd name="connsiteY0" fmla="*/ 23402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234026 h 936104"/>
                    <a:gd name="connsiteX0" fmla="*/ 0 w 1512168"/>
                    <a:gd name="connsiteY0" fmla="*/ 422666 h 936104"/>
                    <a:gd name="connsiteX1" fmla="*/ 1044116 w 1512168"/>
                    <a:gd name="connsiteY1" fmla="*/ 234026 h 936104"/>
                    <a:gd name="connsiteX2" fmla="*/ 1044116 w 1512168"/>
                    <a:gd name="connsiteY2" fmla="*/ 0 h 936104"/>
                    <a:gd name="connsiteX3" fmla="*/ 1512168 w 1512168"/>
                    <a:gd name="connsiteY3" fmla="*/ 468052 h 936104"/>
                    <a:gd name="connsiteX4" fmla="*/ 1044116 w 1512168"/>
                    <a:gd name="connsiteY4" fmla="*/ 936104 h 936104"/>
                    <a:gd name="connsiteX5" fmla="*/ 1044116 w 1512168"/>
                    <a:gd name="connsiteY5" fmla="*/ 702078 h 936104"/>
                    <a:gd name="connsiteX6" fmla="*/ 0 w 1512168"/>
                    <a:gd name="connsiteY6" fmla="*/ 602686 h 936104"/>
                    <a:gd name="connsiteX7" fmla="*/ 0 w 1512168"/>
                    <a:gd name="connsiteY7" fmla="*/ 422666 h 9361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12168" h="936104">
                      <a:moveTo>
                        <a:pt x="0" y="422666"/>
                      </a:moveTo>
                      <a:lnTo>
                        <a:pt x="1044116" y="234026"/>
                      </a:lnTo>
                      <a:lnTo>
                        <a:pt x="1044116" y="0"/>
                      </a:lnTo>
                      <a:lnTo>
                        <a:pt x="1512168" y="468052"/>
                      </a:lnTo>
                      <a:lnTo>
                        <a:pt x="1044116" y="936104"/>
                      </a:lnTo>
                      <a:lnTo>
                        <a:pt x="1044116" y="702078"/>
                      </a:lnTo>
                      <a:lnTo>
                        <a:pt x="0" y="602686"/>
                      </a:lnTo>
                      <a:lnTo>
                        <a:pt x="0" y="422666"/>
                      </a:lnTo>
                      <a:close/>
                    </a:path>
                  </a:pathLst>
                </a:custGeom>
                <a:solidFill>
                  <a:srgbClr val="FFFF00"/>
                </a:solidFill>
                <a:scene3d>
                  <a:camera prst="perspectiveContrastingLeftFacing" fov="3900000">
                    <a:rot lat="951103" lon="3237089" rev="21497384"/>
                  </a:camera>
                  <a:lightRig rig="threePt" dir="t"/>
                </a:scene3d>
                <a:sp3d>
                  <a:bevelT w="12700"/>
                  <a:bevelB w="0" h="0"/>
                </a:sp3d>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sz="2000" dirty="0"/>
                </a:p>
              </p:txBody>
            </p:sp>
          </p:grpSp>
          <p:sp>
            <p:nvSpPr>
              <p:cNvPr id="39" name="ZoneTexte 15">
                <a:extLst>
                  <a:ext uri="{FF2B5EF4-FFF2-40B4-BE49-F238E27FC236}">
                    <a16:creationId xmlns:a16="http://schemas.microsoft.com/office/drawing/2014/main" id="{8C854A0A-3DE0-442E-9AA6-016AB89DDEF5}"/>
                  </a:ext>
                </a:extLst>
              </p:cNvPr>
              <p:cNvSpPr txBox="1">
                <a:spLocks noChangeArrowheads="1"/>
              </p:cNvSpPr>
              <p:nvPr/>
            </p:nvSpPr>
            <p:spPr bwMode="auto">
              <a:xfrm rot="20281456">
                <a:off x="3408296" y="3294327"/>
                <a:ext cx="1724991" cy="357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r>
                  <a:rPr lang="fr-FR" altLang="en-US" sz="1584" b="1" dirty="0">
                    <a:solidFill>
                      <a:srgbClr val="00294B"/>
                    </a:solidFill>
                    <a:latin typeface="Calibri" panose="020F0502020204030204" pitchFamily="34" charset="0"/>
                  </a:rPr>
                  <a:t>291 stable </a:t>
                </a:r>
                <a:r>
                  <a:rPr lang="fr-FR" altLang="en-US" sz="1584" b="1" dirty="0" err="1">
                    <a:solidFill>
                      <a:srgbClr val="00294B"/>
                    </a:solidFill>
                    <a:latin typeface="Calibri" panose="020F0502020204030204" pitchFamily="34" charset="0"/>
                  </a:rPr>
                  <a:t>Nuclei</a:t>
                </a:r>
                <a:endParaRPr lang="fr-FR" altLang="en-US" sz="1584" b="1" dirty="0">
                  <a:solidFill>
                    <a:srgbClr val="00294B"/>
                  </a:solidFill>
                  <a:latin typeface="Calibri" panose="020F0502020204030204" pitchFamily="34" charset="0"/>
                </a:endParaRPr>
              </a:p>
            </p:txBody>
          </p:sp>
          <p:sp>
            <p:nvSpPr>
              <p:cNvPr id="40" name="ZoneTexte 16">
                <a:extLst>
                  <a:ext uri="{FF2B5EF4-FFF2-40B4-BE49-F238E27FC236}">
                    <a16:creationId xmlns:a16="http://schemas.microsoft.com/office/drawing/2014/main" id="{7C84BA01-8A5D-49B2-93AC-81805CB3441D}"/>
                  </a:ext>
                </a:extLst>
              </p:cNvPr>
              <p:cNvSpPr txBox="1">
                <a:spLocks noChangeArrowheads="1"/>
              </p:cNvSpPr>
              <p:nvPr/>
            </p:nvSpPr>
            <p:spPr bwMode="auto">
              <a:xfrm rot="20664634">
                <a:off x="5352103" y="3171257"/>
                <a:ext cx="841050" cy="392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eaLnBrk="1" hangingPunct="1"/>
                <a:r>
                  <a:rPr lang="fr-FR" altLang="en-US" sz="1799" dirty="0">
                    <a:solidFill>
                      <a:srgbClr val="00294B"/>
                    </a:solidFill>
                    <a:latin typeface="Calibri" panose="020F0502020204030204" pitchFamily="34" charset="0"/>
                  </a:rPr>
                  <a:t> </a:t>
                </a:r>
                <a:r>
                  <a:rPr lang="fr-FR" altLang="en-US" sz="1799" dirty="0" err="1">
                    <a:solidFill>
                      <a:srgbClr val="00294B"/>
                    </a:solidFill>
                    <a:latin typeface="Calibri" panose="020F0502020204030204" pitchFamily="34" charset="0"/>
                  </a:rPr>
                  <a:t>exotic</a:t>
                </a:r>
                <a:endParaRPr lang="fr-FR" altLang="en-US" sz="1799" dirty="0">
                  <a:solidFill>
                    <a:srgbClr val="00294B"/>
                  </a:solidFill>
                  <a:latin typeface="Calibri" panose="020F0502020204030204" pitchFamily="34" charset="0"/>
                </a:endParaRPr>
              </a:p>
            </p:txBody>
          </p:sp>
        </p:grpSp>
        <p:grpSp>
          <p:nvGrpSpPr>
            <p:cNvPr id="10" name="Grouper 81">
              <a:extLst>
                <a:ext uri="{FF2B5EF4-FFF2-40B4-BE49-F238E27FC236}">
                  <a16:creationId xmlns:a16="http://schemas.microsoft.com/office/drawing/2014/main" id="{55667706-7755-4756-BA71-5BB7DDFD169E}"/>
                </a:ext>
              </a:extLst>
            </p:cNvPr>
            <p:cNvGrpSpPr>
              <a:grpSpLocks noChangeAspect="1"/>
            </p:cNvGrpSpPr>
            <p:nvPr/>
          </p:nvGrpSpPr>
          <p:grpSpPr bwMode="auto">
            <a:xfrm>
              <a:off x="8604590" y="851771"/>
              <a:ext cx="1882628" cy="1916275"/>
              <a:chOff x="7678251" y="564895"/>
              <a:chExt cx="3831773" cy="3899559"/>
            </a:xfrm>
          </p:grpSpPr>
          <p:pic>
            <p:nvPicPr>
              <p:cNvPr id="36" name="Picture 5">
                <a:extLst>
                  <a:ext uri="{FF2B5EF4-FFF2-40B4-BE49-F238E27FC236}">
                    <a16:creationId xmlns:a16="http://schemas.microsoft.com/office/drawing/2014/main" id="{BD0FE1FF-91EB-4960-89D9-F7CB4CBF2F5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8084" t="10310" r="11391" b="11572"/>
              <a:stretch>
                <a:fillRect/>
              </a:stretch>
            </p:blipFill>
            <p:spPr bwMode="auto">
              <a:xfrm>
                <a:off x="7814207" y="1353804"/>
                <a:ext cx="2552698" cy="3110650"/>
              </a:xfrm>
              <a:prstGeom prst="roundRect">
                <a:avLst/>
              </a:prstGeom>
              <a:ln w="38100">
                <a:solidFill>
                  <a:srgbClr val="FF6700"/>
                </a:solidFill>
              </a:ln>
            </p:spPr>
          </p:pic>
          <p:sp>
            <p:nvSpPr>
              <p:cNvPr id="37" name="ZoneTexte 69">
                <a:extLst>
                  <a:ext uri="{FF2B5EF4-FFF2-40B4-BE49-F238E27FC236}">
                    <a16:creationId xmlns:a16="http://schemas.microsoft.com/office/drawing/2014/main" id="{192EEAA8-2FE1-45A0-A1D0-03F05CBDCA0E}"/>
                  </a:ext>
                </a:extLst>
              </p:cNvPr>
              <p:cNvSpPr txBox="1">
                <a:spLocks noChangeArrowheads="1"/>
              </p:cNvSpPr>
              <p:nvPr/>
            </p:nvSpPr>
            <p:spPr bwMode="auto">
              <a:xfrm>
                <a:off x="7678251" y="564895"/>
                <a:ext cx="3831773" cy="604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r" eaLnBrk="1" hangingPunct="1"/>
                <a:r>
                  <a:rPr lang="fr-FR" altLang="en-US" sz="1584" b="1" dirty="0">
                    <a:solidFill>
                      <a:srgbClr val="00294B"/>
                    </a:solidFill>
                    <a:latin typeface="Calibri" panose="020F0502020204030204" pitchFamily="34" charset="0"/>
                  </a:rPr>
                  <a:t> Super-Heavy </a:t>
                </a:r>
                <a:r>
                  <a:rPr lang="fr-FR" altLang="en-US" sz="1584" b="1" dirty="0" err="1">
                    <a:solidFill>
                      <a:srgbClr val="00294B"/>
                    </a:solidFill>
                    <a:latin typeface="Calibri" panose="020F0502020204030204" pitchFamily="34" charset="0"/>
                  </a:rPr>
                  <a:t>Elements</a:t>
                </a:r>
                <a:endParaRPr lang="fr-FR" altLang="en-US" sz="1584" b="1" dirty="0">
                  <a:solidFill>
                    <a:srgbClr val="00294B"/>
                  </a:solidFill>
                  <a:latin typeface="Calibri" panose="020F0502020204030204" pitchFamily="34" charset="0"/>
                </a:endParaRPr>
              </a:p>
            </p:txBody>
          </p:sp>
        </p:grpSp>
        <p:pic>
          <p:nvPicPr>
            <p:cNvPr id="11" name="Image 10">
              <a:extLst>
                <a:ext uri="{FF2B5EF4-FFF2-40B4-BE49-F238E27FC236}">
                  <a16:creationId xmlns:a16="http://schemas.microsoft.com/office/drawing/2014/main" id="{465A5A98-8ECE-41A0-AB3A-658D052B6EF9}"/>
                </a:ext>
              </a:extLst>
            </p:cNvPr>
            <p:cNvPicPr>
              <a:picLocks noChangeAspect="1"/>
            </p:cNvPicPr>
            <p:nvPr/>
          </p:nvPicPr>
          <p:blipFill>
            <a:blip r:embed="rId5"/>
            <a:stretch>
              <a:fillRect/>
            </a:stretch>
          </p:blipFill>
          <p:spPr>
            <a:xfrm>
              <a:off x="2187423" y="1018770"/>
              <a:ext cx="1023238" cy="753397"/>
            </a:xfrm>
            <a:prstGeom prst="roundRect">
              <a:avLst/>
            </a:prstGeom>
            <a:ln w="38100">
              <a:solidFill>
                <a:srgbClr val="FF6700"/>
              </a:solidFill>
            </a:ln>
          </p:spPr>
        </p:pic>
        <p:sp>
          <p:nvSpPr>
            <p:cNvPr id="12" name="ZoneTexte 72">
              <a:extLst>
                <a:ext uri="{FF2B5EF4-FFF2-40B4-BE49-F238E27FC236}">
                  <a16:creationId xmlns:a16="http://schemas.microsoft.com/office/drawing/2014/main" id="{D5CDD871-264F-4112-AF84-FFB77B086275}"/>
                </a:ext>
              </a:extLst>
            </p:cNvPr>
            <p:cNvSpPr txBox="1">
              <a:spLocks noChangeArrowheads="1"/>
            </p:cNvSpPr>
            <p:nvPr/>
          </p:nvSpPr>
          <p:spPr bwMode="auto">
            <a:xfrm>
              <a:off x="-650383" y="1165140"/>
              <a:ext cx="2654914" cy="38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r" eaLnBrk="1" hangingPunct="1"/>
              <a:r>
                <a:rPr lang="fr-FR" altLang="en-US" sz="1584" b="1" dirty="0">
                  <a:solidFill>
                    <a:srgbClr val="00294B"/>
                  </a:solidFill>
                  <a:latin typeface="Calibri" panose="020F0502020204030204" pitchFamily="34" charset="0"/>
                </a:rPr>
                <a:t>New radioactive modes </a:t>
              </a:r>
            </a:p>
          </p:txBody>
        </p:sp>
        <p:sp>
          <p:nvSpPr>
            <p:cNvPr id="13" name="Forme libre 30">
              <a:extLst>
                <a:ext uri="{FF2B5EF4-FFF2-40B4-BE49-F238E27FC236}">
                  <a16:creationId xmlns:a16="http://schemas.microsoft.com/office/drawing/2014/main" id="{FD7B70F6-6AE6-48F1-8F17-7EDD90BAA940}"/>
                </a:ext>
              </a:extLst>
            </p:cNvPr>
            <p:cNvSpPr/>
            <p:nvPr/>
          </p:nvSpPr>
          <p:spPr bwMode="auto">
            <a:xfrm>
              <a:off x="1556489" y="3030439"/>
              <a:ext cx="1984763" cy="1224841"/>
            </a:xfrm>
            <a:custGeom>
              <a:avLst/>
              <a:gdLst>
                <a:gd name="connsiteX0" fmla="*/ 0 w 1904800"/>
                <a:gd name="connsiteY0" fmla="*/ 769751 h 1019920"/>
                <a:gd name="connsiteX1" fmla="*/ 192404 w 1904800"/>
                <a:gd name="connsiteY1" fmla="*/ 0 h 1019920"/>
                <a:gd name="connsiteX2" fmla="*/ 1904800 w 1904800"/>
                <a:gd name="connsiteY2" fmla="*/ 192437 h 1019920"/>
                <a:gd name="connsiteX3" fmla="*/ 1885560 w 1904800"/>
                <a:gd name="connsiteY3" fmla="*/ 1019920 h 1019920"/>
                <a:gd name="connsiteX4" fmla="*/ 0 w 1904800"/>
                <a:gd name="connsiteY4" fmla="*/ 769751 h 1019920"/>
                <a:gd name="connsiteX0" fmla="*/ 0 w 1904800"/>
                <a:gd name="connsiteY0" fmla="*/ 769751 h 1019920"/>
                <a:gd name="connsiteX1" fmla="*/ 192404 w 1904800"/>
                <a:gd name="connsiteY1" fmla="*/ 0 h 1019920"/>
                <a:gd name="connsiteX2" fmla="*/ 1904800 w 1904800"/>
                <a:gd name="connsiteY2" fmla="*/ 192437 h 1019920"/>
                <a:gd name="connsiteX3" fmla="*/ 1877171 w 1904800"/>
                <a:gd name="connsiteY3" fmla="*/ 197923 h 1019920"/>
                <a:gd name="connsiteX4" fmla="*/ 1885560 w 1904800"/>
                <a:gd name="connsiteY4" fmla="*/ 1019920 h 1019920"/>
                <a:gd name="connsiteX5" fmla="*/ 0 w 1904800"/>
                <a:gd name="connsiteY5" fmla="*/ 769751 h 1019920"/>
                <a:gd name="connsiteX0" fmla="*/ 0 w 1904800"/>
                <a:gd name="connsiteY0" fmla="*/ 769751 h 1019920"/>
                <a:gd name="connsiteX1" fmla="*/ 192404 w 1904800"/>
                <a:gd name="connsiteY1" fmla="*/ 0 h 1019920"/>
                <a:gd name="connsiteX2" fmla="*/ 1904800 w 1904800"/>
                <a:gd name="connsiteY2" fmla="*/ 192437 h 1019920"/>
                <a:gd name="connsiteX3" fmla="*/ 1877171 w 1904800"/>
                <a:gd name="connsiteY3" fmla="*/ 197923 h 1019920"/>
                <a:gd name="connsiteX4" fmla="*/ 1885560 w 1904800"/>
                <a:gd name="connsiteY4" fmla="*/ 1019920 h 1019920"/>
                <a:gd name="connsiteX5" fmla="*/ 1863357 w 1904800"/>
                <a:gd name="connsiteY5" fmla="*/ 1007076 h 1019920"/>
                <a:gd name="connsiteX6" fmla="*/ 0 w 1904800"/>
                <a:gd name="connsiteY6" fmla="*/ 769751 h 1019920"/>
                <a:gd name="connsiteX0" fmla="*/ 0 w 1904800"/>
                <a:gd name="connsiteY0" fmla="*/ 769751 h 1019920"/>
                <a:gd name="connsiteX1" fmla="*/ 192404 w 1904800"/>
                <a:gd name="connsiteY1" fmla="*/ 0 h 1019920"/>
                <a:gd name="connsiteX2" fmla="*/ 1904800 w 1904800"/>
                <a:gd name="connsiteY2" fmla="*/ 192437 h 1019920"/>
                <a:gd name="connsiteX3" fmla="*/ 1877171 w 1904800"/>
                <a:gd name="connsiteY3" fmla="*/ 197923 h 1019920"/>
                <a:gd name="connsiteX4" fmla="*/ 1885560 w 1904800"/>
                <a:gd name="connsiteY4" fmla="*/ 1019920 h 1019920"/>
                <a:gd name="connsiteX5" fmla="*/ 1863357 w 1904800"/>
                <a:gd name="connsiteY5" fmla="*/ 1007076 h 1019920"/>
                <a:gd name="connsiteX6" fmla="*/ 0 w 1904800"/>
                <a:gd name="connsiteY6" fmla="*/ 769751 h 10199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904800" h="1019920">
                  <a:moveTo>
                    <a:pt x="0" y="769751"/>
                  </a:moveTo>
                  <a:lnTo>
                    <a:pt x="192404" y="0"/>
                  </a:lnTo>
                  <a:lnTo>
                    <a:pt x="1904800" y="192437"/>
                  </a:lnTo>
                  <a:lnTo>
                    <a:pt x="1877171" y="197923"/>
                  </a:lnTo>
                  <a:cubicBezTo>
                    <a:pt x="1879967" y="471922"/>
                    <a:pt x="1882764" y="745921"/>
                    <a:pt x="1885560" y="1019920"/>
                  </a:cubicBezTo>
                  <a:lnTo>
                    <a:pt x="1863357" y="1007076"/>
                  </a:lnTo>
                  <a:lnTo>
                    <a:pt x="0" y="769751"/>
                  </a:lnTo>
                  <a:close/>
                </a:path>
              </a:pathLst>
            </a:custGeom>
            <a:solidFill>
              <a:srgbClr val="FFFF00">
                <a:alpha val="30000"/>
              </a:srgbClr>
            </a:solidFill>
            <a:ln w="50800">
              <a:solidFill>
                <a:srgbClr val="FFFF00"/>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fr-FR" sz="2000"/>
            </a:p>
          </p:txBody>
        </p:sp>
        <p:pic>
          <p:nvPicPr>
            <p:cNvPr id="14" name="Picture 6" descr="E:\Divers Transparents\Riafigs\The neutron halo_fichiers\1.gif">
              <a:extLst>
                <a:ext uri="{FF2B5EF4-FFF2-40B4-BE49-F238E27FC236}">
                  <a16:creationId xmlns:a16="http://schemas.microsoft.com/office/drawing/2014/main" id="{B89882F7-33C8-4E37-97D6-7A67A6251A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3241" y="2061840"/>
              <a:ext cx="1582687" cy="982969"/>
            </a:xfrm>
            <a:prstGeom prst="rect">
              <a:avLst/>
            </a:prstGeom>
            <a:noFill/>
            <a:extLst>
              <a:ext uri="{909E8E84-426E-40DD-AFC4-6F175D3DCCD1}">
                <a14:hiddenFill xmlns:a14="http://schemas.microsoft.com/office/drawing/2010/main">
                  <a:solidFill>
                    <a:srgbClr val="FFFFFF"/>
                  </a:solidFill>
                </a14:hiddenFill>
              </a:ext>
            </a:extLst>
          </p:spPr>
        </p:pic>
        <p:sp>
          <p:nvSpPr>
            <p:cNvPr id="15" name="Text Box 11">
              <a:extLst>
                <a:ext uri="{FF2B5EF4-FFF2-40B4-BE49-F238E27FC236}">
                  <a16:creationId xmlns:a16="http://schemas.microsoft.com/office/drawing/2014/main" id="{023D0ECA-7487-4EEE-8B2D-D98749751752}"/>
                </a:ext>
              </a:extLst>
            </p:cNvPr>
            <p:cNvSpPr txBox="1">
              <a:spLocks noChangeArrowheads="1"/>
            </p:cNvSpPr>
            <p:nvPr/>
          </p:nvSpPr>
          <p:spPr bwMode="auto">
            <a:xfrm rot="19995988">
              <a:off x="-241545" y="3392867"/>
              <a:ext cx="1893924" cy="389851"/>
            </a:xfrm>
            <a:prstGeom prst="rect">
              <a:avLst/>
            </a:prstGeom>
            <a:noFill/>
            <a:ln>
              <a:noFill/>
            </a:ln>
            <a:effectLst>
              <a:prstShdw prst="shdw17" dist="17961" dir="2700000">
                <a:schemeClr val="accent1">
                  <a:gamma/>
                  <a:shade val="60000"/>
                  <a:invGamma/>
                </a:schemeClr>
              </a:prst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ＭＳ Ｐゴシック" panose="020B0600070205080204" pitchFamily="34" charset="-128"/>
                </a:defRPr>
              </a:lvl1pPr>
              <a:lvl2pPr eaLnBrk="0" hangingPunct="0">
                <a:defRPr sz="3200">
                  <a:solidFill>
                    <a:schemeClr val="tx1"/>
                  </a:solidFill>
                  <a:latin typeface="Arial" panose="020B0604020202020204" pitchFamily="34" charset="0"/>
                  <a:ea typeface="ＭＳ Ｐゴシック" panose="020B0600070205080204" pitchFamily="34" charset="-128"/>
                </a:defRPr>
              </a:lvl2pPr>
              <a:lvl3pPr eaLnBrk="0" hangingPunct="0">
                <a:defRPr sz="3200">
                  <a:solidFill>
                    <a:schemeClr val="tx1"/>
                  </a:solidFill>
                  <a:latin typeface="Arial" panose="020B0604020202020204" pitchFamily="34" charset="0"/>
                  <a:ea typeface="ＭＳ Ｐゴシック" panose="020B0600070205080204" pitchFamily="34" charset="-128"/>
                </a:defRPr>
              </a:lvl3pPr>
              <a:lvl4pPr eaLnBrk="0" hangingPunct="0">
                <a:defRPr sz="3200">
                  <a:solidFill>
                    <a:schemeClr val="tx1"/>
                  </a:solidFill>
                  <a:latin typeface="Arial" panose="020B0604020202020204" pitchFamily="34" charset="0"/>
                  <a:ea typeface="ＭＳ Ｐゴシック" panose="020B0600070205080204" pitchFamily="34" charset="-128"/>
                </a:defRPr>
              </a:lvl4pPr>
              <a:lvl5pPr eaLnBrk="0" hangingPunct="0">
                <a:defRPr sz="3200">
                  <a:solidFill>
                    <a:schemeClr val="tx1"/>
                  </a:solidFill>
                  <a:latin typeface="Arial" panose="020B0604020202020204" pitchFamily="34" charset="0"/>
                  <a:ea typeface="ＭＳ Ｐゴシック" panose="020B0600070205080204" pitchFamily="34" charset="-128"/>
                </a:defRPr>
              </a:lvl5pPr>
              <a:lvl6pP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6pPr>
              <a:lvl7pP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7pPr>
              <a:lvl8pP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8pPr>
              <a:lvl9pPr eaLnBrk="0" fontAlgn="base" hangingPunct="0">
                <a:spcBef>
                  <a:spcPct val="0"/>
                </a:spcBef>
                <a:spcAft>
                  <a:spcPct val="0"/>
                </a:spcAft>
                <a:defRPr sz="3200">
                  <a:solidFill>
                    <a:schemeClr val="tx1"/>
                  </a:solidFill>
                  <a:latin typeface="Arial" panose="020B0604020202020204" pitchFamily="34" charset="0"/>
                  <a:ea typeface="ＭＳ Ｐゴシック" panose="020B0600070205080204" pitchFamily="34" charset="-128"/>
                </a:defRPr>
              </a:lvl9pPr>
            </a:lstStyle>
            <a:p>
              <a:pPr algn="ctr" eaLnBrk="1" hangingPunct="1">
                <a:defRPr/>
              </a:pPr>
              <a:r>
                <a:rPr lang="fr-FR" altLang="en-US" sz="1584" b="1" dirty="0">
                  <a:solidFill>
                    <a:srgbClr val="00294B"/>
                  </a:solidFill>
                  <a:latin typeface="Calibri" panose="020F0502020204030204" pitchFamily="34" charset="0"/>
                  <a:ea typeface="MS PGothic" panose="020B0600070205080204" pitchFamily="34" charset="-128"/>
                </a:rPr>
                <a:t>Neutron « Halo »</a:t>
              </a:r>
            </a:p>
          </p:txBody>
        </p:sp>
        <p:pic>
          <p:nvPicPr>
            <p:cNvPr id="16" name="Image 42">
              <a:extLst>
                <a:ext uri="{FF2B5EF4-FFF2-40B4-BE49-F238E27FC236}">
                  <a16:creationId xmlns:a16="http://schemas.microsoft.com/office/drawing/2014/main" id="{0BCD2E27-3223-4EA9-8DCC-003A38DE997A}"/>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332803" y="4408394"/>
              <a:ext cx="939682" cy="883302"/>
            </a:xfrm>
            <a:prstGeom prst="roundRect">
              <a:avLst/>
            </a:prstGeom>
            <a:ln w="38100">
              <a:solidFill>
                <a:srgbClr val="FF6700"/>
              </a:solidFill>
            </a:ln>
            <a:extLst>
              <a:ext uri="{909E8E84-426E-40DD-AFC4-6F175D3DCCD1}">
                <a14:hiddenFill xmlns:a14="http://schemas.microsoft.com/office/drawing/2010/main">
                  <a:solidFill>
                    <a:srgbClr val="FFFFFF"/>
                  </a:solidFill>
                </a14:hiddenFill>
              </a:ext>
            </a:extLst>
          </p:spPr>
        </p:pic>
        <p:pic>
          <p:nvPicPr>
            <p:cNvPr id="17" name="Image 16">
              <a:extLst>
                <a:ext uri="{FF2B5EF4-FFF2-40B4-BE49-F238E27FC236}">
                  <a16:creationId xmlns:a16="http://schemas.microsoft.com/office/drawing/2014/main" id="{EC205EA5-02AE-4D37-94E2-3EA613E21462}"/>
                </a:ext>
              </a:extLst>
            </p:cNvPr>
            <p:cNvPicPr>
              <a:picLocks noChangeAspect="1"/>
            </p:cNvPicPr>
            <p:nvPr/>
          </p:nvPicPr>
          <p:blipFill>
            <a:blip r:embed="rId8"/>
            <a:srcRect l="20600" t="17580" r="18043"/>
            <a:stretch>
              <a:fillRect/>
            </a:stretch>
          </p:blipFill>
          <p:spPr bwMode="auto">
            <a:xfrm>
              <a:off x="1617117" y="4858421"/>
              <a:ext cx="872633" cy="879147"/>
            </a:xfrm>
            <a:prstGeom prst="roundRect">
              <a:avLst/>
            </a:prstGeom>
            <a:ln w="38100">
              <a:solidFill>
                <a:srgbClr val="FF6700"/>
              </a:solidFill>
            </a:ln>
          </p:spPr>
        </p:pic>
        <p:sp>
          <p:nvSpPr>
            <p:cNvPr id="18" name="ZoneTexte 45">
              <a:extLst>
                <a:ext uri="{FF2B5EF4-FFF2-40B4-BE49-F238E27FC236}">
                  <a16:creationId xmlns:a16="http://schemas.microsoft.com/office/drawing/2014/main" id="{7D357EA3-B8AC-437F-8A50-CB481EB4A841}"/>
                </a:ext>
              </a:extLst>
            </p:cNvPr>
            <p:cNvSpPr txBox="1">
              <a:spLocks noChangeArrowheads="1"/>
            </p:cNvSpPr>
            <p:nvPr/>
          </p:nvSpPr>
          <p:spPr bwMode="auto">
            <a:xfrm>
              <a:off x="1792139" y="4415913"/>
              <a:ext cx="753016" cy="2969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r" eaLnBrk="1" hangingPunct="1"/>
              <a:r>
                <a:rPr lang="fr-FR" altLang="en-US" sz="1584" b="1" dirty="0">
                  <a:solidFill>
                    <a:srgbClr val="00294B"/>
                  </a:solidFill>
                  <a:latin typeface="Calibri" panose="020F0502020204030204" pitchFamily="34" charset="0"/>
                </a:rPr>
                <a:t>Clusters</a:t>
              </a:r>
            </a:p>
          </p:txBody>
        </p:sp>
        <p:grpSp>
          <p:nvGrpSpPr>
            <p:cNvPr id="19" name="Groupe 18">
              <a:extLst>
                <a:ext uri="{FF2B5EF4-FFF2-40B4-BE49-F238E27FC236}">
                  <a16:creationId xmlns:a16="http://schemas.microsoft.com/office/drawing/2014/main" id="{F64EFE1B-56AE-4EFE-B1A5-BC2E2EC46C23}"/>
                </a:ext>
              </a:extLst>
            </p:cNvPr>
            <p:cNvGrpSpPr>
              <a:grpSpLocks noChangeAspect="1"/>
            </p:cNvGrpSpPr>
            <p:nvPr/>
          </p:nvGrpSpPr>
          <p:grpSpPr>
            <a:xfrm>
              <a:off x="3800204" y="5172770"/>
              <a:ext cx="2060994" cy="328743"/>
              <a:chOff x="5228152" y="5733709"/>
              <a:chExt cx="2215305" cy="335248"/>
            </a:xfrm>
          </p:grpSpPr>
          <p:pic>
            <p:nvPicPr>
              <p:cNvPr id="32" name="Picture 5" descr="pair_pp.eps                                                    0001A77EMacintosh HD                   B3585E45:">
                <a:extLst>
                  <a:ext uri="{FF2B5EF4-FFF2-40B4-BE49-F238E27FC236}">
                    <a16:creationId xmlns:a16="http://schemas.microsoft.com/office/drawing/2014/main" id="{A0967637-B17C-43F8-B671-9D1428D31B3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04261" y="5733709"/>
                <a:ext cx="444643" cy="33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6" descr="pair_np1.eps                                                   0001A77EMacintosh HD                   B3585E45:">
                <a:extLst>
                  <a:ext uri="{FF2B5EF4-FFF2-40B4-BE49-F238E27FC236}">
                    <a16:creationId xmlns:a16="http://schemas.microsoft.com/office/drawing/2014/main" id="{16077258-7EC5-4DC1-A700-97297EE98BB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445563" y="5733715"/>
                <a:ext cx="447449" cy="3352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7" descr="pair_nn.eps                                                    0001A77EMacintosh HD                   B3585E45:">
                <a:extLst>
                  <a:ext uri="{FF2B5EF4-FFF2-40B4-BE49-F238E27FC236}">
                    <a16:creationId xmlns:a16="http://schemas.microsoft.com/office/drawing/2014/main" id="{5331B21F-436B-4607-A7A0-167BB7050FA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998814" y="5733721"/>
                <a:ext cx="444643" cy="3352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 name="Picture 8" descr="pair_np0.eps                                                   0001A77EMacintosh HD                   B3585E45:">
                <a:extLst>
                  <a:ext uri="{FF2B5EF4-FFF2-40B4-BE49-F238E27FC236}">
                    <a16:creationId xmlns:a16="http://schemas.microsoft.com/office/drawing/2014/main" id="{0A375B93-EDA6-44F8-8B38-C0CEB0DB541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28152" y="5739328"/>
                <a:ext cx="446046" cy="324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0" name="ZoneTexte 94">
              <a:extLst>
                <a:ext uri="{FF2B5EF4-FFF2-40B4-BE49-F238E27FC236}">
                  <a16:creationId xmlns:a16="http://schemas.microsoft.com/office/drawing/2014/main" id="{8AC141FC-DEF2-4336-8BBE-EF836E7FDFD4}"/>
                </a:ext>
              </a:extLst>
            </p:cNvPr>
            <p:cNvSpPr txBox="1">
              <a:spLocks noChangeArrowheads="1"/>
            </p:cNvSpPr>
            <p:nvPr/>
          </p:nvSpPr>
          <p:spPr bwMode="auto">
            <a:xfrm>
              <a:off x="3755632" y="5539078"/>
              <a:ext cx="2163293" cy="3898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fr-FR" altLang="en-US" sz="1584" b="1" dirty="0">
                  <a:solidFill>
                    <a:srgbClr val="00294B"/>
                  </a:solidFill>
                  <a:latin typeface="Calibri" panose="020F0502020204030204" pitchFamily="34" charset="0"/>
                </a:rPr>
                <a:t> </a:t>
              </a:r>
              <a:r>
                <a:rPr lang="fr-FR" altLang="en-US" sz="1584" b="1" dirty="0" err="1">
                  <a:solidFill>
                    <a:srgbClr val="00294B"/>
                  </a:solidFill>
                  <a:latin typeface="Calibri" panose="020F0502020204030204" pitchFamily="34" charset="0"/>
                </a:rPr>
                <a:t>Pairing</a:t>
              </a:r>
              <a:r>
                <a:rPr lang="fr-FR" altLang="en-US" sz="1584" b="1" dirty="0">
                  <a:solidFill>
                    <a:srgbClr val="00294B"/>
                  </a:solidFill>
                  <a:latin typeface="Calibri" panose="020F0502020204030204" pitchFamily="34" charset="0"/>
                </a:rPr>
                <a:t> </a:t>
              </a:r>
              <a:r>
                <a:rPr lang="fr-FR" altLang="en-US" sz="1584" b="1" dirty="0" err="1">
                  <a:solidFill>
                    <a:srgbClr val="00294B"/>
                  </a:solidFill>
                  <a:latin typeface="Calibri" panose="020F0502020204030204" pitchFamily="34" charset="0"/>
                </a:rPr>
                <a:t>correlations</a:t>
              </a:r>
              <a:endParaRPr lang="fr-FR" altLang="en-US" sz="1584" b="1" dirty="0">
                <a:solidFill>
                  <a:srgbClr val="00294B"/>
                </a:solidFill>
                <a:latin typeface="Calibri" panose="020F0502020204030204" pitchFamily="34" charset="0"/>
              </a:endParaRPr>
            </a:p>
          </p:txBody>
        </p:sp>
        <p:grpSp>
          <p:nvGrpSpPr>
            <p:cNvPr id="21" name="Group 47">
              <a:extLst>
                <a:ext uri="{FF2B5EF4-FFF2-40B4-BE49-F238E27FC236}">
                  <a16:creationId xmlns:a16="http://schemas.microsoft.com/office/drawing/2014/main" id="{9ABC9ABA-364F-437C-B362-8C899E03D37F}"/>
                </a:ext>
              </a:extLst>
            </p:cNvPr>
            <p:cNvGrpSpPr>
              <a:grpSpLocks noChangeAspect="1"/>
            </p:cNvGrpSpPr>
            <p:nvPr/>
          </p:nvGrpSpPr>
          <p:grpSpPr>
            <a:xfrm>
              <a:off x="3914897" y="3697842"/>
              <a:ext cx="1885112" cy="1106763"/>
              <a:chOff x="6900879" y="4975269"/>
              <a:chExt cx="3535088" cy="2075470"/>
            </a:xfrm>
          </p:grpSpPr>
          <p:pic>
            <p:nvPicPr>
              <p:cNvPr id="29" name="Picture 2">
                <a:extLst>
                  <a:ext uri="{FF2B5EF4-FFF2-40B4-BE49-F238E27FC236}">
                    <a16:creationId xmlns:a16="http://schemas.microsoft.com/office/drawing/2014/main" id="{7DFA0EB0-4E8E-4FB4-A594-BEE02A509FD6}"/>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6900879" y="5007319"/>
                <a:ext cx="3535088" cy="20434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48" descr="oblate">
                <a:extLst>
                  <a:ext uri="{FF2B5EF4-FFF2-40B4-BE49-F238E27FC236}">
                    <a16:creationId xmlns:a16="http://schemas.microsoft.com/office/drawing/2014/main" id="{B1528B2A-B4E5-4BA2-A1F1-6E08D1AAA3FF}"/>
                  </a:ext>
                </a:extLst>
              </p:cNvPr>
              <p:cNvPicPr>
                <a:picLocks noChangeAspect="1" noChangeArrowheads="1"/>
              </p:cNvPicPr>
              <p:nvPr/>
            </p:nvPicPr>
            <p:blipFill>
              <a:blip r:embed="rId14" cstate="print">
                <a:extLst>
                  <a:ext uri="{28A0092B-C50C-407E-A947-70E740481C1C}">
                    <a14:useLocalDpi xmlns:a14="http://schemas.microsoft.com/office/drawing/2010/main" val="0"/>
                  </a:ext>
                </a:extLst>
              </a:blip>
              <a:srcRect/>
              <a:stretch>
                <a:fillRect/>
              </a:stretch>
            </p:blipFill>
            <p:spPr bwMode="auto">
              <a:xfrm>
                <a:off x="9742422" y="6356650"/>
                <a:ext cx="530224" cy="28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47" descr="spherical">
                <a:extLst>
                  <a:ext uri="{FF2B5EF4-FFF2-40B4-BE49-F238E27FC236}">
                    <a16:creationId xmlns:a16="http://schemas.microsoft.com/office/drawing/2014/main" id="{0BA5750C-7D7F-4D1F-B10E-E0BD7C66A582}"/>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398877" y="4975269"/>
                <a:ext cx="296862" cy="285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2" name="TextBox 1">
              <a:extLst>
                <a:ext uri="{FF2B5EF4-FFF2-40B4-BE49-F238E27FC236}">
                  <a16:creationId xmlns:a16="http://schemas.microsoft.com/office/drawing/2014/main" id="{576410B3-B641-4B4E-9642-6842E692B463}"/>
                </a:ext>
              </a:extLst>
            </p:cNvPr>
            <p:cNvSpPr txBox="1"/>
            <p:nvPr/>
          </p:nvSpPr>
          <p:spPr>
            <a:xfrm>
              <a:off x="3534282" y="4733616"/>
              <a:ext cx="2646342" cy="389851"/>
            </a:xfrm>
            <a:prstGeom prst="rect">
              <a:avLst/>
            </a:prstGeom>
            <a:noFill/>
          </p:spPr>
          <p:txBody>
            <a:bodyPr wrap="square" rtlCol="0">
              <a:spAutoFit/>
            </a:bodyPr>
            <a:lstStyle/>
            <a:p>
              <a:pPr algn="ctr"/>
              <a:r>
                <a:rPr lang="en-US" sz="1584" b="1" dirty="0">
                  <a:solidFill>
                    <a:srgbClr val="00294B"/>
                  </a:solidFill>
                  <a:latin typeface="Calibri" panose="020F0502020204030204" pitchFamily="34" charset="0"/>
                  <a:ea typeface="MS PGothic" panose="020B0600070205080204" pitchFamily="34" charset="-128"/>
                </a:rPr>
                <a:t>N=28 </a:t>
              </a:r>
              <a:r>
                <a:rPr lang="en-US" sz="1584" b="1" dirty="0" err="1">
                  <a:solidFill>
                    <a:srgbClr val="00294B"/>
                  </a:solidFill>
                  <a:latin typeface="Calibri" panose="020F0502020204030204" pitchFamily="34" charset="0"/>
                  <a:ea typeface="MS PGothic" panose="020B0600070205080204" pitchFamily="34" charset="-128"/>
                </a:rPr>
                <a:t>magicity</a:t>
              </a:r>
              <a:r>
                <a:rPr lang="en-US" sz="1584" b="1" dirty="0">
                  <a:solidFill>
                    <a:srgbClr val="00294B"/>
                  </a:solidFill>
                  <a:latin typeface="Calibri" panose="020F0502020204030204" pitchFamily="34" charset="0"/>
                  <a:ea typeface="MS PGothic" panose="020B0600070205080204" pitchFamily="34" charset="-128"/>
                </a:rPr>
                <a:t> lost</a:t>
              </a:r>
              <a:endParaRPr lang="en-US" sz="1584" b="1" dirty="0">
                <a:solidFill>
                  <a:srgbClr val="00294B"/>
                </a:solidFill>
                <a:latin typeface="+mn-lt"/>
              </a:endParaRPr>
            </a:p>
          </p:txBody>
        </p:sp>
        <p:sp>
          <p:nvSpPr>
            <p:cNvPr id="23" name="ZoneTexte 63">
              <a:extLst>
                <a:ext uri="{FF2B5EF4-FFF2-40B4-BE49-F238E27FC236}">
                  <a16:creationId xmlns:a16="http://schemas.microsoft.com/office/drawing/2014/main" id="{86BF22C0-BE1E-4516-A0B0-249AAB0F03E8}"/>
                </a:ext>
              </a:extLst>
            </p:cNvPr>
            <p:cNvSpPr txBox="1">
              <a:spLocks noChangeArrowheads="1"/>
            </p:cNvSpPr>
            <p:nvPr/>
          </p:nvSpPr>
          <p:spPr bwMode="auto">
            <a:xfrm rot="18868226">
              <a:off x="7726144" y="4402579"/>
              <a:ext cx="2071817" cy="428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3200">
                  <a:solidFill>
                    <a:schemeClr val="tx1"/>
                  </a:solidFill>
                  <a:latin typeface="Arial" panose="020B0604020202020204" pitchFamily="34" charset="0"/>
                  <a:ea typeface="MS PGothic" panose="020B0600070205080204" pitchFamily="34" charset="-128"/>
                </a:defRPr>
              </a:lvl1pPr>
              <a:lvl2pPr marL="742950" indent="-285750" eaLnBrk="0" hangingPunct="0">
                <a:defRPr sz="3200">
                  <a:solidFill>
                    <a:schemeClr val="tx1"/>
                  </a:solidFill>
                  <a:latin typeface="Arial" panose="020B0604020202020204" pitchFamily="34" charset="0"/>
                  <a:ea typeface="MS PGothic" panose="020B0600070205080204" pitchFamily="34" charset="-128"/>
                </a:defRPr>
              </a:lvl2pPr>
              <a:lvl3pPr marL="1143000" indent="-228600" eaLnBrk="0" hangingPunct="0">
                <a:defRPr sz="3200">
                  <a:solidFill>
                    <a:schemeClr val="tx1"/>
                  </a:solidFill>
                  <a:latin typeface="Arial" panose="020B0604020202020204" pitchFamily="34" charset="0"/>
                  <a:ea typeface="MS PGothic" panose="020B0600070205080204" pitchFamily="34" charset="-128"/>
                </a:defRPr>
              </a:lvl3pPr>
              <a:lvl4pPr marL="1600200" indent="-228600" eaLnBrk="0" hangingPunct="0">
                <a:defRPr sz="3200">
                  <a:solidFill>
                    <a:schemeClr val="tx1"/>
                  </a:solidFill>
                  <a:latin typeface="Arial" panose="020B0604020202020204" pitchFamily="34" charset="0"/>
                  <a:ea typeface="MS PGothic" panose="020B0600070205080204" pitchFamily="34" charset="-128"/>
                </a:defRPr>
              </a:lvl4pPr>
              <a:lvl5pPr marL="2057400" indent="-228600" eaLnBrk="0" hangingPunct="0">
                <a:defRPr sz="3200">
                  <a:solidFill>
                    <a:schemeClr val="tx1"/>
                  </a:solidFill>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3200">
                  <a:solidFill>
                    <a:schemeClr val="tx1"/>
                  </a:solidFill>
                  <a:latin typeface="Arial" panose="020B0604020202020204" pitchFamily="34" charset="0"/>
                  <a:ea typeface="MS PGothic" panose="020B0600070205080204" pitchFamily="34" charset="-128"/>
                </a:defRPr>
              </a:lvl9pPr>
            </a:lstStyle>
            <a:p>
              <a:pPr algn="ctr" eaLnBrk="1" hangingPunct="1"/>
              <a:r>
                <a:rPr lang="en-US" altLang="en-US" sz="1799" b="1" dirty="0">
                  <a:latin typeface="Calibri" panose="020F0502020204030204" pitchFamily="34" charset="0"/>
                </a:rPr>
                <a:t>New symmetries</a:t>
              </a:r>
            </a:p>
          </p:txBody>
        </p:sp>
        <p:pic>
          <p:nvPicPr>
            <p:cNvPr id="24" name="Picture 5">
              <a:extLst>
                <a:ext uri="{FF2B5EF4-FFF2-40B4-BE49-F238E27FC236}">
                  <a16:creationId xmlns:a16="http://schemas.microsoft.com/office/drawing/2014/main" id="{A24245FA-56A7-450B-8631-CEAA9C495E69}"/>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694258" y="3531875"/>
              <a:ext cx="1178814" cy="1076188"/>
            </a:xfrm>
            <a:prstGeom prst="roundRect">
              <a:avLst/>
            </a:prstGeom>
            <a:ln w="38100">
              <a:solidFill>
                <a:srgbClr val="FF6700"/>
              </a:solidFill>
            </a:ln>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89803" dir="2700000" algn="ctr" rotWithShape="0">
                      <a:srgbClr val="4DFFCC"/>
                    </a:outerShdw>
                  </a:effectLst>
                </a14:hiddenEffects>
              </a:ext>
            </a:extLst>
          </p:spPr>
        </p:pic>
        <p:sp>
          <p:nvSpPr>
            <p:cNvPr id="25" name="ZoneTexte 24">
              <a:extLst>
                <a:ext uri="{FF2B5EF4-FFF2-40B4-BE49-F238E27FC236}">
                  <a16:creationId xmlns:a16="http://schemas.microsoft.com/office/drawing/2014/main" id="{EEA5289C-E10D-45A2-B728-F22883C5FC8B}"/>
                </a:ext>
              </a:extLst>
            </p:cNvPr>
            <p:cNvSpPr txBox="1"/>
            <p:nvPr/>
          </p:nvSpPr>
          <p:spPr>
            <a:xfrm>
              <a:off x="6366886" y="2798936"/>
              <a:ext cx="2896601" cy="672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r" eaLnBrk="1" hangingPunct="1">
                <a:defRPr sz="1400" b="1">
                  <a:solidFill>
                    <a:srgbClr val="00294B"/>
                  </a:solidFill>
                  <a:latin typeface="Calibri" panose="020F0502020204030204" pitchFamily="34" charset="0"/>
                  <a:ea typeface="MS PGothic" panose="020B0600070205080204" pitchFamily="34" charset="-128"/>
                  <a:cs typeface="Arial" panose="020B0604020202020204" pitchFamily="34" charset="0"/>
                </a:defRPr>
              </a:lvl1pPr>
              <a:lvl2pPr marL="742950" indent="-285750" eaLnBrk="0" hangingPunct="0">
                <a:defRPr sz="3200">
                  <a:latin typeface="Arial" panose="020B0604020202020204" pitchFamily="34" charset="0"/>
                  <a:ea typeface="MS PGothic" panose="020B0600070205080204" pitchFamily="34" charset="-128"/>
                </a:defRPr>
              </a:lvl2pPr>
              <a:lvl3pPr marL="1143000" indent="-228600" eaLnBrk="0" hangingPunct="0">
                <a:defRPr sz="3200">
                  <a:latin typeface="Arial" panose="020B0604020202020204" pitchFamily="34" charset="0"/>
                  <a:ea typeface="MS PGothic" panose="020B0600070205080204" pitchFamily="34" charset="-128"/>
                </a:defRPr>
              </a:lvl3pPr>
              <a:lvl4pPr marL="1600200" indent="-228600" eaLnBrk="0" hangingPunct="0">
                <a:defRPr sz="3200">
                  <a:latin typeface="Arial" panose="020B0604020202020204" pitchFamily="34" charset="0"/>
                  <a:ea typeface="MS PGothic" panose="020B0600070205080204" pitchFamily="34" charset="-128"/>
                </a:defRPr>
              </a:lvl4pPr>
              <a:lvl5pPr marL="2057400" indent="-228600" eaLnBrk="0" hangingPunct="0">
                <a:defRPr sz="3200">
                  <a:latin typeface="Arial" panose="020B0604020202020204" pitchFamily="34" charset="0"/>
                  <a:ea typeface="MS PGothic" panose="020B0600070205080204" pitchFamily="34" charset="-128"/>
                </a:defRPr>
              </a:lvl5pPr>
              <a:lvl6pPr marL="2514600" indent="-228600" defTabSz="457200" eaLnBrk="0" fontAlgn="base" hangingPunct="0">
                <a:spcBef>
                  <a:spcPct val="0"/>
                </a:spcBef>
                <a:spcAft>
                  <a:spcPct val="0"/>
                </a:spcAft>
                <a:defRPr sz="3200">
                  <a:latin typeface="Arial" panose="020B0604020202020204" pitchFamily="34" charset="0"/>
                  <a:ea typeface="MS PGothic" panose="020B0600070205080204" pitchFamily="34" charset="-128"/>
                </a:defRPr>
              </a:lvl6pPr>
              <a:lvl7pPr marL="2971800" indent="-228600" defTabSz="457200" eaLnBrk="0" fontAlgn="base" hangingPunct="0">
                <a:spcBef>
                  <a:spcPct val="0"/>
                </a:spcBef>
                <a:spcAft>
                  <a:spcPct val="0"/>
                </a:spcAft>
                <a:defRPr sz="3200">
                  <a:latin typeface="Arial" panose="020B0604020202020204" pitchFamily="34" charset="0"/>
                  <a:ea typeface="MS PGothic" panose="020B0600070205080204" pitchFamily="34" charset="-128"/>
                </a:defRPr>
              </a:lvl7pPr>
              <a:lvl8pPr marL="3429000" indent="-228600" defTabSz="457200" eaLnBrk="0" fontAlgn="base" hangingPunct="0">
                <a:spcBef>
                  <a:spcPct val="0"/>
                </a:spcBef>
                <a:spcAft>
                  <a:spcPct val="0"/>
                </a:spcAft>
                <a:defRPr sz="3200">
                  <a:latin typeface="Arial" panose="020B0604020202020204" pitchFamily="34" charset="0"/>
                  <a:ea typeface="MS PGothic" panose="020B0600070205080204" pitchFamily="34" charset="-128"/>
                </a:defRPr>
              </a:lvl8pPr>
              <a:lvl9pPr marL="3886200" indent="-228600" defTabSz="457200" eaLnBrk="0" fontAlgn="base" hangingPunct="0">
                <a:spcBef>
                  <a:spcPct val="0"/>
                </a:spcBef>
                <a:spcAft>
                  <a:spcPct val="0"/>
                </a:spcAft>
                <a:defRPr sz="3200">
                  <a:latin typeface="Arial" panose="020B0604020202020204" pitchFamily="34" charset="0"/>
                  <a:ea typeface="MS PGothic" panose="020B0600070205080204" pitchFamily="34" charset="-128"/>
                </a:defRPr>
              </a:lvl9pPr>
            </a:lstStyle>
            <a:p>
              <a:pPr algn="l"/>
              <a:r>
                <a:rPr lang="en-US" sz="1584" dirty="0"/>
                <a:t>How heavy elements are formed in the Universe</a:t>
              </a:r>
            </a:p>
          </p:txBody>
        </p:sp>
        <p:pic>
          <p:nvPicPr>
            <p:cNvPr id="26" name="Image 25">
              <a:extLst>
                <a:ext uri="{FF2B5EF4-FFF2-40B4-BE49-F238E27FC236}">
                  <a16:creationId xmlns:a16="http://schemas.microsoft.com/office/drawing/2014/main" id="{12A59C07-B76E-4434-BB3C-8F3776B3BADF}"/>
                </a:ext>
              </a:extLst>
            </p:cNvPr>
            <p:cNvPicPr>
              <a:picLocks noChangeAspect="1"/>
            </p:cNvPicPr>
            <p:nvPr/>
          </p:nvPicPr>
          <p:blipFill>
            <a:blip r:embed="rId17"/>
            <a:stretch>
              <a:fillRect/>
            </a:stretch>
          </p:blipFill>
          <p:spPr>
            <a:xfrm>
              <a:off x="6736987" y="4797884"/>
              <a:ext cx="1033851" cy="934021"/>
            </a:xfrm>
            <a:prstGeom prst="roundRect">
              <a:avLst/>
            </a:prstGeom>
            <a:ln w="38100">
              <a:solidFill>
                <a:srgbClr val="FF6700"/>
              </a:solidFill>
            </a:ln>
          </p:spPr>
        </p:pic>
        <p:pic>
          <p:nvPicPr>
            <p:cNvPr id="27" name="Immagine 46">
              <a:extLst>
                <a:ext uri="{FF2B5EF4-FFF2-40B4-BE49-F238E27FC236}">
                  <a16:creationId xmlns:a16="http://schemas.microsoft.com/office/drawing/2014/main" id="{5A835532-3217-4E7C-94A8-161D6906EFD9}"/>
                </a:ext>
              </a:extLst>
            </p:cNvPr>
            <p:cNvPicPr>
              <a:picLocks noChangeAspect="1"/>
            </p:cNvPicPr>
            <p:nvPr/>
          </p:nvPicPr>
          <p:blipFill rotWithShape="1">
            <a:blip r:embed="rId18">
              <a:extLst>
                <a:ext uri="{28A0092B-C50C-407E-A947-70E740481C1C}">
                  <a14:useLocalDpi xmlns:a14="http://schemas.microsoft.com/office/drawing/2010/main" val="0"/>
                </a:ext>
              </a:extLst>
            </a:blip>
            <a:srcRect l="6205" r="6778" b="4912"/>
            <a:stretch/>
          </p:blipFill>
          <p:spPr bwMode="auto">
            <a:xfrm>
              <a:off x="9682736" y="3495521"/>
              <a:ext cx="1080120" cy="888691"/>
            </a:xfrm>
            <a:prstGeom prst="roundRect">
              <a:avLst/>
            </a:prstGeom>
            <a:ln w="38100">
              <a:solidFill>
                <a:srgbClr val="FF6700"/>
              </a:solidFill>
            </a:ln>
            <a:extLst>
              <a:ext uri="{909E8E84-426E-40DD-AFC4-6F175D3DCCD1}">
                <a14:hiddenFill xmlns:a14="http://schemas.microsoft.com/office/drawing/2010/main">
                  <a:solidFill>
                    <a:srgbClr val="FFFFFF"/>
                  </a:solidFill>
                </a14:hiddenFill>
              </a:ext>
            </a:extLst>
          </p:spPr>
        </p:pic>
        <p:sp>
          <p:nvSpPr>
            <p:cNvPr id="28" name="ZoneTexte 94">
              <a:extLst>
                <a:ext uri="{FF2B5EF4-FFF2-40B4-BE49-F238E27FC236}">
                  <a16:creationId xmlns:a16="http://schemas.microsoft.com/office/drawing/2014/main" id="{568BAEFA-284D-4A74-8835-F99E1493A732}"/>
                </a:ext>
              </a:extLst>
            </p:cNvPr>
            <p:cNvSpPr txBox="1">
              <a:spLocks noChangeArrowheads="1"/>
            </p:cNvSpPr>
            <p:nvPr/>
          </p:nvSpPr>
          <p:spPr bwMode="auto">
            <a:xfrm>
              <a:off x="9329263" y="4515063"/>
              <a:ext cx="1741307" cy="955365"/>
            </a:xfrm>
            <a:prstGeom prst="rect">
              <a:avLst/>
            </a:prstGeom>
            <a:noFill/>
            <a:ln>
              <a:noFill/>
            </a:ln>
            <a:extLst/>
          </p:spPr>
          <p:txBody>
            <a:bodyPr wrap="square">
              <a:spAutoFit/>
            </a:bodyPr>
            <a:lstStyle>
              <a:lvl1pPr eaLnBrk="0" hangingPunct="0">
                <a:defRPr sz="3200">
                  <a:solidFill>
                    <a:schemeClr val="tx1"/>
                  </a:solidFill>
                  <a:latin typeface="Arial" charset="0"/>
                  <a:ea typeface="ＭＳ Ｐゴシック" charset="0"/>
                  <a:cs typeface="ＭＳ Ｐゴシック" charset="0"/>
                </a:defRPr>
              </a:lvl1pPr>
              <a:lvl2pPr marL="742950" indent="-285750" eaLnBrk="0" hangingPunct="0">
                <a:defRPr sz="3200">
                  <a:solidFill>
                    <a:schemeClr val="tx1"/>
                  </a:solidFill>
                  <a:latin typeface="Arial" charset="0"/>
                  <a:ea typeface="ＭＳ Ｐゴシック" charset="0"/>
                </a:defRPr>
              </a:lvl2pPr>
              <a:lvl3pPr marL="1143000" indent="-228600" eaLnBrk="0" hangingPunct="0">
                <a:defRPr sz="3200">
                  <a:solidFill>
                    <a:schemeClr val="tx1"/>
                  </a:solidFill>
                  <a:latin typeface="Arial" charset="0"/>
                  <a:ea typeface="ＭＳ Ｐゴシック" charset="0"/>
                </a:defRPr>
              </a:lvl3pPr>
              <a:lvl4pPr marL="1600200" indent="-228600" eaLnBrk="0" hangingPunct="0">
                <a:defRPr sz="3200">
                  <a:solidFill>
                    <a:schemeClr val="tx1"/>
                  </a:solidFill>
                  <a:latin typeface="Arial" charset="0"/>
                  <a:ea typeface="ＭＳ Ｐゴシック" charset="0"/>
                </a:defRPr>
              </a:lvl4pPr>
              <a:lvl5pPr marL="2057400" indent="-228600" eaLnBrk="0" hangingPunct="0">
                <a:defRPr sz="3200">
                  <a:solidFill>
                    <a:schemeClr val="tx1"/>
                  </a:solidFill>
                  <a:latin typeface="Arial" charset="0"/>
                  <a:ea typeface="ＭＳ Ｐゴシック" charset="0"/>
                </a:defRPr>
              </a:lvl5pPr>
              <a:lvl6pPr marL="2514600" indent="-228600" eaLnBrk="0" fontAlgn="base" hangingPunct="0">
                <a:spcBef>
                  <a:spcPct val="0"/>
                </a:spcBef>
                <a:spcAft>
                  <a:spcPct val="0"/>
                </a:spcAft>
                <a:defRPr sz="3200">
                  <a:solidFill>
                    <a:schemeClr val="tx1"/>
                  </a:solidFill>
                  <a:latin typeface="Arial" charset="0"/>
                  <a:ea typeface="ＭＳ Ｐゴシック" charset="0"/>
                </a:defRPr>
              </a:lvl6pPr>
              <a:lvl7pPr marL="2971800" indent="-228600" eaLnBrk="0" fontAlgn="base" hangingPunct="0">
                <a:spcBef>
                  <a:spcPct val="0"/>
                </a:spcBef>
                <a:spcAft>
                  <a:spcPct val="0"/>
                </a:spcAft>
                <a:defRPr sz="3200">
                  <a:solidFill>
                    <a:schemeClr val="tx1"/>
                  </a:solidFill>
                  <a:latin typeface="Arial" charset="0"/>
                  <a:ea typeface="ＭＳ Ｐゴシック" charset="0"/>
                </a:defRPr>
              </a:lvl7pPr>
              <a:lvl8pPr marL="3429000" indent="-228600" eaLnBrk="0" fontAlgn="base" hangingPunct="0">
                <a:spcBef>
                  <a:spcPct val="0"/>
                </a:spcBef>
                <a:spcAft>
                  <a:spcPct val="0"/>
                </a:spcAft>
                <a:defRPr sz="3200">
                  <a:solidFill>
                    <a:schemeClr val="tx1"/>
                  </a:solidFill>
                  <a:latin typeface="Arial" charset="0"/>
                  <a:ea typeface="ＭＳ Ｐゴシック" charset="0"/>
                </a:defRPr>
              </a:lvl8pPr>
              <a:lvl9pPr marL="3886200" indent="-228600" eaLnBrk="0" fontAlgn="base" hangingPunct="0">
                <a:spcBef>
                  <a:spcPct val="0"/>
                </a:spcBef>
                <a:spcAft>
                  <a:spcPct val="0"/>
                </a:spcAft>
                <a:defRPr sz="3200">
                  <a:solidFill>
                    <a:schemeClr val="tx1"/>
                  </a:solidFill>
                  <a:latin typeface="Arial" charset="0"/>
                  <a:ea typeface="ＭＳ Ｐゴシック" charset="0"/>
                </a:defRPr>
              </a:lvl9pPr>
            </a:lstStyle>
            <a:p>
              <a:pPr algn="ctr" eaLnBrk="1" hangingPunct="1">
                <a:defRPr/>
              </a:pPr>
              <a:r>
                <a:rPr lang="fr-FR" sz="1584" dirty="0">
                  <a:effectLst>
                    <a:outerShdw blurRad="50800" dist="38100" dir="2700000">
                      <a:srgbClr val="000000">
                        <a:alpha val="43000"/>
                      </a:srgbClr>
                    </a:outerShdw>
                  </a:effectLst>
                  <a:latin typeface="Calibri" charset="0"/>
                  <a:cs typeface="Arial" charset="0"/>
                </a:rPr>
                <a:t>  </a:t>
              </a:r>
              <a:r>
                <a:rPr lang="fr-FR" sz="1584" b="1" dirty="0">
                  <a:solidFill>
                    <a:srgbClr val="00294B"/>
                  </a:solidFill>
                  <a:latin typeface="Calibri" panose="020F0502020204030204" pitchFamily="34" charset="0"/>
                  <a:ea typeface="MS PGothic" panose="020B0600070205080204" pitchFamily="34" charset="-128"/>
                  <a:cs typeface="Arial" panose="020B0604020202020204" pitchFamily="34" charset="0"/>
                </a:rPr>
                <a:t>New  collectives excitations</a:t>
              </a:r>
            </a:p>
          </p:txBody>
        </p:sp>
      </p:grpSp>
    </p:spTree>
    <p:extLst>
      <p:ext uri="{BB962C8B-B14F-4D97-AF65-F5344CB8AC3E}">
        <p14:creationId xmlns:p14="http://schemas.microsoft.com/office/powerpoint/2010/main" val="5859198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A34DD133-D1A5-4A57-B6F1-9B1989B22DC3}"/>
              </a:ext>
            </a:extLst>
          </p:cNvPr>
          <p:cNvSpPr/>
          <p:nvPr/>
        </p:nvSpPr>
        <p:spPr>
          <a:xfrm>
            <a:off x="1281931" y="224992"/>
            <a:ext cx="9490844" cy="71652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e la date 1">
            <a:extLst>
              <a:ext uri="{FF2B5EF4-FFF2-40B4-BE49-F238E27FC236}">
                <a16:creationId xmlns:a16="http://schemas.microsoft.com/office/drawing/2014/main" id="{89483BF7-428B-436A-BF72-A4DE3F7BBBAD}"/>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BB4968C0-2B3A-4BF7-903E-9645549E7348}"/>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979D4479-F9F5-4B34-9326-25C0C72D735A}"/>
              </a:ext>
            </a:extLst>
          </p:cNvPr>
          <p:cNvSpPr>
            <a:spLocks noGrp="1"/>
          </p:cNvSpPr>
          <p:nvPr>
            <p:ph type="sldNum" sz="quarter" idx="12"/>
          </p:nvPr>
        </p:nvSpPr>
        <p:spPr/>
        <p:txBody>
          <a:bodyPr/>
          <a:lstStyle/>
          <a:p>
            <a:fld id="{77E71596-5F9D-49C5-9701-16B3CA54319D}" type="slidenum">
              <a:rPr lang="fr-FR" smtClean="0"/>
              <a:pPr/>
              <a:t>24</a:t>
            </a:fld>
            <a:endParaRPr lang="fr-FR" dirty="0"/>
          </a:p>
        </p:txBody>
      </p:sp>
      <p:sp>
        <p:nvSpPr>
          <p:cNvPr id="6" name="Titre 5">
            <a:extLst>
              <a:ext uri="{FF2B5EF4-FFF2-40B4-BE49-F238E27FC236}">
                <a16:creationId xmlns:a16="http://schemas.microsoft.com/office/drawing/2014/main" id="{361D3D32-C58E-4D40-97C0-2CE807004F74}"/>
              </a:ext>
            </a:extLst>
          </p:cNvPr>
          <p:cNvSpPr>
            <a:spLocks noGrp="1"/>
          </p:cNvSpPr>
          <p:nvPr>
            <p:ph type="title"/>
          </p:nvPr>
        </p:nvSpPr>
        <p:spPr>
          <a:xfrm>
            <a:off x="849883" y="284045"/>
            <a:ext cx="8856984" cy="432048"/>
          </a:xfrm>
        </p:spPr>
        <p:txBody>
          <a:bodyPr/>
          <a:lstStyle/>
          <a:p>
            <a:r>
              <a:rPr lang="fr-FR" dirty="0">
                <a:solidFill>
                  <a:srgbClr val="FF6700"/>
                </a:solidFill>
                <a:effectLst>
                  <a:outerShdw blurRad="38100" dist="38100" dir="2700000" algn="tl">
                    <a:srgbClr val="000000">
                      <a:alpha val="43137"/>
                    </a:srgbClr>
                  </a:outerShdw>
                </a:effectLst>
                <a:cs typeface="Arial" charset="0"/>
              </a:rPr>
              <a:t>Projectile fragmentation at Intermediate energies@ </a:t>
            </a:r>
            <a:br>
              <a:rPr lang="fr-FR" dirty="0">
                <a:solidFill>
                  <a:srgbClr val="FF6700"/>
                </a:solidFill>
                <a:effectLst>
                  <a:outerShdw blurRad="38100" dist="38100" dir="2700000" algn="tl">
                    <a:srgbClr val="000000">
                      <a:alpha val="43137"/>
                    </a:srgbClr>
                  </a:outerShdw>
                </a:effectLst>
                <a:cs typeface="Arial" charset="0"/>
              </a:rPr>
            </a:br>
            <a:r>
              <a:rPr lang="fr-FR" dirty="0">
                <a:solidFill>
                  <a:srgbClr val="FF6700"/>
                </a:solidFill>
                <a:effectLst>
                  <a:outerShdw blurRad="38100" dist="38100" dir="2700000" algn="tl">
                    <a:srgbClr val="000000">
                      <a:alpha val="43137"/>
                    </a:srgbClr>
                  </a:outerShdw>
                </a:effectLst>
                <a:cs typeface="Arial" charset="0"/>
              </a:rPr>
              <a:t>                                 The neutron drip line with LISE</a:t>
            </a:r>
          </a:p>
        </p:txBody>
      </p:sp>
      <p:pic>
        <p:nvPicPr>
          <p:cNvPr id="7" name="Image 6">
            <a:extLst>
              <a:ext uri="{FF2B5EF4-FFF2-40B4-BE49-F238E27FC236}">
                <a16:creationId xmlns:a16="http://schemas.microsoft.com/office/drawing/2014/main" id="{665DC37A-315B-4D89-A944-224E39C841C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26313" y="233455"/>
            <a:ext cx="1613508" cy="422384"/>
          </a:xfrm>
          <a:prstGeom prst="rect">
            <a:avLst/>
          </a:prstGeom>
        </p:spPr>
      </p:pic>
      <p:sp>
        <p:nvSpPr>
          <p:cNvPr id="9" name="object 3">
            <a:extLst>
              <a:ext uri="{FF2B5EF4-FFF2-40B4-BE49-F238E27FC236}">
                <a16:creationId xmlns:a16="http://schemas.microsoft.com/office/drawing/2014/main" id="{9038DC1E-6BB7-41CF-B183-8B311B12B1C7}"/>
              </a:ext>
            </a:extLst>
          </p:cNvPr>
          <p:cNvSpPr/>
          <p:nvPr/>
        </p:nvSpPr>
        <p:spPr>
          <a:xfrm>
            <a:off x="903631" y="1295328"/>
            <a:ext cx="4160577" cy="3652451"/>
          </a:xfrm>
          <a:prstGeom prst="rect">
            <a:avLst/>
          </a:prstGeom>
          <a:blipFill>
            <a:blip r:embed="rId4" cstate="print"/>
            <a:stretch>
              <a:fillRect/>
            </a:stretch>
          </a:blipFill>
        </p:spPr>
        <p:txBody>
          <a:bodyPr wrap="square" lIns="0" tIns="0" rIns="0" bIns="0" rtlCol="0"/>
          <a:lstStyle/>
          <a:p>
            <a:endParaRPr sz="1400"/>
          </a:p>
        </p:txBody>
      </p:sp>
      <p:sp>
        <p:nvSpPr>
          <p:cNvPr id="10" name="Rectangle 9">
            <a:extLst>
              <a:ext uri="{FF2B5EF4-FFF2-40B4-BE49-F238E27FC236}">
                <a16:creationId xmlns:a16="http://schemas.microsoft.com/office/drawing/2014/main" id="{5AEA3ABA-F1DD-4643-9F3D-A716BD78CB3A}"/>
              </a:ext>
            </a:extLst>
          </p:cNvPr>
          <p:cNvSpPr/>
          <p:nvPr/>
        </p:nvSpPr>
        <p:spPr>
          <a:xfrm>
            <a:off x="1356283" y="935610"/>
            <a:ext cx="3791423" cy="307777"/>
          </a:xfrm>
          <a:prstGeom prst="rect">
            <a:avLst/>
          </a:prstGeom>
        </p:spPr>
        <p:txBody>
          <a:bodyPr wrap="none">
            <a:spAutoFit/>
          </a:bodyPr>
          <a:lstStyle/>
          <a:p>
            <a:pPr marL="25400" algn="ctr">
              <a:spcBef>
                <a:spcPts val="1345"/>
              </a:spcBef>
            </a:pPr>
            <a:r>
              <a:rPr lang="nb-NO" sz="1400" spc="-5" dirty="0">
                <a:cs typeface="Calibri"/>
              </a:rPr>
              <a:t>M. Langevin et al, Phys. Lett. </a:t>
            </a:r>
            <a:r>
              <a:rPr lang="nb-NO" sz="1400" b="1" u="sng" spc="-5" dirty="0">
                <a:uFill>
                  <a:solidFill>
                    <a:srgbClr val="C0504D"/>
                  </a:solidFill>
                </a:uFill>
                <a:cs typeface="Calibri"/>
              </a:rPr>
              <a:t>150B</a:t>
            </a:r>
            <a:r>
              <a:rPr lang="nb-NO" sz="1400" b="1" spc="-5" dirty="0">
                <a:cs typeface="Calibri"/>
              </a:rPr>
              <a:t> </a:t>
            </a:r>
            <a:r>
              <a:rPr lang="nb-NO" sz="1400" spc="-5" dirty="0">
                <a:cs typeface="Calibri"/>
              </a:rPr>
              <a:t>(1985)</a:t>
            </a:r>
            <a:r>
              <a:rPr lang="nb-NO" sz="1400" spc="70" dirty="0">
                <a:cs typeface="Calibri"/>
              </a:rPr>
              <a:t> </a:t>
            </a:r>
            <a:r>
              <a:rPr lang="nb-NO" sz="1400" spc="-5" dirty="0">
                <a:cs typeface="Calibri"/>
              </a:rPr>
              <a:t>71</a:t>
            </a:r>
            <a:endParaRPr lang="nb-NO" sz="1400" dirty="0">
              <a:cs typeface="Calibri"/>
            </a:endParaRPr>
          </a:p>
        </p:txBody>
      </p:sp>
      <p:sp>
        <p:nvSpPr>
          <p:cNvPr id="11" name="Rectangle 10">
            <a:extLst>
              <a:ext uri="{FF2B5EF4-FFF2-40B4-BE49-F238E27FC236}">
                <a16:creationId xmlns:a16="http://schemas.microsoft.com/office/drawing/2014/main" id="{378E49F9-741F-4135-B357-5A5BD3C78A67}"/>
              </a:ext>
            </a:extLst>
          </p:cNvPr>
          <p:cNvSpPr/>
          <p:nvPr/>
        </p:nvSpPr>
        <p:spPr>
          <a:xfrm>
            <a:off x="2508411" y="1418126"/>
            <a:ext cx="2547942" cy="400110"/>
          </a:xfrm>
          <a:prstGeom prst="rect">
            <a:avLst/>
          </a:prstGeom>
        </p:spPr>
        <p:txBody>
          <a:bodyPr wrap="none">
            <a:spAutoFit/>
          </a:bodyPr>
          <a:lstStyle/>
          <a:p>
            <a:pPr marL="668020">
              <a:spcBef>
                <a:spcPts val="894"/>
              </a:spcBef>
            </a:pPr>
            <a:r>
              <a:rPr lang="fr-FR" sz="2000" b="1" spc="-22" baseline="26455" dirty="0">
                <a:solidFill>
                  <a:srgbClr val="C4004A"/>
                </a:solidFill>
                <a:cs typeface="Calibri"/>
              </a:rPr>
              <a:t>40</a:t>
            </a:r>
            <a:r>
              <a:rPr lang="fr-FR" sz="2000" b="1" spc="-15" dirty="0">
                <a:solidFill>
                  <a:srgbClr val="C4004A"/>
                </a:solidFill>
                <a:cs typeface="Calibri"/>
              </a:rPr>
              <a:t>Ar(44MeV/A)</a:t>
            </a:r>
            <a:endParaRPr lang="fr-FR" sz="2000" b="1" dirty="0">
              <a:solidFill>
                <a:srgbClr val="C4004A"/>
              </a:solidFill>
              <a:cs typeface="Calibri"/>
            </a:endParaRPr>
          </a:p>
        </p:txBody>
      </p:sp>
      <p:sp>
        <p:nvSpPr>
          <p:cNvPr id="12" name="object 11">
            <a:extLst>
              <a:ext uri="{FF2B5EF4-FFF2-40B4-BE49-F238E27FC236}">
                <a16:creationId xmlns:a16="http://schemas.microsoft.com/office/drawing/2014/main" id="{37F0ECEF-46B6-4C05-9DEE-E78EA2C2AC6A}"/>
              </a:ext>
            </a:extLst>
          </p:cNvPr>
          <p:cNvSpPr txBox="1"/>
          <p:nvPr/>
        </p:nvSpPr>
        <p:spPr>
          <a:xfrm>
            <a:off x="298933" y="5061341"/>
            <a:ext cx="5616622" cy="582211"/>
          </a:xfrm>
          <a:prstGeom prst="rect">
            <a:avLst/>
          </a:prstGeom>
        </p:spPr>
        <p:txBody>
          <a:bodyPr vert="horz" wrap="square" lIns="0" tIns="12700" rIns="0" bIns="0" rtlCol="0">
            <a:spAutoFit/>
          </a:bodyPr>
          <a:lstStyle/>
          <a:p>
            <a:pPr marR="17780" algn="ctr">
              <a:spcBef>
                <a:spcPts val="0"/>
              </a:spcBef>
            </a:pPr>
            <a:r>
              <a:rPr lang="en-US" sz="1400" b="1" i="1" dirty="0">
                <a:solidFill>
                  <a:srgbClr val="511F76"/>
                </a:solidFill>
                <a:cs typeface="Arial"/>
              </a:rPr>
              <a:t>Magnetic + velocity filter + </a:t>
            </a:r>
            <a:r>
              <a:rPr lang="en-US" sz="1400" b="1" i="1" dirty="0" err="1">
                <a:solidFill>
                  <a:srgbClr val="511F76"/>
                </a:solidFill>
                <a:cs typeface="Arial"/>
              </a:rPr>
              <a:t>dE</a:t>
            </a:r>
            <a:r>
              <a:rPr lang="en-US" sz="1400" b="1" i="1" dirty="0">
                <a:solidFill>
                  <a:srgbClr val="511F76"/>
                </a:solidFill>
                <a:cs typeface="Arial"/>
              </a:rPr>
              <a:t> /Time of  flight  identification  at </a:t>
            </a:r>
          </a:p>
          <a:p>
            <a:pPr marR="17780" algn="ctr">
              <a:spcBef>
                <a:spcPts val="0"/>
              </a:spcBef>
            </a:pPr>
            <a:r>
              <a:rPr lang="en-US" sz="1400" b="1" i="1" dirty="0">
                <a:solidFill>
                  <a:srgbClr val="511F76"/>
                </a:solidFill>
                <a:cs typeface="Arial"/>
              </a:rPr>
              <a:t>LISE Introduce to the world  the first  « Fragment separator »</a:t>
            </a:r>
            <a:endParaRPr lang="en-US" sz="1400" b="1" dirty="0">
              <a:solidFill>
                <a:srgbClr val="511F76"/>
              </a:solidFill>
              <a:cs typeface="Arial"/>
            </a:endParaRPr>
          </a:p>
          <a:p>
            <a:pPr algn="ctr">
              <a:lnSpc>
                <a:spcPct val="100000"/>
              </a:lnSpc>
            </a:pPr>
            <a:endParaRPr lang="en-US" sz="900" b="1" dirty="0">
              <a:solidFill>
                <a:srgbClr val="511F76"/>
              </a:solidFill>
              <a:cs typeface="Calibri"/>
            </a:endParaRPr>
          </a:p>
        </p:txBody>
      </p:sp>
      <p:sp>
        <p:nvSpPr>
          <p:cNvPr id="13" name="object 4">
            <a:extLst>
              <a:ext uri="{FF2B5EF4-FFF2-40B4-BE49-F238E27FC236}">
                <a16:creationId xmlns:a16="http://schemas.microsoft.com/office/drawing/2014/main" id="{DF76A60B-DB39-43EE-8EF3-5F7A5616931F}"/>
              </a:ext>
            </a:extLst>
          </p:cNvPr>
          <p:cNvSpPr/>
          <p:nvPr/>
        </p:nvSpPr>
        <p:spPr>
          <a:xfrm>
            <a:off x="5786105" y="941512"/>
            <a:ext cx="3262530" cy="2359262"/>
          </a:xfrm>
          <a:prstGeom prst="rect">
            <a:avLst/>
          </a:prstGeom>
          <a:blipFill>
            <a:blip r:embed="rId5" cstate="print"/>
            <a:stretch>
              <a:fillRect/>
            </a:stretch>
          </a:blipFill>
        </p:spPr>
        <p:txBody>
          <a:bodyPr wrap="square" lIns="0" tIns="0" rIns="0" bIns="0" rtlCol="0"/>
          <a:lstStyle/>
          <a:p>
            <a:endParaRPr dirty="0"/>
          </a:p>
        </p:txBody>
      </p:sp>
      <p:sp>
        <p:nvSpPr>
          <p:cNvPr id="14" name="object 6">
            <a:extLst>
              <a:ext uri="{FF2B5EF4-FFF2-40B4-BE49-F238E27FC236}">
                <a16:creationId xmlns:a16="http://schemas.microsoft.com/office/drawing/2014/main" id="{DF9A2806-ADAD-41F7-85F6-1CD860D97B45}"/>
              </a:ext>
            </a:extLst>
          </p:cNvPr>
          <p:cNvSpPr>
            <a:spLocks noChangeAspect="1"/>
          </p:cNvSpPr>
          <p:nvPr/>
        </p:nvSpPr>
        <p:spPr>
          <a:xfrm>
            <a:off x="9264658" y="1170424"/>
            <a:ext cx="1164018" cy="1592685"/>
          </a:xfrm>
          <a:prstGeom prst="rect">
            <a:avLst/>
          </a:prstGeom>
          <a:blipFill>
            <a:blip r:embed="rId6" cstate="print"/>
            <a:stretch>
              <a:fillRect/>
            </a:stretch>
          </a:blipFill>
        </p:spPr>
        <p:txBody>
          <a:bodyPr wrap="square" lIns="0" tIns="0" rIns="0" bIns="0" rtlCol="0"/>
          <a:lstStyle/>
          <a:p>
            <a:endParaRPr/>
          </a:p>
        </p:txBody>
      </p:sp>
      <p:sp>
        <p:nvSpPr>
          <p:cNvPr id="15" name="object 5">
            <a:extLst>
              <a:ext uri="{FF2B5EF4-FFF2-40B4-BE49-F238E27FC236}">
                <a16:creationId xmlns:a16="http://schemas.microsoft.com/office/drawing/2014/main" id="{FA712C58-F877-4B34-B306-D8B77985D6DC}"/>
              </a:ext>
            </a:extLst>
          </p:cNvPr>
          <p:cNvSpPr/>
          <p:nvPr/>
        </p:nvSpPr>
        <p:spPr>
          <a:xfrm>
            <a:off x="5915555" y="3378124"/>
            <a:ext cx="3133080" cy="1860082"/>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258855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5A6C012-5534-45BE-B2EA-63F183FB676B}"/>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7A361FA8-B43E-4CE4-B426-603777F9BFA8}"/>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2D3A60A4-3D7A-4104-8E69-959DC7FE7814}"/>
              </a:ext>
            </a:extLst>
          </p:cNvPr>
          <p:cNvSpPr>
            <a:spLocks noGrp="1"/>
          </p:cNvSpPr>
          <p:nvPr>
            <p:ph type="sldNum" sz="quarter" idx="12"/>
          </p:nvPr>
        </p:nvSpPr>
        <p:spPr/>
        <p:txBody>
          <a:bodyPr/>
          <a:lstStyle/>
          <a:p>
            <a:fld id="{77E71596-5F9D-49C5-9701-16B3CA54319D}" type="slidenum">
              <a:rPr lang="fr-FR" smtClean="0"/>
              <a:pPr/>
              <a:t>25</a:t>
            </a:fld>
            <a:endParaRPr lang="fr-FR" dirty="0"/>
          </a:p>
        </p:txBody>
      </p:sp>
      <p:sp>
        <p:nvSpPr>
          <p:cNvPr id="6" name="Titre 5">
            <a:extLst>
              <a:ext uri="{FF2B5EF4-FFF2-40B4-BE49-F238E27FC236}">
                <a16:creationId xmlns:a16="http://schemas.microsoft.com/office/drawing/2014/main" id="{1D694D7E-FE65-475E-8AD6-EEDCDA5241E3}"/>
              </a:ext>
            </a:extLst>
          </p:cNvPr>
          <p:cNvSpPr>
            <a:spLocks noGrp="1"/>
          </p:cNvSpPr>
          <p:nvPr>
            <p:ph type="title"/>
          </p:nvPr>
        </p:nvSpPr>
        <p:spPr>
          <a:xfrm>
            <a:off x="1281931" y="149425"/>
            <a:ext cx="8784976" cy="432048"/>
          </a:xfrm>
        </p:spPr>
        <p:txBody>
          <a:bodyPr/>
          <a:lstStyle/>
          <a:p>
            <a:r>
              <a:rPr lang="fr-FR" dirty="0">
                <a:solidFill>
                  <a:srgbClr val="FF6700"/>
                </a:solidFill>
                <a:effectLst>
                  <a:outerShdw blurRad="38100" dist="38100" dir="2700000" algn="tl">
                    <a:srgbClr val="000000">
                      <a:alpha val="43137"/>
                    </a:srgbClr>
                  </a:outerShdw>
                </a:effectLst>
                <a:cs typeface="Arial" charset="0"/>
              </a:rPr>
              <a:t>1985-2000…….« Exotic era … » IPN teams @Ganil </a:t>
            </a:r>
            <a:endParaRPr lang="fr-FR" dirty="0"/>
          </a:p>
        </p:txBody>
      </p:sp>
      <p:grpSp>
        <p:nvGrpSpPr>
          <p:cNvPr id="7" name="Group 11">
            <a:extLst>
              <a:ext uri="{FF2B5EF4-FFF2-40B4-BE49-F238E27FC236}">
                <a16:creationId xmlns:a16="http://schemas.microsoft.com/office/drawing/2014/main" id="{7FFCD7CE-5BEE-406D-9AFA-E188E5A27D87}"/>
              </a:ext>
            </a:extLst>
          </p:cNvPr>
          <p:cNvGrpSpPr/>
          <p:nvPr/>
        </p:nvGrpSpPr>
        <p:grpSpPr>
          <a:xfrm>
            <a:off x="478836" y="1341111"/>
            <a:ext cx="2134532" cy="4147444"/>
            <a:chOff x="7791749" y="1182452"/>
            <a:chExt cx="2393950" cy="4651500"/>
          </a:xfrm>
        </p:grpSpPr>
        <p:pic>
          <p:nvPicPr>
            <p:cNvPr id="8" name="Picture 6" descr="E:\Divers Transparents\Riafigs\The neutron halo_fichiers\1.gif">
              <a:extLst>
                <a:ext uri="{FF2B5EF4-FFF2-40B4-BE49-F238E27FC236}">
                  <a16:creationId xmlns:a16="http://schemas.microsoft.com/office/drawing/2014/main" id="{89C74F72-C1FC-41A5-AD2D-A97D5748C79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96782" y="1182452"/>
              <a:ext cx="2124075" cy="1319213"/>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7" descr="E:\Divers Transparents\Riafigs\The neutron halo_fichiers\5.gif">
              <a:extLst>
                <a:ext uri="{FF2B5EF4-FFF2-40B4-BE49-F238E27FC236}">
                  <a16:creationId xmlns:a16="http://schemas.microsoft.com/office/drawing/2014/main" id="{BB57F5B0-815D-4637-A3FE-D0162874B52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91749" y="2479233"/>
              <a:ext cx="2393950" cy="1325562"/>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0">
              <a:extLst>
                <a:ext uri="{FF2B5EF4-FFF2-40B4-BE49-F238E27FC236}">
                  <a16:creationId xmlns:a16="http://schemas.microsoft.com/office/drawing/2014/main" id="{589507F7-3CB9-4A9D-98E9-E76D100399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864743" y="3782902"/>
              <a:ext cx="2024063" cy="205105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extBox 5">
            <a:extLst>
              <a:ext uri="{FF2B5EF4-FFF2-40B4-BE49-F238E27FC236}">
                <a16:creationId xmlns:a16="http://schemas.microsoft.com/office/drawing/2014/main" id="{20AC8BD3-773B-47C1-9D76-FD92FB5B17A9}"/>
              </a:ext>
            </a:extLst>
          </p:cNvPr>
          <p:cNvSpPr txBox="1"/>
          <p:nvPr/>
        </p:nvSpPr>
        <p:spPr>
          <a:xfrm>
            <a:off x="777875" y="785493"/>
            <a:ext cx="1364476" cy="523220"/>
          </a:xfrm>
          <a:prstGeom prst="rect">
            <a:avLst/>
          </a:prstGeom>
          <a:noFill/>
        </p:spPr>
        <p:txBody>
          <a:bodyPr wrap="none" rtlCol="0">
            <a:spAutoFit/>
          </a:bodyPr>
          <a:lstStyle/>
          <a:p>
            <a:r>
              <a:rPr lang="fr-FR" sz="2800" b="1" dirty="0" err="1">
                <a:solidFill>
                  <a:srgbClr val="C4004A"/>
                </a:solidFill>
              </a:rPr>
              <a:t>Haloes</a:t>
            </a:r>
            <a:endParaRPr lang="en-US" sz="2800" b="1" dirty="0">
              <a:solidFill>
                <a:srgbClr val="C4004A"/>
              </a:solidFill>
            </a:endParaRPr>
          </a:p>
        </p:txBody>
      </p:sp>
      <p:grpSp>
        <p:nvGrpSpPr>
          <p:cNvPr id="27" name="Groupe 26">
            <a:extLst>
              <a:ext uri="{FF2B5EF4-FFF2-40B4-BE49-F238E27FC236}">
                <a16:creationId xmlns:a16="http://schemas.microsoft.com/office/drawing/2014/main" id="{66BA9B7E-0EE8-4630-9A51-FDA26416129D}"/>
              </a:ext>
            </a:extLst>
          </p:cNvPr>
          <p:cNvGrpSpPr/>
          <p:nvPr/>
        </p:nvGrpSpPr>
        <p:grpSpPr>
          <a:xfrm>
            <a:off x="2871847" y="711347"/>
            <a:ext cx="3858292" cy="4753957"/>
            <a:chOff x="2866107" y="677771"/>
            <a:chExt cx="3858292" cy="4753957"/>
          </a:xfrm>
        </p:grpSpPr>
        <p:sp>
          <p:nvSpPr>
            <p:cNvPr id="12" name="Text Box 6">
              <a:extLst>
                <a:ext uri="{FF2B5EF4-FFF2-40B4-BE49-F238E27FC236}">
                  <a16:creationId xmlns:a16="http://schemas.microsoft.com/office/drawing/2014/main" id="{9E4DAFE1-9FE8-425E-8357-484F1351365A}"/>
                </a:ext>
              </a:extLst>
            </p:cNvPr>
            <p:cNvSpPr txBox="1">
              <a:spLocks noChangeArrowheads="1"/>
            </p:cNvSpPr>
            <p:nvPr/>
          </p:nvSpPr>
          <p:spPr bwMode="auto">
            <a:xfrm>
              <a:off x="2866107" y="677771"/>
              <a:ext cx="2909094" cy="738664"/>
            </a:xfrm>
            <a:prstGeom prst="rect">
              <a:avLst/>
            </a:prstGeom>
            <a:solidFill>
              <a:schemeClr val="bg1"/>
            </a:solidFill>
            <a:ln w="9525">
              <a:noFill/>
              <a:miter lim="800000"/>
              <a:headEnd/>
              <a:tailEnd/>
            </a:ln>
            <a:effectLst/>
          </p:spPr>
          <p:txBody>
            <a:bodyPr wrap="square">
              <a:spAutoFit/>
            </a:bodyPr>
            <a:lstStyle/>
            <a:p>
              <a:pPr algn="ctr">
                <a:spcBef>
                  <a:spcPts val="0"/>
                </a:spcBef>
                <a:defRPr/>
              </a:pPr>
              <a:r>
                <a:rPr lang="en-GB" sz="1400" b="1" dirty="0" err="1">
                  <a:solidFill>
                    <a:srgbClr val="00294B"/>
                  </a:solidFill>
                  <a:latin typeface="+mn-lt"/>
                  <a:ea typeface="ＭＳ Ｐゴシック"/>
                </a:rPr>
                <a:t>Magicity</a:t>
              </a:r>
              <a:r>
                <a:rPr lang="en-GB" sz="1400" b="1" dirty="0">
                  <a:solidFill>
                    <a:srgbClr val="00294B"/>
                  </a:solidFill>
                  <a:latin typeface="+mn-lt"/>
                  <a:ea typeface="ＭＳ Ｐゴシック"/>
                </a:rPr>
                <a:t> and the puzzle </a:t>
              </a:r>
              <a:r>
                <a:rPr lang="en-GB" sz="1400" b="1" baseline="30000" dirty="0">
                  <a:solidFill>
                    <a:srgbClr val="00294B"/>
                  </a:solidFill>
                  <a:latin typeface="+mn-lt"/>
                  <a:ea typeface="ＭＳ Ｐゴシック"/>
                </a:rPr>
                <a:t>24</a:t>
              </a:r>
              <a:r>
                <a:rPr lang="en-GB" sz="1400" b="1" dirty="0">
                  <a:solidFill>
                    <a:srgbClr val="00294B"/>
                  </a:solidFill>
                  <a:latin typeface="+mn-lt"/>
                  <a:ea typeface="ＭＳ Ｐゴシック"/>
                </a:rPr>
                <a:t>O,</a:t>
              </a:r>
              <a:r>
                <a:rPr lang="en-GB" sz="1400" b="1" baseline="30000" dirty="0">
                  <a:solidFill>
                    <a:srgbClr val="00294B"/>
                  </a:solidFill>
                  <a:latin typeface="+mn-lt"/>
                  <a:ea typeface="ＭＳ Ｐゴシック"/>
                </a:rPr>
                <a:t>28</a:t>
              </a:r>
              <a:r>
                <a:rPr lang="en-GB" sz="1400" b="1" dirty="0">
                  <a:solidFill>
                    <a:srgbClr val="00294B"/>
                  </a:solidFill>
                  <a:latin typeface="+mn-lt"/>
                  <a:ea typeface="ＭＳ Ｐゴシック"/>
                </a:rPr>
                <a:t>O</a:t>
              </a:r>
            </a:p>
            <a:p>
              <a:pPr algn="ctr">
                <a:spcBef>
                  <a:spcPts val="0"/>
                </a:spcBef>
                <a:defRPr/>
              </a:pPr>
              <a:r>
                <a:rPr lang="en-GB" sz="1400" b="1" baseline="30000" dirty="0">
                  <a:solidFill>
                    <a:srgbClr val="00294B"/>
                  </a:solidFill>
                  <a:latin typeface="+mn-lt"/>
                  <a:ea typeface="ＭＳ Ｐゴシック"/>
                </a:rPr>
                <a:t>48</a:t>
              </a:r>
              <a:r>
                <a:rPr lang="en-GB" sz="1400" b="1" dirty="0">
                  <a:solidFill>
                    <a:srgbClr val="00294B"/>
                  </a:solidFill>
                  <a:latin typeface="+mn-lt"/>
                  <a:ea typeface="ＭＳ Ｐゴシック"/>
                </a:rPr>
                <a:t>Ca+</a:t>
              </a:r>
              <a:r>
                <a:rPr lang="en-GB" sz="1400" b="1" baseline="30000" dirty="0">
                  <a:solidFill>
                    <a:srgbClr val="00294B"/>
                  </a:solidFill>
                  <a:latin typeface="+mn-lt"/>
                  <a:ea typeface="ＭＳ Ｐゴシック"/>
                </a:rPr>
                <a:t>181</a:t>
              </a:r>
              <a:r>
                <a:rPr lang="en-GB" sz="1400" b="1" dirty="0">
                  <a:solidFill>
                    <a:srgbClr val="00294B"/>
                  </a:solidFill>
                  <a:latin typeface="+mn-lt"/>
                  <a:ea typeface="ＭＳ Ｐゴシック"/>
                </a:rPr>
                <a:t>Ta </a:t>
              </a:r>
              <a:r>
                <a:rPr lang="en-GB" sz="1400" i="1" dirty="0">
                  <a:solidFill>
                    <a:srgbClr val="00294B"/>
                  </a:solidFill>
                  <a:latin typeface="+mn-lt"/>
                  <a:ea typeface="ＭＳ Ｐゴシック"/>
                </a:rPr>
                <a:t>D. </a:t>
              </a:r>
              <a:r>
                <a:rPr lang="en-GB" sz="1400" i="1" dirty="0" err="1">
                  <a:solidFill>
                    <a:srgbClr val="00294B"/>
                  </a:solidFill>
                  <a:latin typeface="+mn-lt"/>
                  <a:ea typeface="ＭＳ Ｐゴシック"/>
                </a:rPr>
                <a:t>Guillemaud</a:t>
              </a:r>
              <a:r>
                <a:rPr lang="en-GB" sz="1400" i="1" dirty="0">
                  <a:solidFill>
                    <a:srgbClr val="00294B"/>
                  </a:solidFill>
                  <a:latin typeface="+mn-lt"/>
                  <a:ea typeface="ＭＳ Ｐゴシック"/>
                </a:rPr>
                <a:t>-Mueller et al (1990)  N=28</a:t>
              </a:r>
              <a:endParaRPr lang="en-GB" sz="1400" b="1" i="1" dirty="0">
                <a:solidFill>
                  <a:srgbClr val="00294B"/>
                </a:solidFill>
                <a:latin typeface="+mn-lt"/>
                <a:ea typeface="ＭＳ Ｐゴシック"/>
              </a:endParaRPr>
            </a:p>
          </p:txBody>
        </p:sp>
        <p:grpSp>
          <p:nvGrpSpPr>
            <p:cNvPr id="26" name="Groupe 25">
              <a:extLst>
                <a:ext uri="{FF2B5EF4-FFF2-40B4-BE49-F238E27FC236}">
                  <a16:creationId xmlns:a16="http://schemas.microsoft.com/office/drawing/2014/main" id="{F4BB0D40-A1A1-4357-98B4-02DC5C47C2DD}"/>
                </a:ext>
              </a:extLst>
            </p:cNvPr>
            <p:cNvGrpSpPr/>
            <p:nvPr/>
          </p:nvGrpSpPr>
          <p:grpSpPr>
            <a:xfrm>
              <a:off x="3121570" y="1448474"/>
              <a:ext cx="3602829" cy="3983254"/>
              <a:chOff x="3131618" y="1448474"/>
              <a:chExt cx="3602829" cy="3983254"/>
            </a:xfrm>
          </p:grpSpPr>
          <p:pic>
            <p:nvPicPr>
              <p:cNvPr id="13" name="Picture 20" descr="36_S_16+">
                <a:extLst>
                  <a:ext uri="{FF2B5EF4-FFF2-40B4-BE49-F238E27FC236}">
                    <a16:creationId xmlns:a16="http://schemas.microsoft.com/office/drawing/2014/main" id="{1E5D2C15-31C9-439F-BCF7-22438DFF80E2}"/>
                  </a:ext>
                </a:extLst>
              </p:cNvPr>
              <p:cNvPicPr>
                <a:picLocks noChangeAspect="1" noChangeArrowheads="1"/>
              </p:cNvPicPr>
              <p:nvPr/>
            </p:nvPicPr>
            <p:blipFill rotWithShape="1">
              <a:blip r:embed="rId6">
                <a:extLst>
                  <a:ext uri="{28A0092B-C50C-407E-A947-70E740481C1C}">
                    <a14:useLocalDpi xmlns:a14="http://schemas.microsoft.com/office/drawing/2010/main"/>
                  </a:ext>
                </a:extLst>
              </a:blip>
              <a:srcRect l="870" t="-76" r="271" b="2"/>
              <a:stretch/>
            </p:blipFill>
            <p:spPr bwMode="auto">
              <a:xfrm>
                <a:off x="3131618" y="1448474"/>
                <a:ext cx="2990398" cy="3983254"/>
              </a:xfrm>
              <a:prstGeom prst="snip2DiagRect">
                <a:avLst>
                  <a:gd name="adj1" fmla="val 0"/>
                  <a:gd name="adj2" fmla="val 0"/>
                </a:avLst>
              </a:prstGeom>
              <a:solidFill>
                <a:srgbClr val="FFFFFF">
                  <a:shade val="85000"/>
                </a:srgbClr>
              </a:solidFill>
              <a:ln w="88900" cap="sq">
                <a:noFill/>
                <a:miter lim="800000"/>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CAC4B0E0-4549-4D85-8B7E-C637661086CA}"/>
                  </a:ext>
                </a:extLst>
              </p:cNvPr>
              <p:cNvSpPr/>
              <p:nvPr/>
            </p:nvSpPr>
            <p:spPr>
              <a:xfrm>
                <a:off x="3744048" y="3812298"/>
                <a:ext cx="2990399" cy="338554"/>
              </a:xfrm>
              <a:prstGeom prst="rect">
                <a:avLst/>
              </a:prstGeom>
            </p:spPr>
            <p:txBody>
              <a:bodyPr wrap="square">
                <a:spAutoFit/>
              </a:bodyPr>
              <a:lstStyle/>
              <a:p>
                <a:pPr marL="1118870">
                  <a:spcBef>
                    <a:spcPts val="105"/>
                  </a:spcBef>
                </a:pPr>
                <a:r>
                  <a:rPr lang="fr-FR" sz="1600" spc="15" baseline="24691" dirty="0">
                    <a:solidFill>
                      <a:srgbClr val="FF0000"/>
                    </a:solidFill>
                    <a:latin typeface="Arial"/>
                    <a:cs typeface="Arial"/>
                  </a:rPr>
                  <a:t>28</a:t>
                </a:r>
                <a:r>
                  <a:rPr lang="fr-FR" sz="1600" spc="10" dirty="0">
                    <a:solidFill>
                      <a:srgbClr val="FF0000"/>
                    </a:solidFill>
                    <a:latin typeface="Arial"/>
                    <a:cs typeface="Arial"/>
                  </a:rPr>
                  <a:t>O </a:t>
                </a:r>
                <a:r>
                  <a:rPr lang="fr-FR" sz="1200" dirty="0" err="1">
                    <a:solidFill>
                      <a:srgbClr val="FF0000"/>
                    </a:solidFill>
                    <a:latin typeface="Arial"/>
                    <a:cs typeface="Arial"/>
                  </a:rPr>
                  <a:t>is</a:t>
                </a:r>
                <a:r>
                  <a:rPr lang="fr-FR" sz="1200" spc="-10" dirty="0">
                    <a:solidFill>
                      <a:srgbClr val="FF0000"/>
                    </a:solidFill>
                    <a:latin typeface="Arial"/>
                    <a:cs typeface="Arial"/>
                  </a:rPr>
                  <a:t> </a:t>
                </a:r>
                <a:r>
                  <a:rPr lang="fr-FR" sz="1200" spc="-5" dirty="0" err="1">
                    <a:solidFill>
                      <a:srgbClr val="FF0000"/>
                    </a:solidFill>
                    <a:latin typeface="Arial"/>
                    <a:cs typeface="Arial"/>
                  </a:rPr>
                  <a:t>unbound</a:t>
                </a:r>
                <a:endParaRPr lang="fr-FR" sz="1600" dirty="0">
                  <a:solidFill>
                    <a:srgbClr val="FF0000"/>
                  </a:solidFill>
                  <a:latin typeface="Arial"/>
                  <a:cs typeface="Arial"/>
                </a:endParaRPr>
              </a:p>
            </p:txBody>
          </p:sp>
          <p:sp>
            <p:nvSpPr>
              <p:cNvPr id="15" name="Ellipse 14">
                <a:extLst>
                  <a:ext uri="{FF2B5EF4-FFF2-40B4-BE49-F238E27FC236}">
                    <a16:creationId xmlns:a16="http://schemas.microsoft.com/office/drawing/2014/main" id="{8CE6E43F-D1FF-4F7E-BF4F-CCF42541F861}"/>
                  </a:ext>
                </a:extLst>
              </p:cNvPr>
              <p:cNvSpPr>
                <a:spLocks noChangeAspect="1"/>
              </p:cNvSpPr>
              <p:nvPr/>
            </p:nvSpPr>
            <p:spPr>
              <a:xfrm>
                <a:off x="4980407" y="3553458"/>
                <a:ext cx="258840" cy="25884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grpSp>
        <p:nvGrpSpPr>
          <p:cNvPr id="25" name="Groupe 24">
            <a:extLst>
              <a:ext uri="{FF2B5EF4-FFF2-40B4-BE49-F238E27FC236}">
                <a16:creationId xmlns:a16="http://schemas.microsoft.com/office/drawing/2014/main" id="{6F8C0265-E1A8-4BD5-B80B-6A3311A6A522}"/>
              </a:ext>
            </a:extLst>
          </p:cNvPr>
          <p:cNvGrpSpPr>
            <a:grpSpLocks noChangeAspect="1"/>
          </p:cNvGrpSpPr>
          <p:nvPr/>
        </p:nvGrpSpPr>
        <p:grpSpPr>
          <a:xfrm>
            <a:off x="6275557" y="783593"/>
            <a:ext cx="4364281" cy="3791651"/>
            <a:chOff x="6465418" y="1382137"/>
            <a:chExt cx="3883780" cy="3374199"/>
          </a:xfrm>
        </p:grpSpPr>
        <p:sp>
          <p:nvSpPr>
            <p:cNvPr id="16" name="TextBox 6">
              <a:extLst>
                <a:ext uri="{FF2B5EF4-FFF2-40B4-BE49-F238E27FC236}">
                  <a16:creationId xmlns:a16="http://schemas.microsoft.com/office/drawing/2014/main" id="{910030C5-D96F-4E58-AD38-CE58CB5F9811}"/>
                </a:ext>
              </a:extLst>
            </p:cNvPr>
            <p:cNvSpPr txBox="1"/>
            <p:nvPr/>
          </p:nvSpPr>
          <p:spPr>
            <a:xfrm>
              <a:off x="6734448" y="1382137"/>
              <a:ext cx="3345721" cy="684727"/>
            </a:xfrm>
            <a:prstGeom prst="rect">
              <a:avLst/>
            </a:prstGeom>
            <a:noFill/>
          </p:spPr>
          <p:txBody>
            <a:bodyPr wrap="square" rtlCol="0">
              <a:spAutoFit/>
            </a:bodyPr>
            <a:lstStyle/>
            <a:p>
              <a:pPr algn="ctr"/>
              <a:r>
                <a:rPr lang="en-US" sz="1400" b="1" dirty="0">
                  <a:solidFill>
                    <a:schemeClr val="accent1">
                      <a:lumMod val="50000"/>
                    </a:schemeClr>
                  </a:solidFill>
                </a:rPr>
                <a:t>Double step  Fragmentation</a:t>
              </a:r>
            </a:p>
            <a:p>
              <a:pPr algn="ctr"/>
              <a:r>
                <a:rPr lang="en-US" sz="1600" b="1" dirty="0">
                  <a:solidFill>
                    <a:schemeClr val="accent1">
                      <a:lumMod val="50000"/>
                    </a:schemeClr>
                  </a:solidFill>
                  <a:latin typeface="+mn-lt"/>
                </a:rPr>
                <a:t> </a:t>
              </a:r>
              <a:r>
                <a:rPr lang="en-US" sz="1400" i="1" dirty="0">
                  <a:solidFill>
                    <a:schemeClr val="accent1">
                      <a:lumMod val="50000"/>
                    </a:schemeClr>
                  </a:solidFill>
                  <a:latin typeface="+mn-lt"/>
                </a:rPr>
                <a:t>F. </a:t>
              </a:r>
              <a:r>
                <a:rPr lang="en-US" sz="1400" i="1" dirty="0" err="1">
                  <a:solidFill>
                    <a:schemeClr val="accent1">
                      <a:lumMod val="50000"/>
                    </a:schemeClr>
                  </a:solidFill>
                  <a:latin typeface="+mn-lt"/>
                </a:rPr>
                <a:t>Azayez</a:t>
              </a:r>
              <a:r>
                <a:rPr lang="en-US" sz="1400" i="1" dirty="0">
                  <a:solidFill>
                    <a:schemeClr val="accent1">
                      <a:lumMod val="50000"/>
                    </a:schemeClr>
                  </a:solidFill>
                  <a:latin typeface="+mn-lt"/>
                </a:rPr>
                <a:t> , O. Sorlin et al </a:t>
              </a:r>
            </a:p>
            <a:p>
              <a:pPr algn="ctr"/>
              <a:r>
                <a:rPr lang="en-US" sz="1400" i="1" dirty="0">
                  <a:solidFill>
                    <a:schemeClr val="accent1">
                      <a:lumMod val="50000"/>
                    </a:schemeClr>
                  </a:solidFill>
                  <a:latin typeface="+mn-lt"/>
                </a:rPr>
                <a:t>N=20</a:t>
              </a:r>
            </a:p>
          </p:txBody>
        </p:sp>
        <p:grpSp>
          <p:nvGrpSpPr>
            <p:cNvPr id="24" name="Groupe 23">
              <a:extLst>
                <a:ext uri="{FF2B5EF4-FFF2-40B4-BE49-F238E27FC236}">
                  <a16:creationId xmlns:a16="http://schemas.microsoft.com/office/drawing/2014/main" id="{A4910FF3-27F0-47FD-8596-AEEFDD5F769F}"/>
                </a:ext>
              </a:extLst>
            </p:cNvPr>
            <p:cNvGrpSpPr/>
            <p:nvPr/>
          </p:nvGrpSpPr>
          <p:grpSpPr>
            <a:xfrm>
              <a:off x="6465418" y="2220904"/>
              <a:ext cx="3883780" cy="2535432"/>
              <a:chOff x="6465418" y="2220904"/>
              <a:chExt cx="3883780" cy="2535432"/>
            </a:xfrm>
          </p:grpSpPr>
          <p:pic>
            <p:nvPicPr>
              <p:cNvPr id="17" name="Picture 4">
                <a:extLst>
                  <a:ext uri="{FF2B5EF4-FFF2-40B4-BE49-F238E27FC236}">
                    <a16:creationId xmlns:a16="http://schemas.microsoft.com/office/drawing/2014/main" id="{3FD650C0-7567-4A0F-9DC2-3AE261377F7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465418" y="2220904"/>
                <a:ext cx="3883780" cy="2535432"/>
              </a:xfrm>
              <a:prstGeom prst="rect">
                <a:avLst/>
              </a:prstGeom>
              <a:solidFill>
                <a:srgbClr val="FFFFFF">
                  <a:shade val="85000"/>
                </a:srgbClr>
              </a:solidFill>
              <a:ln w="88900" cap="sq">
                <a:solidFill>
                  <a:srgbClr val="FFFFFF"/>
                </a:solidFill>
                <a:miter lim="800000"/>
              </a:ln>
              <a:effectLst/>
              <a:extLst>
                <a:ext uri="{909E8E84-426E-40dd-AFC4-6F175D3DCCD1}">
                  <a14:hiddenFill xmlns="" xmlns:a14="http://schemas.microsoft.com/office/drawing/2010/main">
                    <a:solidFill>
                      <a:srgbClr val="FFFFFF"/>
                    </a:solidFill>
                  </a14:hiddenFill>
                </a:ext>
              </a:extLst>
            </p:spPr>
          </p:pic>
          <p:sp>
            <p:nvSpPr>
              <p:cNvPr id="21" name="Flèche : droite 20">
                <a:extLst>
                  <a:ext uri="{FF2B5EF4-FFF2-40B4-BE49-F238E27FC236}">
                    <a16:creationId xmlns:a16="http://schemas.microsoft.com/office/drawing/2014/main" id="{F4C37703-68C0-4F2C-B8D5-A3CA1FD5E32B}"/>
                  </a:ext>
                </a:extLst>
              </p:cNvPr>
              <p:cNvSpPr/>
              <p:nvPr/>
            </p:nvSpPr>
            <p:spPr>
              <a:xfrm>
                <a:off x="8314439" y="3184355"/>
                <a:ext cx="504056" cy="216024"/>
              </a:xfrm>
              <a:prstGeom prst="rightArrow">
                <a:avLst/>
              </a:prstGeom>
              <a:solidFill>
                <a:srgbClr val="FF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Flèche : droite 21">
                <a:extLst>
                  <a:ext uri="{FF2B5EF4-FFF2-40B4-BE49-F238E27FC236}">
                    <a16:creationId xmlns:a16="http://schemas.microsoft.com/office/drawing/2014/main" id="{5F7EF26F-02DA-417E-AA6E-64775675E3B4}"/>
                  </a:ext>
                </a:extLst>
              </p:cNvPr>
              <p:cNvSpPr/>
              <p:nvPr/>
            </p:nvSpPr>
            <p:spPr>
              <a:xfrm>
                <a:off x="8986787" y="4250850"/>
                <a:ext cx="288032" cy="207779"/>
              </a:xfrm>
              <a:prstGeom prst="rightArrow">
                <a:avLst/>
              </a:prstGeom>
              <a:solidFill>
                <a:srgbClr val="FF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 droite 22">
                <a:extLst>
                  <a:ext uri="{FF2B5EF4-FFF2-40B4-BE49-F238E27FC236}">
                    <a16:creationId xmlns:a16="http://schemas.microsoft.com/office/drawing/2014/main" id="{6F4FA652-CBBB-40D2-89B7-9CC5C66B7E0F}"/>
                  </a:ext>
                </a:extLst>
              </p:cNvPr>
              <p:cNvSpPr/>
              <p:nvPr/>
            </p:nvSpPr>
            <p:spPr>
              <a:xfrm rot="10800000">
                <a:off x="7721910" y="4489274"/>
                <a:ext cx="874993" cy="207779"/>
              </a:xfrm>
              <a:prstGeom prst="rightArrow">
                <a:avLst/>
              </a:prstGeom>
              <a:solidFill>
                <a:srgbClr val="FF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grpSp>
    </p:spTree>
    <p:extLst>
      <p:ext uri="{BB962C8B-B14F-4D97-AF65-F5344CB8AC3E}">
        <p14:creationId xmlns:p14="http://schemas.microsoft.com/office/powerpoint/2010/main" val="18108044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heel(1)">
                                      <p:cBhvr>
                                        <p:cTn id="7" dur="2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476132E5-935A-4D9B-97C7-361212682083}"/>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22C44A82-5058-427B-BB41-C49F44E12C2F}"/>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EBD544D6-B2FA-4455-8617-D7B5C9B18C39}"/>
              </a:ext>
            </a:extLst>
          </p:cNvPr>
          <p:cNvSpPr>
            <a:spLocks noGrp="1"/>
          </p:cNvSpPr>
          <p:nvPr>
            <p:ph type="sldNum" sz="quarter" idx="12"/>
          </p:nvPr>
        </p:nvSpPr>
        <p:spPr/>
        <p:txBody>
          <a:bodyPr/>
          <a:lstStyle/>
          <a:p>
            <a:fld id="{77E71596-5F9D-49C5-9701-16B3CA54319D}" type="slidenum">
              <a:rPr lang="fr-FR" smtClean="0"/>
              <a:pPr/>
              <a:t>26</a:t>
            </a:fld>
            <a:endParaRPr lang="fr-FR" dirty="0"/>
          </a:p>
        </p:txBody>
      </p:sp>
      <p:sp>
        <p:nvSpPr>
          <p:cNvPr id="6" name="Titre 5">
            <a:extLst>
              <a:ext uri="{FF2B5EF4-FFF2-40B4-BE49-F238E27FC236}">
                <a16:creationId xmlns:a16="http://schemas.microsoft.com/office/drawing/2014/main" id="{34C72D2B-6A9D-42B0-AEDB-1306272BF3CB}"/>
              </a:ext>
            </a:extLst>
          </p:cNvPr>
          <p:cNvSpPr>
            <a:spLocks noGrp="1"/>
          </p:cNvSpPr>
          <p:nvPr>
            <p:ph type="title"/>
          </p:nvPr>
        </p:nvSpPr>
        <p:spPr>
          <a:xfrm>
            <a:off x="1281931" y="149425"/>
            <a:ext cx="9490844" cy="432048"/>
          </a:xfrm>
        </p:spPr>
        <p:txBody>
          <a:bodyPr/>
          <a:lstStyle/>
          <a:p>
            <a:r>
              <a:rPr lang="fr-FR" dirty="0">
                <a:solidFill>
                  <a:srgbClr val="FF6700"/>
                </a:solidFill>
                <a:effectLst>
                  <a:outerShdw blurRad="38100" dist="38100" dir="2700000" algn="tl">
                    <a:srgbClr val="000000">
                      <a:alpha val="43137"/>
                    </a:srgbClr>
                  </a:outerShdw>
                </a:effectLst>
                <a:cs typeface="Arial" charset="0"/>
              </a:rPr>
              <a:t>1985-2020…….« Exotic era … » IPN teams @Ganil </a:t>
            </a:r>
            <a:endParaRPr lang="fr-FR" dirty="0"/>
          </a:p>
        </p:txBody>
      </p:sp>
      <p:grpSp>
        <p:nvGrpSpPr>
          <p:cNvPr id="7" name="Groupe 6">
            <a:extLst>
              <a:ext uri="{FF2B5EF4-FFF2-40B4-BE49-F238E27FC236}">
                <a16:creationId xmlns:a16="http://schemas.microsoft.com/office/drawing/2014/main" id="{33DE3941-9E3F-4E8A-B1CE-1090BF2B29AC}"/>
              </a:ext>
            </a:extLst>
          </p:cNvPr>
          <p:cNvGrpSpPr/>
          <p:nvPr/>
        </p:nvGrpSpPr>
        <p:grpSpPr>
          <a:xfrm>
            <a:off x="-73597" y="972478"/>
            <a:ext cx="4187759" cy="3607824"/>
            <a:chOff x="7892462" y="-136319"/>
            <a:chExt cx="4187759" cy="3607824"/>
          </a:xfrm>
        </p:grpSpPr>
        <p:sp>
          <p:nvSpPr>
            <p:cNvPr id="8" name="TextBox 7">
              <a:extLst>
                <a:ext uri="{FF2B5EF4-FFF2-40B4-BE49-F238E27FC236}">
                  <a16:creationId xmlns:a16="http://schemas.microsoft.com/office/drawing/2014/main" id="{71551882-6DF5-47A3-878E-6C6E894B1A07}"/>
                </a:ext>
              </a:extLst>
            </p:cNvPr>
            <p:cNvSpPr txBox="1"/>
            <p:nvPr/>
          </p:nvSpPr>
          <p:spPr>
            <a:xfrm>
              <a:off x="7892462" y="-136319"/>
              <a:ext cx="3869072" cy="646331"/>
            </a:xfrm>
            <a:prstGeom prst="rect">
              <a:avLst/>
            </a:prstGeom>
            <a:noFill/>
          </p:spPr>
          <p:txBody>
            <a:bodyPr wrap="none" rtlCol="0">
              <a:spAutoFit/>
            </a:bodyPr>
            <a:lstStyle/>
            <a:p>
              <a:r>
                <a:rPr lang="fr-FR" sz="2000" b="1" dirty="0">
                  <a:solidFill>
                    <a:srgbClr val="C00000"/>
                  </a:solidFill>
                  <a:effectLst>
                    <a:outerShdw blurRad="38100" dist="38100" dir="2700000" algn="tl">
                      <a:srgbClr val="000000">
                        <a:alpha val="43137"/>
                      </a:srgbClr>
                    </a:outerShdw>
                  </a:effectLst>
                  <a:latin typeface="+mn-lt"/>
                </a:rPr>
                <a:t>     Réactions in inverse </a:t>
              </a:r>
              <a:r>
                <a:rPr lang="fr-FR" sz="2000" b="1" dirty="0" err="1">
                  <a:solidFill>
                    <a:srgbClr val="C00000"/>
                  </a:solidFill>
                  <a:effectLst>
                    <a:outerShdw blurRad="38100" dist="38100" dir="2700000" algn="tl">
                      <a:srgbClr val="000000">
                        <a:alpha val="43137"/>
                      </a:srgbClr>
                    </a:outerShdw>
                  </a:effectLst>
                  <a:latin typeface="+mn-lt"/>
                </a:rPr>
                <a:t>Kinematics</a:t>
              </a:r>
              <a:r>
                <a:rPr lang="fr-FR" sz="2000" b="1" dirty="0">
                  <a:solidFill>
                    <a:srgbClr val="C00000"/>
                  </a:solidFill>
                  <a:effectLst>
                    <a:outerShdw blurRad="38100" dist="38100" dir="2700000" algn="tl">
                      <a:srgbClr val="000000">
                        <a:alpha val="43137"/>
                      </a:srgbClr>
                    </a:outerShdw>
                  </a:effectLst>
                  <a:latin typeface="+mn-lt"/>
                </a:rPr>
                <a:t> </a:t>
              </a:r>
            </a:p>
            <a:p>
              <a:pPr algn="ctr"/>
              <a:r>
                <a:rPr lang="fr-FR" sz="1600" i="1" dirty="0">
                  <a:solidFill>
                    <a:srgbClr val="FF0000"/>
                  </a:solidFill>
                  <a:effectLst>
                    <a:outerShdw blurRad="38100" dist="38100" dir="2700000" algn="tl">
                      <a:srgbClr val="000000">
                        <a:alpha val="43137"/>
                      </a:srgbClr>
                    </a:outerShdw>
                  </a:effectLst>
                  <a:latin typeface="+mn-lt"/>
                </a:rPr>
                <a:t>Y. </a:t>
              </a:r>
              <a:r>
                <a:rPr lang="fr-FR" sz="1600" i="1" dirty="0" err="1">
                  <a:solidFill>
                    <a:srgbClr val="FF0000"/>
                  </a:solidFill>
                  <a:effectLst>
                    <a:outerShdw blurRad="38100" dist="38100" dir="2700000" algn="tl">
                      <a:srgbClr val="000000">
                        <a:alpha val="43137"/>
                      </a:srgbClr>
                    </a:outerShdw>
                  </a:effectLst>
                  <a:latin typeface="+mn-lt"/>
                </a:rPr>
                <a:t>Blumenfeld</a:t>
              </a:r>
              <a:r>
                <a:rPr lang="fr-FR" sz="1600" i="1" dirty="0">
                  <a:solidFill>
                    <a:srgbClr val="FF0000"/>
                  </a:solidFill>
                  <a:effectLst>
                    <a:outerShdw blurRad="38100" dist="38100" dir="2700000" algn="tl">
                      <a:srgbClr val="000000">
                        <a:alpha val="43137"/>
                      </a:srgbClr>
                    </a:outerShdw>
                  </a:effectLst>
                  <a:latin typeface="+mn-lt"/>
                </a:rPr>
                <a:t>, D. </a:t>
              </a:r>
              <a:r>
                <a:rPr lang="fr-FR" sz="1600" i="1" dirty="0" err="1">
                  <a:solidFill>
                    <a:srgbClr val="FF0000"/>
                  </a:solidFill>
                  <a:effectLst>
                    <a:outerShdw blurRad="38100" dist="38100" dir="2700000" algn="tl">
                      <a:srgbClr val="000000">
                        <a:alpha val="43137"/>
                      </a:srgbClr>
                    </a:outerShdw>
                  </a:effectLst>
                  <a:latin typeface="+mn-lt"/>
                </a:rPr>
                <a:t>Beaumel</a:t>
              </a:r>
              <a:r>
                <a:rPr lang="fr-FR" sz="1600" i="1" dirty="0">
                  <a:solidFill>
                    <a:srgbClr val="FF0000"/>
                  </a:solidFill>
                  <a:effectLst>
                    <a:outerShdw blurRad="38100" dist="38100" dir="2700000" algn="tl">
                      <a:srgbClr val="000000">
                        <a:alpha val="43137"/>
                      </a:srgbClr>
                    </a:outerShdw>
                  </a:effectLst>
                  <a:latin typeface="+mn-lt"/>
                </a:rPr>
                <a:t> , M. </a:t>
              </a:r>
              <a:r>
                <a:rPr lang="fr-FR" sz="1600" i="1" dirty="0" err="1">
                  <a:solidFill>
                    <a:srgbClr val="FF0000"/>
                  </a:solidFill>
                  <a:effectLst>
                    <a:outerShdw blurRad="38100" dist="38100" dir="2700000" algn="tl">
                      <a:srgbClr val="000000">
                        <a:alpha val="43137"/>
                      </a:srgbClr>
                    </a:outerShdw>
                  </a:effectLst>
                  <a:latin typeface="+mn-lt"/>
                </a:rPr>
                <a:t>Assie</a:t>
              </a:r>
              <a:r>
                <a:rPr lang="fr-FR" sz="1600" i="1" dirty="0">
                  <a:solidFill>
                    <a:srgbClr val="FF0000"/>
                  </a:solidFill>
                  <a:effectLst>
                    <a:outerShdw blurRad="38100" dist="38100" dir="2700000" algn="tl">
                      <a:srgbClr val="000000">
                        <a:alpha val="43137"/>
                      </a:srgbClr>
                    </a:outerShdw>
                  </a:effectLst>
                  <a:latin typeface="+mn-lt"/>
                </a:rPr>
                <a:t> et al </a:t>
              </a:r>
              <a:endParaRPr lang="en-US" sz="1600" i="1" dirty="0">
                <a:solidFill>
                  <a:srgbClr val="FF0000"/>
                </a:solidFill>
                <a:effectLst>
                  <a:outerShdw blurRad="38100" dist="38100" dir="2700000" algn="tl">
                    <a:srgbClr val="000000">
                      <a:alpha val="43137"/>
                    </a:srgbClr>
                  </a:outerShdw>
                </a:effectLst>
                <a:latin typeface="+mn-lt"/>
              </a:endParaRPr>
            </a:p>
          </p:txBody>
        </p:sp>
        <p:sp>
          <p:nvSpPr>
            <p:cNvPr id="9" name="ZoneTexte 8">
              <a:extLst>
                <a:ext uri="{FF2B5EF4-FFF2-40B4-BE49-F238E27FC236}">
                  <a16:creationId xmlns:a16="http://schemas.microsoft.com/office/drawing/2014/main" id="{BF57AFB9-D924-4205-8FFA-56D15571FECD}"/>
                </a:ext>
              </a:extLst>
            </p:cNvPr>
            <p:cNvSpPr txBox="1"/>
            <p:nvPr/>
          </p:nvSpPr>
          <p:spPr>
            <a:xfrm>
              <a:off x="9335665" y="2399922"/>
              <a:ext cx="675185" cy="301301"/>
            </a:xfrm>
            <a:prstGeom prst="rect">
              <a:avLst/>
            </a:prstGeom>
            <a:noFill/>
          </p:spPr>
          <p:txBody>
            <a:bodyPr wrap="none" rtlCol="0">
              <a:spAutoFit/>
            </a:bodyPr>
            <a:lstStyle/>
            <a:p>
              <a:r>
                <a:rPr lang="fr-FR" sz="1358" b="1" dirty="0">
                  <a:solidFill>
                    <a:srgbClr val="FF0000"/>
                  </a:solidFill>
                  <a:effectLst>
                    <a:outerShdw blurRad="38100" dist="38100" dir="2700000" algn="tl">
                      <a:srgbClr val="000000">
                        <a:alpha val="43137"/>
                      </a:srgbClr>
                    </a:outerShdw>
                  </a:effectLst>
                </a:rPr>
                <a:t>MUST</a:t>
              </a:r>
            </a:p>
          </p:txBody>
        </p:sp>
        <p:pic>
          <p:nvPicPr>
            <p:cNvPr id="10" name="Image 9">
              <a:extLst>
                <a:ext uri="{FF2B5EF4-FFF2-40B4-BE49-F238E27FC236}">
                  <a16:creationId xmlns:a16="http://schemas.microsoft.com/office/drawing/2014/main" id="{42467F87-48E3-472B-B8FC-C9B19624A6A5}"/>
                </a:ext>
              </a:extLst>
            </p:cNvPr>
            <p:cNvPicPr>
              <a:picLocks noChangeAspect="1"/>
            </p:cNvPicPr>
            <p:nvPr/>
          </p:nvPicPr>
          <p:blipFill>
            <a:blip r:embed="rId2"/>
            <a:stretch>
              <a:fillRect/>
            </a:stretch>
          </p:blipFill>
          <p:spPr>
            <a:xfrm>
              <a:off x="8062480" y="681928"/>
              <a:ext cx="4017741" cy="1477093"/>
            </a:xfrm>
            <a:prstGeom prst="rect">
              <a:avLst/>
            </a:prstGeom>
          </p:spPr>
        </p:pic>
        <p:pic>
          <p:nvPicPr>
            <p:cNvPr id="11" name="Image 10">
              <a:extLst>
                <a:ext uri="{FF2B5EF4-FFF2-40B4-BE49-F238E27FC236}">
                  <a16:creationId xmlns:a16="http://schemas.microsoft.com/office/drawing/2014/main" id="{DFFE14D7-163B-4991-8FD5-DD3F81FC0B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186356" y="1866430"/>
              <a:ext cx="1788246" cy="1605075"/>
            </a:xfrm>
            <a:prstGeom prst="snip2DiagRect">
              <a:avLst/>
            </a:prstGeom>
            <a:solidFill>
              <a:srgbClr val="FFFFFF">
                <a:shade val="85000"/>
              </a:srgbClr>
            </a:solidFill>
            <a:ln w="28575"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sp>
        <p:nvSpPr>
          <p:cNvPr id="14" name="ZoneTexte 13">
            <a:extLst>
              <a:ext uri="{FF2B5EF4-FFF2-40B4-BE49-F238E27FC236}">
                <a16:creationId xmlns:a16="http://schemas.microsoft.com/office/drawing/2014/main" id="{4ECE8241-3C4B-46CC-A892-B18DE66735B9}"/>
              </a:ext>
            </a:extLst>
          </p:cNvPr>
          <p:cNvSpPr txBox="1"/>
          <p:nvPr/>
        </p:nvSpPr>
        <p:spPr>
          <a:xfrm>
            <a:off x="8117361" y="901206"/>
            <a:ext cx="2309586" cy="1600438"/>
          </a:xfrm>
          <a:prstGeom prst="rect">
            <a:avLst/>
          </a:prstGeom>
          <a:noFill/>
        </p:spPr>
        <p:txBody>
          <a:bodyPr wrap="square" rtlCol="0">
            <a:spAutoFit/>
          </a:bodyPr>
          <a:lstStyle/>
          <a:p>
            <a:r>
              <a:rPr lang="en-US" sz="1400" b="1" dirty="0">
                <a:solidFill>
                  <a:srgbClr val="C00000"/>
                </a:solidFill>
              </a:rPr>
              <a:t>Developments of  next generation of Si strips arrays  MUST2 </a:t>
            </a:r>
          </a:p>
          <a:p>
            <a:r>
              <a:rPr lang="en-US" sz="1400" b="1" dirty="0">
                <a:solidFill>
                  <a:srgbClr val="C00000"/>
                </a:solidFill>
              </a:rPr>
              <a:t>And  Fully integrable  </a:t>
            </a:r>
            <a:r>
              <a:rPr lang="en-US" sz="1400" b="1" dirty="0" err="1">
                <a:solidFill>
                  <a:srgbClr val="C00000"/>
                </a:solidFill>
              </a:rPr>
              <a:t>i</a:t>
            </a:r>
            <a:r>
              <a:rPr lang="en-US" sz="1400" b="1" dirty="0">
                <a:solidFill>
                  <a:srgbClr val="C00000"/>
                </a:solidFill>
              </a:rPr>
              <a:t> PARIS/AGATA/EXOGAM2  charged particle- gamma coincidences  array  </a:t>
            </a:r>
          </a:p>
        </p:txBody>
      </p:sp>
      <p:sp>
        <p:nvSpPr>
          <p:cNvPr id="15" name="ZoneTexte 14">
            <a:extLst>
              <a:ext uri="{FF2B5EF4-FFF2-40B4-BE49-F238E27FC236}">
                <a16:creationId xmlns:a16="http://schemas.microsoft.com/office/drawing/2014/main" id="{1C2C1CF2-2772-42DE-986F-91347C041BFD}"/>
              </a:ext>
            </a:extLst>
          </p:cNvPr>
          <p:cNvSpPr txBox="1"/>
          <p:nvPr/>
        </p:nvSpPr>
        <p:spPr>
          <a:xfrm rot="10800000" flipV="1">
            <a:off x="3730205" y="5153389"/>
            <a:ext cx="3312366" cy="400110"/>
          </a:xfrm>
          <a:prstGeom prst="rect">
            <a:avLst/>
          </a:prstGeom>
          <a:noFill/>
        </p:spPr>
        <p:txBody>
          <a:bodyPr wrap="square" rtlCol="0">
            <a:spAutoFit/>
          </a:bodyPr>
          <a:lstStyle/>
          <a:p>
            <a:pPr algn="ctr"/>
            <a:r>
              <a:rPr lang="en-US" b="1" dirty="0">
                <a:solidFill>
                  <a:srgbClr val="C00000"/>
                </a:solidFill>
              </a:rPr>
              <a:t>See  Silvia Leoni  talk</a:t>
            </a:r>
          </a:p>
        </p:txBody>
      </p:sp>
      <p:grpSp>
        <p:nvGrpSpPr>
          <p:cNvPr id="16" name="Groupe 15">
            <a:extLst>
              <a:ext uri="{FF2B5EF4-FFF2-40B4-BE49-F238E27FC236}">
                <a16:creationId xmlns:a16="http://schemas.microsoft.com/office/drawing/2014/main" id="{51E87DEA-9636-4E18-A158-18B9EC5E5367}"/>
              </a:ext>
            </a:extLst>
          </p:cNvPr>
          <p:cNvGrpSpPr/>
          <p:nvPr/>
        </p:nvGrpSpPr>
        <p:grpSpPr>
          <a:xfrm>
            <a:off x="4403234" y="901206"/>
            <a:ext cx="3651128" cy="3832984"/>
            <a:chOff x="3758154" y="1682760"/>
            <a:chExt cx="3651128" cy="3832984"/>
          </a:xfrm>
        </p:grpSpPr>
        <p:pic>
          <p:nvPicPr>
            <p:cNvPr id="17" name="Picture 6">
              <a:extLst>
                <a:ext uri="{FF2B5EF4-FFF2-40B4-BE49-F238E27FC236}">
                  <a16:creationId xmlns:a16="http://schemas.microsoft.com/office/drawing/2014/main" id="{CBD2CBB9-0768-4FD5-A774-D6836F192783}"/>
                </a:ext>
              </a:extLst>
            </p:cNvPr>
            <p:cNvPicPr>
              <a:picLocks noChangeAspect="1" noChangeArrowheads="1"/>
            </p:cNvPicPr>
            <p:nvPr/>
          </p:nvPicPr>
          <p:blipFill>
            <a:blip r:embed="rId4" cstate="print"/>
            <a:srcRect/>
            <a:stretch>
              <a:fillRect/>
            </a:stretch>
          </p:blipFill>
          <p:spPr bwMode="auto">
            <a:xfrm>
              <a:off x="3845524" y="2079730"/>
              <a:ext cx="3144696" cy="3069822"/>
            </a:xfrm>
            <a:prstGeom prst="rect">
              <a:avLst/>
            </a:prstGeom>
            <a:noFill/>
            <a:ln w="9525">
              <a:noFill/>
              <a:miter lim="800000"/>
              <a:headEnd/>
              <a:tailEnd/>
            </a:ln>
          </p:spPr>
        </p:pic>
        <p:sp>
          <p:nvSpPr>
            <p:cNvPr id="18" name="ZoneTexte 17">
              <a:extLst>
                <a:ext uri="{FF2B5EF4-FFF2-40B4-BE49-F238E27FC236}">
                  <a16:creationId xmlns:a16="http://schemas.microsoft.com/office/drawing/2014/main" id="{32CA1D44-323D-43B2-A4CC-B7A6760AADB6}"/>
                </a:ext>
              </a:extLst>
            </p:cNvPr>
            <p:cNvSpPr txBox="1"/>
            <p:nvPr/>
          </p:nvSpPr>
          <p:spPr>
            <a:xfrm>
              <a:off x="4628757" y="1682760"/>
              <a:ext cx="2064796" cy="400110"/>
            </a:xfrm>
            <a:prstGeom prst="rect">
              <a:avLst/>
            </a:prstGeom>
            <a:solidFill>
              <a:srgbClr val="FFFF00"/>
            </a:solidFill>
          </p:spPr>
          <p:txBody>
            <a:bodyPr wrap="none" rtlCol="0">
              <a:spAutoFit/>
            </a:bodyPr>
            <a:lstStyle/>
            <a:p>
              <a:r>
                <a:rPr lang="fr-FR" sz="2000" dirty="0">
                  <a:solidFill>
                    <a:srgbClr val="C00000"/>
                  </a:solidFill>
                </a:rPr>
                <a:t>Breakdown of Z=8</a:t>
              </a:r>
            </a:p>
          </p:txBody>
        </p:sp>
        <p:sp>
          <p:nvSpPr>
            <p:cNvPr id="19" name="ZoneTexte 18">
              <a:extLst>
                <a:ext uri="{FF2B5EF4-FFF2-40B4-BE49-F238E27FC236}">
                  <a16:creationId xmlns:a16="http://schemas.microsoft.com/office/drawing/2014/main" id="{64F3426A-7A65-4E99-87A0-F371D9EF2F64}"/>
                </a:ext>
              </a:extLst>
            </p:cNvPr>
            <p:cNvSpPr txBox="1"/>
            <p:nvPr/>
          </p:nvSpPr>
          <p:spPr>
            <a:xfrm>
              <a:off x="3758154" y="5177190"/>
              <a:ext cx="3651128" cy="338554"/>
            </a:xfrm>
            <a:prstGeom prst="rect">
              <a:avLst/>
            </a:prstGeom>
            <a:noFill/>
          </p:spPr>
          <p:txBody>
            <a:bodyPr wrap="none" rtlCol="0">
              <a:spAutoFit/>
            </a:bodyPr>
            <a:lstStyle/>
            <a:p>
              <a:r>
                <a:rPr lang="en-US" sz="1600" dirty="0" err="1"/>
                <a:t>D.Suzuki</a:t>
              </a:r>
              <a:r>
                <a:rPr lang="en-US" sz="1600" dirty="0"/>
                <a:t> et al. Phys. Rev. Lett. (2009)</a:t>
              </a:r>
              <a:endParaRPr lang="fr-FR" sz="1600" dirty="0"/>
            </a:p>
          </p:txBody>
        </p:sp>
      </p:grpSp>
      <p:pic>
        <p:nvPicPr>
          <p:cNvPr id="20" name="Image 19">
            <a:extLst>
              <a:ext uri="{FF2B5EF4-FFF2-40B4-BE49-F238E27FC236}">
                <a16:creationId xmlns:a16="http://schemas.microsoft.com/office/drawing/2014/main" id="{69FF2B58-AEAF-4BB0-A8AE-F19AE73B936B}"/>
              </a:ext>
            </a:extLst>
          </p:cNvPr>
          <p:cNvPicPr>
            <a:picLocks noChangeAspect="1"/>
          </p:cNvPicPr>
          <p:nvPr/>
        </p:nvPicPr>
        <p:blipFill rotWithShape="1">
          <a:blip r:embed="rId5"/>
          <a:srcRect r="72238" b="47144"/>
          <a:stretch/>
        </p:blipFill>
        <p:spPr>
          <a:xfrm>
            <a:off x="8011742" y="2900812"/>
            <a:ext cx="2463717" cy="2733348"/>
          </a:xfrm>
          <a:prstGeom prst="rect">
            <a:avLst/>
          </a:prstGeom>
        </p:spPr>
      </p:pic>
      <p:sp>
        <p:nvSpPr>
          <p:cNvPr id="21" name="ZoneTexte 20">
            <a:extLst>
              <a:ext uri="{FF2B5EF4-FFF2-40B4-BE49-F238E27FC236}">
                <a16:creationId xmlns:a16="http://schemas.microsoft.com/office/drawing/2014/main" id="{F740B430-7FF3-478D-81B8-52304B963649}"/>
              </a:ext>
            </a:extLst>
          </p:cNvPr>
          <p:cNvSpPr txBox="1"/>
          <p:nvPr/>
        </p:nvSpPr>
        <p:spPr>
          <a:xfrm>
            <a:off x="7851808" y="2493687"/>
            <a:ext cx="2783583" cy="338554"/>
          </a:xfrm>
          <a:prstGeom prst="rect">
            <a:avLst/>
          </a:prstGeom>
          <a:noFill/>
        </p:spPr>
        <p:txBody>
          <a:bodyPr wrap="none" rtlCol="0">
            <a:spAutoFit/>
          </a:bodyPr>
          <a:lstStyle/>
          <a:p>
            <a:r>
              <a:rPr lang="en-US" sz="1600" dirty="0"/>
              <a:t>MUGAST-AGATA at VAMOS</a:t>
            </a:r>
            <a:endParaRPr lang="fr-FR" sz="1600" dirty="0"/>
          </a:p>
        </p:txBody>
      </p:sp>
    </p:spTree>
    <p:extLst>
      <p:ext uri="{BB962C8B-B14F-4D97-AF65-F5344CB8AC3E}">
        <p14:creationId xmlns:p14="http://schemas.microsoft.com/office/powerpoint/2010/main" val="15669603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4" descr="alto_mesure1">
            <a:extLst>
              <a:ext uri="{FF2B5EF4-FFF2-40B4-BE49-F238E27FC236}">
                <a16:creationId xmlns:a16="http://schemas.microsoft.com/office/drawing/2014/main" id="{4EF44C8C-0851-4D0C-BB29-92CDA621072C}"/>
              </a:ext>
            </a:extLst>
          </p:cNvPr>
          <p:cNvPicPr>
            <a:picLocks noChangeAspect="1" noChangeArrowheads="1"/>
          </p:cNvPicPr>
          <p:nvPr/>
        </p:nvPicPr>
        <p:blipFill>
          <a:blip r:embed="rId3" cstate="print"/>
          <a:srcRect/>
          <a:stretch>
            <a:fillRect/>
          </a:stretch>
        </p:blipFill>
        <p:spPr bwMode="auto">
          <a:xfrm>
            <a:off x="5629179" y="3529163"/>
            <a:ext cx="4493555" cy="1982365"/>
          </a:xfrm>
          <a:prstGeom prst="rect">
            <a:avLst/>
          </a:prstGeom>
          <a:noFill/>
          <a:ln w="9525">
            <a:noFill/>
            <a:miter lim="800000"/>
            <a:headEnd/>
            <a:tailEnd/>
          </a:ln>
        </p:spPr>
      </p:pic>
      <p:sp>
        <p:nvSpPr>
          <p:cNvPr id="7" name="Rectangle 6">
            <a:extLst>
              <a:ext uri="{FF2B5EF4-FFF2-40B4-BE49-F238E27FC236}">
                <a16:creationId xmlns:a16="http://schemas.microsoft.com/office/drawing/2014/main" id="{C3DF2B02-7702-40A9-BB50-80360796E029}"/>
              </a:ext>
            </a:extLst>
          </p:cNvPr>
          <p:cNvSpPr/>
          <p:nvPr/>
        </p:nvSpPr>
        <p:spPr>
          <a:xfrm>
            <a:off x="3010123" y="221432"/>
            <a:ext cx="6048672" cy="64807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e la date 1">
            <a:extLst>
              <a:ext uri="{FF2B5EF4-FFF2-40B4-BE49-F238E27FC236}">
                <a16:creationId xmlns:a16="http://schemas.microsoft.com/office/drawing/2014/main" id="{277F0A2C-2944-4ECB-867E-3BC4E728DBA0}"/>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33FB2029-6488-40E6-A254-E360668AA976}"/>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EC0BF7EE-EFE0-40E8-9AD1-6BCED7F72E0C}"/>
              </a:ext>
            </a:extLst>
          </p:cNvPr>
          <p:cNvSpPr>
            <a:spLocks noGrp="1"/>
          </p:cNvSpPr>
          <p:nvPr>
            <p:ph type="sldNum" sz="quarter" idx="12"/>
          </p:nvPr>
        </p:nvSpPr>
        <p:spPr/>
        <p:txBody>
          <a:bodyPr/>
          <a:lstStyle/>
          <a:p>
            <a:fld id="{77E71596-5F9D-49C5-9701-16B3CA54319D}" type="slidenum">
              <a:rPr lang="fr-FR" smtClean="0"/>
              <a:pPr/>
              <a:t>27</a:t>
            </a:fld>
            <a:endParaRPr lang="fr-FR" dirty="0"/>
          </a:p>
        </p:txBody>
      </p:sp>
      <p:sp>
        <p:nvSpPr>
          <p:cNvPr id="6" name="Titre 5">
            <a:extLst>
              <a:ext uri="{FF2B5EF4-FFF2-40B4-BE49-F238E27FC236}">
                <a16:creationId xmlns:a16="http://schemas.microsoft.com/office/drawing/2014/main" id="{DA034BFF-15C8-43B1-A7C8-C2121D064B2E}"/>
              </a:ext>
            </a:extLst>
          </p:cNvPr>
          <p:cNvSpPr>
            <a:spLocks noGrp="1"/>
          </p:cNvSpPr>
          <p:nvPr>
            <p:ph type="title"/>
          </p:nvPr>
        </p:nvSpPr>
        <p:spPr>
          <a:xfrm>
            <a:off x="1281931" y="293440"/>
            <a:ext cx="9490844" cy="432048"/>
          </a:xfrm>
        </p:spPr>
        <p:txBody>
          <a:bodyPr/>
          <a:lstStyle/>
          <a:p>
            <a:r>
              <a:rPr lang="en-US" dirty="0">
                <a:solidFill>
                  <a:schemeClr val="accent2"/>
                </a:solidFill>
              </a:rPr>
              <a:t>&gt;  2000 SPIRAL1 @GANIL  Followed by </a:t>
            </a:r>
            <a:r>
              <a:rPr lang="en-US" dirty="0" err="1">
                <a:solidFill>
                  <a:schemeClr val="accent2"/>
                </a:solidFill>
              </a:rPr>
              <a:t>PARRNe</a:t>
            </a:r>
            <a:r>
              <a:rPr lang="en-US" dirty="0">
                <a:solidFill>
                  <a:schemeClr val="accent2"/>
                </a:solidFill>
              </a:rPr>
              <a:t>  </a:t>
            </a:r>
            <a:br>
              <a:rPr lang="en-US" dirty="0">
                <a:solidFill>
                  <a:schemeClr val="accent2"/>
                </a:solidFill>
              </a:rPr>
            </a:br>
            <a:r>
              <a:rPr lang="en-US" dirty="0">
                <a:solidFill>
                  <a:schemeClr val="accent2"/>
                </a:solidFill>
              </a:rPr>
              <a:t>Towards  SPIRAL 2 and ALTO</a:t>
            </a:r>
          </a:p>
        </p:txBody>
      </p:sp>
      <p:sp>
        <p:nvSpPr>
          <p:cNvPr id="9" name="ZoneTexte 8">
            <a:extLst>
              <a:ext uri="{FF2B5EF4-FFF2-40B4-BE49-F238E27FC236}">
                <a16:creationId xmlns:a16="http://schemas.microsoft.com/office/drawing/2014/main" id="{2813E2DC-ABD0-41D3-8F98-78A3A5CD7FD4}"/>
              </a:ext>
            </a:extLst>
          </p:cNvPr>
          <p:cNvSpPr txBox="1"/>
          <p:nvPr/>
        </p:nvSpPr>
        <p:spPr>
          <a:xfrm>
            <a:off x="704539" y="815192"/>
            <a:ext cx="4105784" cy="823687"/>
          </a:xfrm>
          <a:prstGeom prst="rect">
            <a:avLst/>
          </a:prstGeom>
          <a:noFill/>
        </p:spPr>
        <p:txBody>
          <a:bodyPr wrap="square" rtlCol="0">
            <a:spAutoFit/>
          </a:bodyPr>
          <a:lstStyle/>
          <a:p>
            <a:pPr algn="ctr"/>
            <a:r>
              <a:rPr lang="fr-FR" sz="1584" dirty="0">
                <a:solidFill>
                  <a:srgbClr val="FF0000"/>
                </a:solidFill>
                <a:effectLst>
                  <a:outerShdw blurRad="38100" dist="38100" dir="2700000" algn="tl">
                    <a:srgbClr val="000000">
                      <a:alpha val="43137"/>
                    </a:srgbClr>
                  </a:outerShdw>
                </a:effectLst>
              </a:rPr>
              <a:t>ISOL avec SPIRAL1 (2000)</a:t>
            </a:r>
          </a:p>
          <a:p>
            <a:pPr algn="ctr"/>
            <a:r>
              <a:rPr lang="fr-FR" sz="1584" dirty="0">
                <a:solidFill>
                  <a:srgbClr val="FF0000"/>
                </a:solidFill>
                <a:effectLst>
                  <a:outerShdw blurRad="38100" dist="38100" dir="2700000" algn="tl">
                    <a:srgbClr val="000000">
                      <a:alpha val="43137"/>
                    </a:srgbClr>
                  </a:outerShdw>
                </a:effectLst>
              </a:rPr>
              <a:t>First </a:t>
            </a:r>
            <a:r>
              <a:rPr lang="fr-FR" sz="1584" dirty="0" err="1">
                <a:solidFill>
                  <a:srgbClr val="FF0000"/>
                </a:solidFill>
                <a:effectLst>
                  <a:outerShdw blurRad="38100" dist="38100" dir="2700000" algn="tl">
                    <a:srgbClr val="000000">
                      <a:alpha val="43137"/>
                    </a:srgbClr>
                  </a:outerShdw>
                </a:effectLst>
              </a:rPr>
              <a:t>reactions</a:t>
            </a:r>
            <a:r>
              <a:rPr lang="fr-FR" sz="1584" dirty="0">
                <a:solidFill>
                  <a:srgbClr val="FF0000"/>
                </a:solidFill>
                <a:effectLst>
                  <a:outerShdw blurRad="38100" dist="38100" dir="2700000" algn="tl">
                    <a:srgbClr val="000000">
                      <a:alpha val="43137"/>
                    </a:srgbClr>
                  </a:outerShdw>
                </a:effectLst>
              </a:rPr>
              <a:t> </a:t>
            </a:r>
            <a:r>
              <a:rPr lang="fr-FR" sz="1584" dirty="0" err="1">
                <a:solidFill>
                  <a:srgbClr val="FF0000"/>
                </a:solidFill>
                <a:effectLst>
                  <a:outerShdw blurRad="38100" dist="38100" dir="2700000" algn="tl">
                    <a:srgbClr val="000000">
                      <a:alpha val="43137"/>
                    </a:srgbClr>
                  </a:outerShdw>
                </a:effectLst>
              </a:rPr>
              <a:t>with</a:t>
            </a:r>
            <a:r>
              <a:rPr lang="fr-FR" sz="1584" dirty="0">
                <a:solidFill>
                  <a:srgbClr val="FF0000"/>
                </a:solidFill>
                <a:effectLst>
                  <a:outerShdw blurRad="38100" dist="38100" dir="2700000" algn="tl">
                    <a:srgbClr val="000000">
                      <a:alpha val="43137"/>
                    </a:srgbClr>
                  </a:outerShdw>
                </a:effectLst>
              </a:rPr>
              <a:t> </a:t>
            </a:r>
            <a:r>
              <a:rPr lang="fr-FR" sz="1584" dirty="0" err="1">
                <a:solidFill>
                  <a:srgbClr val="FF0000"/>
                </a:solidFill>
                <a:effectLst>
                  <a:outerShdw blurRad="38100" dist="38100" dir="2700000" algn="tl">
                    <a:srgbClr val="000000">
                      <a:alpha val="43137"/>
                    </a:srgbClr>
                  </a:outerShdw>
                </a:effectLst>
              </a:rPr>
              <a:t>secondary</a:t>
            </a:r>
            <a:r>
              <a:rPr lang="fr-FR" sz="1584" dirty="0">
                <a:solidFill>
                  <a:srgbClr val="FF0000"/>
                </a:solidFill>
                <a:effectLst>
                  <a:outerShdw blurRad="38100" dist="38100" dir="2700000" algn="tl">
                    <a:srgbClr val="000000">
                      <a:alpha val="43137"/>
                    </a:srgbClr>
                  </a:outerShdw>
                </a:effectLst>
              </a:rPr>
              <a:t>  re-</a:t>
            </a:r>
            <a:r>
              <a:rPr lang="fr-FR" sz="1584" dirty="0" err="1">
                <a:solidFill>
                  <a:srgbClr val="FF0000"/>
                </a:solidFill>
                <a:effectLst>
                  <a:outerShdw blurRad="38100" dist="38100" dir="2700000" algn="tl">
                    <a:srgbClr val="000000">
                      <a:alpha val="43137"/>
                    </a:srgbClr>
                  </a:outerShdw>
                </a:effectLst>
              </a:rPr>
              <a:t>accelerated</a:t>
            </a:r>
            <a:r>
              <a:rPr lang="fr-FR" sz="1584" dirty="0">
                <a:solidFill>
                  <a:srgbClr val="FF0000"/>
                </a:solidFill>
                <a:effectLst>
                  <a:outerShdw blurRad="38100" dist="38100" dir="2700000" algn="tl">
                    <a:srgbClr val="000000">
                      <a:alpha val="43137"/>
                    </a:srgbClr>
                  </a:outerShdw>
                </a:effectLst>
              </a:rPr>
              <a:t> ISOL pure RIB  up to  15 MeV/n </a:t>
            </a:r>
          </a:p>
        </p:txBody>
      </p:sp>
      <p:grpSp>
        <p:nvGrpSpPr>
          <p:cNvPr id="10" name="Groupe 9">
            <a:extLst>
              <a:ext uri="{FF2B5EF4-FFF2-40B4-BE49-F238E27FC236}">
                <a16:creationId xmlns:a16="http://schemas.microsoft.com/office/drawing/2014/main" id="{70DDEBD8-FEC3-4BCE-8E0B-72358911A089}"/>
              </a:ext>
            </a:extLst>
          </p:cNvPr>
          <p:cNvGrpSpPr/>
          <p:nvPr/>
        </p:nvGrpSpPr>
        <p:grpSpPr>
          <a:xfrm>
            <a:off x="973900" y="1728583"/>
            <a:ext cx="3567062" cy="2766237"/>
            <a:chOff x="4466801" y="716991"/>
            <a:chExt cx="3459004" cy="2682439"/>
          </a:xfrm>
          <a:effectLst/>
        </p:grpSpPr>
        <p:pic>
          <p:nvPicPr>
            <p:cNvPr id="11" name="Picture 22" descr="panspiral(HD)">
              <a:extLst>
                <a:ext uri="{FF2B5EF4-FFF2-40B4-BE49-F238E27FC236}">
                  <a16:creationId xmlns:a16="http://schemas.microsoft.com/office/drawing/2014/main" id="{CB93382F-85EB-4545-AE4A-C4B7A7FA263A}"/>
                </a:ext>
              </a:extLst>
            </p:cNvPr>
            <p:cNvPicPr>
              <a:picLocks noChangeAspect="1" noChangeArrowheads="1"/>
            </p:cNvPicPr>
            <p:nvPr/>
          </p:nvPicPr>
          <p:blipFill>
            <a:blip r:embed="rId4" cstate="print">
              <a:lum bright="14000"/>
              <a:extLst>
                <a:ext uri="{28A0092B-C50C-407E-A947-70E740481C1C}">
                  <a14:useLocalDpi xmlns:a14="http://schemas.microsoft.com/office/drawing/2010/main" val="0"/>
                </a:ext>
              </a:extLst>
            </a:blip>
            <a:srcRect/>
            <a:stretch>
              <a:fillRect/>
            </a:stretch>
          </p:blipFill>
          <p:spPr bwMode="auto">
            <a:xfrm>
              <a:off x="4466801" y="951981"/>
              <a:ext cx="3459004" cy="2447449"/>
            </a:xfrm>
            <a:prstGeom prst="round2DiagRect">
              <a:avLst>
                <a:gd name="adj1" fmla="val 16667"/>
                <a:gd name="adj2" fmla="val 0"/>
              </a:avLst>
            </a:prstGeom>
            <a:ln w="88900" cap="sq">
              <a:solidFill>
                <a:srgbClr val="FFFFFF"/>
              </a:solidFill>
              <a:miter lim="800000"/>
            </a:ln>
            <a:effectLst/>
            <a:extLst>
              <a:ext uri="{909E8E84-426E-40DD-AFC4-6F175D3DCCD1}">
                <a14:hiddenFill xmlns:a14="http://schemas.microsoft.com/office/drawing/2010/main">
                  <a:solidFill>
                    <a:srgbClr val="FFFFFF"/>
                  </a:solidFill>
                </a14:hiddenFill>
              </a:ext>
            </a:extLst>
          </p:spPr>
        </p:pic>
        <p:pic>
          <p:nvPicPr>
            <p:cNvPr id="12" name="Image 11">
              <a:extLst>
                <a:ext uri="{FF2B5EF4-FFF2-40B4-BE49-F238E27FC236}">
                  <a16:creationId xmlns:a16="http://schemas.microsoft.com/office/drawing/2014/main" id="{F9AA3C7C-D278-47DF-A914-E2BA146CAA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28355" y="716991"/>
              <a:ext cx="1564629" cy="409589"/>
            </a:xfrm>
            <a:prstGeom prst="rect">
              <a:avLst/>
            </a:prstGeom>
          </p:spPr>
        </p:pic>
      </p:grpSp>
      <p:pic>
        <p:nvPicPr>
          <p:cNvPr id="13" name="Picture 4">
            <a:extLst>
              <a:ext uri="{FF2B5EF4-FFF2-40B4-BE49-F238E27FC236}">
                <a16:creationId xmlns:a16="http://schemas.microsoft.com/office/drawing/2014/main" id="{63D99CDB-875B-4503-BF8F-6CBFF042139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517945" y="3947904"/>
            <a:ext cx="1421993" cy="670014"/>
          </a:xfrm>
          <a:prstGeom prst="rect">
            <a:avLst/>
          </a:prstGeom>
          <a:ln w="381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a:extLst/>
        </p:spPr>
      </p:pic>
      <p:sp>
        <p:nvSpPr>
          <p:cNvPr id="14" name="Text Box 40">
            <a:extLst>
              <a:ext uri="{FF2B5EF4-FFF2-40B4-BE49-F238E27FC236}">
                <a16:creationId xmlns:a16="http://schemas.microsoft.com/office/drawing/2014/main" id="{6407BD4A-A0E3-4D9A-B9B9-0397EC6CE8D8}"/>
              </a:ext>
            </a:extLst>
          </p:cNvPr>
          <p:cNvSpPr txBox="1">
            <a:spLocks noChangeArrowheads="1"/>
          </p:cNvSpPr>
          <p:nvPr/>
        </p:nvSpPr>
        <p:spPr bwMode="auto">
          <a:xfrm>
            <a:off x="2552685" y="4818131"/>
            <a:ext cx="3256097" cy="738664"/>
          </a:xfrm>
          <a:prstGeom prst="rect">
            <a:avLst/>
          </a:prstGeom>
          <a:noFill/>
          <a:ln w="9525">
            <a:noFill/>
            <a:miter lim="800000"/>
            <a:headEnd/>
            <a:tailEnd/>
          </a:ln>
        </p:spPr>
        <p:txBody>
          <a:bodyPr wrap="square">
            <a:spAutoFit/>
          </a:bodyPr>
          <a:lstStyle/>
          <a:p>
            <a:pPr algn="ctr"/>
            <a:r>
              <a:rPr lang="en-US" sz="1400" b="1" dirty="0">
                <a:latin typeface="Calibri" pitchFamily="34" charset="0"/>
              </a:rPr>
              <a:t>Measured productions yields at the detection point </a:t>
            </a:r>
            <a:r>
              <a:rPr lang="fr-FR" sz="1400" b="1" dirty="0">
                <a:latin typeface="Calibri" pitchFamily="34" charset="0"/>
              </a:rPr>
              <a:t>on line </a:t>
            </a:r>
            <a:r>
              <a:rPr lang="fr-FR" sz="1400" b="1" dirty="0" err="1">
                <a:latin typeface="Calibri" pitchFamily="34" charset="0"/>
              </a:rPr>
              <a:t>with</a:t>
            </a:r>
            <a:r>
              <a:rPr lang="en-US" sz="1400" b="1" dirty="0">
                <a:latin typeface="Calibri" pitchFamily="34" charset="0"/>
              </a:rPr>
              <a:t> the </a:t>
            </a:r>
            <a:r>
              <a:rPr lang="en-US" sz="1400" b="1" dirty="0" err="1">
                <a:latin typeface="Calibri" pitchFamily="34" charset="0"/>
              </a:rPr>
              <a:t>PARRNe</a:t>
            </a:r>
            <a:r>
              <a:rPr lang="en-US" sz="1400" b="1" dirty="0">
                <a:latin typeface="Calibri" pitchFamily="34" charset="0"/>
              </a:rPr>
              <a:t> mass separator Neutrons -induced fission</a:t>
            </a:r>
            <a:endParaRPr lang="fr-FR" sz="1400" b="1" dirty="0">
              <a:latin typeface="Calibri" pitchFamily="34" charset="0"/>
            </a:endParaRPr>
          </a:p>
        </p:txBody>
      </p:sp>
      <p:sp>
        <p:nvSpPr>
          <p:cNvPr id="15" name="TextBox 8">
            <a:extLst>
              <a:ext uri="{FF2B5EF4-FFF2-40B4-BE49-F238E27FC236}">
                <a16:creationId xmlns:a16="http://schemas.microsoft.com/office/drawing/2014/main" id="{3B9CC6FB-8D4D-443B-A777-39EC686536DD}"/>
              </a:ext>
            </a:extLst>
          </p:cNvPr>
          <p:cNvSpPr txBox="1"/>
          <p:nvPr/>
        </p:nvSpPr>
        <p:spPr>
          <a:xfrm>
            <a:off x="4954339" y="888213"/>
            <a:ext cx="5760640" cy="338554"/>
          </a:xfrm>
          <a:prstGeom prst="rect">
            <a:avLst/>
          </a:prstGeom>
          <a:noFill/>
        </p:spPr>
        <p:txBody>
          <a:bodyPr wrap="square" rtlCol="0">
            <a:spAutoFit/>
          </a:bodyPr>
          <a:lstStyle/>
          <a:p>
            <a:pPr algn="r"/>
            <a:r>
              <a:rPr lang="fr-FR" sz="1600" b="1" i="1" dirty="0">
                <a:latin typeface="+mn-lt"/>
              </a:rPr>
              <a:t>Alex and DG-Mueller ,F. Clapier ,</a:t>
            </a:r>
            <a:r>
              <a:rPr lang="fr-FR" sz="1600" b="1" i="1" dirty="0" err="1">
                <a:latin typeface="+mn-lt"/>
              </a:rPr>
              <a:t>Obert</a:t>
            </a:r>
            <a:r>
              <a:rPr lang="fr-FR" sz="1600" b="1" i="1" dirty="0">
                <a:latin typeface="+mn-lt"/>
              </a:rPr>
              <a:t> , F. Ibrahim, D. Verney et al </a:t>
            </a:r>
          </a:p>
        </p:txBody>
      </p:sp>
      <p:pic>
        <p:nvPicPr>
          <p:cNvPr id="16" name="Picture 20" descr="setup_parrne">
            <a:extLst>
              <a:ext uri="{FF2B5EF4-FFF2-40B4-BE49-F238E27FC236}">
                <a16:creationId xmlns:a16="http://schemas.microsoft.com/office/drawing/2014/main" id="{11443DC8-3FDB-4A7D-A959-393A219E5209}"/>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08782" y="1346516"/>
            <a:ext cx="3898086" cy="2018129"/>
          </a:xfrm>
          <a:prstGeom prst="rect">
            <a:avLst/>
          </a:prstGeom>
          <a:solidFill>
            <a:schemeClr val="bg2">
              <a:lumMod val="50000"/>
              <a:lumOff val="50000"/>
            </a:schemeClr>
          </a:solidFill>
          <a:ln w="28575">
            <a:solidFill>
              <a:srgbClr val="FF6700"/>
            </a:solidFill>
          </a:ln>
          <a:extLst/>
        </p:spPr>
      </p:pic>
      <p:sp>
        <p:nvSpPr>
          <p:cNvPr id="17" name="Text Box 41">
            <a:extLst>
              <a:ext uri="{FF2B5EF4-FFF2-40B4-BE49-F238E27FC236}">
                <a16:creationId xmlns:a16="http://schemas.microsoft.com/office/drawing/2014/main" id="{82CC4A9B-ACF2-4C31-B4BC-B1E82DD6D51D}"/>
              </a:ext>
            </a:extLst>
          </p:cNvPr>
          <p:cNvSpPr txBox="1">
            <a:spLocks noChangeArrowheads="1"/>
          </p:cNvSpPr>
          <p:nvPr/>
        </p:nvSpPr>
        <p:spPr bwMode="auto">
          <a:xfrm>
            <a:off x="5016432" y="3801707"/>
            <a:ext cx="2219028" cy="523220"/>
          </a:xfrm>
          <a:prstGeom prst="rect">
            <a:avLst/>
          </a:prstGeom>
          <a:solidFill>
            <a:srgbClr val="FFC000"/>
          </a:solidFill>
          <a:ln w="9525">
            <a:noFill/>
            <a:miter lim="800000"/>
            <a:headEnd/>
            <a:tailEnd/>
          </a:ln>
        </p:spPr>
        <p:txBody>
          <a:bodyPr wrap="square">
            <a:spAutoFit/>
          </a:bodyPr>
          <a:lstStyle/>
          <a:p>
            <a:pPr algn="ctr"/>
            <a:r>
              <a:rPr lang="en-GB" sz="1400" b="1" dirty="0">
                <a:latin typeface="Calibri" pitchFamily="34" charset="0"/>
              </a:rPr>
              <a:t>nominal intensity:</a:t>
            </a:r>
          </a:p>
          <a:p>
            <a:pPr algn="ctr"/>
            <a:r>
              <a:rPr lang="en-GB" sz="1400" b="1" dirty="0">
                <a:latin typeface="Calibri" pitchFamily="34" charset="0"/>
              </a:rPr>
              <a:t>10 </a:t>
            </a:r>
            <a:r>
              <a:rPr lang="el-GR" sz="1400" b="1" dirty="0">
                <a:latin typeface="Arial"/>
                <a:cs typeface="Arial"/>
              </a:rPr>
              <a:t>μ</a:t>
            </a:r>
            <a:r>
              <a:rPr lang="fr-FR" sz="1400" b="1" dirty="0">
                <a:latin typeface="Arial"/>
                <a:cs typeface="Arial"/>
              </a:rPr>
              <a:t>A </a:t>
            </a:r>
            <a:r>
              <a:rPr lang="fr-FR" sz="1400" b="1" dirty="0">
                <a:latin typeface="Arial"/>
                <a:cs typeface="Arial"/>
                <a:sym typeface="Symbol"/>
              </a:rPr>
              <a:t>~ 10</a:t>
            </a:r>
            <a:r>
              <a:rPr lang="fr-FR" sz="1400" b="1" baseline="30000" dirty="0">
                <a:latin typeface="Arial"/>
                <a:cs typeface="Arial"/>
                <a:sym typeface="Symbol"/>
              </a:rPr>
              <a:t>11 </a:t>
            </a:r>
            <a:r>
              <a:rPr lang="fr-FR" sz="1400" b="1" dirty="0">
                <a:latin typeface="Arial"/>
                <a:cs typeface="Arial"/>
                <a:sym typeface="Symbol"/>
              </a:rPr>
              <a:t>fissions/s</a:t>
            </a:r>
            <a:endParaRPr lang="en-GB" sz="1400" b="1" dirty="0">
              <a:latin typeface="Calibri" pitchFamily="34" charset="0"/>
            </a:endParaRPr>
          </a:p>
        </p:txBody>
      </p:sp>
      <p:sp>
        <p:nvSpPr>
          <p:cNvPr id="19" name="ZoneTexte 18">
            <a:extLst>
              <a:ext uri="{FF2B5EF4-FFF2-40B4-BE49-F238E27FC236}">
                <a16:creationId xmlns:a16="http://schemas.microsoft.com/office/drawing/2014/main" id="{9E0B1D54-DF38-4C23-B3E2-7D70BA665B2D}"/>
              </a:ext>
            </a:extLst>
          </p:cNvPr>
          <p:cNvSpPr txBox="1"/>
          <p:nvPr/>
        </p:nvSpPr>
        <p:spPr>
          <a:xfrm>
            <a:off x="5155555" y="4389677"/>
            <a:ext cx="1531188" cy="400110"/>
          </a:xfrm>
          <a:prstGeom prst="rect">
            <a:avLst/>
          </a:prstGeom>
          <a:noFill/>
        </p:spPr>
        <p:txBody>
          <a:bodyPr wrap="none" rtlCol="0">
            <a:spAutoFit/>
          </a:bodyPr>
          <a:lstStyle/>
          <a:p>
            <a:r>
              <a:rPr lang="en-US" sz="2000" b="1" dirty="0">
                <a:solidFill>
                  <a:srgbClr val="FF0000"/>
                </a:solidFill>
              </a:rPr>
              <a:t>10</a:t>
            </a:r>
            <a:r>
              <a:rPr lang="en-US" sz="2000" b="1" baseline="30000" dirty="0">
                <a:solidFill>
                  <a:srgbClr val="FF0000"/>
                </a:solidFill>
              </a:rPr>
              <a:t>7</a:t>
            </a:r>
            <a:r>
              <a:rPr lang="en-US" sz="2000" b="1" dirty="0">
                <a:solidFill>
                  <a:srgbClr val="FF0000"/>
                </a:solidFill>
              </a:rPr>
              <a:t>  </a:t>
            </a:r>
            <a:r>
              <a:rPr lang="en-US" sz="2000" b="1" baseline="30000" dirty="0">
                <a:solidFill>
                  <a:srgbClr val="FF0000"/>
                </a:solidFill>
              </a:rPr>
              <a:t>132</a:t>
            </a:r>
            <a:r>
              <a:rPr lang="en-US" sz="2000" b="1" dirty="0">
                <a:solidFill>
                  <a:srgbClr val="FF0000"/>
                </a:solidFill>
              </a:rPr>
              <a:t>Sn/s</a:t>
            </a:r>
          </a:p>
        </p:txBody>
      </p:sp>
    </p:spTree>
    <p:extLst>
      <p:ext uri="{BB962C8B-B14F-4D97-AF65-F5344CB8AC3E}">
        <p14:creationId xmlns:p14="http://schemas.microsoft.com/office/powerpoint/2010/main" val="18371767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E691DF0-1985-4466-935D-EF63F76B5934}"/>
              </a:ext>
            </a:extLst>
          </p:cNvPr>
          <p:cNvSpPr/>
          <p:nvPr/>
        </p:nvSpPr>
        <p:spPr>
          <a:xfrm>
            <a:off x="2506067" y="437456"/>
            <a:ext cx="7056782" cy="43204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e la date 1">
            <a:extLst>
              <a:ext uri="{FF2B5EF4-FFF2-40B4-BE49-F238E27FC236}">
                <a16:creationId xmlns:a16="http://schemas.microsoft.com/office/drawing/2014/main" id="{48D735DB-D2E6-46AC-880A-8B6E8F1C3063}"/>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2CACCE13-98BA-4D3A-9843-DFBC2E0A3C63}"/>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9B525BEE-4B11-4ED3-9D65-045622BB02ED}"/>
              </a:ext>
            </a:extLst>
          </p:cNvPr>
          <p:cNvSpPr>
            <a:spLocks noGrp="1"/>
          </p:cNvSpPr>
          <p:nvPr>
            <p:ph type="sldNum" sz="quarter" idx="12"/>
          </p:nvPr>
        </p:nvSpPr>
        <p:spPr/>
        <p:txBody>
          <a:bodyPr/>
          <a:lstStyle/>
          <a:p>
            <a:fld id="{77E71596-5F9D-49C5-9701-16B3CA54319D}" type="slidenum">
              <a:rPr lang="fr-FR" smtClean="0"/>
              <a:pPr/>
              <a:t>28</a:t>
            </a:fld>
            <a:endParaRPr lang="fr-FR" dirty="0"/>
          </a:p>
        </p:txBody>
      </p:sp>
      <p:sp>
        <p:nvSpPr>
          <p:cNvPr id="6" name="Titre 5">
            <a:extLst>
              <a:ext uri="{FF2B5EF4-FFF2-40B4-BE49-F238E27FC236}">
                <a16:creationId xmlns:a16="http://schemas.microsoft.com/office/drawing/2014/main" id="{9B2974D4-C0EA-486A-B8D7-D172C4B006F7}"/>
              </a:ext>
            </a:extLst>
          </p:cNvPr>
          <p:cNvSpPr>
            <a:spLocks noGrp="1"/>
          </p:cNvSpPr>
          <p:nvPr>
            <p:ph type="title"/>
          </p:nvPr>
        </p:nvSpPr>
        <p:spPr>
          <a:xfrm>
            <a:off x="1281931" y="293440"/>
            <a:ext cx="9490844" cy="432048"/>
          </a:xfrm>
        </p:spPr>
        <p:txBody>
          <a:bodyPr/>
          <a:lstStyle/>
          <a:p>
            <a:r>
              <a:rPr lang="en-US" altLang="fr-FR" dirty="0">
                <a:solidFill>
                  <a:schemeClr val="accent2"/>
                </a:solidFill>
              </a:rPr>
              <a:t>2000 and Beyond    ALTO</a:t>
            </a:r>
            <a:br>
              <a:rPr lang="en-US" altLang="fr-FR" dirty="0">
                <a:solidFill>
                  <a:schemeClr val="accent2"/>
                </a:solidFill>
              </a:rPr>
            </a:br>
            <a:r>
              <a:rPr lang="en-US" altLang="fr-FR" dirty="0">
                <a:solidFill>
                  <a:schemeClr val="accent2"/>
                </a:solidFill>
              </a:rPr>
              <a:t>A new Orsay ISOL installation at the  MP Tandem               </a:t>
            </a:r>
          </a:p>
        </p:txBody>
      </p:sp>
      <p:grpSp>
        <p:nvGrpSpPr>
          <p:cNvPr id="8" name="Groupe 4">
            <a:extLst>
              <a:ext uri="{FF2B5EF4-FFF2-40B4-BE49-F238E27FC236}">
                <a16:creationId xmlns:a16="http://schemas.microsoft.com/office/drawing/2014/main" id="{C4D8F932-6820-4A6C-B0F6-C95C76D43A7A}"/>
              </a:ext>
            </a:extLst>
          </p:cNvPr>
          <p:cNvGrpSpPr>
            <a:grpSpLocks/>
          </p:cNvGrpSpPr>
          <p:nvPr/>
        </p:nvGrpSpPr>
        <p:grpSpPr bwMode="auto">
          <a:xfrm>
            <a:off x="7978432" y="1013520"/>
            <a:ext cx="2603500" cy="1628885"/>
            <a:chOff x="789004" y="0"/>
            <a:chExt cx="3891726" cy="2163935"/>
          </a:xfrm>
        </p:grpSpPr>
        <p:pic>
          <p:nvPicPr>
            <p:cNvPr id="9" name="Picture 13">
              <a:extLst>
                <a:ext uri="{FF2B5EF4-FFF2-40B4-BE49-F238E27FC236}">
                  <a16:creationId xmlns:a16="http://schemas.microsoft.com/office/drawing/2014/main" id="{034ACF31-70B9-46BF-8C5B-A334152CDB8D}"/>
                </a:ext>
              </a:extLst>
            </p:cNvPr>
            <p:cNvPicPr>
              <a:picLocks noChangeAspect="1" noChangeArrowheads="1"/>
            </p:cNvPicPr>
            <p:nvPr/>
          </p:nvPicPr>
          <p:blipFill>
            <a:blip r:embed="rId3" cstate="print"/>
            <a:srcRect/>
            <a:stretch>
              <a:fillRect/>
            </a:stretch>
          </p:blipFill>
          <p:spPr bwMode="auto">
            <a:xfrm>
              <a:off x="1826092" y="0"/>
              <a:ext cx="2854638" cy="2135566"/>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sp>
          <p:nvSpPr>
            <p:cNvPr id="10" name="Text Box 22">
              <a:extLst>
                <a:ext uri="{FF2B5EF4-FFF2-40B4-BE49-F238E27FC236}">
                  <a16:creationId xmlns:a16="http://schemas.microsoft.com/office/drawing/2014/main" id="{77661A35-997C-4828-ADC0-AA749B002FCB}"/>
                </a:ext>
              </a:extLst>
            </p:cNvPr>
            <p:cNvSpPr txBox="1">
              <a:spLocks noChangeArrowheads="1"/>
            </p:cNvSpPr>
            <p:nvPr/>
          </p:nvSpPr>
          <p:spPr bwMode="auto">
            <a:xfrm>
              <a:off x="789004" y="0"/>
              <a:ext cx="1419539" cy="2163935"/>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fr-FR" sz="1200" b="1" dirty="0"/>
                <a:t>e-LINAC </a:t>
              </a:r>
            </a:p>
            <a:p>
              <a:pPr algn="ctr" eaLnBrk="1" hangingPunct="1">
                <a:spcBef>
                  <a:spcPct val="0"/>
                </a:spcBef>
                <a:buFontTx/>
                <a:buNone/>
              </a:pPr>
              <a:r>
                <a:rPr lang="en-US" altLang="fr-FR" sz="1200" b="1" dirty="0">
                  <a:solidFill>
                    <a:srgbClr val="FF3300"/>
                  </a:solidFill>
                </a:rPr>
                <a:t>10 µA 50MeV</a:t>
              </a:r>
            </a:p>
            <a:p>
              <a:pPr algn="ctr" eaLnBrk="1" hangingPunct="1">
                <a:spcBef>
                  <a:spcPct val="0"/>
                </a:spcBef>
                <a:buFontTx/>
                <a:buNone/>
              </a:pPr>
              <a:r>
                <a:rPr lang="en-US" altLang="fr-FR" sz="1200" b="1" dirty="0">
                  <a:solidFill>
                    <a:srgbClr val="FF3300"/>
                  </a:solidFill>
                </a:rPr>
                <a:t>(former 1</a:t>
              </a:r>
              <a:r>
                <a:rPr lang="en-US" altLang="fr-FR" sz="1200" b="1" baseline="30000" dirty="0">
                  <a:solidFill>
                    <a:srgbClr val="FF3300"/>
                  </a:solidFill>
                </a:rPr>
                <a:t>st</a:t>
              </a:r>
              <a:r>
                <a:rPr lang="en-US" altLang="fr-FR" sz="1200" b="1" dirty="0">
                  <a:solidFill>
                    <a:srgbClr val="FF3300"/>
                  </a:solidFill>
                </a:rPr>
                <a:t> section of the LEP injector)</a:t>
              </a:r>
              <a:endParaRPr lang="fr-FR" altLang="fr-FR" sz="1200" b="1" dirty="0">
                <a:solidFill>
                  <a:srgbClr val="FF3300"/>
                </a:solidFill>
              </a:endParaRPr>
            </a:p>
          </p:txBody>
        </p:sp>
      </p:grpSp>
      <p:grpSp>
        <p:nvGrpSpPr>
          <p:cNvPr id="36" name="Groupe 35">
            <a:extLst>
              <a:ext uri="{FF2B5EF4-FFF2-40B4-BE49-F238E27FC236}">
                <a16:creationId xmlns:a16="http://schemas.microsoft.com/office/drawing/2014/main" id="{59A181AD-1E71-498B-8FC8-E941C4DF89FB}"/>
              </a:ext>
            </a:extLst>
          </p:cNvPr>
          <p:cNvGrpSpPr/>
          <p:nvPr/>
        </p:nvGrpSpPr>
        <p:grpSpPr>
          <a:xfrm>
            <a:off x="273819" y="1032749"/>
            <a:ext cx="8940224" cy="4477862"/>
            <a:chOff x="432791" y="908051"/>
            <a:chExt cx="12141431" cy="6081241"/>
          </a:xfrm>
        </p:grpSpPr>
        <p:pic>
          <p:nvPicPr>
            <p:cNvPr id="11" name="Espace réservé du contenu 5" descr="alto_2.jpg">
              <a:extLst>
                <a:ext uri="{FF2B5EF4-FFF2-40B4-BE49-F238E27FC236}">
                  <a16:creationId xmlns:a16="http://schemas.microsoft.com/office/drawing/2014/main" id="{F984276B-0029-487B-B652-9294E01FD94B}"/>
                </a:ext>
              </a:extLst>
            </p:cNvPr>
            <p:cNvPicPr>
              <a:picLocks noChangeAspect="1"/>
            </p:cNvPicPr>
            <p:nvPr/>
          </p:nvPicPr>
          <p:blipFill>
            <a:blip r:embed="rId4">
              <a:extLst>
                <a:ext uri="{28A0092B-C50C-407E-A947-70E740481C1C}">
                  <a14:useLocalDpi xmlns:a14="http://schemas.microsoft.com/office/drawing/2010/main" val="0"/>
                </a:ext>
              </a:extLst>
            </a:blip>
            <a:srcRect l="28284" t="7954" r="8633" b="31339"/>
            <a:stretch>
              <a:fillRect/>
            </a:stretch>
          </p:blipFill>
          <p:spPr bwMode="auto">
            <a:xfrm>
              <a:off x="1524000" y="908051"/>
              <a:ext cx="9144000" cy="5719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 Box 22">
              <a:extLst>
                <a:ext uri="{FF2B5EF4-FFF2-40B4-BE49-F238E27FC236}">
                  <a16:creationId xmlns:a16="http://schemas.microsoft.com/office/drawing/2014/main" id="{9E7D8158-B1C3-4023-9C25-1B7138648237}"/>
                </a:ext>
              </a:extLst>
            </p:cNvPr>
            <p:cNvSpPr txBox="1">
              <a:spLocks noChangeArrowheads="1"/>
            </p:cNvSpPr>
            <p:nvPr/>
          </p:nvSpPr>
          <p:spPr bwMode="auto">
            <a:xfrm>
              <a:off x="6027713" y="3655410"/>
              <a:ext cx="1692591" cy="693671"/>
            </a:xfrm>
            <a:prstGeom prst="roundRect">
              <a:avLst/>
            </a:prstGeom>
            <a:solidFill>
              <a:srgbClr val="FF67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ctr" eaLnBrk="1" hangingPunct="1">
                <a:buFontTx/>
                <a:buNone/>
                <a:defRPr sz="1200" b="1">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a:latin typeface="Calibri" panose="020F0502020204030204" pitchFamily="34" charset="0"/>
                </a:defRPr>
              </a:lvl4pPr>
              <a:lvl5pPr marL="2057400" indent="-228600">
                <a:spcBef>
                  <a:spcPct val="20000"/>
                </a:spcBef>
                <a:buFont typeface="Arial" panose="020B0604020202020204" pitchFamily="34" charset="0"/>
                <a:buChar char="»"/>
                <a:defRPr>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latin typeface="Calibri" panose="020F0502020204030204" pitchFamily="34" charset="0"/>
                </a:defRPr>
              </a:lvl9pPr>
            </a:lstStyle>
            <a:p>
              <a:r>
                <a:rPr lang="en-US" altLang="fr-FR" dirty="0" err="1"/>
                <a:t>PARRNe</a:t>
              </a:r>
              <a:r>
                <a:rPr lang="en-US" altLang="fr-FR" dirty="0"/>
                <a:t> </a:t>
              </a:r>
            </a:p>
            <a:p>
              <a:r>
                <a:rPr lang="en-US" altLang="fr-FR" dirty="0"/>
                <a:t>mass separator</a:t>
              </a:r>
              <a:endParaRPr lang="fr-FR" altLang="fr-FR" dirty="0"/>
            </a:p>
          </p:txBody>
        </p:sp>
        <p:cxnSp>
          <p:nvCxnSpPr>
            <p:cNvPr id="13" name="Connecteur droit avec flèche 12">
              <a:extLst>
                <a:ext uri="{FF2B5EF4-FFF2-40B4-BE49-F238E27FC236}">
                  <a16:creationId xmlns:a16="http://schemas.microsoft.com/office/drawing/2014/main" id="{B9D6B634-4903-4593-9D4E-96DD8789A4F8}"/>
                </a:ext>
              </a:extLst>
            </p:cNvPr>
            <p:cNvCxnSpPr>
              <a:cxnSpLocks/>
            </p:cNvCxnSpPr>
            <p:nvPr/>
          </p:nvCxnSpPr>
          <p:spPr>
            <a:xfrm flipH="1">
              <a:off x="5036336" y="4002246"/>
              <a:ext cx="991377" cy="484246"/>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4" name="Ellipse 13">
              <a:extLst>
                <a:ext uri="{FF2B5EF4-FFF2-40B4-BE49-F238E27FC236}">
                  <a16:creationId xmlns:a16="http://schemas.microsoft.com/office/drawing/2014/main" id="{F88BA2D7-0E79-4F5E-9F7C-AEE990486261}"/>
                </a:ext>
              </a:extLst>
            </p:cNvPr>
            <p:cNvSpPr/>
            <p:nvPr/>
          </p:nvSpPr>
          <p:spPr bwMode="auto">
            <a:xfrm rot="784009">
              <a:off x="3294064" y="5480050"/>
              <a:ext cx="1069975" cy="1092200"/>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cxnSp>
          <p:nvCxnSpPr>
            <p:cNvPr id="15" name="Connecteur droit 14">
              <a:extLst>
                <a:ext uri="{FF2B5EF4-FFF2-40B4-BE49-F238E27FC236}">
                  <a16:creationId xmlns:a16="http://schemas.microsoft.com/office/drawing/2014/main" id="{CAA9A677-7CF0-4780-B2A2-38AEE0450BF9}"/>
                </a:ext>
              </a:extLst>
            </p:cNvPr>
            <p:cNvCxnSpPr>
              <a:cxnSpLocks/>
              <a:stCxn id="14" idx="1"/>
            </p:cNvCxnSpPr>
            <p:nvPr/>
          </p:nvCxnSpPr>
          <p:spPr bwMode="auto">
            <a:xfrm flipH="1" flipV="1">
              <a:off x="2584374" y="4689476"/>
              <a:ext cx="963483" cy="874994"/>
            </a:xfrm>
            <a:prstGeom prst="line">
              <a:avLst/>
            </a:prstGeom>
            <a:ln w="38100">
              <a:solidFill>
                <a:srgbClr val="FFC000"/>
              </a:solidFill>
            </a:ln>
          </p:spPr>
          <p:style>
            <a:lnRef idx="1">
              <a:schemeClr val="accent1"/>
            </a:lnRef>
            <a:fillRef idx="0">
              <a:schemeClr val="accent1"/>
            </a:fillRef>
            <a:effectRef idx="0">
              <a:schemeClr val="accent1"/>
            </a:effectRef>
            <a:fontRef idx="minor">
              <a:schemeClr val="tx1"/>
            </a:fontRef>
          </p:style>
        </p:cxnSp>
        <p:grpSp>
          <p:nvGrpSpPr>
            <p:cNvPr id="16" name="Groupe 50">
              <a:extLst>
                <a:ext uri="{FF2B5EF4-FFF2-40B4-BE49-F238E27FC236}">
                  <a16:creationId xmlns:a16="http://schemas.microsoft.com/office/drawing/2014/main" id="{AC7F534D-ECDD-4853-90C0-34DC246F126B}"/>
                </a:ext>
              </a:extLst>
            </p:cNvPr>
            <p:cNvGrpSpPr>
              <a:grpSpLocks/>
            </p:cNvGrpSpPr>
            <p:nvPr/>
          </p:nvGrpSpPr>
          <p:grpSpPr bwMode="auto">
            <a:xfrm>
              <a:off x="3919538" y="3711576"/>
              <a:ext cx="844550" cy="1725613"/>
              <a:chOff x="4296615" y="2207906"/>
              <a:chExt cx="844550" cy="1726279"/>
            </a:xfrm>
          </p:grpSpPr>
          <p:cxnSp>
            <p:nvCxnSpPr>
              <p:cNvPr id="17" name="Connecteur droit avec flèche 16">
                <a:extLst>
                  <a:ext uri="{FF2B5EF4-FFF2-40B4-BE49-F238E27FC236}">
                    <a16:creationId xmlns:a16="http://schemas.microsoft.com/office/drawing/2014/main" id="{8F14B5AD-703C-462B-BBBB-C0427A86A3C8}"/>
                  </a:ext>
                </a:extLst>
              </p:cNvPr>
              <p:cNvCxnSpPr/>
              <p:nvPr/>
            </p:nvCxnSpPr>
            <p:spPr>
              <a:xfrm rot="16200000" flipV="1">
                <a:off x="4148840" y="3373661"/>
                <a:ext cx="708298" cy="4127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cxnSp>
            <p:nvCxnSpPr>
              <p:cNvPr id="18" name="Connecteur droit avec flèche 17">
                <a:extLst>
                  <a:ext uri="{FF2B5EF4-FFF2-40B4-BE49-F238E27FC236}">
                    <a16:creationId xmlns:a16="http://schemas.microsoft.com/office/drawing/2014/main" id="{83D26A20-902A-4806-A344-1ED09AF3732F}"/>
                  </a:ext>
                </a:extLst>
              </p:cNvPr>
              <p:cNvCxnSpPr/>
              <p:nvPr/>
            </p:nvCxnSpPr>
            <p:spPr>
              <a:xfrm rot="5400000" flipH="1" flipV="1">
                <a:off x="4153621" y="2798745"/>
                <a:ext cx="613012" cy="311150"/>
              </a:xfrm>
              <a:prstGeom prst="straightConnector1">
                <a:avLst/>
              </a:prstGeom>
              <a:ln w="381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9" name="Ellipse 18">
                <a:extLst>
                  <a:ext uri="{FF2B5EF4-FFF2-40B4-BE49-F238E27FC236}">
                    <a16:creationId xmlns:a16="http://schemas.microsoft.com/office/drawing/2014/main" id="{9685F89E-58CE-4BEC-8464-44310CE8987E}"/>
                  </a:ext>
                </a:extLst>
              </p:cNvPr>
              <p:cNvSpPr/>
              <p:nvPr/>
            </p:nvSpPr>
            <p:spPr bwMode="auto">
              <a:xfrm>
                <a:off x="4417265" y="2207906"/>
                <a:ext cx="723900" cy="46690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a:p>
            </p:txBody>
          </p:sp>
        </p:grpSp>
        <p:pic>
          <p:nvPicPr>
            <p:cNvPr id="20" name="Picture 18">
              <a:extLst>
                <a:ext uri="{FF2B5EF4-FFF2-40B4-BE49-F238E27FC236}">
                  <a16:creationId xmlns:a16="http://schemas.microsoft.com/office/drawing/2014/main" id="{8FD6270C-039B-477C-B58A-A3DF43D48D7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26672" y="2659210"/>
              <a:ext cx="2762252" cy="1930400"/>
            </a:xfrm>
            <a:prstGeom prst="rect">
              <a:avLst/>
            </a:prstGeom>
            <a:noFill/>
            <a:ln w="38100">
              <a:solidFill>
                <a:srgbClr val="FF6700"/>
              </a:solidFill>
              <a:miter lim="800000"/>
              <a:headEnd/>
              <a:tailEnd/>
            </a:ln>
            <a:extLst>
              <a:ext uri="{909E8E84-426E-40DD-AFC4-6F175D3DCCD1}">
                <a14:hiddenFill xmlns:a14="http://schemas.microsoft.com/office/drawing/2010/main">
                  <a:solidFill>
                    <a:srgbClr val="FFFFFF"/>
                  </a:solidFill>
                </a14:hiddenFill>
              </a:ext>
            </a:extLst>
          </p:spPr>
        </p:pic>
        <p:sp>
          <p:nvSpPr>
            <p:cNvPr id="21" name="Text Box 22">
              <a:extLst>
                <a:ext uri="{FF2B5EF4-FFF2-40B4-BE49-F238E27FC236}">
                  <a16:creationId xmlns:a16="http://schemas.microsoft.com/office/drawing/2014/main" id="{73C968C1-7CAB-4793-B15E-0A10BDF72BCE}"/>
                </a:ext>
              </a:extLst>
            </p:cNvPr>
            <p:cNvSpPr txBox="1">
              <a:spLocks noChangeArrowheads="1"/>
            </p:cNvSpPr>
            <p:nvPr/>
          </p:nvSpPr>
          <p:spPr bwMode="auto">
            <a:xfrm>
              <a:off x="7810246" y="2351100"/>
              <a:ext cx="2122958" cy="693671"/>
            </a:xfrm>
            <a:prstGeom prst="round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fr-FR" sz="1200" b="1"/>
                <a:t>TIS vault</a:t>
              </a:r>
            </a:p>
            <a:p>
              <a:pPr algn="ctr" eaLnBrk="1" hangingPunct="1">
                <a:spcBef>
                  <a:spcPct val="0"/>
                </a:spcBef>
                <a:buFontTx/>
                <a:buNone/>
              </a:pPr>
              <a:r>
                <a:rPr lang="fr-FR" altLang="fr-FR" sz="1200" b="1">
                  <a:solidFill>
                    <a:srgbClr val="FF3300"/>
                  </a:solidFill>
                </a:rPr>
                <a:t>~5.10^11 fissions/s</a:t>
              </a:r>
            </a:p>
          </p:txBody>
        </p:sp>
        <p:pic>
          <p:nvPicPr>
            <p:cNvPr id="24" name="Picture 30" descr="IMGP0782">
              <a:extLst>
                <a:ext uri="{FF2B5EF4-FFF2-40B4-BE49-F238E27FC236}">
                  <a16:creationId xmlns:a16="http://schemas.microsoft.com/office/drawing/2014/main" id="{985DCBA2-3E35-4FAB-A9EC-159C5FB8306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1821" y="4764386"/>
              <a:ext cx="3138924" cy="1930400"/>
            </a:xfrm>
            <a:prstGeom prst="rect">
              <a:avLst/>
            </a:prstGeom>
            <a:noFill/>
            <a:ln w="38100">
              <a:solidFill>
                <a:srgbClr val="FF6700"/>
              </a:solidFill>
              <a:miter lim="800000"/>
              <a:headEnd/>
              <a:tailEnd/>
            </a:ln>
            <a:extLst>
              <a:ext uri="{909E8E84-426E-40DD-AFC4-6F175D3DCCD1}">
                <a14:hiddenFill xmlns:a14="http://schemas.microsoft.com/office/drawing/2010/main">
                  <a:solidFill>
                    <a:srgbClr val="FFFFFF"/>
                  </a:solidFill>
                </a14:hiddenFill>
              </a:ext>
            </a:extLst>
          </p:spPr>
        </p:pic>
        <p:sp>
          <p:nvSpPr>
            <p:cNvPr id="25" name="Text Box 123">
              <a:extLst>
                <a:ext uri="{FF2B5EF4-FFF2-40B4-BE49-F238E27FC236}">
                  <a16:creationId xmlns:a16="http://schemas.microsoft.com/office/drawing/2014/main" id="{926EEACD-D2D2-4310-B2BE-73C657C9D86D}"/>
                </a:ext>
              </a:extLst>
            </p:cNvPr>
            <p:cNvSpPr txBox="1">
              <a:spLocks noChangeArrowheads="1"/>
            </p:cNvSpPr>
            <p:nvPr/>
          </p:nvSpPr>
          <p:spPr bwMode="auto">
            <a:xfrm>
              <a:off x="8271632" y="4445856"/>
              <a:ext cx="4302590" cy="376183"/>
            </a:xfrm>
            <a:prstGeom prst="rect">
              <a:avLst/>
            </a:prstGeom>
            <a:solidFill>
              <a:srgbClr val="FF67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fr-FR" sz="1200" b="1">
                  <a:solidFill>
                    <a:schemeClr val="bg1"/>
                  </a:solidFill>
                </a:rPr>
                <a:t>Target Ion-source ensemble</a:t>
              </a:r>
              <a:endParaRPr lang="fr-FR" altLang="fr-FR" sz="1200" b="1">
                <a:solidFill>
                  <a:schemeClr val="bg1"/>
                </a:solidFill>
              </a:endParaRPr>
            </a:p>
          </p:txBody>
        </p:sp>
        <p:cxnSp>
          <p:nvCxnSpPr>
            <p:cNvPr id="26" name="Connecteur droit avec flèche 25">
              <a:extLst>
                <a:ext uri="{FF2B5EF4-FFF2-40B4-BE49-F238E27FC236}">
                  <a16:creationId xmlns:a16="http://schemas.microsoft.com/office/drawing/2014/main" id="{9FE04193-EAFA-4D41-B03E-06CE174A60AE}"/>
                </a:ext>
              </a:extLst>
            </p:cNvPr>
            <p:cNvCxnSpPr>
              <a:cxnSpLocks/>
            </p:cNvCxnSpPr>
            <p:nvPr/>
          </p:nvCxnSpPr>
          <p:spPr>
            <a:xfrm flipH="1">
              <a:off x="7364162" y="2697936"/>
              <a:ext cx="446085" cy="170691"/>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pic>
          <p:nvPicPr>
            <p:cNvPr id="27" name="Picture 4" descr="_IGP1067">
              <a:extLst>
                <a:ext uri="{FF2B5EF4-FFF2-40B4-BE49-F238E27FC236}">
                  <a16:creationId xmlns:a16="http://schemas.microsoft.com/office/drawing/2014/main" id="{861980F5-6D54-4C9C-A0BF-888D8AF7050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326399" y="4900901"/>
              <a:ext cx="1695450" cy="1944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 name="Text Box 123">
              <a:extLst>
                <a:ext uri="{FF2B5EF4-FFF2-40B4-BE49-F238E27FC236}">
                  <a16:creationId xmlns:a16="http://schemas.microsoft.com/office/drawing/2014/main" id="{EE6C86E2-4B86-4678-BF42-9C488003EB5F}"/>
                </a:ext>
              </a:extLst>
            </p:cNvPr>
            <p:cNvSpPr txBox="1">
              <a:spLocks noChangeArrowheads="1"/>
            </p:cNvSpPr>
            <p:nvPr/>
          </p:nvSpPr>
          <p:spPr bwMode="auto">
            <a:xfrm>
              <a:off x="6326397" y="4672385"/>
              <a:ext cx="1695451" cy="376183"/>
            </a:xfrm>
            <a:prstGeom prst="rect">
              <a:avLst/>
            </a:prstGeom>
            <a:solidFill>
              <a:srgbClr val="FF670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fr-FR"/>
              </a:defPPr>
              <a:lvl1pPr algn="ctr" eaLnBrk="1" hangingPunct="1">
                <a:buFontTx/>
                <a:buNone/>
                <a:defRPr sz="1200" b="1">
                  <a:solidFill>
                    <a:schemeClr val="bg1"/>
                  </a:solidFill>
                  <a:latin typeface="Calibri" panose="020F0502020204030204" pitchFamily="34" charset="0"/>
                </a:defRPr>
              </a:lvl1pPr>
              <a:lvl2pPr marL="742950" indent="-285750">
                <a:spcBef>
                  <a:spcPct val="20000"/>
                </a:spcBef>
                <a:buFont typeface="Arial" panose="020B0604020202020204" pitchFamily="34" charset="0"/>
                <a:buChar char="–"/>
                <a:defRPr sz="2800">
                  <a:latin typeface="Calibri" panose="020F0502020204030204" pitchFamily="34" charset="0"/>
                </a:defRPr>
              </a:lvl2pPr>
              <a:lvl3pPr marL="1143000" indent="-228600">
                <a:spcBef>
                  <a:spcPct val="20000"/>
                </a:spcBef>
                <a:buFont typeface="Arial" panose="020B0604020202020204" pitchFamily="34" charset="0"/>
                <a:buChar char="•"/>
                <a:defRPr sz="2400">
                  <a:latin typeface="Calibri" panose="020F0502020204030204" pitchFamily="34" charset="0"/>
                </a:defRPr>
              </a:lvl3pPr>
              <a:lvl4pPr marL="1600200" indent="-228600">
                <a:spcBef>
                  <a:spcPct val="20000"/>
                </a:spcBef>
                <a:buFont typeface="Arial" panose="020B0604020202020204" pitchFamily="34" charset="0"/>
                <a:buChar char="–"/>
                <a:defRPr>
                  <a:latin typeface="Calibri" panose="020F0502020204030204" pitchFamily="34" charset="0"/>
                </a:defRPr>
              </a:lvl4pPr>
              <a:lvl5pPr marL="2057400" indent="-228600">
                <a:spcBef>
                  <a:spcPct val="20000"/>
                </a:spcBef>
                <a:buFont typeface="Arial" panose="020B0604020202020204" pitchFamily="34" charset="0"/>
                <a:buChar char="»"/>
                <a:defRPr>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a:latin typeface="Calibri" panose="020F0502020204030204" pitchFamily="34" charset="0"/>
                </a:defRPr>
              </a:lvl9pPr>
            </a:lstStyle>
            <a:p>
              <a:r>
                <a:rPr lang="en-GB" altLang="fr-FR" dirty="0"/>
                <a:t>kicker – bender </a:t>
              </a:r>
              <a:endParaRPr lang="fr-FR" altLang="fr-FR" dirty="0"/>
            </a:p>
          </p:txBody>
        </p:sp>
        <p:cxnSp>
          <p:nvCxnSpPr>
            <p:cNvPr id="29" name="Connecteur droit avec flèche 28">
              <a:extLst>
                <a:ext uri="{FF2B5EF4-FFF2-40B4-BE49-F238E27FC236}">
                  <a16:creationId xmlns:a16="http://schemas.microsoft.com/office/drawing/2014/main" id="{186D3CFF-49F5-4DA8-BC0D-A3EFF9BAC34F}"/>
                </a:ext>
              </a:extLst>
            </p:cNvPr>
            <p:cNvCxnSpPr>
              <a:cxnSpLocks/>
              <a:stCxn id="28" idx="1"/>
            </p:cNvCxnSpPr>
            <p:nvPr/>
          </p:nvCxnSpPr>
          <p:spPr>
            <a:xfrm flipH="1">
              <a:off x="4420177" y="4860477"/>
              <a:ext cx="1906219" cy="626972"/>
            </a:xfrm>
            <a:prstGeom prst="straightConnector1">
              <a:avLst/>
            </a:prstGeom>
            <a:ln w="28575">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30" name="Text Box 22">
              <a:extLst>
                <a:ext uri="{FF2B5EF4-FFF2-40B4-BE49-F238E27FC236}">
                  <a16:creationId xmlns:a16="http://schemas.microsoft.com/office/drawing/2014/main" id="{90324D2E-B726-4ADC-B5BF-171E806FA6D7}"/>
                </a:ext>
              </a:extLst>
            </p:cNvPr>
            <p:cNvSpPr txBox="1">
              <a:spLocks noChangeArrowheads="1"/>
            </p:cNvSpPr>
            <p:nvPr/>
          </p:nvSpPr>
          <p:spPr bwMode="auto">
            <a:xfrm>
              <a:off x="3625557" y="2155644"/>
              <a:ext cx="1323975" cy="647426"/>
            </a:xfrm>
            <a:prstGeom prst="round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fr-FR" sz="1100" b="1" dirty="0"/>
                <a:t>secondary </a:t>
              </a:r>
            </a:p>
            <a:p>
              <a:pPr algn="ctr" eaLnBrk="1" hangingPunct="1">
                <a:spcBef>
                  <a:spcPct val="0"/>
                </a:spcBef>
                <a:buFontTx/>
                <a:buNone/>
              </a:pPr>
              <a:r>
                <a:rPr lang="en-US" altLang="fr-FR" sz="1100" b="1" dirty="0"/>
                <a:t>beam lines</a:t>
              </a:r>
              <a:endParaRPr lang="fr-FR" altLang="fr-FR" sz="1100" b="1" dirty="0">
                <a:solidFill>
                  <a:srgbClr val="FF3300"/>
                </a:solidFill>
              </a:endParaRPr>
            </a:p>
          </p:txBody>
        </p:sp>
        <p:sp>
          <p:nvSpPr>
            <p:cNvPr id="31" name="Text Box 22">
              <a:extLst>
                <a:ext uri="{FF2B5EF4-FFF2-40B4-BE49-F238E27FC236}">
                  <a16:creationId xmlns:a16="http://schemas.microsoft.com/office/drawing/2014/main" id="{60B900E4-7D98-49D5-845D-3CA1DDC25C3B}"/>
                </a:ext>
              </a:extLst>
            </p:cNvPr>
            <p:cNvSpPr txBox="1">
              <a:spLocks noChangeArrowheads="1"/>
            </p:cNvSpPr>
            <p:nvPr/>
          </p:nvSpPr>
          <p:spPr bwMode="auto">
            <a:xfrm>
              <a:off x="2999777" y="3233794"/>
              <a:ext cx="2675015" cy="693671"/>
            </a:xfrm>
            <a:prstGeom prst="roundRect">
              <a:avLst/>
            </a:prstGeom>
            <a:solidFill>
              <a:schemeClr val="bg1"/>
            </a:solidFill>
            <a:ln w="38100">
              <a:solidFill>
                <a:srgbClr val="5B9BD5"/>
              </a:solid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fr-FR" sz="1200" b="1"/>
                <a:t>POLAREX</a:t>
              </a:r>
            </a:p>
            <a:p>
              <a:pPr algn="ctr" eaLnBrk="1" hangingPunct="1">
                <a:spcBef>
                  <a:spcPct val="0"/>
                </a:spcBef>
                <a:buFontTx/>
                <a:buNone/>
              </a:pPr>
              <a:r>
                <a:rPr lang="en-US" altLang="fr-FR" sz="1200" b="1">
                  <a:solidFill>
                    <a:srgbClr val="FF3300"/>
                  </a:solidFill>
                </a:rPr>
                <a:t>nuclear orientation on line</a:t>
              </a:r>
              <a:endParaRPr lang="fr-FR" altLang="fr-FR" sz="1200" b="1">
                <a:solidFill>
                  <a:srgbClr val="FF3300"/>
                </a:solidFill>
              </a:endParaRPr>
            </a:p>
          </p:txBody>
        </p:sp>
        <p:sp>
          <p:nvSpPr>
            <p:cNvPr id="32" name="Ellipse 31">
              <a:extLst>
                <a:ext uri="{FF2B5EF4-FFF2-40B4-BE49-F238E27FC236}">
                  <a16:creationId xmlns:a16="http://schemas.microsoft.com/office/drawing/2014/main" id="{1B6770B3-1471-42D2-B73D-FA6B3C3D9676}"/>
                </a:ext>
              </a:extLst>
            </p:cNvPr>
            <p:cNvSpPr/>
            <p:nvPr/>
          </p:nvSpPr>
          <p:spPr bwMode="auto">
            <a:xfrm rot="784009">
              <a:off x="5089525" y="5584826"/>
              <a:ext cx="685800" cy="728663"/>
            </a:xfrm>
            <a:prstGeom prst="ellipse">
              <a:avLst/>
            </a:prstGeom>
            <a:noFill/>
            <a:ln w="38100">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fr-FR" dirty="0"/>
            </a:p>
          </p:txBody>
        </p:sp>
        <p:sp>
          <p:nvSpPr>
            <p:cNvPr id="33" name="Text Box 22">
              <a:extLst>
                <a:ext uri="{FF2B5EF4-FFF2-40B4-BE49-F238E27FC236}">
                  <a16:creationId xmlns:a16="http://schemas.microsoft.com/office/drawing/2014/main" id="{2ECD0FB7-C15B-42A6-9143-725B1535D2B1}"/>
                </a:ext>
              </a:extLst>
            </p:cNvPr>
            <p:cNvSpPr txBox="1">
              <a:spLocks noChangeArrowheads="1"/>
            </p:cNvSpPr>
            <p:nvPr/>
          </p:nvSpPr>
          <p:spPr bwMode="auto">
            <a:xfrm>
              <a:off x="4729333" y="6295621"/>
              <a:ext cx="1477964" cy="693671"/>
            </a:xfrm>
            <a:prstGeom prst="roundRect">
              <a:avLst/>
            </a:prstGeom>
            <a:solidFill>
              <a:schemeClr val="bg1"/>
            </a:solidFill>
            <a:ln w="38100">
              <a:solidFill>
                <a:srgbClr val="FFC000"/>
              </a:solidFill>
              <a:miter lim="800000"/>
              <a:headEnd/>
              <a:tailEnd/>
            </a:ln>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fr-FR" sz="1200" b="1" dirty="0"/>
                <a:t>identification station</a:t>
              </a:r>
            </a:p>
          </p:txBody>
        </p:sp>
        <p:pic>
          <p:nvPicPr>
            <p:cNvPr id="34" name="Picture 3" descr="D:\temporaire\DETECTEURS_TANDEM_ALTO\Radioactivité\BEDO\Photos BEDO\__IGP2648.jpg">
              <a:extLst>
                <a:ext uri="{FF2B5EF4-FFF2-40B4-BE49-F238E27FC236}">
                  <a16:creationId xmlns:a16="http://schemas.microsoft.com/office/drawing/2014/main" id="{936586A9-BBFD-4DBA-AF86-DBC88F963D3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432791" y="2133602"/>
              <a:ext cx="2124075" cy="2555875"/>
            </a:xfrm>
            <a:prstGeom prst="rect">
              <a:avLst/>
            </a:prstGeom>
            <a:noFill/>
            <a:ln w="28575">
              <a:solidFill>
                <a:srgbClr val="FFC000"/>
              </a:solidFill>
              <a:miter lim="800000"/>
              <a:headEnd/>
              <a:tailEnd/>
            </a:ln>
            <a:extLst>
              <a:ext uri="{909E8E84-426E-40DD-AFC4-6F175D3DCCD1}">
                <a14:hiddenFill xmlns:a14="http://schemas.microsoft.com/office/drawing/2010/main">
                  <a:solidFill>
                    <a:srgbClr val="FFFFFF"/>
                  </a:solidFill>
                </a14:hiddenFill>
              </a:ext>
            </a:extLst>
          </p:spPr>
        </p:pic>
        <p:sp>
          <p:nvSpPr>
            <p:cNvPr id="35" name="Text Box 22">
              <a:extLst>
                <a:ext uri="{FF2B5EF4-FFF2-40B4-BE49-F238E27FC236}">
                  <a16:creationId xmlns:a16="http://schemas.microsoft.com/office/drawing/2014/main" id="{80B251AF-7FFE-464E-A5B2-C64F1CB73079}"/>
                </a:ext>
              </a:extLst>
            </p:cNvPr>
            <p:cNvSpPr txBox="1">
              <a:spLocks noChangeArrowheads="1"/>
            </p:cNvSpPr>
            <p:nvPr/>
          </p:nvSpPr>
          <p:spPr bwMode="auto">
            <a:xfrm>
              <a:off x="432791" y="1103448"/>
              <a:ext cx="2005474" cy="961357"/>
            </a:xfrm>
            <a:prstGeom prst="rect">
              <a:avLst/>
            </a:prstGeom>
            <a:noFill/>
            <a:ln w="38100">
              <a:noFill/>
              <a:miter lim="800000"/>
              <a:headEnd/>
              <a:tailEnd/>
            </a:ln>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fr-FR" sz="1200" b="1" dirty="0"/>
                <a:t>BEDO</a:t>
              </a:r>
              <a:endParaRPr lang="en-US" altLang="fr-FR" sz="1400" b="1" dirty="0"/>
            </a:p>
            <a:p>
              <a:pPr algn="ctr" eaLnBrk="1" hangingPunct="1">
                <a:spcBef>
                  <a:spcPct val="0"/>
                </a:spcBef>
                <a:buFontTx/>
                <a:buNone/>
              </a:pPr>
              <a:r>
                <a:rPr lang="en-US" altLang="fr-FR" sz="1400" b="1" dirty="0">
                  <a:solidFill>
                    <a:srgbClr val="FF3300"/>
                  </a:solidFill>
                </a:rPr>
                <a:t>beta decay spectroscopy</a:t>
              </a:r>
              <a:endParaRPr lang="fr-FR" altLang="fr-FR" sz="1400" b="1" dirty="0">
                <a:solidFill>
                  <a:srgbClr val="FF3300"/>
                </a:solidFill>
              </a:endParaRPr>
            </a:p>
          </p:txBody>
        </p:sp>
      </p:grpSp>
      <p:sp>
        <p:nvSpPr>
          <p:cNvPr id="37" name="Flèche : droite 36">
            <a:extLst>
              <a:ext uri="{FF2B5EF4-FFF2-40B4-BE49-F238E27FC236}">
                <a16:creationId xmlns:a16="http://schemas.microsoft.com/office/drawing/2014/main" id="{107DFA2B-9F5E-4668-816F-E6DC10CDBD5E}"/>
              </a:ext>
            </a:extLst>
          </p:cNvPr>
          <p:cNvSpPr/>
          <p:nvPr/>
        </p:nvSpPr>
        <p:spPr>
          <a:xfrm>
            <a:off x="7507380" y="1656158"/>
            <a:ext cx="504056" cy="216024"/>
          </a:xfrm>
          <a:prstGeom prst="rightArrow">
            <a:avLst/>
          </a:prstGeom>
          <a:solidFill>
            <a:srgbClr val="FF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ZoneTexte 4">
            <a:extLst>
              <a:ext uri="{FF2B5EF4-FFF2-40B4-BE49-F238E27FC236}">
                <a16:creationId xmlns:a16="http://schemas.microsoft.com/office/drawing/2014/main" id="{B93DE8A5-C05A-4D8E-BE3E-98BA10286CBF}"/>
              </a:ext>
            </a:extLst>
          </p:cNvPr>
          <p:cNvSpPr txBox="1"/>
          <p:nvPr/>
        </p:nvSpPr>
        <p:spPr>
          <a:xfrm>
            <a:off x="8256908" y="3000676"/>
            <a:ext cx="2515867" cy="400110"/>
          </a:xfrm>
          <a:prstGeom prst="rect">
            <a:avLst/>
          </a:prstGeom>
          <a:noFill/>
        </p:spPr>
        <p:txBody>
          <a:bodyPr wrap="square" rtlCol="0">
            <a:spAutoFit/>
          </a:bodyPr>
          <a:lstStyle/>
          <a:p>
            <a:r>
              <a:rPr lang="en-US" dirty="0"/>
              <a:t>See </a:t>
            </a:r>
            <a:r>
              <a:rPr lang="en-US" dirty="0" err="1"/>
              <a:t>Silvia.Leoni</a:t>
            </a:r>
            <a:r>
              <a:rPr lang="en-US" dirty="0"/>
              <a:t> talk</a:t>
            </a:r>
          </a:p>
        </p:txBody>
      </p:sp>
    </p:spTree>
    <p:extLst>
      <p:ext uri="{BB962C8B-B14F-4D97-AF65-F5344CB8AC3E}">
        <p14:creationId xmlns:p14="http://schemas.microsoft.com/office/powerpoint/2010/main" val="7691437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C74190A9-9AA2-4B7A-BB3D-FF4FEB95870A}"/>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C1FA2AF5-5F8C-4704-91F6-FB6355837A51}"/>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FB979C0E-5782-42A5-A91C-DBC4DBB0483B}"/>
              </a:ext>
            </a:extLst>
          </p:cNvPr>
          <p:cNvSpPr>
            <a:spLocks noGrp="1"/>
          </p:cNvSpPr>
          <p:nvPr>
            <p:ph type="sldNum" sz="quarter" idx="12"/>
          </p:nvPr>
        </p:nvSpPr>
        <p:spPr/>
        <p:txBody>
          <a:bodyPr/>
          <a:lstStyle/>
          <a:p>
            <a:fld id="{77E71596-5F9D-49C5-9701-16B3CA54319D}" type="slidenum">
              <a:rPr lang="fr-FR" smtClean="0"/>
              <a:pPr/>
              <a:t>29</a:t>
            </a:fld>
            <a:endParaRPr lang="fr-FR" dirty="0"/>
          </a:p>
        </p:txBody>
      </p:sp>
      <p:sp>
        <p:nvSpPr>
          <p:cNvPr id="6" name="Titre 5">
            <a:extLst>
              <a:ext uri="{FF2B5EF4-FFF2-40B4-BE49-F238E27FC236}">
                <a16:creationId xmlns:a16="http://schemas.microsoft.com/office/drawing/2014/main" id="{341C4797-93F8-4FEE-BA19-765BAAD95DE8}"/>
              </a:ext>
            </a:extLst>
          </p:cNvPr>
          <p:cNvSpPr>
            <a:spLocks noGrp="1"/>
          </p:cNvSpPr>
          <p:nvPr>
            <p:ph type="title"/>
          </p:nvPr>
        </p:nvSpPr>
        <p:spPr/>
        <p:txBody>
          <a:bodyPr/>
          <a:lstStyle/>
          <a:p>
            <a:r>
              <a:rPr lang="fr-FR" dirty="0" err="1">
                <a:solidFill>
                  <a:srgbClr val="FF6700"/>
                </a:solidFill>
                <a:effectLst>
                  <a:outerShdw blurRad="38100" dist="38100" dir="2700000" algn="tl">
                    <a:srgbClr val="000000">
                      <a:alpha val="43137"/>
                    </a:srgbClr>
                  </a:outerShdw>
                </a:effectLst>
              </a:rPr>
              <a:t>Hadronic</a:t>
            </a:r>
            <a:r>
              <a:rPr lang="fr-FR" dirty="0">
                <a:solidFill>
                  <a:srgbClr val="FF6700"/>
                </a:solidFill>
                <a:effectLst>
                  <a:outerShdw blurRad="38100" dist="38100" dir="2700000" algn="tl">
                    <a:srgbClr val="000000">
                      <a:alpha val="43137"/>
                    </a:srgbClr>
                  </a:outerShdw>
                </a:effectLst>
              </a:rPr>
              <a:t> </a:t>
            </a:r>
            <a:r>
              <a:rPr lang="fr-FR" dirty="0" err="1">
                <a:solidFill>
                  <a:srgbClr val="FF6700"/>
                </a:solidFill>
                <a:effectLst>
                  <a:outerShdw blurRad="38100" dist="38100" dir="2700000" algn="tl">
                    <a:srgbClr val="000000">
                      <a:alpha val="43137"/>
                    </a:srgbClr>
                  </a:outerShdw>
                </a:effectLst>
              </a:rPr>
              <a:t>Physics</a:t>
            </a:r>
            <a:r>
              <a:rPr lang="fr-FR" dirty="0">
                <a:solidFill>
                  <a:srgbClr val="FF6700"/>
                </a:solidFill>
                <a:effectLst>
                  <a:outerShdw blurRad="38100" dist="38100" dir="2700000" algn="tl">
                    <a:srgbClr val="000000">
                      <a:alpha val="43137"/>
                    </a:srgbClr>
                  </a:outerShdw>
                </a:effectLst>
              </a:rPr>
              <a:t>, </a:t>
            </a:r>
            <a:r>
              <a:rPr lang="fr-FR" dirty="0" err="1">
                <a:solidFill>
                  <a:srgbClr val="FF6700"/>
                </a:solidFill>
                <a:effectLst>
                  <a:outerShdw blurRad="38100" dist="38100" dir="2700000" algn="tl">
                    <a:srgbClr val="000000">
                      <a:alpha val="43137"/>
                    </a:srgbClr>
                  </a:outerShdw>
                </a:effectLst>
              </a:rPr>
              <a:t>Nucleon</a:t>
            </a:r>
            <a:r>
              <a:rPr lang="fr-FR" dirty="0">
                <a:solidFill>
                  <a:srgbClr val="FF6700"/>
                </a:solidFill>
                <a:effectLst>
                  <a:outerShdw blurRad="38100" dist="38100" dir="2700000" algn="tl">
                    <a:srgbClr val="000000">
                      <a:alpha val="43137"/>
                    </a:srgbClr>
                  </a:outerShdw>
                </a:effectLst>
              </a:rPr>
              <a:t> Structure</a:t>
            </a:r>
            <a:endParaRPr lang="fr-FR" dirty="0"/>
          </a:p>
        </p:txBody>
      </p:sp>
      <p:sp>
        <p:nvSpPr>
          <p:cNvPr id="7" name="Rectangle 1">
            <a:extLst>
              <a:ext uri="{FF2B5EF4-FFF2-40B4-BE49-F238E27FC236}">
                <a16:creationId xmlns:a16="http://schemas.microsoft.com/office/drawing/2014/main" id="{6029D5FB-5128-4F33-99F7-2D190545AB47}"/>
              </a:ext>
            </a:extLst>
          </p:cNvPr>
          <p:cNvSpPr>
            <a:spLocks noChangeArrowheads="1"/>
          </p:cNvSpPr>
          <p:nvPr/>
        </p:nvSpPr>
        <p:spPr bwMode="auto">
          <a:xfrm>
            <a:off x="1179837" y="725488"/>
            <a:ext cx="8413100"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57150" eaLnBrk="0" hangingPunct="0"/>
            <a:r>
              <a:rPr lang="fr-FR" sz="1600" b="1" dirty="0">
                <a:solidFill>
                  <a:srgbClr val="C4004A"/>
                </a:solidFill>
              </a:rPr>
              <a:t>~1995 - ~2005; </a:t>
            </a:r>
            <a:r>
              <a:rPr lang="fr-FR" sz="1600" b="1" dirty="0">
                <a:solidFill>
                  <a:srgbClr val="511F76"/>
                </a:solidFill>
              </a:rPr>
              <a:t>GRAAL@ESRF: </a:t>
            </a:r>
            <a:r>
              <a:rPr lang="fr-FR" sz="1600" dirty="0" err="1">
                <a:solidFill>
                  <a:srgbClr val="FF0000"/>
                </a:solidFill>
              </a:rPr>
              <a:t>photoproduction</a:t>
            </a:r>
            <a:r>
              <a:rPr lang="fr-FR" sz="1600" dirty="0">
                <a:solidFill>
                  <a:srgbClr val="FF0000"/>
                </a:solidFill>
              </a:rPr>
              <a:t> of </a:t>
            </a:r>
            <a:r>
              <a:rPr lang="fr-FR" sz="1600" dirty="0" err="1">
                <a:solidFill>
                  <a:srgbClr val="FF0000"/>
                </a:solidFill>
              </a:rPr>
              <a:t>mesons</a:t>
            </a:r>
            <a:r>
              <a:rPr lang="fr-FR" sz="1600" dirty="0">
                <a:solidFill>
                  <a:srgbClr val="FF0000"/>
                </a:solidFill>
              </a:rPr>
              <a:t> &amp; </a:t>
            </a:r>
            <a:r>
              <a:rPr lang="fr-FR" sz="1600" dirty="0" err="1">
                <a:solidFill>
                  <a:srgbClr val="FF0000"/>
                </a:solidFill>
              </a:rPr>
              <a:t>nucleonic</a:t>
            </a:r>
            <a:r>
              <a:rPr lang="fr-FR" sz="1600" dirty="0">
                <a:solidFill>
                  <a:srgbClr val="FF0000"/>
                </a:solidFill>
              </a:rPr>
              <a:t> </a:t>
            </a:r>
            <a:r>
              <a:rPr lang="fr-FR" sz="1600" dirty="0" err="1">
                <a:solidFill>
                  <a:srgbClr val="FF0000"/>
                </a:solidFill>
              </a:rPr>
              <a:t>resonances</a:t>
            </a:r>
            <a:endParaRPr lang="fr-FR" sz="1600" dirty="0">
              <a:solidFill>
                <a:srgbClr val="FF0000"/>
              </a:solidFill>
            </a:endParaRPr>
          </a:p>
          <a:p>
            <a:pPr indent="57150" eaLnBrk="0" hangingPunct="0"/>
            <a:r>
              <a:rPr lang="fr-FR" sz="1600" dirty="0">
                <a:solidFill>
                  <a:srgbClr val="FF0000"/>
                </a:solidFill>
              </a:rPr>
              <a:t>				 </a:t>
            </a:r>
            <a:r>
              <a:rPr lang="fr-FR" sz="1600" i="1" dirty="0">
                <a:solidFill>
                  <a:srgbClr val="511F76"/>
                </a:solidFill>
              </a:rPr>
              <a:t>J.P </a:t>
            </a:r>
            <a:r>
              <a:rPr lang="fr-FR" sz="1600" i="1" dirty="0" err="1">
                <a:solidFill>
                  <a:srgbClr val="511F76"/>
                </a:solidFill>
              </a:rPr>
              <a:t>Didelez</a:t>
            </a:r>
            <a:r>
              <a:rPr lang="fr-FR" sz="1600" i="1" dirty="0">
                <a:solidFill>
                  <a:srgbClr val="511F76"/>
                </a:solidFill>
              </a:rPr>
              <a:t> , </a:t>
            </a:r>
            <a:r>
              <a:rPr lang="fr-FR" sz="1600" i="1" dirty="0" err="1">
                <a:solidFill>
                  <a:srgbClr val="511F76"/>
                </a:solidFill>
              </a:rPr>
              <a:t>E.Hourani</a:t>
            </a:r>
            <a:r>
              <a:rPr lang="fr-FR" sz="1600" i="1" dirty="0">
                <a:solidFill>
                  <a:srgbClr val="511F76"/>
                </a:solidFill>
              </a:rPr>
              <a:t> et al</a:t>
            </a:r>
            <a:r>
              <a:rPr lang="fr-FR" sz="1600" b="1" i="1" dirty="0">
                <a:solidFill>
                  <a:srgbClr val="511F76"/>
                </a:solidFill>
              </a:rPr>
              <a:t> </a:t>
            </a:r>
          </a:p>
        </p:txBody>
      </p:sp>
      <p:grpSp>
        <p:nvGrpSpPr>
          <p:cNvPr id="8" name="Groupe 7">
            <a:extLst>
              <a:ext uri="{FF2B5EF4-FFF2-40B4-BE49-F238E27FC236}">
                <a16:creationId xmlns:a16="http://schemas.microsoft.com/office/drawing/2014/main" id="{1C1DCB19-683E-4D17-951C-CCF52DF9B145}"/>
              </a:ext>
            </a:extLst>
          </p:cNvPr>
          <p:cNvGrpSpPr>
            <a:grpSpLocks noChangeAspect="1"/>
          </p:cNvGrpSpPr>
          <p:nvPr/>
        </p:nvGrpSpPr>
        <p:grpSpPr>
          <a:xfrm>
            <a:off x="6970563" y="1307227"/>
            <a:ext cx="2134195" cy="1510975"/>
            <a:chOff x="6345617" y="-27384"/>
            <a:chExt cx="2978911" cy="2109019"/>
          </a:xfrm>
        </p:grpSpPr>
        <p:pic>
          <p:nvPicPr>
            <p:cNvPr id="9" name="Picture 4">
              <a:extLst>
                <a:ext uri="{FF2B5EF4-FFF2-40B4-BE49-F238E27FC236}">
                  <a16:creationId xmlns:a16="http://schemas.microsoft.com/office/drawing/2014/main" id="{4D8430E9-065C-46DE-8573-64EC4185425B}"/>
                </a:ext>
              </a:extLst>
            </p:cNvPr>
            <p:cNvPicPr>
              <a:picLocks noChangeAspect="1" noChangeArrowheads="1"/>
            </p:cNvPicPr>
            <p:nvPr/>
          </p:nvPicPr>
          <p:blipFill>
            <a:blip r:embed="rId3" cstate="print"/>
            <a:srcRect/>
            <a:stretch>
              <a:fillRect/>
            </a:stretch>
          </p:blipFill>
          <p:spPr bwMode="auto">
            <a:xfrm>
              <a:off x="6345617" y="-27384"/>
              <a:ext cx="2978911" cy="2109019"/>
            </a:xfrm>
            <a:prstGeom prst="rect">
              <a:avLst/>
            </a:prstGeom>
            <a:noFill/>
            <a:ln w="9525">
              <a:noFill/>
              <a:miter lim="800000"/>
              <a:headEnd/>
              <a:tailEnd/>
            </a:ln>
          </p:spPr>
        </p:pic>
        <p:pic>
          <p:nvPicPr>
            <p:cNvPr id="10" name="Picture 5">
              <a:extLst>
                <a:ext uri="{FF2B5EF4-FFF2-40B4-BE49-F238E27FC236}">
                  <a16:creationId xmlns:a16="http://schemas.microsoft.com/office/drawing/2014/main" id="{4E851449-15C8-4FF0-8FA7-34FC310815F5}"/>
                </a:ext>
              </a:extLst>
            </p:cNvPr>
            <p:cNvPicPr>
              <a:picLocks noChangeAspect="1" noChangeArrowheads="1"/>
            </p:cNvPicPr>
            <p:nvPr/>
          </p:nvPicPr>
          <p:blipFill>
            <a:blip r:embed="rId4" cstate="print"/>
            <a:srcRect/>
            <a:stretch>
              <a:fillRect/>
            </a:stretch>
          </p:blipFill>
          <p:spPr bwMode="auto">
            <a:xfrm>
              <a:off x="6948264" y="1196752"/>
              <a:ext cx="704850" cy="266700"/>
            </a:xfrm>
            <a:prstGeom prst="rect">
              <a:avLst/>
            </a:prstGeom>
            <a:noFill/>
            <a:ln w="9525">
              <a:noFill/>
              <a:miter lim="800000"/>
              <a:headEnd/>
              <a:tailEnd/>
            </a:ln>
          </p:spPr>
        </p:pic>
      </p:grpSp>
      <p:pic>
        <p:nvPicPr>
          <p:cNvPr id="11" name="Picture 3" descr="C:\Users\$guidal\Downloads\CibleHD.png">
            <a:extLst>
              <a:ext uri="{FF2B5EF4-FFF2-40B4-BE49-F238E27FC236}">
                <a16:creationId xmlns:a16="http://schemas.microsoft.com/office/drawing/2014/main" id="{71E17C29-3090-4D60-9D58-DBE6B326A347}"/>
              </a:ext>
            </a:extLst>
          </p:cNvPr>
          <p:cNvPicPr>
            <a:picLocks noChangeAspect="1" noChangeArrowheads="1"/>
          </p:cNvPicPr>
          <p:nvPr/>
        </p:nvPicPr>
        <p:blipFill>
          <a:blip r:embed="rId5" cstate="print"/>
          <a:srcRect/>
          <a:stretch>
            <a:fillRect/>
          </a:stretch>
        </p:blipFill>
        <p:spPr bwMode="auto">
          <a:xfrm rot="16200000">
            <a:off x="1879277" y="673412"/>
            <a:ext cx="1325588" cy="2325428"/>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sp>
        <p:nvSpPr>
          <p:cNvPr id="12" name="Rectangle 1">
            <a:extLst>
              <a:ext uri="{FF2B5EF4-FFF2-40B4-BE49-F238E27FC236}">
                <a16:creationId xmlns:a16="http://schemas.microsoft.com/office/drawing/2014/main" id="{9228D393-333B-4C86-BE39-24E136ADC686}"/>
              </a:ext>
            </a:extLst>
          </p:cNvPr>
          <p:cNvSpPr>
            <a:spLocks noChangeArrowheads="1"/>
          </p:cNvSpPr>
          <p:nvPr/>
        </p:nvSpPr>
        <p:spPr bwMode="auto">
          <a:xfrm>
            <a:off x="1174998" y="2899774"/>
            <a:ext cx="8171829" cy="584775"/>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indent="57150" eaLnBrk="0" hangingPunct="0"/>
            <a:r>
              <a:rPr lang="fr-FR" sz="1600" b="1" dirty="0">
                <a:solidFill>
                  <a:srgbClr val="C4004A"/>
                </a:solidFill>
              </a:rPr>
              <a:t>~1997 - ~2007; </a:t>
            </a:r>
            <a:r>
              <a:rPr lang="fr-FR" sz="1600" b="1" dirty="0">
                <a:solidFill>
                  <a:srgbClr val="511F76"/>
                </a:solidFill>
              </a:rPr>
              <a:t>PVA4@MAINZ &amp; G0@JLab: </a:t>
            </a:r>
            <a:r>
              <a:rPr lang="fr-FR" sz="1600" dirty="0" err="1">
                <a:solidFill>
                  <a:srgbClr val="FF0000"/>
                </a:solidFill>
              </a:rPr>
              <a:t>parity</a:t>
            </a:r>
            <a:r>
              <a:rPr lang="fr-FR" sz="1600" dirty="0">
                <a:solidFill>
                  <a:srgbClr val="FF0000"/>
                </a:solidFill>
              </a:rPr>
              <a:t> violation in e-p </a:t>
            </a:r>
            <a:r>
              <a:rPr lang="fr-FR" sz="1600" dirty="0" err="1">
                <a:solidFill>
                  <a:srgbClr val="FF0000"/>
                </a:solidFill>
              </a:rPr>
              <a:t>elastic</a:t>
            </a:r>
            <a:r>
              <a:rPr lang="fr-FR" sz="1600" dirty="0">
                <a:solidFill>
                  <a:srgbClr val="FF0000"/>
                </a:solidFill>
              </a:rPr>
              <a:t> </a:t>
            </a:r>
            <a:r>
              <a:rPr lang="fr-FR" sz="1600" dirty="0" err="1">
                <a:solidFill>
                  <a:srgbClr val="FF0000"/>
                </a:solidFill>
              </a:rPr>
              <a:t>scattering</a:t>
            </a:r>
            <a:r>
              <a:rPr lang="fr-FR" sz="1600" dirty="0">
                <a:solidFill>
                  <a:srgbClr val="FF0000"/>
                </a:solidFill>
              </a:rPr>
              <a:t> &amp; </a:t>
            </a:r>
          </a:p>
          <a:p>
            <a:pPr indent="57150" eaLnBrk="0" hangingPunct="0"/>
            <a:r>
              <a:rPr lang="fr-FR" sz="1600" dirty="0">
                <a:solidFill>
                  <a:srgbClr val="FF0000"/>
                </a:solidFill>
              </a:rPr>
              <a:t>				   the </a:t>
            </a:r>
            <a:r>
              <a:rPr lang="fr-FR" sz="1600" dirty="0" err="1">
                <a:solidFill>
                  <a:srgbClr val="FF0000"/>
                </a:solidFill>
              </a:rPr>
              <a:t>strange</a:t>
            </a:r>
            <a:r>
              <a:rPr lang="fr-FR" sz="1600" dirty="0">
                <a:solidFill>
                  <a:srgbClr val="FF0000"/>
                </a:solidFill>
              </a:rPr>
              <a:t> content of the </a:t>
            </a:r>
            <a:r>
              <a:rPr lang="fr-FR" sz="1600" dirty="0" err="1">
                <a:solidFill>
                  <a:srgbClr val="FF0000"/>
                </a:solidFill>
              </a:rPr>
              <a:t>nucleon</a:t>
            </a:r>
            <a:endParaRPr lang="fr-FR" sz="1600" dirty="0">
              <a:solidFill>
                <a:srgbClr val="FF0000"/>
              </a:solidFill>
            </a:endParaRPr>
          </a:p>
        </p:txBody>
      </p:sp>
      <p:pic>
        <p:nvPicPr>
          <p:cNvPr id="14" name="Picture 9" descr="oct2-141200-4">
            <a:extLst>
              <a:ext uri="{FF2B5EF4-FFF2-40B4-BE49-F238E27FC236}">
                <a16:creationId xmlns:a16="http://schemas.microsoft.com/office/drawing/2014/main" id="{6D45E9A4-D07E-443A-A9A9-5E90CD3E59A3}"/>
              </a:ext>
            </a:extLst>
          </p:cNvPr>
          <p:cNvPicPr>
            <a:picLocks noChangeAspect="1" noChangeArrowheads="1"/>
          </p:cNvPicPr>
          <p:nvPr/>
        </p:nvPicPr>
        <p:blipFill>
          <a:blip r:embed="rId6" cstate="print"/>
          <a:srcRect/>
          <a:stretch>
            <a:fillRect/>
          </a:stretch>
        </p:blipFill>
        <p:spPr bwMode="auto">
          <a:xfrm>
            <a:off x="3298155" y="3420139"/>
            <a:ext cx="1808683" cy="1835451"/>
          </a:xfrm>
          <a:prstGeom prst="rect">
            <a:avLst/>
          </a:prstGeom>
          <a:noFill/>
          <a:ln>
            <a:noFill/>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pic>
      <p:pic>
        <p:nvPicPr>
          <p:cNvPr id="15" name="Picture 4" descr="qq201ProbFig">
            <a:extLst>
              <a:ext uri="{FF2B5EF4-FFF2-40B4-BE49-F238E27FC236}">
                <a16:creationId xmlns:a16="http://schemas.microsoft.com/office/drawing/2014/main" id="{F75AE405-F03A-42B3-94E6-0B83B431E12A}"/>
              </a:ext>
            </a:extLst>
          </p:cNvPr>
          <p:cNvPicPr>
            <a:picLocks noChangeAspect="1" noChangeArrowheads="1"/>
          </p:cNvPicPr>
          <p:nvPr/>
        </p:nvPicPr>
        <p:blipFill>
          <a:blip r:embed="rId7" cstate="print"/>
          <a:srcRect/>
          <a:stretch>
            <a:fillRect/>
          </a:stretch>
        </p:blipFill>
        <p:spPr bwMode="auto">
          <a:xfrm>
            <a:off x="6817198" y="3566121"/>
            <a:ext cx="2180201" cy="2037173"/>
          </a:xfrm>
          <a:prstGeom prst="rect">
            <a:avLst/>
          </a:prstGeom>
          <a:noFill/>
        </p:spPr>
      </p:pic>
    </p:spTree>
    <p:extLst>
      <p:ext uri="{BB962C8B-B14F-4D97-AF65-F5344CB8AC3E}">
        <p14:creationId xmlns:p14="http://schemas.microsoft.com/office/powerpoint/2010/main" val="30835112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2"/>
          <p:cNvSpPr>
            <a:spLocks noGrp="1"/>
          </p:cNvSpPr>
          <p:nvPr>
            <p:ph type="title"/>
          </p:nvPr>
        </p:nvSpPr>
        <p:spPr>
          <a:xfrm>
            <a:off x="1088377" y="179283"/>
            <a:ext cx="8596020" cy="372332"/>
          </a:xfrm>
        </p:spPr>
        <p:txBody>
          <a:bodyPr>
            <a:noAutofit/>
          </a:bodyPr>
          <a:lstStyle/>
          <a:p>
            <a:r>
              <a:rPr lang="en-US" dirty="0">
                <a:solidFill>
                  <a:srgbClr val="C4004A"/>
                </a:solidFill>
                <a:effectLst>
                  <a:outerShdw blurRad="38100" dist="38100" dir="2700000" algn="tl">
                    <a:srgbClr val="000000">
                      <a:alpha val="43137"/>
                    </a:srgbClr>
                  </a:outerShdw>
                </a:effectLst>
              </a:rPr>
              <a:t>ISOL before ISOL at IPNO: heroic dawn</a:t>
            </a:r>
            <a:endParaRPr lang="fr-FR" dirty="0">
              <a:solidFill>
                <a:srgbClr val="C4004A"/>
              </a:solidFill>
              <a:effectLst>
                <a:outerShdw blurRad="38100" dist="38100" dir="2700000" algn="tl">
                  <a:srgbClr val="000000">
                    <a:alpha val="43137"/>
                  </a:srgbClr>
                </a:outerShdw>
              </a:effectLst>
            </a:endParaRPr>
          </a:p>
        </p:txBody>
      </p:sp>
      <p:sp>
        <p:nvSpPr>
          <p:cNvPr id="4" name="Espace réservé de la date 3"/>
          <p:cNvSpPr>
            <a:spLocks noGrp="1"/>
          </p:cNvSpPr>
          <p:nvPr>
            <p:ph type="dt" sz="half" idx="10"/>
          </p:nvPr>
        </p:nvSpPr>
        <p:spPr/>
        <p:txBody>
          <a:bodyPr/>
          <a:lstStyle/>
          <a:p>
            <a:r>
              <a:rPr lang="fr-FR"/>
              <a:t>13/10/2023</a:t>
            </a:r>
            <a:endParaRPr lang="fr-FR" dirty="0"/>
          </a:p>
        </p:txBody>
      </p:sp>
      <p:sp>
        <p:nvSpPr>
          <p:cNvPr id="5" name="Espace réservé du pied de page 4"/>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6" name="Espace réservé du numéro de diapositive 5"/>
          <p:cNvSpPr>
            <a:spLocks noGrp="1"/>
          </p:cNvSpPr>
          <p:nvPr>
            <p:ph type="sldNum" sz="quarter" idx="12"/>
          </p:nvPr>
        </p:nvSpPr>
        <p:spPr/>
        <p:txBody>
          <a:bodyPr/>
          <a:lstStyle/>
          <a:p>
            <a:fld id="{77E71596-5F9D-49C5-9701-16B3CA54319D}" type="slidenum">
              <a:rPr lang="fr-FR" smtClean="0"/>
              <a:pPr/>
              <a:t>3</a:t>
            </a:fld>
            <a:endParaRPr lang="fr-FR" dirty="0"/>
          </a:p>
        </p:txBody>
      </p:sp>
      <p:grpSp>
        <p:nvGrpSpPr>
          <p:cNvPr id="12" name="Groupe 11">
            <a:extLst>
              <a:ext uri="{FF2B5EF4-FFF2-40B4-BE49-F238E27FC236}">
                <a16:creationId xmlns:a16="http://schemas.microsoft.com/office/drawing/2014/main" id="{070D7538-F1E1-4124-810D-1194F187157D}"/>
              </a:ext>
            </a:extLst>
          </p:cNvPr>
          <p:cNvGrpSpPr/>
          <p:nvPr/>
        </p:nvGrpSpPr>
        <p:grpSpPr>
          <a:xfrm>
            <a:off x="800345" y="141977"/>
            <a:ext cx="2141381" cy="1451610"/>
            <a:chOff x="0" y="0"/>
            <a:chExt cx="2141381" cy="1451610"/>
          </a:xfrm>
        </p:grpSpPr>
        <p:pic>
          <p:nvPicPr>
            <p:cNvPr id="13" name="Picture 2">
              <a:extLst>
                <a:ext uri="{FF2B5EF4-FFF2-40B4-BE49-F238E27FC236}">
                  <a16:creationId xmlns:a16="http://schemas.microsoft.com/office/drawing/2014/main" id="{73E4C4CD-3E71-48FF-93A0-7F4148D4BD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141381" cy="145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ZoneTexte 14">
              <a:extLst>
                <a:ext uri="{FF2B5EF4-FFF2-40B4-BE49-F238E27FC236}">
                  <a16:creationId xmlns:a16="http://schemas.microsoft.com/office/drawing/2014/main" id="{3E205F1B-BC01-4547-AEBF-ECF0C984C21E}"/>
                </a:ext>
              </a:extLst>
            </p:cNvPr>
            <p:cNvSpPr txBox="1"/>
            <p:nvPr/>
          </p:nvSpPr>
          <p:spPr>
            <a:xfrm rot="21346193">
              <a:off x="755166" y="882360"/>
              <a:ext cx="860812" cy="213783"/>
            </a:xfrm>
            <a:prstGeom prst="rect">
              <a:avLst/>
            </a:prstGeom>
            <a:noFill/>
          </p:spPr>
          <p:txBody>
            <a:bodyPr wrap="square" rtlCol="0">
              <a:prstTxWarp prst="textChevronInverted">
                <a:avLst>
                  <a:gd name="adj" fmla="val 65902"/>
                </a:avLst>
              </a:prstTxWarp>
              <a:spAutoFit/>
            </a:bodyPr>
            <a:lstStyle/>
            <a:p>
              <a:pPr algn="ctr"/>
              <a:r>
                <a:rPr lang="fr-FR" b="1" dirty="0">
                  <a:solidFill>
                    <a:srgbClr val="C00000"/>
                  </a:solidFill>
                  <a:latin typeface="Comic Sans MS" panose="030F0702030302020204" pitchFamily="66" charset="0"/>
                </a:rPr>
                <a:t>1959</a:t>
              </a:r>
            </a:p>
          </p:txBody>
        </p:sp>
      </p:grpSp>
      <p:sp>
        <p:nvSpPr>
          <p:cNvPr id="17" name="Rectangle 16">
            <a:extLst>
              <a:ext uri="{FF2B5EF4-FFF2-40B4-BE49-F238E27FC236}">
                <a16:creationId xmlns:a16="http://schemas.microsoft.com/office/drawing/2014/main" id="{7843C6E6-678F-46A7-9847-0FE81FCBB4D7}"/>
              </a:ext>
            </a:extLst>
          </p:cNvPr>
          <p:cNvSpPr/>
          <p:nvPr/>
        </p:nvSpPr>
        <p:spPr>
          <a:xfrm>
            <a:off x="2428929" y="1557798"/>
            <a:ext cx="6510202" cy="738664"/>
          </a:xfrm>
          <a:prstGeom prst="rect">
            <a:avLst/>
          </a:prstGeom>
        </p:spPr>
        <p:txBody>
          <a:bodyPr wrap="square">
            <a:spAutoFit/>
          </a:bodyPr>
          <a:lstStyle/>
          <a:p>
            <a:r>
              <a:rPr lang="en-US" sz="1400" b="1" dirty="0">
                <a:solidFill>
                  <a:srgbClr val="C4004A"/>
                </a:solidFill>
              </a:rPr>
              <a:t>Gold targets </a:t>
            </a:r>
            <a:r>
              <a:rPr lang="en-US" sz="1400" dirty="0"/>
              <a:t>bombarded with 155 MeV protons from the Orsay synchro-cyclotron and (spallation reactions) </a:t>
            </a:r>
            <a:r>
              <a:rPr lang="en-US" sz="1400" dirty="0">
                <a:sym typeface="Symbol"/>
              </a:rPr>
              <a:t> Hg isotopes</a:t>
            </a:r>
            <a:endParaRPr lang="en-US" sz="1400" dirty="0"/>
          </a:p>
          <a:p>
            <a:r>
              <a:rPr lang="en-US" sz="1400" dirty="0"/>
              <a:t>Half-life and </a:t>
            </a:r>
            <a:r>
              <a:rPr lang="en-US" sz="1400" dirty="0">
                <a:sym typeface="Symbol"/>
              </a:rPr>
              <a:t></a:t>
            </a:r>
            <a:r>
              <a:rPr lang="en-US" sz="1400" dirty="0"/>
              <a:t>-ray measurements following </a:t>
            </a:r>
            <a:r>
              <a:rPr lang="en-US" sz="1400" b="1" dirty="0">
                <a:solidFill>
                  <a:srgbClr val="FF0000"/>
                </a:solidFill>
              </a:rPr>
              <a:t>double magnetic separation</a:t>
            </a:r>
          </a:p>
        </p:txBody>
      </p:sp>
      <p:sp>
        <p:nvSpPr>
          <p:cNvPr id="18" name="Rectangle 17">
            <a:extLst>
              <a:ext uri="{FF2B5EF4-FFF2-40B4-BE49-F238E27FC236}">
                <a16:creationId xmlns:a16="http://schemas.microsoft.com/office/drawing/2014/main" id="{7434FBF8-5EDC-4D49-A4C1-3725347F1584}"/>
              </a:ext>
            </a:extLst>
          </p:cNvPr>
          <p:cNvSpPr/>
          <p:nvPr/>
        </p:nvSpPr>
        <p:spPr>
          <a:xfrm>
            <a:off x="2942701" y="992880"/>
            <a:ext cx="2809421" cy="307777"/>
          </a:xfrm>
          <a:prstGeom prst="rect">
            <a:avLst/>
          </a:prstGeom>
        </p:spPr>
        <p:txBody>
          <a:bodyPr wrap="square">
            <a:spAutoFit/>
          </a:bodyPr>
          <a:lstStyle/>
          <a:p>
            <a:r>
              <a:rPr lang="en-US" sz="1400" i="1" dirty="0">
                <a:solidFill>
                  <a:srgbClr val="FF0000"/>
                </a:solidFill>
              </a:rPr>
              <a:t>From D. Verney “ISOL legacy”</a:t>
            </a:r>
          </a:p>
        </p:txBody>
      </p:sp>
      <p:pic>
        <p:nvPicPr>
          <p:cNvPr id="19" name="Picture 2">
            <a:extLst>
              <a:ext uri="{FF2B5EF4-FFF2-40B4-BE49-F238E27FC236}">
                <a16:creationId xmlns:a16="http://schemas.microsoft.com/office/drawing/2014/main" id="{89ACCD69-B3A8-4D83-8AD6-90A3ED1AE3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82" t="2080" r="-191" b="4090"/>
          <a:stretch/>
        </p:blipFill>
        <p:spPr bwMode="auto">
          <a:xfrm rot="-60000">
            <a:off x="2423713" y="2722211"/>
            <a:ext cx="6167466" cy="26269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3352015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Image 29" descr="P1040301.JPG">
            <a:extLst>
              <a:ext uri="{FF2B5EF4-FFF2-40B4-BE49-F238E27FC236}">
                <a16:creationId xmlns:a16="http://schemas.microsoft.com/office/drawing/2014/main" id="{471326A5-6E8E-4BD4-AD21-A945EF4EFCB3}"/>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3315372" y="3612528"/>
            <a:ext cx="2154435" cy="16158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Espace réservé de la date 1">
            <a:extLst>
              <a:ext uri="{FF2B5EF4-FFF2-40B4-BE49-F238E27FC236}">
                <a16:creationId xmlns:a16="http://schemas.microsoft.com/office/drawing/2014/main" id="{DB250CD0-DE88-450C-B027-3FFAA1748668}"/>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5CA0D3D4-7CB9-428C-8A06-47A611B6C4A4}"/>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05AAB872-7025-4D0F-8A0F-1807BC538C06}"/>
              </a:ext>
            </a:extLst>
          </p:cNvPr>
          <p:cNvSpPr>
            <a:spLocks noGrp="1"/>
          </p:cNvSpPr>
          <p:nvPr>
            <p:ph type="sldNum" sz="quarter" idx="12"/>
          </p:nvPr>
        </p:nvSpPr>
        <p:spPr/>
        <p:txBody>
          <a:bodyPr/>
          <a:lstStyle/>
          <a:p>
            <a:fld id="{77E71596-5F9D-49C5-9701-16B3CA54319D}" type="slidenum">
              <a:rPr lang="fr-FR" smtClean="0"/>
              <a:pPr/>
              <a:t>30</a:t>
            </a:fld>
            <a:endParaRPr lang="fr-FR" dirty="0"/>
          </a:p>
        </p:txBody>
      </p:sp>
      <p:sp>
        <p:nvSpPr>
          <p:cNvPr id="6" name="Titre 5">
            <a:extLst>
              <a:ext uri="{FF2B5EF4-FFF2-40B4-BE49-F238E27FC236}">
                <a16:creationId xmlns:a16="http://schemas.microsoft.com/office/drawing/2014/main" id="{89D0B041-77B0-44CF-9CC8-F837D95A2A1B}"/>
              </a:ext>
            </a:extLst>
          </p:cNvPr>
          <p:cNvSpPr>
            <a:spLocks noGrp="1"/>
          </p:cNvSpPr>
          <p:nvPr>
            <p:ph type="title"/>
          </p:nvPr>
        </p:nvSpPr>
        <p:spPr>
          <a:xfrm>
            <a:off x="2542071" y="149425"/>
            <a:ext cx="5724636" cy="432048"/>
          </a:xfrm>
        </p:spPr>
        <p:txBody>
          <a:bodyPr/>
          <a:lstStyle/>
          <a:p>
            <a:r>
              <a:rPr lang="fr-FR" dirty="0" err="1">
                <a:solidFill>
                  <a:srgbClr val="FF6700"/>
                </a:solidFill>
                <a:ea typeface="Calibri"/>
                <a:cs typeface="Calibri"/>
                <a:sym typeface="Calibri"/>
              </a:rPr>
              <a:t>Hadronic</a:t>
            </a:r>
            <a:r>
              <a:rPr lang="fr-FR" dirty="0">
                <a:solidFill>
                  <a:srgbClr val="FF6700"/>
                </a:solidFill>
                <a:ea typeface="Calibri"/>
                <a:cs typeface="Calibri"/>
                <a:sym typeface="Calibri"/>
              </a:rPr>
              <a:t> </a:t>
            </a:r>
            <a:r>
              <a:rPr lang="fr-FR" dirty="0" err="1">
                <a:solidFill>
                  <a:srgbClr val="FF6700"/>
                </a:solidFill>
                <a:ea typeface="Calibri"/>
                <a:cs typeface="Calibri"/>
                <a:sym typeface="Calibri"/>
              </a:rPr>
              <a:t>Physics</a:t>
            </a:r>
            <a:r>
              <a:rPr lang="fr-FR" dirty="0">
                <a:solidFill>
                  <a:srgbClr val="FF6700"/>
                </a:solidFill>
                <a:ea typeface="Calibri"/>
                <a:cs typeface="Calibri"/>
                <a:sym typeface="Calibri"/>
              </a:rPr>
              <a:t>, </a:t>
            </a:r>
            <a:r>
              <a:rPr lang="fr-FR" dirty="0" err="1">
                <a:solidFill>
                  <a:srgbClr val="FF6700"/>
                </a:solidFill>
                <a:ea typeface="Calibri"/>
                <a:cs typeface="Calibri"/>
                <a:sym typeface="Calibri"/>
              </a:rPr>
              <a:t>Nucleon</a:t>
            </a:r>
            <a:r>
              <a:rPr lang="fr-FR" dirty="0">
                <a:solidFill>
                  <a:srgbClr val="FF6700"/>
                </a:solidFill>
                <a:ea typeface="Calibri"/>
                <a:cs typeface="Calibri"/>
                <a:sym typeface="Calibri"/>
              </a:rPr>
              <a:t> Structure</a:t>
            </a:r>
            <a:endParaRPr lang="fr-FR" dirty="0"/>
          </a:p>
        </p:txBody>
      </p:sp>
      <p:sp>
        <p:nvSpPr>
          <p:cNvPr id="7" name="Google Shape;1001;p73">
            <a:extLst>
              <a:ext uri="{FF2B5EF4-FFF2-40B4-BE49-F238E27FC236}">
                <a16:creationId xmlns:a16="http://schemas.microsoft.com/office/drawing/2014/main" id="{83C966C9-E6D8-4345-B740-38A70D3987B6}"/>
              </a:ext>
            </a:extLst>
          </p:cNvPr>
          <p:cNvSpPr/>
          <p:nvPr/>
        </p:nvSpPr>
        <p:spPr>
          <a:xfrm>
            <a:off x="1214398" y="588944"/>
            <a:ext cx="7133930" cy="858568"/>
          </a:xfrm>
          <a:prstGeom prst="rect">
            <a:avLst/>
          </a:prstGeom>
          <a:noFill/>
          <a:ln>
            <a:noFill/>
          </a:ln>
        </p:spPr>
        <p:txBody>
          <a:bodyPr spcFirstLastPara="1" wrap="square" lIns="91425" tIns="45700" rIns="91425" bIns="45700" anchor="t" anchorCtr="0">
            <a:noAutofit/>
          </a:bodyPr>
          <a:lstStyle/>
          <a:p>
            <a:pPr marL="0" marR="0" lvl="0" indent="57149" algn="ctr" rtl="0">
              <a:spcBef>
                <a:spcPts val="0"/>
              </a:spcBef>
              <a:spcAft>
                <a:spcPts val="0"/>
              </a:spcAft>
              <a:buNone/>
            </a:pPr>
            <a:r>
              <a:rPr lang="fr-FR" sz="1800" b="1" dirty="0">
                <a:solidFill>
                  <a:srgbClr val="C4004A"/>
                </a:solidFill>
                <a:latin typeface="Calibri" panose="020F0502020204030204" pitchFamily="34" charset="0"/>
                <a:ea typeface="Calibri"/>
                <a:cs typeface="Calibri" panose="020F0502020204030204" pitchFamily="34" charset="0"/>
                <a:sym typeface="Calibri"/>
              </a:rPr>
              <a:t>1997…</a:t>
            </a:r>
            <a:r>
              <a:rPr lang="fr-FR" sz="1600" b="1" dirty="0">
                <a:solidFill>
                  <a:srgbClr val="C4004A"/>
                </a:solidFill>
                <a:latin typeface="Calibri" panose="020F0502020204030204" pitchFamily="34" charset="0"/>
                <a:ea typeface="Calibri"/>
                <a:cs typeface="Calibri" panose="020F0502020204030204" pitchFamily="34" charset="0"/>
                <a:sym typeface="Calibri"/>
              </a:rPr>
              <a:t> </a:t>
            </a:r>
            <a:r>
              <a:rPr lang="fr-FR" b="1" dirty="0" err="1">
                <a:solidFill>
                  <a:srgbClr val="00294B"/>
                </a:solidFill>
                <a:latin typeface="Calibri" panose="020F0502020204030204" pitchFamily="34" charset="0"/>
                <a:ea typeface="Calibri"/>
                <a:cs typeface="Calibri" panose="020F0502020204030204" pitchFamily="34" charset="0"/>
                <a:sym typeface="Calibri"/>
              </a:rPr>
              <a:t>Nucleon</a:t>
            </a:r>
            <a:r>
              <a:rPr lang="fr-FR" b="1" dirty="0">
                <a:solidFill>
                  <a:srgbClr val="00294B"/>
                </a:solidFill>
                <a:latin typeface="Calibri" panose="020F0502020204030204" pitchFamily="34" charset="0"/>
                <a:ea typeface="Calibri"/>
                <a:cs typeface="Calibri" panose="020F0502020204030204" pitchFamily="34" charset="0"/>
                <a:sym typeface="Calibri"/>
              </a:rPr>
              <a:t> </a:t>
            </a:r>
            <a:r>
              <a:rPr lang="fr-FR" b="1" dirty="0" err="1">
                <a:solidFill>
                  <a:srgbClr val="00294B"/>
                </a:solidFill>
                <a:latin typeface="Calibri" panose="020F0502020204030204" pitchFamily="34" charset="0"/>
                <a:ea typeface="Calibri"/>
                <a:cs typeface="Calibri" panose="020F0502020204030204" pitchFamily="34" charset="0"/>
                <a:sym typeface="Calibri"/>
              </a:rPr>
              <a:t>Tomography</a:t>
            </a:r>
            <a:r>
              <a:rPr lang="fr-FR" b="1" dirty="0">
                <a:solidFill>
                  <a:srgbClr val="00294B"/>
                </a:solidFill>
                <a:latin typeface="Calibri" panose="020F0502020204030204" pitchFamily="34" charset="0"/>
                <a:ea typeface="Calibri"/>
                <a:cs typeface="Calibri" panose="020F0502020204030204" pitchFamily="34" charset="0"/>
                <a:sym typeface="Calibri"/>
              </a:rPr>
              <a:t> 3D</a:t>
            </a:r>
            <a:endParaRPr sz="1600" b="1" dirty="0">
              <a:solidFill>
                <a:srgbClr val="00294B"/>
              </a:solidFill>
              <a:latin typeface="Calibri" panose="020F0502020204030204" pitchFamily="34" charset="0"/>
              <a:ea typeface="Calibri"/>
              <a:cs typeface="Calibri" panose="020F0502020204030204" pitchFamily="34" charset="0"/>
              <a:sym typeface="Calibri"/>
            </a:endParaRPr>
          </a:p>
          <a:p>
            <a:pPr marL="0" marR="0" lvl="0" indent="57149" algn="ctr" rtl="0">
              <a:spcBef>
                <a:spcPts val="0"/>
              </a:spcBef>
              <a:spcAft>
                <a:spcPts val="0"/>
              </a:spcAft>
              <a:buNone/>
            </a:pPr>
            <a:r>
              <a:rPr lang="fr-FR" sz="1600" b="1" dirty="0" err="1">
                <a:solidFill>
                  <a:schemeClr val="dk1"/>
                </a:solidFill>
                <a:latin typeface="Calibri" panose="020F0502020204030204" pitchFamily="34" charset="0"/>
                <a:ea typeface="Calibri"/>
                <a:cs typeface="Calibri" panose="020F0502020204030204" pitchFamily="34" charset="0"/>
                <a:sym typeface="Calibri"/>
              </a:rPr>
              <a:t>M.Guidal</a:t>
            </a:r>
            <a:r>
              <a:rPr lang="fr-FR" sz="1600" b="1" dirty="0">
                <a:solidFill>
                  <a:schemeClr val="dk1"/>
                </a:solidFill>
                <a:latin typeface="Calibri" panose="020F0502020204030204" pitchFamily="34" charset="0"/>
                <a:ea typeface="Calibri"/>
                <a:cs typeface="Calibri" panose="020F0502020204030204" pitchFamily="34" charset="0"/>
                <a:sym typeface="Calibri"/>
              </a:rPr>
              <a:t> et al @JLAB (USA)</a:t>
            </a:r>
            <a:endParaRPr dirty="0">
              <a:latin typeface="Calibri" panose="020F0502020204030204" pitchFamily="34" charset="0"/>
              <a:cs typeface="Calibri" panose="020F0502020204030204" pitchFamily="34" charset="0"/>
            </a:endParaRPr>
          </a:p>
          <a:p>
            <a:pPr marL="0" marR="0" lvl="0" indent="57149" algn="ctr" rtl="0">
              <a:spcBef>
                <a:spcPts val="0"/>
              </a:spcBef>
              <a:spcAft>
                <a:spcPts val="0"/>
              </a:spcAft>
              <a:buNone/>
            </a:pPr>
            <a:r>
              <a:rPr lang="fr-FR" sz="1600" b="1" dirty="0">
                <a:solidFill>
                  <a:schemeClr val="dk1"/>
                </a:solidFill>
                <a:latin typeface="Calibri" panose="020F0502020204030204" pitchFamily="34" charset="0"/>
                <a:ea typeface="Calibri"/>
                <a:cs typeface="Calibri" panose="020F0502020204030204" pitchFamily="34" charset="0"/>
                <a:sym typeface="Calibri"/>
              </a:rPr>
              <a:t>    6 </a:t>
            </a:r>
            <a:r>
              <a:rPr lang="fr-FR" sz="1600" b="1" dirty="0" err="1">
                <a:solidFill>
                  <a:schemeClr val="dk1"/>
                </a:solidFill>
                <a:latin typeface="Calibri" panose="020F0502020204030204" pitchFamily="34" charset="0"/>
                <a:ea typeface="Calibri"/>
                <a:cs typeface="Calibri" panose="020F0502020204030204" pitchFamily="34" charset="0"/>
                <a:sym typeface="Calibri"/>
              </a:rPr>
              <a:t>GeV</a:t>
            </a:r>
            <a:r>
              <a:rPr lang="fr-FR" sz="1600" b="1" dirty="0">
                <a:solidFill>
                  <a:schemeClr val="dk1"/>
                </a:solidFill>
                <a:latin typeface="Calibri" panose="020F0502020204030204" pitchFamily="34" charset="0"/>
                <a:ea typeface="Calibri"/>
                <a:cs typeface="Calibri" panose="020F0502020204030204" pitchFamily="34" charset="0"/>
                <a:sym typeface="Calibri"/>
              </a:rPr>
              <a:t> (→ 12 </a:t>
            </a:r>
            <a:r>
              <a:rPr lang="fr-FR" sz="1600" b="1" dirty="0" err="1">
                <a:solidFill>
                  <a:schemeClr val="dk1"/>
                </a:solidFill>
                <a:latin typeface="Calibri" panose="020F0502020204030204" pitchFamily="34" charset="0"/>
                <a:ea typeface="Calibri"/>
                <a:cs typeface="Calibri" panose="020F0502020204030204" pitchFamily="34" charset="0"/>
                <a:sym typeface="Calibri"/>
              </a:rPr>
              <a:t>GeV</a:t>
            </a:r>
            <a:r>
              <a:rPr lang="fr-FR" sz="1600" b="1" dirty="0">
                <a:solidFill>
                  <a:schemeClr val="dk1"/>
                </a:solidFill>
                <a:latin typeface="Calibri" panose="020F0502020204030204" pitchFamily="34" charset="0"/>
                <a:ea typeface="Calibri"/>
                <a:cs typeface="Calibri" panose="020F0502020204030204" pitchFamily="34" charset="0"/>
                <a:sym typeface="Calibri"/>
              </a:rPr>
              <a:t>) CW high power SC e- Lina</a:t>
            </a:r>
            <a:r>
              <a:rPr lang="fr-FR" sz="1600" b="1" dirty="0">
                <a:solidFill>
                  <a:schemeClr val="dk1"/>
                </a:solidFill>
                <a:latin typeface="Calibri"/>
                <a:ea typeface="Calibri"/>
                <a:cs typeface="Calibri"/>
                <a:sym typeface="Calibri"/>
              </a:rPr>
              <a:t>c </a:t>
            </a:r>
            <a:endParaRPr dirty="0"/>
          </a:p>
        </p:txBody>
      </p:sp>
      <p:sp>
        <p:nvSpPr>
          <p:cNvPr id="8" name="Google Shape;1002;p73">
            <a:extLst>
              <a:ext uri="{FF2B5EF4-FFF2-40B4-BE49-F238E27FC236}">
                <a16:creationId xmlns:a16="http://schemas.microsoft.com/office/drawing/2014/main" id="{D4FBA748-6D2B-402F-9F99-4F4D6196787C}"/>
              </a:ext>
            </a:extLst>
          </p:cNvPr>
          <p:cNvSpPr/>
          <p:nvPr/>
        </p:nvSpPr>
        <p:spPr>
          <a:xfrm>
            <a:off x="307424" y="1556680"/>
            <a:ext cx="3710811" cy="858568"/>
          </a:xfrm>
          <a:prstGeom prst="rect">
            <a:avLst/>
          </a:prstGeom>
          <a:noFill/>
          <a:ln>
            <a:noFill/>
          </a:ln>
        </p:spPr>
        <p:txBody>
          <a:bodyPr spcFirstLastPara="1" wrap="square" lIns="91425" tIns="45700" rIns="91425" bIns="45700" anchor="t" anchorCtr="0">
            <a:noAutofit/>
          </a:bodyPr>
          <a:lstStyle/>
          <a:p>
            <a:pPr marL="0" marR="0" lvl="0" indent="0" algn="just" rtl="0">
              <a:spcBef>
                <a:spcPts val="0"/>
              </a:spcBef>
              <a:spcAft>
                <a:spcPts val="0"/>
              </a:spcAft>
              <a:buNone/>
            </a:pPr>
            <a:r>
              <a:rPr lang="fr-FR" sz="1800" b="1" dirty="0" err="1">
                <a:solidFill>
                  <a:srgbClr val="00294B"/>
                </a:solidFill>
                <a:latin typeface="Calibri"/>
                <a:ea typeface="Calibri"/>
                <a:cs typeface="Calibri"/>
                <a:sym typeface="Calibri"/>
              </a:rPr>
              <a:t>JLab</a:t>
            </a:r>
            <a:r>
              <a:rPr lang="fr-FR" sz="1800" b="1" dirty="0">
                <a:solidFill>
                  <a:srgbClr val="00294B"/>
                </a:solidFill>
                <a:latin typeface="Calibri"/>
                <a:ea typeface="Calibri"/>
                <a:cs typeface="Calibri"/>
                <a:sym typeface="Calibri"/>
              </a:rPr>
              <a:t>: </a:t>
            </a:r>
            <a:r>
              <a:rPr lang="fr-FR" sz="1400" b="1" dirty="0">
                <a:solidFill>
                  <a:srgbClr val="00294B"/>
                </a:solidFill>
                <a:latin typeface="Calibri"/>
                <a:ea typeface="Calibri"/>
                <a:cs typeface="Calibri"/>
                <a:sym typeface="Calibri"/>
              </a:rPr>
              <a:t>Leading </a:t>
            </a:r>
            <a:r>
              <a:rPr lang="fr-FR" sz="1400" b="1" dirty="0" err="1">
                <a:solidFill>
                  <a:srgbClr val="00294B"/>
                </a:solidFill>
                <a:latin typeface="Calibri"/>
                <a:ea typeface="Calibri"/>
                <a:cs typeface="Calibri"/>
                <a:sym typeface="Calibri"/>
              </a:rPr>
              <a:t>role</a:t>
            </a:r>
            <a:r>
              <a:rPr lang="fr-FR" sz="1400" b="1" dirty="0">
                <a:solidFill>
                  <a:srgbClr val="00294B"/>
                </a:solidFill>
                <a:latin typeface="Calibri"/>
                <a:ea typeface="Calibri"/>
                <a:cs typeface="Calibri"/>
                <a:sym typeface="Calibri"/>
              </a:rPr>
              <a:t> of IPNO in the </a:t>
            </a:r>
            <a:r>
              <a:rPr lang="fr-FR" sz="1400" b="1" dirty="0" err="1">
                <a:solidFill>
                  <a:srgbClr val="00294B"/>
                </a:solidFill>
                <a:latin typeface="Calibri"/>
                <a:ea typeface="Calibri"/>
                <a:cs typeface="Calibri"/>
                <a:sym typeface="Calibri"/>
              </a:rPr>
              <a:t>JLab</a:t>
            </a:r>
            <a:r>
              <a:rPr lang="fr-FR" sz="1400" b="1" dirty="0">
                <a:solidFill>
                  <a:srgbClr val="00294B"/>
                </a:solidFill>
                <a:latin typeface="Calibri"/>
                <a:ea typeface="Calibri"/>
                <a:cs typeface="Calibri"/>
                <a:sym typeface="Calibri"/>
              </a:rPr>
              <a:t> GPD program for the last 20+ </a:t>
            </a:r>
            <a:r>
              <a:rPr lang="fr-FR" sz="1400" b="1" dirty="0" err="1">
                <a:solidFill>
                  <a:srgbClr val="00294B"/>
                </a:solidFill>
                <a:latin typeface="Calibri"/>
                <a:ea typeface="Calibri"/>
                <a:cs typeface="Calibri"/>
                <a:sym typeface="Calibri"/>
              </a:rPr>
              <a:t>years</a:t>
            </a:r>
            <a:r>
              <a:rPr lang="fr-FR" sz="1400" b="1" dirty="0">
                <a:solidFill>
                  <a:srgbClr val="00294B"/>
                </a:solidFill>
                <a:latin typeface="Calibri"/>
                <a:ea typeface="Calibri"/>
                <a:cs typeface="Calibri"/>
                <a:sym typeface="Calibri"/>
              </a:rPr>
              <a:t>: </a:t>
            </a:r>
            <a:r>
              <a:rPr lang="fr-FR" sz="1400" b="1" dirty="0" err="1">
                <a:solidFill>
                  <a:srgbClr val="FF0000"/>
                </a:solidFill>
                <a:latin typeface="Calibri"/>
                <a:ea typeface="Calibri"/>
                <a:cs typeface="Calibri"/>
                <a:sym typeface="Calibri"/>
              </a:rPr>
              <a:t>Deeply</a:t>
            </a:r>
            <a:r>
              <a:rPr lang="fr-FR" sz="1400" b="1" dirty="0">
                <a:solidFill>
                  <a:srgbClr val="FF0000"/>
                </a:solidFill>
                <a:latin typeface="Calibri"/>
                <a:ea typeface="Calibri"/>
                <a:cs typeface="Calibri"/>
                <a:sym typeface="Calibri"/>
              </a:rPr>
              <a:t> Virtual Compton </a:t>
            </a:r>
            <a:r>
              <a:rPr lang="fr-FR" sz="1400" b="1" dirty="0" err="1">
                <a:solidFill>
                  <a:srgbClr val="FF0000"/>
                </a:solidFill>
                <a:latin typeface="Calibri"/>
                <a:ea typeface="Calibri"/>
                <a:cs typeface="Calibri"/>
                <a:sym typeface="Calibri"/>
              </a:rPr>
              <a:t>scattering</a:t>
            </a:r>
            <a:r>
              <a:rPr lang="fr-FR" sz="1400" b="1" dirty="0">
                <a:solidFill>
                  <a:srgbClr val="FF0000"/>
                </a:solidFill>
                <a:latin typeface="Calibri"/>
                <a:ea typeface="Calibri"/>
                <a:cs typeface="Calibri"/>
                <a:sym typeface="Calibri"/>
              </a:rPr>
              <a:t> (DVCS, </a:t>
            </a:r>
            <a:r>
              <a:rPr lang="fr-FR" sz="1400" b="1" dirty="0" err="1">
                <a:solidFill>
                  <a:srgbClr val="FF0000"/>
                </a:solidFill>
                <a:latin typeface="Calibri"/>
                <a:ea typeface="Calibri"/>
                <a:cs typeface="Calibri"/>
                <a:sym typeface="Calibri"/>
              </a:rPr>
              <a:t>ep</a:t>
            </a:r>
            <a:r>
              <a:rPr lang="fr-FR" sz="1400" b="1" dirty="0" err="1">
                <a:solidFill>
                  <a:srgbClr val="FF0000"/>
                </a:solidFill>
                <a:latin typeface="Times New Roman" panose="02020603050405020304" pitchFamily="18" charset="0"/>
                <a:ea typeface="Calibri"/>
                <a:cs typeface="Times New Roman" panose="02020603050405020304" pitchFamily="18" charset="0"/>
                <a:sym typeface="Calibri"/>
              </a:rPr>
              <a:t>→</a:t>
            </a:r>
            <a:r>
              <a:rPr lang="fr-FR" sz="1400" b="1" dirty="0" err="1">
                <a:solidFill>
                  <a:srgbClr val="FF0000"/>
                </a:solidFill>
                <a:latin typeface="Calibri"/>
                <a:ea typeface="Calibri"/>
                <a:cs typeface="Calibri"/>
                <a:sym typeface="Calibri"/>
              </a:rPr>
              <a:t>ep</a:t>
            </a:r>
            <a:r>
              <a:rPr lang="fr-FR" sz="1400" b="1" dirty="0" err="1">
                <a:solidFill>
                  <a:srgbClr val="FF0000"/>
                </a:solidFill>
                <a:latin typeface="Symbol" panose="05050102010706020507" pitchFamily="18" charset="2"/>
                <a:ea typeface="Calibri"/>
                <a:cs typeface="Calibri"/>
                <a:sym typeface="Calibri"/>
              </a:rPr>
              <a:t>g</a:t>
            </a:r>
            <a:r>
              <a:rPr lang="fr-FR" sz="1400" b="1" dirty="0">
                <a:solidFill>
                  <a:srgbClr val="FF0000"/>
                </a:solidFill>
                <a:latin typeface="Calibri"/>
                <a:ea typeface="Calibri"/>
                <a:cs typeface="Calibri"/>
                <a:sym typeface="Calibri"/>
              </a:rPr>
              <a:t>) via </a:t>
            </a:r>
            <a:r>
              <a:rPr lang="fr-FR" sz="1400" b="1" dirty="0" err="1">
                <a:solidFill>
                  <a:srgbClr val="FF0000"/>
                </a:solidFill>
                <a:latin typeface="Calibri"/>
                <a:ea typeface="Calibri"/>
                <a:cs typeface="Calibri"/>
                <a:sym typeface="Calibri"/>
              </a:rPr>
              <a:t>Generalized</a:t>
            </a:r>
            <a:r>
              <a:rPr lang="fr-FR" sz="1400" b="1" dirty="0">
                <a:solidFill>
                  <a:srgbClr val="FF0000"/>
                </a:solidFill>
                <a:latin typeface="Calibri"/>
                <a:ea typeface="Calibri"/>
                <a:cs typeface="Calibri"/>
                <a:sym typeface="Calibri"/>
              </a:rPr>
              <a:t> Parton Distributions</a:t>
            </a:r>
            <a:endParaRPr sz="1400" dirty="0"/>
          </a:p>
        </p:txBody>
      </p:sp>
      <p:sp>
        <p:nvSpPr>
          <p:cNvPr id="9" name="Google Shape;993;p73">
            <a:extLst>
              <a:ext uri="{FF2B5EF4-FFF2-40B4-BE49-F238E27FC236}">
                <a16:creationId xmlns:a16="http://schemas.microsoft.com/office/drawing/2014/main" id="{F4B1AE28-B35B-44AF-997D-5FC2DADDA73A}"/>
              </a:ext>
            </a:extLst>
          </p:cNvPr>
          <p:cNvSpPr txBox="1">
            <a:spLocks/>
          </p:cNvSpPr>
          <p:nvPr/>
        </p:nvSpPr>
        <p:spPr>
          <a:xfrm>
            <a:off x="228399" y="6467913"/>
            <a:ext cx="2729259" cy="364730"/>
          </a:xfrm>
          <a:prstGeom prst="rect">
            <a:avLst/>
          </a:prstGeom>
          <a:noFill/>
          <a:ln>
            <a:noFill/>
          </a:ln>
        </p:spPr>
        <p:txBody>
          <a:bodyPr spcFirstLastPara="1" vert="horz" wrap="square" lIns="91425" tIns="45700" rIns="91425" bIns="45700" rtlCol="0" anchor="ctr" anchorCtr="0">
            <a:noAutofit/>
          </a:bodyPr>
          <a:lstStyle>
            <a:defPPr>
              <a:defRPr lang="fr-FR"/>
            </a:defPPr>
            <a:lvl1pPr algn="l" defTabSz="1004888" rtl="0" fontAlgn="base">
              <a:spcBef>
                <a:spcPct val="0"/>
              </a:spcBef>
              <a:spcAft>
                <a:spcPct val="0"/>
              </a:spcAft>
              <a:defRPr sz="1200" kern="1200">
                <a:solidFill>
                  <a:schemeClr val="bg1"/>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pPr>
              <a:spcBef>
                <a:spcPts val="0"/>
              </a:spcBef>
              <a:spcAft>
                <a:spcPts val="0"/>
              </a:spcAft>
            </a:pPr>
            <a:r>
              <a:rPr lang="fr-FR">
                <a:solidFill>
                  <a:schemeClr val="tx1"/>
                </a:solidFill>
              </a:rPr>
              <a:t>13/10/2023</a:t>
            </a:r>
          </a:p>
        </p:txBody>
      </p:sp>
      <p:grpSp>
        <p:nvGrpSpPr>
          <p:cNvPr id="10" name="Groupe 9">
            <a:extLst>
              <a:ext uri="{FF2B5EF4-FFF2-40B4-BE49-F238E27FC236}">
                <a16:creationId xmlns:a16="http://schemas.microsoft.com/office/drawing/2014/main" id="{E285630A-FACB-4B2C-BE0F-95129AA9E4BD}"/>
              </a:ext>
            </a:extLst>
          </p:cNvPr>
          <p:cNvGrpSpPr/>
          <p:nvPr/>
        </p:nvGrpSpPr>
        <p:grpSpPr>
          <a:xfrm>
            <a:off x="584526" y="2585147"/>
            <a:ext cx="2183412" cy="2692505"/>
            <a:chOff x="4101404" y="1691740"/>
            <a:chExt cx="2768007" cy="3451760"/>
          </a:xfrm>
        </p:grpSpPr>
        <p:pic>
          <p:nvPicPr>
            <p:cNvPr id="11" name="Picture 3" descr="ACC_183">
              <a:extLst>
                <a:ext uri="{FF2B5EF4-FFF2-40B4-BE49-F238E27FC236}">
                  <a16:creationId xmlns:a16="http://schemas.microsoft.com/office/drawing/2014/main" id="{1B50FCB5-DA61-4141-B3A3-25ECCFB5CE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01404" y="1697613"/>
              <a:ext cx="2768007" cy="3445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Groupe 11">
              <a:extLst>
                <a:ext uri="{FF2B5EF4-FFF2-40B4-BE49-F238E27FC236}">
                  <a16:creationId xmlns:a16="http://schemas.microsoft.com/office/drawing/2014/main" id="{DF3F7E51-71E7-403C-852F-AD33E0805C76}"/>
                </a:ext>
              </a:extLst>
            </p:cNvPr>
            <p:cNvGrpSpPr/>
            <p:nvPr/>
          </p:nvGrpSpPr>
          <p:grpSpPr>
            <a:xfrm>
              <a:off x="4520500" y="2136924"/>
              <a:ext cx="1905092" cy="2261883"/>
              <a:chOff x="614363" y="1565275"/>
              <a:chExt cx="3103562" cy="3659188"/>
            </a:xfrm>
          </p:grpSpPr>
          <p:sp>
            <p:nvSpPr>
              <p:cNvPr id="14" name="Line 5">
                <a:extLst>
                  <a:ext uri="{FF2B5EF4-FFF2-40B4-BE49-F238E27FC236}">
                    <a16:creationId xmlns:a16="http://schemas.microsoft.com/office/drawing/2014/main" id="{8F415A9D-EE3B-4BE1-9078-D12237A0D4DA}"/>
                  </a:ext>
                </a:extLst>
              </p:cNvPr>
              <p:cNvSpPr>
                <a:spLocks noChangeShapeType="1"/>
              </p:cNvSpPr>
              <p:nvPr/>
            </p:nvSpPr>
            <p:spPr bwMode="auto">
              <a:xfrm flipV="1">
                <a:off x="614363" y="1804988"/>
                <a:ext cx="339725" cy="2163762"/>
              </a:xfrm>
              <a:prstGeom prst="line">
                <a:avLst/>
              </a:prstGeom>
              <a:noFill/>
              <a:ln w="38100">
                <a:solidFill>
                  <a:srgbClr val="FF0000"/>
                </a:solidFill>
                <a:prstDash val="dash"/>
                <a:round/>
                <a:headEnd/>
                <a:tailEn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defRPr/>
                </a:pPr>
                <a:endParaRPr lang="fr-FR" sz="1350">
                  <a:solidFill>
                    <a:srgbClr val="000000"/>
                  </a:solidFill>
                  <a:latin typeface="Times New Roman" panose="02020603050405020304" pitchFamily="18" charset="0"/>
                </a:endParaRPr>
              </a:p>
            </p:txBody>
          </p:sp>
          <p:grpSp>
            <p:nvGrpSpPr>
              <p:cNvPr id="15" name="Group 14">
                <a:extLst>
                  <a:ext uri="{FF2B5EF4-FFF2-40B4-BE49-F238E27FC236}">
                    <a16:creationId xmlns:a16="http://schemas.microsoft.com/office/drawing/2014/main" id="{B76D8A83-60E4-4654-90C7-76F97F267EBA}"/>
                  </a:ext>
                </a:extLst>
              </p:cNvPr>
              <p:cNvGrpSpPr>
                <a:grpSpLocks/>
              </p:cNvGrpSpPr>
              <p:nvPr/>
            </p:nvGrpSpPr>
            <p:grpSpPr bwMode="auto">
              <a:xfrm>
                <a:off x="960438" y="1565275"/>
                <a:ext cx="1173162" cy="252413"/>
                <a:chOff x="1405" y="850"/>
                <a:chExt cx="1057" cy="172"/>
              </a:xfrm>
            </p:grpSpPr>
            <p:sp>
              <p:nvSpPr>
                <p:cNvPr id="28" name="Arc 6">
                  <a:extLst>
                    <a:ext uri="{FF2B5EF4-FFF2-40B4-BE49-F238E27FC236}">
                      <a16:creationId xmlns:a16="http://schemas.microsoft.com/office/drawing/2014/main" id="{342D72E1-11DB-4B70-836E-0B34E7913B91}"/>
                    </a:ext>
                  </a:extLst>
                </p:cNvPr>
                <p:cNvSpPr>
                  <a:spLocks/>
                </p:cNvSpPr>
                <p:nvPr/>
              </p:nvSpPr>
              <p:spPr bwMode="auto">
                <a:xfrm rot="5400000" flipH="1" flipV="1">
                  <a:off x="1724" y="542"/>
                  <a:ext cx="160" cy="798"/>
                </a:xfrm>
                <a:custGeom>
                  <a:avLst/>
                  <a:gdLst>
                    <a:gd name="T0" fmla="*/ 0 w 20030"/>
                    <a:gd name="T1" fmla="*/ 0 h 21600"/>
                    <a:gd name="T2" fmla="*/ 0 w 20030"/>
                    <a:gd name="T3" fmla="*/ 0 h 21600"/>
                    <a:gd name="T4" fmla="*/ 0 w 20030"/>
                    <a:gd name="T5" fmla="*/ 0 h 21600"/>
                    <a:gd name="T6" fmla="*/ 0 60000 65536"/>
                    <a:gd name="T7" fmla="*/ 0 60000 65536"/>
                    <a:gd name="T8" fmla="*/ 0 60000 65536"/>
                    <a:gd name="T9" fmla="*/ 0 w 20030"/>
                    <a:gd name="T10" fmla="*/ 0 h 21600"/>
                    <a:gd name="T11" fmla="*/ 20030 w 20030"/>
                    <a:gd name="T12" fmla="*/ 21600 h 21600"/>
                  </a:gdLst>
                  <a:ahLst/>
                  <a:cxnLst>
                    <a:cxn ang="T6">
                      <a:pos x="T0" y="T1"/>
                    </a:cxn>
                    <a:cxn ang="T7">
                      <a:pos x="T2" y="T3"/>
                    </a:cxn>
                    <a:cxn ang="T8">
                      <a:pos x="T4" y="T5"/>
                    </a:cxn>
                  </a:cxnLst>
                  <a:rect l="T9" t="T10" r="T11" b="T12"/>
                  <a:pathLst>
                    <a:path w="20030" h="21600" fill="none" extrusionOk="0">
                      <a:moveTo>
                        <a:pt x="-1" y="0"/>
                      </a:moveTo>
                      <a:cubicBezTo>
                        <a:pt x="8807" y="0"/>
                        <a:pt x="16733" y="5348"/>
                        <a:pt x="20030" y="13515"/>
                      </a:cubicBezTo>
                    </a:path>
                    <a:path w="20030" h="21600" stroke="0" extrusionOk="0">
                      <a:moveTo>
                        <a:pt x="-1" y="0"/>
                      </a:moveTo>
                      <a:cubicBezTo>
                        <a:pt x="8807" y="0"/>
                        <a:pt x="16733" y="5348"/>
                        <a:pt x="20030" y="13515"/>
                      </a:cubicBezTo>
                      <a:lnTo>
                        <a:pt x="0" y="21600"/>
                      </a:lnTo>
                      <a:lnTo>
                        <a:pt x="-1" y="0"/>
                      </a:lnTo>
                      <a:close/>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defRPr/>
                  </a:pPr>
                  <a:endParaRPr lang="fr-FR" sz="1350">
                    <a:solidFill>
                      <a:srgbClr val="000000"/>
                    </a:solidFill>
                    <a:latin typeface="Times New Roman" panose="02020603050405020304" pitchFamily="18" charset="0"/>
                  </a:endParaRPr>
                </a:p>
              </p:txBody>
            </p:sp>
            <p:sp>
              <p:nvSpPr>
                <p:cNvPr id="29" name="Arc 7">
                  <a:extLst>
                    <a:ext uri="{FF2B5EF4-FFF2-40B4-BE49-F238E27FC236}">
                      <a16:creationId xmlns:a16="http://schemas.microsoft.com/office/drawing/2014/main" id="{CAA06B59-BA2A-4A96-9686-DDD802B713CA}"/>
                    </a:ext>
                  </a:extLst>
                </p:cNvPr>
                <p:cNvSpPr>
                  <a:spLocks/>
                </p:cNvSpPr>
                <p:nvPr/>
              </p:nvSpPr>
              <p:spPr bwMode="auto">
                <a:xfrm rot="16200000" flipV="1">
                  <a:off x="1968" y="528"/>
                  <a:ext cx="172" cy="816"/>
                </a:xfrm>
                <a:custGeom>
                  <a:avLst/>
                  <a:gdLst>
                    <a:gd name="T0" fmla="*/ 0 w 20030"/>
                    <a:gd name="T1" fmla="*/ 0 h 21600"/>
                    <a:gd name="T2" fmla="*/ 0 w 20030"/>
                    <a:gd name="T3" fmla="*/ 0 h 21600"/>
                    <a:gd name="T4" fmla="*/ 0 w 20030"/>
                    <a:gd name="T5" fmla="*/ 0 h 21600"/>
                    <a:gd name="T6" fmla="*/ 0 60000 65536"/>
                    <a:gd name="T7" fmla="*/ 0 60000 65536"/>
                    <a:gd name="T8" fmla="*/ 0 60000 65536"/>
                    <a:gd name="T9" fmla="*/ 0 w 20030"/>
                    <a:gd name="T10" fmla="*/ 0 h 21600"/>
                    <a:gd name="T11" fmla="*/ 20030 w 20030"/>
                    <a:gd name="T12" fmla="*/ 21600 h 21600"/>
                  </a:gdLst>
                  <a:ahLst/>
                  <a:cxnLst>
                    <a:cxn ang="T6">
                      <a:pos x="T0" y="T1"/>
                    </a:cxn>
                    <a:cxn ang="T7">
                      <a:pos x="T2" y="T3"/>
                    </a:cxn>
                    <a:cxn ang="T8">
                      <a:pos x="T4" y="T5"/>
                    </a:cxn>
                  </a:cxnLst>
                  <a:rect l="T9" t="T10" r="T11" b="T12"/>
                  <a:pathLst>
                    <a:path w="20030" h="21600" fill="none" extrusionOk="0">
                      <a:moveTo>
                        <a:pt x="-1" y="0"/>
                      </a:moveTo>
                      <a:cubicBezTo>
                        <a:pt x="8807" y="0"/>
                        <a:pt x="16733" y="5348"/>
                        <a:pt x="20030" y="13515"/>
                      </a:cubicBezTo>
                    </a:path>
                    <a:path w="20030" h="21600" stroke="0" extrusionOk="0">
                      <a:moveTo>
                        <a:pt x="-1" y="0"/>
                      </a:moveTo>
                      <a:cubicBezTo>
                        <a:pt x="8807" y="0"/>
                        <a:pt x="16733" y="5348"/>
                        <a:pt x="20030" y="13515"/>
                      </a:cubicBezTo>
                      <a:lnTo>
                        <a:pt x="0" y="21600"/>
                      </a:lnTo>
                      <a:lnTo>
                        <a:pt x="-1" y="0"/>
                      </a:lnTo>
                      <a:close/>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defRPr/>
                  </a:pPr>
                  <a:endParaRPr lang="fr-FR" sz="1350">
                    <a:solidFill>
                      <a:srgbClr val="000000"/>
                    </a:solidFill>
                    <a:latin typeface="Times New Roman" panose="02020603050405020304" pitchFamily="18" charset="0"/>
                  </a:endParaRPr>
                </a:p>
              </p:txBody>
            </p:sp>
          </p:grpSp>
          <p:sp>
            <p:nvSpPr>
              <p:cNvPr id="16" name="Line 8">
                <a:extLst>
                  <a:ext uri="{FF2B5EF4-FFF2-40B4-BE49-F238E27FC236}">
                    <a16:creationId xmlns:a16="http://schemas.microsoft.com/office/drawing/2014/main" id="{C50568DA-AE7D-4BF8-B9B4-EEF55657D585}"/>
                  </a:ext>
                </a:extLst>
              </p:cNvPr>
              <p:cNvSpPr>
                <a:spLocks noChangeShapeType="1"/>
              </p:cNvSpPr>
              <p:nvPr/>
            </p:nvSpPr>
            <p:spPr bwMode="auto">
              <a:xfrm>
                <a:off x="2125663" y="1849438"/>
                <a:ext cx="531812" cy="2927350"/>
              </a:xfrm>
              <a:prstGeom prst="line">
                <a:avLst/>
              </a:prstGeom>
              <a:noFill/>
              <a:ln w="38100">
                <a:solidFill>
                  <a:srgbClr val="FF0000"/>
                </a:solidFill>
                <a:prstDash val="dash"/>
                <a:round/>
                <a:headEnd/>
                <a:tailEnd type="arrow"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defRPr/>
                </a:pPr>
                <a:endParaRPr lang="fr-FR" sz="1350">
                  <a:solidFill>
                    <a:srgbClr val="000000"/>
                  </a:solidFill>
                  <a:latin typeface="Times New Roman" panose="02020603050405020304" pitchFamily="18" charset="0"/>
                </a:endParaRPr>
              </a:p>
            </p:txBody>
          </p:sp>
          <p:sp>
            <p:nvSpPr>
              <p:cNvPr id="17" name="Line 9">
                <a:extLst>
                  <a:ext uri="{FF2B5EF4-FFF2-40B4-BE49-F238E27FC236}">
                    <a16:creationId xmlns:a16="http://schemas.microsoft.com/office/drawing/2014/main" id="{0EDACADB-219D-43F8-856C-994488B59250}"/>
                  </a:ext>
                </a:extLst>
              </p:cNvPr>
              <p:cNvSpPr>
                <a:spLocks noChangeShapeType="1"/>
              </p:cNvSpPr>
              <p:nvPr/>
            </p:nvSpPr>
            <p:spPr bwMode="auto">
              <a:xfrm flipH="1">
                <a:off x="2144713" y="3844925"/>
                <a:ext cx="333375" cy="800100"/>
              </a:xfrm>
              <a:prstGeom prst="line">
                <a:avLst/>
              </a:prstGeom>
              <a:noFill/>
              <a:ln w="38100">
                <a:solidFill>
                  <a:srgbClr val="FF0000"/>
                </a:solidFill>
                <a:prstDash val="dash"/>
                <a:round/>
                <a:headEnd/>
                <a:tailEnd type="arrow"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defRPr/>
                </a:pPr>
                <a:endParaRPr lang="fr-FR" sz="1350">
                  <a:solidFill>
                    <a:srgbClr val="000000"/>
                  </a:solidFill>
                  <a:latin typeface="Times New Roman" panose="02020603050405020304" pitchFamily="18" charset="0"/>
                </a:endParaRPr>
              </a:p>
            </p:txBody>
          </p:sp>
          <p:sp>
            <p:nvSpPr>
              <p:cNvPr id="18" name="Line 10">
                <a:extLst>
                  <a:ext uri="{FF2B5EF4-FFF2-40B4-BE49-F238E27FC236}">
                    <a16:creationId xmlns:a16="http://schemas.microsoft.com/office/drawing/2014/main" id="{195935F7-FA76-469D-866C-4C9B49EA4F55}"/>
                  </a:ext>
                </a:extLst>
              </p:cNvPr>
              <p:cNvSpPr>
                <a:spLocks noChangeShapeType="1"/>
              </p:cNvSpPr>
              <p:nvPr/>
            </p:nvSpPr>
            <p:spPr bwMode="auto">
              <a:xfrm>
                <a:off x="2484438" y="3844925"/>
                <a:ext cx="585787" cy="844550"/>
              </a:xfrm>
              <a:prstGeom prst="line">
                <a:avLst/>
              </a:prstGeom>
              <a:noFill/>
              <a:ln w="38100">
                <a:solidFill>
                  <a:srgbClr val="FF0000"/>
                </a:solidFill>
                <a:prstDash val="dash"/>
                <a:round/>
                <a:headEnd/>
                <a:tailEnd type="arrow" w="med" len="med"/>
              </a:ln>
              <a:extLst>
                <a:ext uri="{909E8E84-426E-40DD-AFC4-6F175D3DCCD1}">
                  <a14:hiddenFill xmlns:a14="http://schemas.microsoft.com/office/drawing/2010/main">
                    <a:noFill/>
                  </a14:hiddenFill>
                </a:ext>
              </a:extLst>
            </p:spPr>
            <p:txBody>
              <a:bodyPr/>
              <a:lstStyle/>
              <a:p>
                <a:pPr defTabSz="685800" eaLnBrk="0" fontAlgn="base" hangingPunct="0">
                  <a:spcBef>
                    <a:spcPct val="0"/>
                  </a:spcBef>
                  <a:spcAft>
                    <a:spcPct val="0"/>
                  </a:spcAft>
                  <a:defRPr/>
                </a:pPr>
                <a:endParaRPr lang="fr-FR" sz="1350">
                  <a:solidFill>
                    <a:srgbClr val="000000"/>
                  </a:solidFill>
                  <a:latin typeface="Times New Roman" panose="02020603050405020304" pitchFamily="18" charset="0"/>
                </a:endParaRPr>
              </a:p>
            </p:txBody>
          </p:sp>
          <p:sp>
            <p:nvSpPr>
              <p:cNvPr id="19" name="Oval 11">
                <a:extLst>
                  <a:ext uri="{FF2B5EF4-FFF2-40B4-BE49-F238E27FC236}">
                    <a16:creationId xmlns:a16="http://schemas.microsoft.com/office/drawing/2014/main" id="{ADD33825-E2BA-4908-B519-47BA0F8BB5B3}"/>
                  </a:ext>
                </a:extLst>
              </p:cNvPr>
              <p:cNvSpPr>
                <a:spLocks noChangeArrowheads="1"/>
              </p:cNvSpPr>
              <p:nvPr/>
            </p:nvSpPr>
            <p:spPr bwMode="auto">
              <a:xfrm>
                <a:off x="1677988" y="4689475"/>
                <a:ext cx="765175" cy="500063"/>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defRPr/>
                </a:pPr>
                <a:endParaRPr lang="fr-FR" altLang="fr-FR" sz="1350">
                  <a:solidFill>
                    <a:srgbClr val="000000"/>
                  </a:solidFill>
                  <a:latin typeface="Times New Roman" panose="02020603050405020304" pitchFamily="18" charset="0"/>
                </a:endParaRPr>
              </a:p>
            </p:txBody>
          </p:sp>
          <p:sp>
            <p:nvSpPr>
              <p:cNvPr id="20" name="Oval 12">
                <a:extLst>
                  <a:ext uri="{FF2B5EF4-FFF2-40B4-BE49-F238E27FC236}">
                    <a16:creationId xmlns:a16="http://schemas.microsoft.com/office/drawing/2014/main" id="{FB42B1C2-1D3A-43F0-8625-8B8084C78888}"/>
                  </a:ext>
                </a:extLst>
              </p:cNvPr>
              <p:cNvSpPr>
                <a:spLocks noChangeArrowheads="1"/>
              </p:cNvSpPr>
              <p:nvPr/>
            </p:nvSpPr>
            <p:spPr bwMode="auto">
              <a:xfrm>
                <a:off x="2544763" y="4803775"/>
                <a:ext cx="393700" cy="350838"/>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defRPr/>
                </a:pPr>
                <a:endParaRPr lang="fr-FR" altLang="fr-FR" sz="1350">
                  <a:solidFill>
                    <a:srgbClr val="000000"/>
                  </a:solidFill>
                  <a:latin typeface="Times New Roman" panose="02020603050405020304" pitchFamily="18" charset="0"/>
                </a:endParaRPr>
              </a:p>
            </p:txBody>
          </p:sp>
          <p:sp>
            <p:nvSpPr>
              <p:cNvPr id="21" name="Oval 13">
                <a:extLst>
                  <a:ext uri="{FF2B5EF4-FFF2-40B4-BE49-F238E27FC236}">
                    <a16:creationId xmlns:a16="http://schemas.microsoft.com/office/drawing/2014/main" id="{4F2CE9A6-6F40-4F67-BCD6-3F002DD09DC5}"/>
                  </a:ext>
                </a:extLst>
              </p:cNvPr>
              <p:cNvSpPr>
                <a:spLocks noChangeArrowheads="1"/>
              </p:cNvSpPr>
              <p:nvPr/>
            </p:nvSpPr>
            <p:spPr bwMode="auto">
              <a:xfrm>
                <a:off x="3086100" y="4697413"/>
                <a:ext cx="631825" cy="527050"/>
              </a:xfrm>
              <a:prstGeom prst="ellipse">
                <a:avLst/>
              </a:prstGeom>
              <a:noFill/>
              <a:ln w="38100" algn="ctr">
                <a:solidFill>
                  <a:srgbClr val="FF00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defRPr/>
                </a:pPr>
                <a:endParaRPr lang="fr-FR" altLang="fr-FR" sz="1350">
                  <a:solidFill>
                    <a:srgbClr val="000000"/>
                  </a:solidFill>
                  <a:latin typeface="Times New Roman" panose="02020603050405020304" pitchFamily="18" charset="0"/>
                </a:endParaRPr>
              </a:p>
            </p:txBody>
          </p:sp>
          <p:grpSp>
            <p:nvGrpSpPr>
              <p:cNvPr id="22" name="Group 15">
                <a:extLst>
                  <a:ext uri="{FF2B5EF4-FFF2-40B4-BE49-F238E27FC236}">
                    <a16:creationId xmlns:a16="http://schemas.microsoft.com/office/drawing/2014/main" id="{0E3833A3-EFCC-4435-9D8F-AEAF607D2823}"/>
                  </a:ext>
                </a:extLst>
              </p:cNvPr>
              <p:cNvGrpSpPr>
                <a:grpSpLocks/>
              </p:cNvGrpSpPr>
              <p:nvPr/>
            </p:nvGrpSpPr>
            <p:grpSpPr bwMode="auto">
              <a:xfrm flipV="1">
                <a:off x="749300" y="3649663"/>
                <a:ext cx="1631950" cy="428625"/>
                <a:chOff x="1405" y="850"/>
                <a:chExt cx="1057" cy="172"/>
              </a:xfrm>
            </p:grpSpPr>
            <p:sp>
              <p:nvSpPr>
                <p:cNvPr id="26" name="Arc 16">
                  <a:extLst>
                    <a:ext uri="{FF2B5EF4-FFF2-40B4-BE49-F238E27FC236}">
                      <a16:creationId xmlns:a16="http://schemas.microsoft.com/office/drawing/2014/main" id="{6B783903-E962-43BF-ABB8-B9C7A92D829A}"/>
                    </a:ext>
                  </a:extLst>
                </p:cNvPr>
                <p:cNvSpPr>
                  <a:spLocks/>
                </p:cNvSpPr>
                <p:nvPr/>
              </p:nvSpPr>
              <p:spPr bwMode="auto">
                <a:xfrm rot="5400000" flipH="1" flipV="1">
                  <a:off x="1724" y="542"/>
                  <a:ext cx="160" cy="798"/>
                </a:xfrm>
                <a:custGeom>
                  <a:avLst/>
                  <a:gdLst>
                    <a:gd name="T0" fmla="*/ 0 w 20030"/>
                    <a:gd name="T1" fmla="*/ 0 h 21600"/>
                    <a:gd name="T2" fmla="*/ 0 w 20030"/>
                    <a:gd name="T3" fmla="*/ 0 h 21600"/>
                    <a:gd name="T4" fmla="*/ 0 w 20030"/>
                    <a:gd name="T5" fmla="*/ 0 h 21600"/>
                    <a:gd name="T6" fmla="*/ 0 60000 65536"/>
                    <a:gd name="T7" fmla="*/ 0 60000 65536"/>
                    <a:gd name="T8" fmla="*/ 0 60000 65536"/>
                    <a:gd name="T9" fmla="*/ 0 w 20030"/>
                    <a:gd name="T10" fmla="*/ 0 h 21600"/>
                    <a:gd name="T11" fmla="*/ 20030 w 20030"/>
                    <a:gd name="T12" fmla="*/ 21600 h 21600"/>
                  </a:gdLst>
                  <a:ahLst/>
                  <a:cxnLst>
                    <a:cxn ang="T6">
                      <a:pos x="T0" y="T1"/>
                    </a:cxn>
                    <a:cxn ang="T7">
                      <a:pos x="T2" y="T3"/>
                    </a:cxn>
                    <a:cxn ang="T8">
                      <a:pos x="T4" y="T5"/>
                    </a:cxn>
                  </a:cxnLst>
                  <a:rect l="T9" t="T10" r="T11" b="T12"/>
                  <a:pathLst>
                    <a:path w="20030" h="21600" fill="none" extrusionOk="0">
                      <a:moveTo>
                        <a:pt x="-1" y="0"/>
                      </a:moveTo>
                      <a:cubicBezTo>
                        <a:pt x="8807" y="0"/>
                        <a:pt x="16733" y="5348"/>
                        <a:pt x="20030" y="13515"/>
                      </a:cubicBezTo>
                    </a:path>
                    <a:path w="20030" h="21600" stroke="0" extrusionOk="0">
                      <a:moveTo>
                        <a:pt x="-1" y="0"/>
                      </a:moveTo>
                      <a:cubicBezTo>
                        <a:pt x="8807" y="0"/>
                        <a:pt x="16733" y="5348"/>
                        <a:pt x="20030" y="13515"/>
                      </a:cubicBezTo>
                      <a:lnTo>
                        <a:pt x="0" y="21600"/>
                      </a:lnTo>
                      <a:lnTo>
                        <a:pt x="-1" y="0"/>
                      </a:lnTo>
                      <a:close/>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defRPr/>
                  </a:pPr>
                  <a:endParaRPr lang="fr-FR" sz="1350">
                    <a:solidFill>
                      <a:srgbClr val="000000"/>
                    </a:solidFill>
                    <a:latin typeface="Times New Roman" panose="02020603050405020304" pitchFamily="18" charset="0"/>
                  </a:endParaRPr>
                </a:p>
              </p:txBody>
            </p:sp>
            <p:sp>
              <p:nvSpPr>
                <p:cNvPr id="27" name="Arc 17">
                  <a:extLst>
                    <a:ext uri="{FF2B5EF4-FFF2-40B4-BE49-F238E27FC236}">
                      <a16:creationId xmlns:a16="http://schemas.microsoft.com/office/drawing/2014/main" id="{410BF5BF-5206-4A42-A9E8-96E24FD3C252}"/>
                    </a:ext>
                  </a:extLst>
                </p:cNvPr>
                <p:cNvSpPr>
                  <a:spLocks/>
                </p:cNvSpPr>
                <p:nvPr/>
              </p:nvSpPr>
              <p:spPr bwMode="auto">
                <a:xfrm rot="16200000" flipV="1">
                  <a:off x="1968" y="528"/>
                  <a:ext cx="172" cy="816"/>
                </a:xfrm>
                <a:custGeom>
                  <a:avLst/>
                  <a:gdLst>
                    <a:gd name="T0" fmla="*/ 0 w 20030"/>
                    <a:gd name="T1" fmla="*/ 0 h 21600"/>
                    <a:gd name="T2" fmla="*/ 0 w 20030"/>
                    <a:gd name="T3" fmla="*/ 0 h 21600"/>
                    <a:gd name="T4" fmla="*/ 0 w 20030"/>
                    <a:gd name="T5" fmla="*/ 0 h 21600"/>
                    <a:gd name="T6" fmla="*/ 0 60000 65536"/>
                    <a:gd name="T7" fmla="*/ 0 60000 65536"/>
                    <a:gd name="T8" fmla="*/ 0 60000 65536"/>
                    <a:gd name="T9" fmla="*/ 0 w 20030"/>
                    <a:gd name="T10" fmla="*/ 0 h 21600"/>
                    <a:gd name="T11" fmla="*/ 20030 w 20030"/>
                    <a:gd name="T12" fmla="*/ 21600 h 21600"/>
                  </a:gdLst>
                  <a:ahLst/>
                  <a:cxnLst>
                    <a:cxn ang="T6">
                      <a:pos x="T0" y="T1"/>
                    </a:cxn>
                    <a:cxn ang="T7">
                      <a:pos x="T2" y="T3"/>
                    </a:cxn>
                    <a:cxn ang="T8">
                      <a:pos x="T4" y="T5"/>
                    </a:cxn>
                  </a:cxnLst>
                  <a:rect l="T9" t="T10" r="T11" b="T12"/>
                  <a:pathLst>
                    <a:path w="20030" h="21600" fill="none" extrusionOk="0">
                      <a:moveTo>
                        <a:pt x="-1" y="0"/>
                      </a:moveTo>
                      <a:cubicBezTo>
                        <a:pt x="8807" y="0"/>
                        <a:pt x="16733" y="5348"/>
                        <a:pt x="20030" y="13515"/>
                      </a:cubicBezTo>
                    </a:path>
                    <a:path w="20030" h="21600" stroke="0" extrusionOk="0">
                      <a:moveTo>
                        <a:pt x="-1" y="0"/>
                      </a:moveTo>
                      <a:cubicBezTo>
                        <a:pt x="8807" y="0"/>
                        <a:pt x="16733" y="5348"/>
                        <a:pt x="20030" y="13515"/>
                      </a:cubicBezTo>
                      <a:lnTo>
                        <a:pt x="0" y="21600"/>
                      </a:lnTo>
                      <a:lnTo>
                        <a:pt x="-1" y="0"/>
                      </a:lnTo>
                      <a:close/>
                    </a:path>
                  </a:pathLst>
                </a:custGeom>
                <a:noFill/>
                <a:ln w="38100">
                  <a:solidFill>
                    <a:srgbClr val="FF0000"/>
                  </a:solidFill>
                  <a:prstDash val="dash"/>
                  <a:round/>
                  <a:headEnd/>
                  <a:tailEnd/>
                </a:ln>
                <a:extLst>
                  <a:ext uri="{909E8E84-426E-40DD-AFC4-6F175D3DCCD1}">
                    <a14:hiddenFill xmlns:a14="http://schemas.microsoft.com/office/drawing/2010/main">
                      <a:solidFill>
                        <a:srgbClr val="FFFFFF"/>
                      </a:solidFill>
                    </a14:hiddenFill>
                  </a:ext>
                </a:extLst>
              </p:spPr>
              <p:txBody>
                <a:bodyPr wrap="none" anchor="ctr"/>
                <a:lstStyle/>
                <a:p>
                  <a:pPr defTabSz="685800" eaLnBrk="0" fontAlgn="base" hangingPunct="0">
                    <a:spcBef>
                      <a:spcPct val="0"/>
                    </a:spcBef>
                    <a:spcAft>
                      <a:spcPct val="0"/>
                    </a:spcAft>
                    <a:defRPr/>
                  </a:pPr>
                  <a:endParaRPr lang="fr-FR" sz="1350">
                    <a:solidFill>
                      <a:srgbClr val="000000"/>
                    </a:solidFill>
                    <a:latin typeface="Times New Roman" panose="02020603050405020304" pitchFamily="18" charset="0"/>
                  </a:endParaRPr>
                </a:p>
              </p:txBody>
            </p:sp>
          </p:grpSp>
          <p:sp>
            <p:nvSpPr>
              <p:cNvPr id="23" name="Text Box 19">
                <a:extLst>
                  <a:ext uri="{FF2B5EF4-FFF2-40B4-BE49-F238E27FC236}">
                    <a16:creationId xmlns:a16="http://schemas.microsoft.com/office/drawing/2014/main" id="{FB2C2AD7-6B9D-4987-9190-C368878676D8}"/>
                  </a:ext>
                </a:extLst>
              </p:cNvPr>
              <p:cNvSpPr txBox="1">
                <a:spLocks noChangeArrowheads="1"/>
              </p:cNvSpPr>
              <p:nvPr/>
            </p:nvSpPr>
            <p:spPr bwMode="auto">
              <a:xfrm>
                <a:off x="1770062" y="4773614"/>
                <a:ext cx="436631" cy="37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defRPr/>
                </a:pPr>
                <a:r>
                  <a:rPr lang="en-US" altLang="fr-FR" sz="900" b="1">
                    <a:solidFill>
                      <a:srgbClr val="FF0000"/>
                    </a:solidFill>
                    <a:latin typeface="Times New Roman" panose="02020603050405020304" pitchFamily="18" charset="0"/>
                  </a:rPr>
                  <a:t>A</a:t>
                </a:r>
              </a:p>
            </p:txBody>
          </p:sp>
          <p:sp>
            <p:nvSpPr>
              <p:cNvPr id="24" name="Text Box 20">
                <a:extLst>
                  <a:ext uri="{FF2B5EF4-FFF2-40B4-BE49-F238E27FC236}">
                    <a16:creationId xmlns:a16="http://schemas.microsoft.com/office/drawing/2014/main" id="{7785A0B9-FADE-4268-BF1E-17DC6196C2C6}"/>
                  </a:ext>
                </a:extLst>
              </p:cNvPr>
              <p:cNvSpPr txBox="1">
                <a:spLocks noChangeArrowheads="1"/>
              </p:cNvSpPr>
              <p:nvPr/>
            </p:nvSpPr>
            <p:spPr bwMode="auto">
              <a:xfrm>
                <a:off x="2576513" y="4832350"/>
                <a:ext cx="426186" cy="37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defRPr/>
                </a:pPr>
                <a:r>
                  <a:rPr lang="en-US" altLang="fr-FR" sz="900" b="1">
                    <a:solidFill>
                      <a:srgbClr val="FF0000"/>
                    </a:solidFill>
                    <a:latin typeface="Times New Roman" panose="02020603050405020304" pitchFamily="18" charset="0"/>
                  </a:rPr>
                  <a:t>B</a:t>
                </a:r>
              </a:p>
            </p:txBody>
          </p:sp>
          <p:sp>
            <p:nvSpPr>
              <p:cNvPr id="25" name="Text Box 21">
                <a:extLst>
                  <a:ext uri="{FF2B5EF4-FFF2-40B4-BE49-F238E27FC236}">
                    <a16:creationId xmlns:a16="http://schemas.microsoft.com/office/drawing/2014/main" id="{0F10918B-FBB1-476A-A6B6-3E364D52811B}"/>
                  </a:ext>
                </a:extLst>
              </p:cNvPr>
              <p:cNvSpPr txBox="1">
                <a:spLocks noChangeArrowheads="1"/>
              </p:cNvSpPr>
              <p:nvPr/>
            </p:nvSpPr>
            <p:spPr bwMode="auto">
              <a:xfrm>
                <a:off x="3187699" y="4832350"/>
                <a:ext cx="436631" cy="3734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5875" algn="ctr">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defTabSz="685800" fontAlgn="base">
                  <a:spcBef>
                    <a:spcPct val="0"/>
                  </a:spcBef>
                  <a:spcAft>
                    <a:spcPct val="0"/>
                  </a:spcAft>
                  <a:buNone/>
                  <a:defRPr/>
                </a:pPr>
                <a:r>
                  <a:rPr lang="en-US" altLang="fr-FR" sz="900" b="1" dirty="0">
                    <a:solidFill>
                      <a:srgbClr val="FF0000"/>
                    </a:solidFill>
                    <a:latin typeface="Times New Roman" panose="02020603050405020304" pitchFamily="18" charset="0"/>
                  </a:rPr>
                  <a:t>C</a:t>
                </a:r>
              </a:p>
            </p:txBody>
          </p:sp>
        </p:grpSp>
        <p:sp>
          <p:nvSpPr>
            <p:cNvPr id="13" name="ZoneTexte 28">
              <a:extLst>
                <a:ext uri="{FF2B5EF4-FFF2-40B4-BE49-F238E27FC236}">
                  <a16:creationId xmlns:a16="http://schemas.microsoft.com/office/drawing/2014/main" id="{D5EFD58B-FF11-41F4-8E66-6B7AE952F71A}"/>
                </a:ext>
              </a:extLst>
            </p:cNvPr>
            <p:cNvSpPr txBox="1">
              <a:spLocks noChangeArrowheads="1"/>
            </p:cNvSpPr>
            <p:nvPr/>
          </p:nvSpPr>
          <p:spPr bwMode="auto">
            <a:xfrm>
              <a:off x="5063239" y="1691740"/>
              <a:ext cx="1778938" cy="451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defTabSz="685800" fontAlgn="base">
                <a:spcBef>
                  <a:spcPct val="0"/>
                </a:spcBef>
                <a:spcAft>
                  <a:spcPct val="0"/>
                </a:spcAft>
                <a:buNone/>
                <a:defRPr/>
              </a:pPr>
              <a:r>
                <a:rPr lang="fr-FR" altLang="fr-FR" sz="1200" b="1" dirty="0">
                  <a:solidFill>
                    <a:srgbClr val="FFFFFF"/>
                  </a:solidFill>
                  <a:latin typeface="Calibri" panose="020F0502020204030204" pitchFamily="34" charset="0"/>
                  <a:cs typeface="Calibri" panose="020F0502020204030204" pitchFamily="34" charset="0"/>
                </a:rPr>
                <a:t>Jefferson </a:t>
              </a:r>
              <a:r>
                <a:rPr lang="fr-FR" altLang="fr-FR" sz="1200" b="1" dirty="0" err="1">
                  <a:solidFill>
                    <a:srgbClr val="FFFFFF"/>
                  </a:solidFill>
                  <a:latin typeface="Calibri" panose="020F0502020204030204" pitchFamily="34" charset="0"/>
                  <a:cs typeface="Calibri" panose="020F0502020204030204" pitchFamily="34" charset="0"/>
                </a:rPr>
                <a:t>Lab</a:t>
              </a:r>
              <a:r>
                <a:rPr lang="fr-FR" altLang="fr-FR" sz="1200" b="1" dirty="0">
                  <a:solidFill>
                    <a:srgbClr val="FFFFFF"/>
                  </a:solidFill>
                  <a:latin typeface="Calibri" panose="020F0502020204030204" pitchFamily="34" charset="0"/>
                  <a:cs typeface="Calibri" panose="020F0502020204030204" pitchFamily="34" charset="0"/>
                </a:rPr>
                <a:t> </a:t>
              </a:r>
            </a:p>
            <a:p>
              <a:pPr algn="r" defTabSz="685800" fontAlgn="base">
                <a:spcBef>
                  <a:spcPct val="0"/>
                </a:spcBef>
                <a:spcAft>
                  <a:spcPct val="0"/>
                </a:spcAft>
                <a:buNone/>
                <a:defRPr/>
              </a:pPr>
              <a:r>
                <a:rPr lang="fr-FR" altLang="fr-FR" sz="1200" b="1" dirty="0">
                  <a:solidFill>
                    <a:srgbClr val="FFFFFF"/>
                  </a:solidFill>
                  <a:latin typeface="Calibri" panose="020F0502020204030204" pitchFamily="34" charset="0"/>
                  <a:cs typeface="Calibri" panose="020F0502020204030204" pitchFamily="34" charset="0"/>
                </a:rPr>
                <a:t>(Newport News, VA, USA)</a:t>
              </a:r>
              <a:endParaRPr lang="en-US" altLang="fr-FR" sz="1200" b="1" dirty="0">
                <a:solidFill>
                  <a:srgbClr val="FFFFFF"/>
                </a:solidFill>
                <a:latin typeface="Calibri" panose="020F0502020204030204" pitchFamily="34" charset="0"/>
                <a:cs typeface="Calibri" panose="020F0502020204030204" pitchFamily="34" charset="0"/>
              </a:endParaRPr>
            </a:p>
          </p:txBody>
        </p:sp>
      </p:grpSp>
      <p:sp>
        <p:nvSpPr>
          <p:cNvPr id="30" name="ZoneTexte 29">
            <a:extLst>
              <a:ext uri="{FF2B5EF4-FFF2-40B4-BE49-F238E27FC236}">
                <a16:creationId xmlns:a16="http://schemas.microsoft.com/office/drawing/2014/main" id="{066ACCF3-2761-4AEB-8DE2-3EBDB397E40D}"/>
              </a:ext>
            </a:extLst>
          </p:cNvPr>
          <p:cNvSpPr txBox="1"/>
          <p:nvPr/>
        </p:nvSpPr>
        <p:spPr>
          <a:xfrm>
            <a:off x="144743" y="5077324"/>
            <a:ext cx="3082741" cy="523220"/>
          </a:xfrm>
          <a:prstGeom prst="rect">
            <a:avLst/>
          </a:prstGeom>
          <a:solidFill>
            <a:srgbClr val="FF6700"/>
          </a:solidFill>
        </p:spPr>
        <p:txBody>
          <a:bodyPr wrap="square" rtlCol="0">
            <a:spAutoFit/>
          </a:bodyPr>
          <a:lstStyle/>
          <a:p>
            <a:pPr algn="ctr"/>
            <a:r>
              <a:rPr lang="fr-FR" sz="1400" b="1" dirty="0">
                <a:solidFill>
                  <a:schemeClr val="bg1"/>
                </a:solidFill>
                <a:latin typeface="Calibri" panose="020F0502020204030204" pitchFamily="34" charset="0"/>
                <a:cs typeface="Calibri" panose="020F0502020204030204" pitchFamily="34" charset="0"/>
              </a:rPr>
              <a:t>IPNO: </a:t>
            </a:r>
            <a:r>
              <a:rPr lang="fr-FR" sz="1400" b="1" dirty="0" err="1">
                <a:solidFill>
                  <a:schemeClr val="bg1"/>
                </a:solidFill>
                <a:latin typeface="Calibri" panose="020F0502020204030204" pitchFamily="34" charset="0"/>
                <a:cs typeface="Calibri" panose="020F0502020204030204" pitchFamily="34" charset="0"/>
              </a:rPr>
              <a:t>involvement</a:t>
            </a:r>
            <a:r>
              <a:rPr lang="fr-FR" sz="1400" b="1" dirty="0">
                <a:solidFill>
                  <a:schemeClr val="bg1"/>
                </a:solidFill>
                <a:latin typeface="Calibri" panose="020F0502020204030204" pitchFamily="34" charset="0"/>
                <a:cs typeface="Calibri" panose="020F0502020204030204" pitchFamily="34" charset="0"/>
              </a:rPr>
              <a:t> in the </a:t>
            </a:r>
            <a:r>
              <a:rPr lang="fr-FR" sz="1400" b="1" dirty="0" err="1">
                <a:solidFill>
                  <a:schemeClr val="bg1"/>
                </a:solidFill>
                <a:latin typeface="Calibri" panose="020F0502020204030204" pitchFamily="34" charset="0"/>
                <a:cs typeface="Calibri" panose="020F0502020204030204" pitchFamily="34" charset="0"/>
              </a:rPr>
              <a:t>experimental</a:t>
            </a:r>
            <a:r>
              <a:rPr lang="fr-FR" sz="1400" b="1" dirty="0">
                <a:solidFill>
                  <a:schemeClr val="bg1"/>
                </a:solidFill>
                <a:latin typeface="Calibri" panose="020F0502020204030204" pitchFamily="34" charset="0"/>
                <a:cs typeface="Calibri" panose="020F0502020204030204" pitchFamily="34" charset="0"/>
              </a:rPr>
              <a:t> program of 3 halls at JLab@12 </a:t>
            </a:r>
            <a:r>
              <a:rPr lang="fr-FR" sz="1400" b="1" dirty="0" err="1">
                <a:solidFill>
                  <a:schemeClr val="bg1"/>
                </a:solidFill>
                <a:latin typeface="Calibri" panose="020F0502020204030204" pitchFamily="34" charset="0"/>
                <a:cs typeface="Calibri" panose="020F0502020204030204" pitchFamily="34" charset="0"/>
              </a:rPr>
              <a:t>GeV</a:t>
            </a:r>
            <a:endParaRPr lang="fr-FR" sz="1400" b="1" dirty="0">
              <a:solidFill>
                <a:schemeClr val="bg1"/>
              </a:solidFill>
              <a:latin typeface="Calibri" panose="020F0502020204030204" pitchFamily="34" charset="0"/>
              <a:cs typeface="Calibri" panose="020F0502020204030204" pitchFamily="34" charset="0"/>
            </a:endParaRPr>
          </a:p>
        </p:txBody>
      </p:sp>
      <p:pic>
        <p:nvPicPr>
          <p:cNvPr id="31" name="Picture 2" descr="https://inspirehep.net/record/1358400/files/fig4a.png">
            <a:extLst>
              <a:ext uri="{FF2B5EF4-FFF2-40B4-BE49-F238E27FC236}">
                <a16:creationId xmlns:a16="http://schemas.microsoft.com/office/drawing/2014/main" id="{05548638-4D39-4F36-9D1F-892AD623F27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8470" y="1478779"/>
            <a:ext cx="3056062" cy="19461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31">
            <a:extLst>
              <a:ext uri="{FF2B5EF4-FFF2-40B4-BE49-F238E27FC236}">
                <a16:creationId xmlns:a16="http://schemas.microsoft.com/office/drawing/2014/main" id="{59A8DA84-7FED-4345-8A61-32301541BF8B}"/>
              </a:ext>
            </a:extLst>
          </p:cNvPr>
          <p:cNvSpPr/>
          <p:nvPr/>
        </p:nvSpPr>
        <p:spPr>
          <a:xfrm>
            <a:off x="7032268" y="3065641"/>
            <a:ext cx="1135246" cy="276999"/>
          </a:xfrm>
          <a:prstGeom prst="rect">
            <a:avLst/>
          </a:prstGeom>
          <a:solidFill>
            <a:srgbClr val="C00000"/>
          </a:solidFill>
        </p:spPr>
        <p:txBody>
          <a:bodyPr wrap="none">
            <a:spAutoFit/>
          </a:bodyPr>
          <a:lstStyle/>
          <a:p>
            <a:pPr algn="ctr"/>
            <a:r>
              <a:rPr lang="fr-FR" sz="1200" b="1" dirty="0">
                <a:solidFill>
                  <a:schemeClr val="bg1"/>
                </a:solidFill>
                <a:latin typeface="Calibri" panose="020F0502020204030204" pitchFamily="34" charset="0"/>
                <a:cs typeface="Calibri" panose="020F0502020204030204" pitchFamily="34" charset="0"/>
              </a:rPr>
              <a:t>PRL 115 (2015)</a:t>
            </a:r>
          </a:p>
        </p:txBody>
      </p:sp>
      <p:sp>
        <p:nvSpPr>
          <p:cNvPr id="33" name="Google Shape;1006;p73">
            <a:extLst>
              <a:ext uri="{FF2B5EF4-FFF2-40B4-BE49-F238E27FC236}">
                <a16:creationId xmlns:a16="http://schemas.microsoft.com/office/drawing/2014/main" id="{6F6D6D80-8618-4C2C-B915-F7B29011CED2}"/>
              </a:ext>
            </a:extLst>
          </p:cNvPr>
          <p:cNvSpPr txBox="1"/>
          <p:nvPr/>
        </p:nvSpPr>
        <p:spPr>
          <a:xfrm>
            <a:off x="8478641" y="3238844"/>
            <a:ext cx="2088232" cy="188705"/>
          </a:xfrm>
          <a:prstGeom prst="rect">
            <a:avLst/>
          </a:prstGeom>
          <a:solidFill>
            <a:schemeClr val="lt1"/>
          </a:solidFill>
          <a:ln>
            <a:noFill/>
          </a:ln>
        </p:spPr>
        <p:txBody>
          <a:bodyPr spcFirstLastPara="1" wrap="square" lIns="0" tIns="14350" rIns="0" bIns="0" anchor="t" anchorCtr="0">
            <a:spAutoFit/>
          </a:bodyPr>
          <a:lstStyle/>
          <a:p>
            <a:pPr marL="14372" marR="0" lvl="0" indent="0" algn="ctr" rtl="0">
              <a:spcBef>
                <a:spcPts val="0"/>
              </a:spcBef>
              <a:spcAft>
                <a:spcPts val="0"/>
              </a:spcAft>
              <a:buNone/>
            </a:pPr>
            <a:r>
              <a:rPr lang="fr-FR" sz="1132" b="1" dirty="0">
                <a:solidFill>
                  <a:schemeClr val="dk1"/>
                </a:solidFill>
                <a:latin typeface="Calibri" panose="020F0502020204030204" pitchFamily="34" charset="0"/>
                <a:ea typeface="Times New Roman"/>
                <a:cs typeface="Calibri" panose="020F0502020204030204" pitchFamily="34" charset="0"/>
                <a:sym typeface="Times New Roman"/>
              </a:rPr>
              <a:t>Quark longitudinal </a:t>
            </a:r>
            <a:r>
              <a:rPr lang="fr-FR" sz="1132" b="1" dirty="0" err="1">
                <a:solidFill>
                  <a:schemeClr val="dk1"/>
                </a:solidFill>
                <a:latin typeface="Calibri" panose="020F0502020204030204" pitchFamily="34" charset="0"/>
                <a:ea typeface="Times New Roman"/>
                <a:cs typeface="Calibri" panose="020F0502020204030204" pitchFamily="34" charset="0"/>
                <a:sym typeface="Times New Roman"/>
              </a:rPr>
              <a:t>momentum</a:t>
            </a:r>
            <a:endParaRPr sz="1132" dirty="0">
              <a:solidFill>
                <a:schemeClr val="dk1"/>
              </a:solidFill>
              <a:latin typeface="Calibri" panose="020F0502020204030204" pitchFamily="34" charset="0"/>
              <a:ea typeface="Times New Roman"/>
              <a:cs typeface="Calibri" panose="020F0502020204030204" pitchFamily="34" charset="0"/>
              <a:sym typeface="Times New Roman"/>
            </a:endParaRPr>
          </a:p>
        </p:txBody>
      </p:sp>
      <p:sp>
        <p:nvSpPr>
          <p:cNvPr id="34" name="Google Shape;1005;p73">
            <a:extLst>
              <a:ext uri="{FF2B5EF4-FFF2-40B4-BE49-F238E27FC236}">
                <a16:creationId xmlns:a16="http://schemas.microsoft.com/office/drawing/2014/main" id="{DDAC3E56-ECD6-4DB9-843B-FFDCBF960110}"/>
              </a:ext>
            </a:extLst>
          </p:cNvPr>
          <p:cNvSpPr txBox="1"/>
          <p:nvPr/>
        </p:nvSpPr>
        <p:spPr>
          <a:xfrm rot="16200000">
            <a:off x="7338092" y="2117464"/>
            <a:ext cx="1819048" cy="238655"/>
          </a:xfrm>
          <a:prstGeom prst="rect">
            <a:avLst/>
          </a:prstGeom>
          <a:solidFill>
            <a:schemeClr val="lt1"/>
          </a:solidFill>
          <a:ln>
            <a:noFill/>
          </a:ln>
        </p:spPr>
        <p:txBody>
          <a:bodyPr spcFirstLastPara="1" wrap="square" lIns="0" tIns="0" rIns="0" bIns="0" anchor="t" anchorCtr="0">
            <a:spAutoFit/>
          </a:bodyPr>
          <a:lstStyle/>
          <a:p>
            <a:pPr marL="14372" marR="0" lvl="0" indent="0" algn="l" rtl="0">
              <a:lnSpc>
                <a:spcPct val="140989"/>
              </a:lnSpc>
              <a:spcBef>
                <a:spcPts val="0"/>
              </a:spcBef>
              <a:spcAft>
                <a:spcPts val="0"/>
              </a:spcAft>
              <a:buNone/>
            </a:pPr>
            <a:r>
              <a:rPr lang="fr-FR" sz="1100" b="1" dirty="0">
                <a:solidFill>
                  <a:schemeClr val="dk1"/>
                </a:solidFill>
                <a:latin typeface="Calibri" panose="020F0502020204030204" pitchFamily="34" charset="0"/>
                <a:ea typeface="Times New Roman"/>
                <a:cs typeface="Calibri" panose="020F0502020204030204" pitchFamily="34" charset="0"/>
                <a:sym typeface="Times New Roman"/>
              </a:rPr>
              <a:t>Quark transverse position</a:t>
            </a:r>
            <a:endParaRPr sz="1100" dirty="0">
              <a:solidFill>
                <a:schemeClr val="dk1"/>
              </a:solidFill>
              <a:latin typeface="Calibri" panose="020F0502020204030204" pitchFamily="34" charset="0"/>
              <a:ea typeface="Times New Roman"/>
              <a:cs typeface="Calibri" panose="020F0502020204030204" pitchFamily="34" charset="0"/>
              <a:sym typeface="Times New Roman"/>
            </a:endParaRPr>
          </a:p>
        </p:txBody>
      </p:sp>
      <p:pic>
        <p:nvPicPr>
          <p:cNvPr id="35" name="Picture 4">
            <a:extLst>
              <a:ext uri="{FF2B5EF4-FFF2-40B4-BE49-F238E27FC236}">
                <a16:creationId xmlns:a16="http://schemas.microsoft.com/office/drawing/2014/main" id="{26A08A9B-94DD-4AEF-AFF5-39DC5A9C32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78641" y="1453642"/>
            <a:ext cx="1939301" cy="17901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 name="ZoneTexte 35">
            <a:extLst>
              <a:ext uri="{FF2B5EF4-FFF2-40B4-BE49-F238E27FC236}">
                <a16:creationId xmlns:a16="http://schemas.microsoft.com/office/drawing/2014/main" id="{0241E1A2-3B46-4CE6-A4AC-53F9DC1F34F9}"/>
              </a:ext>
            </a:extLst>
          </p:cNvPr>
          <p:cNvSpPr txBox="1"/>
          <p:nvPr/>
        </p:nvSpPr>
        <p:spPr>
          <a:xfrm>
            <a:off x="8404176" y="741226"/>
            <a:ext cx="2088232" cy="738664"/>
          </a:xfrm>
          <a:prstGeom prst="rect">
            <a:avLst/>
          </a:prstGeom>
          <a:solidFill>
            <a:srgbClr val="4869F0"/>
          </a:solidFill>
        </p:spPr>
        <p:txBody>
          <a:bodyPr wrap="square" rtlCol="0">
            <a:spAutoFit/>
          </a:bodyPr>
          <a:lstStyle/>
          <a:p>
            <a:pPr algn="ctr" defTabSz="685800" fontAlgn="base">
              <a:spcBef>
                <a:spcPct val="0"/>
              </a:spcBef>
              <a:spcAft>
                <a:spcPct val="0"/>
              </a:spcAft>
              <a:defRPr/>
            </a:pPr>
            <a:r>
              <a:rPr lang="fr-FR" sz="1400" dirty="0">
                <a:solidFill>
                  <a:schemeClr val="bg1"/>
                </a:solidFill>
                <a:latin typeface="Calibri" panose="020F0502020204030204" pitchFamily="34" charset="0"/>
                <a:cs typeface="Calibri" panose="020F0502020204030204" pitchFamily="34" charset="0"/>
              </a:rPr>
              <a:t>Observables DVCS </a:t>
            </a:r>
          </a:p>
          <a:p>
            <a:pPr algn="ctr" defTabSz="685800" fontAlgn="base">
              <a:spcBef>
                <a:spcPct val="0"/>
              </a:spcBef>
              <a:spcAft>
                <a:spcPct val="0"/>
              </a:spcAft>
              <a:defRPr/>
            </a:pPr>
            <a:r>
              <a:rPr lang="fr-FR" sz="1400" dirty="0">
                <a:solidFill>
                  <a:schemeClr val="bg1"/>
                </a:solidFill>
                <a:latin typeface="Calibri" panose="020F0502020204030204" pitchFamily="34" charset="0"/>
                <a:cs typeface="Calibri" panose="020F0502020204030204" pitchFamily="34" charset="0"/>
              </a:rPr>
              <a:t>→ GPD </a:t>
            </a:r>
          </a:p>
          <a:p>
            <a:pPr algn="ctr" defTabSz="685800" fontAlgn="base">
              <a:spcBef>
                <a:spcPct val="0"/>
              </a:spcBef>
              <a:spcAft>
                <a:spcPct val="0"/>
              </a:spcAft>
              <a:defRPr/>
            </a:pPr>
            <a:r>
              <a:rPr lang="fr-FR" sz="1400" dirty="0">
                <a:solidFill>
                  <a:schemeClr val="bg1"/>
                </a:solidFill>
                <a:latin typeface="Calibri" panose="020F0502020204030204" pitchFamily="34" charset="0"/>
                <a:cs typeface="Calibri" panose="020F0502020204030204" pitchFamily="34" charset="0"/>
              </a:rPr>
              <a:t>→ </a:t>
            </a:r>
            <a:r>
              <a:rPr lang="fr-FR" sz="1400" b="1" dirty="0">
                <a:solidFill>
                  <a:schemeClr val="bg1"/>
                </a:solidFill>
                <a:latin typeface="Calibri" panose="020F0502020204030204" pitchFamily="34" charset="0"/>
                <a:cs typeface="Calibri" panose="020F0502020204030204" pitchFamily="34" charset="0"/>
              </a:rPr>
              <a:t>proton </a:t>
            </a:r>
            <a:r>
              <a:rPr lang="fr-FR" sz="1400" b="1" dirty="0" err="1">
                <a:solidFill>
                  <a:schemeClr val="bg1"/>
                </a:solidFill>
                <a:latin typeface="Calibri" panose="020F0502020204030204" pitchFamily="34" charset="0"/>
                <a:cs typeface="Calibri" panose="020F0502020204030204" pitchFamily="34" charset="0"/>
              </a:rPr>
              <a:t>tomography</a:t>
            </a:r>
            <a:endParaRPr lang="fr-FR" sz="1400" b="1" dirty="0">
              <a:solidFill>
                <a:schemeClr val="bg1"/>
              </a:solidFill>
              <a:latin typeface="Calibri" panose="020F0502020204030204" pitchFamily="34" charset="0"/>
              <a:cs typeface="Calibri" panose="020F0502020204030204" pitchFamily="34" charset="0"/>
            </a:endParaRPr>
          </a:p>
        </p:txBody>
      </p:sp>
      <p:sp>
        <p:nvSpPr>
          <p:cNvPr id="37" name="Flèche : droite 36">
            <a:extLst>
              <a:ext uri="{FF2B5EF4-FFF2-40B4-BE49-F238E27FC236}">
                <a16:creationId xmlns:a16="http://schemas.microsoft.com/office/drawing/2014/main" id="{270044FE-1459-4BDA-8D05-72BB52611CD1}"/>
              </a:ext>
            </a:extLst>
          </p:cNvPr>
          <p:cNvSpPr/>
          <p:nvPr/>
        </p:nvSpPr>
        <p:spPr>
          <a:xfrm>
            <a:off x="7525173" y="2107446"/>
            <a:ext cx="612780" cy="304497"/>
          </a:xfrm>
          <a:prstGeom prst="rightArrow">
            <a:avLst/>
          </a:prstGeom>
          <a:solidFill>
            <a:srgbClr val="4869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0" name="Image 39">
            <a:extLst>
              <a:ext uri="{FF2B5EF4-FFF2-40B4-BE49-F238E27FC236}">
                <a16:creationId xmlns:a16="http://schemas.microsoft.com/office/drawing/2014/main" id="{36CAA5DC-45C3-47B8-865D-3B71CCB4EC4D}"/>
              </a:ext>
            </a:extLst>
          </p:cNvPr>
          <p:cNvPicPr>
            <a:picLocks noChangeAspect="1"/>
          </p:cNvPicPr>
          <p:nvPr/>
        </p:nvPicPr>
        <p:blipFill>
          <a:blip r:embed="rId6"/>
          <a:stretch>
            <a:fillRect/>
          </a:stretch>
        </p:blipFill>
        <p:spPr>
          <a:xfrm>
            <a:off x="5556610" y="3611009"/>
            <a:ext cx="2415002" cy="1612204"/>
          </a:xfrm>
          <a:prstGeom prst="rect">
            <a:avLst/>
          </a:prstGeom>
        </p:spPr>
      </p:pic>
      <p:pic>
        <p:nvPicPr>
          <p:cNvPr id="41" name="Image 40">
            <a:extLst>
              <a:ext uri="{FF2B5EF4-FFF2-40B4-BE49-F238E27FC236}">
                <a16:creationId xmlns:a16="http://schemas.microsoft.com/office/drawing/2014/main" id="{A9E52F89-87AB-458F-BC89-4B1204C3F5F2}"/>
              </a:ext>
            </a:extLst>
          </p:cNvPr>
          <p:cNvPicPr>
            <a:picLocks noChangeAspect="1"/>
          </p:cNvPicPr>
          <p:nvPr/>
        </p:nvPicPr>
        <p:blipFill>
          <a:blip r:embed="rId7"/>
          <a:stretch>
            <a:fillRect/>
          </a:stretch>
        </p:blipFill>
        <p:spPr>
          <a:xfrm>
            <a:off x="8082019" y="3597063"/>
            <a:ext cx="2477370" cy="1626150"/>
          </a:xfrm>
          <a:prstGeom prst="rect">
            <a:avLst/>
          </a:prstGeom>
        </p:spPr>
      </p:pic>
      <p:sp>
        <p:nvSpPr>
          <p:cNvPr id="42" name="ZoneTexte 41">
            <a:extLst>
              <a:ext uri="{FF2B5EF4-FFF2-40B4-BE49-F238E27FC236}">
                <a16:creationId xmlns:a16="http://schemas.microsoft.com/office/drawing/2014/main" id="{F8077C8F-47A9-4987-8DB5-6812ACF4740E}"/>
              </a:ext>
            </a:extLst>
          </p:cNvPr>
          <p:cNvSpPr txBox="1"/>
          <p:nvPr/>
        </p:nvSpPr>
        <p:spPr>
          <a:xfrm>
            <a:off x="4945575" y="3436336"/>
            <a:ext cx="570477" cy="382191"/>
          </a:xfrm>
          <a:prstGeom prst="flowChartManualInput">
            <a:avLst/>
          </a:prstGeom>
          <a:solidFill>
            <a:srgbClr val="FF6700"/>
          </a:solidFill>
          <a:effectLst>
            <a:outerShdw blurRad="50800" dist="38100" dir="2700000" algn="tl" rotWithShape="0">
              <a:prstClr val="black">
                <a:alpha val="40000"/>
              </a:prstClr>
            </a:outerShdw>
          </a:effectLst>
        </p:spPr>
        <p:txBody>
          <a:bodyPr wrap="square" rtlCol="0">
            <a:spAutoFit/>
          </a:bodyPr>
          <a:lstStyle>
            <a:defPPr>
              <a:defRPr lang="fr-FR"/>
            </a:defPPr>
            <a:lvl1pPr algn="ctr">
              <a:defRPr sz="1400" b="1">
                <a:solidFill>
                  <a:schemeClr val="bg1"/>
                </a:solidFill>
                <a:latin typeface="Calibri" panose="020F0502020204030204" pitchFamily="34" charset="0"/>
                <a:cs typeface="Calibri" panose="020F0502020204030204" pitchFamily="34" charset="0"/>
              </a:defRPr>
            </a:lvl1pPr>
          </a:lstStyle>
          <a:p>
            <a:r>
              <a:rPr lang="fr-FR" dirty="0"/>
              <a:t>2005</a:t>
            </a:r>
          </a:p>
        </p:txBody>
      </p:sp>
      <p:sp>
        <p:nvSpPr>
          <p:cNvPr id="43" name="ZoneTexte 42">
            <a:extLst>
              <a:ext uri="{FF2B5EF4-FFF2-40B4-BE49-F238E27FC236}">
                <a16:creationId xmlns:a16="http://schemas.microsoft.com/office/drawing/2014/main" id="{2501900D-5664-4CCB-91D2-B0D06E6D3FA9}"/>
              </a:ext>
            </a:extLst>
          </p:cNvPr>
          <p:cNvSpPr txBox="1"/>
          <p:nvPr/>
        </p:nvSpPr>
        <p:spPr>
          <a:xfrm>
            <a:off x="7447380" y="3436336"/>
            <a:ext cx="570477" cy="382191"/>
          </a:xfrm>
          <a:prstGeom prst="flowChartManualInput">
            <a:avLst/>
          </a:prstGeom>
          <a:solidFill>
            <a:srgbClr val="FF6700"/>
          </a:solidFill>
          <a:effectLst>
            <a:outerShdw blurRad="50800" dist="38100" dir="2700000" algn="tl" rotWithShape="0">
              <a:prstClr val="black">
                <a:alpha val="40000"/>
              </a:prstClr>
            </a:outerShdw>
          </a:effectLst>
        </p:spPr>
        <p:txBody>
          <a:bodyPr wrap="square" rtlCol="0">
            <a:spAutoFit/>
          </a:bodyPr>
          <a:lstStyle>
            <a:defPPr>
              <a:defRPr lang="fr-FR"/>
            </a:defPPr>
            <a:lvl1pPr algn="ctr">
              <a:defRPr sz="1400" b="1">
                <a:solidFill>
                  <a:schemeClr val="bg1"/>
                </a:solidFill>
                <a:latin typeface="Calibri" panose="020F0502020204030204" pitchFamily="34" charset="0"/>
                <a:cs typeface="Calibri" panose="020F0502020204030204" pitchFamily="34" charset="0"/>
              </a:defRPr>
            </a:lvl1pPr>
          </a:lstStyle>
          <a:p>
            <a:r>
              <a:rPr lang="fr-FR" dirty="0"/>
              <a:t>2017</a:t>
            </a:r>
          </a:p>
        </p:txBody>
      </p:sp>
      <p:sp>
        <p:nvSpPr>
          <p:cNvPr id="44" name="ZoneTexte 43">
            <a:extLst>
              <a:ext uri="{FF2B5EF4-FFF2-40B4-BE49-F238E27FC236}">
                <a16:creationId xmlns:a16="http://schemas.microsoft.com/office/drawing/2014/main" id="{0DF883CC-68C5-4A52-A9DE-673478E85C7E}"/>
              </a:ext>
            </a:extLst>
          </p:cNvPr>
          <p:cNvSpPr txBox="1"/>
          <p:nvPr/>
        </p:nvSpPr>
        <p:spPr>
          <a:xfrm>
            <a:off x="10001088" y="3436336"/>
            <a:ext cx="626152" cy="382191"/>
          </a:xfrm>
          <a:prstGeom prst="flowChartManualInput">
            <a:avLst/>
          </a:prstGeom>
          <a:solidFill>
            <a:srgbClr val="FF6700"/>
          </a:solidFill>
          <a:effectLst>
            <a:outerShdw blurRad="50800" dist="38100" dir="2700000" algn="tl" rotWithShape="0">
              <a:prstClr val="black">
                <a:alpha val="40000"/>
              </a:prstClr>
            </a:outerShdw>
          </a:effectLst>
        </p:spPr>
        <p:txBody>
          <a:bodyPr wrap="square" rtlCol="0">
            <a:spAutoFit/>
          </a:bodyPr>
          <a:lstStyle>
            <a:defPPr>
              <a:defRPr lang="fr-FR"/>
            </a:defPPr>
            <a:lvl1pPr algn="ctr">
              <a:defRPr sz="1400" b="1">
                <a:solidFill>
                  <a:schemeClr val="bg1"/>
                </a:solidFill>
                <a:latin typeface="Calibri" panose="020F0502020204030204" pitchFamily="34" charset="0"/>
                <a:cs typeface="Calibri" panose="020F0502020204030204" pitchFamily="34" charset="0"/>
              </a:defRPr>
            </a:lvl1pPr>
          </a:lstStyle>
          <a:p>
            <a:r>
              <a:rPr lang="fr-FR" dirty="0"/>
              <a:t>2023</a:t>
            </a:r>
          </a:p>
        </p:txBody>
      </p:sp>
      <p:sp>
        <p:nvSpPr>
          <p:cNvPr id="45" name="ZoneTexte 44">
            <a:extLst>
              <a:ext uri="{FF2B5EF4-FFF2-40B4-BE49-F238E27FC236}">
                <a16:creationId xmlns:a16="http://schemas.microsoft.com/office/drawing/2014/main" id="{EC103E44-B641-4BC9-A953-A455DBD6C0E2}"/>
              </a:ext>
            </a:extLst>
          </p:cNvPr>
          <p:cNvSpPr txBox="1"/>
          <p:nvPr/>
        </p:nvSpPr>
        <p:spPr>
          <a:xfrm>
            <a:off x="3589278" y="5251332"/>
            <a:ext cx="1881862" cy="276999"/>
          </a:xfrm>
          <a:prstGeom prst="rect">
            <a:avLst/>
          </a:prstGeom>
          <a:noFill/>
        </p:spPr>
        <p:txBody>
          <a:bodyPr wrap="none" rtlCol="0">
            <a:spAutoFit/>
          </a:bodyPr>
          <a:lstStyle/>
          <a:p>
            <a:pPr algn="ctr"/>
            <a:r>
              <a:rPr lang="fr-FR" sz="1200" b="1" dirty="0" err="1">
                <a:latin typeface="Calibri" panose="020F0502020204030204" pitchFamily="34" charset="0"/>
                <a:cs typeface="Calibri" panose="020F0502020204030204" pitchFamily="34" charset="0"/>
              </a:rPr>
              <a:t>Inner</a:t>
            </a:r>
            <a:r>
              <a:rPr lang="fr-FR" sz="1200" b="1" dirty="0">
                <a:latin typeface="Calibri" panose="020F0502020204030204" pitchFamily="34" charset="0"/>
                <a:cs typeface="Calibri" panose="020F0502020204030204" pitchFamily="34" charset="0"/>
              </a:rPr>
              <a:t> </a:t>
            </a:r>
            <a:r>
              <a:rPr lang="fr-FR" sz="1200" b="1" dirty="0" err="1">
                <a:latin typeface="Calibri" panose="020F0502020204030204" pitchFamily="34" charset="0"/>
                <a:cs typeface="Calibri" panose="020F0502020204030204" pitchFamily="34" charset="0"/>
              </a:rPr>
              <a:t>Calorimeter</a:t>
            </a:r>
            <a:r>
              <a:rPr lang="fr-FR" sz="1200" b="1" dirty="0">
                <a:latin typeface="Calibri" panose="020F0502020204030204" pitchFamily="34" charset="0"/>
                <a:cs typeface="Calibri" panose="020F0502020204030204" pitchFamily="34" charset="0"/>
              </a:rPr>
              <a:t> for CLAS</a:t>
            </a:r>
          </a:p>
        </p:txBody>
      </p:sp>
      <p:sp>
        <p:nvSpPr>
          <p:cNvPr id="46" name="ZoneTexte 45">
            <a:extLst>
              <a:ext uri="{FF2B5EF4-FFF2-40B4-BE49-F238E27FC236}">
                <a16:creationId xmlns:a16="http://schemas.microsoft.com/office/drawing/2014/main" id="{65C20251-C1C5-48F7-858B-6582F96EC832}"/>
              </a:ext>
            </a:extLst>
          </p:cNvPr>
          <p:cNvSpPr txBox="1"/>
          <p:nvPr/>
        </p:nvSpPr>
        <p:spPr>
          <a:xfrm>
            <a:off x="5445472" y="5262783"/>
            <a:ext cx="2526140" cy="276999"/>
          </a:xfrm>
          <a:prstGeom prst="rect">
            <a:avLst/>
          </a:prstGeom>
          <a:noFill/>
        </p:spPr>
        <p:txBody>
          <a:bodyPr wrap="none" rtlCol="0">
            <a:spAutoFit/>
          </a:bodyPr>
          <a:lstStyle>
            <a:defPPr>
              <a:defRPr lang="fr-FR"/>
            </a:defPPr>
            <a:lvl1pPr algn="ctr">
              <a:defRPr sz="1200" b="1">
                <a:latin typeface="Calibri" panose="020F0502020204030204" pitchFamily="34" charset="0"/>
                <a:cs typeface="Calibri" panose="020F0502020204030204" pitchFamily="34" charset="0"/>
              </a:defRPr>
            </a:lvl1pPr>
          </a:lstStyle>
          <a:p>
            <a:r>
              <a:rPr lang="fr-FR" dirty="0"/>
              <a:t>Central Neutron Detector for CLAS12</a:t>
            </a:r>
          </a:p>
        </p:txBody>
      </p:sp>
      <p:sp>
        <p:nvSpPr>
          <p:cNvPr id="47" name="ZoneTexte 46">
            <a:extLst>
              <a:ext uri="{FF2B5EF4-FFF2-40B4-BE49-F238E27FC236}">
                <a16:creationId xmlns:a16="http://schemas.microsoft.com/office/drawing/2014/main" id="{1F4103B8-0094-40DA-A514-C3D25021D1C0}"/>
              </a:ext>
            </a:extLst>
          </p:cNvPr>
          <p:cNvSpPr txBox="1"/>
          <p:nvPr/>
        </p:nvSpPr>
        <p:spPr>
          <a:xfrm>
            <a:off x="7962182" y="5259667"/>
            <a:ext cx="2703945" cy="276999"/>
          </a:xfrm>
          <a:prstGeom prst="rect">
            <a:avLst/>
          </a:prstGeom>
          <a:noFill/>
        </p:spPr>
        <p:txBody>
          <a:bodyPr wrap="none" rtlCol="0">
            <a:spAutoFit/>
          </a:bodyPr>
          <a:lstStyle>
            <a:defPPr>
              <a:defRPr lang="fr-FR"/>
            </a:defPPr>
            <a:lvl1pPr algn="ctr">
              <a:defRPr sz="1200" b="1">
                <a:latin typeface="Calibri" panose="020F0502020204030204" pitchFamily="34" charset="0"/>
                <a:cs typeface="Calibri" panose="020F0502020204030204" pitchFamily="34" charset="0"/>
              </a:defRPr>
            </a:lvl1pPr>
          </a:lstStyle>
          <a:p>
            <a:r>
              <a:rPr lang="fr-FR" dirty="0"/>
              <a:t>Neutral </a:t>
            </a:r>
            <a:r>
              <a:rPr lang="fr-FR" dirty="0" err="1"/>
              <a:t>Particle</a:t>
            </a:r>
            <a:r>
              <a:rPr lang="fr-FR" dirty="0"/>
              <a:t> </a:t>
            </a:r>
            <a:r>
              <a:rPr lang="fr-FR" dirty="0" err="1"/>
              <a:t>Spectrometer</a:t>
            </a:r>
            <a:r>
              <a:rPr lang="fr-FR" dirty="0"/>
              <a:t> for Hall C</a:t>
            </a:r>
          </a:p>
        </p:txBody>
      </p:sp>
      <p:sp>
        <p:nvSpPr>
          <p:cNvPr id="38" name="ZoneTexte 37">
            <a:extLst>
              <a:ext uri="{FF2B5EF4-FFF2-40B4-BE49-F238E27FC236}">
                <a16:creationId xmlns:a16="http://schemas.microsoft.com/office/drawing/2014/main" id="{1A723C91-756E-4470-B18C-EA73AE100980}"/>
              </a:ext>
            </a:extLst>
          </p:cNvPr>
          <p:cNvSpPr txBox="1"/>
          <p:nvPr/>
        </p:nvSpPr>
        <p:spPr>
          <a:xfrm>
            <a:off x="4422256" y="4564200"/>
            <a:ext cx="5178629" cy="672525"/>
          </a:xfrm>
          <a:prstGeom prst="leftRightArrow">
            <a:avLst>
              <a:gd name="adj1" fmla="val 50000"/>
              <a:gd name="adj2" fmla="val 79398"/>
            </a:avLst>
          </a:prstGeom>
          <a:solidFill>
            <a:srgbClr val="FF6700"/>
          </a:solidFill>
        </p:spPr>
        <p:txBody>
          <a:bodyPr wrap="square" rtlCol="0">
            <a:spAutoFit/>
          </a:bodyPr>
          <a:lstStyle>
            <a:defPPr>
              <a:defRPr lang="fr-FR"/>
            </a:defPPr>
            <a:lvl1pPr algn="ctr">
              <a:defRPr sz="1400" b="1">
                <a:solidFill>
                  <a:schemeClr val="bg1"/>
                </a:solidFill>
                <a:latin typeface="Calibri" panose="020F0502020204030204" pitchFamily="34" charset="0"/>
                <a:cs typeface="Calibri" panose="020F0502020204030204" pitchFamily="34" charset="0"/>
              </a:defRPr>
            </a:lvl1pPr>
          </a:lstStyle>
          <a:p>
            <a:r>
              <a:rPr lang="fr-FR" sz="1600" dirty="0"/>
              <a:t>20+ </a:t>
            </a:r>
            <a:r>
              <a:rPr lang="fr-FR" sz="1600" dirty="0" err="1"/>
              <a:t>years</a:t>
            </a:r>
            <a:r>
              <a:rPr lang="fr-FR" sz="1600" dirty="0"/>
              <a:t> of </a:t>
            </a:r>
            <a:r>
              <a:rPr lang="fr-FR" sz="1600" dirty="0" err="1"/>
              <a:t>technical</a:t>
            </a:r>
            <a:r>
              <a:rPr lang="fr-FR" sz="1600" dirty="0"/>
              <a:t> contributions to </a:t>
            </a:r>
            <a:r>
              <a:rPr lang="fr-FR" sz="1600" dirty="0" err="1"/>
              <a:t>JLab</a:t>
            </a:r>
            <a:endParaRPr lang="fr-FR" sz="1600" dirty="0"/>
          </a:p>
        </p:txBody>
      </p:sp>
    </p:spTree>
    <p:extLst>
      <p:ext uri="{BB962C8B-B14F-4D97-AF65-F5344CB8AC3E}">
        <p14:creationId xmlns:p14="http://schemas.microsoft.com/office/powerpoint/2010/main" val="298800284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B9AEA435-332D-476E-8D0B-DC875FB487BC}"/>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59398947-1BB7-42D8-B183-5932A96B15EB}"/>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252B3FAD-9313-4787-892F-D843D5DCCE2C}"/>
              </a:ext>
            </a:extLst>
          </p:cNvPr>
          <p:cNvSpPr>
            <a:spLocks noGrp="1"/>
          </p:cNvSpPr>
          <p:nvPr>
            <p:ph type="sldNum" sz="quarter" idx="12"/>
          </p:nvPr>
        </p:nvSpPr>
        <p:spPr/>
        <p:txBody>
          <a:bodyPr/>
          <a:lstStyle/>
          <a:p>
            <a:fld id="{77E71596-5F9D-49C5-9701-16B3CA54319D}" type="slidenum">
              <a:rPr lang="fr-FR" smtClean="0"/>
              <a:pPr/>
              <a:t>31</a:t>
            </a:fld>
            <a:endParaRPr lang="fr-FR" dirty="0"/>
          </a:p>
        </p:txBody>
      </p:sp>
      <p:sp>
        <p:nvSpPr>
          <p:cNvPr id="6" name="Titre 5">
            <a:extLst>
              <a:ext uri="{FF2B5EF4-FFF2-40B4-BE49-F238E27FC236}">
                <a16:creationId xmlns:a16="http://schemas.microsoft.com/office/drawing/2014/main" id="{5662A673-94E2-43E1-A1D4-45C1C3AA8002}"/>
              </a:ext>
            </a:extLst>
          </p:cNvPr>
          <p:cNvSpPr>
            <a:spLocks noGrp="1"/>
          </p:cNvSpPr>
          <p:nvPr>
            <p:ph type="title"/>
          </p:nvPr>
        </p:nvSpPr>
        <p:spPr>
          <a:xfrm>
            <a:off x="1281931" y="149425"/>
            <a:ext cx="9490844" cy="432048"/>
          </a:xfrm>
        </p:spPr>
        <p:txBody>
          <a:bodyPr/>
          <a:lstStyle/>
          <a:p>
            <a:pPr marL="14372" lvl="0">
              <a:spcBef>
                <a:spcPts val="0"/>
              </a:spcBef>
            </a:pPr>
            <a:r>
              <a:rPr lang="fr-FR" dirty="0" err="1">
                <a:solidFill>
                  <a:srgbClr val="FF6700"/>
                </a:solidFill>
                <a:ea typeface="Calibri"/>
                <a:cs typeface="Calibri"/>
                <a:sym typeface="Calibri"/>
              </a:rPr>
              <a:t>Hadronic</a:t>
            </a:r>
            <a:r>
              <a:rPr lang="fr-FR" dirty="0">
                <a:solidFill>
                  <a:srgbClr val="FF6700"/>
                </a:solidFill>
                <a:ea typeface="Calibri"/>
                <a:cs typeface="Calibri"/>
                <a:sym typeface="Calibri"/>
              </a:rPr>
              <a:t> </a:t>
            </a:r>
            <a:r>
              <a:rPr lang="fr-FR" dirty="0" err="1">
                <a:solidFill>
                  <a:srgbClr val="FF6700"/>
                </a:solidFill>
                <a:ea typeface="Calibri"/>
                <a:cs typeface="Calibri"/>
                <a:sym typeface="Calibri"/>
              </a:rPr>
              <a:t>Matter</a:t>
            </a:r>
            <a:r>
              <a:rPr lang="fr-FR" dirty="0">
                <a:solidFill>
                  <a:srgbClr val="FF6700"/>
                </a:solidFill>
                <a:ea typeface="Calibri"/>
                <a:cs typeface="Calibri"/>
                <a:sym typeface="Calibri"/>
              </a:rPr>
              <a:t> at large baryon </a:t>
            </a:r>
            <a:r>
              <a:rPr lang="fr-FR" dirty="0" err="1">
                <a:solidFill>
                  <a:srgbClr val="FF6700"/>
                </a:solidFill>
                <a:ea typeface="Calibri"/>
                <a:cs typeface="Calibri"/>
                <a:sym typeface="Calibri"/>
              </a:rPr>
              <a:t>densities</a:t>
            </a:r>
            <a:endParaRPr lang="fr-FR" dirty="0">
              <a:solidFill>
                <a:srgbClr val="FF6700"/>
              </a:solidFill>
              <a:ea typeface="Calibri"/>
              <a:cs typeface="Calibri"/>
              <a:sym typeface="Calibri"/>
            </a:endParaRPr>
          </a:p>
        </p:txBody>
      </p:sp>
      <p:sp>
        <p:nvSpPr>
          <p:cNvPr id="7" name="Google Shape;1007;p73">
            <a:extLst>
              <a:ext uri="{FF2B5EF4-FFF2-40B4-BE49-F238E27FC236}">
                <a16:creationId xmlns:a16="http://schemas.microsoft.com/office/drawing/2014/main" id="{F9E0C5D3-50FD-4E88-A32B-D6E2F1E51FAC}"/>
              </a:ext>
            </a:extLst>
          </p:cNvPr>
          <p:cNvSpPr txBox="1"/>
          <p:nvPr/>
        </p:nvSpPr>
        <p:spPr>
          <a:xfrm>
            <a:off x="1996415" y="732739"/>
            <a:ext cx="6779943" cy="584735"/>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600" b="1" dirty="0">
                <a:solidFill>
                  <a:srgbClr val="FF6700"/>
                </a:solidFill>
                <a:latin typeface="Calibri"/>
                <a:ea typeface="Calibri"/>
                <a:cs typeface="Calibri"/>
                <a:sym typeface="Calibri"/>
              </a:rPr>
              <a:t>~2000-…; </a:t>
            </a:r>
            <a:r>
              <a:rPr lang="fr-FR" sz="1600" b="1" dirty="0">
                <a:solidFill>
                  <a:srgbClr val="00294B"/>
                </a:solidFill>
                <a:latin typeface="Calibri"/>
                <a:ea typeface="Calibri"/>
                <a:cs typeface="Calibri"/>
                <a:sym typeface="Calibri"/>
              </a:rPr>
              <a:t>HADES@GSI, Darmstadt :</a:t>
            </a:r>
            <a:r>
              <a:rPr lang="fr-FR" sz="1600" b="1" dirty="0">
                <a:solidFill>
                  <a:srgbClr val="0099FF"/>
                </a:solidFill>
                <a:latin typeface="Calibri"/>
                <a:ea typeface="Calibri"/>
                <a:cs typeface="Calibri"/>
                <a:sym typeface="Calibri"/>
              </a:rPr>
              <a:t> </a:t>
            </a:r>
            <a:r>
              <a:rPr lang="fr-FR" sz="1600" b="1" dirty="0">
                <a:solidFill>
                  <a:schemeClr val="accent2"/>
                </a:solidFill>
                <a:latin typeface="Calibri"/>
                <a:ea typeface="Calibri"/>
                <a:cs typeface="Calibri"/>
                <a:sym typeface="Calibri"/>
              </a:rPr>
              <a:t>High Acceptance Di-Electron </a:t>
            </a:r>
            <a:r>
              <a:rPr lang="fr-FR" sz="1600" b="1" dirty="0" err="1">
                <a:solidFill>
                  <a:schemeClr val="accent2"/>
                </a:solidFill>
                <a:latin typeface="Calibri"/>
                <a:ea typeface="Calibri"/>
                <a:cs typeface="Calibri"/>
                <a:sym typeface="Calibri"/>
              </a:rPr>
              <a:t>Spectrometer</a:t>
            </a:r>
            <a:endParaRPr lang="fr-FR" sz="1600" b="1" dirty="0">
              <a:solidFill>
                <a:schemeClr val="accent2"/>
              </a:solidFill>
              <a:latin typeface="Calibri"/>
              <a:ea typeface="Calibri"/>
              <a:cs typeface="Calibri"/>
              <a:sym typeface="Calibri"/>
            </a:endParaRPr>
          </a:p>
          <a:p>
            <a:pPr lvl="0"/>
            <a:r>
              <a:rPr lang="fr-FR" sz="1600" b="1" dirty="0">
                <a:solidFill>
                  <a:srgbClr val="0099FF"/>
                </a:solidFill>
                <a:latin typeface="Calibri"/>
                <a:ea typeface="Calibri"/>
                <a:cs typeface="Calibri"/>
                <a:sym typeface="Calibri"/>
              </a:rPr>
              <a:t>                 </a:t>
            </a:r>
            <a:r>
              <a:rPr lang="fr-FR" sz="1600" b="1" dirty="0" err="1">
                <a:solidFill>
                  <a:schemeClr val="tx1"/>
                </a:solidFill>
                <a:latin typeface="Calibri"/>
                <a:ea typeface="Calibri"/>
                <a:cs typeface="Calibri"/>
                <a:sym typeface="Calibri"/>
              </a:rPr>
              <a:t>e</a:t>
            </a:r>
            <a:r>
              <a:rPr lang="fr-FR" sz="1600" b="1" baseline="30000" dirty="0" err="1">
                <a:solidFill>
                  <a:schemeClr val="tx1"/>
                </a:solidFill>
                <a:latin typeface="Calibri"/>
                <a:ea typeface="Calibri"/>
                <a:cs typeface="Calibri"/>
                <a:sym typeface="Calibri"/>
              </a:rPr>
              <a:t>+</a:t>
            </a:r>
            <a:r>
              <a:rPr lang="fr-FR" sz="1600" b="1" dirty="0" err="1">
                <a:solidFill>
                  <a:schemeClr val="tx1"/>
                </a:solidFill>
                <a:latin typeface="Calibri"/>
                <a:ea typeface="Calibri"/>
                <a:cs typeface="Calibri"/>
                <a:sym typeface="Calibri"/>
              </a:rPr>
              <a:t>e</a:t>
            </a:r>
            <a:r>
              <a:rPr lang="fr-FR" sz="1600" b="1" baseline="30000" dirty="0">
                <a:solidFill>
                  <a:schemeClr val="tx1"/>
                </a:solidFill>
                <a:latin typeface="Calibri"/>
                <a:ea typeface="Calibri"/>
                <a:cs typeface="Calibri"/>
                <a:sym typeface="Calibri"/>
              </a:rPr>
              <a:t>-</a:t>
            </a:r>
            <a:r>
              <a:rPr lang="fr-FR" sz="1600" b="1" dirty="0">
                <a:solidFill>
                  <a:schemeClr val="tx1"/>
                </a:solidFill>
                <a:latin typeface="Calibri"/>
                <a:ea typeface="Calibri"/>
                <a:cs typeface="Calibri"/>
                <a:sym typeface="Calibri"/>
              </a:rPr>
              <a:t> + hadrons (</a:t>
            </a:r>
            <a:r>
              <a:rPr lang="fr-FR" sz="1600" b="1" dirty="0" err="1">
                <a:solidFill>
                  <a:schemeClr val="tx1"/>
                </a:solidFill>
                <a:latin typeface="Calibri"/>
                <a:ea typeface="Calibri"/>
                <a:cs typeface="Calibri"/>
                <a:sym typeface="Calibri"/>
              </a:rPr>
              <a:t>strangeness</a:t>
            </a:r>
            <a:r>
              <a:rPr lang="fr-FR" sz="1600" b="1" dirty="0">
                <a:solidFill>
                  <a:schemeClr val="tx1"/>
                </a:solidFill>
                <a:latin typeface="Calibri"/>
                <a:ea typeface="Calibri"/>
                <a:cs typeface="Calibri"/>
                <a:sym typeface="Calibri"/>
              </a:rPr>
              <a:t>)      T. </a:t>
            </a:r>
            <a:r>
              <a:rPr lang="fr-FR" sz="1600" b="1" dirty="0" err="1">
                <a:solidFill>
                  <a:schemeClr val="tx1"/>
                </a:solidFill>
                <a:latin typeface="Calibri"/>
                <a:ea typeface="Calibri"/>
                <a:cs typeface="Calibri"/>
                <a:sym typeface="Calibri"/>
              </a:rPr>
              <a:t>Hennino</a:t>
            </a:r>
            <a:r>
              <a:rPr lang="fr-FR" sz="1600" b="1" dirty="0">
                <a:solidFill>
                  <a:schemeClr val="tx1"/>
                </a:solidFill>
                <a:latin typeface="Calibri"/>
                <a:ea typeface="Calibri"/>
                <a:cs typeface="Calibri"/>
                <a:sym typeface="Calibri"/>
              </a:rPr>
              <a:t> and B. </a:t>
            </a:r>
            <a:r>
              <a:rPr lang="fr-FR" sz="1600" b="1" dirty="0" err="1">
                <a:solidFill>
                  <a:schemeClr val="tx1"/>
                </a:solidFill>
                <a:latin typeface="Calibri"/>
                <a:ea typeface="Calibri"/>
                <a:cs typeface="Calibri"/>
                <a:sym typeface="Calibri"/>
              </a:rPr>
              <a:t>Ramstein</a:t>
            </a:r>
            <a:r>
              <a:rPr lang="fr-FR" sz="1600" b="1" dirty="0">
                <a:solidFill>
                  <a:schemeClr val="tx1"/>
                </a:solidFill>
                <a:latin typeface="Calibri"/>
                <a:ea typeface="Calibri"/>
                <a:cs typeface="Calibri"/>
                <a:sym typeface="Calibri"/>
              </a:rPr>
              <a:t> et al </a:t>
            </a:r>
          </a:p>
        </p:txBody>
      </p:sp>
      <p:sp>
        <p:nvSpPr>
          <p:cNvPr id="10" name="Google Shape;996;p73">
            <a:extLst>
              <a:ext uri="{FF2B5EF4-FFF2-40B4-BE49-F238E27FC236}">
                <a16:creationId xmlns:a16="http://schemas.microsoft.com/office/drawing/2014/main" id="{15332164-B00F-483C-9CD4-55E46C3DE848}"/>
              </a:ext>
            </a:extLst>
          </p:cNvPr>
          <p:cNvSpPr/>
          <p:nvPr/>
        </p:nvSpPr>
        <p:spPr>
          <a:xfrm>
            <a:off x="9369098" y="801735"/>
            <a:ext cx="975264" cy="789509"/>
          </a:xfrm>
          <a:prstGeom prst="rect">
            <a:avLst/>
          </a:prstGeom>
          <a:blipFill rotWithShape="1">
            <a:blip r:embed="rId2">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800" dirty="0">
              <a:solidFill>
                <a:schemeClr val="dk1"/>
              </a:solidFill>
              <a:latin typeface="Calibri"/>
              <a:ea typeface="Calibri"/>
              <a:cs typeface="Calibri"/>
              <a:sym typeface="Calibri"/>
            </a:endParaRPr>
          </a:p>
        </p:txBody>
      </p:sp>
      <p:pic>
        <p:nvPicPr>
          <p:cNvPr id="11" name="Picture 3">
            <a:extLst>
              <a:ext uri="{FF2B5EF4-FFF2-40B4-BE49-F238E27FC236}">
                <a16:creationId xmlns:a16="http://schemas.microsoft.com/office/drawing/2014/main" id="{871ADB93-7603-4E87-A7F0-35E9D7F386FC}"/>
              </a:ext>
            </a:extLst>
          </p:cNvPr>
          <p:cNvPicPr>
            <a:picLocks noChangeAspect="1" noChangeArrowheads="1"/>
          </p:cNvPicPr>
          <p:nvPr/>
        </p:nvPicPr>
        <p:blipFill>
          <a:blip r:embed="rId3"/>
          <a:srcRect/>
          <a:stretch>
            <a:fillRect/>
          </a:stretch>
        </p:blipFill>
        <p:spPr bwMode="auto">
          <a:xfrm>
            <a:off x="8176269" y="1661592"/>
            <a:ext cx="2517110" cy="194421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2" name="Picture 9">
            <a:extLst>
              <a:ext uri="{FF2B5EF4-FFF2-40B4-BE49-F238E27FC236}">
                <a16:creationId xmlns:a16="http://schemas.microsoft.com/office/drawing/2014/main" id="{89BC4EF6-E8DA-4161-B26D-D5DCD8AB2E3D}"/>
              </a:ext>
            </a:extLst>
          </p:cNvPr>
          <p:cNvPicPr>
            <a:picLocks noChangeAspect="1"/>
          </p:cNvPicPr>
          <p:nvPr/>
        </p:nvPicPr>
        <p:blipFill rotWithShape="1">
          <a:blip r:embed="rId4" cstate="email">
            <a:extLst>
              <a:ext uri="{28A0092B-C50C-407E-A947-70E740481C1C}">
                <a14:useLocalDpi xmlns:a14="http://schemas.microsoft.com/office/drawing/2010/main" val="0"/>
              </a:ext>
            </a:extLst>
          </a:blip>
          <a:srcRect t="59813" b="-1"/>
          <a:stretch/>
        </p:blipFill>
        <p:spPr>
          <a:xfrm>
            <a:off x="5951758" y="3822261"/>
            <a:ext cx="3367557" cy="1762230"/>
          </a:xfrm>
          <a:prstGeom prst="rect">
            <a:avLst/>
          </a:prstGeom>
        </p:spPr>
      </p:pic>
      <p:pic>
        <p:nvPicPr>
          <p:cNvPr id="13" name="Image 12">
            <a:extLst>
              <a:ext uri="{FF2B5EF4-FFF2-40B4-BE49-F238E27FC236}">
                <a16:creationId xmlns:a16="http://schemas.microsoft.com/office/drawing/2014/main" id="{EEECFBA1-2850-456B-AC9F-DE2EA623B228}"/>
              </a:ext>
            </a:extLst>
          </p:cNvPr>
          <p:cNvPicPr>
            <a:picLocks noChangeAspect="1"/>
          </p:cNvPicPr>
          <p:nvPr/>
        </p:nvPicPr>
        <p:blipFill>
          <a:blip r:embed="rId5"/>
          <a:stretch>
            <a:fillRect/>
          </a:stretch>
        </p:blipFill>
        <p:spPr>
          <a:xfrm>
            <a:off x="9398802" y="4251120"/>
            <a:ext cx="1184070" cy="683698"/>
          </a:xfrm>
          <a:prstGeom prst="rect">
            <a:avLst/>
          </a:prstGeom>
        </p:spPr>
      </p:pic>
      <p:pic>
        <p:nvPicPr>
          <p:cNvPr id="14" name="Picture 4">
            <a:extLst>
              <a:ext uri="{FF2B5EF4-FFF2-40B4-BE49-F238E27FC236}">
                <a16:creationId xmlns:a16="http://schemas.microsoft.com/office/drawing/2014/main" id="{2E20CF98-0753-420D-BA94-340994E37303}"/>
              </a:ext>
            </a:extLst>
          </p:cNvPr>
          <p:cNvPicPr>
            <a:picLocks noChangeAspect="1" noChangeArrowheads="1"/>
          </p:cNvPicPr>
          <p:nvPr/>
        </p:nvPicPr>
        <p:blipFill rotWithShape="1">
          <a:blip r:embed="rId6"/>
          <a:srcRect t="16468" r="69646" b="16030"/>
          <a:stretch/>
        </p:blipFill>
        <p:spPr bwMode="auto">
          <a:xfrm>
            <a:off x="3768125" y="4554232"/>
            <a:ext cx="1807274" cy="110040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15" name="Google Shape;1008;p73" descr="MDC">
            <a:extLst>
              <a:ext uri="{FF2B5EF4-FFF2-40B4-BE49-F238E27FC236}">
                <a16:creationId xmlns:a16="http://schemas.microsoft.com/office/drawing/2014/main" id="{47D1512C-96B6-405C-833C-4F97D8278C11}"/>
              </a:ext>
            </a:extLst>
          </p:cNvPr>
          <p:cNvPicPr preferRelativeResize="0"/>
          <p:nvPr/>
        </p:nvPicPr>
        <p:blipFill rotWithShape="1">
          <a:blip r:embed="rId7">
            <a:alphaModFix/>
          </a:blip>
          <a:srcRect t="12378"/>
          <a:stretch/>
        </p:blipFill>
        <p:spPr>
          <a:xfrm>
            <a:off x="1466958" y="3759852"/>
            <a:ext cx="1495743" cy="1247857"/>
          </a:xfrm>
          <a:prstGeom prst="rect">
            <a:avLst/>
          </a:prstGeom>
          <a:ln>
            <a:noFill/>
          </a:ln>
          <a:effectLst>
            <a:outerShdw blurRad="292100" dist="139700" dir="2700000" algn="tl" rotWithShape="0">
              <a:srgbClr val="333333">
                <a:alpha val="65000"/>
              </a:srgbClr>
            </a:outerShdw>
          </a:effectLst>
        </p:spPr>
      </p:pic>
      <p:grpSp>
        <p:nvGrpSpPr>
          <p:cNvPr id="16" name="Groupe 15">
            <a:extLst>
              <a:ext uri="{FF2B5EF4-FFF2-40B4-BE49-F238E27FC236}">
                <a16:creationId xmlns:a16="http://schemas.microsoft.com/office/drawing/2014/main" id="{FACAE67B-B093-47C5-9C76-EA74909FA0BA}"/>
              </a:ext>
            </a:extLst>
          </p:cNvPr>
          <p:cNvGrpSpPr/>
          <p:nvPr/>
        </p:nvGrpSpPr>
        <p:grpSpPr>
          <a:xfrm>
            <a:off x="533305" y="1431321"/>
            <a:ext cx="2547027" cy="1958316"/>
            <a:chOff x="85676" y="1079885"/>
            <a:chExt cx="4117724" cy="2940596"/>
          </a:xfrm>
        </p:grpSpPr>
        <p:pic>
          <p:nvPicPr>
            <p:cNvPr id="17" name="Picture 2">
              <a:extLst>
                <a:ext uri="{FF2B5EF4-FFF2-40B4-BE49-F238E27FC236}">
                  <a16:creationId xmlns:a16="http://schemas.microsoft.com/office/drawing/2014/main" id="{CA7364DA-9DBD-4D03-82BA-31789C22510E}"/>
                </a:ext>
              </a:extLst>
            </p:cNvPr>
            <p:cNvPicPr>
              <a:picLocks noChangeAspect="1" noChangeArrowheads="1"/>
            </p:cNvPicPr>
            <p:nvPr/>
          </p:nvPicPr>
          <p:blipFill>
            <a:blip r:embed="rId8">
              <a:extLst>
                <a:ext uri="{28A0092B-C50C-407E-A947-70E740481C1C}">
                  <a14:useLocalDpi xmlns:a14="http://schemas.microsoft.com/office/drawing/2010/main" val="0"/>
                </a:ext>
              </a:extLst>
            </a:blip>
            <a:stretch>
              <a:fillRect/>
            </a:stretch>
          </p:blipFill>
          <p:spPr bwMode="auto">
            <a:xfrm>
              <a:off x="85676" y="1382818"/>
              <a:ext cx="3622228" cy="2637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9" name="Picture 3">
              <a:extLst>
                <a:ext uri="{FF2B5EF4-FFF2-40B4-BE49-F238E27FC236}">
                  <a16:creationId xmlns:a16="http://schemas.microsoft.com/office/drawing/2014/main" id="{4AE26EF9-8EE5-4E93-B4AF-B62AC864B0E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762805" y="1079885"/>
              <a:ext cx="1440595" cy="1066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 name="Ellipse 20">
              <a:extLst>
                <a:ext uri="{FF2B5EF4-FFF2-40B4-BE49-F238E27FC236}">
                  <a16:creationId xmlns:a16="http://schemas.microsoft.com/office/drawing/2014/main" id="{8FFEDA03-9AA1-42B8-ACB3-1D05AFEF23B9}"/>
                </a:ext>
              </a:extLst>
            </p:cNvPr>
            <p:cNvSpPr/>
            <p:nvPr/>
          </p:nvSpPr>
          <p:spPr>
            <a:xfrm>
              <a:off x="2947237" y="2852936"/>
              <a:ext cx="762946" cy="7578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ahoma" panose="020B0604030504040204" pitchFamily="34" charset="0"/>
                <a:ea typeface="Tahoma" panose="020B0604030504040204" pitchFamily="34" charset="0"/>
                <a:cs typeface="Tahoma" panose="020B0604030504040204" pitchFamily="34" charset="0"/>
              </a:endParaRPr>
            </a:p>
          </p:txBody>
        </p:sp>
        <p:sp>
          <p:nvSpPr>
            <p:cNvPr id="22" name="Triangle isocèle 21">
              <a:extLst>
                <a:ext uri="{FF2B5EF4-FFF2-40B4-BE49-F238E27FC236}">
                  <a16:creationId xmlns:a16="http://schemas.microsoft.com/office/drawing/2014/main" id="{54F8ED37-EFA0-435B-9AD8-097FD171E9D9}"/>
                </a:ext>
              </a:extLst>
            </p:cNvPr>
            <p:cNvSpPr/>
            <p:nvPr/>
          </p:nvSpPr>
          <p:spPr>
            <a:xfrm>
              <a:off x="3156231" y="3008352"/>
              <a:ext cx="72000" cy="72000"/>
            </a:xfrm>
            <a:prstGeom prst="triangl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23" name="Connecteur droit 22">
              <a:extLst>
                <a:ext uri="{FF2B5EF4-FFF2-40B4-BE49-F238E27FC236}">
                  <a16:creationId xmlns:a16="http://schemas.microsoft.com/office/drawing/2014/main" id="{69EAEB77-5FF8-498F-A836-312822B1E85A}"/>
                </a:ext>
              </a:extLst>
            </p:cNvPr>
            <p:cNvCxnSpPr>
              <a:cxnSpLocks/>
            </p:cNvCxnSpPr>
            <p:nvPr/>
          </p:nvCxnSpPr>
          <p:spPr>
            <a:xfrm>
              <a:off x="3186000" y="2970000"/>
              <a:ext cx="0" cy="162000"/>
            </a:xfrm>
            <a:prstGeom prst="line">
              <a:avLst/>
            </a:prstGeom>
            <a:ln>
              <a:solidFill>
                <a:srgbClr val="FF0000"/>
              </a:solidFill>
            </a:ln>
          </p:spPr>
          <p:style>
            <a:lnRef idx="1">
              <a:schemeClr val="accent1"/>
            </a:lnRef>
            <a:fillRef idx="0">
              <a:schemeClr val="accent1"/>
            </a:fillRef>
            <a:effectRef idx="0">
              <a:schemeClr val="accent1"/>
            </a:effectRef>
            <a:fontRef idx="minor">
              <a:schemeClr val="tx1"/>
            </a:fontRef>
          </p:style>
        </p:cxnSp>
      </p:grpSp>
      <p:sp>
        <p:nvSpPr>
          <p:cNvPr id="24" name="ZoneTexte 23">
            <a:extLst>
              <a:ext uri="{FF2B5EF4-FFF2-40B4-BE49-F238E27FC236}">
                <a16:creationId xmlns:a16="http://schemas.microsoft.com/office/drawing/2014/main" id="{2B28B008-4A3E-4428-A024-DB14402D5B47}"/>
              </a:ext>
            </a:extLst>
          </p:cNvPr>
          <p:cNvSpPr txBox="1"/>
          <p:nvPr/>
        </p:nvSpPr>
        <p:spPr>
          <a:xfrm>
            <a:off x="25016" y="3392349"/>
            <a:ext cx="3478417" cy="523220"/>
          </a:xfrm>
          <a:prstGeom prst="rect">
            <a:avLst/>
          </a:prstGeom>
          <a:noFill/>
        </p:spPr>
        <p:txBody>
          <a:bodyPr wrap="square" rtlCol="0">
            <a:spAutoFit/>
          </a:bodyPr>
          <a:lstStyle/>
          <a:p>
            <a:r>
              <a:rPr lang="fr-FR" sz="1400" b="1" dirty="0">
                <a:solidFill>
                  <a:srgbClr val="C00000"/>
                </a:solidFill>
                <a:latin typeface="Calibri" panose="020F0502020204030204" pitchFamily="34" charset="0"/>
                <a:cs typeface="Calibri" panose="020F0502020204030204" pitchFamily="34" charset="0"/>
              </a:rPr>
              <a:t>Construction of the 4th </a:t>
            </a:r>
            <a:r>
              <a:rPr lang="fr-FR" sz="1400" b="1" dirty="0" err="1">
                <a:solidFill>
                  <a:srgbClr val="C00000"/>
                </a:solidFill>
                <a:latin typeface="Calibri" panose="020F0502020204030204" pitchFamily="34" charset="0"/>
                <a:cs typeface="Calibri" panose="020F0502020204030204" pitchFamily="34" charset="0"/>
              </a:rPr>
              <a:t>tracking</a:t>
            </a:r>
            <a:r>
              <a:rPr lang="fr-FR" sz="1400" b="1" dirty="0">
                <a:solidFill>
                  <a:srgbClr val="C00000"/>
                </a:solidFill>
                <a:latin typeface="Calibri" panose="020F0502020204030204" pitchFamily="34" charset="0"/>
                <a:cs typeface="Calibri" panose="020F0502020204030204" pitchFamily="34" charset="0"/>
              </a:rPr>
              <a:t> plane</a:t>
            </a:r>
          </a:p>
          <a:p>
            <a:r>
              <a:rPr lang="fr-FR" sz="1400" b="1" dirty="0">
                <a:solidFill>
                  <a:srgbClr val="C00000"/>
                </a:solidFill>
                <a:latin typeface="Calibri" panose="020F0502020204030204" pitchFamily="34" charset="0"/>
                <a:cs typeface="Calibri" panose="020F0502020204030204" pitchFamily="34" charset="0"/>
              </a:rPr>
              <a:t>(MDC4) at IPNO</a:t>
            </a:r>
          </a:p>
        </p:txBody>
      </p:sp>
      <p:sp>
        <p:nvSpPr>
          <p:cNvPr id="25" name="ZoneTexte 24">
            <a:extLst>
              <a:ext uri="{FF2B5EF4-FFF2-40B4-BE49-F238E27FC236}">
                <a16:creationId xmlns:a16="http://schemas.microsoft.com/office/drawing/2014/main" id="{3C31F9FC-BD7F-4423-9C97-FF18E8A8361C}"/>
              </a:ext>
            </a:extLst>
          </p:cNvPr>
          <p:cNvSpPr txBox="1"/>
          <p:nvPr/>
        </p:nvSpPr>
        <p:spPr>
          <a:xfrm>
            <a:off x="82047" y="5071232"/>
            <a:ext cx="3421386" cy="523220"/>
          </a:xfrm>
          <a:prstGeom prst="rect">
            <a:avLst/>
          </a:prstGeom>
          <a:noFill/>
        </p:spPr>
        <p:txBody>
          <a:bodyPr wrap="none" rtlCol="0">
            <a:spAutoFit/>
          </a:bodyPr>
          <a:lstStyle/>
          <a:p>
            <a:r>
              <a:rPr lang="fr-FR" sz="1400" b="1" dirty="0">
                <a:solidFill>
                  <a:srgbClr val="C00000"/>
                </a:solidFill>
                <a:latin typeface="Calibri" panose="020F0502020204030204" pitchFamily="34" charset="0"/>
                <a:cs typeface="Calibri" panose="020F0502020204030204" pitchFamily="34" charset="0"/>
              </a:rPr>
              <a:t>+ LH2 </a:t>
            </a:r>
            <a:r>
              <a:rPr lang="fr-FR" sz="1400" b="1" dirty="0" err="1">
                <a:solidFill>
                  <a:srgbClr val="C00000"/>
                </a:solidFill>
                <a:latin typeface="Calibri" panose="020F0502020204030204" pitchFamily="34" charset="0"/>
                <a:cs typeface="Calibri" panose="020F0502020204030204" pitchFamily="34" charset="0"/>
              </a:rPr>
              <a:t>target</a:t>
            </a:r>
            <a:r>
              <a:rPr lang="fr-FR" sz="1400" b="1" dirty="0">
                <a:solidFill>
                  <a:srgbClr val="C00000"/>
                </a:solidFill>
                <a:latin typeface="Calibri" panose="020F0502020204030204" pitchFamily="34" charset="0"/>
                <a:cs typeface="Calibri" panose="020F0502020204030204" pitchFamily="34" charset="0"/>
              </a:rPr>
              <a:t> + </a:t>
            </a:r>
            <a:r>
              <a:rPr lang="fr-FR" sz="1400" b="1" dirty="0" err="1">
                <a:solidFill>
                  <a:srgbClr val="C00000"/>
                </a:solidFill>
                <a:latin typeface="Calibri" panose="020F0502020204030204" pitchFamily="34" charset="0"/>
                <a:cs typeface="Calibri" panose="020F0502020204030204" pitchFamily="34" charset="0"/>
              </a:rPr>
              <a:t>Forward</a:t>
            </a:r>
            <a:r>
              <a:rPr lang="fr-FR" sz="1400" b="1" dirty="0">
                <a:solidFill>
                  <a:srgbClr val="C00000"/>
                </a:solidFill>
                <a:latin typeface="Calibri" panose="020F0502020204030204" pitchFamily="34" charset="0"/>
                <a:cs typeface="Calibri" panose="020F0502020204030204" pitchFamily="34" charset="0"/>
              </a:rPr>
              <a:t> Detector </a:t>
            </a:r>
            <a:r>
              <a:rPr lang="fr-FR" sz="1400" b="1" dirty="0" err="1">
                <a:solidFill>
                  <a:srgbClr val="C00000"/>
                </a:solidFill>
                <a:latin typeface="Calibri" panose="020F0502020204030204" pitchFamily="34" charset="0"/>
                <a:cs typeface="Calibri" panose="020F0502020204030204" pitchFamily="34" charset="0"/>
              </a:rPr>
              <a:t>mechanics</a:t>
            </a:r>
            <a:r>
              <a:rPr lang="fr-FR" sz="1400" b="1" dirty="0">
                <a:solidFill>
                  <a:srgbClr val="C00000"/>
                </a:solidFill>
                <a:latin typeface="Calibri" panose="020F0502020204030204" pitchFamily="34" charset="0"/>
                <a:cs typeface="Calibri" panose="020F0502020204030204" pitchFamily="34" charset="0"/>
              </a:rPr>
              <a:t> </a:t>
            </a:r>
          </a:p>
          <a:p>
            <a:r>
              <a:rPr lang="fr-FR" sz="1400" b="1" dirty="0">
                <a:solidFill>
                  <a:srgbClr val="C00000"/>
                </a:solidFill>
                <a:latin typeface="Calibri" panose="020F0502020204030204" pitchFamily="34" charset="0"/>
                <a:cs typeface="Calibri" panose="020F0502020204030204" pitchFamily="34" charset="0"/>
              </a:rPr>
              <a:t>+ </a:t>
            </a:r>
            <a:r>
              <a:rPr lang="fr-FR" sz="1400" b="1" dirty="0">
                <a:solidFill>
                  <a:srgbClr val="C00000"/>
                </a:solidFill>
                <a:latin typeface="Calibri" panose="020F0502020204030204" pitchFamily="34" charset="0"/>
                <a:cs typeface="Calibri" panose="020F0502020204030204" pitchFamily="34" charset="0"/>
                <a:sym typeface="Symbol" panose="05050102010706020507" pitchFamily="18" charset="2"/>
              </a:rPr>
              <a:t> </a:t>
            </a:r>
            <a:r>
              <a:rPr lang="fr-FR" sz="1400" b="1" dirty="0" err="1">
                <a:solidFill>
                  <a:srgbClr val="C00000"/>
                </a:solidFill>
                <a:latin typeface="Calibri" panose="020F0502020204030204" pitchFamily="34" charset="0"/>
                <a:cs typeface="Calibri" panose="020F0502020204030204" pitchFamily="34" charset="0"/>
                <a:sym typeface="Symbol" panose="05050102010706020507" pitchFamily="18" charset="2"/>
              </a:rPr>
              <a:t>beam</a:t>
            </a:r>
            <a:r>
              <a:rPr lang="fr-FR" sz="1400" b="1" dirty="0">
                <a:solidFill>
                  <a:srgbClr val="C00000"/>
                </a:solidFill>
                <a:latin typeface="Calibri" panose="020F0502020204030204" pitchFamily="34" charset="0"/>
                <a:cs typeface="Calibri" panose="020F0502020204030204" pitchFamily="34" charset="0"/>
                <a:sym typeface="Symbol" panose="05050102010706020507" pitchFamily="18" charset="2"/>
              </a:rPr>
              <a:t> </a:t>
            </a:r>
            <a:r>
              <a:rPr lang="fr-FR" sz="1400" b="1" dirty="0" err="1">
                <a:solidFill>
                  <a:srgbClr val="C00000"/>
                </a:solidFill>
                <a:latin typeface="Calibri" panose="020F0502020204030204" pitchFamily="34" charset="0"/>
                <a:cs typeface="Calibri" panose="020F0502020204030204" pitchFamily="34" charset="0"/>
                <a:sym typeface="Symbol" panose="05050102010706020507" pitchFamily="18" charset="2"/>
              </a:rPr>
              <a:t>optics</a:t>
            </a:r>
            <a:r>
              <a:rPr lang="fr-FR" sz="1400" b="1" dirty="0">
                <a:solidFill>
                  <a:srgbClr val="C00000"/>
                </a:solidFill>
                <a:latin typeface="Calibri" panose="020F0502020204030204" pitchFamily="34" charset="0"/>
                <a:cs typeface="Calibri" panose="020F0502020204030204" pitchFamily="34" charset="0"/>
              </a:rPr>
              <a:t>  </a:t>
            </a:r>
          </a:p>
        </p:txBody>
      </p:sp>
      <p:sp>
        <p:nvSpPr>
          <p:cNvPr id="26" name="ZoneTexte 25">
            <a:extLst>
              <a:ext uri="{FF2B5EF4-FFF2-40B4-BE49-F238E27FC236}">
                <a16:creationId xmlns:a16="http://schemas.microsoft.com/office/drawing/2014/main" id="{4B3A3C17-788D-48CF-AE34-2EF4F216E3C3}"/>
              </a:ext>
            </a:extLst>
          </p:cNvPr>
          <p:cNvSpPr txBox="1"/>
          <p:nvPr/>
        </p:nvSpPr>
        <p:spPr>
          <a:xfrm>
            <a:off x="3307892" y="1416325"/>
            <a:ext cx="1802096" cy="830997"/>
          </a:xfrm>
          <a:prstGeom prst="rect">
            <a:avLst/>
          </a:prstGeom>
          <a:solidFill>
            <a:srgbClr val="FF6700"/>
          </a:solidFill>
          <a:ln>
            <a:noFill/>
          </a:ln>
        </p:spPr>
        <p:txBody>
          <a:bodyPr wrap="none" rtlCol="0">
            <a:spAutoFit/>
          </a:bodyPr>
          <a:lstStyle/>
          <a:p>
            <a:pPr algn="ctr"/>
            <a:r>
              <a:rPr lang="fr-FR" sz="1600" dirty="0">
                <a:solidFill>
                  <a:schemeClr val="bg1"/>
                </a:solidFill>
                <a:latin typeface="Calibri" panose="020F0502020204030204" pitchFamily="34" charset="0"/>
                <a:cs typeface="Calibri" panose="020F0502020204030204" pitchFamily="34" charset="0"/>
              </a:rPr>
              <a:t>Baryon </a:t>
            </a:r>
            <a:r>
              <a:rPr lang="fr-FR" sz="1600" dirty="0" err="1">
                <a:solidFill>
                  <a:schemeClr val="bg1"/>
                </a:solidFill>
                <a:latin typeface="Calibri" panose="020F0502020204030204" pitchFamily="34" charset="0"/>
                <a:cs typeface="Calibri" panose="020F0502020204030204" pitchFamily="34" charset="0"/>
              </a:rPr>
              <a:t>rich</a:t>
            </a:r>
            <a:r>
              <a:rPr lang="fr-FR" sz="1600" dirty="0">
                <a:solidFill>
                  <a:schemeClr val="bg1"/>
                </a:solidFill>
                <a:latin typeface="Calibri" panose="020F0502020204030204" pitchFamily="34" charset="0"/>
                <a:cs typeface="Calibri" panose="020F0502020204030204" pitchFamily="34" charset="0"/>
              </a:rPr>
              <a:t> </a:t>
            </a:r>
            <a:r>
              <a:rPr lang="fr-FR" sz="1600" dirty="0" err="1">
                <a:solidFill>
                  <a:schemeClr val="bg1"/>
                </a:solidFill>
                <a:latin typeface="Calibri" panose="020F0502020204030204" pitchFamily="34" charset="0"/>
                <a:cs typeface="Calibri" panose="020F0502020204030204" pitchFamily="34" charset="0"/>
              </a:rPr>
              <a:t>matter</a:t>
            </a:r>
            <a:r>
              <a:rPr lang="fr-FR" sz="1600" dirty="0">
                <a:solidFill>
                  <a:schemeClr val="bg1"/>
                </a:solidFill>
                <a:latin typeface="Calibri" panose="020F0502020204030204" pitchFamily="34" charset="0"/>
                <a:cs typeface="Calibri" panose="020F0502020204030204" pitchFamily="34" charset="0"/>
              </a:rPr>
              <a:t> </a:t>
            </a:r>
          </a:p>
          <a:p>
            <a:pPr algn="ctr"/>
            <a:r>
              <a:rPr lang="fr-FR" sz="1600" dirty="0">
                <a:solidFill>
                  <a:schemeClr val="bg1"/>
                </a:solidFill>
                <a:latin typeface="Calibri" panose="020F0502020204030204" pitchFamily="34" charset="0"/>
                <a:cs typeface="Calibri" panose="020F0502020204030204" pitchFamily="34" charset="0"/>
              </a:rPr>
              <a:t>T~70 MeV</a:t>
            </a:r>
          </a:p>
          <a:p>
            <a:pPr algn="ctr"/>
            <a:r>
              <a:rPr lang="fr-FR" sz="1600" dirty="0">
                <a:solidFill>
                  <a:schemeClr val="bg1"/>
                </a:solidFill>
                <a:latin typeface="Calibri" panose="020F0502020204030204" pitchFamily="34" charset="0"/>
                <a:cs typeface="Calibri" panose="020F0502020204030204" pitchFamily="34" charset="0"/>
                <a:sym typeface="Symbol" panose="05050102010706020507" pitchFamily="18" charset="2"/>
              </a:rPr>
              <a:t>3</a:t>
            </a:r>
            <a:r>
              <a:rPr lang="fr-FR" sz="1600" baseline="-25000" dirty="0">
                <a:solidFill>
                  <a:schemeClr val="bg1"/>
                </a:solidFill>
                <a:latin typeface="Calibri" panose="020F0502020204030204" pitchFamily="34" charset="0"/>
                <a:cs typeface="Calibri" panose="020F0502020204030204" pitchFamily="34" charset="0"/>
                <a:sym typeface="Symbol" panose="05050102010706020507" pitchFamily="18" charset="2"/>
              </a:rPr>
              <a:t>0</a:t>
            </a:r>
            <a:endParaRPr lang="fr-FR" sz="1600" baseline="-25000" dirty="0">
              <a:solidFill>
                <a:schemeClr val="bg1"/>
              </a:solidFill>
              <a:latin typeface="Calibri" panose="020F0502020204030204" pitchFamily="34" charset="0"/>
              <a:cs typeface="Calibri" panose="020F0502020204030204" pitchFamily="34" charset="0"/>
            </a:endParaRPr>
          </a:p>
        </p:txBody>
      </p:sp>
      <p:sp>
        <p:nvSpPr>
          <p:cNvPr id="27" name="ZoneTexte 26">
            <a:extLst>
              <a:ext uri="{FF2B5EF4-FFF2-40B4-BE49-F238E27FC236}">
                <a16:creationId xmlns:a16="http://schemas.microsoft.com/office/drawing/2014/main" id="{45C24861-AF5F-4101-B916-21C5DF833B59}"/>
              </a:ext>
            </a:extLst>
          </p:cNvPr>
          <p:cNvSpPr txBox="1"/>
          <p:nvPr/>
        </p:nvSpPr>
        <p:spPr>
          <a:xfrm>
            <a:off x="6027353" y="1421967"/>
            <a:ext cx="1782860" cy="338554"/>
          </a:xfrm>
          <a:prstGeom prst="rect">
            <a:avLst/>
          </a:prstGeom>
          <a:solidFill>
            <a:srgbClr val="FF6700"/>
          </a:solidFill>
          <a:ln>
            <a:noFill/>
          </a:ln>
        </p:spPr>
        <p:txBody>
          <a:bodyPr wrap="none" rtlCol="0">
            <a:spAutoFit/>
          </a:bodyPr>
          <a:lstStyle>
            <a:defPPr>
              <a:defRPr lang="fr-FR"/>
            </a:defPPr>
            <a:lvl1pPr algn="ctr">
              <a:defRPr sz="1600">
                <a:solidFill>
                  <a:schemeClr val="bg1"/>
                </a:solidFill>
                <a:latin typeface="Calibri" panose="020F0502020204030204" pitchFamily="34" charset="0"/>
                <a:cs typeface="Calibri" panose="020F0502020204030204" pitchFamily="34" charset="0"/>
              </a:defRPr>
            </a:lvl1pPr>
          </a:lstStyle>
          <a:p>
            <a:r>
              <a:rPr lang="fr-FR" dirty="0"/>
              <a:t>In-medium </a:t>
            </a:r>
            <a:r>
              <a:rPr lang="fr-FR" dirty="0" err="1"/>
              <a:t>studies</a:t>
            </a:r>
            <a:r>
              <a:rPr lang="fr-FR" dirty="0"/>
              <a:t> </a:t>
            </a:r>
          </a:p>
        </p:txBody>
      </p:sp>
      <p:sp>
        <p:nvSpPr>
          <p:cNvPr id="28" name="ZoneTexte 27">
            <a:extLst>
              <a:ext uri="{FF2B5EF4-FFF2-40B4-BE49-F238E27FC236}">
                <a16:creationId xmlns:a16="http://schemas.microsoft.com/office/drawing/2014/main" id="{FA30FE4B-CD51-49E5-82B6-40EE5F5B00EB}"/>
              </a:ext>
            </a:extLst>
          </p:cNvPr>
          <p:cNvSpPr txBox="1"/>
          <p:nvPr/>
        </p:nvSpPr>
        <p:spPr>
          <a:xfrm>
            <a:off x="5165244" y="3201265"/>
            <a:ext cx="2327881" cy="338554"/>
          </a:xfrm>
          <a:prstGeom prst="rect">
            <a:avLst/>
          </a:prstGeom>
          <a:solidFill>
            <a:srgbClr val="FF6700"/>
          </a:solidFill>
          <a:ln>
            <a:noFill/>
          </a:ln>
        </p:spPr>
        <p:txBody>
          <a:bodyPr wrap="none" rtlCol="0">
            <a:spAutoFit/>
          </a:bodyPr>
          <a:lstStyle>
            <a:defPPr>
              <a:defRPr lang="fr-FR"/>
            </a:defPPr>
            <a:lvl1pPr algn="ctr">
              <a:defRPr sz="1600">
                <a:solidFill>
                  <a:schemeClr val="bg1"/>
                </a:solidFill>
                <a:latin typeface="Calibri" panose="020F0502020204030204" pitchFamily="34" charset="0"/>
                <a:cs typeface="Calibri" panose="020F0502020204030204" pitchFamily="34" charset="0"/>
              </a:defRPr>
            </a:lvl1pPr>
          </a:lstStyle>
          <a:p>
            <a:r>
              <a:rPr lang="fr-FR" dirty="0"/>
              <a:t>Baryon </a:t>
            </a:r>
            <a:r>
              <a:rPr lang="fr-FR" dirty="0" err="1"/>
              <a:t>resonance</a:t>
            </a:r>
            <a:r>
              <a:rPr lang="fr-FR" dirty="0"/>
              <a:t> </a:t>
            </a:r>
            <a:r>
              <a:rPr lang="fr-FR" dirty="0" err="1"/>
              <a:t>studies</a:t>
            </a:r>
            <a:endParaRPr lang="fr-FR" dirty="0"/>
          </a:p>
        </p:txBody>
      </p:sp>
      <p:sp>
        <p:nvSpPr>
          <p:cNvPr id="29" name="ZoneTexte 28">
            <a:extLst>
              <a:ext uri="{FF2B5EF4-FFF2-40B4-BE49-F238E27FC236}">
                <a16:creationId xmlns:a16="http://schemas.microsoft.com/office/drawing/2014/main" id="{AAC8AC6A-E275-4C0E-8885-4DBDB9802202}"/>
              </a:ext>
            </a:extLst>
          </p:cNvPr>
          <p:cNvSpPr txBox="1"/>
          <p:nvPr/>
        </p:nvSpPr>
        <p:spPr>
          <a:xfrm>
            <a:off x="5960312" y="1819561"/>
            <a:ext cx="2032929" cy="584775"/>
          </a:xfrm>
          <a:prstGeom prst="rect">
            <a:avLst/>
          </a:prstGeom>
          <a:noFill/>
        </p:spPr>
        <p:txBody>
          <a:bodyPr wrap="none" rtlCol="0">
            <a:spAutoFit/>
          </a:bodyPr>
          <a:lstStyle/>
          <a:p>
            <a:pPr algn="ctr"/>
            <a:r>
              <a:rPr lang="fr-FR" sz="1600" b="1" dirty="0">
                <a:solidFill>
                  <a:srgbClr val="FF6700"/>
                </a:solidFill>
                <a:latin typeface="Calibri" panose="020F0502020204030204" pitchFamily="34" charset="0"/>
                <a:cs typeface="Calibri" panose="020F0502020204030204" pitchFamily="34" charset="0"/>
                <a:sym typeface="Symbol" panose="05050102010706020507" pitchFamily="18" charset="2"/>
              </a:rPr>
              <a:t> </a:t>
            </a:r>
            <a:r>
              <a:rPr lang="fr-FR" sz="1600" b="1" dirty="0" err="1">
                <a:solidFill>
                  <a:srgbClr val="FF6700"/>
                </a:solidFill>
                <a:latin typeface="Calibri" panose="020F0502020204030204" pitchFamily="34" charset="0"/>
                <a:cs typeface="Calibri" panose="020F0502020204030204" pitchFamily="34" charset="0"/>
                <a:sym typeface="Symbol" panose="05050102010706020507" pitchFamily="18" charset="2"/>
              </a:rPr>
              <a:t>meson</a:t>
            </a:r>
            <a:r>
              <a:rPr lang="fr-FR" sz="1600" b="1" dirty="0">
                <a:solidFill>
                  <a:srgbClr val="FF6700"/>
                </a:solidFill>
                <a:latin typeface="Calibri" panose="020F0502020204030204" pitchFamily="34" charset="0"/>
                <a:cs typeface="Calibri" panose="020F0502020204030204" pitchFamily="34" charset="0"/>
                <a:sym typeface="Symbol" panose="05050102010706020507" pitchFamily="18" charset="2"/>
              </a:rPr>
              <a:t> « </a:t>
            </a:r>
            <a:r>
              <a:rPr lang="fr-FR" sz="1600" b="1" dirty="0" err="1">
                <a:solidFill>
                  <a:srgbClr val="FF6700"/>
                </a:solidFill>
                <a:latin typeface="Calibri" panose="020F0502020204030204" pitchFamily="34" charset="0"/>
                <a:cs typeface="Calibri" panose="020F0502020204030204" pitchFamily="34" charset="0"/>
                <a:sym typeface="Symbol" panose="05050102010706020507" pitchFamily="18" charset="2"/>
              </a:rPr>
              <a:t>melting</a:t>
            </a:r>
            <a:r>
              <a:rPr lang="fr-FR" sz="1600" b="1" dirty="0">
                <a:solidFill>
                  <a:srgbClr val="FF6700"/>
                </a:solidFill>
                <a:latin typeface="Calibri" panose="020F0502020204030204" pitchFamily="34" charset="0"/>
                <a:cs typeface="Calibri" panose="020F0502020204030204" pitchFamily="34" charset="0"/>
                <a:sym typeface="Symbol" panose="05050102010706020507" pitchFamily="18" charset="2"/>
              </a:rPr>
              <a:t> » </a:t>
            </a:r>
          </a:p>
          <a:p>
            <a:pPr algn="ctr"/>
            <a:r>
              <a:rPr lang="fr-FR" sz="1600" dirty="0">
                <a:latin typeface="Calibri" panose="020F0502020204030204" pitchFamily="34" charset="0"/>
                <a:cs typeface="Calibri" panose="020F0502020204030204" pitchFamily="34" charset="0"/>
              </a:rPr>
              <a:t>Au+Au@1.25A </a:t>
            </a:r>
            <a:r>
              <a:rPr lang="fr-FR" sz="1600" dirty="0" err="1">
                <a:latin typeface="Calibri" panose="020F0502020204030204" pitchFamily="34" charset="0"/>
                <a:cs typeface="Calibri" panose="020F0502020204030204" pitchFamily="34" charset="0"/>
              </a:rPr>
              <a:t>GeV</a:t>
            </a:r>
            <a:endParaRPr lang="fr-FR" sz="1600" dirty="0">
              <a:latin typeface="Calibri" panose="020F0502020204030204" pitchFamily="34" charset="0"/>
              <a:cs typeface="Calibri" panose="020F0502020204030204" pitchFamily="34" charset="0"/>
            </a:endParaRPr>
          </a:p>
        </p:txBody>
      </p:sp>
      <p:sp>
        <p:nvSpPr>
          <p:cNvPr id="33" name="Flèche : droite 32">
            <a:extLst>
              <a:ext uri="{FF2B5EF4-FFF2-40B4-BE49-F238E27FC236}">
                <a16:creationId xmlns:a16="http://schemas.microsoft.com/office/drawing/2014/main" id="{4A75CC40-A564-4362-946E-FE86752ABD07}"/>
              </a:ext>
            </a:extLst>
          </p:cNvPr>
          <p:cNvSpPr/>
          <p:nvPr/>
        </p:nvSpPr>
        <p:spPr>
          <a:xfrm rot="6524036">
            <a:off x="2400087" y="2361489"/>
            <a:ext cx="504056" cy="216024"/>
          </a:xfrm>
          <a:prstGeom prst="rightArrow">
            <a:avLst/>
          </a:prstGeom>
          <a:solidFill>
            <a:srgbClr val="FF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4" name="Flèche : droite 33">
            <a:extLst>
              <a:ext uri="{FF2B5EF4-FFF2-40B4-BE49-F238E27FC236}">
                <a16:creationId xmlns:a16="http://schemas.microsoft.com/office/drawing/2014/main" id="{5DE3FE40-7934-4982-B9B8-4927ADE7A59D}"/>
              </a:ext>
            </a:extLst>
          </p:cNvPr>
          <p:cNvSpPr/>
          <p:nvPr/>
        </p:nvSpPr>
        <p:spPr>
          <a:xfrm rot="11355262">
            <a:off x="2800355" y="2866909"/>
            <a:ext cx="797499" cy="216024"/>
          </a:xfrm>
          <a:prstGeom prst="rightArrow">
            <a:avLst/>
          </a:prstGeom>
          <a:solidFill>
            <a:srgbClr val="FF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5" name="ZoneTexte 34">
            <a:extLst>
              <a:ext uri="{FF2B5EF4-FFF2-40B4-BE49-F238E27FC236}">
                <a16:creationId xmlns:a16="http://schemas.microsoft.com/office/drawing/2014/main" id="{CFBFCE46-2D26-4A88-83B1-49DC78413411}"/>
              </a:ext>
            </a:extLst>
          </p:cNvPr>
          <p:cNvSpPr txBox="1"/>
          <p:nvPr/>
        </p:nvSpPr>
        <p:spPr>
          <a:xfrm>
            <a:off x="3278338" y="4094032"/>
            <a:ext cx="2587260" cy="523220"/>
          </a:xfrm>
          <a:prstGeom prst="rect">
            <a:avLst/>
          </a:prstGeom>
          <a:noFill/>
        </p:spPr>
        <p:txBody>
          <a:bodyPr wrap="square" rtlCol="0">
            <a:spAutoFit/>
          </a:bodyPr>
          <a:lstStyle/>
          <a:p>
            <a:r>
              <a:rPr lang="fr-FR" sz="1400" b="1" dirty="0">
                <a:solidFill>
                  <a:schemeClr val="accent2"/>
                </a:solidFill>
                <a:latin typeface="Calibri" panose="020F0502020204030204" pitchFamily="34" charset="0"/>
                <a:cs typeface="Calibri" panose="020F0502020204030204" pitchFamily="34" charset="0"/>
              </a:rPr>
              <a:t>On </a:t>
            </a:r>
            <a:r>
              <a:rPr lang="fr-FR" sz="1400" b="1" dirty="0" err="1">
                <a:solidFill>
                  <a:schemeClr val="accent2"/>
                </a:solidFill>
                <a:latin typeface="Calibri" panose="020F0502020204030204" pitchFamily="34" charset="0"/>
                <a:cs typeface="Calibri" panose="020F0502020204030204" pitchFamily="34" charset="0"/>
              </a:rPr>
              <a:t>electromagnetic</a:t>
            </a:r>
            <a:r>
              <a:rPr lang="fr-FR" sz="1400" b="1" dirty="0">
                <a:solidFill>
                  <a:schemeClr val="accent2"/>
                </a:solidFill>
                <a:latin typeface="Calibri" panose="020F0502020204030204" pitchFamily="34" charset="0"/>
                <a:cs typeface="Calibri" panose="020F0502020204030204" pitchFamily="34" charset="0"/>
              </a:rPr>
              <a:t> time like transition </a:t>
            </a:r>
            <a:r>
              <a:rPr lang="fr-FR" sz="1400" b="1" dirty="0" err="1">
                <a:solidFill>
                  <a:schemeClr val="accent2"/>
                </a:solidFill>
                <a:latin typeface="Calibri" panose="020F0502020204030204" pitchFamily="34" charset="0"/>
                <a:cs typeface="Calibri" panose="020F0502020204030204" pitchFamily="34" charset="0"/>
              </a:rPr>
              <a:t>form</a:t>
            </a:r>
            <a:r>
              <a:rPr lang="fr-FR" sz="1400" b="1" dirty="0">
                <a:solidFill>
                  <a:schemeClr val="accent2"/>
                </a:solidFill>
                <a:latin typeface="Calibri" panose="020F0502020204030204" pitchFamily="34" charset="0"/>
                <a:cs typeface="Calibri" panose="020F0502020204030204" pitchFamily="34" charset="0"/>
              </a:rPr>
              <a:t> </a:t>
            </a:r>
            <a:r>
              <a:rPr lang="fr-FR" sz="1400" b="1" dirty="0" err="1">
                <a:solidFill>
                  <a:schemeClr val="accent2"/>
                </a:solidFill>
                <a:latin typeface="Calibri" panose="020F0502020204030204" pitchFamily="34" charset="0"/>
                <a:cs typeface="Calibri" panose="020F0502020204030204" pitchFamily="34" charset="0"/>
              </a:rPr>
              <a:t>factors</a:t>
            </a:r>
            <a:r>
              <a:rPr lang="fr-FR" sz="1400" b="1" dirty="0">
                <a:solidFill>
                  <a:schemeClr val="accent2"/>
                </a:solidFill>
                <a:latin typeface="Calibri" panose="020F0502020204030204" pitchFamily="34" charset="0"/>
                <a:cs typeface="Calibri" panose="020F0502020204030204" pitchFamily="34" charset="0"/>
              </a:rPr>
              <a:t> </a:t>
            </a:r>
          </a:p>
        </p:txBody>
      </p:sp>
      <p:sp>
        <p:nvSpPr>
          <p:cNvPr id="36" name="ZoneTexte 35">
            <a:extLst>
              <a:ext uri="{FF2B5EF4-FFF2-40B4-BE49-F238E27FC236}">
                <a16:creationId xmlns:a16="http://schemas.microsoft.com/office/drawing/2014/main" id="{0DBA2D6D-7914-4589-8BC7-7D42F2B95EE0}"/>
              </a:ext>
            </a:extLst>
          </p:cNvPr>
          <p:cNvSpPr txBox="1"/>
          <p:nvPr/>
        </p:nvSpPr>
        <p:spPr>
          <a:xfrm>
            <a:off x="3269631" y="3595525"/>
            <a:ext cx="2595967" cy="523220"/>
          </a:xfrm>
          <a:prstGeom prst="rect">
            <a:avLst/>
          </a:prstGeom>
          <a:noFill/>
        </p:spPr>
        <p:txBody>
          <a:bodyPr wrap="none" rtlCol="0">
            <a:spAutoFit/>
          </a:bodyPr>
          <a:lstStyle/>
          <a:p>
            <a:r>
              <a:rPr lang="fr-FR" sz="1400" b="1" dirty="0" err="1">
                <a:solidFill>
                  <a:schemeClr val="accent2"/>
                </a:solidFill>
                <a:latin typeface="Calibri" panose="020F0502020204030204" pitchFamily="34" charset="0"/>
                <a:cs typeface="Calibri" panose="020F0502020204030204" pitchFamily="34" charset="0"/>
              </a:rPr>
              <a:t>Effect</a:t>
            </a:r>
            <a:r>
              <a:rPr lang="fr-FR" sz="1400" b="1" dirty="0">
                <a:solidFill>
                  <a:schemeClr val="accent2"/>
                </a:solidFill>
                <a:latin typeface="Calibri" panose="020F0502020204030204" pitchFamily="34" charset="0"/>
                <a:cs typeface="Calibri" panose="020F0502020204030204" pitchFamily="34" charset="0"/>
              </a:rPr>
              <a:t> of </a:t>
            </a:r>
            <a:r>
              <a:rPr lang="fr-FR" sz="1400" b="1" dirty="0" err="1">
                <a:solidFill>
                  <a:schemeClr val="accent2"/>
                </a:solidFill>
                <a:latin typeface="Calibri" panose="020F0502020204030204" pitchFamily="34" charset="0"/>
                <a:cs typeface="Calibri" panose="020F0502020204030204" pitchFamily="34" charset="0"/>
              </a:rPr>
              <a:t>intermediate</a:t>
            </a:r>
            <a:r>
              <a:rPr lang="fr-FR" sz="1400" b="1" dirty="0">
                <a:solidFill>
                  <a:schemeClr val="accent2"/>
                </a:solidFill>
                <a:latin typeface="Calibri" panose="020F0502020204030204" pitchFamily="34" charset="0"/>
                <a:cs typeface="Calibri" panose="020F0502020204030204" pitchFamily="34" charset="0"/>
              </a:rPr>
              <a:t> </a:t>
            </a:r>
            <a:r>
              <a:rPr lang="fr-FR" sz="1400" b="1" dirty="0">
                <a:solidFill>
                  <a:schemeClr val="accent2"/>
                </a:solidFill>
                <a:latin typeface="Calibri" panose="020F0502020204030204" pitchFamily="34" charset="0"/>
                <a:cs typeface="Calibri" panose="020F0502020204030204" pitchFamily="34" charset="0"/>
                <a:sym typeface="Symbol" panose="05050102010706020507" pitchFamily="18" charset="2"/>
              </a:rPr>
              <a:t> </a:t>
            </a:r>
            <a:r>
              <a:rPr lang="fr-FR" sz="1400" b="1" dirty="0" err="1">
                <a:solidFill>
                  <a:schemeClr val="accent2"/>
                </a:solidFill>
                <a:latin typeface="Calibri" panose="020F0502020204030204" pitchFamily="34" charset="0"/>
                <a:cs typeface="Calibri" panose="020F0502020204030204" pitchFamily="34" charset="0"/>
                <a:sym typeface="Symbol" panose="05050102010706020507" pitchFamily="18" charset="2"/>
              </a:rPr>
              <a:t>mesons</a:t>
            </a:r>
            <a:r>
              <a:rPr lang="fr-FR" sz="1400" b="1" dirty="0">
                <a:solidFill>
                  <a:schemeClr val="accent2"/>
                </a:solidFill>
                <a:latin typeface="Calibri" panose="020F0502020204030204" pitchFamily="34" charset="0"/>
                <a:cs typeface="Calibri" panose="020F0502020204030204" pitchFamily="34" charset="0"/>
                <a:sym typeface="Symbol" panose="05050102010706020507" pitchFamily="18" charset="2"/>
              </a:rPr>
              <a:t> </a:t>
            </a:r>
          </a:p>
          <a:p>
            <a:r>
              <a:rPr lang="fr-FR" sz="1400" b="1" dirty="0">
                <a:solidFill>
                  <a:schemeClr val="accent2"/>
                </a:solidFill>
                <a:latin typeface="Calibri" panose="020F0502020204030204" pitchFamily="34" charset="0"/>
                <a:cs typeface="Calibri" panose="020F0502020204030204" pitchFamily="34" charset="0"/>
                <a:sym typeface="Symbol" panose="05050102010706020507" pitchFamily="18" charset="2"/>
              </a:rPr>
              <a:t>(</a:t>
            </a:r>
            <a:r>
              <a:rPr lang="fr-FR" sz="1400" b="1" dirty="0" err="1">
                <a:solidFill>
                  <a:schemeClr val="accent2"/>
                </a:solidFill>
                <a:latin typeface="Calibri" panose="020F0502020204030204" pitchFamily="34" charset="0"/>
                <a:cs typeface="Calibri" panose="020F0502020204030204" pitchFamily="34" charset="0"/>
                <a:sym typeface="Symbol" panose="05050102010706020507" pitchFamily="18" charset="2"/>
              </a:rPr>
              <a:t>Vector</a:t>
            </a:r>
            <a:r>
              <a:rPr lang="fr-FR" sz="1400" b="1" dirty="0">
                <a:solidFill>
                  <a:schemeClr val="accent2"/>
                </a:solidFill>
                <a:latin typeface="Calibri" panose="020F0502020204030204" pitchFamily="34" charset="0"/>
                <a:cs typeface="Calibri" panose="020F0502020204030204" pitchFamily="34" charset="0"/>
                <a:sym typeface="Symbol" panose="05050102010706020507" pitchFamily="18" charset="2"/>
              </a:rPr>
              <a:t> Dominance Model)</a:t>
            </a:r>
            <a:endParaRPr lang="fr-FR" sz="1400" b="1" dirty="0">
              <a:solidFill>
                <a:schemeClr val="accent2"/>
              </a:solidFill>
              <a:latin typeface="Calibri" panose="020F0502020204030204" pitchFamily="34" charset="0"/>
              <a:cs typeface="Calibri" panose="020F0502020204030204" pitchFamily="34" charset="0"/>
            </a:endParaRPr>
          </a:p>
        </p:txBody>
      </p:sp>
      <p:pic>
        <p:nvPicPr>
          <p:cNvPr id="31" name="Image 30">
            <a:extLst>
              <a:ext uri="{FF2B5EF4-FFF2-40B4-BE49-F238E27FC236}">
                <a16:creationId xmlns:a16="http://schemas.microsoft.com/office/drawing/2014/main" id="{F37427FC-E2B2-48CB-9955-23C57103D605}"/>
              </a:ext>
            </a:extLst>
          </p:cNvPr>
          <p:cNvPicPr>
            <a:picLocks noChangeAspect="1"/>
          </p:cNvPicPr>
          <p:nvPr/>
        </p:nvPicPr>
        <p:blipFill>
          <a:blip r:embed="rId10"/>
          <a:stretch>
            <a:fillRect/>
          </a:stretch>
        </p:blipFill>
        <p:spPr>
          <a:xfrm>
            <a:off x="3382133" y="2609650"/>
            <a:ext cx="1624266" cy="913650"/>
          </a:xfrm>
          <a:prstGeom prst="rect">
            <a:avLst/>
          </a:prstGeom>
          <a:ln w="38100">
            <a:solidFill>
              <a:srgbClr val="FF6700"/>
            </a:solidFill>
          </a:ln>
        </p:spPr>
      </p:pic>
      <p:sp>
        <p:nvSpPr>
          <p:cNvPr id="32" name="ZoneTexte 31">
            <a:extLst>
              <a:ext uri="{FF2B5EF4-FFF2-40B4-BE49-F238E27FC236}">
                <a16:creationId xmlns:a16="http://schemas.microsoft.com/office/drawing/2014/main" id="{2720D731-B240-4F35-8814-FF345E4C62CA}"/>
              </a:ext>
            </a:extLst>
          </p:cNvPr>
          <p:cNvSpPr txBox="1"/>
          <p:nvPr/>
        </p:nvSpPr>
        <p:spPr>
          <a:xfrm>
            <a:off x="3768125" y="2240190"/>
            <a:ext cx="894797" cy="400110"/>
          </a:xfrm>
          <a:prstGeom prst="rect">
            <a:avLst/>
          </a:prstGeom>
          <a:noFill/>
        </p:spPr>
        <p:txBody>
          <a:bodyPr wrap="none" rtlCol="0">
            <a:spAutoFit/>
          </a:bodyPr>
          <a:lstStyle/>
          <a:p>
            <a:r>
              <a:rPr lang="fr-FR" sz="2000" dirty="0">
                <a:latin typeface="Calibri" panose="020F0502020204030204" pitchFamily="34" charset="0"/>
                <a:cs typeface="Calibri" panose="020F0502020204030204" pitchFamily="34" charset="0"/>
              </a:rPr>
              <a:t>HADES</a:t>
            </a:r>
          </a:p>
        </p:txBody>
      </p:sp>
      <p:sp>
        <p:nvSpPr>
          <p:cNvPr id="37" name="Flèche : droite 36">
            <a:extLst>
              <a:ext uri="{FF2B5EF4-FFF2-40B4-BE49-F238E27FC236}">
                <a16:creationId xmlns:a16="http://schemas.microsoft.com/office/drawing/2014/main" id="{48C3A3B8-24FA-4532-82D7-4DB56EC26139}"/>
              </a:ext>
            </a:extLst>
          </p:cNvPr>
          <p:cNvSpPr/>
          <p:nvPr/>
        </p:nvSpPr>
        <p:spPr>
          <a:xfrm rot="3288265">
            <a:off x="3486392" y="4777405"/>
            <a:ext cx="504056" cy="216024"/>
          </a:xfrm>
          <a:prstGeom prst="rightArrow">
            <a:avLst/>
          </a:prstGeom>
          <a:solidFill>
            <a:srgbClr val="FF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68097E61-8D66-430A-8805-728F53A7AD03}"/>
              </a:ext>
            </a:extLst>
          </p:cNvPr>
          <p:cNvSpPr txBox="1"/>
          <p:nvPr/>
        </p:nvSpPr>
        <p:spPr>
          <a:xfrm>
            <a:off x="6299503" y="3532047"/>
            <a:ext cx="2967011" cy="276999"/>
          </a:xfrm>
          <a:prstGeom prst="rect">
            <a:avLst/>
          </a:prstGeom>
          <a:noFill/>
        </p:spPr>
        <p:txBody>
          <a:bodyPr wrap="square" rtlCol="0">
            <a:spAutoFit/>
          </a:bodyPr>
          <a:lstStyle/>
          <a:p>
            <a:pPr algn="ctr"/>
            <a:r>
              <a:rPr lang="fr-FR" sz="1200" dirty="0" err="1">
                <a:solidFill>
                  <a:schemeClr val="tx1"/>
                </a:solidFill>
                <a:latin typeface="Calibri"/>
                <a:ea typeface="Calibri"/>
                <a:cs typeface="Calibri"/>
                <a:sym typeface="Symbol" panose="05050102010706020507" pitchFamily="18" charset="2"/>
              </a:rPr>
              <a:t>Secondary</a:t>
            </a:r>
            <a:r>
              <a:rPr lang="fr-FR" sz="1200" dirty="0">
                <a:solidFill>
                  <a:schemeClr val="tx1"/>
                </a:solidFill>
                <a:latin typeface="Calibri"/>
                <a:ea typeface="Calibri"/>
                <a:cs typeface="Calibri"/>
                <a:sym typeface="Symbol" panose="05050102010706020507" pitchFamily="18" charset="2"/>
              </a:rPr>
              <a:t> pion </a:t>
            </a:r>
            <a:r>
              <a:rPr lang="fr-FR" sz="1200" dirty="0" err="1">
                <a:solidFill>
                  <a:schemeClr val="tx1"/>
                </a:solidFill>
                <a:latin typeface="Calibri"/>
                <a:ea typeface="Calibri"/>
                <a:cs typeface="Calibri"/>
                <a:sym typeface="Symbol" panose="05050102010706020507" pitchFamily="18" charset="2"/>
              </a:rPr>
              <a:t>beam</a:t>
            </a:r>
            <a:r>
              <a:rPr lang="fr-FR" sz="1200" dirty="0">
                <a:solidFill>
                  <a:schemeClr val="tx1"/>
                </a:solidFill>
                <a:latin typeface="Calibri"/>
                <a:ea typeface="Calibri"/>
                <a:cs typeface="Calibri"/>
                <a:sym typeface="Symbol" panose="05050102010706020507" pitchFamily="18" charset="2"/>
              </a:rPr>
              <a:t>  + p     p</a:t>
            </a:r>
            <a:r>
              <a:rPr lang="fr-FR" sz="1200" baseline="-25000" dirty="0">
                <a:solidFill>
                  <a:schemeClr val="tx1"/>
                </a:solidFill>
                <a:latin typeface="Calibri"/>
                <a:ea typeface="Calibri"/>
                <a:cs typeface="Calibri"/>
                <a:sym typeface="Symbol" panose="05050102010706020507" pitchFamily="18" charset="2"/>
              </a:rPr>
              <a:t></a:t>
            </a:r>
            <a:r>
              <a:rPr lang="fr-FR" sz="1200" dirty="0">
                <a:solidFill>
                  <a:schemeClr val="tx1"/>
                </a:solidFill>
                <a:latin typeface="Calibri"/>
                <a:ea typeface="Calibri"/>
                <a:cs typeface="Calibri"/>
                <a:sym typeface="Calibri"/>
              </a:rPr>
              <a:t>= 0.7 </a:t>
            </a:r>
            <a:r>
              <a:rPr lang="fr-FR" sz="1200" dirty="0" err="1">
                <a:solidFill>
                  <a:schemeClr val="tx1"/>
                </a:solidFill>
                <a:latin typeface="Calibri"/>
                <a:ea typeface="Calibri"/>
                <a:cs typeface="Calibri"/>
                <a:sym typeface="Calibri"/>
              </a:rPr>
              <a:t>GeV</a:t>
            </a:r>
            <a:r>
              <a:rPr lang="fr-FR" sz="1200" dirty="0">
                <a:solidFill>
                  <a:schemeClr val="tx1"/>
                </a:solidFill>
                <a:latin typeface="Calibri"/>
                <a:ea typeface="Calibri"/>
                <a:cs typeface="Calibri"/>
                <a:sym typeface="Calibri"/>
              </a:rPr>
              <a:t>/c   </a:t>
            </a:r>
            <a:endParaRPr lang="fr-FR" sz="1200" dirty="0">
              <a:solidFill>
                <a:schemeClr val="tx1"/>
              </a:solidFill>
            </a:endParaRPr>
          </a:p>
        </p:txBody>
      </p:sp>
    </p:spTree>
    <p:extLst>
      <p:ext uri="{BB962C8B-B14F-4D97-AF65-F5344CB8AC3E}">
        <p14:creationId xmlns:p14="http://schemas.microsoft.com/office/powerpoint/2010/main" val="10049495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8C4D2D81-9181-4308-8FD8-60C154D90469}"/>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4E94AAA4-E224-4F90-9E9E-3AB40EC034B3}"/>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A99301CD-2B6D-4E8B-94CC-805478D3014D}"/>
              </a:ext>
            </a:extLst>
          </p:cNvPr>
          <p:cNvSpPr>
            <a:spLocks noGrp="1"/>
          </p:cNvSpPr>
          <p:nvPr>
            <p:ph type="sldNum" sz="quarter" idx="12"/>
          </p:nvPr>
        </p:nvSpPr>
        <p:spPr/>
        <p:txBody>
          <a:bodyPr/>
          <a:lstStyle/>
          <a:p>
            <a:fld id="{77E71596-5F9D-49C5-9701-16B3CA54319D}" type="slidenum">
              <a:rPr lang="fr-FR" smtClean="0"/>
              <a:pPr/>
              <a:t>32</a:t>
            </a:fld>
            <a:endParaRPr lang="fr-FR" dirty="0"/>
          </a:p>
        </p:txBody>
      </p:sp>
      <p:sp>
        <p:nvSpPr>
          <p:cNvPr id="6" name="Titre 5">
            <a:extLst>
              <a:ext uri="{FF2B5EF4-FFF2-40B4-BE49-F238E27FC236}">
                <a16:creationId xmlns:a16="http://schemas.microsoft.com/office/drawing/2014/main" id="{1AC81A45-8ABF-49B3-96FC-183299BB4FF1}"/>
              </a:ext>
            </a:extLst>
          </p:cNvPr>
          <p:cNvSpPr>
            <a:spLocks noGrp="1"/>
          </p:cNvSpPr>
          <p:nvPr>
            <p:ph type="title"/>
          </p:nvPr>
        </p:nvSpPr>
        <p:spPr/>
        <p:txBody>
          <a:bodyPr/>
          <a:lstStyle/>
          <a:p>
            <a:r>
              <a:rPr lang="fr-FR" dirty="0">
                <a:solidFill>
                  <a:srgbClr val="FF6700"/>
                </a:solidFill>
                <a:cs typeface="Calibri"/>
                <a:sym typeface="Calibri"/>
              </a:rPr>
              <a:t>Le plasma de quarks et de gluons (QGP)</a:t>
            </a:r>
            <a:endParaRPr lang="fr-FR" dirty="0">
              <a:solidFill>
                <a:srgbClr val="FF6700"/>
              </a:solidFill>
              <a:cs typeface="Calibri"/>
            </a:endParaRPr>
          </a:p>
        </p:txBody>
      </p:sp>
      <p:sp>
        <p:nvSpPr>
          <p:cNvPr id="7" name="Google Shape;1032;p74">
            <a:extLst>
              <a:ext uri="{FF2B5EF4-FFF2-40B4-BE49-F238E27FC236}">
                <a16:creationId xmlns:a16="http://schemas.microsoft.com/office/drawing/2014/main" id="{A5172358-5DB4-4E56-B347-8506BE3F4C99}"/>
              </a:ext>
            </a:extLst>
          </p:cNvPr>
          <p:cNvSpPr/>
          <p:nvPr/>
        </p:nvSpPr>
        <p:spPr>
          <a:xfrm>
            <a:off x="388245" y="898133"/>
            <a:ext cx="2600161" cy="58217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400" b="1" u="sng" dirty="0">
                <a:solidFill>
                  <a:srgbClr val="FF6700"/>
                </a:solidFill>
                <a:latin typeface="Calibri"/>
                <a:ea typeface="Calibri"/>
                <a:cs typeface="Calibri"/>
                <a:sym typeface="Calibri"/>
              </a:rPr>
              <a:t>1988: NA38@SPS</a:t>
            </a:r>
          </a:p>
          <a:p>
            <a:pPr marL="0" marR="0" lvl="0" indent="0" algn="ctr" rtl="0">
              <a:spcBef>
                <a:spcPts val="0"/>
              </a:spcBef>
              <a:spcAft>
                <a:spcPts val="0"/>
              </a:spcAft>
              <a:buNone/>
            </a:pPr>
            <a:r>
              <a:rPr lang="fr-FR" sz="1400" b="1" u="sng" dirty="0" err="1">
                <a:solidFill>
                  <a:srgbClr val="FF6700"/>
                </a:solidFill>
                <a:latin typeface="Calibri"/>
                <a:ea typeface="Calibri"/>
                <a:cs typeface="Calibri"/>
                <a:sym typeface="Calibri"/>
              </a:rPr>
              <a:t>Then</a:t>
            </a:r>
            <a:r>
              <a:rPr lang="fr-FR" sz="1400" b="1" u="sng" dirty="0">
                <a:solidFill>
                  <a:srgbClr val="FF6700"/>
                </a:solidFill>
                <a:latin typeface="Calibri"/>
                <a:ea typeface="Calibri"/>
                <a:cs typeface="Calibri"/>
                <a:sym typeface="Calibri"/>
              </a:rPr>
              <a:t>  NA50@SPS and PHENIX@RHIC</a:t>
            </a:r>
            <a:endParaRPr sz="1400" u="sng" dirty="0">
              <a:solidFill>
                <a:srgbClr val="FF6700"/>
              </a:solidFill>
              <a:latin typeface="Calibri"/>
              <a:ea typeface="Calibri"/>
              <a:cs typeface="Calibri"/>
              <a:sym typeface="Calibri"/>
            </a:endParaRPr>
          </a:p>
        </p:txBody>
      </p:sp>
      <p:grpSp>
        <p:nvGrpSpPr>
          <p:cNvPr id="24" name="Groupe 23">
            <a:extLst>
              <a:ext uri="{FF2B5EF4-FFF2-40B4-BE49-F238E27FC236}">
                <a16:creationId xmlns:a16="http://schemas.microsoft.com/office/drawing/2014/main" id="{58F3FF39-A67F-49DD-BBF9-45A9B431F59D}"/>
              </a:ext>
            </a:extLst>
          </p:cNvPr>
          <p:cNvGrpSpPr/>
          <p:nvPr/>
        </p:nvGrpSpPr>
        <p:grpSpPr>
          <a:xfrm>
            <a:off x="1209923" y="3057632"/>
            <a:ext cx="1403445" cy="879714"/>
            <a:chOff x="1209923" y="2726094"/>
            <a:chExt cx="1403445" cy="879714"/>
          </a:xfrm>
        </p:grpSpPr>
        <p:pic>
          <p:nvPicPr>
            <p:cNvPr id="8" name="Google Shape;1027;p74">
              <a:extLst>
                <a:ext uri="{FF2B5EF4-FFF2-40B4-BE49-F238E27FC236}">
                  <a16:creationId xmlns:a16="http://schemas.microsoft.com/office/drawing/2014/main" id="{EA11D647-E03D-40C7-BAB7-225978DE1B73}"/>
                </a:ext>
              </a:extLst>
            </p:cNvPr>
            <p:cNvPicPr preferRelativeResize="0"/>
            <p:nvPr/>
          </p:nvPicPr>
          <p:blipFill rotWithShape="1">
            <a:blip r:embed="rId3">
              <a:alphaModFix/>
            </a:blip>
            <a:srcRect/>
            <a:stretch/>
          </p:blipFill>
          <p:spPr>
            <a:xfrm>
              <a:off x="1209923" y="2726094"/>
              <a:ext cx="748799" cy="879714"/>
            </a:xfrm>
            <a:prstGeom prst="rect">
              <a:avLst/>
            </a:prstGeom>
            <a:noFill/>
            <a:ln>
              <a:noFill/>
            </a:ln>
          </p:spPr>
        </p:pic>
        <p:sp>
          <p:nvSpPr>
            <p:cNvPr id="9" name="Google Shape;1033;p74">
              <a:extLst>
                <a:ext uri="{FF2B5EF4-FFF2-40B4-BE49-F238E27FC236}">
                  <a16:creationId xmlns:a16="http://schemas.microsoft.com/office/drawing/2014/main" id="{09C752A0-F9C8-4284-BA8A-4C595E483A38}"/>
                </a:ext>
              </a:extLst>
            </p:cNvPr>
            <p:cNvSpPr txBox="1"/>
            <p:nvPr/>
          </p:nvSpPr>
          <p:spPr>
            <a:xfrm>
              <a:off x="1914855" y="2893142"/>
              <a:ext cx="698513" cy="30773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400" dirty="0">
                  <a:solidFill>
                    <a:schemeClr val="dk1"/>
                  </a:solidFill>
                  <a:latin typeface="Calibri"/>
                  <a:ea typeface="Calibri"/>
                  <a:cs typeface="Calibri"/>
                  <a:sym typeface="Calibri"/>
                </a:rPr>
                <a:t> </a:t>
              </a:r>
              <a:r>
                <a:rPr lang="fr-FR" sz="1400" b="1" dirty="0">
                  <a:solidFill>
                    <a:srgbClr val="FF0000"/>
                  </a:solidFill>
                  <a:latin typeface="Calibri"/>
                  <a:ea typeface="Calibri"/>
                  <a:cs typeface="Calibri"/>
                  <a:sym typeface="Calibri"/>
                </a:rPr>
                <a:t>@LHC</a:t>
              </a:r>
              <a:endParaRPr sz="1600" dirty="0"/>
            </a:p>
          </p:txBody>
        </p:sp>
      </p:grpSp>
      <p:sp>
        <p:nvSpPr>
          <p:cNvPr id="10" name="Google Shape;1023;p74">
            <a:extLst>
              <a:ext uri="{FF2B5EF4-FFF2-40B4-BE49-F238E27FC236}">
                <a16:creationId xmlns:a16="http://schemas.microsoft.com/office/drawing/2014/main" id="{14934E2C-4353-4AC2-93D1-C10A95AAECD3}"/>
              </a:ext>
            </a:extLst>
          </p:cNvPr>
          <p:cNvSpPr/>
          <p:nvPr/>
        </p:nvSpPr>
        <p:spPr>
          <a:xfrm>
            <a:off x="612076" y="1707184"/>
            <a:ext cx="2130902" cy="1222050"/>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11" name="Google Shape;1032;p74">
            <a:extLst>
              <a:ext uri="{FF2B5EF4-FFF2-40B4-BE49-F238E27FC236}">
                <a16:creationId xmlns:a16="http://schemas.microsoft.com/office/drawing/2014/main" id="{14B282F3-AADB-4625-8316-171115BD0D04}"/>
              </a:ext>
            </a:extLst>
          </p:cNvPr>
          <p:cNvSpPr/>
          <p:nvPr/>
        </p:nvSpPr>
        <p:spPr>
          <a:xfrm>
            <a:off x="300632" y="4114477"/>
            <a:ext cx="2567379" cy="1195952"/>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None/>
            </a:pPr>
            <a:r>
              <a:rPr lang="fr-FR" sz="1600" b="1" u="sng" dirty="0">
                <a:solidFill>
                  <a:srgbClr val="FF6700"/>
                </a:solidFill>
                <a:latin typeface="Calibri"/>
                <a:ea typeface="Calibri"/>
                <a:cs typeface="Calibri"/>
                <a:sym typeface="Calibri"/>
              </a:rPr>
              <a:t>Di-Muons </a:t>
            </a:r>
            <a:r>
              <a:rPr lang="fr-FR" sz="1600" b="1" u="sng" dirty="0" err="1">
                <a:solidFill>
                  <a:srgbClr val="FF6700"/>
                </a:solidFill>
                <a:latin typeface="Calibri"/>
                <a:ea typeface="Calibri"/>
                <a:cs typeface="Calibri"/>
                <a:sym typeface="Calibri"/>
              </a:rPr>
              <a:t>Spectrometer</a:t>
            </a:r>
            <a:endParaRPr lang="fr-FR" sz="1600" b="1" u="sng" dirty="0">
              <a:solidFill>
                <a:srgbClr val="FF6700"/>
              </a:solidFill>
              <a:latin typeface="Calibri"/>
              <a:ea typeface="Calibri"/>
              <a:cs typeface="Calibri"/>
              <a:sym typeface="Calibri"/>
            </a:endParaRPr>
          </a:p>
          <a:p>
            <a:pPr marL="285750" lvl="0" indent="-285750">
              <a:spcBef>
                <a:spcPts val="600"/>
              </a:spcBef>
              <a:buFont typeface="Arial" panose="020B0604020202020204" pitchFamily="34" charset="0"/>
              <a:buChar char="•"/>
            </a:pPr>
            <a:r>
              <a:rPr lang="en-US" sz="1200" dirty="0">
                <a:sym typeface="Calibri"/>
              </a:rPr>
              <a:t>Design of trajectory detectors </a:t>
            </a:r>
          </a:p>
          <a:p>
            <a:pPr marL="285750" lvl="0" indent="-285750">
              <a:buFont typeface="Arial" panose="020B0604020202020204" pitchFamily="34" charset="0"/>
              <a:buChar char="•"/>
            </a:pPr>
            <a:r>
              <a:rPr lang="en-US" sz="1200" dirty="0">
                <a:sym typeface="Calibri"/>
              </a:rPr>
              <a:t>Responsible for the first station (closest to the absorber) and electronics</a:t>
            </a:r>
            <a:endParaRPr lang="fr-FR" sz="1200" dirty="0">
              <a:sym typeface="Calibri"/>
            </a:endParaRPr>
          </a:p>
        </p:txBody>
      </p:sp>
      <p:grpSp>
        <p:nvGrpSpPr>
          <p:cNvPr id="16" name="Groupe 15">
            <a:extLst>
              <a:ext uri="{FF2B5EF4-FFF2-40B4-BE49-F238E27FC236}">
                <a16:creationId xmlns:a16="http://schemas.microsoft.com/office/drawing/2014/main" id="{759E040B-19DC-4E39-86CF-6DEA695C205A}"/>
              </a:ext>
            </a:extLst>
          </p:cNvPr>
          <p:cNvGrpSpPr/>
          <p:nvPr/>
        </p:nvGrpSpPr>
        <p:grpSpPr>
          <a:xfrm>
            <a:off x="3295044" y="1126091"/>
            <a:ext cx="2868841" cy="2284379"/>
            <a:chOff x="3514179" y="1016879"/>
            <a:chExt cx="2868841" cy="2284379"/>
          </a:xfrm>
        </p:grpSpPr>
        <p:pic>
          <p:nvPicPr>
            <p:cNvPr id="12" name="Google Shape;1024;p74">
              <a:extLst>
                <a:ext uri="{FF2B5EF4-FFF2-40B4-BE49-F238E27FC236}">
                  <a16:creationId xmlns:a16="http://schemas.microsoft.com/office/drawing/2014/main" id="{080BDE07-7E47-4A8E-819A-1598AD5A4C56}"/>
                </a:ext>
              </a:extLst>
            </p:cNvPr>
            <p:cNvPicPr preferRelativeResize="0"/>
            <p:nvPr/>
          </p:nvPicPr>
          <p:blipFill rotWithShape="1">
            <a:blip r:embed="rId5">
              <a:alphaModFix/>
            </a:blip>
            <a:srcRect t="2033"/>
            <a:stretch/>
          </p:blipFill>
          <p:spPr>
            <a:xfrm>
              <a:off x="3514179" y="1016879"/>
              <a:ext cx="2868841" cy="2284379"/>
            </a:xfrm>
            <a:prstGeom prst="rect">
              <a:avLst/>
            </a:prstGeom>
            <a:noFill/>
            <a:ln>
              <a:noFill/>
            </a:ln>
          </p:spPr>
        </p:pic>
        <p:pic>
          <p:nvPicPr>
            <p:cNvPr id="13" name="Image 12">
              <a:extLst>
                <a:ext uri="{FF2B5EF4-FFF2-40B4-BE49-F238E27FC236}">
                  <a16:creationId xmlns:a16="http://schemas.microsoft.com/office/drawing/2014/main" id="{6B0D57CF-F935-4CF6-8135-35E7DB710115}"/>
                </a:ext>
              </a:extLst>
            </p:cNvPr>
            <p:cNvPicPr>
              <a:picLocks noChangeAspect="1"/>
            </p:cNvPicPr>
            <p:nvPr/>
          </p:nvPicPr>
          <p:blipFill>
            <a:blip r:embed="rId6"/>
            <a:stretch>
              <a:fillRect/>
            </a:stretch>
          </p:blipFill>
          <p:spPr>
            <a:xfrm>
              <a:off x="5674419" y="1175292"/>
              <a:ext cx="494156" cy="284220"/>
            </a:xfrm>
            <a:prstGeom prst="rect">
              <a:avLst/>
            </a:prstGeom>
          </p:spPr>
        </p:pic>
        <p:pic>
          <p:nvPicPr>
            <p:cNvPr id="14" name="Image 13">
              <a:extLst>
                <a:ext uri="{FF2B5EF4-FFF2-40B4-BE49-F238E27FC236}">
                  <a16:creationId xmlns:a16="http://schemas.microsoft.com/office/drawing/2014/main" id="{16DBE620-2310-46CD-934E-071D7065D709}"/>
                </a:ext>
              </a:extLst>
            </p:cNvPr>
            <p:cNvPicPr>
              <a:picLocks noChangeAspect="1"/>
            </p:cNvPicPr>
            <p:nvPr/>
          </p:nvPicPr>
          <p:blipFill>
            <a:blip r:embed="rId7"/>
            <a:stretch>
              <a:fillRect/>
            </a:stretch>
          </p:blipFill>
          <p:spPr>
            <a:xfrm>
              <a:off x="3977148" y="1289363"/>
              <a:ext cx="257020" cy="56077"/>
            </a:xfrm>
            <a:prstGeom prst="rect">
              <a:avLst/>
            </a:prstGeom>
          </p:spPr>
        </p:pic>
        <p:pic>
          <p:nvPicPr>
            <p:cNvPr id="15" name="Image 14">
              <a:extLst>
                <a:ext uri="{FF2B5EF4-FFF2-40B4-BE49-F238E27FC236}">
                  <a16:creationId xmlns:a16="http://schemas.microsoft.com/office/drawing/2014/main" id="{176A58DF-74E6-4866-AB1C-3D3A8888730E}"/>
                </a:ext>
              </a:extLst>
            </p:cNvPr>
            <p:cNvPicPr>
              <a:picLocks noChangeAspect="1"/>
            </p:cNvPicPr>
            <p:nvPr/>
          </p:nvPicPr>
          <p:blipFill>
            <a:blip r:embed="rId8"/>
            <a:stretch>
              <a:fillRect/>
            </a:stretch>
          </p:blipFill>
          <p:spPr>
            <a:xfrm>
              <a:off x="4341528" y="1195134"/>
              <a:ext cx="309136" cy="235155"/>
            </a:xfrm>
            <a:prstGeom prst="rect">
              <a:avLst/>
            </a:prstGeom>
          </p:spPr>
        </p:pic>
      </p:grpSp>
      <p:pic>
        <p:nvPicPr>
          <p:cNvPr id="17" name="Picture 2" descr="Spectromètre à muons d'ALICE">
            <a:extLst>
              <a:ext uri="{FF2B5EF4-FFF2-40B4-BE49-F238E27FC236}">
                <a16:creationId xmlns:a16="http://schemas.microsoft.com/office/drawing/2014/main" id="{B8EBF06D-09FE-4D18-8AE5-71D2B13CAD6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471610" y="3254263"/>
            <a:ext cx="2868841" cy="210120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B870FB2C-05B9-4808-B8CF-4DB7E936C16E}"/>
              </a:ext>
            </a:extLst>
          </p:cNvPr>
          <p:cNvSpPr/>
          <p:nvPr/>
        </p:nvSpPr>
        <p:spPr>
          <a:xfrm>
            <a:off x="6581590" y="900217"/>
            <a:ext cx="4073691" cy="1261884"/>
          </a:xfrm>
          <a:prstGeom prst="rect">
            <a:avLst/>
          </a:prstGeom>
        </p:spPr>
        <p:txBody>
          <a:bodyPr wrap="square">
            <a:spAutoFit/>
          </a:bodyPr>
          <a:lstStyle/>
          <a:p>
            <a:pPr>
              <a:spcBef>
                <a:spcPts val="0"/>
              </a:spcBef>
              <a:spcAft>
                <a:spcPts val="0"/>
              </a:spcAft>
            </a:pPr>
            <a:r>
              <a:rPr lang="en-US" sz="1600" b="1" u="sng" dirty="0">
                <a:solidFill>
                  <a:srgbClr val="FF6700"/>
                </a:solidFill>
                <a:latin typeface="Calibri"/>
                <a:cs typeface="Calibri"/>
              </a:rPr>
              <a:t>Taking data with ALICE: 2008-…</a:t>
            </a:r>
          </a:p>
          <a:p>
            <a:r>
              <a:rPr lang="en-US" sz="1200" dirty="0"/>
              <a:t>Characterize the QGP, the initial state of nuclei, the mechanisms of production of open charm and </a:t>
            </a:r>
            <a:r>
              <a:rPr lang="en-US" sz="1200" dirty="0" err="1"/>
              <a:t>charmonia</a:t>
            </a:r>
            <a:endParaRPr lang="en-US" sz="1200" dirty="0"/>
          </a:p>
          <a:p>
            <a:r>
              <a:rPr lang="en-US" sz="1200" dirty="0"/>
              <a:t>Probes: </a:t>
            </a:r>
            <a:r>
              <a:rPr lang="en-US" sz="1200" dirty="0" err="1"/>
              <a:t>charmonia</a:t>
            </a:r>
            <a:r>
              <a:rPr lang="en-US" sz="1200" dirty="0"/>
              <a:t> (J/ψ, ψ(2S), double J/ψ), open charm (D), Z0</a:t>
            </a:r>
          </a:p>
          <a:p>
            <a:r>
              <a:rPr lang="en-US" sz="1200" dirty="0"/>
              <a:t>Types of collisions: Pb-Pb, p-Pb, p-p</a:t>
            </a:r>
            <a:endParaRPr lang="en-US" sz="1600" dirty="0"/>
          </a:p>
        </p:txBody>
      </p:sp>
      <p:pic>
        <p:nvPicPr>
          <p:cNvPr id="19" name="Image 18">
            <a:extLst>
              <a:ext uri="{FF2B5EF4-FFF2-40B4-BE49-F238E27FC236}">
                <a16:creationId xmlns:a16="http://schemas.microsoft.com/office/drawing/2014/main" id="{5D36C5A6-A91B-4536-B7B9-5E9B8C58F207}"/>
              </a:ext>
            </a:extLst>
          </p:cNvPr>
          <p:cNvPicPr>
            <a:picLocks noChangeAspect="1"/>
          </p:cNvPicPr>
          <p:nvPr/>
        </p:nvPicPr>
        <p:blipFill>
          <a:blip r:embed="rId10"/>
          <a:stretch>
            <a:fillRect/>
          </a:stretch>
        </p:blipFill>
        <p:spPr>
          <a:xfrm>
            <a:off x="7093012" y="2106304"/>
            <a:ext cx="3050849" cy="2221618"/>
          </a:xfrm>
          <a:prstGeom prst="rect">
            <a:avLst/>
          </a:prstGeom>
        </p:spPr>
      </p:pic>
      <p:sp>
        <p:nvSpPr>
          <p:cNvPr id="20" name="ZoneTexte 19">
            <a:extLst>
              <a:ext uri="{FF2B5EF4-FFF2-40B4-BE49-F238E27FC236}">
                <a16:creationId xmlns:a16="http://schemas.microsoft.com/office/drawing/2014/main" id="{00701EE5-FFEC-44C7-B951-CE574A4488DE}"/>
              </a:ext>
            </a:extLst>
          </p:cNvPr>
          <p:cNvSpPr txBox="1"/>
          <p:nvPr/>
        </p:nvSpPr>
        <p:spPr>
          <a:xfrm>
            <a:off x="7106415" y="4853349"/>
            <a:ext cx="3616727" cy="646331"/>
          </a:xfrm>
          <a:prstGeom prst="rect">
            <a:avLst/>
          </a:prstGeom>
          <a:noFill/>
        </p:spPr>
        <p:txBody>
          <a:bodyPr wrap="square">
            <a:spAutoFit/>
          </a:bodyPr>
          <a:lstStyle/>
          <a:p>
            <a:pPr marL="457200" lvl="1"/>
            <a:r>
              <a:rPr lang="fr-FR" sz="1200" dirty="0">
                <a:latin typeface="+mj-lt"/>
              </a:rPr>
              <a:t>Large</a:t>
            </a:r>
            <a:r>
              <a:rPr lang="fr-FR" sz="1200" dirty="0">
                <a:solidFill>
                  <a:srgbClr val="000000"/>
                </a:solidFill>
                <a:effectLst/>
                <a:latin typeface="+mj-lt"/>
              </a:rPr>
              <a:t> </a:t>
            </a:r>
            <a:r>
              <a:rPr lang="fr-FR" sz="1200" i="1" dirty="0" err="1">
                <a:solidFill>
                  <a:srgbClr val="000000"/>
                </a:solidFill>
                <a:effectLst/>
                <a:latin typeface="+mj-lt"/>
              </a:rPr>
              <a:t>p</a:t>
            </a:r>
            <a:r>
              <a:rPr lang="fr-FR" sz="1200" baseline="-25000" dirty="0" err="1">
                <a:solidFill>
                  <a:srgbClr val="000000"/>
                </a:solidFill>
                <a:effectLst/>
                <a:latin typeface="+mj-lt"/>
              </a:rPr>
              <a:t>T</a:t>
            </a:r>
            <a:r>
              <a:rPr lang="fr-FR" sz="1200" dirty="0">
                <a:solidFill>
                  <a:srgbClr val="000000"/>
                </a:solidFill>
                <a:effectLst/>
                <a:latin typeface="+mj-lt"/>
              </a:rPr>
              <a:t>: </a:t>
            </a:r>
            <a:r>
              <a:rPr lang="fr-FR" sz="1200" dirty="0" err="1">
                <a:solidFill>
                  <a:srgbClr val="000000"/>
                </a:solidFill>
                <a:effectLst/>
                <a:latin typeface="+mj-lt"/>
              </a:rPr>
              <a:t>strong</a:t>
            </a:r>
            <a:r>
              <a:rPr lang="fr-FR" sz="1200" dirty="0">
                <a:solidFill>
                  <a:srgbClr val="000000"/>
                </a:solidFill>
                <a:effectLst/>
                <a:latin typeface="+mj-lt"/>
              </a:rPr>
              <a:t> suppression J/</a:t>
            </a:r>
            <a:r>
              <a:rPr lang="el-GR" sz="1200" dirty="0">
                <a:solidFill>
                  <a:srgbClr val="000000"/>
                </a:solidFill>
                <a:effectLst/>
                <a:latin typeface="+mj-lt"/>
              </a:rPr>
              <a:t>ψ</a:t>
            </a:r>
            <a:r>
              <a:rPr lang="fr-FR" sz="1200" dirty="0">
                <a:solidFill>
                  <a:srgbClr val="000000"/>
                </a:solidFill>
                <a:effectLst/>
                <a:latin typeface="+mj-lt"/>
              </a:rPr>
              <a:t> →</a:t>
            </a:r>
          </a:p>
          <a:p>
            <a:pPr marL="457200" lvl="1"/>
            <a:r>
              <a:rPr lang="en-US" sz="1200" dirty="0">
                <a:latin typeface="+mj-lt"/>
              </a:rPr>
              <a:t>dissociation by color screening and loss of energy of </a:t>
            </a:r>
            <a:r>
              <a:rPr lang="en-US" sz="1200" dirty="0" err="1">
                <a:latin typeface="+mj-lt"/>
              </a:rPr>
              <a:t>partons</a:t>
            </a:r>
            <a:r>
              <a:rPr lang="en-US" sz="1200" dirty="0">
                <a:latin typeface="+mj-lt"/>
              </a:rPr>
              <a:t> in the medium</a:t>
            </a:r>
            <a:endParaRPr lang="fr-FR" sz="1200" dirty="0">
              <a:solidFill>
                <a:srgbClr val="000000"/>
              </a:solidFill>
              <a:effectLst/>
              <a:latin typeface="+mj-lt"/>
            </a:endParaRPr>
          </a:p>
        </p:txBody>
      </p:sp>
      <p:sp>
        <p:nvSpPr>
          <p:cNvPr id="21" name="ZoneTexte 20">
            <a:extLst>
              <a:ext uri="{FF2B5EF4-FFF2-40B4-BE49-F238E27FC236}">
                <a16:creationId xmlns:a16="http://schemas.microsoft.com/office/drawing/2014/main" id="{0856E8B8-9E58-4D69-9894-EDF264959817}"/>
              </a:ext>
            </a:extLst>
          </p:cNvPr>
          <p:cNvSpPr txBox="1"/>
          <p:nvPr/>
        </p:nvSpPr>
        <p:spPr>
          <a:xfrm>
            <a:off x="6067883" y="4397226"/>
            <a:ext cx="2550554" cy="461665"/>
          </a:xfrm>
          <a:prstGeom prst="rect">
            <a:avLst/>
          </a:prstGeom>
          <a:noFill/>
        </p:spPr>
        <p:txBody>
          <a:bodyPr wrap="square">
            <a:spAutoFit/>
          </a:bodyPr>
          <a:lstStyle/>
          <a:p>
            <a:pPr marL="457200" lvl="1"/>
            <a:r>
              <a:rPr lang="en-US" sz="1200" dirty="0">
                <a:latin typeface="+mj-lt"/>
              </a:rPr>
              <a:t>small</a:t>
            </a:r>
            <a:r>
              <a:rPr lang="en-US" sz="1200" dirty="0">
                <a:solidFill>
                  <a:srgbClr val="000000"/>
                </a:solidFill>
                <a:effectLst/>
                <a:latin typeface="+mj-lt"/>
              </a:rPr>
              <a:t> </a:t>
            </a:r>
            <a:r>
              <a:rPr lang="en-US" sz="1200" i="1" dirty="0" err="1">
                <a:solidFill>
                  <a:srgbClr val="000000"/>
                </a:solidFill>
                <a:effectLst/>
                <a:latin typeface="+mj-lt"/>
              </a:rPr>
              <a:t>p</a:t>
            </a:r>
            <a:r>
              <a:rPr lang="en-US" sz="1200" baseline="-25000" dirty="0" err="1">
                <a:solidFill>
                  <a:srgbClr val="000000"/>
                </a:solidFill>
                <a:effectLst/>
                <a:latin typeface="+mj-lt"/>
              </a:rPr>
              <a:t>T</a:t>
            </a:r>
            <a:r>
              <a:rPr lang="en-US" sz="1200" dirty="0">
                <a:solidFill>
                  <a:srgbClr val="000000"/>
                </a:solidFill>
                <a:effectLst/>
                <a:latin typeface="+mj-lt"/>
              </a:rPr>
              <a:t>:  less suppression → </a:t>
            </a:r>
            <a:r>
              <a:rPr lang="en-US" sz="1200" dirty="0" err="1">
                <a:solidFill>
                  <a:srgbClr val="000000"/>
                </a:solidFill>
                <a:effectLst/>
                <a:latin typeface="+mj-lt"/>
              </a:rPr>
              <a:t>regénération</a:t>
            </a:r>
            <a:r>
              <a:rPr lang="en-US" sz="1200" dirty="0">
                <a:solidFill>
                  <a:srgbClr val="000000"/>
                </a:solidFill>
                <a:effectLst/>
                <a:latin typeface="+mj-lt"/>
              </a:rPr>
              <a:t> de J/ψ</a:t>
            </a:r>
          </a:p>
        </p:txBody>
      </p:sp>
      <p:sp>
        <p:nvSpPr>
          <p:cNvPr id="22" name="Flèche : droite 21">
            <a:extLst>
              <a:ext uri="{FF2B5EF4-FFF2-40B4-BE49-F238E27FC236}">
                <a16:creationId xmlns:a16="http://schemas.microsoft.com/office/drawing/2014/main" id="{99DA058E-33FD-4A43-A5A6-1859F35AF199}"/>
              </a:ext>
            </a:extLst>
          </p:cNvPr>
          <p:cNvSpPr/>
          <p:nvPr/>
        </p:nvSpPr>
        <p:spPr>
          <a:xfrm rot="17871956">
            <a:off x="6957720" y="3837962"/>
            <a:ext cx="1004761" cy="216024"/>
          </a:xfrm>
          <a:prstGeom prst="rightArrow">
            <a:avLst>
              <a:gd name="adj1" fmla="val 22215"/>
              <a:gd name="adj2" fmla="val 50000"/>
            </a:avLst>
          </a:prstGeom>
          <a:solidFill>
            <a:srgbClr val="FF67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3" name="Flèche : droite 22">
            <a:extLst>
              <a:ext uri="{FF2B5EF4-FFF2-40B4-BE49-F238E27FC236}">
                <a16:creationId xmlns:a16="http://schemas.microsoft.com/office/drawing/2014/main" id="{2844E008-824D-4896-8B28-45492AC1D81D}"/>
              </a:ext>
            </a:extLst>
          </p:cNvPr>
          <p:cNvSpPr/>
          <p:nvPr/>
        </p:nvSpPr>
        <p:spPr>
          <a:xfrm rot="15348657">
            <a:off x="8662205" y="4177430"/>
            <a:ext cx="1004761" cy="216024"/>
          </a:xfrm>
          <a:prstGeom prst="rightArrow">
            <a:avLst>
              <a:gd name="adj1" fmla="val 22215"/>
              <a:gd name="adj2" fmla="val 50000"/>
            </a:avLst>
          </a:prstGeom>
          <a:solidFill>
            <a:srgbClr val="FF670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4">
            <a:extLst>
              <a:ext uri="{FF2B5EF4-FFF2-40B4-BE49-F238E27FC236}">
                <a16:creationId xmlns:a16="http://schemas.microsoft.com/office/drawing/2014/main" id="{6A3AA1EC-61D8-408A-B2B4-6DC80FAA28DC}"/>
              </a:ext>
            </a:extLst>
          </p:cNvPr>
          <p:cNvPicPr>
            <a:picLocks noChangeAspect="1"/>
          </p:cNvPicPr>
          <p:nvPr/>
        </p:nvPicPr>
        <p:blipFill>
          <a:blip r:embed="rId6"/>
          <a:stretch>
            <a:fillRect/>
          </a:stretch>
        </p:blipFill>
        <p:spPr>
          <a:xfrm>
            <a:off x="8052225" y="2056586"/>
            <a:ext cx="356956" cy="205308"/>
          </a:xfrm>
          <a:prstGeom prst="rect">
            <a:avLst/>
          </a:prstGeom>
        </p:spPr>
      </p:pic>
      <p:sp>
        <p:nvSpPr>
          <p:cNvPr id="26" name="ZoneTexte 25">
            <a:extLst>
              <a:ext uri="{FF2B5EF4-FFF2-40B4-BE49-F238E27FC236}">
                <a16:creationId xmlns:a16="http://schemas.microsoft.com/office/drawing/2014/main" id="{CF7295A0-3650-46BF-9487-DAF406430844}"/>
              </a:ext>
            </a:extLst>
          </p:cNvPr>
          <p:cNvSpPr txBox="1"/>
          <p:nvPr/>
        </p:nvSpPr>
        <p:spPr>
          <a:xfrm>
            <a:off x="2575749" y="613345"/>
            <a:ext cx="5253259" cy="338554"/>
          </a:xfrm>
          <a:prstGeom prst="rect">
            <a:avLst/>
          </a:prstGeom>
          <a:noFill/>
        </p:spPr>
        <p:txBody>
          <a:bodyPr wrap="square" rtlCol="0">
            <a:spAutoFit/>
          </a:bodyPr>
          <a:lstStyle/>
          <a:p>
            <a:pPr marL="12700">
              <a:lnSpc>
                <a:spcPct val="100000"/>
              </a:lnSpc>
              <a:spcBef>
                <a:spcPts val="100"/>
              </a:spcBef>
            </a:pPr>
            <a:r>
              <a:rPr lang="fr-FR" sz="1600" i="1" spc="125" dirty="0">
                <a:latin typeface="Calibri"/>
                <a:cs typeface="Calibri"/>
              </a:rPr>
              <a:t>C. Briançon, B. </a:t>
            </a:r>
            <a:r>
              <a:rPr lang="fr-FR" sz="1600" i="1" spc="125" dirty="0" err="1">
                <a:latin typeface="Calibri"/>
                <a:cs typeface="Calibri"/>
              </a:rPr>
              <a:t>Espagnon</a:t>
            </a:r>
            <a:r>
              <a:rPr lang="fr-FR" sz="1600" i="1" spc="125" dirty="0">
                <a:latin typeface="Calibri"/>
                <a:cs typeface="Calibri"/>
              </a:rPr>
              <a:t> ,C.</a:t>
            </a:r>
            <a:r>
              <a:rPr lang="fr-FR" sz="1600" i="1" spc="-40" dirty="0">
                <a:latin typeface="Calibri"/>
                <a:cs typeface="Calibri"/>
              </a:rPr>
              <a:t> </a:t>
            </a:r>
            <a:r>
              <a:rPr lang="fr-FR" sz="1600" i="1" spc="-10" dirty="0" err="1">
                <a:latin typeface="Calibri"/>
                <a:cs typeface="Calibri"/>
              </a:rPr>
              <a:t>Hadjidakis</a:t>
            </a:r>
            <a:r>
              <a:rPr lang="fr-FR" sz="1600" i="1" spc="-10" dirty="0">
                <a:latin typeface="Calibri"/>
                <a:cs typeface="Calibri"/>
              </a:rPr>
              <a:t>,</a:t>
            </a:r>
            <a:r>
              <a:rPr lang="fr-FR" sz="1600" i="1" spc="-20" dirty="0">
                <a:latin typeface="Calibri"/>
                <a:cs typeface="Calibri"/>
              </a:rPr>
              <a:t>, </a:t>
            </a:r>
            <a:r>
              <a:rPr lang="fr-FR" sz="1600" i="1" spc="140" dirty="0">
                <a:latin typeface="Calibri"/>
                <a:cs typeface="Calibri"/>
              </a:rPr>
              <a:t>C. </a:t>
            </a:r>
            <a:r>
              <a:rPr lang="fr-FR" sz="1600" i="1" spc="-15" dirty="0" err="1">
                <a:latin typeface="Calibri"/>
                <a:cs typeface="Calibri"/>
              </a:rPr>
              <a:t>Suire</a:t>
            </a:r>
            <a:r>
              <a:rPr lang="fr-FR" sz="1600" i="1" spc="-15" dirty="0">
                <a:latin typeface="Calibri"/>
                <a:cs typeface="Calibri"/>
              </a:rPr>
              <a:t> et al </a:t>
            </a:r>
            <a:endParaRPr lang="en-US" sz="1600" dirty="0"/>
          </a:p>
        </p:txBody>
      </p:sp>
    </p:spTree>
    <p:extLst>
      <p:ext uri="{BB962C8B-B14F-4D97-AF65-F5344CB8AC3E}">
        <p14:creationId xmlns:p14="http://schemas.microsoft.com/office/powerpoint/2010/main" val="9595721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E2379A53-0820-4E7D-AC30-73EF91D8E4F2}"/>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3E1D938D-A22C-4EE3-9871-FB4735596436}"/>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384B3A1B-061F-4DFD-90B2-3428CC5E6575}"/>
              </a:ext>
            </a:extLst>
          </p:cNvPr>
          <p:cNvSpPr>
            <a:spLocks noGrp="1"/>
          </p:cNvSpPr>
          <p:nvPr>
            <p:ph type="sldNum" sz="quarter" idx="12"/>
          </p:nvPr>
        </p:nvSpPr>
        <p:spPr/>
        <p:txBody>
          <a:bodyPr/>
          <a:lstStyle/>
          <a:p>
            <a:fld id="{77E71596-5F9D-49C5-9701-16B3CA54319D}" type="slidenum">
              <a:rPr lang="fr-FR" smtClean="0"/>
              <a:pPr/>
              <a:t>33</a:t>
            </a:fld>
            <a:endParaRPr lang="fr-FR" dirty="0"/>
          </a:p>
        </p:txBody>
      </p:sp>
      <p:sp>
        <p:nvSpPr>
          <p:cNvPr id="6" name="Titre 5">
            <a:extLst>
              <a:ext uri="{FF2B5EF4-FFF2-40B4-BE49-F238E27FC236}">
                <a16:creationId xmlns:a16="http://schemas.microsoft.com/office/drawing/2014/main" id="{125B529E-2965-40B6-B1FE-F82BB413B853}"/>
              </a:ext>
            </a:extLst>
          </p:cNvPr>
          <p:cNvSpPr>
            <a:spLocks noGrp="1"/>
          </p:cNvSpPr>
          <p:nvPr>
            <p:ph type="title"/>
          </p:nvPr>
        </p:nvSpPr>
        <p:spPr/>
        <p:txBody>
          <a:bodyPr/>
          <a:lstStyle/>
          <a:p>
            <a:r>
              <a:rPr lang="fr-FR" dirty="0">
                <a:solidFill>
                  <a:srgbClr val="FF6700"/>
                </a:solidFill>
                <a:cs typeface="Calibri"/>
                <a:sym typeface="Calibri"/>
              </a:rPr>
              <a:t>Pierre Auger </a:t>
            </a:r>
            <a:r>
              <a:rPr lang="fr-FR" dirty="0" err="1">
                <a:solidFill>
                  <a:srgbClr val="FF6700"/>
                </a:solidFill>
                <a:cs typeface="Calibri"/>
                <a:sym typeface="Calibri"/>
              </a:rPr>
              <a:t>Observatory</a:t>
            </a:r>
            <a:r>
              <a:rPr lang="fr-FR" dirty="0">
                <a:solidFill>
                  <a:srgbClr val="FF6700"/>
                </a:solidFill>
                <a:cs typeface="Calibri"/>
                <a:sym typeface="Calibri"/>
              </a:rPr>
              <a:t>  </a:t>
            </a:r>
            <a:endParaRPr lang="fr-FR" dirty="0"/>
          </a:p>
        </p:txBody>
      </p:sp>
      <p:sp>
        <p:nvSpPr>
          <p:cNvPr id="7" name="bk object 16">
            <a:extLst>
              <a:ext uri="{FF2B5EF4-FFF2-40B4-BE49-F238E27FC236}">
                <a16:creationId xmlns:a16="http://schemas.microsoft.com/office/drawing/2014/main" id="{40558261-1155-4812-9063-C53F464598D1}"/>
              </a:ext>
            </a:extLst>
          </p:cNvPr>
          <p:cNvSpPr/>
          <p:nvPr/>
        </p:nvSpPr>
        <p:spPr>
          <a:xfrm>
            <a:off x="0" y="653480"/>
            <a:ext cx="10772775" cy="5064139"/>
          </a:xfrm>
          <a:prstGeom prst="rect">
            <a:avLst/>
          </a:prstGeom>
          <a:blipFill>
            <a:blip r:embed="rId2" cstate="print"/>
            <a:stretch>
              <a:fillRect/>
            </a:stretch>
          </a:blipFill>
        </p:spPr>
        <p:txBody>
          <a:bodyPr wrap="square" lIns="0" tIns="0" rIns="0" bIns="0" rtlCol="0"/>
          <a:lstStyle/>
          <a:p>
            <a:endParaRPr sz="2400"/>
          </a:p>
        </p:txBody>
      </p:sp>
      <p:sp>
        <p:nvSpPr>
          <p:cNvPr id="9" name="bk object 18">
            <a:extLst>
              <a:ext uri="{FF2B5EF4-FFF2-40B4-BE49-F238E27FC236}">
                <a16:creationId xmlns:a16="http://schemas.microsoft.com/office/drawing/2014/main" id="{77DEBC0D-6317-43F5-BDBB-F99239AF3B77}"/>
              </a:ext>
            </a:extLst>
          </p:cNvPr>
          <p:cNvSpPr/>
          <p:nvPr/>
        </p:nvSpPr>
        <p:spPr>
          <a:xfrm>
            <a:off x="6610523" y="1815524"/>
            <a:ext cx="1030528" cy="1016988"/>
          </a:xfrm>
          <a:prstGeom prst="roundRect">
            <a:avLst/>
          </a:prstGeom>
          <a:blipFill>
            <a:blip r:embed="rId3" cstate="print"/>
            <a:stretch>
              <a:fillRect/>
            </a:stretch>
          </a:blipFill>
          <a:ln w="38100">
            <a:solidFill>
              <a:srgbClr val="FF6700"/>
            </a:solidFill>
          </a:ln>
        </p:spPr>
        <p:txBody>
          <a:bodyPr wrap="square" lIns="0" tIns="0" rIns="0" bIns="0" rtlCol="0"/>
          <a:lstStyle/>
          <a:p>
            <a:endParaRPr sz="2400"/>
          </a:p>
        </p:txBody>
      </p:sp>
      <p:sp>
        <p:nvSpPr>
          <p:cNvPr id="11" name="bk object 20">
            <a:extLst>
              <a:ext uri="{FF2B5EF4-FFF2-40B4-BE49-F238E27FC236}">
                <a16:creationId xmlns:a16="http://schemas.microsoft.com/office/drawing/2014/main" id="{51EBEF66-991C-4539-92C4-F78C37149F14}"/>
              </a:ext>
            </a:extLst>
          </p:cNvPr>
          <p:cNvSpPr/>
          <p:nvPr/>
        </p:nvSpPr>
        <p:spPr>
          <a:xfrm>
            <a:off x="2092669" y="4813148"/>
            <a:ext cx="1326942" cy="879232"/>
          </a:xfrm>
          <a:prstGeom prst="roundRect">
            <a:avLst>
              <a:gd name="adj" fmla="val 18508"/>
            </a:avLst>
          </a:prstGeom>
          <a:blipFill>
            <a:blip r:embed="rId4" cstate="print"/>
            <a:stretch>
              <a:fillRect/>
            </a:stretch>
          </a:blipFill>
          <a:ln w="28575">
            <a:solidFill>
              <a:srgbClr val="FF6700"/>
            </a:solidFill>
          </a:ln>
        </p:spPr>
        <p:txBody>
          <a:bodyPr wrap="square" lIns="0" tIns="0" rIns="0" bIns="0" rtlCol="0"/>
          <a:lstStyle/>
          <a:p>
            <a:endParaRPr sz="2400"/>
          </a:p>
        </p:txBody>
      </p:sp>
      <p:sp>
        <p:nvSpPr>
          <p:cNvPr id="13" name="bk object 22">
            <a:extLst>
              <a:ext uri="{FF2B5EF4-FFF2-40B4-BE49-F238E27FC236}">
                <a16:creationId xmlns:a16="http://schemas.microsoft.com/office/drawing/2014/main" id="{5C1FFB40-2E12-46DC-9868-5286A37C3052}"/>
              </a:ext>
            </a:extLst>
          </p:cNvPr>
          <p:cNvSpPr/>
          <p:nvPr/>
        </p:nvSpPr>
        <p:spPr>
          <a:xfrm>
            <a:off x="1133801" y="1134324"/>
            <a:ext cx="958868" cy="1038752"/>
          </a:xfrm>
          <a:prstGeom prst="rect">
            <a:avLst/>
          </a:prstGeom>
          <a:blipFill>
            <a:blip r:embed="rId5" cstate="print"/>
            <a:stretch>
              <a:fillRect/>
            </a:stretch>
          </a:blipFill>
        </p:spPr>
        <p:txBody>
          <a:bodyPr wrap="square" lIns="0" tIns="0" rIns="0" bIns="0" rtlCol="0"/>
          <a:lstStyle/>
          <a:p>
            <a:endParaRPr sz="2400"/>
          </a:p>
        </p:txBody>
      </p:sp>
      <p:sp>
        <p:nvSpPr>
          <p:cNvPr id="15" name="bk object 24">
            <a:extLst>
              <a:ext uri="{FF2B5EF4-FFF2-40B4-BE49-F238E27FC236}">
                <a16:creationId xmlns:a16="http://schemas.microsoft.com/office/drawing/2014/main" id="{7D2609E8-BCBC-4C9A-8354-794253179BDD}"/>
              </a:ext>
            </a:extLst>
          </p:cNvPr>
          <p:cNvSpPr/>
          <p:nvPr/>
        </p:nvSpPr>
        <p:spPr>
          <a:xfrm>
            <a:off x="2344219" y="1451619"/>
            <a:ext cx="538298" cy="692244"/>
          </a:xfrm>
          <a:prstGeom prst="rect">
            <a:avLst/>
          </a:prstGeom>
          <a:blipFill>
            <a:blip r:embed="rId6" cstate="print"/>
            <a:stretch>
              <a:fillRect/>
            </a:stretch>
          </a:blipFill>
        </p:spPr>
        <p:txBody>
          <a:bodyPr wrap="square" lIns="0" tIns="0" rIns="0" bIns="0" rtlCol="0"/>
          <a:lstStyle/>
          <a:p>
            <a:endParaRPr sz="2400"/>
          </a:p>
        </p:txBody>
      </p:sp>
      <p:sp>
        <p:nvSpPr>
          <p:cNvPr id="16" name="bk object 25">
            <a:extLst>
              <a:ext uri="{FF2B5EF4-FFF2-40B4-BE49-F238E27FC236}">
                <a16:creationId xmlns:a16="http://schemas.microsoft.com/office/drawing/2014/main" id="{CBFE0639-2967-43B0-9CB4-00B75D21B50D}"/>
              </a:ext>
            </a:extLst>
          </p:cNvPr>
          <p:cNvSpPr/>
          <p:nvPr/>
        </p:nvSpPr>
        <p:spPr>
          <a:xfrm>
            <a:off x="1384949" y="1431670"/>
            <a:ext cx="967796" cy="370432"/>
          </a:xfrm>
          <a:custGeom>
            <a:avLst/>
            <a:gdLst/>
            <a:ahLst/>
            <a:cxnLst/>
            <a:rect l="l" t="t" r="r" b="b"/>
            <a:pathLst>
              <a:path w="897255" h="467359">
                <a:moveTo>
                  <a:pt x="0" y="0"/>
                </a:moveTo>
                <a:lnTo>
                  <a:pt x="4031" y="368"/>
                </a:lnTo>
                <a:lnTo>
                  <a:pt x="5893" y="545"/>
                </a:lnTo>
                <a:lnTo>
                  <a:pt x="7748" y="728"/>
                </a:lnTo>
                <a:lnTo>
                  <a:pt x="9597" y="918"/>
                </a:lnTo>
                <a:lnTo>
                  <a:pt x="13295" y="1298"/>
                </a:lnTo>
                <a:lnTo>
                  <a:pt x="63092" y="8480"/>
                </a:lnTo>
                <a:lnTo>
                  <a:pt x="103181" y="17064"/>
                </a:lnTo>
                <a:lnTo>
                  <a:pt x="141025" y="27716"/>
                </a:lnTo>
                <a:lnTo>
                  <a:pt x="210575" y="54532"/>
                </a:lnTo>
                <a:lnTo>
                  <a:pt x="290414" y="98458"/>
                </a:lnTo>
                <a:lnTo>
                  <a:pt x="334637" y="129387"/>
                </a:lnTo>
                <a:lnTo>
                  <a:pt x="375855" y="162433"/>
                </a:lnTo>
                <a:lnTo>
                  <a:pt x="414679" y="196889"/>
                </a:lnTo>
                <a:lnTo>
                  <a:pt x="451717" y="232052"/>
                </a:lnTo>
                <a:lnTo>
                  <a:pt x="484381" y="264036"/>
                </a:lnTo>
                <a:lnTo>
                  <a:pt x="516708" y="295490"/>
                </a:lnTo>
                <a:lnTo>
                  <a:pt x="549332" y="325884"/>
                </a:lnTo>
                <a:lnTo>
                  <a:pt x="582888" y="354688"/>
                </a:lnTo>
                <a:lnTo>
                  <a:pt x="618010" y="381371"/>
                </a:lnTo>
                <a:lnTo>
                  <a:pt x="655333" y="405404"/>
                </a:lnTo>
                <a:lnTo>
                  <a:pt x="695491" y="426255"/>
                </a:lnTo>
                <a:lnTo>
                  <a:pt x="739119" y="443396"/>
                </a:lnTo>
                <a:lnTo>
                  <a:pt x="786852" y="456296"/>
                </a:lnTo>
                <a:lnTo>
                  <a:pt x="839324" y="464424"/>
                </a:lnTo>
                <a:lnTo>
                  <a:pt x="897169" y="467252"/>
                </a:lnTo>
              </a:path>
            </a:pathLst>
          </a:custGeom>
          <a:ln w="19049">
            <a:solidFill>
              <a:srgbClr val="FFFFFF"/>
            </a:solidFill>
          </a:ln>
        </p:spPr>
        <p:txBody>
          <a:bodyPr wrap="square" lIns="0" tIns="0" rIns="0" bIns="0" rtlCol="0"/>
          <a:lstStyle/>
          <a:p>
            <a:endParaRPr sz="2400"/>
          </a:p>
        </p:txBody>
      </p:sp>
      <p:sp>
        <p:nvSpPr>
          <p:cNvPr id="17" name="bk object 26">
            <a:extLst>
              <a:ext uri="{FF2B5EF4-FFF2-40B4-BE49-F238E27FC236}">
                <a16:creationId xmlns:a16="http://schemas.microsoft.com/office/drawing/2014/main" id="{F44AC63B-E9D0-44F0-85BD-309F3E898403}"/>
              </a:ext>
            </a:extLst>
          </p:cNvPr>
          <p:cNvSpPr/>
          <p:nvPr/>
        </p:nvSpPr>
        <p:spPr>
          <a:xfrm>
            <a:off x="1316291" y="1391531"/>
            <a:ext cx="80128" cy="80128"/>
          </a:xfrm>
          <a:prstGeom prst="rect">
            <a:avLst/>
          </a:prstGeom>
          <a:blipFill>
            <a:blip r:embed="rId7" cstate="print"/>
            <a:stretch>
              <a:fillRect/>
            </a:stretch>
          </a:blipFill>
        </p:spPr>
        <p:txBody>
          <a:bodyPr wrap="square" lIns="0" tIns="0" rIns="0" bIns="0" rtlCol="0"/>
          <a:lstStyle/>
          <a:p>
            <a:endParaRPr sz="2400"/>
          </a:p>
        </p:txBody>
      </p:sp>
      <p:sp>
        <p:nvSpPr>
          <p:cNvPr id="20" name="Holder 3">
            <a:extLst>
              <a:ext uri="{FF2B5EF4-FFF2-40B4-BE49-F238E27FC236}">
                <a16:creationId xmlns:a16="http://schemas.microsoft.com/office/drawing/2014/main" id="{4271E774-A7AB-4F49-8B67-7CD94EDD6B5A}"/>
              </a:ext>
            </a:extLst>
          </p:cNvPr>
          <p:cNvSpPr txBox="1">
            <a:spLocks/>
          </p:cNvSpPr>
          <p:nvPr/>
        </p:nvSpPr>
        <p:spPr>
          <a:xfrm>
            <a:off x="643461" y="6226909"/>
            <a:ext cx="2018670" cy="268690"/>
          </a:xfrm>
          <a:prstGeom prst="rect">
            <a:avLst/>
          </a:prstGeom>
        </p:spPr>
        <p:txBody>
          <a:bodyPr lIns="0" tIns="0" rIns="0" bIns="0"/>
          <a:lstStyle>
            <a:defPPr>
              <a:defRPr lang="fr-FR"/>
            </a:defPPr>
            <a:lvl1pPr algn="l" defTabSz="1004888" rtl="0" fontAlgn="base">
              <a:spcBef>
                <a:spcPct val="0"/>
              </a:spcBef>
              <a:spcAft>
                <a:spcPct val="0"/>
              </a:spcAft>
              <a:defRPr sz="2000" kern="1200">
                <a:solidFill>
                  <a:schemeClr val="tx1">
                    <a:tint val="75000"/>
                  </a:schemeClr>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fld id="{1D8BD707-D9CF-40AE-B4C6-C98DA3205C09}" type="datetimeFigureOut">
              <a:rPr lang="en-US" smtClean="0"/>
              <a:pPr/>
              <a:t>10/12/2023</a:t>
            </a:fld>
            <a:endParaRPr lang="en-US"/>
          </a:p>
        </p:txBody>
      </p:sp>
      <p:sp>
        <p:nvSpPr>
          <p:cNvPr id="21" name="Holder 4">
            <a:extLst>
              <a:ext uri="{FF2B5EF4-FFF2-40B4-BE49-F238E27FC236}">
                <a16:creationId xmlns:a16="http://schemas.microsoft.com/office/drawing/2014/main" id="{1F9D9AF7-3FA0-4B2F-AFCD-6C256EDF5EC2}"/>
              </a:ext>
            </a:extLst>
          </p:cNvPr>
          <p:cNvSpPr txBox="1">
            <a:spLocks/>
          </p:cNvSpPr>
          <p:nvPr/>
        </p:nvSpPr>
        <p:spPr>
          <a:xfrm>
            <a:off x="10224807" y="6167050"/>
            <a:ext cx="495848" cy="268690"/>
          </a:xfrm>
          <a:prstGeom prst="rect">
            <a:avLst/>
          </a:prstGeom>
        </p:spPr>
        <p:txBody>
          <a:bodyPr lIns="0" tIns="0" rIns="0" bIns="0"/>
          <a:lstStyle>
            <a:defPPr>
              <a:defRPr lang="fr-FR"/>
            </a:defPPr>
            <a:lvl1pPr algn="r" defTabSz="1004888" rtl="0" fontAlgn="base">
              <a:spcBef>
                <a:spcPct val="0"/>
              </a:spcBef>
              <a:spcAft>
                <a:spcPct val="0"/>
              </a:spcAft>
              <a:defRPr sz="2000" kern="1200">
                <a:solidFill>
                  <a:schemeClr val="tx1">
                    <a:tint val="75000"/>
                  </a:schemeClr>
                </a:solidFill>
                <a:latin typeface="Arial" charset="0"/>
                <a:ea typeface="+mn-ea"/>
                <a:cs typeface="Arial" charset="0"/>
              </a:defRPr>
            </a:lvl1pPr>
            <a:lvl2pPr marL="501650" indent="-44450" algn="l" defTabSz="1004888" rtl="0" fontAlgn="base">
              <a:spcBef>
                <a:spcPct val="0"/>
              </a:spcBef>
              <a:spcAft>
                <a:spcPct val="0"/>
              </a:spcAft>
              <a:defRPr sz="2000" kern="1200">
                <a:solidFill>
                  <a:schemeClr val="tx1"/>
                </a:solidFill>
                <a:latin typeface="Arial" charset="0"/>
                <a:ea typeface="+mn-ea"/>
                <a:cs typeface="Arial" charset="0"/>
              </a:defRPr>
            </a:lvl2pPr>
            <a:lvl3pPr marL="1004888" indent="-90488" algn="l" defTabSz="1004888" rtl="0" fontAlgn="base">
              <a:spcBef>
                <a:spcPct val="0"/>
              </a:spcBef>
              <a:spcAft>
                <a:spcPct val="0"/>
              </a:spcAft>
              <a:defRPr sz="2000" kern="1200">
                <a:solidFill>
                  <a:schemeClr val="tx1"/>
                </a:solidFill>
                <a:latin typeface="Arial" charset="0"/>
                <a:ea typeface="+mn-ea"/>
                <a:cs typeface="Arial" charset="0"/>
              </a:defRPr>
            </a:lvl3pPr>
            <a:lvl4pPr marL="1508125" indent="-136525" algn="l" defTabSz="1004888" rtl="0" fontAlgn="base">
              <a:spcBef>
                <a:spcPct val="0"/>
              </a:spcBef>
              <a:spcAft>
                <a:spcPct val="0"/>
              </a:spcAft>
              <a:defRPr sz="2000" kern="1200">
                <a:solidFill>
                  <a:schemeClr val="tx1"/>
                </a:solidFill>
                <a:latin typeface="Arial" charset="0"/>
                <a:ea typeface="+mn-ea"/>
                <a:cs typeface="Arial" charset="0"/>
              </a:defRPr>
            </a:lvl4pPr>
            <a:lvl5pPr marL="2009775" indent="-180975" algn="l" defTabSz="1004888" rtl="0" fontAlgn="base">
              <a:spcBef>
                <a:spcPct val="0"/>
              </a:spcBef>
              <a:spcAft>
                <a:spcPct val="0"/>
              </a:spcAft>
              <a:defRPr sz="2000" kern="1200">
                <a:solidFill>
                  <a:schemeClr val="tx1"/>
                </a:solidFill>
                <a:latin typeface="Arial" charset="0"/>
                <a:ea typeface="+mn-ea"/>
                <a:cs typeface="Arial" charset="0"/>
              </a:defRPr>
            </a:lvl5pPr>
            <a:lvl6pPr marL="2286000" algn="l" defTabSz="914400" rtl="0" eaLnBrk="1" latinLnBrk="0" hangingPunct="1">
              <a:defRPr sz="2000" kern="1200">
                <a:solidFill>
                  <a:schemeClr val="tx1"/>
                </a:solidFill>
                <a:latin typeface="Arial" charset="0"/>
                <a:ea typeface="+mn-ea"/>
                <a:cs typeface="Arial" charset="0"/>
              </a:defRPr>
            </a:lvl6pPr>
            <a:lvl7pPr marL="2743200" algn="l" defTabSz="914400" rtl="0" eaLnBrk="1" latinLnBrk="0" hangingPunct="1">
              <a:defRPr sz="2000" kern="1200">
                <a:solidFill>
                  <a:schemeClr val="tx1"/>
                </a:solidFill>
                <a:latin typeface="Arial" charset="0"/>
                <a:ea typeface="+mn-ea"/>
                <a:cs typeface="Arial" charset="0"/>
              </a:defRPr>
            </a:lvl7pPr>
            <a:lvl8pPr marL="3200400" algn="l" defTabSz="914400" rtl="0" eaLnBrk="1" latinLnBrk="0" hangingPunct="1">
              <a:defRPr sz="2000" kern="1200">
                <a:solidFill>
                  <a:schemeClr val="tx1"/>
                </a:solidFill>
                <a:latin typeface="Arial" charset="0"/>
                <a:ea typeface="+mn-ea"/>
                <a:cs typeface="Arial" charset="0"/>
              </a:defRPr>
            </a:lvl8pPr>
            <a:lvl9pPr marL="3657600" algn="l" defTabSz="914400" rtl="0" eaLnBrk="1" latinLnBrk="0" hangingPunct="1">
              <a:defRPr sz="2000" kern="1200">
                <a:solidFill>
                  <a:schemeClr val="tx1"/>
                </a:solidFill>
                <a:latin typeface="Arial" charset="0"/>
                <a:ea typeface="+mn-ea"/>
                <a:cs typeface="Arial" charset="0"/>
              </a:defRPr>
            </a:lvl9pPr>
          </a:lstStyle>
          <a:p>
            <a:fld id="{B6F15528-21DE-4FAA-801E-634DDDAF4B2B}" type="slidenum">
              <a:rPr lang="fr-FR" smtClean="0"/>
              <a:pPr/>
              <a:t>33</a:t>
            </a:fld>
            <a:endParaRPr lang="fr-FR"/>
          </a:p>
        </p:txBody>
      </p:sp>
      <p:sp>
        <p:nvSpPr>
          <p:cNvPr id="24" name="ZoneTexte 23">
            <a:extLst>
              <a:ext uri="{FF2B5EF4-FFF2-40B4-BE49-F238E27FC236}">
                <a16:creationId xmlns:a16="http://schemas.microsoft.com/office/drawing/2014/main" id="{F45DB11A-AB0E-481E-BDD5-6DB2169414F7}"/>
              </a:ext>
            </a:extLst>
          </p:cNvPr>
          <p:cNvSpPr txBox="1"/>
          <p:nvPr/>
        </p:nvSpPr>
        <p:spPr>
          <a:xfrm>
            <a:off x="201812" y="5253977"/>
            <a:ext cx="1834471" cy="430887"/>
          </a:xfrm>
          <a:prstGeom prst="homePlate">
            <a:avLst/>
          </a:prstGeom>
          <a:solidFill>
            <a:srgbClr val="FF6700"/>
          </a:solidFill>
          <a:ln>
            <a:solidFill>
              <a:srgbClr val="FF6700"/>
            </a:solidFill>
          </a:ln>
        </p:spPr>
        <p:txBody>
          <a:bodyPr wrap="square" rtlCol="0">
            <a:spAutoFit/>
          </a:bodyPr>
          <a:lstStyle/>
          <a:p>
            <a:pPr algn="ctr"/>
            <a:r>
              <a:rPr lang="fr-FR" sz="1100" spc="-7" dirty="0">
                <a:solidFill>
                  <a:schemeClr val="bg1"/>
                </a:solidFill>
                <a:latin typeface="Arial"/>
                <a:cs typeface="Arial"/>
              </a:rPr>
              <a:t>Équipe de</a:t>
            </a:r>
            <a:r>
              <a:rPr lang="fr-FR" sz="1100" spc="-113" dirty="0">
                <a:solidFill>
                  <a:schemeClr val="bg1"/>
                </a:solidFill>
                <a:latin typeface="Arial"/>
                <a:cs typeface="Arial"/>
              </a:rPr>
              <a:t> </a:t>
            </a:r>
            <a:r>
              <a:rPr lang="fr-FR" sz="1100" spc="-7" dirty="0">
                <a:solidFill>
                  <a:schemeClr val="bg1"/>
                </a:solidFill>
                <a:latin typeface="Arial"/>
                <a:cs typeface="Arial"/>
              </a:rPr>
              <a:t>l’IPNO  dans la</a:t>
            </a:r>
            <a:r>
              <a:rPr lang="fr-FR" sz="1100" spc="-67" dirty="0">
                <a:solidFill>
                  <a:schemeClr val="bg1"/>
                </a:solidFill>
                <a:latin typeface="Arial"/>
                <a:cs typeface="Arial"/>
              </a:rPr>
              <a:t> </a:t>
            </a:r>
            <a:r>
              <a:rPr lang="fr-FR" sz="1100" spc="-7" dirty="0">
                <a:solidFill>
                  <a:schemeClr val="bg1"/>
                </a:solidFill>
                <a:latin typeface="Arial"/>
                <a:cs typeface="Arial"/>
              </a:rPr>
              <a:t>Pampa</a:t>
            </a:r>
            <a:endParaRPr lang="fr-FR" sz="1100" dirty="0">
              <a:solidFill>
                <a:schemeClr val="bg1"/>
              </a:solidFill>
              <a:latin typeface="Arial"/>
              <a:cs typeface="Arial"/>
            </a:endParaRPr>
          </a:p>
        </p:txBody>
      </p:sp>
      <p:sp>
        <p:nvSpPr>
          <p:cNvPr id="26" name="ZoneTexte 25">
            <a:extLst>
              <a:ext uri="{FF2B5EF4-FFF2-40B4-BE49-F238E27FC236}">
                <a16:creationId xmlns:a16="http://schemas.microsoft.com/office/drawing/2014/main" id="{3CC93295-639E-4A7C-B7CD-F4AF0E61FDFE}"/>
              </a:ext>
            </a:extLst>
          </p:cNvPr>
          <p:cNvSpPr txBox="1"/>
          <p:nvPr/>
        </p:nvSpPr>
        <p:spPr>
          <a:xfrm>
            <a:off x="4761061" y="2108574"/>
            <a:ext cx="1834471" cy="430887"/>
          </a:xfrm>
          <a:prstGeom prst="homePlate">
            <a:avLst/>
          </a:prstGeom>
          <a:solidFill>
            <a:srgbClr val="FF6700"/>
          </a:solidFill>
          <a:ln>
            <a:solidFill>
              <a:srgbClr val="FF6700"/>
            </a:solidFill>
          </a:ln>
        </p:spPr>
        <p:txBody>
          <a:bodyPr wrap="square" rtlCol="0">
            <a:spAutoFit/>
          </a:bodyPr>
          <a:lstStyle/>
          <a:p>
            <a:pPr algn="ctr"/>
            <a:r>
              <a:rPr lang="fr-FR" sz="1100" spc="-7" dirty="0">
                <a:solidFill>
                  <a:schemeClr val="bg1"/>
                </a:solidFill>
                <a:latin typeface="Arial"/>
                <a:cs typeface="Arial"/>
              </a:rPr>
              <a:t>Network of 1600  water detectors</a:t>
            </a:r>
            <a:endParaRPr lang="fr-FR" sz="1100" dirty="0">
              <a:solidFill>
                <a:schemeClr val="bg1"/>
              </a:solidFill>
              <a:latin typeface="Arial"/>
              <a:cs typeface="Arial"/>
            </a:endParaRPr>
          </a:p>
        </p:txBody>
      </p:sp>
      <p:sp>
        <p:nvSpPr>
          <p:cNvPr id="27" name="Rectangle 26">
            <a:extLst>
              <a:ext uri="{FF2B5EF4-FFF2-40B4-BE49-F238E27FC236}">
                <a16:creationId xmlns:a16="http://schemas.microsoft.com/office/drawing/2014/main" id="{C64B7689-421D-4EAB-80B3-9F0BAADA784F}"/>
              </a:ext>
            </a:extLst>
          </p:cNvPr>
          <p:cNvSpPr/>
          <p:nvPr/>
        </p:nvSpPr>
        <p:spPr>
          <a:xfrm>
            <a:off x="543610" y="1942205"/>
            <a:ext cx="455890" cy="332738"/>
          </a:xfrm>
          <a:prstGeom prst="rect">
            <a:avLst/>
          </a:prstGeom>
          <a:solidFill>
            <a:srgbClr val="211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8" name="Rectangle 27">
            <a:extLst>
              <a:ext uri="{FF2B5EF4-FFF2-40B4-BE49-F238E27FC236}">
                <a16:creationId xmlns:a16="http://schemas.microsoft.com/office/drawing/2014/main" id="{3E028152-924C-4187-A416-9A084D80745D}"/>
              </a:ext>
            </a:extLst>
          </p:cNvPr>
          <p:cNvSpPr/>
          <p:nvPr/>
        </p:nvSpPr>
        <p:spPr>
          <a:xfrm>
            <a:off x="3462071" y="1304940"/>
            <a:ext cx="359717" cy="253310"/>
          </a:xfrm>
          <a:prstGeom prst="rect">
            <a:avLst/>
          </a:prstGeom>
          <a:solidFill>
            <a:srgbClr val="211E0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Rectangle 28">
            <a:extLst>
              <a:ext uri="{FF2B5EF4-FFF2-40B4-BE49-F238E27FC236}">
                <a16:creationId xmlns:a16="http://schemas.microsoft.com/office/drawing/2014/main" id="{DC1415B5-0338-4211-B7D2-AA79C939EC1D}"/>
              </a:ext>
            </a:extLst>
          </p:cNvPr>
          <p:cNvSpPr/>
          <p:nvPr/>
        </p:nvSpPr>
        <p:spPr>
          <a:xfrm>
            <a:off x="7641051" y="4394605"/>
            <a:ext cx="409632" cy="322262"/>
          </a:xfrm>
          <a:prstGeom prst="rect">
            <a:avLst/>
          </a:prstGeom>
          <a:solidFill>
            <a:srgbClr val="3B3A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0" name="Rectangle 29">
            <a:extLst>
              <a:ext uri="{FF2B5EF4-FFF2-40B4-BE49-F238E27FC236}">
                <a16:creationId xmlns:a16="http://schemas.microsoft.com/office/drawing/2014/main" id="{7A27582B-DD76-48B2-8E10-1BEABACFF98D}"/>
              </a:ext>
            </a:extLst>
          </p:cNvPr>
          <p:cNvSpPr/>
          <p:nvPr/>
        </p:nvSpPr>
        <p:spPr>
          <a:xfrm>
            <a:off x="7834659" y="2011945"/>
            <a:ext cx="193608" cy="322262"/>
          </a:xfrm>
          <a:prstGeom prst="rect">
            <a:avLst/>
          </a:prstGeom>
          <a:solidFill>
            <a:srgbClr val="211E0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7963499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 name="ZoneTexte 51">
            <a:extLst>
              <a:ext uri="{FF2B5EF4-FFF2-40B4-BE49-F238E27FC236}">
                <a16:creationId xmlns:a16="http://schemas.microsoft.com/office/drawing/2014/main" id="{9030205C-223B-4EE2-96EA-A135F79E5E0B}"/>
              </a:ext>
            </a:extLst>
          </p:cNvPr>
          <p:cNvSpPr txBox="1"/>
          <p:nvPr/>
        </p:nvSpPr>
        <p:spPr>
          <a:xfrm>
            <a:off x="647014" y="1131831"/>
            <a:ext cx="2974014" cy="4185677"/>
          </a:xfrm>
          <a:prstGeom prst="roundRect">
            <a:avLst>
              <a:gd name="adj" fmla="val 6810"/>
            </a:avLst>
          </a:prstGeom>
          <a:noFill/>
          <a:ln w="28575">
            <a:solidFill>
              <a:srgbClr val="511F76"/>
            </a:solidFill>
          </a:ln>
        </p:spPr>
        <p:txBody>
          <a:bodyPr wrap="square" rtlCol="0">
            <a:spAutoFit/>
          </a:bodyPr>
          <a:lstStyle/>
          <a:p>
            <a:pPr algn="ctr"/>
            <a:r>
              <a:rPr lang="fr-FR" b="1" spc="-7" dirty="0" err="1">
                <a:solidFill>
                  <a:srgbClr val="C4004A"/>
                </a:solidFill>
                <a:latin typeface="Arial"/>
                <a:cs typeface="Arial"/>
              </a:rPr>
              <a:t>Milestones</a:t>
            </a:r>
            <a:endParaRPr lang="fr-FR" b="1" spc="-7" dirty="0">
              <a:solidFill>
                <a:srgbClr val="C4004A"/>
              </a:solidFill>
              <a:latin typeface="Arial"/>
              <a:cs typeface="Arial"/>
            </a:endParaRPr>
          </a:p>
          <a:p>
            <a:pPr marL="355600" marR="385224">
              <a:spcBef>
                <a:spcPts val="1200"/>
              </a:spcBef>
            </a:pPr>
            <a:r>
              <a:rPr lang="en-US" sz="1200" spc="-7" dirty="0">
                <a:solidFill>
                  <a:srgbClr val="501E75"/>
                </a:solidFill>
                <a:latin typeface="Arial"/>
                <a:cs typeface="Arial"/>
              </a:rPr>
              <a:t>Start of the deployment of     </a:t>
            </a:r>
            <a:r>
              <a:rPr lang="en-US" sz="1200" spc="-7" dirty="0" err="1">
                <a:solidFill>
                  <a:srgbClr val="501E75"/>
                </a:solidFill>
                <a:latin typeface="Arial"/>
                <a:cs typeface="Arial"/>
              </a:rPr>
              <a:t>d’AugerPrime</a:t>
            </a:r>
            <a:r>
              <a:rPr lang="en-US" sz="1200" spc="-7" dirty="0">
                <a:solidFill>
                  <a:srgbClr val="501E75"/>
                </a:solidFill>
                <a:latin typeface="Arial"/>
                <a:cs typeface="Arial"/>
              </a:rPr>
              <a:t>.</a:t>
            </a:r>
            <a:endParaRPr lang="en-US" sz="1200" dirty="0">
              <a:latin typeface="Arial"/>
              <a:cs typeface="Arial"/>
            </a:endParaRPr>
          </a:p>
          <a:p>
            <a:pPr marL="355600" marR="385224">
              <a:spcBef>
                <a:spcPts val="1200"/>
              </a:spcBef>
            </a:pPr>
            <a:r>
              <a:rPr lang="en-US" sz="1200" spc="-7" dirty="0">
                <a:solidFill>
                  <a:srgbClr val="501E75"/>
                </a:solidFill>
                <a:latin typeface="Arial"/>
                <a:cs typeface="Arial"/>
              </a:rPr>
              <a:t>Publication</a:t>
            </a:r>
            <a:r>
              <a:rPr lang="en-US" sz="1200" spc="-200" dirty="0">
                <a:solidFill>
                  <a:srgbClr val="501E75"/>
                </a:solidFill>
                <a:latin typeface="Arial"/>
                <a:cs typeface="Arial"/>
              </a:rPr>
              <a:t> </a:t>
            </a:r>
            <a:r>
              <a:rPr lang="en-US" sz="1200" spc="-7" dirty="0">
                <a:solidFill>
                  <a:srgbClr val="501E75"/>
                </a:solidFill>
                <a:latin typeface="Arial"/>
                <a:cs typeface="Arial"/>
              </a:rPr>
              <a:t> of the </a:t>
            </a:r>
            <a:endParaRPr lang="en-US" sz="1200" dirty="0">
              <a:latin typeface="Arial"/>
              <a:cs typeface="Arial"/>
            </a:endParaRPr>
          </a:p>
          <a:p>
            <a:pPr marL="355600" marR="170176">
              <a:spcBef>
                <a:spcPts val="60"/>
              </a:spcBef>
            </a:pPr>
            <a:r>
              <a:rPr lang="en-US" sz="1200" spc="-7" dirty="0">
                <a:solidFill>
                  <a:srgbClr val="C4004A"/>
                </a:solidFill>
                <a:latin typeface="Arial"/>
                <a:cs typeface="Arial"/>
              </a:rPr>
              <a:t> extra-</a:t>
            </a:r>
            <a:r>
              <a:rPr lang="en-US" sz="1200" spc="-7" dirty="0" err="1">
                <a:solidFill>
                  <a:srgbClr val="C4004A"/>
                </a:solidFill>
                <a:latin typeface="Arial"/>
                <a:cs typeface="Arial"/>
              </a:rPr>
              <a:t>galactique</a:t>
            </a:r>
            <a:r>
              <a:rPr lang="en-US" sz="1200" spc="-7" dirty="0">
                <a:solidFill>
                  <a:srgbClr val="C4004A"/>
                </a:solidFill>
                <a:latin typeface="Arial"/>
                <a:cs typeface="Arial"/>
              </a:rPr>
              <a:t> origin  of cosmic  rays above </a:t>
            </a:r>
            <a:r>
              <a:rPr lang="en-US" sz="1200" dirty="0">
                <a:solidFill>
                  <a:srgbClr val="C4004A"/>
                </a:solidFill>
                <a:latin typeface="Arial"/>
                <a:cs typeface="Arial"/>
              </a:rPr>
              <a:t>8</a:t>
            </a:r>
            <a:r>
              <a:rPr lang="en-US" sz="1200" dirty="0">
                <a:solidFill>
                  <a:srgbClr val="C4004A"/>
                </a:solidFill>
                <a:latin typeface="Gadugi"/>
                <a:cs typeface="Gadugi"/>
              </a:rPr>
              <a:t>ᐧ</a:t>
            </a:r>
            <a:r>
              <a:rPr lang="en-US" sz="1200" dirty="0">
                <a:solidFill>
                  <a:srgbClr val="C4004A"/>
                </a:solidFill>
                <a:latin typeface="Arial"/>
                <a:cs typeface="Arial"/>
              </a:rPr>
              <a:t>10</a:t>
            </a:r>
            <a:r>
              <a:rPr lang="en-US" sz="1200" baseline="31250" dirty="0">
                <a:solidFill>
                  <a:srgbClr val="C4004A"/>
                </a:solidFill>
                <a:latin typeface="Arial"/>
                <a:cs typeface="Arial"/>
              </a:rPr>
              <a:t>18</a:t>
            </a:r>
            <a:r>
              <a:rPr lang="en-US" sz="1200" spc="-119" baseline="31250" dirty="0">
                <a:solidFill>
                  <a:srgbClr val="C4004A"/>
                </a:solidFill>
                <a:latin typeface="Arial"/>
                <a:cs typeface="Arial"/>
              </a:rPr>
              <a:t> </a:t>
            </a:r>
            <a:r>
              <a:rPr lang="en-US" sz="1200" spc="-53" dirty="0">
                <a:solidFill>
                  <a:srgbClr val="C4004A"/>
                </a:solidFill>
                <a:latin typeface="Arial"/>
                <a:cs typeface="Arial"/>
              </a:rPr>
              <a:t>eV.</a:t>
            </a:r>
            <a:endParaRPr lang="en-US" sz="1200" dirty="0">
              <a:latin typeface="Arial"/>
              <a:cs typeface="Arial"/>
            </a:endParaRPr>
          </a:p>
          <a:p>
            <a:pPr marL="355600">
              <a:spcBef>
                <a:spcPts val="600"/>
              </a:spcBef>
            </a:pPr>
            <a:endParaRPr lang="en-US" sz="1200" spc="-7" dirty="0">
              <a:solidFill>
                <a:srgbClr val="501E75"/>
              </a:solidFill>
              <a:latin typeface="Arial"/>
              <a:cs typeface="Arial"/>
            </a:endParaRPr>
          </a:p>
          <a:p>
            <a:pPr marL="355600">
              <a:spcBef>
                <a:spcPts val="600"/>
              </a:spcBef>
            </a:pPr>
            <a:r>
              <a:rPr lang="en-US" sz="1200" spc="-7" dirty="0">
                <a:solidFill>
                  <a:srgbClr val="501E75"/>
                </a:solidFill>
                <a:latin typeface="Arial"/>
                <a:cs typeface="Arial"/>
              </a:rPr>
              <a:t>End of the  </a:t>
            </a:r>
            <a:r>
              <a:rPr lang="en-US" sz="1200" dirty="0">
                <a:solidFill>
                  <a:srgbClr val="501E75"/>
                </a:solidFill>
                <a:latin typeface="Arial"/>
                <a:cs typeface="Arial"/>
              </a:rPr>
              <a:t>construction</a:t>
            </a:r>
            <a:r>
              <a:rPr lang="en-US" sz="1200" spc="-140" dirty="0">
                <a:solidFill>
                  <a:srgbClr val="501E75"/>
                </a:solidFill>
                <a:latin typeface="Arial"/>
                <a:cs typeface="Arial"/>
              </a:rPr>
              <a:t> </a:t>
            </a:r>
            <a:r>
              <a:rPr lang="en-US" sz="1200" dirty="0">
                <a:solidFill>
                  <a:srgbClr val="501E75"/>
                </a:solidFill>
                <a:latin typeface="Arial"/>
                <a:cs typeface="Arial"/>
              </a:rPr>
              <a:t>:</a:t>
            </a:r>
            <a:endParaRPr lang="en-US" sz="1200" dirty="0">
              <a:latin typeface="Arial"/>
              <a:cs typeface="Arial"/>
            </a:endParaRPr>
          </a:p>
          <a:p>
            <a:pPr marL="355600">
              <a:tabLst>
                <a:tab pos="2020943" algn="l"/>
              </a:tabLst>
            </a:pPr>
            <a:r>
              <a:rPr lang="en-US" sz="1200" spc="-20" baseline="-31250" dirty="0">
                <a:solidFill>
                  <a:srgbClr val="501E75"/>
                </a:solidFill>
                <a:latin typeface="Arial"/>
                <a:cs typeface="Arial"/>
              </a:rPr>
              <a:t> </a:t>
            </a:r>
            <a:r>
              <a:rPr lang="en-US" sz="1200" spc="-20" dirty="0" err="1">
                <a:solidFill>
                  <a:srgbClr val="501E75"/>
                </a:solidFill>
                <a:latin typeface="Arial"/>
                <a:cs typeface="Arial"/>
              </a:rPr>
              <a:t>S</a:t>
            </a:r>
            <a:r>
              <a:rPr lang="en-US" sz="1200" spc="-20" baseline="-31250" dirty="0" err="1">
                <a:solidFill>
                  <a:srgbClr val="501E75"/>
                </a:solidFill>
                <a:latin typeface="Arial"/>
                <a:cs typeface="Arial"/>
              </a:rPr>
              <a:t>eff</a:t>
            </a:r>
            <a:r>
              <a:rPr lang="en-US" sz="1200" dirty="0">
                <a:solidFill>
                  <a:srgbClr val="501E75"/>
                </a:solidFill>
                <a:latin typeface="Arial"/>
                <a:cs typeface="Arial"/>
              </a:rPr>
              <a:t>= </a:t>
            </a:r>
            <a:r>
              <a:rPr lang="en-US" sz="1200" spc="-7" dirty="0">
                <a:solidFill>
                  <a:srgbClr val="501E75"/>
                </a:solidFill>
                <a:latin typeface="Arial"/>
                <a:cs typeface="Arial"/>
              </a:rPr>
              <a:t>3000 </a:t>
            </a:r>
            <a:r>
              <a:rPr lang="en-US" sz="1200" dirty="0">
                <a:solidFill>
                  <a:srgbClr val="501E75"/>
                </a:solidFill>
                <a:latin typeface="Arial"/>
                <a:cs typeface="Arial"/>
              </a:rPr>
              <a:t>km</a:t>
            </a:r>
            <a:r>
              <a:rPr lang="en-US" sz="1200" baseline="30000" dirty="0">
                <a:solidFill>
                  <a:srgbClr val="501E75"/>
                </a:solidFill>
                <a:latin typeface="Arial"/>
                <a:cs typeface="Arial"/>
              </a:rPr>
              <a:t>2</a:t>
            </a:r>
            <a:r>
              <a:rPr lang="en-US" sz="1200" dirty="0">
                <a:solidFill>
                  <a:srgbClr val="501E75"/>
                </a:solidFill>
                <a:latin typeface="Arial"/>
                <a:cs typeface="Arial"/>
              </a:rPr>
              <a:t>! </a:t>
            </a:r>
            <a:r>
              <a:rPr lang="en-US" sz="1200" spc="-7" dirty="0">
                <a:solidFill>
                  <a:srgbClr val="501E75"/>
                </a:solidFill>
                <a:latin typeface="Arial"/>
                <a:cs typeface="Arial"/>
              </a:rPr>
              <a:t>Confirmation  of </a:t>
            </a:r>
          </a:p>
          <a:p>
            <a:pPr marL="355600">
              <a:tabLst>
                <a:tab pos="2020943" algn="l"/>
              </a:tabLst>
            </a:pPr>
            <a:r>
              <a:rPr lang="en-US" sz="1200" spc="-7" dirty="0">
                <a:solidFill>
                  <a:srgbClr val="501E75"/>
                </a:solidFill>
                <a:latin typeface="Arial"/>
                <a:cs typeface="Arial"/>
              </a:rPr>
              <a:t>The cutoff  at  </a:t>
            </a:r>
            <a:r>
              <a:rPr lang="en-US" sz="1200" spc="-7" dirty="0">
                <a:solidFill>
                  <a:srgbClr val="C4004A"/>
                </a:solidFill>
                <a:latin typeface="Arial"/>
                <a:cs typeface="Arial"/>
              </a:rPr>
              <a:t>40</a:t>
            </a:r>
            <a:r>
              <a:rPr lang="en-US" sz="1200" spc="-7" dirty="0">
                <a:solidFill>
                  <a:srgbClr val="C4004A"/>
                </a:solidFill>
                <a:latin typeface="Gadugi"/>
                <a:cs typeface="Gadugi"/>
              </a:rPr>
              <a:t>ᐧ</a:t>
            </a:r>
            <a:r>
              <a:rPr lang="en-US" sz="1200" spc="-7" dirty="0">
                <a:solidFill>
                  <a:srgbClr val="C4004A"/>
                </a:solidFill>
                <a:latin typeface="Arial"/>
                <a:cs typeface="Arial"/>
              </a:rPr>
              <a:t>10</a:t>
            </a:r>
            <a:r>
              <a:rPr lang="en-US" sz="1200" spc="-9" baseline="31250" dirty="0">
                <a:solidFill>
                  <a:srgbClr val="C4004A"/>
                </a:solidFill>
                <a:latin typeface="Arial"/>
                <a:cs typeface="Arial"/>
              </a:rPr>
              <a:t>18</a:t>
            </a:r>
            <a:r>
              <a:rPr lang="en-US" sz="1200" spc="-160" baseline="31250" dirty="0">
                <a:solidFill>
                  <a:srgbClr val="C4004A"/>
                </a:solidFill>
                <a:latin typeface="Arial"/>
                <a:cs typeface="Arial"/>
              </a:rPr>
              <a:t> </a:t>
            </a:r>
            <a:r>
              <a:rPr lang="en-US" sz="1200" spc="-53" dirty="0">
                <a:solidFill>
                  <a:srgbClr val="C4004A"/>
                </a:solidFill>
                <a:latin typeface="Arial"/>
                <a:cs typeface="Arial"/>
              </a:rPr>
              <a:t>eV.</a:t>
            </a:r>
            <a:endParaRPr lang="en-US" sz="1200" dirty="0">
              <a:latin typeface="Arial"/>
              <a:cs typeface="Arial"/>
            </a:endParaRPr>
          </a:p>
          <a:p>
            <a:pPr>
              <a:spcBef>
                <a:spcPts val="1178"/>
              </a:spcBef>
            </a:pPr>
            <a:r>
              <a:rPr lang="en-US" sz="1200" dirty="0">
                <a:solidFill>
                  <a:srgbClr val="501E75"/>
                </a:solidFill>
                <a:latin typeface="Arial"/>
                <a:cs typeface="Arial"/>
              </a:rPr>
              <a:t>.</a:t>
            </a:r>
            <a:r>
              <a:rPr lang="en-US" sz="1200" dirty="0">
                <a:solidFill>
                  <a:srgbClr val="501E75"/>
                </a:solidFill>
              </a:rPr>
              <a:t>       The observatory becomes the largest ever build for cosmic rays.</a:t>
            </a:r>
            <a:endParaRPr lang="en-US" sz="1200" b="1" dirty="0">
              <a:solidFill>
                <a:srgbClr val="501E75"/>
              </a:solidFill>
            </a:endParaRPr>
          </a:p>
          <a:p>
            <a:pPr marL="355600" marR="182029">
              <a:spcBef>
                <a:spcPts val="1200"/>
              </a:spcBef>
            </a:pPr>
            <a:r>
              <a:rPr lang="en-US" sz="1200" spc="-7" dirty="0">
                <a:solidFill>
                  <a:srgbClr val="501E75"/>
                </a:solidFill>
                <a:latin typeface="Arial"/>
                <a:cs typeface="Arial"/>
              </a:rPr>
              <a:t>Start  of the  </a:t>
            </a:r>
            <a:r>
              <a:rPr lang="en-US" sz="1200" dirty="0">
                <a:solidFill>
                  <a:srgbClr val="501E75"/>
                </a:solidFill>
                <a:latin typeface="Arial"/>
                <a:cs typeface="Arial"/>
              </a:rPr>
              <a:t>construction,  </a:t>
            </a:r>
            <a:r>
              <a:rPr lang="en-US" sz="1200" spc="-7" dirty="0">
                <a:solidFill>
                  <a:srgbClr val="501E75"/>
                </a:solidFill>
                <a:latin typeface="Arial"/>
                <a:cs typeface="Arial"/>
              </a:rPr>
              <a:t>IPNO takes  </a:t>
            </a:r>
            <a:r>
              <a:rPr lang="en-US" sz="1200" dirty="0">
                <a:solidFill>
                  <a:srgbClr val="501E75"/>
                </a:solidFill>
                <a:latin typeface="Arial"/>
                <a:cs typeface="Arial"/>
              </a:rPr>
              <a:t>charge  PMT </a:t>
            </a:r>
            <a:r>
              <a:rPr lang="en-US" sz="1200" spc="-7" dirty="0">
                <a:solidFill>
                  <a:srgbClr val="C4004A"/>
                </a:solidFill>
                <a:latin typeface="Arial"/>
                <a:cs typeface="Arial"/>
              </a:rPr>
              <a:t> bases and electronics </a:t>
            </a:r>
            <a:br>
              <a:rPr lang="en-US" sz="1200" spc="-7" dirty="0">
                <a:solidFill>
                  <a:srgbClr val="C4004A"/>
                </a:solidFill>
                <a:latin typeface="Arial"/>
                <a:cs typeface="Arial"/>
              </a:rPr>
            </a:br>
            <a:r>
              <a:rPr lang="en-US" sz="1200" spc="-7" dirty="0">
                <a:solidFill>
                  <a:srgbClr val="C4004A"/>
                </a:solidFill>
                <a:latin typeface="Arial"/>
                <a:cs typeface="Arial"/>
              </a:rPr>
              <a:t>des</a:t>
            </a:r>
            <a:r>
              <a:rPr lang="en-US" sz="1200" spc="-93" dirty="0">
                <a:solidFill>
                  <a:srgbClr val="C4004A"/>
                </a:solidFill>
                <a:latin typeface="Arial"/>
                <a:cs typeface="Arial"/>
              </a:rPr>
              <a:t> </a:t>
            </a:r>
            <a:r>
              <a:rPr lang="en-US" sz="1200" dirty="0" err="1">
                <a:solidFill>
                  <a:srgbClr val="C4004A"/>
                </a:solidFill>
                <a:latin typeface="Arial"/>
                <a:cs typeface="Arial"/>
              </a:rPr>
              <a:t>cuves</a:t>
            </a:r>
            <a:r>
              <a:rPr lang="en-US" sz="1200" dirty="0">
                <a:solidFill>
                  <a:srgbClr val="501E75"/>
                </a:solidFill>
                <a:latin typeface="Arial"/>
                <a:cs typeface="Arial"/>
              </a:rPr>
              <a:t>.</a:t>
            </a:r>
            <a:endParaRPr lang="en-US" sz="1200" dirty="0"/>
          </a:p>
        </p:txBody>
      </p:sp>
      <p:sp>
        <p:nvSpPr>
          <p:cNvPr id="50" name="object 7">
            <a:extLst>
              <a:ext uri="{FF2B5EF4-FFF2-40B4-BE49-F238E27FC236}">
                <a16:creationId xmlns:a16="http://schemas.microsoft.com/office/drawing/2014/main" id="{7292DA39-DCB2-4267-9A14-C97448BD2C93}"/>
              </a:ext>
            </a:extLst>
          </p:cNvPr>
          <p:cNvSpPr/>
          <p:nvPr/>
        </p:nvSpPr>
        <p:spPr>
          <a:xfrm>
            <a:off x="7300238" y="2119293"/>
            <a:ext cx="3061200" cy="2210399"/>
          </a:xfrm>
          <a:prstGeom prst="rect">
            <a:avLst/>
          </a:prstGeom>
          <a:blipFill>
            <a:blip r:embed="rId3" cstate="print"/>
            <a:stretch>
              <a:fillRect/>
            </a:stretch>
          </a:blipFill>
        </p:spPr>
        <p:txBody>
          <a:bodyPr wrap="square" lIns="0" tIns="0" rIns="0" bIns="0" rtlCol="0"/>
          <a:lstStyle/>
          <a:p>
            <a:endParaRPr sz="2400" dirty="0"/>
          </a:p>
        </p:txBody>
      </p:sp>
      <p:sp>
        <p:nvSpPr>
          <p:cNvPr id="3" name="Espace réservé du pied de page 2">
            <a:extLst>
              <a:ext uri="{FF2B5EF4-FFF2-40B4-BE49-F238E27FC236}">
                <a16:creationId xmlns:a16="http://schemas.microsoft.com/office/drawing/2014/main" id="{82BB8FA2-4ADF-4637-A0BF-B4CC95E7B5CF}"/>
              </a:ext>
            </a:extLst>
          </p:cNvPr>
          <p:cNvSpPr>
            <a:spLocks noGrp="1"/>
          </p:cNvSpPr>
          <p:nvPr>
            <p:ph type="ftr" sz="quarter" idx="11"/>
          </p:nvPr>
        </p:nvSpPr>
        <p:spPr/>
        <p:txBody>
          <a:bodyPr/>
          <a:lstStyle/>
          <a:p>
            <a:r>
              <a:rPr lang="en-US" dirty="0"/>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583B4019-0DF0-4FF7-8873-93B05547BA5A}"/>
              </a:ext>
            </a:extLst>
          </p:cNvPr>
          <p:cNvSpPr>
            <a:spLocks noGrp="1"/>
          </p:cNvSpPr>
          <p:nvPr>
            <p:ph type="sldNum" sz="quarter" idx="12"/>
          </p:nvPr>
        </p:nvSpPr>
        <p:spPr/>
        <p:txBody>
          <a:bodyPr/>
          <a:lstStyle/>
          <a:p>
            <a:fld id="{77E71596-5F9D-49C5-9701-16B3CA54319D}" type="slidenum">
              <a:rPr lang="fr-FR" smtClean="0"/>
              <a:pPr/>
              <a:t>34</a:t>
            </a:fld>
            <a:endParaRPr lang="fr-FR" dirty="0"/>
          </a:p>
        </p:txBody>
      </p:sp>
      <p:sp>
        <p:nvSpPr>
          <p:cNvPr id="6" name="Titre 5">
            <a:extLst>
              <a:ext uri="{FF2B5EF4-FFF2-40B4-BE49-F238E27FC236}">
                <a16:creationId xmlns:a16="http://schemas.microsoft.com/office/drawing/2014/main" id="{C8E6ADCE-646B-465D-8996-48ECC7332132}"/>
              </a:ext>
            </a:extLst>
          </p:cNvPr>
          <p:cNvSpPr>
            <a:spLocks noGrp="1"/>
          </p:cNvSpPr>
          <p:nvPr>
            <p:ph type="title"/>
          </p:nvPr>
        </p:nvSpPr>
        <p:spPr/>
        <p:txBody>
          <a:bodyPr vert="horz" lIns="91440" tIns="45720" rIns="91440" bIns="45720" rtlCol="0" anchor="ctr">
            <a:noAutofit/>
          </a:bodyPr>
          <a:lstStyle/>
          <a:p>
            <a:r>
              <a:rPr lang="en-US">
                <a:solidFill>
                  <a:srgbClr val="FF6700"/>
                </a:solidFill>
                <a:cs typeface="Calibri"/>
              </a:rPr>
              <a:t>Auger    Emblematic work at IPNO</a:t>
            </a:r>
          </a:p>
        </p:txBody>
      </p:sp>
      <p:grpSp>
        <p:nvGrpSpPr>
          <p:cNvPr id="38" name="Groupe 37">
            <a:extLst>
              <a:ext uri="{FF2B5EF4-FFF2-40B4-BE49-F238E27FC236}">
                <a16:creationId xmlns:a16="http://schemas.microsoft.com/office/drawing/2014/main" id="{8294BB7C-B296-4644-A28E-62F2ABA45D34}"/>
              </a:ext>
            </a:extLst>
          </p:cNvPr>
          <p:cNvGrpSpPr/>
          <p:nvPr/>
        </p:nvGrpSpPr>
        <p:grpSpPr>
          <a:xfrm>
            <a:off x="3874219" y="787737"/>
            <a:ext cx="2869149" cy="1234905"/>
            <a:chOff x="3745701" y="893001"/>
            <a:chExt cx="3985668" cy="1715464"/>
          </a:xfrm>
        </p:grpSpPr>
        <p:sp>
          <p:nvSpPr>
            <p:cNvPr id="35" name="object 10">
              <a:extLst>
                <a:ext uri="{FF2B5EF4-FFF2-40B4-BE49-F238E27FC236}">
                  <a16:creationId xmlns:a16="http://schemas.microsoft.com/office/drawing/2014/main" id="{A7EC5B7B-8802-4724-B7DF-2F700F1A3FE3}"/>
                </a:ext>
              </a:extLst>
            </p:cNvPr>
            <p:cNvSpPr/>
            <p:nvPr/>
          </p:nvSpPr>
          <p:spPr>
            <a:xfrm>
              <a:off x="4328170" y="893001"/>
              <a:ext cx="3403199" cy="1558399"/>
            </a:xfrm>
            <a:prstGeom prst="rect">
              <a:avLst/>
            </a:prstGeom>
            <a:blipFill>
              <a:blip r:embed="rId4" cstate="print"/>
              <a:stretch>
                <a:fillRect/>
              </a:stretch>
            </a:blipFill>
          </p:spPr>
          <p:txBody>
            <a:bodyPr wrap="square" lIns="0" tIns="0" rIns="0" bIns="0" rtlCol="0"/>
            <a:lstStyle/>
            <a:p>
              <a:endParaRPr sz="2400"/>
            </a:p>
          </p:txBody>
        </p:sp>
        <p:sp>
          <p:nvSpPr>
            <p:cNvPr id="36" name="object 18">
              <a:extLst>
                <a:ext uri="{FF2B5EF4-FFF2-40B4-BE49-F238E27FC236}">
                  <a16:creationId xmlns:a16="http://schemas.microsoft.com/office/drawing/2014/main" id="{AA5AECDF-4A2D-433B-8FEB-C90B1D693AF8}"/>
                </a:ext>
              </a:extLst>
            </p:cNvPr>
            <p:cNvSpPr/>
            <p:nvPr/>
          </p:nvSpPr>
          <p:spPr>
            <a:xfrm>
              <a:off x="3745701" y="1405098"/>
              <a:ext cx="624799" cy="622799"/>
            </a:xfrm>
            <a:prstGeom prst="rect">
              <a:avLst/>
            </a:prstGeom>
            <a:blipFill>
              <a:blip r:embed="rId5" cstate="print"/>
              <a:stretch>
                <a:fillRect/>
              </a:stretch>
            </a:blipFill>
          </p:spPr>
          <p:txBody>
            <a:bodyPr wrap="square" lIns="0" tIns="0" rIns="0" bIns="0" rtlCol="0"/>
            <a:lstStyle/>
            <a:p>
              <a:endParaRPr sz="2400"/>
            </a:p>
          </p:txBody>
        </p:sp>
        <p:sp>
          <p:nvSpPr>
            <p:cNvPr id="37" name="object 19">
              <a:extLst>
                <a:ext uri="{FF2B5EF4-FFF2-40B4-BE49-F238E27FC236}">
                  <a16:creationId xmlns:a16="http://schemas.microsoft.com/office/drawing/2014/main" id="{E19CCC9D-89A9-4B7A-BD8A-C4D26B21B4BE}"/>
                </a:ext>
              </a:extLst>
            </p:cNvPr>
            <p:cNvSpPr/>
            <p:nvPr/>
          </p:nvSpPr>
          <p:spPr>
            <a:xfrm>
              <a:off x="3771234" y="2189666"/>
              <a:ext cx="1336799" cy="418799"/>
            </a:xfrm>
            <a:prstGeom prst="rect">
              <a:avLst/>
            </a:prstGeom>
            <a:blipFill>
              <a:blip r:embed="rId6" cstate="print"/>
              <a:stretch>
                <a:fillRect/>
              </a:stretch>
            </a:blipFill>
          </p:spPr>
          <p:txBody>
            <a:bodyPr wrap="square" lIns="0" tIns="0" rIns="0" bIns="0" rtlCol="0"/>
            <a:lstStyle/>
            <a:p>
              <a:endParaRPr sz="2400"/>
            </a:p>
          </p:txBody>
        </p:sp>
      </p:grpSp>
      <p:grpSp>
        <p:nvGrpSpPr>
          <p:cNvPr id="42" name="Groupe 41">
            <a:extLst>
              <a:ext uri="{FF2B5EF4-FFF2-40B4-BE49-F238E27FC236}">
                <a16:creationId xmlns:a16="http://schemas.microsoft.com/office/drawing/2014/main" id="{222E254A-9562-491E-9960-A43CCF29E2F2}"/>
              </a:ext>
            </a:extLst>
          </p:cNvPr>
          <p:cNvGrpSpPr/>
          <p:nvPr/>
        </p:nvGrpSpPr>
        <p:grpSpPr>
          <a:xfrm>
            <a:off x="3789323" y="2350450"/>
            <a:ext cx="2892971" cy="1815573"/>
            <a:chOff x="3771234" y="2645665"/>
            <a:chExt cx="3963926" cy="2487684"/>
          </a:xfrm>
        </p:grpSpPr>
        <p:sp>
          <p:nvSpPr>
            <p:cNvPr id="39" name="object 12">
              <a:extLst>
                <a:ext uri="{FF2B5EF4-FFF2-40B4-BE49-F238E27FC236}">
                  <a16:creationId xmlns:a16="http://schemas.microsoft.com/office/drawing/2014/main" id="{0B73D9C8-150A-4BD9-84F1-209ED2A3DF0E}"/>
                </a:ext>
              </a:extLst>
            </p:cNvPr>
            <p:cNvSpPr/>
            <p:nvPr/>
          </p:nvSpPr>
          <p:spPr>
            <a:xfrm>
              <a:off x="4328160" y="2645665"/>
              <a:ext cx="3407000" cy="2311001"/>
            </a:xfrm>
            <a:prstGeom prst="rect">
              <a:avLst/>
            </a:prstGeom>
            <a:blipFill>
              <a:blip r:embed="rId7" cstate="print"/>
              <a:stretch>
                <a:fillRect/>
              </a:stretch>
            </a:blipFill>
          </p:spPr>
          <p:txBody>
            <a:bodyPr wrap="square" lIns="0" tIns="0" rIns="0" bIns="0" rtlCol="0"/>
            <a:lstStyle/>
            <a:p>
              <a:endParaRPr sz="2400"/>
            </a:p>
          </p:txBody>
        </p:sp>
        <p:sp>
          <p:nvSpPr>
            <p:cNvPr id="40" name="object 16">
              <a:extLst>
                <a:ext uri="{FF2B5EF4-FFF2-40B4-BE49-F238E27FC236}">
                  <a16:creationId xmlns:a16="http://schemas.microsoft.com/office/drawing/2014/main" id="{2E4025DE-F3B9-48A9-9382-AA3E8CDF2C24}"/>
                </a:ext>
              </a:extLst>
            </p:cNvPr>
            <p:cNvSpPr/>
            <p:nvPr/>
          </p:nvSpPr>
          <p:spPr>
            <a:xfrm>
              <a:off x="4744034" y="4714546"/>
              <a:ext cx="1218799" cy="418799"/>
            </a:xfrm>
            <a:prstGeom prst="rect">
              <a:avLst/>
            </a:prstGeom>
            <a:blipFill>
              <a:blip r:embed="rId8" cstate="print"/>
              <a:stretch>
                <a:fillRect/>
              </a:stretch>
            </a:blipFill>
          </p:spPr>
          <p:txBody>
            <a:bodyPr wrap="square" lIns="0" tIns="0" rIns="0" bIns="0" rtlCol="0"/>
            <a:lstStyle/>
            <a:p>
              <a:endParaRPr sz="2400"/>
            </a:p>
          </p:txBody>
        </p:sp>
        <p:sp>
          <p:nvSpPr>
            <p:cNvPr id="41" name="object 17">
              <a:extLst>
                <a:ext uri="{FF2B5EF4-FFF2-40B4-BE49-F238E27FC236}">
                  <a16:creationId xmlns:a16="http://schemas.microsoft.com/office/drawing/2014/main" id="{736A0E46-2254-4B83-9BC5-FED535142B7F}"/>
                </a:ext>
              </a:extLst>
            </p:cNvPr>
            <p:cNvSpPr/>
            <p:nvPr/>
          </p:nvSpPr>
          <p:spPr>
            <a:xfrm>
              <a:off x="3771234" y="4714550"/>
              <a:ext cx="887999" cy="418799"/>
            </a:xfrm>
            <a:prstGeom prst="rect">
              <a:avLst/>
            </a:prstGeom>
            <a:blipFill>
              <a:blip r:embed="rId9" cstate="print"/>
              <a:stretch>
                <a:fillRect/>
              </a:stretch>
            </a:blipFill>
          </p:spPr>
          <p:txBody>
            <a:bodyPr wrap="square" lIns="0" tIns="0" rIns="0" bIns="0" rtlCol="0"/>
            <a:lstStyle/>
            <a:p>
              <a:endParaRPr sz="2400"/>
            </a:p>
          </p:txBody>
        </p:sp>
      </p:grpSp>
      <p:sp>
        <p:nvSpPr>
          <p:cNvPr id="44" name="ZoneTexte 43">
            <a:extLst>
              <a:ext uri="{FF2B5EF4-FFF2-40B4-BE49-F238E27FC236}">
                <a16:creationId xmlns:a16="http://schemas.microsoft.com/office/drawing/2014/main" id="{688A6F7C-2FC7-402F-A2A0-93C1EF288C85}"/>
              </a:ext>
            </a:extLst>
          </p:cNvPr>
          <p:cNvSpPr txBox="1"/>
          <p:nvPr/>
        </p:nvSpPr>
        <p:spPr>
          <a:xfrm>
            <a:off x="4293519" y="4272897"/>
            <a:ext cx="2952328" cy="1371723"/>
          </a:xfrm>
          <a:prstGeom prst="roundRect">
            <a:avLst/>
          </a:prstGeom>
          <a:noFill/>
          <a:ln w="28575">
            <a:solidFill>
              <a:srgbClr val="FF6700"/>
            </a:solidFill>
          </a:ln>
        </p:spPr>
        <p:txBody>
          <a:bodyPr wrap="square" rtlCol="0">
            <a:spAutoFit/>
          </a:bodyPr>
          <a:lstStyle/>
          <a:p>
            <a:pPr marL="15875" marR="6773" indent="-15875" algn="ctr">
              <a:lnSpc>
                <a:spcPct val="115599"/>
              </a:lnSpc>
              <a:spcBef>
                <a:spcPts val="213"/>
              </a:spcBef>
            </a:pPr>
            <a:r>
              <a:rPr lang="fr-FR" sz="1600" b="1" spc="-7" dirty="0" err="1">
                <a:solidFill>
                  <a:srgbClr val="C4004A"/>
                </a:solidFill>
                <a:latin typeface="Arial"/>
                <a:cs typeface="Arial"/>
              </a:rPr>
              <a:t>Responsabilities</a:t>
            </a:r>
            <a:endParaRPr lang="fr-FR" sz="1600" b="1" spc="-7" dirty="0">
              <a:solidFill>
                <a:srgbClr val="C4004A"/>
              </a:solidFill>
              <a:latin typeface="Arial"/>
              <a:cs typeface="Arial"/>
            </a:endParaRPr>
          </a:p>
          <a:p>
            <a:pPr marL="15875" marR="6773" indent="-15875" algn="ctr">
              <a:lnSpc>
                <a:spcPct val="115599"/>
              </a:lnSpc>
              <a:spcBef>
                <a:spcPts val="213"/>
              </a:spcBef>
            </a:pPr>
            <a:r>
              <a:rPr lang="fr-FR" sz="1200" spc="-7" dirty="0">
                <a:solidFill>
                  <a:srgbClr val="501E75"/>
                </a:solidFill>
                <a:latin typeface="Arial"/>
                <a:cs typeface="Arial"/>
              </a:rPr>
              <a:t>Coordination  </a:t>
            </a:r>
            <a:r>
              <a:rPr lang="fr-FR" sz="1200" dirty="0">
                <a:solidFill>
                  <a:srgbClr val="501E75"/>
                </a:solidFill>
                <a:latin typeface="Arial"/>
                <a:cs typeface="Arial"/>
              </a:rPr>
              <a:t>scientific teams.  </a:t>
            </a:r>
            <a:r>
              <a:rPr lang="fr-FR" sz="1200" spc="-7" dirty="0">
                <a:solidFill>
                  <a:srgbClr val="501E75"/>
                </a:solidFill>
                <a:latin typeface="Arial"/>
                <a:cs typeface="Arial"/>
              </a:rPr>
              <a:t>Performance, Data </a:t>
            </a:r>
            <a:r>
              <a:rPr lang="fr-FR" sz="1200" spc="-7" dirty="0" err="1">
                <a:solidFill>
                  <a:srgbClr val="501E75"/>
                </a:solidFill>
                <a:latin typeface="Arial"/>
                <a:cs typeface="Arial"/>
              </a:rPr>
              <a:t>analysis</a:t>
            </a:r>
            <a:endParaRPr lang="fr-FR" sz="1200" dirty="0">
              <a:latin typeface="Arial"/>
              <a:cs typeface="Arial"/>
            </a:endParaRPr>
          </a:p>
          <a:p>
            <a:pPr marL="16933" algn="ctr">
              <a:spcBef>
                <a:spcPts val="280"/>
              </a:spcBef>
            </a:pPr>
            <a:r>
              <a:rPr lang="fr-FR" sz="1200" spc="-7" dirty="0">
                <a:solidFill>
                  <a:srgbClr val="501E75"/>
                </a:solidFill>
                <a:latin typeface="Arial"/>
                <a:cs typeface="Arial"/>
              </a:rPr>
              <a:t>Construction of Auger and </a:t>
            </a:r>
            <a:r>
              <a:rPr lang="fr-FR" sz="1200" spc="-133" dirty="0">
                <a:solidFill>
                  <a:srgbClr val="501E75"/>
                </a:solidFill>
                <a:latin typeface="Arial"/>
                <a:cs typeface="Arial"/>
              </a:rPr>
              <a:t>  </a:t>
            </a:r>
            <a:r>
              <a:rPr lang="fr-FR" sz="1200" spc="-7" dirty="0" err="1">
                <a:solidFill>
                  <a:srgbClr val="501E75"/>
                </a:solidFill>
                <a:latin typeface="Arial"/>
                <a:cs typeface="Arial"/>
              </a:rPr>
              <a:t>AugerPrime</a:t>
            </a:r>
            <a:r>
              <a:rPr lang="fr-FR" sz="1200" spc="-7" dirty="0">
                <a:solidFill>
                  <a:srgbClr val="501E75"/>
                </a:solidFill>
                <a:latin typeface="Arial"/>
                <a:cs typeface="Arial"/>
              </a:rPr>
              <a:t>.</a:t>
            </a:r>
            <a:endParaRPr lang="fr-FR" sz="1200" dirty="0">
              <a:latin typeface="Arial"/>
              <a:cs typeface="Arial"/>
            </a:endParaRPr>
          </a:p>
        </p:txBody>
      </p:sp>
      <p:sp>
        <p:nvSpPr>
          <p:cNvPr id="53" name="Flèche : pentagone 52">
            <a:extLst>
              <a:ext uri="{FF2B5EF4-FFF2-40B4-BE49-F238E27FC236}">
                <a16:creationId xmlns:a16="http://schemas.microsoft.com/office/drawing/2014/main" id="{CDD26C35-FD41-45D2-AC60-ECDD49CF9622}"/>
              </a:ext>
            </a:extLst>
          </p:cNvPr>
          <p:cNvSpPr/>
          <p:nvPr/>
        </p:nvSpPr>
        <p:spPr>
          <a:xfrm>
            <a:off x="456950" y="1693414"/>
            <a:ext cx="586404" cy="276999"/>
          </a:xfrm>
          <a:prstGeom prst="homePlate">
            <a:avLst/>
          </a:prstGeom>
          <a:solidFill>
            <a:srgbClr val="C4004A"/>
          </a:solidFill>
        </p:spPr>
        <p:txBody>
          <a:bodyPr wrap="square">
            <a:spAutoFit/>
          </a:bodyPr>
          <a:lstStyle/>
          <a:p>
            <a:r>
              <a:rPr lang="fr-FR" sz="1200" b="1" spc="-7" dirty="0">
                <a:solidFill>
                  <a:schemeClr val="bg1"/>
                </a:solidFill>
                <a:latin typeface="Arial"/>
                <a:cs typeface="Arial"/>
              </a:rPr>
              <a:t>2018</a:t>
            </a:r>
            <a:endParaRPr lang="fr-FR" sz="1200" dirty="0">
              <a:solidFill>
                <a:schemeClr val="bg1"/>
              </a:solidFill>
            </a:endParaRPr>
          </a:p>
        </p:txBody>
      </p:sp>
      <p:sp>
        <p:nvSpPr>
          <p:cNvPr id="54" name="Flèche : pentagone 53">
            <a:extLst>
              <a:ext uri="{FF2B5EF4-FFF2-40B4-BE49-F238E27FC236}">
                <a16:creationId xmlns:a16="http://schemas.microsoft.com/office/drawing/2014/main" id="{EB113D00-BAF8-44EC-BAC1-4AC595F8CE6A}"/>
              </a:ext>
            </a:extLst>
          </p:cNvPr>
          <p:cNvSpPr/>
          <p:nvPr/>
        </p:nvSpPr>
        <p:spPr>
          <a:xfrm>
            <a:off x="456950" y="2239218"/>
            <a:ext cx="586404" cy="276999"/>
          </a:xfrm>
          <a:prstGeom prst="homePlate">
            <a:avLst/>
          </a:prstGeom>
          <a:solidFill>
            <a:srgbClr val="C4004A"/>
          </a:solidFill>
        </p:spPr>
        <p:txBody>
          <a:bodyPr wrap="none">
            <a:spAutoFit/>
          </a:bodyPr>
          <a:lstStyle/>
          <a:p>
            <a:r>
              <a:rPr lang="fr-FR" sz="1200" b="1" spc="-7" dirty="0">
                <a:solidFill>
                  <a:schemeClr val="bg1"/>
                </a:solidFill>
                <a:latin typeface="Arial"/>
                <a:cs typeface="Arial"/>
              </a:rPr>
              <a:t>2017</a:t>
            </a:r>
            <a:endParaRPr lang="fr-FR" sz="1200" dirty="0">
              <a:solidFill>
                <a:schemeClr val="bg1"/>
              </a:solidFill>
            </a:endParaRPr>
          </a:p>
        </p:txBody>
      </p:sp>
      <p:sp>
        <p:nvSpPr>
          <p:cNvPr id="55" name="Flèche : pentagone 54">
            <a:extLst>
              <a:ext uri="{FF2B5EF4-FFF2-40B4-BE49-F238E27FC236}">
                <a16:creationId xmlns:a16="http://schemas.microsoft.com/office/drawing/2014/main" id="{E7139CB6-56CA-47D1-B6B2-6462190C3F13}"/>
              </a:ext>
            </a:extLst>
          </p:cNvPr>
          <p:cNvSpPr/>
          <p:nvPr/>
        </p:nvSpPr>
        <p:spPr>
          <a:xfrm>
            <a:off x="471217" y="3085994"/>
            <a:ext cx="586404" cy="276999"/>
          </a:xfrm>
          <a:prstGeom prst="homePlate">
            <a:avLst/>
          </a:prstGeom>
          <a:solidFill>
            <a:srgbClr val="C4004A"/>
          </a:solidFill>
        </p:spPr>
        <p:txBody>
          <a:bodyPr wrap="none">
            <a:spAutoFit/>
          </a:bodyPr>
          <a:lstStyle/>
          <a:p>
            <a:r>
              <a:rPr lang="fr-FR" sz="1200" b="1" spc="-7" dirty="0">
                <a:solidFill>
                  <a:schemeClr val="bg1"/>
                </a:solidFill>
                <a:latin typeface="Arial"/>
                <a:cs typeface="Arial"/>
              </a:rPr>
              <a:t>2008</a:t>
            </a:r>
            <a:endParaRPr lang="fr-FR" sz="1200" dirty="0">
              <a:solidFill>
                <a:schemeClr val="bg1"/>
              </a:solidFill>
            </a:endParaRPr>
          </a:p>
        </p:txBody>
      </p:sp>
      <p:sp>
        <p:nvSpPr>
          <p:cNvPr id="56" name="Flèche : pentagone 55">
            <a:extLst>
              <a:ext uri="{FF2B5EF4-FFF2-40B4-BE49-F238E27FC236}">
                <a16:creationId xmlns:a16="http://schemas.microsoft.com/office/drawing/2014/main" id="{EF16C4FB-5239-4247-8FA3-7A36FCA4FDAC}"/>
              </a:ext>
            </a:extLst>
          </p:cNvPr>
          <p:cNvSpPr/>
          <p:nvPr/>
        </p:nvSpPr>
        <p:spPr>
          <a:xfrm>
            <a:off x="456950" y="3768724"/>
            <a:ext cx="586404" cy="276999"/>
          </a:xfrm>
          <a:prstGeom prst="homePlate">
            <a:avLst/>
          </a:prstGeom>
          <a:solidFill>
            <a:srgbClr val="C4004A"/>
          </a:solidFill>
        </p:spPr>
        <p:txBody>
          <a:bodyPr wrap="none">
            <a:spAutoFit/>
          </a:bodyPr>
          <a:lstStyle/>
          <a:p>
            <a:r>
              <a:rPr lang="fr-FR" sz="1200" b="1" spc="-7" dirty="0">
                <a:solidFill>
                  <a:schemeClr val="bg1"/>
                </a:solidFill>
                <a:latin typeface="Arial"/>
                <a:cs typeface="Arial"/>
              </a:rPr>
              <a:t>2003</a:t>
            </a:r>
            <a:endParaRPr lang="fr-FR" sz="1200" dirty="0">
              <a:solidFill>
                <a:schemeClr val="bg1"/>
              </a:solidFill>
            </a:endParaRPr>
          </a:p>
        </p:txBody>
      </p:sp>
      <p:sp>
        <p:nvSpPr>
          <p:cNvPr id="57" name="Flèche : pentagone 56">
            <a:extLst>
              <a:ext uri="{FF2B5EF4-FFF2-40B4-BE49-F238E27FC236}">
                <a16:creationId xmlns:a16="http://schemas.microsoft.com/office/drawing/2014/main" id="{E68A8D6A-C8F3-4DB5-BF46-389981300EA2}"/>
              </a:ext>
            </a:extLst>
          </p:cNvPr>
          <p:cNvSpPr/>
          <p:nvPr/>
        </p:nvSpPr>
        <p:spPr>
          <a:xfrm>
            <a:off x="479503" y="4509756"/>
            <a:ext cx="586404" cy="276999"/>
          </a:xfrm>
          <a:prstGeom prst="homePlate">
            <a:avLst/>
          </a:prstGeom>
          <a:solidFill>
            <a:srgbClr val="C4004A"/>
          </a:solidFill>
        </p:spPr>
        <p:txBody>
          <a:bodyPr wrap="none">
            <a:spAutoFit/>
          </a:bodyPr>
          <a:lstStyle/>
          <a:p>
            <a:r>
              <a:rPr lang="fr-FR" sz="1200" b="1" spc="-7" dirty="0">
                <a:solidFill>
                  <a:schemeClr val="bg1"/>
                </a:solidFill>
                <a:latin typeface="Arial"/>
                <a:cs typeface="Arial"/>
              </a:rPr>
              <a:t>1999</a:t>
            </a:r>
            <a:endParaRPr lang="fr-FR" sz="1200" dirty="0">
              <a:solidFill>
                <a:schemeClr val="bg1"/>
              </a:solidFill>
            </a:endParaRPr>
          </a:p>
        </p:txBody>
      </p:sp>
      <p:sp>
        <p:nvSpPr>
          <p:cNvPr id="60" name="Flèche : droite 59">
            <a:extLst>
              <a:ext uri="{FF2B5EF4-FFF2-40B4-BE49-F238E27FC236}">
                <a16:creationId xmlns:a16="http://schemas.microsoft.com/office/drawing/2014/main" id="{F34E92D1-FECB-43ED-898C-0F49F0552D74}"/>
              </a:ext>
            </a:extLst>
          </p:cNvPr>
          <p:cNvSpPr/>
          <p:nvPr/>
        </p:nvSpPr>
        <p:spPr>
          <a:xfrm rot="20330184">
            <a:off x="3012130" y="2086760"/>
            <a:ext cx="1008399" cy="331050"/>
          </a:xfrm>
          <a:prstGeom prst="rightArrow">
            <a:avLst>
              <a:gd name="adj1" fmla="val 34813"/>
              <a:gd name="adj2" fmla="val 50000"/>
            </a:avLst>
          </a:prstGeom>
          <a:solidFill>
            <a:srgbClr val="FF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1" name="Flèche : droite 60">
            <a:extLst>
              <a:ext uri="{FF2B5EF4-FFF2-40B4-BE49-F238E27FC236}">
                <a16:creationId xmlns:a16="http://schemas.microsoft.com/office/drawing/2014/main" id="{CDF58E99-A25A-4D82-B033-991F488A4528}"/>
              </a:ext>
            </a:extLst>
          </p:cNvPr>
          <p:cNvSpPr/>
          <p:nvPr/>
        </p:nvSpPr>
        <p:spPr>
          <a:xfrm rot="20434998">
            <a:off x="4967051" y="1494733"/>
            <a:ext cx="504056" cy="216024"/>
          </a:xfrm>
          <a:prstGeom prst="rightArrow">
            <a:avLst/>
          </a:prstGeom>
          <a:solidFill>
            <a:srgbClr val="FF6700"/>
          </a:solidFill>
          <a:ln w="285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2" name="Flèche : droite 61">
            <a:extLst>
              <a:ext uri="{FF2B5EF4-FFF2-40B4-BE49-F238E27FC236}">
                <a16:creationId xmlns:a16="http://schemas.microsoft.com/office/drawing/2014/main" id="{14613187-5E20-4D41-B543-C1B7B6D39147}"/>
              </a:ext>
            </a:extLst>
          </p:cNvPr>
          <p:cNvSpPr/>
          <p:nvPr/>
        </p:nvSpPr>
        <p:spPr>
          <a:xfrm rot="20869994">
            <a:off x="2851287" y="3414740"/>
            <a:ext cx="1289868" cy="216024"/>
          </a:xfrm>
          <a:prstGeom prst="rightArrow">
            <a:avLst/>
          </a:prstGeom>
          <a:solidFill>
            <a:srgbClr val="FF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3" name="Flèche : droite 62">
            <a:extLst>
              <a:ext uri="{FF2B5EF4-FFF2-40B4-BE49-F238E27FC236}">
                <a16:creationId xmlns:a16="http://schemas.microsoft.com/office/drawing/2014/main" id="{D4D3F9F4-92AE-4936-B3EB-6843121729D4}"/>
              </a:ext>
            </a:extLst>
          </p:cNvPr>
          <p:cNvSpPr/>
          <p:nvPr/>
        </p:nvSpPr>
        <p:spPr>
          <a:xfrm>
            <a:off x="3673073" y="4774257"/>
            <a:ext cx="648083" cy="216024"/>
          </a:xfrm>
          <a:prstGeom prst="rightArrow">
            <a:avLst/>
          </a:prstGeom>
          <a:solidFill>
            <a:srgbClr val="FF67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5" name="object 13">
            <a:extLst>
              <a:ext uri="{FF2B5EF4-FFF2-40B4-BE49-F238E27FC236}">
                <a16:creationId xmlns:a16="http://schemas.microsoft.com/office/drawing/2014/main" id="{C9916E34-00AB-4F95-A406-BF5A17030DFA}"/>
              </a:ext>
            </a:extLst>
          </p:cNvPr>
          <p:cNvSpPr/>
          <p:nvPr/>
        </p:nvSpPr>
        <p:spPr>
          <a:xfrm>
            <a:off x="4648953" y="2926946"/>
            <a:ext cx="1285868" cy="754446"/>
          </a:xfrm>
          <a:prstGeom prst="rect">
            <a:avLst/>
          </a:prstGeom>
          <a:blipFill>
            <a:blip r:embed="rId10" cstate="print"/>
            <a:stretch>
              <a:fillRect/>
            </a:stretch>
          </a:blipFill>
        </p:spPr>
        <p:txBody>
          <a:bodyPr wrap="square" lIns="0" tIns="0" rIns="0" bIns="0" rtlCol="0"/>
          <a:lstStyle/>
          <a:p>
            <a:endParaRPr sz="2400"/>
          </a:p>
        </p:txBody>
      </p:sp>
      <p:sp>
        <p:nvSpPr>
          <p:cNvPr id="66" name="Espace réservé de la date 65">
            <a:extLst>
              <a:ext uri="{FF2B5EF4-FFF2-40B4-BE49-F238E27FC236}">
                <a16:creationId xmlns:a16="http://schemas.microsoft.com/office/drawing/2014/main" id="{A7AC7BE8-B8A6-4745-B0F6-41A6AFEB3AA3}"/>
              </a:ext>
            </a:extLst>
          </p:cNvPr>
          <p:cNvSpPr>
            <a:spLocks noGrp="1"/>
          </p:cNvSpPr>
          <p:nvPr>
            <p:ph type="dt" sz="half" idx="10"/>
          </p:nvPr>
        </p:nvSpPr>
        <p:spPr/>
        <p:txBody>
          <a:bodyPr/>
          <a:lstStyle/>
          <a:p>
            <a:r>
              <a:rPr lang="fr-FR"/>
              <a:t>13/10/2023</a:t>
            </a:r>
            <a:endParaRPr lang="fr-FR" dirty="0"/>
          </a:p>
        </p:txBody>
      </p:sp>
      <p:sp>
        <p:nvSpPr>
          <p:cNvPr id="2" name="ZoneTexte 1">
            <a:extLst>
              <a:ext uri="{FF2B5EF4-FFF2-40B4-BE49-F238E27FC236}">
                <a16:creationId xmlns:a16="http://schemas.microsoft.com/office/drawing/2014/main" id="{62C260D6-EE7A-469F-B7D5-9AFE1BF2D328}"/>
              </a:ext>
            </a:extLst>
          </p:cNvPr>
          <p:cNvSpPr txBox="1"/>
          <p:nvPr/>
        </p:nvSpPr>
        <p:spPr>
          <a:xfrm>
            <a:off x="490771" y="704758"/>
            <a:ext cx="4475667" cy="338554"/>
          </a:xfrm>
          <a:prstGeom prst="rect">
            <a:avLst/>
          </a:prstGeom>
          <a:noFill/>
        </p:spPr>
        <p:txBody>
          <a:bodyPr wrap="square" rtlCol="0">
            <a:spAutoFit/>
          </a:bodyPr>
          <a:lstStyle/>
          <a:p>
            <a:r>
              <a:rPr lang="en-US" sz="1600" dirty="0"/>
              <a:t>T. </a:t>
            </a:r>
            <a:r>
              <a:rPr lang="en-US" sz="1600" dirty="0" err="1"/>
              <a:t>Suomojarvi</a:t>
            </a:r>
            <a:r>
              <a:rPr lang="en-US" sz="1600" dirty="0"/>
              <a:t>, I. </a:t>
            </a:r>
            <a:r>
              <a:rPr lang="en-US" sz="1600" dirty="0" err="1"/>
              <a:t>Lhenry</a:t>
            </a:r>
            <a:r>
              <a:rPr lang="en-US" sz="1600" dirty="0"/>
              <a:t>-Yvon, J. </a:t>
            </a:r>
            <a:r>
              <a:rPr lang="en-US" sz="1600" dirty="0" err="1"/>
              <a:t>Biteau</a:t>
            </a:r>
            <a:r>
              <a:rPr lang="en-US" sz="1600" dirty="0"/>
              <a:t> et al </a:t>
            </a:r>
          </a:p>
        </p:txBody>
      </p:sp>
    </p:spTree>
    <p:extLst>
      <p:ext uri="{BB962C8B-B14F-4D97-AF65-F5344CB8AC3E}">
        <p14:creationId xmlns:p14="http://schemas.microsoft.com/office/powerpoint/2010/main" val="28370629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BE92086-08B1-43E5-9559-D3C092F0C38E}"/>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16F414C3-5D6C-4539-BC47-29336EA7FF78}"/>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7FF4B750-1C6F-45FF-8E0D-8DC43CEB306F}"/>
              </a:ext>
            </a:extLst>
          </p:cNvPr>
          <p:cNvSpPr>
            <a:spLocks noGrp="1"/>
          </p:cNvSpPr>
          <p:nvPr>
            <p:ph type="sldNum" sz="quarter" idx="12"/>
          </p:nvPr>
        </p:nvSpPr>
        <p:spPr/>
        <p:txBody>
          <a:bodyPr/>
          <a:lstStyle/>
          <a:p>
            <a:fld id="{77E71596-5F9D-49C5-9701-16B3CA54319D}" type="slidenum">
              <a:rPr lang="fr-FR" smtClean="0"/>
              <a:pPr/>
              <a:t>35</a:t>
            </a:fld>
            <a:endParaRPr lang="fr-FR" dirty="0"/>
          </a:p>
        </p:txBody>
      </p:sp>
      <p:sp>
        <p:nvSpPr>
          <p:cNvPr id="6" name="Titre 5">
            <a:extLst>
              <a:ext uri="{FF2B5EF4-FFF2-40B4-BE49-F238E27FC236}">
                <a16:creationId xmlns:a16="http://schemas.microsoft.com/office/drawing/2014/main" id="{445A6976-588E-4A53-87FF-36087AE12182}"/>
              </a:ext>
            </a:extLst>
          </p:cNvPr>
          <p:cNvSpPr>
            <a:spLocks noGrp="1"/>
          </p:cNvSpPr>
          <p:nvPr>
            <p:ph type="title"/>
          </p:nvPr>
        </p:nvSpPr>
        <p:spPr/>
        <p:txBody>
          <a:bodyPr/>
          <a:lstStyle/>
          <a:p>
            <a:r>
              <a:rPr lang="en-US">
                <a:solidFill>
                  <a:srgbClr val="FF6700"/>
                </a:solidFill>
                <a:effectLst>
                  <a:outerShdw blurRad="38100" dist="38100" dir="2700000" algn="tl">
                    <a:srgbClr val="000000">
                      <a:alpha val="43137"/>
                    </a:srgbClr>
                  </a:outerShdw>
                </a:effectLst>
              </a:rPr>
              <a:t>Theoritical Physics  IPN Orsay</a:t>
            </a:r>
            <a:endParaRPr lang="en-US"/>
          </a:p>
        </p:txBody>
      </p:sp>
      <p:sp>
        <p:nvSpPr>
          <p:cNvPr id="8" name="Rectangle 7">
            <a:extLst>
              <a:ext uri="{FF2B5EF4-FFF2-40B4-BE49-F238E27FC236}">
                <a16:creationId xmlns:a16="http://schemas.microsoft.com/office/drawing/2014/main" id="{85EAF820-C4FA-489E-9B30-21021EDA8C6F}"/>
              </a:ext>
            </a:extLst>
          </p:cNvPr>
          <p:cNvSpPr/>
          <p:nvPr/>
        </p:nvSpPr>
        <p:spPr>
          <a:xfrm>
            <a:off x="129804" y="929169"/>
            <a:ext cx="6408712" cy="4701287"/>
          </a:xfrm>
          <a:prstGeom prst="rect">
            <a:avLst/>
          </a:prstGeom>
        </p:spPr>
        <p:txBody>
          <a:bodyPr wrap="square">
            <a:spAutoFit/>
          </a:bodyPr>
          <a:lstStyle/>
          <a:p>
            <a:pPr>
              <a:spcBef>
                <a:spcPts val="679"/>
              </a:spcBef>
            </a:pPr>
            <a:r>
              <a:rPr lang="en-US" sz="1100" b="1" spc="-6" dirty="0">
                <a:solidFill>
                  <a:srgbClr val="00294B"/>
                </a:solidFill>
                <a:cs typeface="Calibri"/>
              </a:rPr>
              <a:t>The beginnings (1956,1962): the collaborators of I. and F. Joliot-Curie left the Collège de France to come at Orsay with  some theorists M. Jean, P. Benoist-</a:t>
            </a:r>
            <a:r>
              <a:rPr lang="en-US" sz="1100" b="1" spc="-6" dirty="0" err="1">
                <a:solidFill>
                  <a:srgbClr val="00294B"/>
                </a:solidFill>
                <a:cs typeface="Calibri"/>
              </a:rPr>
              <a:t>Gueutal</a:t>
            </a:r>
            <a:r>
              <a:rPr lang="en-US" sz="1100" b="1" spc="-6" dirty="0">
                <a:solidFill>
                  <a:srgbClr val="00294B"/>
                </a:solidFill>
                <a:cs typeface="Calibri"/>
              </a:rPr>
              <a:t>, R. </a:t>
            </a:r>
            <a:r>
              <a:rPr lang="en-US" sz="1100" b="1" spc="-6" dirty="0" err="1">
                <a:solidFill>
                  <a:srgbClr val="00294B"/>
                </a:solidFill>
                <a:cs typeface="Calibri"/>
              </a:rPr>
              <a:t>Nataf</a:t>
            </a:r>
            <a:r>
              <a:rPr lang="en-US" sz="1100" b="1" spc="-6" dirty="0">
                <a:solidFill>
                  <a:srgbClr val="00294B"/>
                </a:solidFill>
                <a:cs typeface="Calibri"/>
              </a:rPr>
              <a:t>, M. </a:t>
            </a:r>
            <a:r>
              <a:rPr lang="en-US" sz="1100" b="1" spc="-6" dirty="0" err="1">
                <a:solidFill>
                  <a:srgbClr val="00294B"/>
                </a:solidFill>
                <a:cs typeface="Calibri"/>
              </a:rPr>
              <a:t>Veneroni</a:t>
            </a:r>
            <a:r>
              <a:rPr lang="en-US" sz="1100" b="1" spc="-6" dirty="0">
                <a:solidFill>
                  <a:srgbClr val="00294B"/>
                </a:solidFill>
                <a:cs typeface="Calibri"/>
              </a:rPr>
              <a:t>, </a:t>
            </a:r>
            <a:r>
              <a:rPr lang="en-US" sz="1100" b="1" spc="-6" dirty="0" err="1">
                <a:solidFill>
                  <a:srgbClr val="00294B"/>
                </a:solidFill>
                <a:cs typeface="Calibri"/>
              </a:rPr>
              <a:t>J.Arvieux</a:t>
            </a:r>
            <a:r>
              <a:rPr lang="en-US" sz="1100" b="1" spc="-6" dirty="0">
                <a:solidFill>
                  <a:srgbClr val="00294B"/>
                </a:solidFill>
                <a:cs typeface="Calibri"/>
              </a:rPr>
              <a:t>,…</a:t>
            </a:r>
          </a:p>
          <a:p>
            <a:pPr>
              <a:spcBef>
                <a:spcPts val="679"/>
              </a:spcBef>
            </a:pPr>
            <a:r>
              <a:rPr lang="en-US" sz="1100" b="1" spc="-6" dirty="0">
                <a:solidFill>
                  <a:srgbClr val="C4004A"/>
                </a:solidFill>
                <a:cs typeface="Calibri"/>
              </a:rPr>
              <a:t>1963-1970:</a:t>
            </a:r>
            <a:r>
              <a:rPr lang="en-US" sz="1100" b="1" spc="-6" dirty="0">
                <a:solidFill>
                  <a:srgbClr val="00294B"/>
                </a:solidFill>
                <a:cs typeface="Calibri"/>
              </a:rPr>
              <a:t> DEA and R .and N. Vin </a:t>
            </a:r>
            <a:r>
              <a:rPr lang="en-US" sz="1100" b="1" spc="-6" dirty="0" err="1">
                <a:solidFill>
                  <a:srgbClr val="00294B"/>
                </a:solidFill>
                <a:cs typeface="Calibri"/>
              </a:rPr>
              <a:t>Mauh</a:t>
            </a:r>
            <a:r>
              <a:rPr lang="en-US" sz="1100" b="1" spc="-6" dirty="0">
                <a:solidFill>
                  <a:srgbClr val="00294B"/>
                </a:solidFill>
                <a:cs typeface="Calibri"/>
              </a:rPr>
              <a:t> join IPN</a:t>
            </a:r>
          </a:p>
          <a:p>
            <a:pPr>
              <a:spcBef>
                <a:spcPts val="679"/>
              </a:spcBef>
            </a:pPr>
            <a:r>
              <a:rPr lang="en-US" sz="1100" b="1" spc="-6" dirty="0">
                <a:solidFill>
                  <a:srgbClr val="C4004A"/>
                </a:solidFill>
                <a:cs typeface="Calibri"/>
              </a:rPr>
              <a:t>1970 </a:t>
            </a:r>
            <a:r>
              <a:rPr lang="en-US" sz="1100" b="1" spc="-6" dirty="0">
                <a:solidFill>
                  <a:srgbClr val="00294B"/>
                </a:solidFill>
                <a:cs typeface="Calibri"/>
              </a:rPr>
              <a:t>High energy theory group moves  to a new  lab  LAPPP at ANNECY </a:t>
            </a:r>
          </a:p>
          <a:p>
            <a:pPr>
              <a:spcBef>
                <a:spcPts val="679"/>
              </a:spcBef>
            </a:pPr>
            <a:r>
              <a:rPr lang="en-US" sz="1100" b="1" spc="-6" dirty="0">
                <a:solidFill>
                  <a:srgbClr val="C4004A"/>
                </a:solidFill>
                <a:cs typeface="Calibri"/>
              </a:rPr>
              <a:t>1970 -1998</a:t>
            </a:r>
            <a:r>
              <a:rPr lang="en-US" sz="1100" b="1" spc="-6" dirty="0">
                <a:solidFill>
                  <a:srgbClr val="00294B"/>
                </a:solidFill>
                <a:cs typeface="Calibri"/>
              </a:rPr>
              <a:t>  IPN  creates a  division of theoretical physics with 50 researchers</a:t>
            </a:r>
          </a:p>
          <a:p>
            <a:pPr>
              <a:spcBef>
                <a:spcPts val="679"/>
              </a:spcBef>
            </a:pPr>
            <a:r>
              <a:rPr lang="en-US" sz="1100" b="1" spc="-6" dirty="0">
                <a:solidFill>
                  <a:srgbClr val="00294B"/>
                </a:solidFill>
                <a:cs typeface="Calibri"/>
              </a:rPr>
              <a:t>*</a:t>
            </a:r>
            <a:r>
              <a:rPr lang="en-US" sz="1400" b="1" spc="-6" dirty="0">
                <a:solidFill>
                  <a:srgbClr val="00294B"/>
                </a:solidFill>
                <a:effectLst>
                  <a:outerShdw blurRad="38100" dist="38100" dir="2700000" algn="tl">
                    <a:srgbClr val="000000">
                      <a:alpha val="43137"/>
                    </a:srgbClr>
                  </a:outerShdw>
                </a:effectLst>
                <a:cs typeface="Calibri"/>
              </a:rPr>
              <a:t>Paris Potential  </a:t>
            </a:r>
            <a:r>
              <a:rPr lang="en-US" sz="1100" b="1" spc="-6" dirty="0">
                <a:solidFill>
                  <a:srgbClr val="00294B"/>
                </a:solidFill>
                <a:cs typeface="Calibri"/>
              </a:rPr>
              <a:t>.</a:t>
            </a:r>
            <a:r>
              <a:rPr lang="fr-FR" sz="1100" b="1" spc="-6" dirty="0">
                <a:solidFill>
                  <a:srgbClr val="00294B"/>
                </a:solidFill>
                <a:latin typeface="+mn-lt"/>
                <a:cs typeface="Calibri"/>
              </a:rPr>
              <a:t> </a:t>
            </a:r>
            <a:r>
              <a:rPr lang="fr-FR" sz="1100" i="1" spc="-6" dirty="0">
                <a:solidFill>
                  <a:srgbClr val="00294B"/>
                </a:solidFill>
                <a:latin typeface="+mn-lt"/>
                <a:cs typeface="Calibri"/>
              </a:rPr>
              <a:t>Robert </a:t>
            </a:r>
            <a:r>
              <a:rPr lang="fr-FR" sz="1100" i="1" dirty="0">
                <a:solidFill>
                  <a:srgbClr val="00294B"/>
                </a:solidFill>
                <a:latin typeface="+mn-lt"/>
                <a:cs typeface="Calibri"/>
              </a:rPr>
              <a:t>Vinh</a:t>
            </a:r>
            <a:r>
              <a:rPr lang="fr-FR" sz="1100" i="1" spc="-11" dirty="0">
                <a:solidFill>
                  <a:srgbClr val="00294B"/>
                </a:solidFill>
                <a:latin typeface="+mn-lt"/>
                <a:cs typeface="Calibri"/>
              </a:rPr>
              <a:t> </a:t>
            </a:r>
            <a:r>
              <a:rPr lang="fr-FR" sz="1100" i="1" dirty="0">
                <a:solidFill>
                  <a:srgbClr val="00294B"/>
                </a:solidFill>
                <a:latin typeface="+mn-lt"/>
                <a:cs typeface="Calibri"/>
              </a:rPr>
              <a:t>Mau et al</a:t>
            </a:r>
            <a:endParaRPr lang="fr-FR" sz="1100" dirty="0">
              <a:solidFill>
                <a:srgbClr val="00294B"/>
              </a:solidFill>
              <a:latin typeface="+mn-lt"/>
            </a:endParaRPr>
          </a:p>
          <a:p>
            <a:pPr>
              <a:spcBef>
                <a:spcPts val="679"/>
              </a:spcBef>
            </a:pPr>
            <a:r>
              <a:rPr lang="en-US" sz="1100" b="1" dirty="0">
                <a:solidFill>
                  <a:srgbClr val="00294B"/>
                </a:solidFill>
                <a:latin typeface="+mn-lt"/>
              </a:rPr>
              <a:t>*</a:t>
            </a:r>
            <a:r>
              <a:rPr lang="en-US" sz="1400" b="1" dirty="0">
                <a:solidFill>
                  <a:srgbClr val="00294B"/>
                </a:solidFill>
                <a:effectLst>
                  <a:outerShdw blurRad="38100" dist="38100" dir="2700000" algn="tl">
                    <a:srgbClr val="000000">
                      <a:alpha val="43137"/>
                    </a:srgbClr>
                  </a:outerShdw>
                </a:effectLst>
                <a:latin typeface="+mn-lt"/>
              </a:rPr>
              <a:t>Orsay *</a:t>
            </a:r>
            <a:r>
              <a:rPr lang="en-US" sz="1400" b="1" dirty="0" err="1">
                <a:solidFill>
                  <a:srgbClr val="00294B"/>
                </a:solidFill>
                <a:effectLst>
                  <a:outerShdw blurRad="38100" dist="38100" dir="2700000" algn="tl">
                    <a:srgbClr val="000000">
                      <a:alpha val="43137"/>
                    </a:srgbClr>
                  </a:outerShdw>
                </a:effectLst>
                <a:latin typeface="+mn-lt"/>
              </a:rPr>
              <a:t>Harthree</a:t>
            </a:r>
            <a:r>
              <a:rPr lang="en-US" sz="1400" b="1" dirty="0">
                <a:solidFill>
                  <a:srgbClr val="00294B"/>
                </a:solidFill>
                <a:effectLst>
                  <a:outerShdw blurRad="38100" dist="38100" dir="2700000" algn="tl">
                    <a:srgbClr val="000000">
                      <a:alpha val="43137"/>
                    </a:srgbClr>
                  </a:outerShdw>
                </a:effectLst>
                <a:latin typeface="+mn-lt"/>
              </a:rPr>
              <a:t> – </a:t>
            </a:r>
            <a:r>
              <a:rPr lang="en-US" sz="1400" b="1" dirty="0" err="1">
                <a:solidFill>
                  <a:srgbClr val="00294B"/>
                </a:solidFill>
                <a:effectLst>
                  <a:outerShdw blurRad="38100" dist="38100" dir="2700000" algn="tl">
                    <a:srgbClr val="000000">
                      <a:alpha val="43137"/>
                    </a:srgbClr>
                  </a:outerShdw>
                </a:effectLst>
                <a:latin typeface="+mn-lt"/>
              </a:rPr>
              <a:t>Fock</a:t>
            </a:r>
            <a:r>
              <a:rPr lang="en-US" sz="1400" b="1" dirty="0">
                <a:solidFill>
                  <a:srgbClr val="00294B"/>
                </a:solidFill>
                <a:effectLst>
                  <a:outerShdw blurRad="38100" dist="38100" dir="2700000" algn="tl">
                    <a:srgbClr val="000000">
                      <a:alpha val="43137"/>
                    </a:srgbClr>
                  </a:outerShdw>
                </a:effectLst>
                <a:latin typeface="+mn-lt"/>
              </a:rPr>
              <a:t> « Factory » </a:t>
            </a:r>
            <a:r>
              <a:rPr lang="en-US" sz="1100" b="1" dirty="0">
                <a:solidFill>
                  <a:srgbClr val="00294B"/>
                </a:solidFill>
                <a:latin typeface="+mn-lt"/>
              </a:rPr>
              <a:t>- </a:t>
            </a:r>
            <a:r>
              <a:rPr lang="en-US" sz="1100" b="1" dirty="0" err="1">
                <a:solidFill>
                  <a:srgbClr val="00294B"/>
                </a:solidFill>
              </a:rPr>
              <a:t>Skyrme</a:t>
            </a:r>
            <a:r>
              <a:rPr lang="en-US" sz="1100" b="1" dirty="0">
                <a:solidFill>
                  <a:srgbClr val="00294B"/>
                </a:solidFill>
              </a:rPr>
              <a:t> force</a:t>
            </a:r>
            <a:r>
              <a:rPr lang="en-US" sz="1100" b="1" dirty="0">
                <a:solidFill>
                  <a:srgbClr val="00294B"/>
                </a:solidFill>
                <a:latin typeface="+mn-lt"/>
              </a:rPr>
              <a:t>  microscopic models , RPA Resonances , EOS </a:t>
            </a:r>
            <a:r>
              <a:rPr lang="en-US" sz="1050" b="1" dirty="0">
                <a:solidFill>
                  <a:srgbClr val="00294B"/>
                </a:solidFill>
                <a:latin typeface="+mn-lt"/>
              </a:rPr>
              <a:t>……</a:t>
            </a:r>
          </a:p>
          <a:p>
            <a:pPr>
              <a:spcBef>
                <a:spcPts val="679"/>
              </a:spcBef>
            </a:pPr>
            <a:r>
              <a:rPr lang="fr-FR" sz="1050" b="1" i="1" spc="-6" dirty="0">
                <a:solidFill>
                  <a:srgbClr val="00294B"/>
                </a:solidFill>
                <a:latin typeface="+mn-lt"/>
                <a:cs typeface="Calibri"/>
              </a:rPr>
              <a:t>  </a:t>
            </a:r>
            <a:r>
              <a:rPr lang="fr-FR" sz="1050" i="1" spc="-6" dirty="0">
                <a:solidFill>
                  <a:srgbClr val="00294B"/>
                </a:solidFill>
                <a:latin typeface="+mn-lt"/>
                <a:cs typeface="Calibri"/>
              </a:rPr>
              <a:t>M. </a:t>
            </a:r>
            <a:r>
              <a:rPr lang="fr-FR" sz="1050" i="1" spc="-6" dirty="0" err="1">
                <a:solidFill>
                  <a:srgbClr val="00294B"/>
                </a:solidFill>
                <a:latin typeface="+mn-lt"/>
                <a:cs typeface="Calibri"/>
              </a:rPr>
              <a:t>Vénéroni</a:t>
            </a:r>
            <a:r>
              <a:rPr lang="fr-FR" sz="1050" i="1" dirty="0">
                <a:solidFill>
                  <a:srgbClr val="00294B"/>
                </a:solidFill>
                <a:latin typeface="+mn-lt"/>
                <a:cs typeface="Calibri"/>
              </a:rPr>
              <a:t> , </a:t>
            </a:r>
            <a:r>
              <a:rPr lang="fr-FR" sz="1050" i="1" spc="-6" dirty="0">
                <a:solidFill>
                  <a:srgbClr val="00294B"/>
                </a:solidFill>
                <a:latin typeface="+mn-lt"/>
                <a:cs typeface="Calibri"/>
              </a:rPr>
              <a:t>D.</a:t>
            </a:r>
            <a:r>
              <a:rPr lang="fr-FR" sz="1050" i="1" spc="-34" dirty="0">
                <a:solidFill>
                  <a:srgbClr val="00294B"/>
                </a:solidFill>
                <a:latin typeface="+mn-lt"/>
                <a:cs typeface="Calibri"/>
              </a:rPr>
              <a:t> </a:t>
            </a:r>
            <a:r>
              <a:rPr lang="fr-FR" sz="1050" i="1" spc="-6" dirty="0" err="1">
                <a:solidFill>
                  <a:srgbClr val="00294B"/>
                </a:solidFill>
                <a:latin typeface="+mn-lt"/>
                <a:cs typeface="Calibri"/>
              </a:rPr>
              <a:t>Vautherin</a:t>
            </a:r>
            <a:r>
              <a:rPr lang="fr-FR" sz="1050" i="1" spc="-6" dirty="0">
                <a:solidFill>
                  <a:srgbClr val="00294B"/>
                </a:solidFill>
                <a:latin typeface="+mn-lt"/>
                <a:cs typeface="Calibri"/>
              </a:rPr>
              <a:t>, </a:t>
            </a:r>
            <a:r>
              <a:rPr lang="fr-FR" sz="1050" i="1" spc="-6" dirty="0">
                <a:solidFill>
                  <a:srgbClr val="00294B"/>
                </a:solidFill>
                <a:cs typeface="Calibri"/>
              </a:rPr>
              <a:t>H. </a:t>
            </a:r>
            <a:r>
              <a:rPr lang="fr-FR" sz="1050" i="1" spc="-6" dirty="0" err="1">
                <a:solidFill>
                  <a:srgbClr val="00294B"/>
                </a:solidFill>
                <a:cs typeface="Calibri"/>
              </a:rPr>
              <a:t>Flocard</a:t>
            </a:r>
            <a:r>
              <a:rPr lang="fr-FR" sz="1050" i="1" spc="-6" dirty="0">
                <a:solidFill>
                  <a:srgbClr val="00294B"/>
                </a:solidFill>
                <a:cs typeface="Calibri"/>
              </a:rPr>
              <a:t> , </a:t>
            </a:r>
            <a:r>
              <a:rPr lang="fr-FR" sz="1050" i="1" spc="-6" dirty="0">
                <a:solidFill>
                  <a:srgbClr val="00294B"/>
                </a:solidFill>
                <a:latin typeface="+mn-lt"/>
                <a:cs typeface="Calibri"/>
              </a:rPr>
              <a:t>P. Quentin, P. </a:t>
            </a:r>
            <a:r>
              <a:rPr lang="fr-FR" sz="1050" i="1" spc="-6" dirty="0" err="1">
                <a:solidFill>
                  <a:srgbClr val="00294B"/>
                </a:solidFill>
                <a:latin typeface="+mn-lt"/>
                <a:cs typeface="Calibri"/>
              </a:rPr>
              <a:t>Schuck</a:t>
            </a:r>
            <a:r>
              <a:rPr lang="fr-FR" sz="1050" i="1" spc="-6" dirty="0">
                <a:solidFill>
                  <a:srgbClr val="00294B"/>
                </a:solidFill>
                <a:latin typeface="+mn-lt"/>
                <a:cs typeface="Calibri"/>
              </a:rPr>
              <a:t>, N. Van </a:t>
            </a:r>
            <a:r>
              <a:rPr lang="fr-FR" sz="1050" i="1" spc="-6" dirty="0" err="1">
                <a:solidFill>
                  <a:srgbClr val="00294B"/>
                </a:solidFill>
                <a:latin typeface="+mn-lt"/>
                <a:cs typeface="Calibri"/>
              </a:rPr>
              <a:t>Giai</a:t>
            </a:r>
            <a:r>
              <a:rPr lang="fr-FR" sz="1050" i="1" spc="-6" dirty="0">
                <a:solidFill>
                  <a:srgbClr val="00294B"/>
                </a:solidFill>
                <a:latin typeface="+mn-lt"/>
                <a:cs typeface="Calibri"/>
              </a:rPr>
              <a:t> , …..</a:t>
            </a:r>
          </a:p>
          <a:p>
            <a:pPr>
              <a:spcBef>
                <a:spcPts val="679"/>
              </a:spcBef>
            </a:pPr>
            <a:r>
              <a:rPr lang="fr-FR" sz="1050" b="1" spc="-6" dirty="0">
                <a:solidFill>
                  <a:srgbClr val="00294B"/>
                </a:solidFill>
                <a:latin typeface="+mn-lt"/>
                <a:cs typeface="Calibri"/>
              </a:rPr>
              <a:t>*</a:t>
            </a:r>
            <a:r>
              <a:rPr lang="fr-FR" sz="1100" b="1" spc="-6" dirty="0">
                <a:solidFill>
                  <a:srgbClr val="00294B"/>
                </a:solidFill>
                <a:cs typeface="Calibri"/>
              </a:rPr>
              <a:t>Nuclear </a:t>
            </a:r>
            <a:r>
              <a:rPr lang="fr-FR" sz="1100" b="1" spc="-6" dirty="0" err="1">
                <a:solidFill>
                  <a:srgbClr val="00294B"/>
                </a:solidFill>
                <a:cs typeface="Calibri"/>
              </a:rPr>
              <a:t>reactions</a:t>
            </a:r>
            <a:r>
              <a:rPr lang="fr-FR" sz="1100" b="1" spc="-6" dirty="0">
                <a:solidFill>
                  <a:srgbClr val="00294B"/>
                </a:solidFill>
                <a:latin typeface="+mn-lt"/>
                <a:cs typeface="Calibri"/>
              </a:rPr>
              <a:t> , </a:t>
            </a:r>
            <a:r>
              <a:rPr lang="fr-FR" sz="1100" b="1" spc="-6" dirty="0" err="1">
                <a:solidFill>
                  <a:srgbClr val="00294B"/>
                </a:solidFill>
                <a:latin typeface="+mn-lt"/>
                <a:cs typeface="Calibri"/>
              </a:rPr>
              <a:t>Exotic</a:t>
            </a:r>
            <a:r>
              <a:rPr lang="fr-FR" sz="1100" b="1" spc="-6" dirty="0">
                <a:solidFill>
                  <a:srgbClr val="00294B"/>
                </a:solidFill>
                <a:latin typeface="+mn-lt"/>
                <a:cs typeface="Calibri"/>
              </a:rPr>
              <a:t> , Clusters</a:t>
            </a:r>
            <a:endParaRPr lang="fr-FR" sz="1050" b="1" spc="-6" dirty="0">
              <a:solidFill>
                <a:srgbClr val="00294B"/>
              </a:solidFill>
              <a:latin typeface="+mn-lt"/>
              <a:cs typeface="Calibri"/>
            </a:endParaRPr>
          </a:p>
          <a:p>
            <a:pPr>
              <a:spcBef>
                <a:spcPts val="679"/>
              </a:spcBef>
            </a:pPr>
            <a:r>
              <a:rPr lang="fr-FR" sz="1050" i="1" spc="-6" dirty="0">
                <a:solidFill>
                  <a:srgbClr val="00294B"/>
                </a:solidFill>
                <a:latin typeface="+mn-lt"/>
                <a:cs typeface="Calibri"/>
              </a:rPr>
              <a:t>  C. Marty , N. Vin </a:t>
            </a:r>
            <a:r>
              <a:rPr lang="fr-FR" sz="1050" i="1" spc="-6" dirty="0" err="1">
                <a:solidFill>
                  <a:srgbClr val="00294B"/>
                </a:solidFill>
                <a:latin typeface="+mn-lt"/>
                <a:cs typeface="Calibri"/>
              </a:rPr>
              <a:t>Mauh</a:t>
            </a:r>
            <a:r>
              <a:rPr lang="fr-FR" sz="1050" i="1" spc="-6" dirty="0">
                <a:solidFill>
                  <a:srgbClr val="00294B"/>
                </a:solidFill>
                <a:latin typeface="+mn-lt"/>
                <a:cs typeface="Calibri"/>
              </a:rPr>
              <a:t> ,….</a:t>
            </a:r>
          </a:p>
          <a:p>
            <a:pPr>
              <a:spcBef>
                <a:spcPts val="679"/>
              </a:spcBef>
            </a:pPr>
            <a:r>
              <a:rPr lang="fr-FR" sz="1400" b="1" spc="-6" dirty="0">
                <a:solidFill>
                  <a:srgbClr val="00294B"/>
                </a:solidFill>
                <a:latin typeface="+mn-lt"/>
                <a:cs typeface="Calibri"/>
              </a:rPr>
              <a:t>*Heavy ions collisions , </a:t>
            </a:r>
            <a:r>
              <a:rPr lang="fr-FR" sz="1400" b="1" spc="-6" dirty="0" err="1">
                <a:solidFill>
                  <a:srgbClr val="00294B"/>
                </a:solidFill>
                <a:latin typeface="+mn-lt"/>
                <a:cs typeface="Calibri"/>
              </a:rPr>
              <a:t>Statistical</a:t>
            </a:r>
            <a:r>
              <a:rPr lang="fr-FR" sz="1400" b="1" spc="-6" dirty="0">
                <a:solidFill>
                  <a:srgbClr val="00294B"/>
                </a:solidFill>
                <a:latin typeface="+mn-lt"/>
                <a:cs typeface="Calibri"/>
              </a:rPr>
              <a:t> Physics</a:t>
            </a:r>
          </a:p>
          <a:p>
            <a:pPr>
              <a:spcBef>
                <a:spcPts val="679"/>
              </a:spcBef>
            </a:pPr>
            <a:r>
              <a:rPr lang="fr-FR" sz="1050" i="1" spc="-6" dirty="0">
                <a:solidFill>
                  <a:srgbClr val="00294B"/>
                </a:solidFill>
                <a:latin typeface="+mn-lt"/>
                <a:cs typeface="Calibri"/>
              </a:rPr>
              <a:t>  </a:t>
            </a:r>
            <a:r>
              <a:rPr lang="fr-FR" sz="1050" i="1" spc="-6" dirty="0" err="1">
                <a:solidFill>
                  <a:srgbClr val="00294B"/>
                </a:solidFill>
                <a:latin typeface="+mn-lt"/>
                <a:cs typeface="Calibri"/>
              </a:rPr>
              <a:t>Oriol</a:t>
            </a:r>
            <a:r>
              <a:rPr lang="fr-FR" sz="1050" i="1" spc="-6" dirty="0">
                <a:solidFill>
                  <a:srgbClr val="00294B"/>
                </a:solidFill>
                <a:latin typeface="+mn-lt"/>
                <a:cs typeface="Calibri"/>
              </a:rPr>
              <a:t> </a:t>
            </a:r>
            <a:r>
              <a:rPr lang="fr-FR" sz="1050" i="1" spc="-6" dirty="0" err="1">
                <a:solidFill>
                  <a:srgbClr val="00294B"/>
                </a:solidFill>
                <a:latin typeface="+mn-lt"/>
                <a:cs typeface="Calibri"/>
              </a:rPr>
              <a:t>Bohigas</a:t>
            </a:r>
            <a:r>
              <a:rPr lang="fr-FR" sz="1050" i="1" dirty="0">
                <a:solidFill>
                  <a:srgbClr val="00294B"/>
                </a:solidFill>
                <a:latin typeface="+mn-lt"/>
                <a:cs typeface="Calibri"/>
              </a:rPr>
              <a:t> ,  M-J-</a:t>
            </a:r>
            <a:r>
              <a:rPr lang="fr-FR" sz="1050" i="1" dirty="0" err="1">
                <a:solidFill>
                  <a:srgbClr val="00294B"/>
                </a:solidFill>
                <a:latin typeface="+mn-lt"/>
                <a:cs typeface="Calibri"/>
              </a:rPr>
              <a:t>Giannoni</a:t>
            </a:r>
            <a:r>
              <a:rPr lang="fr-FR" sz="1050" i="1" dirty="0">
                <a:solidFill>
                  <a:srgbClr val="00294B"/>
                </a:solidFill>
                <a:latin typeface="+mn-lt"/>
                <a:cs typeface="Calibri"/>
              </a:rPr>
              <a:t>,  </a:t>
            </a:r>
            <a:r>
              <a:rPr lang="fr-FR" sz="1050" i="1" spc="-6" dirty="0">
                <a:solidFill>
                  <a:srgbClr val="00294B"/>
                </a:solidFill>
                <a:latin typeface="+mn-lt"/>
                <a:cs typeface="Calibri"/>
              </a:rPr>
              <a:t>Xavier </a:t>
            </a:r>
            <a:r>
              <a:rPr lang="fr-FR" sz="1050" i="1" spc="-6" dirty="0" err="1">
                <a:solidFill>
                  <a:srgbClr val="00294B"/>
                </a:solidFill>
                <a:latin typeface="+mn-lt"/>
                <a:cs typeface="Calibri"/>
              </a:rPr>
              <a:t>Campi</a:t>
            </a:r>
            <a:r>
              <a:rPr lang="fr-FR" sz="1050" i="1" spc="-6" dirty="0">
                <a:solidFill>
                  <a:srgbClr val="00294B"/>
                </a:solidFill>
                <a:latin typeface="+mn-lt"/>
                <a:cs typeface="Calibri"/>
              </a:rPr>
              <a:t>, </a:t>
            </a:r>
            <a:r>
              <a:rPr lang="fr-FR" sz="1050" i="1" spc="-6" dirty="0" err="1">
                <a:solidFill>
                  <a:srgbClr val="00294B"/>
                </a:solidFill>
                <a:latin typeface="+mn-lt"/>
                <a:cs typeface="Calibri"/>
              </a:rPr>
              <a:t>P.Schuck</a:t>
            </a:r>
            <a:endParaRPr lang="fr-FR" sz="1050" i="1" dirty="0">
              <a:solidFill>
                <a:srgbClr val="00294B"/>
              </a:solidFill>
              <a:latin typeface="+mn-lt"/>
            </a:endParaRPr>
          </a:p>
          <a:p>
            <a:endParaRPr lang="fr-FR" sz="1050" dirty="0">
              <a:solidFill>
                <a:srgbClr val="00294B"/>
              </a:solidFill>
              <a:latin typeface="+mn-lt"/>
            </a:endParaRPr>
          </a:p>
          <a:p>
            <a:r>
              <a:rPr lang="fr-FR" sz="1400" b="1" dirty="0">
                <a:solidFill>
                  <a:srgbClr val="FF6700"/>
                </a:solidFill>
                <a:latin typeface="+mn-lt"/>
              </a:rPr>
              <a:t>1990-1992  O. </a:t>
            </a:r>
            <a:r>
              <a:rPr lang="fr-FR" sz="1400" b="1" dirty="0" err="1">
                <a:solidFill>
                  <a:srgbClr val="FF6700"/>
                </a:solidFill>
                <a:latin typeface="+mn-lt"/>
              </a:rPr>
              <a:t>Bohigas</a:t>
            </a:r>
            <a:r>
              <a:rPr lang="fr-FR" sz="1400" b="1" dirty="0">
                <a:solidFill>
                  <a:srgbClr val="FF6700"/>
                </a:solidFill>
                <a:latin typeface="+mn-lt"/>
              </a:rPr>
              <a:t> et D. </a:t>
            </a:r>
            <a:r>
              <a:rPr lang="fr-FR" sz="1400" b="1" dirty="0" err="1">
                <a:solidFill>
                  <a:srgbClr val="FF6700"/>
                </a:solidFill>
                <a:latin typeface="+mn-lt"/>
              </a:rPr>
              <a:t>Vautherin</a:t>
            </a:r>
            <a:r>
              <a:rPr lang="fr-FR" sz="1400" b="1" dirty="0">
                <a:solidFill>
                  <a:srgbClr val="FF6700"/>
                </a:solidFill>
                <a:latin typeface="+mn-lt"/>
              </a:rPr>
              <a:t> </a:t>
            </a:r>
            <a:r>
              <a:rPr lang="fr-FR" sz="1400" b="1" dirty="0">
                <a:solidFill>
                  <a:srgbClr val="FF6700"/>
                </a:solidFill>
              </a:rPr>
              <a:t> key </a:t>
            </a:r>
            <a:r>
              <a:rPr lang="fr-FR" sz="1400" b="1" dirty="0" err="1">
                <a:solidFill>
                  <a:srgbClr val="FF6700"/>
                </a:solidFill>
              </a:rPr>
              <a:t>actors</a:t>
            </a:r>
            <a:r>
              <a:rPr lang="fr-FR" sz="1400" b="1" dirty="0">
                <a:solidFill>
                  <a:srgbClr val="FF6700"/>
                </a:solidFill>
              </a:rPr>
              <a:t>  in Europe :</a:t>
            </a:r>
            <a:r>
              <a:rPr lang="fr-FR" sz="1400" b="1" dirty="0">
                <a:solidFill>
                  <a:srgbClr val="FF6700"/>
                </a:solidFill>
                <a:latin typeface="+mn-lt"/>
              </a:rPr>
              <a:t> ECT* à Trento(</a:t>
            </a:r>
            <a:r>
              <a:rPr lang="fr-FR" sz="1400" b="1" dirty="0">
                <a:solidFill>
                  <a:srgbClr val="FF6700"/>
                </a:solidFill>
              </a:rPr>
              <a:t>It</a:t>
            </a:r>
            <a:r>
              <a:rPr lang="fr-FR" sz="1400" b="1" dirty="0">
                <a:solidFill>
                  <a:srgbClr val="FF6700"/>
                </a:solidFill>
                <a:latin typeface="+mn-lt"/>
              </a:rPr>
              <a:t>)</a:t>
            </a:r>
            <a:endParaRPr lang="fr-FR" altLang="fr-FR" sz="1400" b="1" dirty="0">
              <a:solidFill>
                <a:srgbClr val="FF6700"/>
              </a:solidFill>
              <a:effectLst>
                <a:outerShdw blurRad="38100" dist="38100" dir="2700000" algn="tl">
                  <a:srgbClr val="000000">
                    <a:alpha val="43137"/>
                  </a:srgbClr>
                </a:outerShdw>
              </a:effectLst>
              <a:latin typeface="+mn-lt"/>
            </a:endParaRPr>
          </a:p>
          <a:p>
            <a:pPr marL="342900" indent="-342900">
              <a:spcBef>
                <a:spcPts val="679"/>
              </a:spcBef>
              <a:buAutoNum type="arabicPlain" startAt="1998"/>
            </a:pPr>
            <a:r>
              <a:rPr lang="en-US" altLang="fr-FR" sz="1100" b="1" dirty="0">
                <a:solidFill>
                  <a:srgbClr val="FF6700"/>
                </a:solidFill>
              </a:rPr>
              <a:t>  </a:t>
            </a:r>
            <a:r>
              <a:rPr lang="en-US" altLang="fr-FR" sz="1100" b="1" dirty="0"/>
              <a:t>Division of Theoretical Physics spilt in two components  </a:t>
            </a:r>
          </a:p>
          <a:p>
            <a:pPr marL="342900" indent="-342900">
              <a:spcBef>
                <a:spcPts val="679"/>
              </a:spcBef>
              <a:buAutoNum type="arabicPlain" startAt="1998"/>
            </a:pPr>
            <a:r>
              <a:rPr lang="en-US" altLang="fr-FR" sz="1100" b="1" dirty="0"/>
              <a:t> Statistical physics component leaves IPN and creates  LPTMS  and the other part becomes a  Theory group, which currently has about fifteen researchers (nuclear structure and reactions, hadronic physics, etc..)</a:t>
            </a:r>
            <a:endParaRPr lang="fr-FR" sz="1050" dirty="0"/>
          </a:p>
        </p:txBody>
      </p:sp>
      <p:grpSp>
        <p:nvGrpSpPr>
          <p:cNvPr id="9" name="Groupe 8">
            <a:extLst>
              <a:ext uri="{FF2B5EF4-FFF2-40B4-BE49-F238E27FC236}">
                <a16:creationId xmlns:a16="http://schemas.microsoft.com/office/drawing/2014/main" id="{129751AF-2F45-49EB-B474-F3E2AC20A090}"/>
              </a:ext>
            </a:extLst>
          </p:cNvPr>
          <p:cNvGrpSpPr/>
          <p:nvPr/>
        </p:nvGrpSpPr>
        <p:grpSpPr>
          <a:xfrm>
            <a:off x="3622191" y="3466065"/>
            <a:ext cx="3528392" cy="749136"/>
            <a:chOff x="3348860" y="3230975"/>
            <a:chExt cx="3924249" cy="833183"/>
          </a:xfrm>
        </p:grpSpPr>
        <p:sp>
          <p:nvSpPr>
            <p:cNvPr id="10" name="object 3">
              <a:extLst>
                <a:ext uri="{FF2B5EF4-FFF2-40B4-BE49-F238E27FC236}">
                  <a16:creationId xmlns:a16="http://schemas.microsoft.com/office/drawing/2014/main" id="{AC375B60-F1ED-4117-9B37-8687489F68FA}"/>
                </a:ext>
              </a:extLst>
            </p:cNvPr>
            <p:cNvSpPr>
              <a:spLocks noChangeAspect="1"/>
            </p:cNvSpPr>
            <p:nvPr/>
          </p:nvSpPr>
          <p:spPr>
            <a:xfrm>
              <a:off x="3348860" y="3282083"/>
              <a:ext cx="766538" cy="730967"/>
            </a:xfrm>
            <a:prstGeom prst="ellipse">
              <a:avLst/>
            </a:prstGeom>
            <a:blipFill>
              <a:blip r:embed="rId3" cstate="print"/>
              <a:srcRect/>
              <a:stretch>
                <a:fillRect l="-31541" t="-2215" r="-14759" b="2215"/>
              </a:stretch>
            </a:blipFill>
          </p:spPr>
          <p:txBody>
            <a:bodyPr wrap="square" lIns="0" tIns="0" rIns="0" bIns="0" rtlCol="0"/>
            <a:lstStyle/>
            <a:p>
              <a:endParaRPr/>
            </a:p>
          </p:txBody>
        </p:sp>
        <p:sp>
          <p:nvSpPr>
            <p:cNvPr id="11" name="object 3">
              <a:extLst>
                <a:ext uri="{FF2B5EF4-FFF2-40B4-BE49-F238E27FC236}">
                  <a16:creationId xmlns:a16="http://schemas.microsoft.com/office/drawing/2014/main" id="{0FED1F67-8D86-4E95-A97C-D7A4FB4F767F}"/>
                </a:ext>
              </a:extLst>
            </p:cNvPr>
            <p:cNvSpPr>
              <a:spLocks noChangeAspect="1"/>
            </p:cNvSpPr>
            <p:nvPr/>
          </p:nvSpPr>
          <p:spPr>
            <a:xfrm>
              <a:off x="4854268" y="3247935"/>
              <a:ext cx="753957" cy="799262"/>
            </a:xfrm>
            <a:prstGeom prst="ellipse">
              <a:avLst/>
            </a:prstGeom>
            <a:blipFill>
              <a:blip r:embed="rId4" cstate="print"/>
              <a:srcRect/>
              <a:stretch>
                <a:fillRect l="-78073" t="-14730" r="-2235" b="-8806"/>
              </a:stretch>
            </a:blipFill>
          </p:spPr>
          <p:txBody>
            <a:bodyPr wrap="square" lIns="0" tIns="0" rIns="0" bIns="0" rtlCol="0"/>
            <a:lstStyle/>
            <a:p>
              <a:endParaRPr/>
            </a:p>
          </p:txBody>
        </p:sp>
        <p:sp>
          <p:nvSpPr>
            <p:cNvPr id="12" name="object 3">
              <a:extLst>
                <a:ext uri="{FF2B5EF4-FFF2-40B4-BE49-F238E27FC236}">
                  <a16:creationId xmlns:a16="http://schemas.microsoft.com/office/drawing/2014/main" id="{5DE562F3-3A0E-4F84-9AF2-6ED2473B6CF8}"/>
                </a:ext>
              </a:extLst>
            </p:cNvPr>
            <p:cNvSpPr>
              <a:spLocks noChangeAspect="1"/>
            </p:cNvSpPr>
            <p:nvPr/>
          </p:nvSpPr>
          <p:spPr>
            <a:xfrm>
              <a:off x="4142941" y="3282083"/>
              <a:ext cx="677970" cy="730967"/>
            </a:xfrm>
            <a:prstGeom prst="ellipse">
              <a:avLst/>
            </a:prstGeom>
            <a:blipFill>
              <a:blip r:embed="rId5" cstate="print"/>
              <a:srcRect/>
              <a:stretch>
                <a:fillRect l="-278527" t="-68765" r="-286297" b="-170357"/>
              </a:stretch>
            </a:blipFill>
          </p:spPr>
          <p:txBody>
            <a:bodyPr wrap="square" lIns="0" tIns="0" rIns="0" bIns="0" rtlCol="0"/>
            <a:lstStyle/>
            <a:p>
              <a:endParaRPr sz="2000"/>
            </a:p>
          </p:txBody>
        </p:sp>
        <p:sp>
          <p:nvSpPr>
            <p:cNvPr id="13" name="object 3">
              <a:extLst>
                <a:ext uri="{FF2B5EF4-FFF2-40B4-BE49-F238E27FC236}">
                  <a16:creationId xmlns:a16="http://schemas.microsoft.com/office/drawing/2014/main" id="{0010B415-97A3-49A0-BFF8-C53DE36A3254}"/>
                </a:ext>
              </a:extLst>
            </p:cNvPr>
            <p:cNvSpPr>
              <a:spLocks noChangeAspect="1"/>
            </p:cNvSpPr>
            <p:nvPr/>
          </p:nvSpPr>
          <p:spPr>
            <a:xfrm>
              <a:off x="6429423" y="3230975"/>
              <a:ext cx="843686" cy="833183"/>
            </a:xfrm>
            <a:prstGeom prst="ellipse">
              <a:avLst/>
            </a:prstGeom>
            <a:blipFill>
              <a:blip r:embed="rId6" cstate="print"/>
              <a:srcRect/>
              <a:stretch>
                <a:fillRect l="-8631" t="-20000" r="-1244" b="-38597"/>
              </a:stretch>
            </a:blipFill>
          </p:spPr>
          <p:txBody>
            <a:bodyPr wrap="square" lIns="0" tIns="0" rIns="0" bIns="0" rtlCol="0"/>
            <a:lstStyle/>
            <a:p>
              <a:endParaRPr/>
            </a:p>
          </p:txBody>
        </p:sp>
        <p:pic>
          <p:nvPicPr>
            <p:cNvPr id="14" name="Image 13">
              <a:extLst>
                <a:ext uri="{FF2B5EF4-FFF2-40B4-BE49-F238E27FC236}">
                  <a16:creationId xmlns:a16="http://schemas.microsoft.com/office/drawing/2014/main" id="{2B1072CD-AEB2-4DA8-83B6-F0F0D2DFD198}"/>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63434" t="25910" r="13287" b="33633"/>
            <a:stretch/>
          </p:blipFill>
          <p:spPr>
            <a:xfrm>
              <a:off x="5641582" y="3249906"/>
              <a:ext cx="766342" cy="795320"/>
            </a:xfrm>
            <a:prstGeom prst="ellipse">
              <a:avLst/>
            </a:prstGeom>
          </p:spPr>
        </p:pic>
      </p:grpSp>
      <p:pic>
        <p:nvPicPr>
          <p:cNvPr id="15" name="Image 14">
            <a:extLst>
              <a:ext uri="{FF2B5EF4-FFF2-40B4-BE49-F238E27FC236}">
                <a16:creationId xmlns:a16="http://schemas.microsoft.com/office/drawing/2014/main" id="{8651C91A-3BC3-4F76-8CC5-8EA220B514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319536" y="869504"/>
            <a:ext cx="3208681" cy="180076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6" name="Image 15">
            <a:extLst>
              <a:ext uri="{FF2B5EF4-FFF2-40B4-BE49-F238E27FC236}">
                <a16:creationId xmlns:a16="http://schemas.microsoft.com/office/drawing/2014/main" id="{BBA95442-9290-4C4C-8DA6-75276F19BF3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321471" y="2860518"/>
            <a:ext cx="3208681" cy="26465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9534146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669DBAD8-EEB3-423D-A341-09C06EC8AC2E}"/>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026E4DEE-FC58-44D6-954E-48CADAC1420D}"/>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09EC6D76-709D-4508-8E34-DB26935F82A9}"/>
              </a:ext>
            </a:extLst>
          </p:cNvPr>
          <p:cNvSpPr>
            <a:spLocks noGrp="1"/>
          </p:cNvSpPr>
          <p:nvPr>
            <p:ph type="sldNum" sz="quarter" idx="12"/>
          </p:nvPr>
        </p:nvSpPr>
        <p:spPr/>
        <p:txBody>
          <a:bodyPr/>
          <a:lstStyle/>
          <a:p>
            <a:fld id="{77E71596-5F9D-49C5-9701-16B3CA54319D}" type="slidenum">
              <a:rPr lang="fr-FR" smtClean="0"/>
              <a:pPr/>
              <a:t>36</a:t>
            </a:fld>
            <a:endParaRPr lang="fr-FR" dirty="0"/>
          </a:p>
        </p:txBody>
      </p:sp>
      <p:sp>
        <p:nvSpPr>
          <p:cNvPr id="6" name="Titre 5">
            <a:extLst>
              <a:ext uri="{FF2B5EF4-FFF2-40B4-BE49-F238E27FC236}">
                <a16:creationId xmlns:a16="http://schemas.microsoft.com/office/drawing/2014/main" id="{79D0E0A9-CE04-4A3A-8118-9959E3AFB76B}"/>
              </a:ext>
            </a:extLst>
          </p:cNvPr>
          <p:cNvSpPr>
            <a:spLocks noGrp="1"/>
          </p:cNvSpPr>
          <p:nvPr>
            <p:ph type="title"/>
          </p:nvPr>
        </p:nvSpPr>
        <p:spPr>
          <a:xfrm>
            <a:off x="2542071" y="149425"/>
            <a:ext cx="7812868" cy="432048"/>
          </a:xfrm>
        </p:spPr>
        <p:txBody>
          <a:bodyPr/>
          <a:lstStyle/>
          <a:p>
            <a:r>
              <a:rPr lang="en-US" dirty="0">
                <a:solidFill>
                  <a:schemeClr val="accent2"/>
                </a:solidFill>
                <a:cs typeface="Calibri"/>
              </a:rPr>
              <a:t>Some  theory  group  studies :  new and older themes </a:t>
            </a:r>
            <a:endParaRPr lang="fr-FR" dirty="0"/>
          </a:p>
        </p:txBody>
      </p:sp>
      <p:sp>
        <p:nvSpPr>
          <p:cNvPr id="7" name="object 22">
            <a:extLst>
              <a:ext uri="{FF2B5EF4-FFF2-40B4-BE49-F238E27FC236}">
                <a16:creationId xmlns:a16="http://schemas.microsoft.com/office/drawing/2014/main" id="{8C8C830C-5FA7-437D-847E-2184F103478F}"/>
              </a:ext>
            </a:extLst>
          </p:cNvPr>
          <p:cNvSpPr txBox="1"/>
          <p:nvPr/>
        </p:nvSpPr>
        <p:spPr>
          <a:xfrm>
            <a:off x="434477" y="923210"/>
            <a:ext cx="2699255" cy="456535"/>
          </a:xfrm>
          <a:prstGeom prst="rect">
            <a:avLst/>
          </a:prstGeom>
        </p:spPr>
        <p:txBody>
          <a:bodyPr vert="horz" wrap="square" lIns="0" tIns="12700" rIns="0" bIns="0" rtlCol="0">
            <a:spAutoFit/>
          </a:bodyPr>
          <a:lstStyle/>
          <a:p>
            <a:pPr marL="12700">
              <a:lnSpc>
                <a:spcPct val="100000"/>
              </a:lnSpc>
              <a:spcBef>
                <a:spcPts val="100"/>
              </a:spcBef>
            </a:pPr>
            <a:r>
              <a:rPr sz="1400" b="1" spc="30" dirty="0">
                <a:solidFill>
                  <a:srgbClr val="511F76"/>
                </a:solidFill>
                <a:latin typeface="Calibri"/>
                <a:cs typeface="Calibri"/>
              </a:rPr>
              <a:t>Nuclear </a:t>
            </a:r>
            <a:r>
              <a:rPr sz="1400" b="1" spc="15" dirty="0">
                <a:solidFill>
                  <a:srgbClr val="511F76"/>
                </a:solidFill>
                <a:latin typeface="Calibri"/>
                <a:cs typeface="Calibri"/>
              </a:rPr>
              <a:t>physics </a:t>
            </a:r>
            <a:r>
              <a:rPr sz="1400" b="1" spc="-5" dirty="0">
                <a:solidFill>
                  <a:srgbClr val="511F76"/>
                </a:solidFill>
                <a:latin typeface="Calibri"/>
                <a:cs typeface="Calibri"/>
              </a:rPr>
              <a:t>from </a:t>
            </a:r>
            <a:r>
              <a:rPr sz="1400" b="1" spc="-15" dirty="0">
                <a:solidFill>
                  <a:srgbClr val="511F76"/>
                </a:solidFill>
                <a:latin typeface="Calibri"/>
                <a:cs typeface="Calibri"/>
              </a:rPr>
              <a:t>Lattice</a:t>
            </a:r>
            <a:r>
              <a:rPr sz="1400" b="1" spc="215" dirty="0">
                <a:solidFill>
                  <a:srgbClr val="511F76"/>
                </a:solidFill>
                <a:latin typeface="Calibri"/>
                <a:cs typeface="Calibri"/>
              </a:rPr>
              <a:t> </a:t>
            </a:r>
            <a:r>
              <a:rPr sz="1400" b="1" spc="70" dirty="0">
                <a:solidFill>
                  <a:srgbClr val="511F76"/>
                </a:solidFill>
                <a:latin typeface="Calibri"/>
                <a:cs typeface="Calibri"/>
              </a:rPr>
              <a:t>QCD</a:t>
            </a:r>
            <a:endParaRPr lang="fr-FR" sz="1400" b="1" dirty="0">
              <a:solidFill>
                <a:srgbClr val="511F76"/>
              </a:solidFill>
              <a:latin typeface="Calibri"/>
              <a:cs typeface="Calibri"/>
            </a:endParaRPr>
          </a:p>
          <a:p>
            <a:pPr marL="12700">
              <a:lnSpc>
                <a:spcPct val="100000"/>
              </a:lnSpc>
              <a:spcBef>
                <a:spcPts val="100"/>
              </a:spcBef>
            </a:pPr>
            <a:r>
              <a:rPr sz="1400" i="1" spc="15" dirty="0">
                <a:solidFill>
                  <a:srgbClr val="C4004A"/>
                </a:solidFill>
                <a:effectLst>
                  <a:outerShdw blurRad="38100" dist="38100" dir="2700000" algn="tl">
                    <a:srgbClr val="000000">
                      <a:alpha val="43137"/>
                    </a:srgbClr>
                  </a:outerShdw>
                </a:effectLst>
                <a:latin typeface="Calibri"/>
                <a:cs typeface="Calibri"/>
              </a:rPr>
              <a:t>U. </a:t>
            </a:r>
            <a:r>
              <a:rPr sz="1400" i="1" spc="-10" dirty="0">
                <a:solidFill>
                  <a:srgbClr val="C4004A"/>
                </a:solidFill>
                <a:effectLst>
                  <a:outerShdw blurRad="38100" dist="38100" dir="2700000" algn="tl">
                    <a:srgbClr val="000000">
                      <a:alpha val="43137"/>
                    </a:srgbClr>
                  </a:outerShdw>
                </a:effectLst>
                <a:latin typeface="Calibri"/>
                <a:cs typeface="Calibri"/>
              </a:rPr>
              <a:t>van</a:t>
            </a:r>
            <a:r>
              <a:rPr sz="1400" i="1" spc="160" dirty="0">
                <a:solidFill>
                  <a:srgbClr val="C4004A"/>
                </a:solidFill>
                <a:effectLst>
                  <a:outerShdw blurRad="38100" dist="38100" dir="2700000" algn="tl">
                    <a:srgbClr val="000000">
                      <a:alpha val="43137"/>
                    </a:srgbClr>
                  </a:outerShdw>
                </a:effectLst>
                <a:latin typeface="Calibri"/>
                <a:cs typeface="Calibri"/>
              </a:rPr>
              <a:t> </a:t>
            </a:r>
            <a:r>
              <a:rPr sz="1400" i="1" dirty="0">
                <a:solidFill>
                  <a:srgbClr val="C4004A"/>
                </a:solidFill>
                <a:effectLst>
                  <a:outerShdw blurRad="38100" dist="38100" dir="2700000" algn="tl">
                    <a:srgbClr val="000000">
                      <a:alpha val="43137"/>
                    </a:srgbClr>
                  </a:outerShdw>
                </a:effectLst>
                <a:latin typeface="Calibri"/>
                <a:cs typeface="Calibri"/>
              </a:rPr>
              <a:t>Kolck</a:t>
            </a:r>
            <a:endParaRPr sz="1400" dirty="0">
              <a:solidFill>
                <a:srgbClr val="C4004A"/>
              </a:solidFill>
              <a:effectLst>
                <a:outerShdw blurRad="38100" dist="38100" dir="2700000" algn="tl">
                  <a:srgbClr val="000000">
                    <a:alpha val="43137"/>
                  </a:srgbClr>
                </a:outerShdw>
              </a:effectLst>
              <a:latin typeface="Calibri"/>
              <a:cs typeface="Calibri"/>
            </a:endParaRPr>
          </a:p>
        </p:txBody>
      </p:sp>
      <p:grpSp>
        <p:nvGrpSpPr>
          <p:cNvPr id="8" name="Groupe 7">
            <a:extLst>
              <a:ext uri="{FF2B5EF4-FFF2-40B4-BE49-F238E27FC236}">
                <a16:creationId xmlns:a16="http://schemas.microsoft.com/office/drawing/2014/main" id="{90CA8AA0-F1F2-48E6-BF06-D41D47C5186C}"/>
              </a:ext>
            </a:extLst>
          </p:cNvPr>
          <p:cNvGrpSpPr>
            <a:grpSpLocks noChangeAspect="1"/>
          </p:cNvGrpSpPr>
          <p:nvPr/>
        </p:nvGrpSpPr>
        <p:grpSpPr>
          <a:xfrm>
            <a:off x="3179520" y="911028"/>
            <a:ext cx="2999359" cy="3780614"/>
            <a:chOff x="-270082" y="1064980"/>
            <a:chExt cx="4809393" cy="4246842"/>
          </a:xfrm>
        </p:grpSpPr>
        <p:sp>
          <p:nvSpPr>
            <p:cNvPr id="9" name="Rectangle 8">
              <a:extLst>
                <a:ext uri="{FF2B5EF4-FFF2-40B4-BE49-F238E27FC236}">
                  <a16:creationId xmlns:a16="http://schemas.microsoft.com/office/drawing/2014/main" id="{50FACBC8-87B9-4298-AA2E-16320E1534A6}"/>
                </a:ext>
              </a:extLst>
            </p:cNvPr>
            <p:cNvSpPr/>
            <p:nvPr/>
          </p:nvSpPr>
          <p:spPr>
            <a:xfrm>
              <a:off x="-270082" y="1064980"/>
              <a:ext cx="4809393" cy="666208"/>
            </a:xfrm>
            <a:prstGeom prst="roundRect">
              <a:avLst/>
            </a:prstGeom>
            <a:ln w="9525">
              <a:solidFill>
                <a:schemeClr val="bg1"/>
              </a:solidFill>
            </a:ln>
          </p:spPr>
          <p:txBody>
            <a:bodyPr wrap="square">
              <a:spAutoFit/>
            </a:bodyPr>
            <a:lstStyle/>
            <a:p>
              <a:pPr marL="12700">
                <a:spcBef>
                  <a:spcPts val="100"/>
                </a:spcBef>
              </a:pPr>
              <a:r>
                <a:rPr lang="en-US" sz="1400" b="1" spc="30" dirty="0">
                  <a:solidFill>
                    <a:srgbClr val="511F76"/>
                  </a:solidFill>
                  <a:latin typeface="Calibri"/>
                  <a:cs typeface="Calibri"/>
                </a:rPr>
                <a:t>Pairing effects in nuclear dynamics</a:t>
              </a:r>
            </a:p>
            <a:p>
              <a:pPr marL="12700">
                <a:spcBef>
                  <a:spcPts val="100"/>
                </a:spcBef>
              </a:pPr>
              <a:r>
                <a:rPr lang="en-US" sz="1400" i="1" spc="15" dirty="0">
                  <a:solidFill>
                    <a:srgbClr val="C4004A"/>
                  </a:solidFill>
                  <a:effectLst>
                    <a:outerShdw blurRad="38100" dist="38100" dir="2700000" algn="tl">
                      <a:srgbClr val="000000">
                        <a:alpha val="43137"/>
                      </a:srgbClr>
                    </a:outerShdw>
                  </a:effectLst>
                  <a:latin typeface="Calibri"/>
                  <a:cs typeface="Calibri"/>
                </a:rPr>
                <a:t>Denis Lacroix and Yusuke </a:t>
              </a:r>
              <a:r>
                <a:rPr lang="en-US" sz="1400" i="1" spc="15" dirty="0" err="1">
                  <a:solidFill>
                    <a:srgbClr val="C4004A"/>
                  </a:solidFill>
                  <a:effectLst>
                    <a:outerShdw blurRad="38100" dist="38100" dir="2700000" algn="tl">
                      <a:srgbClr val="000000">
                        <a:alpha val="43137"/>
                      </a:srgbClr>
                    </a:outerShdw>
                  </a:effectLst>
                  <a:latin typeface="Calibri"/>
                  <a:cs typeface="Calibri"/>
                </a:rPr>
                <a:t>Tanimura</a:t>
              </a:r>
              <a:endParaRPr lang="en-US" sz="1400" i="1" spc="15" dirty="0">
                <a:solidFill>
                  <a:srgbClr val="C4004A"/>
                </a:solidFill>
                <a:effectLst>
                  <a:outerShdw blurRad="38100" dist="38100" dir="2700000" algn="tl">
                    <a:srgbClr val="000000">
                      <a:alpha val="43137"/>
                    </a:srgbClr>
                  </a:outerShdw>
                </a:effectLst>
                <a:latin typeface="Calibri"/>
                <a:cs typeface="Calibri"/>
              </a:endParaRPr>
            </a:p>
          </p:txBody>
        </p:sp>
        <p:sp>
          <p:nvSpPr>
            <p:cNvPr id="10" name="object 26">
              <a:extLst>
                <a:ext uri="{FF2B5EF4-FFF2-40B4-BE49-F238E27FC236}">
                  <a16:creationId xmlns:a16="http://schemas.microsoft.com/office/drawing/2014/main" id="{97899F37-073B-47D0-9BAD-DB196470B1CF}"/>
                </a:ext>
              </a:extLst>
            </p:cNvPr>
            <p:cNvSpPr txBox="1"/>
            <p:nvPr/>
          </p:nvSpPr>
          <p:spPr>
            <a:xfrm>
              <a:off x="-100999" y="4148348"/>
              <a:ext cx="4224192" cy="1163474"/>
            </a:xfrm>
            <a:prstGeom prst="roundRect">
              <a:avLst/>
            </a:prstGeom>
            <a:ln w="9525">
              <a:solidFill>
                <a:schemeClr val="bg1"/>
              </a:solidFill>
            </a:ln>
          </p:spPr>
          <p:txBody>
            <a:bodyPr vert="horz" wrap="square" lIns="0" tIns="12700" rIns="0" bIns="0" rtlCol="0">
              <a:spAutoFit/>
            </a:bodyPr>
            <a:lstStyle/>
            <a:p>
              <a:pPr marL="376555" marR="106045" algn="just">
                <a:lnSpc>
                  <a:spcPct val="100000"/>
                </a:lnSpc>
                <a:spcBef>
                  <a:spcPts val="100"/>
                </a:spcBef>
              </a:pPr>
              <a:r>
                <a:rPr sz="1000" b="1" spc="20" dirty="0">
                  <a:latin typeface="Calibri"/>
                  <a:cs typeface="Calibri"/>
                </a:rPr>
                <a:t> </a:t>
              </a:r>
              <a:r>
                <a:rPr sz="1000" b="1" spc="-45" dirty="0">
                  <a:latin typeface="Calibri"/>
                  <a:cs typeface="Calibri"/>
                </a:rPr>
                <a:t>Illustration </a:t>
              </a:r>
              <a:r>
                <a:rPr sz="1000" b="1" spc="-25" dirty="0">
                  <a:latin typeface="Calibri"/>
                  <a:cs typeface="Calibri"/>
                </a:rPr>
                <a:t>of </a:t>
              </a:r>
              <a:r>
                <a:rPr sz="1000" b="1" spc="-50" dirty="0">
                  <a:latin typeface="Calibri"/>
                  <a:cs typeface="Calibri"/>
                </a:rPr>
                <a:t>the </a:t>
              </a:r>
              <a:r>
                <a:rPr sz="1000" b="1" spc="30" baseline="25252" dirty="0">
                  <a:latin typeface="Calibri"/>
                  <a:cs typeface="Calibri"/>
                </a:rPr>
                <a:t>258</a:t>
              </a:r>
              <a:r>
                <a:rPr sz="1000" b="1" spc="20" dirty="0">
                  <a:latin typeface="Calibri"/>
                  <a:cs typeface="Calibri"/>
                </a:rPr>
                <a:t>Fm </a:t>
              </a:r>
              <a:r>
                <a:rPr sz="1000" b="1" spc="-25" dirty="0">
                  <a:latin typeface="Calibri"/>
                  <a:cs typeface="Calibri"/>
                </a:rPr>
                <a:t>fission </a:t>
              </a:r>
              <a:r>
                <a:rPr sz="1000" b="1" spc="-5" dirty="0">
                  <a:latin typeface="Calibri"/>
                  <a:cs typeface="Calibri"/>
                </a:rPr>
                <a:t>obtained </a:t>
              </a:r>
              <a:r>
                <a:rPr sz="1000" b="1" spc="-35" dirty="0">
                  <a:latin typeface="Calibri"/>
                  <a:cs typeface="Calibri"/>
                </a:rPr>
                <a:t>with </a:t>
              </a:r>
              <a:r>
                <a:rPr sz="1000" b="1" spc="-50" dirty="0">
                  <a:latin typeface="Calibri"/>
                  <a:cs typeface="Calibri"/>
                </a:rPr>
                <a:t>the </a:t>
              </a:r>
              <a:r>
                <a:rPr sz="1000" b="1" spc="-25" dirty="0">
                  <a:latin typeface="Calibri"/>
                  <a:cs typeface="Calibri"/>
                </a:rPr>
                <a:t>time-dependent  </a:t>
              </a:r>
              <a:r>
                <a:rPr sz="1000" b="1" spc="-5" dirty="0">
                  <a:latin typeface="Calibri"/>
                  <a:cs typeface="Calibri"/>
                </a:rPr>
                <a:t>mean-field+pairing </a:t>
              </a:r>
              <a:r>
                <a:rPr sz="1000" b="1" spc="-25" dirty="0">
                  <a:latin typeface="Calibri"/>
                  <a:cs typeface="Calibri"/>
                </a:rPr>
                <a:t>theory. </a:t>
              </a:r>
              <a:r>
                <a:rPr sz="1000" b="1" spc="-45" dirty="0">
                  <a:latin typeface="Calibri"/>
                  <a:cs typeface="Calibri"/>
                </a:rPr>
                <a:t>From </a:t>
              </a:r>
              <a:r>
                <a:rPr sz="1000" b="1" spc="-25" dirty="0">
                  <a:latin typeface="Calibri"/>
                  <a:cs typeface="Calibri"/>
                </a:rPr>
                <a:t>top </a:t>
              </a:r>
              <a:r>
                <a:rPr sz="1000" b="1" spc="-55" dirty="0">
                  <a:latin typeface="Calibri"/>
                  <a:cs typeface="Calibri"/>
                </a:rPr>
                <a:t>to </a:t>
              </a:r>
              <a:r>
                <a:rPr sz="1000" b="1" spc="-30" dirty="0">
                  <a:latin typeface="Calibri"/>
                  <a:cs typeface="Calibri"/>
                </a:rPr>
                <a:t>bottom, </a:t>
              </a:r>
              <a:r>
                <a:rPr sz="1000" b="1" spc="-15" dirty="0">
                  <a:latin typeface="Calibri"/>
                  <a:cs typeface="Calibri"/>
                </a:rPr>
                <a:t>density </a:t>
              </a:r>
              <a:r>
                <a:rPr sz="1000" b="1" spc="-20" dirty="0">
                  <a:latin typeface="Calibri"/>
                  <a:cs typeface="Calibri"/>
                </a:rPr>
                <a:t>profiles </a:t>
              </a:r>
              <a:r>
                <a:rPr sz="1000" b="1" spc="-5" dirty="0">
                  <a:latin typeface="Calibri"/>
                  <a:cs typeface="Calibri"/>
                </a:rPr>
                <a:t>are </a:t>
              </a:r>
              <a:r>
                <a:rPr sz="1000" b="1" spc="-10" dirty="0">
                  <a:latin typeface="Calibri"/>
                  <a:cs typeface="Calibri"/>
                </a:rPr>
                <a:t>shown  </a:t>
              </a:r>
              <a:r>
                <a:rPr sz="1000" b="1" spc="-25" dirty="0">
                  <a:latin typeface="Calibri"/>
                  <a:cs typeface="Calibri"/>
                </a:rPr>
                <a:t>at </a:t>
              </a:r>
              <a:r>
                <a:rPr sz="1000" b="1" spc="-35" dirty="0">
                  <a:latin typeface="Calibri"/>
                  <a:cs typeface="Calibri"/>
                </a:rPr>
                <a:t>different </a:t>
              </a:r>
              <a:r>
                <a:rPr sz="1000" b="1" spc="-40" dirty="0">
                  <a:latin typeface="Calibri"/>
                  <a:cs typeface="Calibri"/>
                </a:rPr>
                <a:t>times </a:t>
              </a:r>
              <a:r>
                <a:rPr sz="1000" b="1" spc="20" dirty="0">
                  <a:latin typeface="Calibri"/>
                  <a:cs typeface="Calibri"/>
                </a:rPr>
                <a:t>along </a:t>
              </a:r>
              <a:r>
                <a:rPr sz="1000" b="1" spc="-45" dirty="0">
                  <a:latin typeface="Calibri"/>
                  <a:cs typeface="Calibri"/>
                </a:rPr>
                <a:t>the </a:t>
              </a:r>
              <a:r>
                <a:rPr sz="1000" b="1" spc="5" dirty="0">
                  <a:latin typeface="Calibri"/>
                  <a:cs typeface="Calibri"/>
                </a:rPr>
                <a:t>compact </a:t>
              </a:r>
              <a:r>
                <a:rPr sz="1000" b="1" spc="-35" dirty="0">
                  <a:latin typeface="Calibri"/>
                  <a:cs typeface="Calibri"/>
                </a:rPr>
                <a:t>symmetric </a:t>
              </a:r>
              <a:r>
                <a:rPr sz="1000" b="1" spc="-20" dirty="0">
                  <a:latin typeface="Calibri"/>
                  <a:cs typeface="Calibri"/>
                </a:rPr>
                <a:t>fission </a:t>
              </a:r>
              <a:r>
                <a:rPr sz="1000" b="1" spc="-5" dirty="0">
                  <a:latin typeface="Calibri"/>
                  <a:cs typeface="Calibri"/>
                </a:rPr>
                <a:t>path. </a:t>
              </a:r>
              <a:r>
                <a:rPr sz="1000" b="1" i="1" spc="20" dirty="0">
                  <a:latin typeface="Calibri"/>
                  <a:cs typeface="Calibri"/>
                </a:rPr>
                <a:t>	</a:t>
              </a:r>
              <a:endParaRPr sz="1000" b="1" baseline="2136" dirty="0">
                <a:latin typeface="Calibri"/>
                <a:cs typeface="Calibri"/>
              </a:endParaRPr>
            </a:p>
          </p:txBody>
        </p:sp>
        <p:sp>
          <p:nvSpPr>
            <p:cNvPr id="11" name="object 24">
              <a:extLst>
                <a:ext uri="{FF2B5EF4-FFF2-40B4-BE49-F238E27FC236}">
                  <a16:creationId xmlns:a16="http://schemas.microsoft.com/office/drawing/2014/main" id="{9D3C1F64-D800-4700-B174-57F0385EE425}"/>
                </a:ext>
              </a:extLst>
            </p:cNvPr>
            <p:cNvSpPr/>
            <p:nvPr/>
          </p:nvSpPr>
          <p:spPr>
            <a:xfrm>
              <a:off x="231270" y="2062689"/>
              <a:ext cx="2679670" cy="1958381"/>
            </a:xfrm>
            <a:prstGeom prst="roundRect">
              <a:avLst/>
            </a:prstGeom>
            <a:blipFill>
              <a:blip r:embed="rId2" cstate="print"/>
              <a:stretch>
                <a:fillRect/>
              </a:stretch>
            </a:blipFill>
            <a:ln w="9525">
              <a:solidFill>
                <a:srgbClr val="7030A0"/>
              </a:solidFill>
            </a:ln>
          </p:spPr>
          <p:txBody>
            <a:bodyPr wrap="square" lIns="0" tIns="0" rIns="0" bIns="0" rtlCol="0"/>
            <a:lstStyle/>
            <a:p>
              <a:endParaRPr/>
            </a:p>
          </p:txBody>
        </p:sp>
      </p:grpSp>
      <p:sp>
        <p:nvSpPr>
          <p:cNvPr id="12" name="object 33">
            <a:extLst>
              <a:ext uri="{FF2B5EF4-FFF2-40B4-BE49-F238E27FC236}">
                <a16:creationId xmlns:a16="http://schemas.microsoft.com/office/drawing/2014/main" id="{B85B1220-EAD0-4739-A0CE-9FD03CDA045A}"/>
              </a:ext>
            </a:extLst>
          </p:cNvPr>
          <p:cNvSpPr>
            <a:spLocks noChangeAspect="1"/>
          </p:cNvSpPr>
          <p:nvPr/>
        </p:nvSpPr>
        <p:spPr>
          <a:xfrm>
            <a:off x="131038" y="1640483"/>
            <a:ext cx="2926683" cy="1966639"/>
          </a:xfrm>
          <a:prstGeom prst="flowChartAlternateProcess">
            <a:avLst/>
          </a:prstGeom>
          <a:blipFill>
            <a:blip r:embed="rId3" cstate="print"/>
            <a:stretch>
              <a:fillRect/>
            </a:stretch>
          </a:blipFill>
          <a:ln>
            <a:solidFill>
              <a:srgbClr val="FF0000"/>
            </a:solidFill>
          </a:ln>
        </p:spPr>
        <p:txBody>
          <a:bodyPr wrap="square" lIns="0" tIns="0" rIns="0" bIns="0" rtlCol="0"/>
          <a:lstStyle/>
          <a:p>
            <a:endParaRPr/>
          </a:p>
        </p:txBody>
      </p:sp>
      <p:sp>
        <p:nvSpPr>
          <p:cNvPr id="13" name="object 34">
            <a:extLst>
              <a:ext uri="{FF2B5EF4-FFF2-40B4-BE49-F238E27FC236}">
                <a16:creationId xmlns:a16="http://schemas.microsoft.com/office/drawing/2014/main" id="{7EDBF797-5964-4EA4-9DA2-E6303BCF507B}"/>
              </a:ext>
            </a:extLst>
          </p:cNvPr>
          <p:cNvSpPr txBox="1">
            <a:spLocks noChangeAspect="1"/>
          </p:cNvSpPr>
          <p:nvPr/>
        </p:nvSpPr>
        <p:spPr>
          <a:xfrm>
            <a:off x="655689" y="3835072"/>
            <a:ext cx="2478043" cy="820738"/>
          </a:xfrm>
          <a:prstGeom prst="rect">
            <a:avLst/>
          </a:prstGeom>
        </p:spPr>
        <p:txBody>
          <a:bodyPr vert="horz" wrap="square" lIns="0" tIns="12700" rIns="0" bIns="0" rtlCol="0">
            <a:spAutoFit/>
          </a:bodyPr>
          <a:lstStyle/>
          <a:p>
            <a:pPr marL="12700" marR="5080" algn="just">
              <a:lnSpc>
                <a:spcPct val="100000"/>
              </a:lnSpc>
              <a:spcBef>
                <a:spcPts val="100"/>
              </a:spcBef>
            </a:pPr>
            <a:r>
              <a:rPr sz="1050" b="1" spc="5" dirty="0">
                <a:solidFill>
                  <a:srgbClr val="FF0000"/>
                </a:solidFill>
                <a:latin typeface="Calibri"/>
                <a:cs typeface="Calibri"/>
              </a:rPr>
              <a:t>Fi</a:t>
            </a:r>
            <a:r>
              <a:rPr sz="1050" b="1" spc="20" dirty="0">
                <a:solidFill>
                  <a:srgbClr val="FF0000"/>
                </a:solidFill>
                <a:latin typeface="Calibri"/>
                <a:cs typeface="Calibri"/>
              </a:rPr>
              <a:t> </a:t>
            </a:r>
            <a:r>
              <a:rPr sz="1050" spc="-10" dirty="0">
                <a:solidFill>
                  <a:srgbClr val="FF0000"/>
                </a:solidFill>
                <a:latin typeface="Calibri"/>
                <a:cs typeface="Calibri"/>
              </a:rPr>
              <a:t>Energies </a:t>
            </a:r>
            <a:r>
              <a:rPr sz="1050" spc="-25" dirty="0">
                <a:solidFill>
                  <a:srgbClr val="FF0000"/>
                </a:solidFill>
                <a:latin typeface="Calibri"/>
                <a:cs typeface="Calibri"/>
              </a:rPr>
              <a:t>of </a:t>
            </a:r>
            <a:r>
              <a:rPr sz="1050" spc="-30" dirty="0">
                <a:solidFill>
                  <a:srgbClr val="FF0000"/>
                </a:solidFill>
                <a:latin typeface="Calibri"/>
                <a:cs typeface="Calibri"/>
              </a:rPr>
              <a:t>dineutron, deuteron, trinucleon, </a:t>
            </a:r>
            <a:r>
              <a:rPr sz="1050" spc="15" dirty="0">
                <a:solidFill>
                  <a:srgbClr val="FF0000"/>
                </a:solidFill>
                <a:latin typeface="Calibri"/>
                <a:cs typeface="Calibri"/>
              </a:rPr>
              <a:t>alpha  </a:t>
            </a:r>
            <a:r>
              <a:rPr sz="1050" spc="-20" dirty="0">
                <a:solidFill>
                  <a:srgbClr val="FF0000"/>
                </a:solidFill>
                <a:latin typeface="Calibri"/>
                <a:cs typeface="Calibri"/>
              </a:rPr>
              <a:t>particle </a:t>
            </a:r>
            <a:r>
              <a:rPr sz="1050" spc="5" dirty="0">
                <a:solidFill>
                  <a:srgbClr val="FF0000"/>
                </a:solidFill>
                <a:latin typeface="Calibri"/>
                <a:cs typeface="Calibri"/>
              </a:rPr>
              <a:t>and </a:t>
            </a:r>
            <a:r>
              <a:rPr sz="1050" spc="-25" dirty="0">
                <a:solidFill>
                  <a:srgbClr val="FF0000"/>
                </a:solidFill>
                <a:latin typeface="Calibri"/>
                <a:cs typeface="Calibri"/>
              </a:rPr>
              <a:t>two </a:t>
            </a:r>
            <a:r>
              <a:rPr sz="1050" spc="-45" dirty="0">
                <a:solidFill>
                  <a:srgbClr val="FF0000"/>
                </a:solidFill>
                <a:latin typeface="Calibri"/>
                <a:cs typeface="Calibri"/>
              </a:rPr>
              <a:t>lightest </a:t>
            </a:r>
            <a:r>
              <a:rPr sz="1050" spc="-35" dirty="0">
                <a:solidFill>
                  <a:srgbClr val="FF0000"/>
                </a:solidFill>
                <a:latin typeface="Calibri"/>
                <a:cs typeface="Calibri"/>
              </a:rPr>
              <a:t>p-shell </a:t>
            </a:r>
            <a:r>
              <a:rPr sz="1050" spc="-25" dirty="0">
                <a:solidFill>
                  <a:srgbClr val="FF0000"/>
                </a:solidFill>
                <a:latin typeface="Calibri"/>
                <a:cs typeface="Calibri"/>
              </a:rPr>
              <a:t>nuclei </a:t>
            </a:r>
            <a:r>
              <a:rPr sz="1050" spc="-35" dirty="0">
                <a:solidFill>
                  <a:srgbClr val="FF0000"/>
                </a:solidFill>
                <a:latin typeface="Calibri"/>
                <a:cs typeface="Calibri"/>
              </a:rPr>
              <a:t>at </a:t>
            </a:r>
            <a:r>
              <a:rPr sz="1050" spc="60" dirty="0">
                <a:solidFill>
                  <a:srgbClr val="FF0000"/>
                </a:solidFill>
                <a:latin typeface="Calibri"/>
                <a:cs typeface="Calibri"/>
              </a:rPr>
              <a:t>a </a:t>
            </a:r>
            <a:r>
              <a:rPr sz="1050" spc="-15" dirty="0">
                <a:solidFill>
                  <a:srgbClr val="FF0000"/>
                </a:solidFill>
                <a:latin typeface="Calibri"/>
                <a:cs typeface="Calibri"/>
              </a:rPr>
              <a:t>pion </a:t>
            </a:r>
            <a:r>
              <a:rPr sz="1050" spc="-20" dirty="0">
                <a:solidFill>
                  <a:srgbClr val="FF0000"/>
                </a:solidFill>
                <a:latin typeface="Calibri"/>
                <a:cs typeface="Calibri"/>
              </a:rPr>
              <a:t>mass </a:t>
            </a:r>
            <a:r>
              <a:rPr sz="1050" spc="-35" dirty="0">
                <a:solidFill>
                  <a:srgbClr val="FF0000"/>
                </a:solidFill>
                <a:latin typeface="Calibri"/>
                <a:cs typeface="Calibri"/>
              </a:rPr>
              <a:t>of </a:t>
            </a:r>
            <a:r>
              <a:rPr sz="1050" spc="90" dirty="0">
                <a:solidFill>
                  <a:srgbClr val="FF0000"/>
                </a:solidFill>
                <a:latin typeface="Calibri"/>
                <a:cs typeface="Calibri"/>
              </a:rPr>
              <a:t>800  </a:t>
            </a:r>
            <a:r>
              <a:rPr sz="1050" spc="5" dirty="0">
                <a:solidFill>
                  <a:srgbClr val="FF0000"/>
                </a:solidFill>
                <a:latin typeface="Calibri"/>
                <a:cs typeface="Calibri"/>
              </a:rPr>
              <a:t>MeV calculated </a:t>
            </a:r>
            <a:r>
              <a:rPr sz="1050" spc="-25" dirty="0">
                <a:solidFill>
                  <a:srgbClr val="FF0000"/>
                </a:solidFill>
                <a:latin typeface="Calibri"/>
                <a:cs typeface="Calibri"/>
              </a:rPr>
              <a:t>in </a:t>
            </a:r>
            <a:r>
              <a:rPr sz="1050" spc="60" dirty="0">
                <a:solidFill>
                  <a:srgbClr val="FF0000"/>
                </a:solidFill>
                <a:latin typeface="Calibri"/>
                <a:cs typeface="Calibri"/>
              </a:rPr>
              <a:t>LQCD </a:t>
            </a:r>
            <a:r>
              <a:rPr sz="1050" spc="15" dirty="0">
                <a:solidFill>
                  <a:srgbClr val="FF0000"/>
                </a:solidFill>
                <a:latin typeface="Calibri"/>
                <a:cs typeface="Calibri"/>
              </a:rPr>
              <a:t>by </a:t>
            </a:r>
            <a:r>
              <a:rPr sz="1050" spc="-45" dirty="0">
                <a:solidFill>
                  <a:srgbClr val="FF0000"/>
                </a:solidFill>
                <a:latin typeface="Calibri"/>
                <a:cs typeface="Calibri"/>
              </a:rPr>
              <a:t>the </a:t>
            </a:r>
            <a:r>
              <a:rPr sz="1050" spc="65" dirty="0">
                <a:solidFill>
                  <a:srgbClr val="FF0000"/>
                </a:solidFill>
                <a:latin typeface="Calibri"/>
                <a:cs typeface="Calibri"/>
              </a:rPr>
              <a:t>NPLQCD </a:t>
            </a:r>
            <a:r>
              <a:rPr sz="1050" spc="-5" dirty="0">
                <a:solidFill>
                  <a:srgbClr val="FF0000"/>
                </a:solidFill>
                <a:latin typeface="Calibri"/>
                <a:cs typeface="Calibri"/>
              </a:rPr>
              <a:t>collaboration  </a:t>
            </a:r>
            <a:r>
              <a:rPr sz="1050" spc="-40" dirty="0">
                <a:solidFill>
                  <a:srgbClr val="FF0000"/>
                </a:solidFill>
                <a:latin typeface="Calibri"/>
                <a:cs typeface="Calibri"/>
              </a:rPr>
              <a:t>(blue) </a:t>
            </a:r>
            <a:r>
              <a:rPr sz="1050" spc="10" dirty="0">
                <a:solidFill>
                  <a:srgbClr val="FF0000"/>
                </a:solidFill>
                <a:latin typeface="Calibri"/>
                <a:cs typeface="Calibri"/>
              </a:rPr>
              <a:t>and </a:t>
            </a:r>
            <a:r>
              <a:rPr sz="1050" spc="-30" dirty="0">
                <a:solidFill>
                  <a:srgbClr val="FF0000"/>
                </a:solidFill>
                <a:latin typeface="Calibri"/>
                <a:cs typeface="Calibri"/>
              </a:rPr>
              <a:t>in </a:t>
            </a:r>
            <a:r>
              <a:rPr sz="1050" spc="-25" dirty="0">
                <a:solidFill>
                  <a:srgbClr val="FF0000"/>
                </a:solidFill>
                <a:latin typeface="Calibri"/>
                <a:cs typeface="Calibri"/>
              </a:rPr>
              <a:t>EFT </a:t>
            </a:r>
            <a:r>
              <a:rPr sz="1050" spc="-40" dirty="0">
                <a:solidFill>
                  <a:srgbClr val="FF0000"/>
                </a:solidFill>
                <a:latin typeface="Calibri"/>
                <a:cs typeface="Calibri"/>
              </a:rPr>
              <a:t>(red). </a:t>
            </a:r>
            <a:r>
              <a:rPr sz="1050" spc="-25" dirty="0">
                <a:solidFill>
                  <a:srgbClr val="FF0000"/>
                </a:solidFill>
                <a:latin typeface="Calibri"/>
                <a:cs typeface="Calibri"/>
              </a:rPr>
              <a:t>Figure </a:t>
            </a:r>
            <a:r>
              <a:rPr sz="1050" spc="-30" dirty="0">
                <a:solidFill>
                  <a:srgbClr val="FF0000"/>
                </a:solidFill>
                <a:latin typeface="Calibri"/>
                <a:cs typeface="Calibri"/>
              </a:rPr>
              <a:t>courtesy of </a:t>
            </a:r>
            <a:r>
              <a:rPr sz="1050" spc="70" dirty="0">
                <a:solidFill>
                  <a:srgbClr val="FF0000"/>
                </a:solidFill>
                <a:latin typeface="Calibri"/>
                <a:cs typeface="Calibri"/>
              </a:rPr>
              <a:t>W. </a:t>
            </a:r>
            <a:r>
              <a:rPr sz="1050" spc="-25" dirty="0">
                <a:solidFill>
                  <a:srgbClr val="FF0000"/>
                </a:solidFill>
                <a:latin typeface="Calibri"/>
                <a:cs typeface="Calibri"/>
              </a:rPr>
              <a:t>Detmold</a:t>
            </a:r>
            <a:r>
              <a:rPr sz="1050" spc="15" dirty="0">
                <a:solidFill>
                  <a:srgbClr val="FF0000"/>
                </a:solidFill>
                <a:latin typeface="Calibri"/>
                <a:cs typeface="Calibri"/>
              </a:rPr>
              <a:t> </a:t>
            </a:r>
            <a:r>
              <a:rPr sz="1050" spc="-30" dirty="0">
                <a:solidFill>
                  <a:srgbClr val="FF0000"/>
                </a:solidFill>
                <a:latin typeface="Calibri"/>
                <a:cs typeface="Calibri"/>
              </a:rPr>
              <a:t>(MIT).</a:t>
            </a:r>
            <a:endParaRPr sz="1050" dirty="0">
              <a:solidFill>
                <a:srgbClr val="FF0000"/>
              </a:solidFill>
              <a:latin typeface="Calibri"/>
              <a:cs typeface="Calibri"/>
            </a:endParaRPr>
          </a:p>
        </p:txBody>
      </p:sp>
      <p:sp>
        <p:nvSpPr>
          <p:cNvPr id="14" name="Rectangle 13">
            <a:extLst>
              <a:ext uri="{FF2B5EF4-FFF2-40B4-BE49-F238E27FC236}">
                <a16:creationId xmlns:a16="http://schemas.microsoft.com/office/drawing/2014/main" id="{4B0824AF-D386-4786-82BA-6C3DB6CA459C}"/>
              </a:ext>
            </a:extLst>
          </p:cNvPr>
          <p:cNvSpPr/>
          <p:nvPr/>
        </p:nvSpPr>
        <p:spPr>
          <a:xfrm>
            <a:off x="8475830" y="864446"/>
            <a:ext cx="2424585" cy="536044"/>
          </a:xfrm>
          <a:prstGeom prst="rect">
            <a:avLst/>
          </a:prstGeom>
        </p:spPr>
        <p:txBody>
          <a:bodyPr wrap="square">
            <a:spAutoFit/>
          </a:bodyPr>
          <a:lstStyle/>
          <a:p>
            <a:pPr marL="50800">
              <a:lnSpc>
                <a:spcPct val="100000"/>
              </a:lnSpc>
            </a:pPr>
            <a:r>
              <a:rPr lang="en-US" sz="1400" b="1" spc="30">
                <a:solidFill>
                  <a:srgbClr val="511F76"/>
                </a:solidFill>
                <a:latin typeface="Calibri"/>
                <a:cs typeface="Calibri"/>
              </a:rPr>
              <a:t>New views on clusterization</a:t>
            </a:r>
          </a:p>
          <a:p>
            <a:pPr marL="12700">
              <a:spcBef>
                <a:spcPts val="100"/>
              </a:spcBef>
            </a:pPr>
            <a:r>
              <a:rPr lang="en-US" sz="1400" i="1" spc="15">
                <a:solidFill>
                  <a:srgbClr val="C4004A"/>
                </a:solidFill>
                <a:effectLst>
                  <a:outerShdw blurRad="38100" dist="38100" dir="2700000" algn="tl">
                    <a:srgbClr val="000000">
                      <a:alpha val="43137"/>
                    </a:srgbClr>
                  </a:outerShdw>
                </a:effectLst>
                <a:latin typeface="Calibri"/>
                <a:cs typeface="Calibri"/>
              </a:rPr>
              <a:t>Elias Khan and Peter Schuck.</a:t>
            </a:r>
          </a:p>
        </p:txBody>
      </p:sp>
      <p:sp>
        <p:nvSpPr>
          <p:cNvPr id="15" name="object 24">
            <a:extLst>
              <a:ext uri="{FF2B5EF4-FFF2-40B4-BE49-F238E27FC236}">
                <a16:creationId xmlns:a16="http://schemas.microsoft.com/office/drawing/2014/main" id="{77DAEC28-906D-4A25-A498-28B9FB2A56C8}"/>
              </a:ext>
            </a:extLst>
          </p:cNvPr>
          <p:cNvSpPr/>
          <p:nvPr/>
        </p:nvSpPr>
        <p:spPr>
          <a:xfrm>
            <a:off x="8528947" y="1935136"/>
            <a:ext cx="2052985" cy="2220698"/>
          </a:xfrm>
          <a:prstGeom prst="roundRect">
            <a:avLst/>
          </a:prstGeom>
          <a:blipFill>
            <a:blip r:embed="rId4" cstate="print"/>
            <a:stretch>
              <a:fillRect/>
            </a:stretch>
          </a:blipFill>
          <a:ln>
            <a:solidFill>
              <a:srgbClr val="FF0000"/>
            </a:solidFill>
          </a:ln>
        </p:spPr>
        <p:txBody>
          <a:bodyPr wrap="square" lIns="0" tIns="0" rIns="0" bIns="0" rtlCol="0"/>
          <a:lstStyle/>
          <a:p>
            <a:endParaRPr/>
          </a:p>
        </p:txBody>
      </p:sp>
      <p:sp>
        <p:nvSpPr>
          <p:cNvPr id="16" name="object 26">
            <a:extLst>
              <a:ext uri="{FF2B5EF4-FFF2-40B4-BE49-F238E27FC236}">
                <a16:creationId xmlns:a16="http://schemas.microsoft.com/office/drawing/2014/main" id="{615E7E90-2461-43BD-91CC-33BDACCA56EA}"/>
              </a:ext>
            </a:extLst>
          </p:cNvPr>
          <p:cNvSpPr txBox="1"/>
          <p:nvPr/>
        </p:nvSpPr>
        <p:spPr>
          <a:xfrm>
            <a:off x="8475830" y="4245441"/>
            <a:ext cx="2717800" cy="382156"/>
          </a:xfrm>
          <a:prstGeom prst="rect">
            <a:avLst/>
          </a:prstGeom>
        </p:spPr>
        <p:txBody>
          <a:bodyPr vert="horz" wrap="square" lIns="0" tIns="12700" rIns="0" bIns="0" rtlCol="0">
            <a:spAutoFit/>
          </a:bodyPr>
          <a:lstStyle/>
          <a:p>
            <a:pPr marL="12700" marR="5080">
              <a:lnSpc>
                <a:spcPct val="100000"/>
              </a:lnSpc>
              <a:spcBef>
                <a:spcPts val="100"/>
              </a:spcBef>
            </a:pPr>
            <a:r>
              <a:rPr sz="1200" b="1" spc="15" dirty="0">
                <a:solidFill>
                  <a:srgbClr val="FF0000"/>
                </a:solidFill>
                <a:latin typeface="Calibri"/>
                <a:cs typeface="Calibri"/>
              </a:rPr>
              <a:t>F</a:t>
            </a:r>
            <a:r>
              <a:rPr sz="1200" b="1" spc="30" dirty="0">
                <a:solidFill>
                  <a:srgbClr val="FF0000"/>
                </a:solidFill>
                <a:latin typeface="Calibri"/>
                <a:cs typeface="Calibri"/>
              </a:rPr>
              <a:t> </a:t>
            </a:r>
            <a:r>
              <a:rPr sz="1200" b="1" spc="10" dirty="0">
                <a:solidFill>
                  <a:srgbClr val="FF0000"/>
                </a:solidFill>
                <a:latin typeface="Calibri"/>
                <a:cs typeface="Calibri"/>
              </a:rPr>
              <a:t>Ikeda </a:t>
            </a:r>
            <a:r>
              <a:rPr sz="1200" b="1" spc="15" dirty="0">
                <a:solidFill>
                  <a:srgbClr val="FF0000"/>
                </a:solidFill>
                <a:latin typeface="Calibri"/>
                <a:cs typeface="Calibri"/>
              </a:rPr>
              <a:t>diagram </a:t>
            </a:r>
            <a:r>
              <a:rPr sz="1200" b="1" spc="10" dirty="0">
                <a:solidFill>
                  <a:srgbClr val="FF0000"/>
                </a:solidFill>
                <a:latin typeface="Calibri"/>
                <a:cs typeface="Calibri"/>
              </a:rPr>
              <a:t>calculated </a:t>
            </a:r>
            <a:r>
              <a:rPr sz="1200" b="1" spc="-25" dirty="0">
                <a:solidFill>
                  <a:srgbClr val="FF0000"/>
                </a:solidFill>
                <a:latin typeface="Calibri"/>
                <a:cs typeface="Calibri"/>
              </a:rPr>
              <a:t>with </a:t>
            </a:r>
            <a:r>
              <a:rPr sz="1200" b="1" spc="75" dirty="0">
                <a:solidFill>
                  <a:srgbClr val="FF0000"/>
                </a:solidFill>
                <a:latin typeface="Calibri"/>
                <a:cs typeface="Calibri"/>
              </a:rPr>
              <a:t>a </a:t>
            </a:r>
            <a:r>
              <a:rPr sz="1200" b="1" spc="5" dirty="0">
                <a:solidFill>
                  <a:srgbClr val="FF0000"/>
                </a:solidFill>
                <a:latin typeface="Calibri"/>
                <a:cs typeface="Calibri"/>
              </a:rPr>
              <a:t>microscopic  </a:t>
            </a:r>
            <a:r>
              <a:rPr sz="1200" b="1" spc="-25" dirty="0">
                <a:solidFill>
                  <a:srgbClr val="FF0000"/>
                </a:solidFill>
                <a:latin typeface="Calibri"/>
                <a:cs typeface="Calibri"/>
              </a:rPr>
              <a:t>relativistic</a:t>
            </a:r>
            <a:r>
              <a:rPr sz="1200" b="1" spc="70" dirty="0">
                <a:solidFill>
                  <a:srgbClr val="FF0000"/>
                </a:solidFill>
                <a:latin typeface="Calibri"/>
                <a:cs typeface="Calibri"/>
              </a:rPr>
              <a:t> </a:t>
            </a:r>
            <a:r>
              <a:rPr sz="1200" b="1" spc="-5" dirty="0">
                <a:solidFill>
                  <a:srgbClr val="FF0000"/>
                </a:solidFill>
                <a:latin typeface="Calibri"/>
                <a:cs typeface="Calibri"/>
              </a:rPr>
              <a:t>model.</a:t>
            </a:r>
            <a:endParaRPr sz="1200" b="1" dirty="0">
              <a:solidFill>
                <a:srgbClr val="FF0000"/>
              </a:solidFill>
              <a:latin typeface="Calibri"/>
              <a:cs typeface="Calibri"/>
            </a:endParaRPr>
          </a:p>
        </p:txBody>
      </p:sp>
      <p:sp>
        <p:nvSpPr>
          <p:cNvPr id="17" name="Rectangle 16">
            <a:extLst>
              <a:ext uri="{FF2B5EF4-FFF2-40B4-BE49-F238E27FC236}">
                <a16:creationId xmlns:a16="http://schemas.microsoft.com/office/drawing/2014/main" id="{3BD06FFE-7CC6-4020-80B0-71281F6F4700}"/>
              </a:ext>
            </a:extLst>
          </p:cNvPr>
          <p:cNvSpPr/>
          <p:nvPr/>
        </p:nvSpPr>
        <p:spPr>
          <a:xfrm>
            <a:off x="6162652" y="774839"/>
            <a:ext cx="2752128" cy="966931"/>
          </a:xfrm>
          <a:prstGeom prst="rect">
            <a:avLst/>
          </a:prstGeom>
        </p:spPr>
        <p:txBody>
          <a:bodyPr wrap="square">
            <a:spAutoFit/>
          </a:bodyPr>
          <a:lstStyle/>
          <a:p>
            <a:pPr marR="243204">
              <a:spcBef>
                <a:spcPts val="0"/>
              </a:spcBef>
            </a:pPr>
            <a:r>
              <a:rPr lang="en-US" sz="1400" b="1" spc="30" dirty="0">
                <a:solidFill>
                  <a:srgbClr val="511F76"/>
                </a:solidFill>
                <a:latin typeface="Calibri"/>
                <a:cs typeface="Calibri"/>
              </a:rPr>
              <a:t>Beyond-mean-field models and the nuclear  interaction for higher-order calculations</a:t>
            </a:r>
          </a:p>
          <a:p>
            <a:pPr marL="12700">
              <a:lnSpc>
                <a:spcPct val="100000"/>
              </a:lnSpc>
              <a:spcBef>
                <a:spcPts val="100"/>
              </a:spcBef>
            </a:pPr>
            <a:r>
              <a:rPr lang="en-US" sz="1400" i="1" spc="15" dirty="0">
                <a:solidFill>
                  <a:srgbClr val="C4004A"/>
                </a:solidFill>
                <a:effectLst>
                  <a:outerShdw blurRad="38100" dist="38100" dir="2700000" algn="tl">
                    <a:srgbClr val="000000">
                      <a:alpha val="43137"/>
                    </a:srgbClr>
                  </a:outerShdw>
                </a:effectLst>
                <a:latin typeface="Calibri"/>
                <a:cs typeface="Calibri"/>
              </a:rPr>
              <a:t>Marcella Grasso</a:t>
            </a:r>
          </a:p>
        </p:txBody>
      </p:sp>
      <p:grpSp>
        <p:nvGrpSpPr>
          <p:cNvPr id="18" name="Groupe 17">
            <a:extLst>
              <a:ext uri="{FF2B5EF4-FFF2-40B4-BE49-F238E27FC236}">
                <a16:creationId xmlns:a16="http://schemas.microsoft.com/office/drawing/2014/main" id="{FAE484F9-8CE2-4A1A-B107-C6033F6925C4}"/>
              </a:ext>
            </a:extLst>
          </p:cNvPr>
          <p:cNvGrpSpPr/>
          <p:nvPr/>
        </p:nvGrpSpPr>
        <p:grpSpPr>
          <a:xfrm>
            <a:off x="6012628" y="2023910"/>
            <a:ext cx="2284927" cy="2360587"/>
            <a:chOff x="955007" y="4386314"/>
            <a:chExt cx="2284927" cy="2358215"/>
          </a:xfrm>
        </p:grpSpPr>
        <p:sp>
          <p:nvSpPr>
            <p:cNvPr id="19" name="object 23">
              <a:extLst>
                <a:ext uri="{FF2B5EF4-FFF2-40B4-BE49-F238E27FC236}">
                  <a16:creationId xmlns:a16="http://schemas.microsoft.com/office/drawing/2014/main" id="{E77F2133-1CF7-4154-B27C-E4F4CF961104}"/>
                </a:ext>
              </a:extLst>
            </p:cNvPr>
            <p:cNvSpPr/>
            <p:nvPr/>
          </p:nvSpPr>
          <p:spPr>
            <a:xfrm>
              <a:off x="955007" y="4386314"/>
              <a:ext cx="2284927" cy="1765608"/>
            </a:xfrm>
            <a:prstGeom prst="roundRect">
              <a:avLst/>
            </a:prstGeom>
            <a:blipFill>
              <a:blip r:embed="rId5" cstate="print"/>
              <a:stretch>
                <a:fillRect l="-1" t="-7754" r="-17828"/>
              </a:stretch>
            </a:blipFill>
            <a:ln>
              <a:solidFill>
                <a:srgbClr val="7030A0"/>
              </a:solidFill>
            </a:ln>
          </p:spPr>
          <p:txBody>
            <a:bodyPr wrap="square" lIns="0" tIns="0" rIns="0" bIns="0" rtlCol="0"/>
            <a:lstStyle/>
            <a:p>
              <a:endParaRPr/>
            </a:p>
          </p:txBody>
        </p:sp>
        <p:sp>
          <p:nvSpPr>
            <p:cNvPr id="20" name="object 25">
              <a:extLst>
                <a:ext uri="{FF2B5EF4-FFF2-40B4-BE49-F238E27FC236}">
                  <a16:creationId xmlns:a16="http://schemas.microsoft.com/office/drawing/2014/main" id="{A9323F3F-76F8-4CD2-B9E2-C0F46DCCA812}"/>
                </a:ext>
              </a:extLst>
            </p:cNvPr>
            <p:cNvSpPr txBox="1"/>
            <p:nvPr/>
          </p:nvSpPr>
          <p:spPr>
            <a:xfrm>
              <a:off x="980260" y="6287666"/>
              <a:ext cx="2204068" cy="456863"/>
            </a:xfrm>
            <a:prstGeom prst="roundRect">
              <a:avLst/>
            </a:prstGeom>
            <a:ln>
              <a:solidFill>
                <a:schemeClr val="bg1"/>
              </a:solidFill>
            </a:ln>
          </p:spPr>
          <p:txBody>
            <a:bodyPr vert="horz" wrap="square" lIns="0" tIns="12700" rIns="0" bIns="0" rtlCol="0">
              <a:spAutoFit/>
            </a:bodyPr>
            <a:lstStyle/>
            <a:p>
              <a:pPr marL="201930" marR="189230">
                <a:lnSpc>
                  <a:spcPct val="100000"/>
                </a:lnSpc>
                <a:spcBef>
                  <a:spcPts val="100"/>
                </a:spcBef>
              </a:pPr>
              <a:r>
                <a:rPr sz="900" b="1" spc="5" dirty="0">
                  <a:latin typeface="Calibri"/>
                  <a:cs typeface="Calibri"/>
                </a:rPr>
                <a:t> </a:t>
              </a:r>
              <a:r>
                <a:rPr sz="900" spc="15" dirty="0">
                  <a:latin typeface="Calibri"/>
                  <a:cs typeface="Calibri"/>
                </a:rPr>
                <a:t>Quadrupole </a:t>
              </a:r>
              <a:r>
                <a:rPr sz="900" spc="-10" dirty="0">
                  <a:latin typeface="Calibri"/>
                  <a:cs typeface="Calibri"/>
                </a:rPr>
                <a:t>response </a:t>
              </a:r>
              <a:r>
                <a:rPr sz="900" dirty="0">
                  <a:latin typeface="Calibri"/>
                  <a:cs typeface="Calibri"/>
                </a:rPr>
                <a:t>provided </a:t>
              </a:r>
              <a:r>
                <a:rPr sz="900" spc="15" dirty="0">
                  <a:latin typeface="Calibri"/>
                  <a:cs typeface="Calibri"/>
                </a:rPr>
                <a:t>by </a:t>
              </a:r>
              <a:r>
                <a:rPr sz="900" spc="-45" dirty="0">
                  <a:latin typeface="Calibri"/>
                  <a:cs typeface="Calibri"/>
                </a:rPr>
                <a:t>the </a:t>
              </a:r>
              <a:r>
                <a:rPr sz="900" spc="-35" dirty="0">
                  <a:latin typeface="Calibri"/>
                  <a:cs typeface="Calibri"/>
                </a:rPr>
                <a:t>RPA </a:t>
              </a:r>
              <a:r>
                <a:rPr sz="900" spc="20" dirty="0">
                  <a:latin typeface="Calibri"/>
                  <a:cs typeface="Calibri"/>
                </a:rPr>
                <a:t>and  </a:t>
              </a:r>
              <a:r>
                <a:rPr sz="900" spc="-45" dirty="0">
                  <a:latin typeface="Calibri"/>
                  <a:cs typeface="Calibri"/>
                </a:rPr>
                <a:t>the </a:t>
              </a:r>
              <a:r>
                <a:rPr sz="900" spc="-10" dirty="0">
                  <a:latin typeface="Calibri"/>
                  <a:cs typeface="Calibri"/>
                </a:rPr>
                <a:t>SRPA</a:t>
              </a:r>
              <a:r>
                <a:rPr sz="900" spc="30" dirty="0">
                  <a:latin typeface="Calibri"/>
                  <a:cs typeface="Calibri"/>
                </a:rPr>
                <a:t> </a:t>
              </a:r>
              <a:r>
                <a:rPr sz="900" spc="-10" dirty="0">
                  <a:latin typeface="Calibri"/>
                  <a:cs typeface="Calibri"/>
                </a:rPr>
                <a:t>models</a:t>
              </a:r>
              <a:endParaRPr sz="900" dirty="0">
                <a:latin typeface="Calibri"/>
                <a:cs typeface="Calibri"/>
              </a:endParaRPr>
            </a:p>
            <a:p>
              <a:pPr>
                <a:lnSpc>
                  <a:spcPct val="100000"/>
                </a:lnSpc>
                <a:spcBef>
                  <a:spcPts val="25"/>
                </a:spcBef>
              </a:pPr>
              <a:endParaRPr sz="800" dirty="0">
                <a:latin typeface="Calibri"/>
                <a:cs typeface="Calibri"/>
              </a:endParaRPr>
            </a:p>
          </p:txBody>
        </p:sp>
      </p:grpSp>
    </p:spTree>
    <p:extLst>
      <p:ext uri="{BB962C8B-B14F-4D97-AF65-F5344CB8AC3E}">
        <p14:creationId xmlns:p14="http://schemas.microsoft.com/office/powerpoint/2010/main" val="350816742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26B0C37F-DAEC-4FEE-B34A-D38C4A3760F2}"/>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AEA17072-C60A-4A55-92DD-1D2291ECE5BF}"/>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6132358E-F225-4B66-B0FF-5532CC0AE9E4}"/>
              </a:ext>
            </a:extLst>
          </p:cNvPr>
          <p:cNvSpPr>
            <a:spLocks noGrp="1"/>
          </p:cNvSpPr>
          <p:nvPr>
            <p:ph type="sldNum" sz="quarter" idx="12"/>
          </p:nvPr>
        </p:nvSpPr>
        <p:spPr/>
        <p:txBody>
          <a:bodyPr/>
          <a:lstStyle/>
          <a:p>
            <a:fld id="{77E71596-5F9D-49C5-9701-16B3CA54319D}" type="slidenum">
              <a:rPr lang="fr-FR" smtClean="0"/>
              <a:pPr/>
              <a:t>37</a:t>
            </a:fld>
            <a:endParaRPr lang="fr-FR" dirty="0"/>
          </a:p>
        </p:txBody>
      </p:sp>
      <p:sp>
        <p:nvSpPr>
          <p:cNvPr id="6" name="Titre 5">
            <a:extLst>
              <a:ext uri="{FF2B5EF4-FFF2-40B4-BE49-F238E27FC236}">
                <a16:creationId xmlns:a16="http://schemas.microsoft.com/office/drawing/2014/main" id="{CC704679-5305-48B8-ACB7-4E9344CBD431}"/>
              </a:ext>
            </a:extLst>
          </p:cNvPr>
          <p:cNvSpPr>
            <a:spLocks noGrp="1"/>
          </p:cNvSpPr>
          <p:nvPr>
            <p:ph type="title"/>
          </p:nvPr>
        </p:nvSpPr>
        <p:spPr/>
        <p:txBody>
          <a:bodyPr/>
          <a:lstStyle/>
          <a:p>
            <a:r>
              <a:rPr lang="fr-FR" dirty="0">
                <a:solidFill>
                  <a:srgbClr val="E05314"/>
                </a:solidFill>
                <a:effectLst>
                  <a:outerShdw blurRad="38100" dist="38100" dir="2700000" algn="tl">
                    <a:srgbClr val="000000">
                      <a:alpha val="43137"/>
                    </a:srgbClr>
                  </a:outerShdw>
                </a:effectLst>
              </a:rPr>
              <a:t>1990-2010 IPNO  – Accelerator Division </a:t>
            </a:r>
            <a:endParaRPr lang="fr-FR" dirty="0"/>
          </a:p>
        </p:txBody>
      </p:sp>
      <p:sp>
        <p:nvSpPr>
          <p:cNvPr id="7" name="Rectangle à coins arrondis 26">
            <a:extLst>
              <a:ext uri="{FF2B5EF4-FFF2-40B4-BE49-F238E27FC236}">
                <a16:creationId xmlns:a16="http://schemas.microsoft.com/office/drawing/2014/main" id="{16B7D168-7987-4BFC-9EA5-5E435EB92172}"/>
              </a:ext>
            </a:extLst>
          </p:cNvPr>
          <p:cNvSpPr/>
          <p:nvPr/>
        </p:nvSpPr>
        <p:spPr>
          <a:xfrm>
            <a:off x="190809" y="797496"/>
            <a:ext cx="5032944" cy="4680520"/>
          </a:xfrm>
          <a:prstGeom prst="roundRect">
            <a:avLst>
              <a:gd name="adj" fmla="val 1970"/>
            </a:avLst>
          </a:prstGeom>
          <a:solidFill>
            <a:schemeClr val="bg1"/>
          </a:solidFill>
          <a:ln w="28575">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à coins arrondis 26">
            <a:extLst>
              <a:ext uri="{FF2B5EF4-FFF2-40B4-BE49-F238E27FC236}">
                <a16:creationId xmlns:a16="http://schemas.microsoft.com/office/drawing/2014/main" id="{02903155-58DE-4425-B709-837C7A1F855A}"/>
              </a:ext>
            </a:extLst>
          </p:cNvPr>
          <p:cNvSpPr/>
          <p:nvPr/>
        </p:nvSpPr>
        <p:spPr>
          <a:xfrm>
            <a:off x="5541531" y="762823"/>
            <a:ext cx="5032944" cy="4680520"/>
          </a:xfrm>
          <a:prstGeom prst="roundRect">
            <a:avLst>
              <a:gd name="adj" fmla="val 1970"/>
            </a:avLst>
          </a:prstGeom>
          <a:solidFill>
            <a:schemeClr val="bg1"/>
          </a:solidFill>
          <a:ln w="28575">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dirty="0"/>
          </a:p>
        </p:txBody>
      </p:sp>
      <p:sp>
        <p:nvSpPr>
          <p:cNvPr id="9" name="ZoneTexte 8">
            <a:extLst>
              <a:ext uri="{FF2B5EF4-FFF2-40B4-BE49-F238E27FC236}">
                <a16:creationId xmlns:a16="http://schemas.microsoft.com/office/drawing/2014/main" id="{F2320F4E-CBF4-4D49-98CC-2FF328AA6BD1}"/>
              </a:ext>
            </a:extLst>
          </p:cNvPr>
          <p:cNvSpPr txBox="1"/>
          <p:nvPr/>
        </p:nvSpPr>
        <p:spPr>
          <a:xfrm>
            <a:off x="561851" y="818277"/>
            <a:ext cx="4382032" cy="338554"/>
          </a:xfrm>
          <a:prstGeom prst="rect">
            <a:avLst/>
          </a:prstGeom>
          <a:noFill/>
        </p:spPr>
        <p:txBody>
          <a:bodyPr wrap="none" rtlCol="0">
            <a:spAutoFit/>
          </a:bodyPr>
          <a:lstStyle/>
          <a:p>
            <a:pPr algn="ctr"/>
            <a:r>
              <a:rPr lang="fr-FR" sz="1600" b="1" dirty="0">
                <a:solidFill>
                  <a:srgbClr val="FF6700"/>
                </a:solidFill>
                <a:latin typeface="+mn-lt"/>
              </a:rPr>
              <a:t>Tesla Test Facility (TTF) 1990 and X-FEL –LAL-IPNO</a:t>
            </a:r>
          </a:p>
        </p:txBody>
      </p:sp>
      <p:pic>
        <p:nvPicPr>
          <p:cNvPr id="10" name="Picture 6" descr="tesla-composite">
            <a:extLst>
              <a:ext uri="{FF2B5EF4-FFF2-40B4-BE49-F238E27FC236}">
                <a16:creationId xmlns:a16="http://schemas.microsoft.com/office/drawing/2014/main" id="{82318528-A3A2-4E8A-AB20-4A79A518522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344" y="1178253"/>
            <a:ext cx="1879613" cy="1514798"/>
          </a:xfrm>
          <a:prstGeom prst="roundRect">
            <a:avLst>
              <a:gd name="adj" fmla="val 9589"/>
            </a:avLst>
          </a:prstGeom>
          <a:solidFill>
            <a:srgbClr val="FFFFFF">
              <a:shade val="85000"/>
            </a:srgbClr>
          </a:solidFill>
          <a:ln w="88900" cap="sq">
            <a:noFill/>
            <a:miter lim="800000"/>
          </a:ln>
          <a:effectLst/>
          <a:extLst/>
        </p:spPr>
      </p:pic>
      <p:pic>
        <p:nvPicPr>
          <p:cNvPr id="11" name="Picture 4" descr="95-CryoCap">
            <a:extLst>
              <a:ext uri="{FF2B5EF4-FFF2-40B4-BE49-F238E27FC236}">
                <a16:creationId xmlns:a16="http://schemas.microsoft.com/office/drawing/2014/main" id="{5561D168-59A1-457F-B5C7-D9EED4F97EA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823754" y="1185618"/>
            <a:ext cx="1985448" cy="1480517"/>
          </a:xfrm>
          <a:prstGeom prst="roundRect">
            <a:avLst>
              <a:gd name="adj" fmla="val 9589"/>
            </a:avLst>
          </a:prstGeom>
          <a:solidFill>
            <a:srgbClr val="FFFFFF">
              <a:shade val="85000"/>
            </a:srgbClr>
          </a:solidFill>
          <a:ln w="88900" cap="sq">
            <a:noFill/>
            <a:miter lim="800000"/>
          </a:ln>
          <a:effectLst/>
          <a:extLst/>
        </p:spPr>
      </p:pic>
      <p:sp>
        <p:nvSpPr>
          <p:cNvPr id="12" name="ZoneTexte 11">
            <a:extLst>
              <a:ext uri="{FF2B5EF4-FFF2-40B4-BE49-F238E27FC236}">
                <a16:creationId xmlns:a16="http://schemas.microsoft.com/office/drawing/2014/main" id="{D23B6C2D-C175-466A-B5D6-F83515D265B7}"/>
              </a:ext>
            </a:extLst>
          </p:cNvPr>
          <p:cNvSpPr txBox="1"/>
          <p:nvPr/>
        </p:nvSpPr>
        <p:spPr>
          <a:xfrm>
            <a:off x="549477" y="2693051"/>
            <a:ext cx="4249047" cy="584775"/>
          </a:xfrm>
          <a:prstGeom prst="rect">
            <a:avLst/>
          </a:prstGeom>
          <a:noFill/>
        </p:spPr>
        <p:txBody>
          <a:bodyPr wrap="none" rtlCol="0">
            <a:spAutoFit/>
          </a:bodyPr>
          <a:lstStyle>
            <a:defPPr>
              <a:defRPr lang="fr-FR"/>
            </a:defPPr>
            <a:lvl1pPr algn="ctr">
              <a:defRPr sz="1600" b="1">
                <a:solidFill>
                  <a:srgbClr val="FF6700"/>
                </a:solidFill>
                <a:latin typeface="+mn-lt"/>
              </a:defRPr>
            </a:lvl1pPr>
          </a:lstStyle>
          <a:p>
            <a:r>
              <a:rPr lang="fr-FR" dirty="0"/>
              <a:t>IN2P3-CERN agreement 1994-2004   IPNO- LAL</a:t>
            </a:r>
          </a:p>
          <a:p>
            <a:r>
              <a:rPr lang="fr-FR" dirty="0"/>
              <a:t>« </a:t>
            </a:r>
            <a:r>
              <a:rPr lang="en-US" dirty="0"/>
              <a:t>France’s exceptional contribution to the LHC</a:t>
            </a:r>
            <a:r>
              <a:rPr lang="fr-FR" dirty="0"/>
              <a:t> »</a:t>
            </a:r>
          </a:p>
        </p:txBody>
      </p:sp>
      <p:pic>
        <p:nvPicPr>
          <p:cNvPr id="13" name="Picture 3">
            <a:extLst>
              <a:ext uri="{FF2B5EF4-FFF2-40B4-BE49-F238E27FC236}">
                <a16:creationId xmlns:a16="http://schemas.microsoft.com/office/drawing/2014/main" id="{3EF09365-D83C-4019-904D-378C1A2C904C}"/>
              </a:ext>
            </a:extLst>
          </p:cNvPr>
          <p:cNvPicPr>
            <a:picLocks noChangeAspect="1" noChangeArrowheads="1"/>
          </p:cNvPicPr>
          <p:nvPr/>
        </p:nvPicPr>
        <p:blipFill>
          <a:blip r:embed="rId4" cstate="print"/>
          <a:srcRect/>
          <a:stretch>
            <a:fillRect/>
          </a:stretch>
        </p:blipFill>
        <p:spPr bwMode="auto">
          <a:xfrm>
            <a:off x="1103774" y="3308659"/>
            <a:ext cx="1138752" cy="1456993"/>
          </a:xfrm>
          <a:prstGeom prst="roundRect">
            <a:avLst>
              <a:gd name="adj" fmla="val 9589"/>
            </a:avLst>
          </a:prstGeom>
          <a:solidFill>
            <a:srgbClr val="FFFFFF">
              <a:shade val="85000"/>
            </a:srgbClr>
          </a:solidFill>
          <a:ln w="88900" cap="sq">
            <a:noFill/>
            <a:miter lim="800000"/>
          </a:ln>
          <a:effectLst/>
        </p:spPr>
      </p:pic>
      <p:pic>
        <p:nvPicPr>
          <p:cNvPr id="14" name="Picture 4" descr="manip_complete_dessus_bouteilles">
            <a:extLst>
              <a:ext uri="{FF2B5EF4-FFF2-40B4-BE49-F238E27FC236}">
                <a16:creationId xmlns:a16="http://schemas.microsoft.com/office/drawing/2014/main" id="{F7323141-0F19-4362-A843-9351B566D3E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926925" y="3320282"/>
            <a:ext cx="2016958" cy="1463479"/>
          </a:xfrm>
          <a:prstGeom prst="roundRect">
            <a:avLst>
              <a:gd name="adj" fmla="val 9589"/>
            </a:avLst>
          </a:prstGeom>
          <a:solidFill>
            <a:srgbClr val="FFFFFF">
              <a:shade val="85000"/>
            </a:srgbClr>
          </a:solidFill>
          <a:ln w="88900" cap="sq">
            <a:solidFill>
              <a:srgbClr val="FFFFFF"/>
            </a:solidFill>
            <a:miter lim="800000"/>
          </a:ln>
          <a:effectLst/>
          <a:extLst/>
        </p:spPr>
      </p:pic>
      <p:sp>
        <p:nvSpPr>
          <p:cNvPr id="15" name="Rectangle 14">
            <a:extLst>
              <a:ext uri="{FF2B5EF4-FFF2-40B4-BE49-F238E27FC236}">
                <a16:creationId xmlns:a16="http://schemas.microsoft.com/office/drawing/2014/main" id="{AE2C044D-8C1B-4499-A1B3-0CD74B4C0AD5}"/>
              </a:ext>
            </a:extLst>
          </p:cNvPr>
          <p:cNvSpPr/>
          <p:nvPr/>
        </p:nvSpPr>
        <p:spPr>
          <a:xfrm>
            <a:off x="2829049" y="4823450"/>
            <a:ext cx="2202593" cy="600164"/>
          </a:xfrm>
          <a:prstGeom prst="rect">
            <a:avLst/>
          </a:prstGeom>
        </p:spPr>
        <p:txBody>
          <a:bodyPr wrap="square">
            <a:spAutoFit/>
          </a:bodyPr>
          <a:lstStyle/>
          <a:p>
            <a:pPr algn="ctr"/>
            <a:r>
              <a:rPr lang="fr-FR" sz="1100" dirty="0">
                <a:solidFill>
                  <a:srgbClr val="00294B"/>
                </a:solidFill>
                <a:latin typeface="+mn-lt"/>
              </a:rPr>
              <a:t>Conception and calibration </a:t>
            </a:r>
            <a:r>
              <a:rPr lang="fr-FR" sz="1100" b="1" dirty="0">
                <a:solidFill>
                  <a:srgbClr val="00294B"/>
                </a:solidFill>
                <a:latin typeface="+mn-lt"/>
              </a:rPr>
              <a:t>of 6000 température </a:t>
            </a:r>
            <a:r>
              <a:rPr lang="fr-FR" sz="1100" b="1" dirty="0" err="1">
                <a:solidFill>
                  <a:srgbClr val="00294B"/>
                </a:solidFill>
                <a:latin typeface="+mn-lt"/>
              </a:rPr>
              <a:t>cryogenic</a:t>
            </a:r>
            <a:r>
              <a:rPr lang="fr-FR" sz="1100" b="1" dirty="0">
                <a:solidFill>
                  <a:srgbClr val="00294B"/>
                </a:solidFill>
                <a:latin typeface="+mn-lt"/>
              </a:rPr>
              <a:t> probes for LHC 300 K – 1,6 K</a:t>
            </a:r>
          </a:p>
        </p:txBody>
      </p:sp>
      <p:sp>
        <p:nvSpPr>
          <p:cNvPr id="16" name="TextBox 1">
            <a:extLst>
              <a:ext uri="{FF2B5EF4-FFF2-40B4-BE49-F238E27FC236}">
                <a16:creationId xmlns:a16="http://schemas.microsoft.com/office/drawing/2014/main" id="{5E27ACB2-E011-4AC5-9EE5-06D8EF119D50}"/>
              </a:ext>
            </a:extLst>
          </p:cNvPr>
          <p:cNvSpPr txBox="1"/>
          <p:nvPr/>
        </p:nvSpPr>
        <p:spPr>
          <a:xfrm>
            <a:off x="527659" y="4812893"/>
            <a:ext cx="2252978" cy="600164"/>
          </a:xfrm>
          <a:prstGeom prst="rect">
            <a:avLst/>
          </a:prstGeom>
          <a:noFill/>
        </p:spPr>
        <p:txBody>
          <a:bodyPr wrap="square" rtlCol="0">
            <a:spAutoFit/>
          </a:bodyPr>
          <a:lstStyle/>
          <a:p>
            <a:pPr algn="ctr"/>
            <a:r>
              <a:rPr lang="fr-FR" sz="1100" dirty="0">
                <a:solidFill>
                  <a:srgbClr val="00294B"/>
                </a:solidFill>
                <a:latin typeface="+mn-lt"/>
              </a:rPr>
              <a:t>Design, construction of </a:t>
            </a:r>
          </a:p>
          <a:p>
            <a:pPr algn="ctr"/>
            <a:r>
              <a:rPr lang="fr-FR" sz="1100" dirty="0" err="1">
                <a:solidFill>
                  <a:srgbClr val="00294B"/>
                </a:solidFill>
                <a:latin typeface="+mn-lt"/>
              </a:rPr>
              <a:t>Dipole</a:t>
            </a:r>
            <a:r>
              <a:rPr lang="fr-FR" sz="1100" dirty="0">
                <a:solidFill>
                  <a:srgbClr val="00294B"/>
                </a:solidFill>
                <a:latin typeface="+mn-lt"/>
              </a:rPr>
              <a:t> Short Straight sections </a:t>
            </a:r>
          </a:p>
          <a:p>
            <a:pPr algn="ctr"/>
            <a:r>
              <a:rPr lang="fr-FR" sz="1100" b="1" dirty="0">
                <a:solidFill>
                  <a:srgbClr val="00294B"/>
                </a:solidFill>
                <a:effectLst>
                  <a:outerShdw blurRad="38100" dist="38100" dir="2700000" algn="tl">
                    <a:srgbClr val="C0C0C0"/>
                  </a:outerShdw>
                </a:effectLst>
                <a:latin typeface="+mn-lt"/>
                <a:cs typeface="Calibri" pitchFamily="34" charset="0"/>
              </a:rPr>
              <a:t>474 </a:t>
            </a:r>
            <a:r>
              <a:rPr lang="fr-FR" sz="1100" b="1" dirty="0" err="1">
                <a:solidFill>
                  <a:srgbClr val="00294B"/>
                </a:solidFill>
                <a:effectLst>
                  <a:outerShdw blurRad="38100" dist="38100" dir="2700000" algn="tl">
                    <a:srgbClr val="C0C0C0"/>
                  </a:outerShdw>
                </a:effectLst>
                <a:latin typeface="+mn-lt"/>
                <a:cs typeface="Calibri" pitchFamily="34" charset="0"/>
              </a:rPr>
              <a:t>units</a:t>
            </a:r>
            <a:r>
              <a:rPr lang="fr-FR" sz="1100" b="1" dirty="0">
                <a:solidFill>
                  <a:srgbClr val="00294B"/>
                </a:solidFill>
                <a:effectLst>
                  <a:outerShdw blurRad="38100" dist="38100" dir="2700000" algn="tl">
                    <a:srgbClr val="C0C0C0"/>
                  </a:outerShdw>
                </a:effectLst>
                <a:latin typeface="+mn-lt"/>
                <a:cs typeface="Calibri" pitchFamily="34" charset="0"/>
              </a:rPr>
              <a:t>, 8 m </a:t>
            </a:r>
            <a:r>
              <a:rPr lang="fr-FR" sz="1100" b="1" dirty="0" err="1">
                <a:solidFill>
                  <a:srgbClr val="00294B"/>
                </a:solidFill>
                <a:effectLst>
                  <a:outerShdw blurRad="38100" dist="38100" dir="2700000" algn="tl">
                    <a:srgbClr val="C0C0C0"/>
                  </a:outerShdw>
                </a:effectLst>
                <a:latin typeface="+mn-lt"/>
                <a:cs typeface="Calibri" pitchFamily="34" charset="0"/>
              </a:rPr>
              <a:t>lenght</a:t>
            </a:r>
            <a:r>
              <a:rPr lang="fr-FR" sz="1100" b="1" dirty="0">
                <a:solidFill>
                  <a:srgbClr val="00294B"/>
                </a:solidFill>
                <a:effectLst>
                  <a:outerShdw blurRad="38100" dist="38100" dir="2700000" algn="tl">
                    <a:srgbClr val="C0C0C0"/>
                  </a:outerShdw>
                </a:effectLst>
                <a:latin typeface="+mn-lt"/>
                <a:cs typeface="Calibri" pitchFamily="34" charset="0"/>
              </a:rPr>
              <a:t> &amp; 7 tons </a:t>
            </a:r>
            <a:r>
              <a:rPr lang="fr-FR" sz="1100" b="1" dirty="0" err="1">
                <a:solidFill>
                  <a:srgbClr val="00294B"/>
                </a:solidFill>
                <a:effectLst>
                  <a:outerShdw blurRad="38100" dist="38100" dir="2700000" algn="tl">
                    <a:srgbClr val="C0C0C0"/>
                  </a:outerShdw>
                </a:effectLst>
                <a:latin typeface="+mn-lt"/>
                <a:cs typeface="Calibri" pitchFamily="34" charset="0"/>
              </a:rPr>
              <a:t>each</a:t>
            </a:r>
            <a:r>
              <a:rPr lang="fr-FR" sz="1100" dirty="0">
                <a:solidFill>
                  <a:srgbClr val="00294B"/>
                </a:solidFill>
                <a:effectLst>
                  <a:outerShdw blurRad="38100" dist="38100" dir="2700000" algn="tl">
                    <a:srgbClr val="C0C0C0"/>
                  </a:outerShdw>
                </a:effectLst>
                <a:latin typeface="+mn-lt"/>
                <a:cs typeface="Calibri" pitchFamily="34" charset="0"/>
              </a:rPr>
              <a:t> </a:t>
            </a:r>
          </a:p>
        </p:txBody>
      </p:sp>
      <p:sp>
        <p:nvSpPr>
          <p:cNvPr id="19" name="WordArt 13">
            <a:extLst>
              <a:ext uri="{FF2B5EF4-FFF2-40B4-BE49-F238E27FC236}">
                <a16:creationId xmlns:a16="http://schemas.microsoft.com/office/drawing/2014/main" id="{950BF521-C918-427F-96D9-3AF3D0D686CA}"/>
              </a:ext>
            </a:extLst>
          </p:cNvPr>
          <p:cNvSpPr>
            <a:spLocks noChangeAspect="1" noChangeArrowheads="1" noChangeShapeType="1" noTextEdit="1"/>
          </p:cNvSpPr>
          <p:nvPr/>
        </p:nvSpPr>
        <p:spPr bwMode="auto">
          <a:xfrm>
            <a:off x="6582880" y="818277"/>
            <a:ext cx="3295646" cy="338554"/>
          </a:xfrm>
          <a:prstGeom prst="rect">
            <a:avLst/>
          </a:prstGeom>
          <a:noFill/>
        </p:spPr>
        <p:txBody>
          <a:bodyPr wrap="none" rtlCol="0">
            <a:spAutoFit/>
          </a:bodyPr>
          <a:lstStyle/>
          <a:p>
            <a:pPr algn="ctr"/>
            <a:r>
              <a:rPr lang="fr-FR" sz="1600" b="1" dirty="0">
                <a:solidFill>
                  <a:srgbClr val="FF6700"/>
                </a:solidFill>
                <a:latin typeface="+mn-lt"/>
              </a:rPr>
              <a:t>Contribution To MYRRHA (ADS, Mol)</a:t>
            </a:r>
          </a:p>
        </p:txBody>
      </p:sp>
      <p:sp>
        <p:nvSpPr>
          <p:cNvPr id="21" name="Text Box 17">
            <a:extLst>
              <a:ext uri="{FF2B5EF4-FFF2-40B4-BE49-F238E27FC236}">
                <a16:creationId xmlns:a16="http://schemas.microsoft.com/office/drawing/2014/main" id="{3B9E5EDE-B812-474E-9A34-09390BE93148}"/>
              </a:ext>
            </a:extLst>
          </p:cNvPr>
          <p:cNvSpPr txBox="1">
            <a:spLocks noChangeArrowheads="1"/>
          </p:cNvSpPr>
          <p:nvPr/>
        </p:nvSpPr>
        <p:spPr bwMode="auto">
          <a:xfrm>
            <a:off x="7172199" y="1268563"/>
            <a:ext cx="1742580" cy="2184187"/>
          </a:xfrm>
          <a:prstGeom prst="rect">
            <a:avLst/>
          </a:prstGeom>
          <a:noFill/>
          <a:ln w="9525" algn="ctr">
            <a:noFill/>
            <a:miter lim="800000"/>
            <a:headEnd/>
            <a:tailEnd/>
          </a:ln>
          <a:effectLst/>
        </p:spPr>
        <p:txBody>
          <a:bodyPr wrap="square" lIns="89997" tIns="46799" rIns="89997" bIns="46799">
            <a:spAutoFit/>
          </a:bodyPr>
          <a:lstStyle/>
          <a:p>
            <a:pPr algn="r">
              <a:spcBef>
                <a:spcPct val="50000"/>
              </a:spcBef>
            </a:pPr>
            <a:r>
              <a:rPr lang="en-US" sz="1358" b="1" dirty="0">
                <a:effectLst>
                  <a:outerShdw blurRad="38100" dist="38100" dir="2700000" algn="tl">
                    <a:srgbClr val="C0C0C0"/>
                  </a:outerShdw>
                </a:effectLst>
                <a:latin typeface="Calibri" pitchFamily="34" charset="0"/>
                <a:cs typeface="Calibri" pitchFamily="34" charset="0"/>
              </a:rPr>
              <a:t>MYRRHA: ADS (Transmutation of Nuclear waste) p SC </a:t>
            </a:r>
            <a:r>
              <a:rPr lang="en-US" sz="1358" b="1" dirty="0" err="1">
                <a:effectLst>
                  <a:outerShdw blurRad="38100" dist="38100" dir="2700000" algn="tl">
                    <a:srgbClr val="C0C0C0"/>
                  </a:outerShdw>
                </a:effectLst>
                <a:latin typeface="Calibri" pitchFamily="34" charset="0"/>
                <a:cs typeface="Calibri" pitchFamily="34" charset="0"/>
              </a:rPr>
              <a:t>Linac</a:t>
            </a:r>
            <a:r>
              <a:rPr lang="en-US" sz="1358" b="1" dirty="0">
                <a:effectLst>
                  <a:outerShdw blurRad="38100" dist="38100" dir="2700000" algn="tl">
                    <a:srgbClr val="C0C0C0"/>
                  </a:outerShdw>
                </a:effectLst>
                <a:latin typeface="Calibri" pitchFamily="34" charset="0"/>
                <a:cs typeface="Calibri" pitchFamily="34" charset="0"/>
              </a:rPr>
              <a:t> </a:t>
            </a:r>
            <a:r>
              <a:rPr lang="en-US" sz="1358" dirty="0">
                <a:effectLst>
                  <a:outerShdw blurRad="38100" dist="38100" dir="2700000" algn="tl">
                    <a:srgbClr val="C0C0C0"/>
                  </a:outerShdw>
                </a:effectLst>
                <a:latin typeface="Calibri" pitchFamily="34" charset="0"/>
                <a:cs typeface="Calibri" pitchFamily="34" charset="0"/>
              </a:rPr>
              <a:t>600 MeV,  &gt; 3 MW in beam  1000 M€. Intensive R&amp;D phase de R&amp;D. IPNO is, since 2003 a major contributor to this project</a:t>
            </a:r>
          </a:p>
        </p:txBody>
      </p:sp>
      <p:pic>
        <p:nvPicPr>
          <p:cNvPr id="22" name="Image 21" descr="D:\0_PROJETS\2_MAX\CAVITE SINGLE SPOKE 0.37\FABRICATION\2015_JUILLET\BSC01 (2).JPG">
            <a:extLst>
              <a:ext uri="{FF2B5EF4-FFF2-40B4-BE49-F238E27FC236}">
                <a16:creationId xmlns:a16="http://schemas.microsoft.com/office/drawing/2014/main" id="{8D92191A-43E1-428B-85F0-09BD0CC1DF5C}"/>
              </a:ext>
            </a:extLst>
          </p:cNvPr>
          <p:cNvPicPr preferRelativeResize="0">
            <a:picLocks noChangeAspect="1"/>
          </p:cNvPicPr>
          <p:nvPr/>
        </p:nvPicPr>
        <p:blipFill>
          <a:blip r:embed="rId6" cstate="print"/>
          <a:srcRect/>
          <a:stretch>
            <a:fillRect/>
          </a:stretch>
        </p:blipFill>
        <p:spPr bwMode="auto">
          <a:xfrm>
            <a:off x="8914779" y="1251964"/>
            <a:ext cx="1467629" cy="2266467"/>
          </a:xfrm>
          <a:prstGeom prst="roundRect">
            <a:avLst>
              <a:gd name="adj" fmla="val 9589"/>
            </a:avLst>
          </a:prstGeom>
          <a:solidFill>
            <a:srgbClr val="FFFFFF">
              <a:shade val="85000"/>
            </a:srgbClr>
          </a:solidFill>
          <a:ln w="88900" cap="sq">
            <a:noFill/>
            <a:miter lim="800000"/>
          </a:ln>
          <a:effectLst/>
        </p:spPr>
      </p:pic>
      <p:sp>
        <p:nvSpPr>
          <p:cNvPr id="23" name="ZoneTexte 22">
            <a:extLst>
              <a:ext uri="{FF2B5EF4-FFF2-40B4-BE49-F238E27FC236}">
                <a16:creationId xmlns:a16="http://schemas.microsoft.com/office/drawing/2014/main" id="{97629A80-0BAC-4B5F-B33B-B956E00D32B8}"/>
              </a:ext>
            </a:extLst>
          </p:cNvPr>
          <p:cNvSpPr txBox="1"/>
          <p:nvPr/>
        </p:nvSpPr>
        <p:spPr>
          <a:xfrm>
            <a:off x="9058795" y="1243662"/>
            <a:ext cx="1184941" cy="283923"/>
          </a:xfrm>
          <a:prstGeom prst="rect">
            <a:avLst/>
          </a:prstGeom>
          <a:solidFill>
            <a:srgbClr val="FF6700"/>
          </a:solidFill>
        </p:spPr>
        <p:txBody>
          <a:bodyPr wrap="none" rtlCol="0">
            <a:spAutoFit/>
          </a:bodyPr>
          <a:lstStyle/>
          <a:p>
            <a:r>
              <a:rPr lang="fr-FR" sz="1245" b="1" dirty="0">
                <a:solidFill>
                  <a:schemeClr val="bg1"/>
                </a:solidFill>
              </a:rPr>
              <a:t>Cavite </a:t>
            </a:r>
            <a:r>
              <a:rPr lang="fr-FR" sz="1245" b="1" dirty="0" err="1">
                <a:solidFill>
                  <a:schemeClr val="bg1"/>
                </a:solidFill>
              </a:rPr>
              <a:t>Spoke</a:t>
            </a:r>
            <a:endParaRPr lang="fr-FR" sz="1245" b="1" dirty="0">
              <a:solidFill>
                <a:schemeClr val="bg1"/>
              </a:solidFill>
            </a:endParaRPr>
          </a:p>
        </p:txBody>
      </p:sp>
      <p:sp>
        <p:nvSpPr>
          <p:cNvPr id="26" name="WordArt 13">
            <a:extLst>
              <a:ext uri="{FF2B5EF4-FFF2-40B4-BE49-F238E27FC236}">
                <a16:creationId xmlns:a16="http://schemas.microsoft.com/office/drawing/2014/main" id="{179EDA40-ACDB-4D25-BB1B-0379C00A0217}"/>
              </a:ext>
            </a:extLst>
          </p:cNvPr>
          <p:cNvSpPr>
            <a:spLocks noChangeAspect="1" noChangeArrowheads="1" noChangeShapeType="1" noTextEdit="1"/>
          </p:cNvSpPr>
          <p:nvPr/>
        </p:nvSpPr>
        <p:spPr bwMode="auto">
          <a:xfrm>
            <a:off x="5628282" y="3394531"/>
            <a:ext cx="3066032" cy="338554"/>
          </a:xfrm>
          <a:prstGeom prst="rect">
            <a:avLst/>
          </a:prstGeom>
          <a:noFill/>
        </p:spPr>
        <p:txBody>
          <a:bodyPr wrap="none" rtlCol="0">
            <a:spAutoFit/>
          </a:bodyPr>
          <a:lstStyle/>
          <a:p>
            <a:pPr algn="ctr"/>
            <a:r>
              <a:rPr lang="fr-FR" sz="1600" b="1" dirty="0">
                <a:solidFill>
                  <a:srgbClr val="FF6700"/>
                </a:solidFill>
                <a:latin typeface="+mn-lt"/>
              </a:rPr>
              <a:t>Contribution To ESS (Lund, Suède)</a:t>
            </a:r>
          </a:p>
        </p:txBody>
      </p:sp>
      <p:sp>
        <p:nvSpPr>
          <p:cNvPr id="27" name="Rectangle 26">
            <a:extLst>
              <a:ext uri="{FF2B5EF4-FFF2-40B4-BE49-F238E27FC236}">
                <a16:creationId xmlns:a16="http://schemas.microsoft.com/office/drawing/2014/main" id="{99E02474-ACCC-4B23-AEA5-DD3FF6AB162B}"/>
              </a:ext>
            </a:extLst>
          </p:cNvPr>
          <p:cNvSpPr/>
          <p:nvPr/>
        </p:nvSpPr>
        <p:spPr>
          <a:xfrm>
            <a:off x="5628282" y="3724227"/>
            <a:ext cx="3021187" cy="1569660"/>
          </a:xfrm>
          <a:prstGeom prst="rect">
            <a:avLst/>
          </a:prstGeom>
        </p:spPr>
        <p:txBody>
          <a:bodyPr wrap="square">
            <a:spAutoFit/>
          </a:bodyPr>
          <a:lstStyle/>
          <a:p>
            <a:pPr algn="r"/>
            <a:r>
              <a:rPr lang="en-US" sz="1200" b="1">
                <a:effectLst>
                  <a:outerShdw blurRad="38100" dist="38100" dir="2700000" algn="tl">
                    <a:srgbClr val="C0C0C0"/>
                  </a:outerShdw>
                </a:effectLst>
                <a:latin typeface="Calibri" pitchFamily="34" charset="0"/>
                <a:cs typeface="Calibri" pitchFamily="34" charset="0"/>
              </a:rPr>
              <a:t>ESS: European Neutrons Spallation Source </a:t>
            </a:r>
            <a:r>
              <a:rPr lang="en-US" sz="1200">
                <a:effectLst>
                  <a:outerShdw blurRad="38100" dist="38100" dir="2700000" algn="tl">
                    <a:srgbClr val="C0C0C0"/>
                  </a:outerShdw>
                </a:effectLst>
                <a:latin typeface="Calibri" pitchFamily="34" charset="0"/>
                <a:cs typeface="Calibri" pitchFamily="34" charset="0"/>
              </a:rPr>
              <a:t>construction at Lund (Sw): 5 MW, </a:t>
            </a:r>
            <a:r>
              <a:rPr lang="en-US" sz="1200" b="1">
                <a:effectLst>
                  <a:outerShdw blurRad="38100" dist="38100" dir="2700000" algn="tl">
                    <a:srgbClr val="C0C0C0"/>
                  </a:outerShdw>
                </a:effectLst>
                <a:latin typeface="Calibri" pitchFamily="34" charset="0"/>
                <a:cs typeface="Calibri" pitchFamily="34" charset="0"/>
              </a:rPr>
              <a:t>linac protons de 2 GeV.  </a:t>
            </a:r>
            <a:r>
              <a:rPr lang="en-US" sz="1200">
                <a:effectLst>
                  <a:outerShdw blurRad="38100" dist="38100" dir="2700000" algn="tl">
                    <a:srgbClr val="C0C0C0"/>
                  </a:outerShdw>
                </a:effectLst>
                <a:latin typeface="Calibri" pitchFamily="34" charset="0"/>
                <a:cs typeface="Calibri" pitchFamily="34" charset="0"/>
              </a:rPr>
              <a:t>IPNO strong  contribution to the design &amp; construction of the 13 cryomodules spoke (major challenge) and of Cryogenic disitribution, Vacuum vessels + C&amp;C cryo for the whole linac supra ! Major miletone: 1st protons en 2019</a:t>
            </a:r>
            <a:endParaRPr lang="en-US" sz="1200"/>
          </a:p>
        </p:txBody>
      </p:sp>
      <p:pic>
        <p:nvPicPr>
          <p:cNvPr id="28" name="Picture 2" descr="D:\ESS\Photo-montage-103\Cryostating\P1020298.JPG">
            <a:extLst>
              <a:ext uri="{FF2B5EF4-FFF2-40B4-BE49-F238E27FC236}">
                <a16:creationId xmlns:a16="http://schemas.microsoft.com/office/drawing/2014/main" id="{FC3755FB-760E-470B-B6BE-5080FF84255B}"/>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r="17862"/>
          <a:stretch/>
        </p:blipFill>
        <p:spPr bwMode="auto">
          <a:xfrm>
            <a:off x="8673704" y="3755235"/>
            <a:ext cx="1753243" cy="1597785"/>
          </a:xfrm>
          <a:prstGeom prst="roundRect">
            <a:avLst>
              <a:gd name="adj" fmla="val 9589"/>
            </a:avLst>
          </a:prstGeom>
          <a:solidFill>
            <a:srgbClr val="FFFFFF">
              <a:shade val="85000"/>
            </a:srgbClr>
          </a:solidFill>
          <a:ln w="88900" cap="sq">
            <a:noFill/>
            <a:miter lim="800000"/>
          </a:ln>
          <a:effectLst/>
          <a:extLst/>
        </p:spPr>
      </p:pic>
      <p:sp>
        <p:nvSpPr>
          <p:cNvPr id="29" name="Text Box 17">
            <a:extLst>
              <a:ext uri="{FF2B5EF4-FFF2-40B4-BE49-F238E27FC236}">
                <a16:creationId xmlns:a16="http://schemas.microsoft.com/office/drawing/2014/main" id="{622C8B5E-F530-41D4-B024-24F9D47F623E}"/>
              </a:ext>
            </a:extLst>
          </p:cNvPr>
          <p:cNvSpPr txBox="1">
            <a:spLocks noChangeArrowheads="1"/>
          </p:cNvSpPr>
          <p:nvPr/>
        </p:nvSpPr>
        <p:spPr bwMode="auto">
          <a:xfrm>
            <a:off x="4866822" y="1692521"/>
            <a:ext cx="2305377" cy="1092071"/>
          </a:xfrm>
          <a:prstGeom prst="wedgeRoundRectCallout">
            <a:avLst>
              <a:gd name="adj1" fmla="val -59045"/>
              <a:gd name="adj2" fmla="val -64481"/>
              <a:gd name="adj3" fmla="val 16667"/>
            </a:avLst>
          </a:prstGeom>
          <a:solidFill>
            <a:schemeClr val="accent1">
              <a:lumMod val="40000"/>
              <a:lumOff val="60000"/>
            </a:schemeClr>
          </a:solidFill>
          <a:ln w="9525" algn="ctr">
            <a:noFill/>
            <a:miter lim="800000"/>
            <a:headEnd/>
            <a:tailEnd/>
          </a:ln>
          <a:effectLst/>
        </p:spPr>
        <p:txBody>
          <a:bodyPr wrap="square" lIns="89997" tIns="46799" rIns="89997" bIns="46799">
            <a:spAutoFit/>
          </a:bodyPr>
          <a:lstStyle/>
          <a:p>
            <a:pPr>
              <a:spcBef>
                <a:spcPct val="50000"/>
              </a:spcBef>
            </a:pPr>
            <a:r>
              <a:rPr lang="fr-FR" sz="1400" b="1" dirty="0">
                <a:solidFill>
                  <a:srgbClr val="00294B"/>
                </a:solidFill>
                <a:latin typeface="Calibri" pitchFamily="34" charset="0"/>
                <a:cs typeface="Calibri" pitchFamily="34" charset="0"/>
              </a:rPr>
              <a:t>IPNO Accelerator Divis</a:t>
            </a:r>
            <a:r>
              <a:rPr lang="fr-FR" sz="1400" b="1" dirty="0">
                <a:solidFill>
                  <a:srgbClr val="00294B"/>
                </a:solidFill>
                <a:effectLst>
                  <a:outerShdw blurRad="38100" dist="38100" dir="2700000" algn="tl">
                    <a:srgbClr val="C0C0C0"/>
                  </a:outerShdw>
                </a:effectLst>
                <a:latin typeface="Calibri" pitchFamily="34" charset="0"/>
                <a:cs typeface="Calibri" pitchFamily="34" charset="0"/>
              </a:rPr>
              <a:t>ion </a:t>
            </a:r>
            <a:r>
              <a:rPr lang="fr-FR" sz="1100" dirty="0">
                <a:solidFill>
                  <a:srgbClr val="00294B"/>
                </a:solidFill>
                <a:effectLst>
                  <a:outerShdw blurRad="38100" dist="38100" dir="2700000" algn="tl">
                    <a:srgbClr val="C0C0C0"/>
                  </a:outerShdw>
                </a:effectLst>
                <a:latin typeface="Calibri" pitchFamily="34" charset="0"/>
                <a:cs typeface="Calibri" pitchFamily="34" charset="0"/>
              </a:rPr>
              <a:t>starts </a:t>
            </a:r>
            <a:r>
              <a:rPr lang="fr-FR" sz="1100" dirty="0" err="1">
                <a:solidFill>
                  <a:srgbClr val="00294B"/>
                </a:solidFill>
                <a:effectLst>
                  <a:outerShdw blurRad="38100" dist="38100" dir="2700000" algn="tl">
                    <a:srgbClr val="C0C0C0"/>
                  </a:outerShdw>
                </a:effectLst>
                <a:latin typeface="Calibri" pitchFamily="34" charset="0"/>
                <a:cs typeface="Calibri" pitchFamily="34" charset="0"/>
              </a:rPr>
              <a:t>its</a:t>
            </a:r>
            <a:r>
              <a:rPr lang="fr-FR" sz="1100" dirty="0">
                <a:solidFill>
                  <a:srgbClr val="00294B"/>
                </a:solidFill>
                <a:effectLst>
                  <a:outerShdw blurRad="38100" dist="38100" dir="2700000" algn="tl">
                    <a:srgbClr val="C0C0C0"/>
                  </a:outerShdw>
                </a:effectLst>
                <a:latin typeface="Calibri" pitchFamily="34" charset="0"/>
                <a:cs typeface="Calibri" pitchFamily="34" charset="0"/>
              </a:rPr>
              <a:t>  </a:t>
            </a:r>
            <a:r>
              <a:rPr lang="fr-FR" sz="1100" b="1" dirty="0">
                <a:solidFill>
                  <a:srgbClr val="00294B"/>
                </a:solidFill>
                <a:latin typeface="Calibri" pitchFamily="34" charset="0"/>
                <a:cs typeface="Calibri" pitchFamily="34" charset="0"/>
              </a:rPr>
              <a:t>SC-RF R&amp;D </a:t>
            </a:r>
            <a:r>
              <a:rPr lang="fr-FR" sz="1100" b="1" dirty="0" err="1">
                <a:solidFill>
                  <a:srgbClr val="00294B"/>
                </a:solidFill>
                <a:latin typeface="Calibri" pitchFamily="34" charset="0"/>
                <a:cs typeface="Calibri" pitchFamily="34" charset="0"/>
              </a:rPr>
              <a:t>activity</a:t>
            </a:r>
            <a:r>
              <a:rPr lang="fr-FR" sz="1100" b="1" dirty="0">
                <a:solidFill>
                  <a:srgbClr val="00294B"/>
                </a:solidFill>
                <a:latin typeface="Calibri" pitchFamily="34" charset="0"/>
                <a:cs typeface="Calibri" pitchFamily="34" charset="0"/>
              </a:rPr>
              <a:t> </a:t>
            </a:r>
            <a:br>
              <a:rPr lang="fr-FR" sz="1100" b="1" dirty="0">
                <a:solidFill>
                  <a:srgbClr val="00294B"/>
                </a:solidFill>
                <a:latin typeface="Calibri" pitchFamily="34" charset="0"/>
                <a:cs typeface="Calibri" pitchFamily="34" charset="0"/>
              </a:rPr>
            </a:br>
            <a:r>
              <a:rPr lang="fr-FR" sz="1100" dirty="0" err="1">
                <a:solidFill>
                  <a:srgbClr val="00294B"/>
                </a:solidFill>
                <a:effectLst>
                  <a:outerShdw blurRad="38100" dist="38100" dir="2700000" algn="tl">
                    <a:srgbClr val="C0C0C0"/>
                  </a:outerShdw>
                </a:effectLst>
                <a:latin typeface="Calibri" pitchFamily="34" charset="0"/>
                <a:cs typeface="Calibri" pitchFamily="34" charset="0"/>
              </a:rPr>
              <a:t>with</a:t>
            </a:r>
            <a:r>
              <a:rPr lang="fr-FR" sz="1100" dirty="0">
                <a:solidFill>
                  <a:srgbClr val="00294B"/>
                </a:solidFill>
                <a:effectLst>
                  <a:outerShdw blurRad="38100" dist="38100" dir="2700000" algn="tl">
                    <a:srgbClr val="C0C0C0"/>
                  </a:outerShdw>
                </a:effectLst>
                <a:latin typeface="Calibri" pitchFamily="34" charset="0"/>
                <a:cs typeface="Calibri" pitchFamily="34" charset="0"/>
              </a:rPr>
              <a:t> </a:t>
            </a:r>
            <a:r>
              <a:rPr lang="fr-FR" sz="1100" b="1" dirty="0">
                <a:solidFill>
                  <a:srgbClr val="00294B"/>
                </a:solidFill>
                <a:latin typeface="Calibri" pitchFamily="34" charset="0"/>
                <a:cs typeface="Calibri" pitchFamily="34" charset="0"/>
              </a:rPr>
              <a:t>TTF collaboration at DESY </a:t>
            </a:r>
            <a:br>
              <a:rPr lang="fr-FR" sz="1100" dirty="0">
                <a:solidFill>
                  <a:srgbClr val="00294B"/>
                </a:solidFill>
                <a:effectLst>
                  <a:outerShdw blurRad="38100" dist="38100" dir="2700000" algn="tl">
                    <a:srgbClr val="C0C0C0"/>
                  </a:outerShdw>
                </a:effectLst>
                <a:latin typeface="Calibri" pitchFamily="34" charset="0"/>
                <a:cs typeface="Calibri" pitchFamily="34" charset="0"/>
              </a:rPr>
            </a:br>
            <a:r>
              <a:rPr lang="fr-FR" sz="1100" dirty="0">
                <a:solidFill>
                  <a:srgbClr val="00294B"/>
                </a:solidFill>
                <a:effectLst>
                  <a:outerShdw blurRad="38100" dist="38100" dir="2700000" algn="tl">
                    <a:srgbClr val="C0C0C0"/>
                  </a:outerShdw>
                </a:effectLst>
                <a:latin typeface="Calibri" pitchFamily="34" charset="0"/>
                <a:cs typeface="Calibri" pitchFamily="34" charset="0"/>
              </a:rPr>
              <a:t>in </a:t>
            </a:r>
            <a:r>
              <a:rPr lang="fr-FR" sz="1100" dirty="0" err="1">
                <a:solidFill>
                  <a:srgbClr val="00294B"/>
                </a:solidFill>
                <a:effectLst>
                  <a:outerShdw blurRad="38100" dist="38100" dir="2700000" algn="tl">
                    <a:srgbClr val="C0C0C0"/>
                  </a:outerShdw>
                </a:effectLst>
                <a:latin typeface="Calibri" pitchFamily="34" charset="0"/>
                <a:cs typeface="Calibri" pitchFamily="34" charset="0"/>
              </a:rPr>
              <a:t>view</a:t>
            </a:r>
            <a:r>
              <a:rPr lang="fr-FR" sz="1100" dirty="0">
                <a:solidFill>
                  <a:srgbClr val="00294B"/>
                </a:solidFill>
                <a:effectLst>
                  <a:outerShdw blurRad="38100" dist="38100" dir="2700000" algn="tl">
                    <a:srgbClr val="C0C0C0"/>
                  </a:outerShdw>
                </a:effectLst>
                <a:latin typeface="Calibri" pitchFamily="34" charset="0"/>
                <a:cs typeface="Calibri" pitchFamily="34" charset="0"/>
              </a:rPr>
              <a:t> of </a:t>
            </a:r>
            <a:r>
              <a:rPr lang="fr-FR" sz="1100" b="1" dirty="0">
                <a:solidFill>
                  <a:srgbClr val="00294B"/>
                </a:solidFill>
                <a:latin typeface="Calibri" pitchFamily="34" charset="0"/>
                <a:cs typeface="Calibri" pitchFamily="34" charset="0"/>
              </a:rPr>
              <a:t>SC LINAC @ </a:t>
            </a:r>
            <a:br>
              <a:rPr lang="fr-FR" sz="1100" b="1" dirty="0">
                <a:solidFill>
                  <a:srgbClr val="00294B"/>
                </a:solidFill>
                <a:latin typeface="Calibri" pitchFamily="34" charset="0"/>
                <a:cs typeface="Calibri" pitchFamily="34" charset="0"/>
              </a:rPr>
            </a:br>
            <a:r>
              <a:rPr lang="fr-FR" sz="1100" b="1" dirty="0">
                <a:solidFill>
                  <a:srgbClr val="00294B"/>
                </a:solidFill>
                <a:latin typeface="Calibri" pitchFamily="34" charset="0"/>
                <a:cs typeface="Calibri" pitchFamily="34" charset="0"/>
              </a:rPr>
              <a:t>1,3 </a:t>
            </a:r>
            <a:r>
              <a:rPr lang="fr-FR" sz="1100" b="1" dirty="0" err="1">
                <a:solidFill>
                  <a:srgbClr val="00294B"/>
                </a:solidFill>
                <a:latin typeface="Calibri" pitchFamily="34" charset="0"/>
                <a:cs typeface="Calibri" pitchFamily="34" charset="0"/>
              </a:rPr>
              <a:t>Ghz</a:t>
            </a:r>
            <a:r>
              <a:rPr lang="fr-FR" sz="1100" b="1" dirty="0">
                <a:solidFill>
                  <a:srgbClr val="00294B"/>
                </a:solidFill>
                <a:latin typeface="Calibri" pitchFamily="34" charset="0"/>
                <a:cs typeface="Calibri" pitchFamily="34" charset="0"/>
              </a:rPr>
              <a:t> (Futur e</a:t>
            </a:r>
            <a:r>
              <a:rPr lang="fr-FR" sz="1100" b="1" baseline="30000" dirty="0">
                <a:solidFill>
                  <a:srgbClr val="00294B"/>
                </a:solidFill>
                <a:latin typeface="Calibri" pitchFamily="34" charset="0"/>
                <a:cs typeface="Calibri" pitchFamily="34" charset="0"/>
              </a:rPr>
              <a:t>+</a:t>
            </a:r>
            <a:r>
              <a:rPr lang="fr-FR" sz="1100" b="1" dirty="0">
                <a:solidFill>
                  <a:srgbClr val="00294B"/>
                </a:solidFill>
                <a:latin typeface="Calibri" pitchFamily="34" charset="0"/>
                <a:cs typeface="Calibri" pitchFamily="34" charset="0"/>
              </a:rPr>
              <a:t>-e</a:t>
            </a:r>
            <a:r>
              <a:rPr lang="fr-FR" sz="1100" b="1" baseline="30000" dirty="0">
                <a:solidFill>
                  <a:srgbClr val="00294B"/>
                </a:solidFill>
                <a:latin typeface="Calibri" pitchFamily="34" charset="0"/>
                <a:cs typeface="Calibri" pitchFamily="34" charset="0"/>
              </a:rPr>
              <a:t>-</a:t>
            </a:r>
            <a:r>
              <a:rPr lang="fr-FR" sz="1100" b="1" dirty="0">
                <a:solidFill>
                  <a:srgbClr val="00294B"/>
                </a:solidFill>
                <a:latin typeface="Calibri" pitchFamily="34" charset="0"/>
                <a:cs typeface="Calibri" pitchFamily="34" charset="0"/>
              </a:rPr>
              <a:t> </a:t>
            </a:r>
            <a:r>
              <a:rPr lang="fr-FR" sz="1100" b="1" dirty="0" err="1">
                <a:solidFill>
                  <a:srgbClr val="00294B"/>
                </a:solidFill>
                <a:latin typeface="Calibri" pitchFamily="34" charset="0"/>
                <a:cs typeface="Calibri" pitchFamily="34" charset="0"/>
              </a:rPr>
              <a:t>collider</a:t>
            </a:r>
            <a:r>
              <a:rPr lang="fr-FR" sz="1100" b="1" dirty="0">
                <a:solidFill>
                  <a:srgbClr val="00294B"/>
                </a:solidFill>
                <a:latin typeface="Calibri" pitchFamily="34" charset="0"/>
                <a:cs typeface="Calibri" pitchFamily="34" charset="0"/>
              </a:rPr>
              <a:t>) </a:t>
            </a:r>
          </a:p>
        </p:txBody>
      </p:sp>
      <p:sp>
        <p:nvSpPr>
          <p:cNvPr id="5" name="ZoneTexte 4">
            <a:extLst>
              <a:ext uri="{FF2B5EF4-FFF2-40B4-BE49-F238E27FC236}">
                <a16:creationId xmlns:a16="http://schemas.microsoft.com/office/drawing/2014/main" id="{3A58FA36-E14E-4E0D-BD81-050CE2E21271}"/>
              </a:ext>
            </a:extLst>
          </p:cNvPr>
          <p:cNvSpPr txBox="1"/>
          <p:nvPr/>
        </p:nvSpPr>
        <p:spPr>
          <a:xfrm>
            <a:off x="8259789" y="165482"/>
            <a:ext cx="2221759" cy="307777"/>
          </a:xfrm>
          <a:prstGeom prst="rect">
            <a:avLst/>
          </a:prstGeom>
          <a:noFill/>
        </p:spPr>
        <p:txBody>
          <a:bodyPr wrap="square" rtlCol="0">
            <a:spAutoFit/>
          </a:bodyPr>
          <a:lstStyle/>
          <a:p>
            <a:r>
              <a:rPr lang="en-US" sz="1400" b="1" dirty="0">
                <a:solidFill>
                  <a:srgbClr val="FF6700"/>
                </a:solidFill>
                <a:effectLst>
                  <a:outerShdw blurRad="38100" dist="38100" dir="2700000" algn="tl">
                    <a:srgbClr val="000000">
                      <a:alpha val="43137"/>
                    </a:srgbClr>
                  </a:outerShdw>
                </a:effectLst>
              </a:rPr>
              <a:t>T. </a:t>
            </a:r>
            <a:r>
              <a:rPr lang="en-US" sz="1400" b="1" dirty="0" err="1">
                <a:solidFill>
                  <a:srgbClr val="FF6700"/>
                </a:solidFill>
                <a:effectLst>
                  <a:outerShdw blurRad="38100" dist="38100" dir="2700000" algn="tl">
                    <a:srgbClr val="000000">
                      <a:alpha val="43137"/>
                    </a:srgbClr>
                  </a:outerShdw>
                </a:effectLst>
              </a:rPr>
              <a:t>Junquera</a:t>
            </a:r>
            <a:r>
              <a:rPr lang="en-US" sz="1400" b="1" dirty="0">
                <a:solidFill>
                  <a:srgbClr val="FF6700"/>
                </a:solidFill>
                <a:effectLst>
                  <a:outerShdw blurRad="38100" dist="38100" dir="2700000" algn="tl">
                    <a:srgbClr val="000000">
                      <a:alpha val="43137"/>
                    </a:srgbClr>
                  </a:outerShdw>
                </a:effectLst>
              </a:rPr>
              <a:t>-S. </a:t>
            </a:r>
            <a:r>
              <a:rPr lang="en-US" sz="1400" b="1" dirty="0" err="1">
                <a:solidFill>
                  <a:srgbClr val="FF6700"/>
                </a:solidFill>
                <a:effectLst>
                  <a:outerShdw blurRad="38100" dist="38100" dir="2700000" algn="tl">
                    <a:srgbClr val="000000">
                      <a:alpha val="43137"/>
                    </a:srgbClr>
                  </a:outerShdw>
                </a:effectLst>
              </a:rPr>
              <a:t>Bousson</a:t>
            </a:r>
            <a:endParaRPr lang="en-US" sz="1400" b="1" dirty="0">
              <a:solidFill>
                <a:srgbClr val="FF670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18194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909D215E-8790-4775-8EEA-BAD156B51088}"/>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66E8B64C-90B3-4355-9799-85195704CDC8}"/>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2F978637-73DA-4AEE-A1CE-65DD6349338C}"/>
              </a:ext>
            </a:extLst>
          </p:cNvPr>
          <p:cNvSpPr>
            <a:spLocks noGrp="1"/>
          </p:cNvSpPr>
          <p:nvPr>
            <p:ph type="sldNum" sz="quarter" idx="12"/>
          </p:nvPr>
        </p:nvSpPr>
        <p:spPr/>
        <p:txBody>
          <a:bodyPr/>
          <a:lstStyle/>
          <a:p>
            <a:fld id="{77E71596-5F9D-49C5-9701-16B3CA54319D}" type="slidenum">
              <a:rPr lang="fr-FR" smtClean="0"/>
              <a:pPr/>
              <a:t>38</a:t>
            </a:fld>
            <a:endParaRPr lang="fr-FR" dirty="0"/>
          </a:p>
        </p:txBody>
      </p:sp>
      <p:sp>
        <p:nvSpPr>
          <p:cNvPr id="6" name="Titre 5">
            <a:extLst>
              <a:ext uri="{FF2B5EF4-FFF2-40B4-BE49-F238E27FC236}">
                <a16:creationId xmlns:a16="http://schemas.microsoft.com/office/drawing/2014/main" id="{F4942BB2-8188-4F1E-ABCB-6D85CF49DCE7}"/>
              </a:ext>
            </a:extLst>
          </p:cNvPr>
          <p:cNvSpPr>
            <a:spLocks noGrp="1"/>
          </p:cNvSpPr>
          <p:nvPr>
            <p:ph type="title"/>
          </p:nvPr>
        </p:nvSpPr>
        <p:spPr>
          <a:xfrm>
            <a:off x="1281931" y="149425"/>
            <a:ext cx="9490844" cy="432048"/>
          </a:xfrm>
        </p:spPr>
        <p:txBody>
          <a:bodyPr/>
          <a:lstStyle/>
          <a:p>
            <a:r>
              <a:rPr lang="en-US" dirty="0">
                <a:solidFill>
                  <a:srgbClr val="E05314"/>
                </a:solidFill>
                <a:effectLst>
                  <a:outerShdw blurRad="38100" dist="38100" dir="2700000" algn="tl">
                    <a:srgbClr val="000000">
                      <a:alpha val="43137"/>
                    </a:srgbClr>
                  </a:outerShdw>
                </a:effectLst>
              </a:rPr>
              <a:t>2005-2020  IPNO  – Accelerator Division and new </a:t>
            </a:r>
            <a:r>
              <a:rPr lang="en-US" dirty="0" err="1">
                <a:solidFill>
                  <a:srgbClr val="E05314"/>
                </a:solidFill>
                <a:effectLst>
                  <a:outerShdw blurRad="38100" dist="38100" dir="2700000" algn="tl">
                    <a:srgbClr val="000000">
                      <a:alpha val="43137"/>
                    </a:srgbClr>
                  </a:outerShdw>
                </a:effectLst>
              </a:rPr>
              <a:t>Plateform</a:t>
            </a:r>
            <a:r>
              <a:rPr lang="en-US" dirty="0">
                <a:solidFill>
                  <a:srgbClr val="E05314"/>
                </a:solidFill>
                <a:effectLst>
                  <a:outerShdw blurRad="38100" dist="38100" dir="2700000" algn="tl">
                    <a:srgbClr val="000000">
                      <a:alpha val="43137"/>
                    </a:srgbClr>
                  </a:outerShdw>
                </a:effectLst>
              </a:rPr>
              <a:t> </a:t>
            </a:r>
          </a:p>
        </p:txBody>
      </p:sp>
      <p:sp>
        <p:nvSpPr>
          <p:cNvPr id="7" name="Text Box 17">
            <a:extLst>
              <a:ext uri="{FF2B5EF4-FFF2-40B4-BE49-F238E27FC236}">
                <a16:creationId xmlns:a16="http://schemas.microsoft.com/office/drawing/2014/main" id="{7BD402E9-8322-4F6B-B9A6-3B551CFD09C7}"/>
              </a:ext>
            </a:extLst>
          </p:cNvPr>
          <p:cNvSpPr txBox="1">
            <a:spLocks noChangeArrowheads="1"/>
          </p:cNvSpPr>
          <p:nvPr/>
        </p:nvSpPr>
        <p:spPr bwMode="auto">
          <a:xfrm>
            <a:off x="589328" y="1343989"/>
            <a:ext cx="3662188" cy="806785"/>
          </a:xfrm>
          <a:prstGeom prst="rect">
            <a:avLst/>
          </a:prstGeom>
          <a:noFill/>
          <a:ln w="9525" algn="ctr">
            <a:noFill/>
            <a:miter lim="800000"/>
            <a:headEnd/>
            <a:tailEnd/>
          </a:ln>
          <a:effectLst/>
        </p:spPr>
        <p:txBody>
          <a:bodyPr wrap="square" lIns="79521" tIns="41351" rIns="79521" bIns="41351">
            <a:spAutoFit/>
          </a:bodyPr>
          <a:lstStyle/>
          <a:p>
            <a:pPr algn="ctr">
              <a:spcBef>
                <a:spcPts val="0"/>
              </a:spcBef>
            </a:pPr>
            <a:r>
              <a:rPr lang="en-US" sz="1400" b="1" dirty="0">
                <a:latin typeface="Calibri" pitchFamily="34" charset="0"/>
                <a:cs typeface="Calibri" pitchFamily="34" charset="0"/>
              </a:rPr>
              <a:t>Accelerator division took the responsibility to design ,build and test ½ of SPIRAL 2 SC. </a:t>
            </a:r>
            <a:r>
              <a:rPr lang="en-US" sz="1400" b="1" dirty="0" err="1">
                <a:latin typeface="Calibri" pitchFamily="34" charset="0"/>
                <a:cs typeface="Calibri" pitchFamily="34" charset="0"/>
              </a:rPr>
              <a:t>Linac</a:t>
            </a:r>
            <a:endParaRPr lang="en-US" sz="1400" b="1" dirty="0">
              <a:latin typeface="Calibri" pitchFamily="34" charset="0"/>
              <a:cs typeface="Calibri" pitchFamily="34" charset="0"/>
            </a:endParaRPr>
          </a:p>
          <a:p>
            <a:pPr algn="ctr">
              <a:spcBef>
                <a:spcPts val="600"/>
              </a:spcBef>
            </a:pPr>
            <a:r>
              <a:rPr lang="en-US" sz="1400" b="1" dirty="0">
                <a:latin typeface="Calibri" pitchFamily="34" charset="0"/>
                <a:cs typeface="Calibri" pitchFamily="34" charset="0"/>
              </a:rPr>
              <a:t>1</a:t>
            </a:r>
            <a:r>
              <a:rPr lang="en-US" sz="1400" b="1" baseline="30000" dirty="0">
                <a:latin typeface="Calibri" pitchFamily="34" charset="0"/>
                <a:cs typeface="Calibri" pitchFamily="34" charset="0"/>
              </a:rPr>
              <a:t>st</a:t>
            </a:r>
            <a:r>
              <a:rPr lang="en-US" sz="1400" b="1" dirty="0">
                <a:latin typeface="Calibri" pitchFamily="34" charset="0"/>
                <a:cs typeface="Calibri" pitchFamily="34" charset="0"/>
              </a:rPr>
              <a:t> beam proton beam accelerated in 2019 </a:t>
            </a:r>
          </a:p>
        </p:txBody>
      </p:sp>
      <p:sp>
        <p:nvSpPr>
          <p:cNvPr id="8" name="WordArt 13">
            <a:extLst>
              <a:ext uri="{FF2B5EF4-FFF2-40B4-BE49-F238E27FC236}">
                <a16:creationId xmlns:a16="http://schemas.microsoft.com/office/drawing/2014/main" id="{E98864FA-0556-4A55-B6F5-2D960EFE6797}"/>
              </a:ext>
            </a:extLst>
          </p:cNvPr>
          <p:cNvSpPr>
            <a:spLocks noChangeAspect="1" noChangeArrowheads="1" noChangeShapeType="1" noTextEdit="1"/>
          </p:cNvSpPr>
          <p:nvPr/>
        </p:nvSpPr>
        <p:spPr bwMode="auto">
          <a:xfrm>
            <a:off x="226253" y="985536"/>
            <a:ext cx="4359984" cy="300895"/>
          </a:xfrm>
          <a:prstGeom prst="rect">
            <a:avLst/>
          </a:prstGeom>
        </p:spPr>
        <p:txBody>
          <a:bodyPr wrap="none" fromWordArt="1">
            <a:prstTxWarp prst="textPlain">
              <a:avLst>
                <a:gd name="adj" fmla="val 50000"/>
              </a:avLst>
            </a:prstTxWarp>
          </a:bodyPr>
          <a:lstStyle/>
          <a:p>
            <a:pPr algn="ctr"/>
            <a:r>
              <a:rPr lang="en-US" sz="2474" b="1" kern="10" dirty="0">
                <a:ln w="9525">
                  <a:noFill/>
                  <a:round/>
                  <a:headEnd/>
                  <a:tailEnd/>
                </a:ln>
                <a:solidFill>
                  <a:srgbClr val="C4004A"/>
                </a:solidFill>
                <a:latin typeface="Calibri"/>
                <a:cs typeface="Calibri"/>
              </a:rPr>
              <a:t> Contribution To Spiral-2</a:t>
            </a:r>
          </a:p>
        </p:txBody>
      </p:sp>
      <p:pic>
        <p:nvPicPr>
          <p:cNvPr id="9" name="Picture 2" descr="D:\0_Donnees IPN OK\Direction DA\AG DA\AG 2016\download\Photos r+®centes\SAM_1935.JPG">
            <a:extLst>
              <a:ext uri="{FF2B5EF4-FFF2-40B4-BE49-F238E27FC236}">
                <a16:creationId xmlns:a16="http://schemas.microsoft.com/office/drawing/2014/main" id="{70E4F18C-3221-44F9-A458-7C79C1DB26C6}"/>
              </a:ext>
            </a:extLst>
          </p:cNvPr>
          <p:cNvPicPr>
            <a:picLocks noChangeAspect="1" noChangeArrowheads="1"/>
          </p:cNvPicPr>
          <p:nvPr/>
        </p:nvPicPr>
        <p:blipFill>
          <a:blip r:embed="rId2" cstate="print"/>
          <a:srcRect/>
          <a:stretch>
            <a:fillRect/>
          </a:stretch>
        </p:blipFill>
        <p:spPr bwMode="auto">
          <a:xfrm>
            <a:off x="356047" y="2265890"/>
            <a:ext cx="3883055" cy="2911771"/>
          </a:xfrm>
          <a:prstGeom prst="roundRect">
            <a:avLst>
              <a:gd name="adj" fmla="val 5380"/>
            </a:avLst>
          </a:prstGeom>
          <a:noFill/>
        </p:spPr>
      </p:pic>
      <p:grpSp>
        <p:nvGrpSpPr>
          <p:cNvPr id="10" name="Groupe 9">
            <a:extLst>
              <a:ext uri="{FF2B5EF4-FFF2-40B4-BE49-F238E27FC236}">
                <a16:creationId xmlns:a16="http://schemas.microsoft.com/office/drawing/2014/main" id="{61BA87D9-13D8-414F-AF3D-3DBB3DEBA36B}"/>
              </a:ext>
            </a:extLst>
          </p:cNvPr>
          <p:cNvGrpSpPr>
            <a:grpSpLocks noChangeAspect="1"/>
          </p:cNvGrpSpPr>
          <p:nvPr/>
        </p:nvGrpSpPr>
        <p:grpSpPr>
          <a:xfrm>
            <a:off x="5098355" y="905942"/>
            <a:ext cx="5214079" cy="3054671"/>
            <a:chOff x="459484" y="-488262"/>
            <a:chExt cx="10208515" cy="5980659"/>
          </a:xfrm>
        </p:grpSpPr>
        <p:pic>
          <p:nvPicPr>
            <p:cNvPr id="11" name="Picture 2" descr="D:\Andromède\Photos Andromède EQUIPEX\Image1.jpg">
              <a:extLst>
                <a:ext uri="{FF2B5EF4-FFF2-40B4-BE49-F238E27FC236}">
                  <a16:creationId xmlns:a16="http://schemas.microsoft.com/office/drawing/2014/main" id="{89A16A26-53B4-45D2-93BC-490906C75C6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9484" y="822321"/>
              <a:ext cx="10208515" cy="4670076"/>
            </a:xfrm>
            <a:prstGeom prst="roundRect">
              <a:avLst>
                <a:gd name="adj" fmla="val 7732"/>
              </a:avLst>
            </a:prstGeom>
            <a:noFill/>
            <a:extLst>
              <a:ext uri="{909E8E84-426E-40DD-AFC4-6F175D3DCCD1}">
                <a14:hiddenFill xmlns:a14="http://schemas.microsoft.com/office/drawing/2010/main">
                  <a:solidFill>
                    <a:srgbClr val="FFFFFF"/>
                  </a:solidFill>
                </a14:hiddenFill>
              </a:ext>
            </a:extLst>
          </p:spPr>
        </p:pic>
        <p:pic>
          <p:nvPicPr>
            <p:cNvPr id="12" name="Picture 2" descr="D:\Andromede\Logo\logo_andromede_off.jpg">
              <a:extLst>
                <a:ext uri="{FF2B5EF4-FFF2-40B4-BE49-F238E27FC236}">
                  <a16:creationId xmlns:a16="http://schemas.microsoft.com/office/drawing/2014/main" id="{BBCC795A-33E7-4E4A-92B7-FD6FA2B8691B}"/>
                </a:ext>
              </a:extLst>
            </p:cNvPr>
            <p:cNvPicPr>
              <a:picLocks noChangeAspect="1" noChangeArrowheads="1"/>
            </p:cNvPicPr>
            <p:nvPr/>
          </p:nvPicPr>
          <p:blipFill>
            <a:blip r:embed="rId4"/>
            <a:srcRect/>
            <a:stretch>
              <a:fillRect/>
            </a:stretch>
          </p:blipFill>
          <p:spPr bwMode="auto">
            <a:xfrm>
              <a:off x="702165" y="-403696"/>
              <a:ext cx="3515852" cy="937561"/>
            </a:xfrm>
            <a:prstGeom prst="rect">
              <a:avLst/>
            </a:prstGeom>
            <a:noFill/>
          </p:spPr>
        </p:pic>
        <p:sp>
          <p:nvSpPr>
            <p:cNvPr id="13" name="ZoneTexte 12">
              <a:extLst>
                <a:ext uri="{FF2B5EF4-FFF2-40B4-BE49-F238E27FC236}">
                  <a16:creationId xmlns:a16="http://schemas.microsoft.com/office/drawing/2014/main" id="{F9E2401D-E3F3-459F-83CB-0D40DCECD616}"/>
                </a:ext>
              </a:extLst>
            </p:cNvPr>
            <p:cNvSpPr txBox="1">
              <a:spLocks noChangeAspect="1"/>
            </p:cNvSpPr>
            <p:nvPr/>
          </p:nvSpPr>
          <p:spPr>
            <a:xfrm>
              <a:off x="4547981" y="-488262"/>
              <a:ext cx="3644402" cy="1175045"/>
            </a:xfrm>
            <a:prstGeom prst="rect">
              <a:avLst/>
            </a:prstGeom>
            <a:noFill/>
          </p:spPr>
          <p:txBody>
            <a:bodyPr wrap="none" rtlCol="0">
              <a:spAutoFit/>
            </a:bodyPr>
            <a:lstStyle/>
            <a:p>
              <a:r>
                <a:rPr lang="fr-FR" sz="1100" b="1" dirty="0">
                  <a:solidFill>
                    <a:srgbClr val="C4004A"/>
                  </a:solidFill>
                </a:rPr>
                <a:t>NEC 4 MV</a:t>
              </a:r>
            </a:p>
            <a:p>
              <a:r>
                <a:rPr lang="fr-FR" sz="1100" b="1" dirty="0">
                  <a:solidFill>
                    <a:srgbClr val="C4004A"/>
                  </a:solidFill>
                </a:rPr>
                <a:t>Protons to </a:t>
              </a:r>
              <a:r>
                <a:rPr lang="fr-FR" sz="1100" b="1" dirty="0" err="1">
                  <a:solidFill>
                    <a:srgbClr val="C4004A"/>
                  </a:solidFill>
                </a:rPr>
                <a:t>Nanoparticles</a:t>
              </a:r>
              <a:endParaRPr lang="fr-FR" sz="1100" b="1" dirty="0">
                <a:solidFill>
                  <a:srgbClr val="C4004A"/>
                </a:solidFill>
              </a:endParaRPr>
            </a:p>
            <a:p>
              <a:r>
                <a:rPr lang="fr-FR" sz="1100" b="1" dirty="0">
                  <a:solidFill>
                    <a:srgbClr val="C4004A"/>
                  </a:solidFill>
                </a:rPr>
                <a:t>LMIS ,ECR</a:t>
              </a:r>
            </a:p>
          </p:txBody>
        </p:sp>
      </p:grpSp>
      <p:grpSp>
        <p:nvGrpSpPr>
          <p:cNvPr id="14" name="Groupe 13">
            <a:extLst>
              <a:ext uri="{FF2B5EF4-FFF2-40B4-BE49-F238E27FC236}">
                <a16:creationId xmlns:a16="http://schemas.microsoft.com/office/drawing/2014/main" id="{04347C3D-1595-48B7-9890-1B2A4003C9FA}"/>
              </a:ext>
            </a:extLst>
          </p:cNvPr>
          <p:cNvGrpSpPr>
            <a:grpSpLocks noChangeAspect="1"/>
          </p:cNvGrpSpPr>
          <p:nvPr/>
        </p:nvGrpSpPr>
        <p:grpSpPr>
          <a:xfrm>
            <a:off x="4494608" y="4167035"/>
            <a:ext cx="1380545" cy="1299839"/>
            <a:chOff x="3695870" y="4239205"/>
            <a:chExt cx="1825602" cy="1637406"/>
          </a:xfrm>
        </p:grpSpPr>
        <p:pic>
          <p:nvPicPr>
            <p:cNvPr id="15" name="Picture 2">
              <a:extLst>
                <a:ext uri="{FF2B5EF4-FFF2-40B4-BE49-F238E27FC236}">
                  <a16:creationId xmlns:a16="http://schemas.microsoft.com/office/drawing/2014/main" id="{BECC6E81-5EF6-460E-994D-0A7873A6CA4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94851" y="4239205"/>
              <a:ext cx="1726621" cy="643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ZoneTexte 15">
              <a:extLst>
                <a:ext uri="{FF2B5EF4-FFF2-40B4-BE49-F238E27FC236}">
                  <a16:creationId xmlns:a16="http://schemas.microsoft.com/office/drawing/2014/main" id="{B38560FC-5ECC-4585-9E65-25853E9D9A40}"/>
                </a:ext>
              </a:extLst>
            </p:cNvPr>
            <p:cNvSpPr txBox="1"/>
            <p:nvPr/>
          </p:nvSpPr>
          <p:spPr>
            <a:xfrm>
              <a:off x="3711125" y="4876934"/>
              <a:ext cx="1587458" cy="581558"/>
            </a:xfrm>
            <a:prstGeom prst="rect">
              <a:avLst/>
            </a:prstGeom>
            <a:noFill/>
            <a:ln>
              <a:solidFill>
                <a:schemeClr val="tx1"/>
              </a:solidFill>
            </a:ln>
          </p:spPr>
          <p:txBody>
            <a:bodyPr wrap="none" rtlCol="0">
              <a:spAutoFit/>
            </a:bodyPr>
            <a:lstStyle/>
            <a:p>
              <a:pPr algn="ctr"/>
              <a:r>
                <a:rPr lang="fr-FR" sz="1200" b="1" dirty="0" err="1"/>
                <a:t>nucleosynthesis</a:t>
              </a:r>
              <a:br>
                <a:rPr lang="fr-FR" sz="1200" b="1" dirty="0"/>
              </a:br>
              <a:r>
                <a:rPr lang="fr-FR" sz="1200" b="1" dirty="0" err="1"/>
                <a:t>Carbon</a:t>
              </a:r>
              <a:r>
                <a:rPr lang="fr-FR" sz="1200" b="1" dirty="0"/>
                <a:t> </a:t>
              </a:r>
              <a:r>
                <a:rPr lang="fr-FR" sz="1200" b="1" dirty="0" err="1"/>
                <a:t>burning</a:t>
              </a:r>
              <a:endParaRPr lang="fr-FR" sz="1200" b="1" dirty="0">
                <a:solidFill>
                  <a:prstClr val="black"/>
                </a:solidFill>
              </a:endParaRPr>
            </a:p>
          </p:txBody>
        </p:sp>
        <p:sp>
          <p:nvSpPr>
            <p:cNvPr id="17" name="ZoneTexte 16">
              <a:extLst>
                <a:ext uri="{FF2B5EF4-FFF2-40B4-BE49-F238E27FC236}">
                  <a16:creationId xmlns:a16="http://schemas.microsoft.com/office/drawing/2014/main" id="{9A4ADC51-B313-492A-A6D9-DFB90AF42543}"/>
                </a:ext>
              </a:extLst>
            </p:cNvPr>
            <p:cNvSpPr txBox="1"/>
            <p:nvPr/>
          </p:nvSpPr>
          <p:spPr>
            <a:xfrm>
              <a:off x="3695870" y="5488905"/>
              <a:ext cx="1575843" cy="387706"/>
            </a:xfrm>
            <a:prstGeom prst="rect">
              <a:avLst/>
            </a:prstGeom>
            <a:noFill/>
          </p:spPr>
          <p:txBody>
            <a:bodyPr wrap="none" rtlCol="0">
              <a:spAutoFit/>
            </a:bodyPr>
            <a:lstStyle/>
            <a:p>
              <a:r>
                <a:rPr lang="fr-FR" sz="1200" dirty="0">
                  <a:solidFill>
                    <a:prstClr val="black"/>
                  </a:solidFill>
                </a:rPr>
                <a:t>3-4 MV, </a:t>
              </a:r>
              <a:r>
                <a:rPr lang="fr-FR" sz="1400" b="1" dirty="0">
                  <a:solidFill>
                    <a:srgbClr val="FF0000"/>
                  </a:solidFill>
                </a:rPr>
                <a:t>C</a:t>
              </a:r>
              <a:r>
                <a:rPr lang="fr-FR" sz="1400" b="1" baseline="30000" dirty="0">
                  <a:solidFill>
                    <a:srgbClr val="FF0000"/>
                  </a:solidFill>
                </a:rPr>
                <a:t>1,2,3,4+</a:t>
              </a:r>
              <a:endParaRPr lang="fr-FR" sz="1400" b="1" dirty="0">
                <a:solidFill>
                  <a:srgbClr val="FF0000"/>
                </a:solidFill>
              </a:endParaRPr>
            </a:p>
          </p:txBody>
        </p:sp>
      </p:grpSp>
      <p:grpSp>
        <p:nvGrpSpPr>
          <p:cNvPr id="18" name="Groupe 17">
            <a:extLst>
              <a:ext uri="{FF2B5EF4-FFF2-40B4-BE49-F238E27FC236}">
                <a16:creationId xmlns:a16="http://schemas.microsoft.com/office/drawing/2014/main" id="{2CCACA4F-F91D-48E9-87FA-7F768BFD7FD1}"/>
              </a:ext>
            </a:extLst>
          </p:cNvPr>
          <p:cNvGrpSpPr>
            <a:grpSpLocks noChangeAspect="1"/>
          </p:cNvGrpSpPr>
          <p:nvPr/>
        </p:nvGrpSpPr>
        <p:grpSpPr>
          <a:xfrm>
            <a:off x="6020166" y="3547747"/>
            <a:ext cx="2479140" cy="1949849"/>
            <a:chOff x="5592875" y="3650943"/>
            <a:chExt cx="3060667" cy="2407220"/>
          </a:xfrm>
        </p:grpSpPr>
        <p:pic>
          <p:nvPicPr>
            <p:cNvPr id="19" name="Picture 3">
              <a:extLst>
                <a:ext uri="{FF2B5EF4-FFF2-40B4-BE49-F238E27FC236}">
                  <a16:creationId xmlns:a16="http://schemas.microsoft.com/office/drawing/2014/main" id="{0E6CCAD3-140B-4C1D-B45B-4F366ACD9EE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73208" y="3650943"/>
              <a:ext cx="2313029" cy="1298993"/>
            </a:xfrm>
            <a:prstGeom prst="ellipse">
              <a:avLst/>
            </a:prstGeom>
            <a:noFill/>
            <a:ln w="5715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 name="ZoneTexte 19">
              <a:extLst>
                <a:ext uri="{FF2B5EF4-FFF2-40B4-BE49-F238E27FC236}">
                  <a16:creationId xmlns:a16="http://schemas.microsoft.com/office/drawing/2014/main" id="{5DF10B24-7E42-420A-9908-4722DF4EA704}"/>
                </a:ext>
              </a:extLst>
            </p:cNvPr>
            <p:cNvSpPr txBox="1"/>
            <p:nvPr/>
          </p:nvSpPr>
          <p:spPr>
            <a:xfrm>
              <a:off x="5592875" y="4981519"/>
              <a:ext cx="3060667" cy="645950"/>
            </a:xfrm>
            <a:prstGeom prst="rect">
              <a:avLst/>
            </a:prstGeom>
            <a:noFill/>
          </p:spPr>
          <p:txBody>
            <a:bodyPr wrap="none" rtlCol="0">
              <a:spAutoFit/>
            </a:bodyPr>
            <a:lstStyle/>
            <a:p>
              <a:r>
                <a:rPr lang="fr-FR" sz="1400" b="1" dirty="0" err="1"/>
                <a:t>Molecular</a:t>
              </a:r>
              <a:r>
                <a:rPr lang="fr-FR" sz="1400" b="1" dirty="0"/>
                <a:t> Fragmentation 2017</a:t>
              </a:r>
              <a:br>
                <a:rPr lang="fr-FR" sz="1400" b="1" dirty="0"/>
              </a:br>
              <a:r>
                <a:rPr lang="fr-FR" sz="1400" b="1" dirty="0"/>
                <a:t>Atomic </a:t>
              </a:r>
              <a:r>
                <a:rPr lang="fr-FR" sz="1400" b="1" dirty="0" err="1"/>
                <a:t>molecules</a:t>
              </a:r>
              <a:r>
                <a:rPr lang="fr-FR" sz="1400" b="1" dirty="0"/>
                <a:t> collision</a:t>
              </a:r>
              <a:endParaRPr lang="fr-FR" sz="1400" b="1" dirty="0">
                <a:solidFill>
                  <a:prstClr val="black"/>
                </a:solidFill>
              </a:endParaRPr>
            </a:p>
          </p:txBody>
        </p:sp>
        <p:sp>
          <p:nvSpPr>
            <p:cNvPr id="21" name="ZoneTexte 20">
              <a:extLst>
                <a:ext uri="{FF2B5EF4-FFF2-40B4-BE49-F238E27FC236}">
                  <a16:creationId xmlns:a16="http://schemas.microsoft.com/office/drawing/2014/main" id="{0F781FB9-B736-4448-8E23-8E8352CBB80D}"/>
                </a:ext>
              </a:extLst>
            </p:cNvPr>
            <p:cNvSpPr txBox="1"/>
            <p:nvPr/>
          </p:nvSpPr>
          <p:spPr>
            <a:xfrm>
              <a:off x="5742544" y="5678192"/>
              <a:ext cx="2761326" cy="379971"/>
            </a:xfrm>
            <a:prstGeom prst="rect">
              <a:avLst/>
            </a:prstGeom>
            <a:noFill/>
          </p:spPr>
          <p:txBody>
            <a:bodyPr wrap="square" rtlCol="0">
              <a:spAutoFit/>
            </a:bodyPr>
            <a:lstStyle/>
            <a:p>
              <a:r>
                <a:rPr lang="fr-FR" sz="1200" dirty="0">
                  <a:solidFill>
                    <a:prstClr val="black"/>
                  </a:solidFill>
                </a:rPr>
                <a:t>3-4 MV, </a:t>
              </a:r>
              <a:r>
                <a:rPr lang="fr-FR" sz="1400" b="1" dirty="0">
                  <a:solidFill>
                    <a:srgbClr val="FF0000"/>
                  </a:solidFill>
                </a:rPr>
                <a:t>CH</a:t>
              </a:r>
              <a:r>
                <a:rPr lang="fr-FR" sz="1400" b="1" baseline="-25000" dirty="0">
                  <a:solidFill>
                    <a:srgbClr val="FF0000"/>
                  </a:solidFill>
                </a:rPr>
                <a:t>1,2,3,4</a:t>
              </a:r>
              <a:r>
                <a:rPr lang="fr-FR" sz="1400" b="1" dirty="0">
                  <a:solidFill>
                    <a:srgbClr val="FF0000"/>
                  </a:solidFill>
                </a:rPr>
                <a:t> </a:t>
              </a:r>
              <a:r>
                <a:rPr lang="fr-FR" sz="1400" b="1" baseline="30000" dirty="0">
                  <a:solidFill>
                    <a:srgbClr val="FF0000"/>
                  </a:solidFill>
                </a:rPr>
                <a:t>+</a:t>
              </a:r>
              <a:r>
                <a:rPr lang="fr-FR" sz="1400" b="1" dirty="0">
                  <a:solidFill>
                    <a:srgbClr val="FF0000"/>
                  </a:solidFill>
                </a:rPr>
                <a:t>, C</a:t>
              </a:r>
              <a:r>
                <a:rPr lang="fr-FR" sz="1400" b="1" baseline="-25000" dirty="0">
                  <a:solidFill>
                    <a:srgbClr val="FF0000"/>
                  </a:solidFill>
                </a:rPr>
                <a:t>2</a:t>
              </a:r>
              <a:r>
                <a:rPr lang="fr-FR" sz="1400" b="1" dirty="0">
                  <a:solidFill>
                    <a:srgbClr val="FF0000"/>
                  </a:solidFill>
                </a:rPr>
                <a:t>H</a:t>
              </a:r>
              <a:r>
                <a:rPr lang="fr-FR" sz="1400" b="1" baseline="-25000" dirty="0">
                  <a:solidFill>
                    <a:srgbClr val="FF0000"/>
                  </a:solidFill>
                </a:rPr>
                <a:t>1-6</a:t>
              </a:r>
              <a:r>
                <a:rPr lang="fr-FR" sz="1400" b="1" baseline="30000" dirty="0">
                  <a:solidFill>
                    <a:srgbClr val="FF0000"/>
                  </a:solidFill>
                </a:rPr>
                <a:t>+</a:t>
              </a:r>
            </a:p>
          </p:txBody>
        </p:sp>
      </p:grpSp>
      <p:grpSp>
        <p:nvGrpSpPr>
          <p:cNvPr id="22" name="Groupe 21">
            <a:extLst>
              <a:ext uri="{FF2B5EF4-FFF2-40B4-BE49-F238E27FC236}">
                <a16:creationId xmlns:a16="http://schemas.microsoft.com/office/drawing/2014/main" id="{CB5E5C62-D1CA-4242-9871-3DB6D0489253}"/>
              </a:ext>
            </a:extLst>
          </p:cNvPr>
          <p:cNvGrpSpPr>
            <a:grpSpLocks noChangeAspect="1"/>
          </p:cNvGrpSpPr>
          <p:nvPr/>
        </p:nvGrpSpPr>
        <p:grpSpPr>
          <a:xfrm>
            <a:off x="8572814" y="3610704"/>
            <a:ext cx="2266206" cy="1679355"/>
            <a:chOff x="7466930" y="4069352"/>
            <a:chExt cx="3521571" cy="2609631"/>
          </a:xfrm>
        </p:grpSpPr>
        <p:pic>
          <p:nvPicPr>
            <p:cNvPr id="23" name="Picture 9" descr="Image result for calligraphie d'EVE">
              <a:extLst>
                <a:ext uri="{FF2B5EF4-FFF2-40B4-BE49-F238E27FC236}">
                  <a16:creationId xmlns:a16="http://schemas.microsoft.com/office/drawing/2014/main" id="{26F373AA-9D89-4179-9344-2F9DEF32CFD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86203" y="4069352"/>
              <a:ext cx="1340067" cy="1060273"/>
            </a:xfrm>
            <a:prstGeom prst="ellipse">
              <a:avLst/>
            </a:prstGeom>
            <a:noFill/>
            <a:ln w="57150">
              <a:solidFill>
                <a:schemeClr val="bg1"/>
              </a:solidFill>
              <a:miter lim="800000"/>
              <a:headEnd/>
              <a:tailEnd/>
            </a:ln>
            <a:effectLst/>
            <a:extLst>
              <a:ext uri="{909E8E84-426E-40DD-AFC4-6F175D3DCCD1}">
                <a14:hiddenFill xmlns:a14="http://schemas.microsoft.com/office/drawing/2010/main">
                  <a:solidFill>
                    <a:srgbClr val="FFFFFF"/>
                  </a:solidFill>
                </a14:hiddenFill>
              </a:ext>
            </a:extLst>
          </p:spPr>
        </p:pic>
        <p:sp>
          <p:nvSpPr>
            <p:cNvPr id="24" name="ZoneTexte 23">
              <a:extLst>
                <a:ext uri="{FF2B5EF4-FFF2-40B4-BE49-F238E27FC236}">
                  <a16:creationId xmlns:a16="http://schemas.microsoft.com/office/drawing/2014/main" id="{2A31096F-2F2C-42EF-B7E4-0A89338D3FCE}"/>
                </a:ext>
              </a:extLst>
            </p:cNvPr>
            <p:cNvSpPr txBox="1"/>
            <p:nvPr/>
          </p:nvSpPr>
          <p:spPr>
            <a:xfrm>
              <a:off x="7466930" y="5186901"/>
              <a:ext cx="3178615" cy="1004365"/>
            </a:xfrm>
            <a:prstGeom prst="rect">
              <a:avLst/>
            </a:prstGeom>
            <a:noFill/>
          </p:spPr>
          <p:txBody>
            <a:bodyPr wrap="square" rtlCol="0">
              <a:spAutoFit/>
            </a:bodyPr>
            <a:lstStyle/>
            <a:p>
              <a:pPr algn="ctr"/>
              <a:r>
                <a:rPr lang="fr-FR" sz="1200" b="1" dirty="0" err="1">
                  <a:solidFill>
                    <a:prstClr val="black"/>
                  </a:solidFill>
                </a:rPr>
                <a:t>Ionic</a:t>
              </a:r>
              <a:r>
                <a:rPr lang="fr-FR" sz="1200" b="1" dirty="0">
                  <a:solidFill>
                    <a:prstClr val="black"/>
                  </a:solidFill>
                </a:rPr>
                <a:t> Imaging</a:t>
              </a:r>
            </a:p>
            <a:p>
              <a:pPr algn="ctr"/>
              <a:r>
                <a:rPr lang="fr-FR" sz="1200" b="1" dirty="0" err="1">
                  <a:solidFill>
                    <a:prstClr val="black"/>
                  </a:solidFill>
                </a:rPr>
                <a:t>Biology,Health</a:t>
              </a:r>
              <a:r>
                <a:rPr lang="fr-FR" sz="1200" b="1" dirty="0">
                  <a:solidFill>
                    <a:prstClr val="black"/>
                  </a:solidFill>
                </a:rPr>
                <a:t>, </a:t>
              </a:r>
              <a:r>
                <a:rPr lang="fr-FR" sz="1200" b="1" dirty="0" err="1">
                  <a:solidFill>
                    <a:prstClr val="black"/>
                  </a:solidFill>
                </a:rPr>
                <a:t>Exobiology</a:t>
              </a:r>
              <a:endParaRPr lang="fr-FR" sz="1200" b="1" dirty="0">
                <a:solidFill>
                  <a:prstClr val="black"/>
                </a:solidFill>
              </a:endParaRPr>
            </a:p>
          </p:txBody>
        </p:sp>
        <p:sp>
          <p:nvSpPr>
            <p:cNvPr id="25" name="ZoneTexte 24">
              <a:extLst>
                <a:ext uri="{FF2B5EF4-FFF2-40B4-BE49-F238E27FC236}">
                  <a16:creationId xmlns:a16="http://schemas.microsoft.com/office/drawing/2014/main" id="{F4759F8D-9A70-4FE0-ABEA-8EB1E8E0BB18}"/>
                </a:ext>
              </a:extLst>
            </p:cNvPr>
            <p:cNvSpPr txBox="1"/>
            <p:nvPr/>
          </p:nvSpPr>
          <p:spPr>
            <a:xfrm>
              <a:off x="7655322" y="6248541"/>
              <a:ext cx="3333179" cy="430442"/>
            </a:xfrm>
            <a:prstGeom prst="rect">
              <a:avLst/>
            </a:prstGeom>
            <a:noFill/>
          </p:spPr>
          <p:txBody>
            <a:bodyPr wrap="square" rtlCol="0">
              <a:spAutoFit/>
            </a:bodyPr>
            <a:lstStyle/>
            <a:p>
              <a:r>
                <a:rPr lang="fr-FR" sz="1200" dirty="0">
                  <a:solidFill>
                    <a:prstClr val="black"/>
                  </a:solidFill>
                </a:rPr>
                <a:t>4 MV, </a:t>
              </a:r>
              <a:r>
                <a:rPr lang="fr-FR" sz="1200" b="1" dirty="0">
                  <a:solidFill>
                    <a:srgbClr val="FF0000"/>
                  </a:solidFill>
                </a:rPr>
                <a:t>SF</a:t>
              </a:r>
              <a:r>
                <a:rPr lang="fr-FR" sz="1200" baseline="-25000" dirty="0">
                  <a:solidFill>
                    <a:srgbClr val="FF0000"/>
                  </a:solidFill>
                </a:rPr>
                <a:t>5</a:t>
              </a:r>
              <a:r>
                <a:rPr lang="fr-FR" sz="1200" baseline="30000" dirty="0">
                  <a:solidFill>
                    <a:srgbClr val="FF0000"/>
                  </a:solidFill>
                </a:rPr>
                <a:t>+</a:t>
              </a:r>
              <a:r>
                <a:rPr lang="fr-FR" sz="1200" dirty="0">
                  <a:solidFill>
                    <a:srgbClr val="FF0000"/>
                  </a:solidFill>
                </a:rPr>
                <a:t>, </a:t>
              </a:r>
              <a:r>
                <a:rPr lang="fr-FR" sz="1200" b="1" dirty="0">
                  <a:solidFill>
                    <a:srgbClr val="FF0000"/>
                  </a:solidFill>
                </a:rPr>
                <a:t>C</a:t>
              </a:r>
              <a:r>
                <a:rPr lang="fr-FR" sz="1200" baseline="-25000" dirty="0">
                  <a:solidFill>
                    <a:srgbClr val="FF0000"/>
                  </a:solidFill>
                </a:rPr>
                <a:t>60</a:t>
              </a:r>
              <a:r>
                <a:rPr lang="fr-FR" sz="1200" baseline="30000" dirty="0">
                  <a:solidFill>
                    <a:srgbClr val="FF0000"/>
                  </a:solidFill>
                </a:rPr>
                <a:t>3+</a:t>
              </a:r>
              <a:r>
                <a:rPr lang="fr-FR" sz="1200" dirty="0">
                  <a:solidFill>
                    <a:srgbClr val="FF0000"/>
                  </a:solidFill>
                </a:rPr>
                <a:t> , </a:t>
              </a:r>
              <a:r>
                <a:rPr lang="fr-FR" sz="1200" b="1" dirty="0" err="1">
                  <a:solidFill>
                    <a:srgbClr val="FF0000"/>
                  </a:solidFill>
                </a:rPr>
                <a:t>Au</a:t>
              </a:r>
              <a:r>
                <a:rPr lang="fr-FR" sz="1200" baseline="-25000" dirty="0" err="1">
                  <a:solidFill>
                    <a:srgbClr val="FF0000"/>
                  </a:solidFill>
                </a:rPr>
                <a:t>n</a:t>
              </a:r>
              <a:r>
                <a:rPr lang="fr-FR" sz="1200" baseline="30000" dirty="0">
                  <a:solidFill>
                    <a:srgbClr val="FF0000"/>
                  </a:solidFill>
                </a:rPr>
                <a:t>+</a:t>
              </a:r>
              <a:r>
                <a:rPr lang="fr-FR" sz="1200" dirty="0">
                  <a:solidFill>
                    <a:srgbClr val="FF0000"/>
                  </a:solidFill>
                </a:rPr>
                <a:t>, Au</a:t>
              </a:r>
              <a:r>
                <a:rPr lang="fr-FR" sz="1200" baseline="-25000" dirty="0">
                  <a:solidFill>
                    <a:srgbClr val="FF0000"/>
                  </a:solidFill>
                </a:rPr>
                <a:t>400</a:t>
              </a:r>
              <a:r>
                <a:rPr lang="fr-FR" sz="1200" baseline="30000" dirty="0">
                  <a:solidFill>
                    <a:srgbClr val="FF0000"/>
                  </a:solidFill>
                </a:rPr>
                <a:t>4+</a:t>
              </a:r>
              <a:endParaRPr lang="fr-FR" sz="1200" baseline="-25000" dirty="0">
                <a:solidFill>
                  <a:srgbClr val="FF0000"/>
                </a:solidFill>
              </a:endParaRPr>
            </a:p>
          </p:txBody>
        </p:sp>
      </p:grpSp>
    </p:spTree>
    <p:extLst>
      <p:ext uri="{BB962C8B-B14F-4D97-AF65-F5344CB8AC3E}">
        <p14:creationId xmlns:p14="http://schemas.microsoft.com/office/powerpoint/2010/main" val="293266306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57B9BB8-A29E-4372-A38F-0BB91A043466}"/>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5159093A-3A6E-4BA1-BC1F-3DEC9451C6D7}"/>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7A36594A-9E81-4F0A-AFCF-FE54CE4D83EC}"/>
              </a:ext>
            </a:extLst>
          </p:cNvPr>
          <p:cNvSpPr>
            <a:spLocks noGrp="1"/>
          </p:cNvSpPr>
          <p:nvPr>
            <p:ph type="sldNum" sz="quarter" idx="12"/>
          </p:nvPr>
        </p:nvSpPr>
        <p:spPr/>
        <p:txBody>
          <a:bodyPr/>
          <a:lstStyle/>
          <a:p>
            <a:fld id="{77E71596-5F9D-49C5-9701-16B3CA54319D}" type="slidenum">
              <a:rPr lang="fr-FR" smtClean="0"/>
              <a:pPr/>
              <a:t>39</a:t>
            </a:fld>
            <a:endParaRPr lang="fr-FR" dirty="0"/>
          </a:p>
        </p:txBody>
      </p:sp>
      <p:sp>
        <p:nvSpPr>
          <p:cNvPr id="6" name="Titre 5">
            <a:extLst>
              <a:ext uri="{FF2B5EF4-FFF2-40B4-BE49-F238E27FC236}">
                <a16:creationId xmlns:a16="http://schemas.microsoft.com/office/drawing/2014/main" id="{09B40DF7-222D-401F-9FA1-F6779298B2EA}"/>
              </a:ext>
            </a:extLst>
          </p:cNvPr>
          <p:cNvSpPr>
            <a:spLocks noGrp="1"/>
          </p:cNvSpPr>
          <p:nvPr>
            <p:ph type="title"/>
          </p:nvPr>
        </p:nvSpPr>
        <p:spPr/>
        <p:txBody>
          <a:bodyPr vert="horz" lIns="91440" tIns="45720" rIns="91440" bIns="45720" rtlCol="0" anchor="ctr">
            <a:noAutofit/>
          </a:bodyPr>
          <a:lstStyle/>
          <a:p>
            <a:r>
              <a:rPr lang="fr-FR" dirty="0" err="1">
                <a:solidFill>
                  <a:srgbClr val="E05314"/>
                </a:solidFill>
                <a:effectLst>
                  <a:outerShdw blurRad="38100" dist="38100" dir="2700000" algn="tl">
                    <a:srgbClr val="000000">
                      <a:alpha val="43137"/>
                    </a:srgbClr>
                  </a:outerShdw>
                </a:effectLst>
              </a:rPr>
              <a:t>Concluding</a:t>
            </a:r>
            <a:r>
              <a:rPr lang="fr-FR" dirty="0">
                <a:solidFill>
                  <a:srgbClr val="E05314"/>
                </a:solidFill>
                <a:effectLst>
                  <a:outerShdw blurRad="38100" dist="38100" dir="2700000" algn="tl">
                    <a:srgbClr val="000000">
                      <a:alpha val="43137"/>
                    </a:srgbClr>
                  </a:outerShdw>
                </a:effectLst>
              </a:rPr>
              <a:t>  </a:t>
            </a:r>
            <a:r>
              <a:rPr lang="fr-FR" dirty="0" err="1">
                <a:solidFill>
                  <a:srgbClr val="E05314"/>
                </a:solidFill>
                <a:effectLst>
                  <a:outerShdw blurRad="38100" dist="38100" dir="2700000" algn="tl">
                    <a:srgbClr val="000000">
                      <a:alpha val="43137"/>
                    </a:srgbClr>
                  </a:outerShdw>
                </a:effectLst>
              </a:rPr>
              <a:t>remarks</a:t>
            </a:r>
            <a:endParaRPr lang="fr-FR" dirty="0">
              <a:solidFill>
                <a:srgbClr val="E05314"/>
              </a:solidFill>
              <a:effectLst>
                <a:outerShdw blurRad="38100" dist="38100" dir="2700000" algn="tl">
                  <a:srgbClr val="000000">
                    <a:alpha val="43137"/>
                  </a:srgbClr>
                </a:outerShdw>
              </a:effectLst>
            </a:endParaRPr>
          </a:p>
        </p:txBody>
      </p:sp>
      <p:sp>
        <p:nvSpPr>
          <p:cNvPr id="7" name="Text Box 6">
            <a:extLst>
              <a:ext uri="{FF2B5EF4-FFF2-40B4-BE49-F238E27FC236}">
                <a16:creationId xmlns:a16="http://schemas.microsoft.com/office/drawing/2014/main" id="{1CF5584A-C343-4BCF-84ED-6D6F79D74A8B}"/>
              </a:ext>
            </a:extLst>
          </p:cNvPr>
          <p:cNvSpPr txBox="1">
            <a:spLocks noChangeArrowheads="1"/>
          </p:cNvSpPr>
          <p:nvPr/>
        </p:nvSpPr>
        <p:spPr bwMode="auto">
          <a:xfrm>
            <a:off x="258518" y="869504"/>
            <a:ext cx="10255738" cy="959584"/>
          </a:xfrm>
          <a:prstGeom prst="roundRect">
            <a:avLst>
              <a:gd name="adj" fmla="val 24136"/>
            </a:avLst>
          </a:prstGeom>
          <a:solidFill>
            <a:srgbClr val="C4004A"/>
          </a:solidFill>
          <a:ln>
            <a:noFill/>
          </a:ln>
          <a:effectLst/>
          <a:extLst/>
        </p:spPr>
        <p:txBody>
          <a:bodyPr wrap="square">
            <a:sp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lgn="ctr" eaLnBrk="1" hangingPunct="1"/>
            <a:r>
              <a:rPr lang="en-US" altLang="en-US" sz="1600" b="1" i="1" dirty="0">
                <a:solidFill>
                  <a:schemeClr val="bg1"/>
                </a:solidFill>
                <a:latin typeface="+mn-lt"/>
              </a:rPr>
              <a:t>At the start of the new millennium IPNO has deployed its wings much beyond France and low energy nuclear physics.</a:t>
            </a:r>
          </a:p>
          <a:p>
            <a:pPr algn="ctr" eaLnBrk="1" hangingPunct="1"/>
            <a:r>
              <a:rPr lang="en-US" altLang="en-US" sz="1600" b="1" i="1" dirty="0">
                <a:solidFill>
                  <a:schemeClr val="bg1"/>
                </a:solidFill>
                <a:latin typeface="+mn-lt"/>
              </a:rPr>
              <a:t>IPNO is a  major European research center , educating the young generation through research and for research , leading and/or collaborating to bring answers to the major science questions  and to  societal issues of today world</a:t>
            </a:r>
          </a:p>
        </p:txBody>
      </p:sp>
      <p:pic>
        <p:nvPicPr>
          <p:cNvPr id="8" name="Picture 5">
            <a:extLst>
              <a:ext uri="{FF2B5EF4-FFF2-40B4-BE49-F238E27FC236}">
                <a16:creationId xmlns:a16="http://schemas.microsoft.com/office/drawing/2014/main" id="{BAD64F72-AC58-4FF2-BBF7-E6209B0308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7835" y="1941401"/>
            <a:ext cx="5328592" cy="3762556"/>
          </a:xfrm>
          <a:prstGeom prst="roundRect">
            <a:avLst>
              <a:gd name="adj" fmla="val 25485"/>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9" name="Groupe 8">
            <a:extLst>
              <a:ext uri="{FF2B5EF4-FFF2-40B4-BE49-F238E27FC236}">
                <a16:creationId xmlns:a16="http://schemas.microsoft.com/office/drawing/2014/main" id="{4A4FEC8C-3247-40B5-8DC0-11CC46EF29A8}"/>
              </a:ext>
            </a:extLst>
          </p:cNvPr>
          <p:cNvGrpSpPr/>
          <p:nvPr/>
        </p:nvGrpSpPr>
        <p:grpSpPr>
          <a:xfrm>
            <a:off x="6178475" y="2240537"/>
            <a:ext cx="4266713" cy="1354585"/>
            <a:chOff x="6938664" y="2456167"/>
            <a:chExt cx="4266713" cy="1354585"/>
          </a:xfrm>
        </p:grpSpPr>
        <p:sp>
          <p:nvSpPr>
            <p:cNvPr id="10" name="ZoneTexte 9">
              <a:extLst>
                <a:ext uri="{FF2B5EF4-FFF2-40B4-BE49-F238E27FC236}">
                  <a16:creationId xmlns:a16="http://schemas.microsoft.com/office/drawing/2014/main" id="{C36EEE1F-2AA9-440A-BB94-D3CA6D21E9C3}"/>
                </a:ext>
              </a:extLst>
            </p:cNvPr>
            <p:cNvSpPr txBox="1"/>
            <p:nvPr/>
          </p:nvSpPr>
          <p:spPr>
            <a:xfrm>
              <a:off x="8044870" y="2487313"/>
              <a:ext cx="3160507" cy="1323439"/>
            </a:xfrm>
            <a:prstGeom prst="rect">
              <a:avLst/>
            </a:prstGeom>
            <a:noFill/>
          </p:spPr>
          <p:txBody>
            <a:bodyPr wrap="square" rtlCol="0">
              <a:spAutoFit/>
            </a:bodyPr>
            <a:lstStyle/>
            <a:p>
              <a:r>
                <a:rPr lang="en-US" sz="1600" b="1" dirty="0">
                  <a:solidFill>
                    <a:srgbClr val="211E0D"/>
                  </a:solidFill>
                </a:rPr>
                <a:t>Two decades later  as one of the component of the new laboratory  </a:t>
              </a:r>
              <a:r>
                <a:rPr lang="en-US" sz="1600" b="1" dirty="0">
                  <a:solidFill>
                    <a:srgbClr val="FF6700"/>
                  </a:solidFill>
                </a:rPr>
                <a:t>IJC lab </a:t>
              </a:r>
              <a:r>
                <a:rPr lang="en-US" sz="1600" b="1" dirty="0">
                  <a:solidFill>
                    <a:srgbClr val="211E0D"/>
                  </a:solidFill>
                </a:rPr>
                <a:t>a new page is being written but this is another story…</a:t>
              </a:r>
            </a:p>
          </p:txBody>
        </p:sp>
        <p:pic>
          <p:nvPicPr>
            <p:cNvPr id="11" name="Image 10">
              <a:extLst>
                <a:ext uri="{FF2B5EF4-FFF2-40B4-BE49-F238E27FC236}">
                  <a16:creationId xmlns:a16="http://schemas.microsoft.com/office/drawing/2014/main" id="{83765112-8397-486F-AA03-062371DE13B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38664" y="2456167"/>
              <a:ext cx="976090" cy="1226591"/>
            </a:xfrm>
            <a:prstGeom prst="rect">
              <a:avLst/>
            </a:prstGeom>
          </p:spPr>
        </p:pic>
      </p:grpSp>
      <p:sp>
        <p:nvSpPr>
          <p:cNvPr id="5" name="Rectangle : coins arrondis 4">
            <a:extLst>
              <a:ext uri="{FF2B5EF4-FFF2-40B4-BE49-F238E27FC236}">
                <a16:creationId xmlns:a16="http://schemas.microsoft.com/office/drawing/2014/main" id="{CFC18E79-BE2E-4340-B3C4-CB4CBA3FCE41}"/>
              </a:ext>
            </a:extLst>
          </p:cNvPr>
          <p:cNvSpPr/>
          <p:nvPr/>
        </p:nvSpPr>
        <p:spPr>
          <a:xfrm>
            <a:off x="5962451" y="3652934"/>
            <a:ext cx="4752528" cy="1940957"/>
          </a:xfrm>
          <a:prstGeom prst="roundRect">
            <a:avLst/>
          </a:prstGeom>
          <a:ln w="12700">
            <a:solidFill>
              <a:srgbClr val="4869F0"/>
            </a:solidFill>
          </a:ln>
        </p:spPr>
        <p:txBody>
          <a:bodyPr wrap="square">
            <a:spAutoFit/>
          </a:bodyPr>
          <a:lstStyle/>
          <a:p>
            <a:r>
              <a:rPr lang="en-US" sz="1800" i="1" dirty="0">
                <a:latin typeface="+mn-lt"/>
              </a:rPr>
              <a:t>Warm thanks  to all my IPN colleagues whose research, achievements and innovations allowed me to prepare this presentation, too many to make a list , sorry for that , and a special mention to Luc </a:t>
            </a:r>
            <a:r>
              <a:rPr lang="en-US" sz="1800" i="1" dirty="0" err="1">
                <a:latin typeface="+mn-lt"/>
              </a:rPr>
              <a:t>Petizon</a:t>
            </a:r>
            <a:r>
              <a:rPr lang="en-US" sz="1800" i="1" dirty="0">
                <a:latin typeface="+mn-lt"/>
              </a:rPr>
              <a:t> for big help in making it so nice to look at . </a:t>
            </a:r>
          </a:p>
        </p:txBody>
      </p:sp>
    </p:spTree>
    <p:extLst>
      <p:ext uri="{BB962C8B-B14F-4D97-AF65-F5344CB8AC3E}">
        <p14:creationId xmlns:p14="http://schemas.microsoft.com/office/powerpoint/2010/main" val="35423504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2"/>
          <p:cNvSpPr>
            <a:spLocks noGrp="1"/>
          </p:cNvSpPr>
          <p:nvPr>
            <p:ph type="title"/>
          </p:nvPr>
        </p:nvSpPr>
        <p:spPr>
          <a:xfrm>
            <a:off x="1088377" y="179283"/>
            <a:ext cx="8596020" cy="372332"/>
          </a:xfrm>
        </p:spPr>
        <p:txBody>
          <a:bodyPr>
            <a:noAutofit/>
          </a:bodyPr>
          <a:lstStyle/>
          <a:p>
            <a:r>
              <a:rPr lang="en-US" dirty="0">
                <a:solidFill>
                  <a:srgbClr val="C4004A"/>
                </a:solidFill>
                <a:effectLst>
                  <a:outerShdw blurRad="38100" dist="38100" dir="2700000" algn="tl">
                    <a:srgbClr val="000000">
                      <a:alpha val="43137"/>
                    </a:srgbClr>
                  </a:outerShdw>
                </a:effectLst>
              </a:rPr>
              <a:t>Pre-Modern Era for reactions Orsay SC 157 MeV p, 82 MeV d</a:t>
            </a:r>
            <a:endParaRPr lang="fr-FR" dirty="0">
              <a:solidFill>
                <a:srgbClr val="C4004A"/>
              </a:solidFill>
              <a:effectLst>
                <a:outerShdw blurRad="38100" dist="38100" dir="2700000" algn="tl">
                  <a:srgbClr val="000000">
                    <a:alpha val="43137"/>
                  </a:srgbClr>
                </a:outerShdw>
              </a:effectLst>
            </a:endParaRPr>
          </a:p>
        </p:txBody>
      </p:sp>
      <p:sp>
        <p:nvSpPr>
          <p:cNvPr id="4" name="Espace réservé de la date 3"/>
          <p:cNvSpPr>
            <a:spLocks noGrp="1"/>
          </p:cNvSpPr>
          <p:nvPr>
            <p:ph type="dt" sz="half" idx="10"/>
          </p:nvPr>
        </p:nvSpPr>
        <p:spPr/>
        <p:txBody>
          <a:bodyPr/>
          <a:lstStyle/>
          <a:p>
            <a:r>
              <a:rPr lang="fr-FR"/>
              <a:t>13/10/2023</a:t>
            </a:r>
            <a:endParaRPr lang="fr-FR" dirty="0"/>
          </a:p>
        </p:txBody>
      </p:sp>
      <p:sp>
        <p:nvSpPr>
          <p:cNvPr id="5" name="Espace réservé du pied de page 4"/>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6" name="Espace réservé du numéro de diapositive 5"/>
          <p:cNvSpPr>
            <a:spLocks noGrp="1"/>
          </p:cNvSpPr>
          <p:nvPr>
            <p:ph type="sldNum" sz="quarter" idx="12"/>
          </p:nvPr>
        </p:nvSpPr>
        <p:spPr/>
        <p:txBody>
          <a:bodyPr/>
          <a:lstStyle/>
          <a:p>
            <a:fld id="{77E71596-5F9D-49C5-9701-16B3CA54319D}" type="slidenum">
              <a:rPr lang="fr-FR" smtClean="0"/>
              <a:pPr/>
              <a:t>4</a:t>
            </a:fld>
            <a:endParaRPr lang="fr-FR" dirty="0"/>
          </a:p>
        </p:txBody>
      </p:sp>
      <p:grpSp>
        <p:nvGrpSpPr>
          <p:cNvPr id="2" name="Groupe 1">
            <a:extLst>
              <a:ext uri="{FF2B5EF4-FFF2-40B4-BE49-F238E27FC236}">
                <a16:creationId xmlns:a16="http://schemas.microsoft.com/office/drawing/2014/main" id="{3122CB26-E51A-4826-A4EF-D52BE71F7F53}"/>
              </a:ext>
            </a:extLst>
          </p:cNvPr>
          <p:cNvGrpSpPr/>
          <p:nvPr/>
        </p:nvGrpSpPr>
        <p:grpSpPr>
          <a:xfrm>
            <a:off x="455949" y="756508"/>
            <a:ext cx="10058657" cy="4753481"/>
            <a:chOff x="123363" y="789528"/>
            <a:chExt cx="10058657" cy="4753481"/>
          </a:xfrm>
        </p:grpSpPr>
        <p:pic>
          <p:nvPicPr>
            <p:cNvPr id="28" name="Picture 6" descr="BAF2BB89">
              <a:extLst>
                <a:ext uri="{FF2B5EF4-FFF2-40B4-BE49-F238E27FC236}">
                  <a16:creationId xmlns:a16="http://schemas.microsoft.com/office/drawing/2014/main" id="{F8288B27-E590-4C05-BCC3-704F73E0E8F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810" r="8763" b="10124"/>
            <a:stretch/>
          </p:blipFill>
          <p:spPr bwMode="auto">
            <a:xfrm>
              <a:off x="555428" y="882125"/>
              <a:ext cx="3461771" cy="43798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6">
              <a:extLst>
                <a:ext uri="{FF2B5EF4-FFF2-40B4-BE49-F238E27FC236}">
                  <a16:creationId xmlns:a16="http://schemas.microsoft.com/office/drawing/2014/main" id="{819D595B-4C3C-4154-84A1-62B6CAA9DD53}"/>
                </a:ext>
              </a:extLst>
            </p:cNvPr>
            <p:cNvPicPr>
              <a:picLocks noChangeAspect="1"/>
            </p:cNvPicPr>
            <p:nvPr/>
          </p:nvPicPr>
          <p:blipFill>
            <a:blip r:embed="rId4"/>
            <a:stretch>
              <a:fillRect/>
            </a:stretch>
          </p:blipFill>
          <p:spPr>
            <a:xfrm>
              <a:off x="4207467" y="789528"/>
              <a:ext cx="3121562" cy="866409"/>
            </a:xfrm>
            <a:prstGeom prst="rect">
              <a:avLst/>
            </a:prstGeom>
          </p:spPr>
        </p:pic>
        <p:sp>
          <p:nvSpPr>
            <p:cNvPr id="30" name="TextBox 2">
              <a:extLst>
                <a:ext uri="{FF2B5EF4-FFF2-40B4-BE49-F238E27FC236}">
                  <a16:creationId xmlns:a16="http://schemas.microsoft.com/office/drawing/2014/main" id="{EF5DF427-9513-4ADD-8212-D900B156216E}"/>
                </a:ext>
              </a:extLst>
            </p:cNvPr>
            <p:cNvSpPr txBox="1"/>
            <p:nvPr/>
          </p:nvSpPr>
          <p:spPr>
            <a:xfrm>
              <a:off x="4448594" y="1791844"/>
              <a:ext cx="2662722" cy="307777"/>
            </a:xfrm>
            <a:prstGeom prst="rect">
              <a:avLst/>
            </a:prstGeom>
            <a:noFill/>
          </p:spPr>
          <p:txBody>
            <a:bodyPr wrap="square" rtlCol="0">
              <a:spAutoFit/>
            </a:bodyPr>
            <a:lstStyle/>
            <a:p>
              <a:pPr algn="ctr"/>
              <a:r>
                <a:rPr lang="fr-FR" sz="1400" b="1" dirty="0">
                  <a:solidFill>
                    <a:srgbClr val="002060"/>
                  </a:solidFill>
                </a:rPr>
                <a:t>12C(p,2p)157 MeV  1961 </a:t>
              </a:r>
              <a:endParaRPr lang="en-US" sz="1400" b="1" dirty="0">
                <a:solidFill>
                  <a:srgbClr val="002060"/>
                </a:solidFill>
              </a:endParaRPr>
            </a:p>
          </p:txBody>
        </p:sp>
        <p:pic>
          <p:nvPicPr>
            <p:cNvPr id="31" name="Content Placeholder 5">
              <a:extLst>
                <a:ext uri="{FF2B5EF4-FFF2-40B4-BE49-F238E27FC236}">
                  <a16:creationId xmlns:a16="http://schemas.microsoft.com/office/drawing/2014/main" id="{D77BED7F-FFA6-4D81-ACD9-55D582FB9F9F}"/>
                </a:ext>
              </a:extLst>
            </p:cNvPr>
            <p:cNvPicPr>
              <a:picLocks noChangeAspect="1"/>
            </p:cNvPicPr>
            <p:nvPr/>
          </p:nvPicPr>
          <p:blipFill rotWithShape="1">
            <a:blip r:embed="rId5"/>
            <a:srcRect l="8914" r="22994" b="10030"/>
            <a:stretch/>
          </p:blipFill>
          <p:spPr>
            <a:xfrm>
              <a:off x="4207467" y="2358377"/>
              <a:ext cx="3121562" cy="3184632"/>
            </a:xfrm>
            <a:prstGeom prst="rect">
              <a:avLst/>
            </a:prstGeom>
          </p:spPr>
        </p:pic>
        <p:sp>
          <p:nvSpPr>
            <p:cNvPr id="32" name="Rectangle 31">
              <a:extLst>
                <a:ext uri="{FF2B5EF4-FFF2-40B4-BE49-F238E27FC236}">
                  <a16:creationId xmlns:a16="http://schemas.microsoft.com/office/drawing/2014/main" id="{A962D64E-70E6-4F4E-8607-D85C0326404D}"/>
                </a:ext>
              </a:extLst>
            </p:cNvPr>
            <p:cNvSpPr/>
            <p:nvPr/>
          </p:nvSpPr>
          <p:spPr>
            <a:xfrm>
              <a:off x="7519298" y="882125"/>
              <a:ext cx="2662722" cy="1785104"/>
            </a:xfrm>
            <a:prstGeom prst="rect">
              <a:avLst/>
            </a:prstGeom>
          </p:spPr>
          <p:txBody>
            <a:bodyPr wrap="square">
              <a:spAutoFit/>
            </a:bodyPr>
            <a:lstStyle/>
            <a:p>
              <a:r>
                <a:rPr lang="en-US" sz="1050" dirty="0">
                  <a:latin typeface="Times New Roman" panose="02020603050405020304" pitchFamily="18" charset="0"/>
                </a:rPr>
                <a:t>DISTORTED-WAVE ANALYSIS OF</a:t>
              </a:r>
            </a:p>
            <a:p>
              <a:r>
                <a:rPr lang="en-US" sz="1050" dirty="0">
                  <a:latin typeface="Times New Roman" panose="02020603050405020304" pitchFamily="18" charset="0"/>
                </a:rPr>
                <a:t> </a:t>
              </a:r>
              <a:r>
                <a:rPr lang="en-US" sz="1050" baseline="30000" dirty="0">
                  <a:latin typeface="Times New Roman" panose="02020603050405020304" pitchFamily="18" charset="0"/>
                </a:rPr>
                <a:t>40</a:t>
              </a:r>
              <a:r>
                <a:rPr lang="en-US" sz="1050" dirty="0">
                  <a:latin typeface="Times New Roman" panose="02020603050405020304" pitchFamily="18" charset="0"/>
                </a:rPr>
                <a:t>Ca (d, 3He) REACTIONS AT Ed = 82 MeV</a:t>
              </a:r>
            </a:p>
            <a:p>
              <a:r>
                <a:rPr lang="en-US" sz="1050" dirty="0">
                  <a:latin typeface="Times New Roman" panose="02020603050405020304" pitchFamily="18" charset="0"/>
                </a:rPr>
                <a:t>H. DOUBRE, D. ROYER, M.ARDITI, L. BIMBOT, N. FRASCARIA J. P. GARRON and M. RIOU</a:t>
              </a:r>
            </a:p>
            <a:p>
              <a:r>
                <a:rPr lang="en-US" sz="1000" b="1" i="1" dirty="0" err="1">
                  <a:latin typeface="Times New Roman" panose="02020603050405020304" pitchFamily="18" charset="0"/>
                </a:rPr>
                <a:t>Institut</a:t>
              </a:r>
              <a:r>
                <a:rPr lang="en-US" sz="1000" b="1" i="1" dirty="0">
                  <a:latin typeface="Times New Roman" panose="02020603050405020304" pitchFamily="18" charset="0"/>
                </a:rPr>
                <a:t> de Physique </a:t>
              </a:r>
              <a:r>
                <a:rPr lang="en-US" sz="1000" b="1" i="1" dirty="0" err="1">
                  <a:latin typeface="Times New Roman" panose="02020603050405020304" pitchFamily="18" charset="0"/>
                </a:rPr>
                <a:t>Nucleaire</a:t>
              </a:r>
              <a:r>
                <a:rPr lang="en-US" sz="1000" b="1" i="1" dirty="0">
                  <a:latin typeface="Times New Roman" panose="02020603050405020304" pitchFamily="18" charset="0"/>
                </a:rPr>
                <a:t>, B.P. No. I-(91) Orsay, France</a:t>
              </a:r>
            </a:p>
            <a:p>
              <a:r>
                <a:rPr lang="en-US" sz="1600" b="1" dirty="0">
                  <a:solidFill>
                    <a:srgbClr val="002060"/>
                  </a:solidFill>
                  <a:latin typeface="Times New Roman" panose="02020603050405020304" pitchFamily="18" charset="0"/>
                </a:rPr>
                <a:t>         Received 9 May 1969</a:t>
              </a:r>
            </a:p>
            <a:p>
              <a:endParaRPr lang="en-US" sz="1100" dirty="0"/>
            </a:p>
          </p:txBody>
        </p:sp>
        <p:pic>
          <p:nvPicPr>
            <p:cNvPr id="33" name="Picture 8">
              <a:extLst>
                <a:ext uri="{FF2B5EF4-FFF2-40B4-BE49-F238E27FC236}">
                  <a16:creationId xmlns:a16="http://schemas.microsoft.com/office/drawing/2014/main" id="{1676D7A8-371A-4477-9C2D-10690EB032B5}"/>
                </a:ext>
              </a:extLst>
            </p:cNvPr>
            <p:cNvPicPr>
              <a:picLocks noChangeAspect="1"/>
            </p:cNvPicPr>
            <p:nvPr/>
          </p:nvPicPr>
          <p:blipFill>
            <a:blip r:embed="rId6"/>
            <a:stretch>
              <a:fillRect/>
            </a:stretch>
          </p:blipFill>
          <p:spPr>
            <a:xfrm>
              <a:off x="7978675" y="2571178"/>
              <a:ext cx="2104455" cy="2971831"/>
            </a:xfrm>
            <a:prstGeom prst="rect">
              <a:avLst/>
            </a:prstGeom>
          </p:spPr>
        </p:pic>
        <p:pic>
          <p:nvPicPr>
            <p:cNvPr id="26" name="Image 25">
              <a:extLst>
                <a:ext uri="{FF2B5EF4-FFF2-40B4-BE49-F238E27FC236}">
                  <a16:creationId xmlns:a16="http://schemas.microsoft.com/office/drawing/2014/main" id="{8FE5D81F-35EA-4AE0-BA79-26E0838B3A5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23363" y="882125"/>
              <a:ext cx="848666" cy="1092535"/>
            </a:xfrm>
            <a:prstGeom prst="roundRect">
              <a:avLst>
                <a:gd name="adj" fmla="val 9800"/>
              </a:avLst>
            </a:prstGeom>
          </p:spPr>
        </p:pic>
      </p:grpSp>
      <p:sp>
        <p:nvSpPr>
          <p:cNvPr id="34" name="Text Box 8">
            <a:extLst>
              <a:ext uri="{FF2B5EF4-FFF2-40B4-BE49-F238E27FC236}">
                <a16:creationId xmlns:a16="http://schemas.microsoft.com/office/drawing/2014/main" id="{19FEE984-2416-4929-BFE1-BA4C4BAA7F42}"/>
              </a:ext>
            </a:extLst>
          </p:cNvPr>
          <p:cNvSpPr txBox="1">
            <a:spLocks noChangeArrowheads="1"/>
          </p:cNvSpPr>
          <p:nvPr/>
        </p:nvSpPr>
        <p:spPr bwMode="auto">
          <a:xfrm>
            <a:off x="633859" y="1734562"/>
            <a:ext cx="9649073" cy="3123932"/>
          </a:xfrm>
          <a:prstGeom prst="rect">
            <a:avLst/>
          </a:prstGeom>
          <a:solidFill>
            <a:schemeClr val="bg1"/>
          </a:solidFill>
          <a:ln>
            <a:noFill/>
          </a:ln>
          <a:effectLst/>
          <a:extLst/>
        </p:spPr>
        <p:txBody>
          <a:bodyPr wrap="square">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None/>
            </a:pPr>
            <a:r>
              <a:rPr lang="en-US" sz="1800" b="1" u="sng" dirty="0">
                <a:solidFill>
                  <a:srgbClr val="C4004A"/>
                </a:solidFill>
              </a:rPr>
              <a:t>Synchrocyclotron - Physics Program 1960-1970</a:t>
            </a:r>
          </a:p>
          <a:p>
            <a:pPr marL="360000">
              <a:spcBef>
                <a:spcPts val="1200"/>
              </a:spcBef>
              <a:buNone/>
            </a:pPr>
            <a:r>
              <a:rPr lang="en-US" sz="1800" b="1" dirty="0"/>
              <a:t>*Internal beam</a:t>
            </a:r>
            <a:r>
              <a:rPr lang="en-US" sz="1800" b="1" dirty="0">
                <a:solidFill>
                  <a:srgbClr val="FF0000"/>
                </a:solidFill>
              </a:rPr>
              <a:t>, Gamma Spectroscopy </a:t>
            </a:r>
            <a:r>
              <a:rPr lang="en-US" sz="1800" dirty="0"/>
              <a:t>(</a:t>
            </a:r>
            <a:r>
              <a:rPr lang="en-US" sz="1800" dirty="0" err="1"/>
              <a:t>N.Perrin</a:t>
            </a:r>
            <a:r>
              <a:rPr lang="en-US" sz="1800" dirty="0"/>
              <a:t>, </a:t>
            </a:r>
            <a:r>
              <a:rPr lang="en-US" sz="1800" dirty="0" err="1"/>
              <a:t>J.Teillac</a:t>
            </a:r>
            <a:r>
              <a:rPr lang="en-US" sz="1800" dirty="0"/>
              <a:t>)</a:t>
            </a:r>
            <a:r>
              <a:rPr lang="en-US" sz="1800" b="1" dirty="0"/>
              <a:t> </a:t>
            </a:r>
          </a:p>
          <a:p>
            <a:pPr marL="360000">
              <a:spcBef>
                <a:spcPts val="600"/>
              </a:spcBef>
              <a:buNone/>
            </a:pPr>
            <a:r>
              <a:rPr lang="en-US" sz="1800" b="1" dirty="0">
                <a:solidFill>
                  <a:srgbClr val="FF0000"/>
                </a:solidFill>
              </a:rPr>
              <a:t>Spallation reactions, fission, fission-evaporation </a:t>
            </a:r>
            <a:r>
              <a:rPr lang="en-US" sz="1800" dirty="0"/>
              <a:t>(</a:t>
            </a:r>
            <a:r>
              <a:rPr lang="en-US" sz="1800" dirty="0" err="1"/>
              <a:t>Boussieres</a:t>
            </a:r>
            <a:r>
              <a:rPr lang="en-US" sz="1800" dirty="0"/>
              <a:t>, </a:t>
            </a:r>
            <a:r>
              <a:rPr lang="en-US" sz="1800" dirty="0" err="1"/>
              <a:t>Lefort</a:t>
            </a:r>
            <a:r>
              <a:rPr lang="en-US" sz="1800" dirty="0"/>
              <a:t>, Stephan)</a:t>
            </a:r>
          </a:p>
          <a:p>
            <a:pPr marL="360000">
              <a:spcBef>
                <a:spcPts val="600"/>
              </a:spcBef>
              <a:buNone/>
            </a:pPr>
            <a:r>
              <a:rPr lang="en-US" sz="1800" b="1" dirty="0"/>
              <a:t>*External beam</a:t>
            </a:r>
            <a:r>
              <a:rPr lang="en-US" sz="1800" b="1" dirty="0">
                <a:solidFill>
                  <a:srgbClr val="FF0000"/>
                </a:solidFill>
              </a:rPr>
              <a:t>. radiative proton capture </a:t>
            </a:r>
            <a:r>
              <a:rPr lang="en-US" sz="1800" dirty="0"/>
              <a:t>(Hélène Langevin-Joliot and colleagues)</a:t>
            </a:r>
          </a:p>
          <a:p>
            <a:pPr marL="360000">
              <a:spcBef>
                <a:spcPts val="600"/>
              </a:spcBef>
              <a:buNone/>
            </a:pPr>
            <a:r>
              <a:rPr lang="en-US" sz="1800" b="1" dirty="0">
                <a:solidFill>
                  <a:srgbClr val="FF0000"/>
                </a:solidFill>
              </a:rPr>
              <a:t>Elastic and inelastic scattering first levels of light nuclei Li ,C </a:t>
            </a:r>
            <a:r>
              <a:rPr lang="en-US" sz="1800" dirty="0"/>
              <a:t>(team of Nadine Marty)</a:t>
            </a:r>
          </a:p>
          <a:p>
            <a:pPr marL="360000">
              <a:spcBef>
                <a:spcPts val="600"/>
              </a:spcBef>
              <a:buNone/>
            </a:pPr>
            <a:r>
              <a:rPr lang="en-US" sz="1800" b="1" dirty="0">
                <a:solidFill>
                  <a:srgbClr val="FF0000"/>
                </a:solidFill>
              </a:rPr>
              <a:t>Transfer reactions (pick-up) of one or two neutrons </a:t>
            </a:r>
            <a:r>
              <a:rPr lang="en-US" sz="1800" dirty="0"/>
              <a:t>(team of Pierre </a:t>
            </a:r>
            <a:r>
              <a:rPr lang="en-US" sz="1800" dirty="0" err="1"/>
              <a:t>Radvanyi</a:t>
            </a:r>
            <a:r>
              <a:rPr lang="en-US" sz="1800" dirty="0"/>
              <a:t>),</a:t>
            </a:r>
          </a:p>
          <a:p>
            <a:pPr marL="360000">
              <a:spcBef>
                <a:spcPts val="600"/>
              </a:spcBef>
              <a:buNone/>
            </a:pPr>
            <a:r>
              <a:rPr lang="en-US" sz="1800" dirty="0"/>
              <a:t> </a:t>
            </a:r>
            <a:r>
              <a:rPr lang="en-US" sz="1800" b="1" dirty="0">
                <a:solidFill>
                  <a:srgbClr val="FF0000"/>
                </a:solidFill>
              </a:rPr>
              <a:t>(p,2p) reactions </a:t>
            </a:r>
            <a:r>
              <a:rPr lang="en-US" sz="1800" dirty="0"/>
              <a:t>(teams of Michel </a:t>
            </a:r>
            <a:r>
              <a:rPr lang="en-US" sz="1800" dirty="0" err="1"/>
              <a:t>Riou</a:t>
            </a:r>
            <a:r>
              <a:rPr lang="en-US" sz="1800" dirty="0"/>
              <a:t> and the Japanese team of Toshiko </a:t>
            </a:r>
            <a:r>
              <a:rPr lang="en-US" sz="1800" dirty="0" err="1"/>
              <a:t>Yuasha</a:t>
            </a:r>
            <a:r>
              <a:rPr lang="en-US" sz="1800" dirty="0"/>
              <a:t>).</a:t>
            </a:r>
          </a:p>
          <a:p>
            <a:pPr algn="ctr">
              <a:spcBef>
                <a:spcPct val="0"/>
              </a:spcBef>
              <a:buNone/>
            </a:pPr>
            <a:r>
              <a:rPr lang="en-US" sz="1800" b="1" dirty="0"/>
              <a:t>            </a:t>
            </a:r>
          </a:p>
          <a:p>
            <a:pPr algn="ctr">
              <a:spcBef>
                <a:spcPct val="0"/>
              </a:spcBef>
              <a:buNone/>
            </a:pPr>
            <a:r>
              <a:rPr lang="en-US" sz="1800" b="1" i="1" dirty="0">
                <a:solidFill>
                  <a:srgbClr val="C4004A"/>
                </a:solidFill>
              </a:rPr>
              <a:t>             Official birth  ‘’</a:t>
            </a:r>
            <a:r>
              <a:rPr lang="en-US" sz="1800" b="1" i="1" dirty="0" err="1">
                <a:solidFill>
                  <a:srgbClr val="C4004A"/>
                </a:solidFill>
              </a:rPr>
              <a:t>Institut</a:t>
            </a:r>
            <a:r>
              <a:rPr lang="en-US" sz="1800" b="1" i="1" dirty="0">
                <a:solidFill>
                  <a:srgbClr val="C4004A"/>
                </a:solidFill>
              </a:rPr>
              <a:t> de Physique </a:t>
            </a:r>
            <a:r>
              <a:rPr lang="en-US" sz="1800" b="1" i="1" dirty="0" err="1">
                <a:solidFill>
                  <a:srgbClr val="C4004A"/>
                </a:solidFill>
              </a:rPr>
              <a:t>Nucléaire</a:t>
            </a:r>
            <a:r>
              <a:rPr lang="en-US" sz="1800" b="1" i="1" dirty="0">
                <a:solidFill>
                  <a:srgbClr val="C4004A"/>
                </a:solidFill>
              </a:rPr>
              <a:t>”  January 1966</a:t>
            </a:r>
          </a:p>
        </p:txBody>
      </p:sp>
    </p:spTree>
    <p:extLst>
      <p:ext uri="{BB962C8B-B14F-4D97-AF65-F5344CB8AC3E}">
        <p14:creationId xmlns:p14="http://schemas.microsoft.com/office/powerpoint/2010/main" val="2658113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xit" presetSubtype="4" fill="hold" nodeType="clickEffect">
                                  <p:stCondLst>
                                    <p:cond delay="0"/>
                                  </p:stCondLst>
                                  <p:childTnLst>
                                    <p:animEffect transition="out" filter="wipe(down)">
                                      <p:cBhvr>
                                        <p:cTn id="6" dur="500"/>
                                        <p:tgtEl>
                                          <p:spTgt spid="2"/>
                                        </p:tgtEl>
                                      </p:cBhvr>
                                    </p:animEffect>
                                    <p:set>
                                      <p:cBhvr>
                                        <p:cTn id="7" dur="1" fill="hold">
                                          <p:stCondLst>
                                            <p:cond delay="499"/>
                                          </p:stCondLst>
                                        </p:cTn>
                                        <p:tgtEl>
                                          <p:spTgt spid="2"/>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 calcmode="lin" valueType="num">
                                      <p:cBhvr>
                                        <p:cTn id="12" dur="500" fill="hold"/>
                                        <p:tgtEl>
                                          <p:spTgt spid="34"/>
                                        </p:tgtEl>
                                        <p:attrNameLst>
                                          <p:attrName>ppt_w</p:attrName>
                                        </p:attrNameLst>
                                      </p:cBhvr>
                                      <p:tavLst>
                                        <p:tav tm="0">
                                          <p:val>
                                            <p:fltVal val="0"/>
                                          </p:val>
                                        </p:tav>
                                        <p:tav tm="100000">
                                          <p:val>
                                            <p:strVal val="#ppt_w"/>
                                          </p:val>
                                        </p:tav>
                                      </p:tavLst>
                                    </p:anim>
                                    <p:anim calcmode="lin" valueType="num">
                                      <p:cBhvr>
                                        <p:cTn id="13" dur="500" fill="hold"/>
                                        <p:tgtEl>
                                          <p:spTgt spid="34"/>
                                        </p:tgtEl>
                                        <p:attrNameLst>
                                          <p:attrName>ppt_h</p:attrName>
                                        </p:attrNameLst>
                                      </p:cBhvr>
                                      <p:tavLst>
                                        <p:tav tm="0">
                                          <p:val>
                                            <p:fltVal val="0"/>
                                          </p:val>
                                        </p:tav>
                                        <p:tav tm="100000">
                                          <p:val>
                                            <p:strVal val="#ppt_h"/>
                                          </p:val>
                                        </p:tav>
                                      </p:tavLst>
                                    </p:anim>
                                    <p:animEffect transition="in" filter="fade">
                                      <p:cBhvr>
                                        <p:cTn id="14"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2"/>
          <p:cNvSpPr>
            <a:spLocks noGrp="1"/>
          </p:cNvSpPr>
          <p:nvPr>
            <p:ph type="title"/>
          </p:nvPr>
        </p:nvSpPr>
        <p:spPr>
          <a:xfrm>
            <a:off x="2542071" y="179283"/>
            <a:ext cx="5688632" cy="372332"/>
          </a:xfrm>
        </p:spPr>
        <p:txBody>
          <a:bodyPr>
            <a:noAutofit/>
          </a:bodyPr>
          <a:lstStyle/>
          <a:p>
            <a:r>
              <a:rPr lang="en-US" dirty="0">
                <a:solidFill>
                  <a:srgbClr val="C4004A"/>
                </a:solidFill>
                <a:effectLst>
                  <a:outerShdw blurRad="38100" dist="38100" dir="2700000" algn="tl">
                    <a:srgbClr val="000000">
                      <a:alpha val="43137"/>
                    </a:srgbClr>
                  </a:outerShdw>
                </a:effectLst>
              </a:rPr>
              <a:t>IPN Main founding members </a:t>
            </a:r>
            <a:endParaRPr lang="fr-FR" dirty="0">
              <a:solidFill>
                <a:srgbClr val="C4004A"/>
              </a:solidFill>
              <a:effectLst>
                <a:outerShdw blurRad="38100" dist="38100" dir="2700000" algn="tl">
                  <a:srgbClr val="000000">
                    <a:alpha val="43137"/>
                  </a:srgbClr>
                </a:outerShdw>
              </a:effectLst>
            </a:endParaRPr>
          </a:p>
        </p:txBody>
      </p:sp>
      <p:sp>
        <p:nvSpPr>
          <p:cNvPr id="4" name="Espace réservé de la date 3"/>
          <p:cNvSpPr>
            <a:spLocks noGrp="1"/>
          </p:cNvSpPr>
          <p:nvPr>
            <p:ph type="dt" sz="half" idx="10"/>
          </p:nvPr>
        </p:nvSpPr>
        <p:spPr/>
        <p:txBody>
          <a:bodyPr/>
          <a:lstStyle/>
          <a:p>
            <a:r>
              <a:rPr lang="fr-FR"/>
              <a:t>13/10/2023</a:t>
            </a:r>
            <a:endParaRPr lang="fr-FR" dirty="0"/>
          </a:p>
        </p:txBody>
      </p:sp>
      <p:sp>
        <p:nvSpPr>
          <p:cNvPr id="5" name="Espace réservé du pied de page 4"/>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6" name="Espace réservé du numéro de diapositive 5"/>
          <p:cNvSpPr>
            <a:spLocks noGrp="1"/>
          </p:cNvSpPr>
          <p:nvPr>
            <p:ph type="sldNum" sz="quarter" idx="12"/>
          </p:nvPr>
        </p:nvSpPr>
        <p:spPr/>
        <p:txBody>
          <a:bodyPr/>
          <a:lstStyle/>
          <a:p>
            <a:fld id="{77E71596-5F9D-49C5-9701-16B3CA54319D}" type="slidenum">
              <a:rPr lang="fr-FR" smtClean="0"/>
              <a:pPr/>
              <a:t>5</a:t>
            </a:fld>
            <a:endParaRPr lang="fr-FR" dirty="0"/>
          </a:p>
        </p:txBody>
      </p:sp>
      <p:pic>
        <p:nvPicPr>
          <p:cNvPr id="12" name="Image 11">
            <a:extLst>
              <a:ext uri="{FF2B5EF4-FFF2-40B4-BE49-F238E27FC236}">
                <a16:creationId xmlns:a16="http://schemas.microsoft.com/office/drawing/2014/main" id="{E4722DDB-8C8D-49EF-8962-F3C3BF061584}"/>
              </a:ext>
            </a:extLst>
          </p:cNvPr>
          <p:cNvPicPr>
            <a:picLocks noChangeAspect="1"/>
          </p:cNvPicPr>
          <p:nvPr/>
        </p:nvPicPr>
        <p:blipFill rotWithShape="1">
          <a:blip r:embed="rId3"/>
          <a:srcRect b="1837"/>
          <a:stretch/>
        </p:blipFill>
        <p:spPr>
          <a:xfrm>
            <a:off x="2002012" y="701867"/>
            <a:ext cx="6768752" cy="4827578"/>
          </a:xfrm>
          <a:prstGeom prst="rect">
            <a:avLst/>
          </a:prstGeom>
        </p:spPr>
      </p:pic>
    </p:spTree>
    <p:extLst>
      <p:ext uri="{BB962C8B-B14F-4D97-AF65-F5344CB8AC3E}">
        <p14:creationId xmlns:p14="http://schemas.microsoft.com/office/powerpoint/2010/main" val="12631115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2"/>
          <p:cNvSpPr>
            <a:spLocks noGrp="1"/>
          </p:cNvSpPr>
          <p:nvPr>
            <p:ph type="title"/>
          </p:nvPr>
        </p:nvSpPr>
        <p:spPr>
          <a:xfrm>
            <a:off x="2542071" y="179283"/>
            <a:ext cx="5688632" cy="372332"/>
          </a:xfrm>
        </p:spPr>
        <p:txBody>
          <a:bodyPr>
            <a:noAutofit/>
          </a:bodyPr>
          <a:lstStyle/>
          <a:p>
            <a:r>
              <a:rPr lang="en-US">
                <a:solidFill>
                  <a:srgbClr val="C4004A"/>
                </a:solidFill>
                <a:effectLst>
                  <a:outerShdw blurRad="38100" dist="38100" dir="2700000" algn="tl">
                    <a:srgbClr val="000000">
                      <a:alpha val="43137"/>
                    </a:srgbClr>
                  </a:outerShdw>
                </a:effectLst>
              </a:rPr>
              <a:t>IPN Half a century of Scientific Highligths</a:t>
            </a:r>
          </a:p>
        </p:txBody>
      </p:sp>
      <p:sp>
        <p:nvSpPr>
          <p:cNvPr id="4" name="Espace réservé de la date 3"/>
          <p:cNvSpPr>
            <a:spLocks noGrp="1"/>
          </p:cNvSpPr>
          <p:nvPr>
            <p:ph type="dt" sz="half" idx="10"/>
          </p:nvPr>
        </p:nvSpPr>
        <p:spPr/>
        <p:txBody>
          <a:bodyPr/>
          <a:lstStyle/>
          <a:p>
            <a:r>
              <a:rPr lang="fr-FR"/>
              <a:t>13/10/2023</a:t>
            </a:r>
            <a:endParaRPr lang="fr-FR" dirty="0"/>
          </a:p>
        </p:txBody>
      </p:sp>
      <p:sp>
        <p:nvSpPr>
          <p:cNvPr id="5" name="Espace réservé du pied de page 4"/>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6" name="Espace réservé du numéro de diapositive 5"/>
          <p:cNvSpPr>
            <a:spLocks noGrp="1"/>
          </p:cNvSpPr>
          <p:nvPr>
            <p:ph type="sldNum" sz="quarter" idx="12"/>
          </p:nvPr>
        </p:nvSpPr>
        <p:spPr/>
        <p:txBody>
          <a:bodyPr/>
          <a:lstStyle/>
          <a:p>
            <a:fld id="{77E71596-5F9D-49C5-9701-16B3CA54319D}" type="slidenum">
              <a:rPr lang="fr-FR" smtClean="0"/>
              <a:pPr/>
              <a:t>6</a:t>
            </a:fld>
            <a:endParaRPr lang="fr-FR" dirty="0"/>
          </a:p>
        </p:txBody>
      </p:sp>
      <p:sp>
        <p:nvSpPr>
          <p:cNvPr id="7" name="Espace réservé du texte 1">
            <a:extLst>
              <a:ext uri="{FF2B5EF4-FFF2-40B4-BE49-F238E27FC236}">
                <a16:creationId xmlns:a16="http://schemas.microsoft.com/office/drawing/2014/main" id="{A3F7EB3A-00DF-41B8-8A11-9BCC5D4782D5}"/>
              </a:ext>
            </a:extLst>
          </p:cNvPr>
          <p:cNvSpPr>
            <a:spLocks noGrp="1"/>
          </p:cNvSpPr>
          <p:nvPr>
            <p:ph sz="half" idx="2"/>
          </p:nvPr>
        </p:nvSpPr>
        <p:spPr>
          <a:xfrm>
            <a:off x="1924517" y="787411"/>
            <a:ext cx="8790462" cy="859867"/>
          </a:xfrm>
        </p:spPr>
        <p:txBody>
          <a:bodyPr>
            <a:noAutofit/>
          </a:bodyPr>
          <a:lstStyle/>
          <a:p>
            <a:pPr>
              <a:spcBef>
                <a:spcPts val="0"/>
              </a:spcBef>
            </a:pPr>
            <a:r>
              <a:rPr lang="en-US" sz="1600" b="1" dirty="0">
                <a:solidFill>
                  <a:srgbClr val="00294B"/>
                </a:solidFill>
              </a:rPr>
              <a:t>The IPN «National Laboratory» of nuclear physics, with four accelerators.</a:t>
            </a:r>
          </a:p>
          <a:p>
            <a:pPr>
              <a:spcBef>
                <a:spcPts val="0"/>
              </a:spcBef>
            </a:pPr>
            <a:r>
              <a:rPr lang="en-US" sz="1600" b="1" dirty="0">
                <a:solidFill>
                  <a:srgbClr val="00294B"/>
                </a:solidFill>
              </a:rPr>
              <a:t>Synchro p 156 MeV , reactions and «few body» - The revolution of heavy ions and the CEV-ALICE. </a:t>
            </a:r>
          </a:p>
          <a:p>
            <a:pPr>
              <a:spcBef>
                <a:spcPts val="0"/>
              </a:spcBef>
            </a:pPr>
            <a:r>
              <a:rPr lang="en-US" sz="1600" b="1" dirty="0">
                <a:solidFill>
                  <a:srgbClr val="00294B"/>
                </a:solidFill>
              </a:rPr>
              <a:t>The Golden Age of spectroscopy, the 4 MeV and the Tandem d'Orsay, the </a:t>
            </a:r>
            <a:r>
              <a:rPr lang="en-US" sz="1600" b="1" dirty="0" err="1">
                <a:solidFill>
                  <a:srgbClr val="00294B"/>
                </a:solidFill>
              </a:rPr>
              <a:t>Isocele</a:t>
            </a:r>
            <a:r>
              <a:rPr lang="en-US" sz="1600" b="1" dirty="0">
                <a:solidFill>
                  <a:srgbClr val="00294B"/>
                </a:solidFill>
              </a:rPr>
              <a:t> 2 separator</a:t>
            </a:r>
          </a:p>
        </p:txBody>
      </p:sp>
      <p:sp>
        <p:nvSpPr>
          <p:cNvPr id="8" name="Titre 2">
            <a:extLst>
              <a:ext uri="{FF2B5EF4-FFF2-40B4-BE49-F238E27FC236}">
                <a16:creationId xmlns:a16="http://schemas.microsoft.com/office/drawing/2014/main" id="{A389E754-E1C8-4839-AB38-611978C1BD58}"/>
              </a:ext>
            </a:extLst>
          </p:cNvPr>
          <p:cNvSpPr txBox="1">
            <a:spLocks/>
          </p:cNvSpPr>
          <p:nvPr/>
        </p:nvSpPr>
        <p:spPr>
          <a:xfrm>
            <a:off x="201812" y="787411"/>
            <a:ext cx="1722705" cy="385441"/>
          </a:xfrm>
          <a:prstGeom prst="rect">
            <a:avLst/>
          </a:prstGeom>
        </p:spPr>
        <p:txBody>
          <a:bodyPr vert="horz" lIns="103486" tIns="51743" rIns="103486" bIns="51743" rtlCol="0" anchor="ctr">
            <a:noAutofit/>
          </a:bodyPr>
          <a:lstStyle>
            <a:lvl1pPr algn="ctr" defTabSz="914400" rtl="0" eaLnBrk="1" latinLnBrk="0" hangingPunct="1">
              <a:lnSpc>
                <a:spcPct val="90000"/>
              </a:lnSpc>
              <a:spcBef>
                <a:spcPct val="0"/>
              </a:spcBef>
              <a:buNone/>
              <a:defRPr sz="2200" b="1" kern="1200">
                <a:solidFill>
                  <a:schemeClr val="bg1"/>
                </a:solidFill>
                <a:latin typeface="+mj-lt"/>
                <a:ea typeface="+mj-ea"/>
                <a:cs typeface="+mj-cs"/>
              </a:defRPr>
            </a:lvl1pPr>
          </a:lstStyle>
          <a:p>
            <a:pPr fontAlgn="auto">
              <a:spcBef>
                <a:spcPts val="1132"/>
              </a:spcBef>
              <a:spcAft>
                <a:spcPts val="0"/>
              </a:spcAft>
            </a:pPr>
            <a:r>
              <a:rPr lang="en-US" sz="2263" dirty="0">
                <a:solidFill>
                  <a:srgbClr val="002060"/>
                </a:solidFill>
                <a:latin typeface="Calibri" panose="020F0502020204030204"/>
                <a:ea typeface="+mn-ea"/>
                <a:cs typeface="+mn-cs"/>
              </a:rPr>
              <a:t> 1965-1985</a:t>
            </a:r>
            <a:endParaRPr lang="en-US" sz="3169" dirty="0">
              <a:solidFill>
                <a:srgbClr val="002060"/>
              </a:solidFill>
            </a:endParaRPr>
          </a:p>
        </p:txBody>
      </p:sp>
      <p:pic>
        <p:nvPicPr>
          <p:cNvPr id="9" name="Picture 2" descr="70-TandArriv2">
            <a:extLst>
              <a:ext uri="{FF2B5EF4-FFF2-40B4-BE49-F238E27FC236}">
                <a16:creationId xmlns:a16="http://schemas.microsoft.com/office/drawing/2014/main" id="{812F169C-32BF-4EE3-B6A7-7C37750D7A3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17744" y="3800346"/>
            <a:ext cx="2333683" cy="1784908"/>
          </a:xfrm>
          <a:prstGeom prst="roundRect">
            <a:avLst>
              <a:gd name="adj" fmla="val 4325"/>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 name="WordArt 3">
            <a:extLst>
              <a:ext uri="{FF2B5EF4-FFF2-40B4-BE49-F238E27FC236}">
                <a16:creationId xmlns:a16="http://schemas.microsoft.com/office/drawing/2014/main" id="{60C9861B-29F5-41C9-9147-AFE998910D4C}"/>
              </a:ext>
            </a:extLst>
          </p:cNvPr>
          <p:cNvSpPr>
            <a:spLocks noChangeAspect="1" noChangeArrowheads="1" noChangeShapeType="1" noTextEdit="1"/>
          </p:cNvSpPr>
          <p:nvPr/>
        </p:nvSpPr>
        <p:spPr bwMode="auto">
          <a:xfrm>
            <a:off x="4303122" y="4166549"/>
            <a:ext cx="2345200" cy="338639"/>
          </a:xfrm>
          <a:prstGeom prst="rect">
            <a:avLst/>
          </a:prstGeom>
        </p:spPr>
        <p:txBody>
          <a:bodyPr wrap="none" fromWordArt="1">
            <a:prstTxWarp prst="textPlain">
              <a:avLst>
                <a:gd name="adj" fmla="val 50000"/>
              </a:avLst>
            </a:prstTxWarp>
          </a:bodyPr>
          <a:lstStyle/>
          <a:p>
            <a:pPr algn="ctr"/>
            <a:endParaRPr lang="en-US" i="1" kern="10">
              <a:ln w="9525">
                <a:solidFill>
                  <a:srgbClr val="000000"/>
                </a:solidFill>
                <a:round/>
                <a:headEnd/>
                <a:tailEnd/>
              </a:ln>
              <a:solidFill>
                <a:srgbClr val="FFFFFF"/>
              </a:solidFill>
              <a:effectLst>
                <a:outerShdw dist="35921" dir="2700000" algn="ctr" rotWithShape="0">
                  <a:srgbClr val="808080">
                    <a:alpha val="80000"/>
                  </a:srgbClr>
                </a:outerShdw>
              </a:effectLst>
              <a:latin typeface="Arial Black" panose="020B0A04020102020204" pitchFamily="34" charset="0"/>
            </a:endParaRPr>
          </a:p>
        </p:txBody>
      </p:sp>
      <p:pic>
        <p:nvPicPr>
          <p:cNvPr id="11" name="Picture 2" descr="60-4MeV">
            <a:extLst>
              <a:ext uri="{FF2B5EF4-FFF2-40B4-BE49-F238E27FC236}">
                <a16:creationId xmlns:a16="http://schemas.microsoft.com/office/drawing/2014/main" id="{802034C3-E9C3-4E25-B503-EDDE3EB7169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439877" y="1678086"/>
            <a:ext cx="1383792" cy="1888962"/>
          </a:xfrm>
          <a:prstGeom prst="roundRect">
            <a:avLst>
              <a:gd name="adj" fmla="val 10640"/>
            </a:avLst>
          </a:prstGeom>
          <a:noFill/>
          <a:extLst>
            <a:ext uri="{909E8E84-426E-40DD-AFC4-6F175D3DCCD1}">
              <a14:hiddenFill xmlns:a14="http://schemas.microsoft.com/office/drawing/2010/main">
                <a:solidFill>
                  <a:srgbClr val="FFFFFF"/>
                </a:solidFill>
              </a14:hiddenFill>
            </a:ext>
          </a:extLst>
        </p:spPr>
      </p:pic>
      <p:pic>
        <p:nvPicPr>
          <p:cNvPr id="15" name="Picture 2" descr="69-LinacAlice">
            <a:extLst>
              <a:ext uri="{FF2B5EF4-FFF2-40B4-BE49-F238E27FC236}">
                <a16:creationId xmlns:a16="http://schemas.microsoft.com/office/drawing/2014/main" id="{B53AA37A-7E4C-403E-82AD-686A9BB69987}"/>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086860" y="1688687"/>
            <a:ext cx="2948502" cy="1896466"/>
          </a:xfrm>
          <a:prstGeom prst="roundRect">
            <a:avLst>
              <a:gd name="adj" fmla="val 8031"/>
            </a:avLst>
          </a:prstGeom>
          <a:ln w="28575"/>
          <a:extLst>
            <a:ext uri="{909E8E84-426E-40DD-AFC4-6F175D3DCCD1}">
              <a14:hiddenFill xmlns:a14="http://schemas.microsoft.com/office/drawing/2010/main">
                <a:solidFill>
                  <a:srgbClr val="FFFFFF"/>
                </a:solidFill>
              </a14:hiddenFill>
            </a:ext>
          </a:extLst>
        </p:spPr>
      </p:pic>
      <p:sp>
        <p:nvSpPr>
          <p:cNvPr id="16" name="ZoneTexte 15">
            <a:extLst>
              <a:ext uri="{FF2B5EF4-FFF2-40B4-BE49-F238E27FC236}">
                <a16:creationId xmlns:a16="http://schemas.microsoft.com/office/drawing/2014/main" id="{D2F0A6B0-BFC6-47AD-97E7-4D625A60EF1F}"/>
              </a:ext>
            </a:extLst>
          </p:cNvPr>
          <p:cNvSpPr txBox="1"/>
          <p:nvPr/>
        </p:nvSpPr>
        <p:spPr>
          <a:xfrm>
            <a:off x="4049445" y="1583974"/>
            <a:ext cx="1383792" cy="406640"/>
          </a:xfrm>
          <a:prstGeom prst="snip2DiagRect">
            <a:avLst/>
          </a:prstGeom>
          <a:solidFill>
            <a:schemeClr val="bg1"/>
          </a:solidFill>
          <a:ln w="28575">
            <a:solidFill>
              <a:srgbClr val="C4004A"/>
            </a:solidFill>
          </a:ln>
        </p:spPr>
        <p:style>
          <a:lnRef idx="2">
            <a:schemeClr val="accent2"/>
          </a:lnRef>
          <a:fillRef idx="1">
            <a:schemeClr val="lt1"/>
          </a:fillRef>
          <a:effectRef idx="0">
            <a:schemeClr val="accent2"/>
          </a:effectRef>
          <a:fontRef idx="minor">
            <a:schemeClr val="dk1"/>
          </a:fontRef>
        </p:style>
        <p:txBody>
          <a:bodyPr wrap="none" rtlCol="0" anchor="ctr">
            <a:spAutoFit/>
          </a:bodyPr>
          <a:lstStyle>
            <a:defPPr>
              <a:defRPr lang="fr-FR"/>
            </a:defPPr>
            <a:lvl1pPr algn="ctr">
              <a:lnSpc>
                <a:spcPct val="150000"/>
              </a:lnSpc>
              <a:defRPr sz="1200" b="1">
                <a:solidFill>
                  <a:srgbClr val="00294B"/>
                </a:solidFill>
              </a:defRPr>
            </a:lvl1pPr>
          </a:lstStyle>
          <a:p>
            <a:r>
              <a:rPr lang="en-US" dirty="0"/>
              <a:t>LINAC ALICE 1969</a:t>
            </a:r>
          </a:p>
        </p:txBody>
      </p:sp>
      <p:pic>
        <p:nvPicPr>
          <p:cNvPr id="18" name="Picture 6">
            <a:extLst>
              <a:ext uri="{FF2B5EF4-FFF2-40B4-BE49-F238E27FC236}">
                <a16:creationId xmlns:a16="http://schemas.microsoft.com/office/drawing/2014/main" id="{E2BF8BF8-B1B5-4133-B202-D60FB100227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49106" y="1678086"/>
            <a:ext cx="2723084" cy="1896466"/>
          </a:xfrm>
          <a:prstGeom prst="roundRect">
            <a:avLst>
              <a:gd name="adj" fmla="val 6303"/>
            </a:avLst>
          </a:prstGeom>
        </p:spPr>
      </p:pic>
      <p:sp>
        <p:nvSpPr>
          <p:cNvPr id="19" name="ZoneTexte 18">
            <a:extLst>
              <a:ext uri="{FF2B5EF4-FFF2-40B4-BE49-F238E27FC236}">
                <a16:creationId xmlns:a16="http://schemas.microsoft.com/office/drawing/2014/main" id="{987C4ACE-5483-469A-9CAC-A7A78B34CC60}"/>
              </a:ext>
            </a:extLst>
          </p:cNvPr>
          <p:cNvSpPr txBox="1"/>
          <p:nvPr/>
        </p:nvSpPr>
        <p:spPr>
          <a:xfrm>
            <a:off x="857143" y="1583974"/>
            <a:ext cx="873408" cy="433003"/>
          </a:xfrm>
          <a:prstGeom prst="snip2DiagRect">
            <a:avLst>
              <a:gd name="adj1" fmla="val 0"/>
              <a:gd name="adj2" fmla="val 21507"/>
            </a:avLst>
          </a:prstGeom>
          <a:solidFill>
            <a:schemeClr val="bg1"/>
          </a:solidFill>
          <a:ln w="28575">
            <a:solidFill>
              <a:srgbClr val="C4004A"/>
            </a:solidFill>
          </a:ln>
        </p:spPr>
        <p:style>
          <a:lnRef idx="2">
            <a:schemeClr val="accent2"/>
          </a:lnRef>
          <a:fillRef idx="1">
            <a:schemeClr val="lt1"/>
          </a:fillRef>
          <a:effectRef idx="0">
            <a:schemeClr val="accent2"/>
          </a:effectRef>
          <a:fontRef idx="minor">
            <a:schemeClr val="dk1"/>
          </a:fontRef>
        </p:style>
        <p:txBody>
          <a:bodyPr wrap="none" rtlCol="0" anchor="ctr">
            <a:spAutoFit/>
          </a:bodyPr>
          <a:lstStyle/>
          <a:p>
            <a:pPr algn="ctr">
              <a:lnSpc>
                <a:spcPct val="150000"/>
              </a:lnSpc>
            </a:pPr>
            <a:r>
              <a:rPr lang="en-US" sz="1200" b="1" dirty="0">
                <a:solidFill>
                  <a:srgbClr val="00294B"/>
                </a:solidFill>
              </a:rPr>
              <a:t>CEV </a:t>
            </a:r>
            <a:r>
              <a:rPr lang="en-US" sz="1200" b="1" dirty="0">
                <a:solidFill>
                  <a:srgbClr val="FF6700"/>
                </a:solidFill>
              </a:rPr>
              <a:t>1965</a:t>
            </a:r>
          </a:p>
        </p:txBody>
      </p:sp>
      <p:sp>
        <p:nvSpPr>
          <p:cNvPr id="20" name="ZoneTexte 19">
            <a:extLst>
              <a:ext uri="{FF2B5EF4-FFF2-40B4-BE49-F238E27FC236}">
                <a16:creationId xmlns:a16="http://schemas.microsoft.com/office/drawing/2014/main" id="{951ED18F-51FE-4001-8655-630CC65C6489}"/>
              </a:ext>
            </a:extLst>
          </p:cNvPr>
          <p:cNvSpPr txBox="1"/>
          <p:nvPr/>
        </p:nvSpPr>
        <p:spPr>
          <a:xfrm>
            <a:off x="7253709" y="1607685"/>
            <a:ext cx="1476617" cy="406640"/>
          </a:xfrm>
          <a:prstGeom prst="snip2DiagRect">
            <a:avLst/>
          </a:prstGeom>
          <a:solidFill>
            <a:schemeClr val="bg1"/>
          </a:solidFill>
          <a:ln w="28575">
            <a:solidFill>
              <a:srgbClr val="C4004A"/>
            </a:solidFill>
          </a:ln>
        </p:spPr>
        <p:style>
          <a:lnRef idx="2">
            <a:schemeClr val="accent2"/>
          </a:lnRef>
          <a:fillRef idx="1">
            <a:schemeClr val="lt1"/>
          </a:fillRef>
          <a:effectRef idx="0">
            <a:schemeClr val="accent2"/>
          </a:effectRef>
          <a:fontRef idx="minor">
            <a:schemeClr val="dk1"/>
          </a:fontRef>
        </p:style>
        <p:txBody>
          <a:bodyPr wrap="none" rtlCol="0" anchor="ctr">
            <a:spAutoFit/>
          </a:bodyPr>
          <a:lstStyle>
            <a:defPPr>
              <a:defRPr lang="fr-FR"/>
            </a:defPPr>
            <a:lvl1pPr algn="ctr">
              <a:lnSpc>
                <a:spcPct val="150000"/>
              </a:lnSpc>
              <a:defRPr sz="1200" b="1">
                <a:solidFill>
                  <a:srgbClr val="00294B"/>
                </a:solidFill>
              </a:defRPr>
            </a:lvl1pPr>
          </a:lstStyle>
          <a:p>
            <a:r>
              <a:rPr lang="en-US" dirty="0"/>
              <a:t>4 MeV </a:t>
            </a:r>
            <a:r>
              <a:rPr lang="en-US" dirty="0">
                <a:solidFill>
                  <a:srgbClr val="FF6700"/>
                </a:solidFill>
              </a:rPr>
              <a:t>1962</a:t>
            </a:r>
          </a:p>
        </p:txBody>
      </p:sp>
      <p:grpSp>
        <p:nvGrpSpPr>
          <p:cNvPr id="21" name="Groupe 20">
            <a:extLst>
              <a:ext uri="{FF2B5EF4-FFF2-40B4-BE49-F238E27FC236}">
                <a16:creationId xmlns:a16="http://schemas.microsoft.com/office/drawing/2014/main" id="{2C574CCC-7775-44F4-AF4A-07685E152B51}"/>
              </a:ext>
            </a:extLst>
          </p:cNvPr>
          <p:cNvGrpSpPr/>
          <p:nvPr/>
        </p:nvGrpSpPr>
        <p:grpSpPr>
          <a:xfrm>
            <a:off x="6043302" y="3991908"/>
            <a:ext cx="992060" cy="1280169"/>
            <a:chOff x="6306625" y="3730376"/>
            <a:chExt cx="1433978" cy="1850428"/>
          </a:xfrm>
        </p:grpSpPr>
        <p:sp>
          <p:nvSpPr>
            <p:cNvPr id="22" name="Organigramme : Processus 8">
              <a:extLst>
                <a:ext uri="{FF2B5EF4-FFF2-40B4-BE49-F238E27FC236}">
                  <a16:creationId xmlns:a16="http://schemas.microsoft.com/office/drawing/2014/main" id="{DF441EE9-9734-452C-9913-30EBCC823452}"/>
                </a:ext>
              </a:extLst>
            </p:cNvPr>
            <p:cNvSpPr/>
            <p:nvPr/>
          </p:nvSpPr>
          <p:spPr>
            <a:xfrm>
              <a:off x="6306625" y="5116164"/>
              <a:ext cx="1433978" cy="464640"/>
            </a:xfrm>
            <a:prstGeom prst="flowChartProcess">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45" dirty="0">
                  <a:solidFill>
                    <a:srgbClr val="C4004A"/>
                  </a:solidFill>
                  <a:latin typeface="Arial Black" panose="020B0A04020102020204" pitchFamily="34" charset="0"/>
                </a:rPr>
                <a:t>Michel Langevin</a:t>
              </a:r>
            </a:p>
          </p:txBody>
        </p:sp>
        <p:pic>
          <p:nvPicPr>
            <p:cNvPr id="23" name="Image 22">
              <a:extLst>
                <a:ext uri="{FF2B5EF4-FFF2-40B4-BE49-F238E27FC236}">
                  <a16:creationId xmlns:a16="http://schemas.microsoft.com/office/drawing/2014/main" id="{E97FA4BE-E670-4517-8C82-3AE46DDEFF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435874" y="3730376"/>
              <a:ext cx="1175480" cy="1175480"/>
            </a:xfrm>
            <a:prstGeom prst="ellipse">
              <a:avLst/>
            </a:prstGeom>
            <a:ln w="38100">
              <a:solidFill>
                <a:srgbClr val="C4004A"/>
              </a:solidFill>
            </a:ln>
          </p:spPr>
        </p:pic>
      </p:grpSp>
      <p:sp>
        <p:nvSpPr>
          <p:cNvPr id="24" name="ZoneTexte 23">
            <a:extLst>
              <a:ext uri="{FF2B5EF4-FFF2-40B4-BE49-F238E27FC236}">
                <a16:creationId xmlns:a16="http://schemas.microsoft.com/office/drawing/2014/main" id="{8D0595DB-3CF4-421B-B6A5-2B6695730A15}"/>
              </a:ext>
            </a:extLst>
          </p:cNvPr>
          <p:cNvSpPr txBox="1"/>
          <p:nvPr/>
        </p:nvSpPr>
        <p:spPr>
          <a:xfrm>
            <a:off x="7228327" y="3460528"/>
            <a:ext cx="2423100" cy="550962"/>
          </a:xfrm>
          <a:prstGeom prst="snip2DiagRect">
            <a:avLst/>
          </a:prstGeom>
          <a:solidFill>
            <a:schemeClr val="bg1"/>
          </a:solidFill>
          <a:ln w="28575">
            <a:solidFill>
              <a:srgbClr val="C4004A"/>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defPPr>
              <a:defRPr lang="fr-FR"/>
            </a:defPPr>
            <a:lvl1pPr algn="ctr">
              <a:lnSpc>
                <a:spcPct val="150000"/>
              </a:lnSpc>
              <a:defRPr sz="1200" b="1">
                <a:solidFill>
                  <a:srgbClr val="00294B"/>
                </a:solidFill>
              </a:defRPr>
            </a:lvl1pPr>
          </a:lstStyle>
          <a:p>
            <a:pPr>
              <a:lnSpc>
                <a:spcPct val="100000"/>
              </a:lnSpc>
            </a:pPr>
            <a:r>
              <a:rPr lang="en-US" dirty="0"/>
              <a:t>Van de Graff  MP 10 MV</a:t>
            </a:r>
          </a:p>
          <a:p>
            <a:pPr>
              <a:lnSpc>
                <a:spcPct val="100000"/>
              </a:lnSpc>
            </a:pPr>
            <a:r>
              <a:rPr lang="en-US" dirty="0">
                <a:solidFill>
                  <a:srgbClr val="FF6700"/>
                </a:solidFill>
              </a:rPr>
              <a:t>1970</a:t>
            </a:r>
          </a:p>
        </p:txBody>
      </p:sp>
      <p:pic>
        <p:nvPicPr>
          <p:cNvPr id="25" name="Picture 8">
            <a:extLst>
              <a:ext uri="{FF2B5EF4-FFF2-40B4-BE49-F238E27FC236}">
                <a16:creationId xmlns:a16="http://schemas.microsoft.com/office/drawing/2014/main" id="{E13E495F-3513-4FAC-90B0-28FECA356CE2}"/>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371" t="5582" r="6433"/>
          <a:stretch/>
        </p:blipFill>
        <p:spPr>
          <a:xfrm>
            <a:off x="3008986" y="3787546"/>
            <a:ext cx="2429076" cy="1777864"/>
          </a:xfrm>
          <a:prstGeom prst="roundRect">
            <a:avLst>
              <a:gd name="adj" fmla="val 7500"/>
            </a:avLst>
          </a:prstGeom>
        </p:spPr>
      </p:pic>
      <p:sp>
        <p:nvSpPr>
          <p:cNvPr id="26" name="ZoneTexte 25">
            <a:extLst>
              <a:ext uri="{FF2B5EF4-FFF2-40B4-BE49-F238E27FC236}">
                <a16:creationId xmlns:a16="http://schemas.microsoft.com/office/drawing/2014/main" id="{92A66783-C137-4A5F-8FC9-5884FB408D13}"/>
              </a:ext>
            </a:extLst>
          </p:cNvPr>
          <p:cNvSpPr txBox="1"/>
          <p:nvPr/>
        </p:nvSpPr>
        <p:spPr>
          <a:xfrm>
            <a:off x="1518209" y="4306132"/>
            <a:ext cx="1830867" cy="677108"/>
          </a:xfrm>
          <a:prstGeom prst="homePlate">
            <a:avLst>
              <a:gd name="adj" fmla="val 52947"/>
            </a:avLst>
          </a:prstGeom>
          <a:solidFill>
            <a:schemeClr val="bg1"/>
          </a:solidFill>
          <a:ln w="28575">
            <a:solidFill>
              <a:srgbClr val="C4004A"/>
            </a:solidFill>
          </a:ln>
        </p:spPr>
        <p:style>
          <a:lnRef idx="2">
            <a:schemeClr val="accent2"/>
          </a:lnRef>
          <a:fillRef idx="1">
            <a:schemeClr val="lt1"/>
          </a:fillRef>
          <a:effectRef idx="0">
            <a:schemeClr val="accent2"/>
          </a:effectRef>
          <a:fontRef idx="minor">
            <a:schemeClr val="dk1"/>
          </a:fontRef>
        </p:style>
        <p:txBody>
          <a:bodyPr wrap="square" rtlCol="0" anchor="ctr">
            <a:spAutoFit/>
          </a:bodyPr>
          <a:lstStyle>
            <a:defPPr>
              <a:defRPr lang="fr-FR"/>
            </a:defPPr>
            <a:lvl1pPr algn="ctr">
              <a:lnSpc>
                <a:spcPct val="150000"/>
              </a:lnSpc>
              <a:defRPr sz="1200" b="1">
                <a:solidFill>
                  <a:srgbClr val="00294B"/>
                </a:solidFill>
              </a:defRPr>
            </a:lvl1pPr>
          </a:lstStyle>
          <a:p>
            <a:pPr algn="l">
              <a:lnSpc>
                <a:spcPct val="100000"/>
              </a:lnSpc>
            </a:pPr>
            <a:r>
              <a:rPr lang="en-US" sz="1400" dirty="0"/>
              <a:t>Marc </a:t>
            </a:r>
            <a:r>
              <a:rPr lang="en-US" sz="1400" dirty="0" err="1"/>
              <a:t>Lefort</a:t>
            </a:r>
            <a:endParaRPr lang="en-US" sz="1400" dirty="0"/>
          </a:p>
          <a:p>
            <a:pPr algn="l">
              <a:lnSpc>
                <a:spcPct val="100000"/>
              </a:lnSpc>
            </a:pPr>
            <a:r>
              <a:rPr lang="en-US" b="0" dirty="0"/>
              <a:t>The founding father of Heavy Ion physics</a:t>
            </a:r>
          </a:p>
        </p:txBody>
      </p:sp>
    </p:spTree>
    <p:extLst>
      <p:ext uri="{BB962C8B-B14F-4D97-AF65-F5344CB8AC3E}">
        <p14:creationId xmlns:p14="http://schemas.microsoft.com/office/powerpoint/2010/main" val="8410764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E160B3F9-9DA5-465F-81BE-DDED5B8AB917}"/>
              </a:ext>
            </a:extLst>
          </p:cNvPr>
          <p:cNvSpPr/>
          <p:nvPr/>
        </p:nvSpPr>
        <p:spPr>
          <a:xfrm>
            <a:off x="229575" y="1934022"/>
            <a:ext cx="4640178" cy="2406891"/>
          </a:xfrm>
          <a:prstGeom prst="rect">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Espace réservé de la date 1">
            <a:extLst>
              <a:ext uri="{FF2B5EF4-FFF2-40B4-BE49-F238E27FC236}">
                <a16:creationId xmlns:a16="http://schemas.microsoft.com/office/drawing/2014/main" id="{29CD791C-423D-4F72-8814-C569EC7D78A3}"/>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A28DAF0F-15FC-4A26-BCF5-A2374CFC7362}"/>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4882CADC-B8BE-477C-BC41-BED5C302661F}"/>
              </a:ext>
            </a:extLst>
          </p:cNvPr>
          <p:cNvSpPr>
            <a:spLocks noGrp="1"/>
          </p:cNvSpPr>
          <p:nvPr>
            <p:ph type="sldNum" sz="quarter" idx="12"/>
          </p:nvPr>
        </p:nvSpPr>
        <p:spPr/>
        <p:txBody>
          <a:bodyPr/>
          <a:lstStyle/>
          <a:p>
            <a:fld id="{77E71596-5F9D-49C5-9701-16B3CA54319D}" type="slidenum">
              <a:rPr lang="fr-FR" smtClean="0"/>
              <a:pPr/>
              <a:t>7</a:t>
            </a:fld>
            <a:endParaRPr lang="fr-FR" dirty="0"/>
          </a:p>
        </p:txBody>
      </p:sp>
      <p:sp>
        <p:nvSpPr>
          <p:cNvPr id="6" name="Titre 5">
            <a:extLst>
              <a:ext uri="{FF2B5EF4-FFF2-40B4-BE49-F238E27FC236}">
                <a16:creationId xmlns:a16="http://schemas.microsoft.com/office/drawing/2014/main" id="{25739680-50BE-420B-AA20-2CF8E5C3F3AF}"/>
              </a:ext>
            </a:extLst>
          </p:cNvPr>
          <p:cNvSpPr>
            <a:spLocks noGrp="1"/>
          </p:cNvSpPr>
          <p:nvPr>
            <p:ph type="title"/>
          </p:nvPr>
        </p:nvSpPr>
        <p:spPr>
          <a:xfrm>
            <a:off x="2542071" y="149425"/>
            <a:ext cx="5688632" cy="432048"/>
          </a:xfrm>
        </p:spPr>
        <p:txBody>
          <a:bodyPr/>
          <a:lstStyle/>
          <a:p>
            <a:r>
              <a:rPr lang="en-US" dirty="0">
                <a:solidFill>
                  <a:srgbClr val="C4004A"/>
                </a:solidFill>
                <a:effectLst>
                  <a:outerShdw blurRad="38100" dist="38100" dir="2700000" algn="tl">
                    <a:srgbClr val="000000">
                      <a:alpha val="43137"/>
                    </a:srgbClr>
                  </a:outerShdw>
                </a:effectLst>
              </a:rPr>
              <a:t>CEV – ALICE- a New era: Heavy ions Physics </a:t>
            </a:r>
            <a:endParaRPr lang="fr-FR" dirty="0">
              <a:solidFill>
                <a:srgbClr val="C4004A"/>
              </a:solidFill>
              <a:effectLst>
                <a:outerShdw blurRad="38100" dist="38100" dir="2700000" algn="tl">
                  <a:srgbClr val="000000">
                    <a:alpha val="43137"/>
                  </a:srgbClr>
                </a:outerShdw>
              </a:effectLst>
            </a:endParaRPr>
          </a:p>
        </p:txBody>
      </p:sp>
      <p:sp>
        <p:nvSpPr>
          <p:cNvPr id="7" name="Espace réservé du texte 2">
            <a:extLst>
              <a:ext uri="{FF2B5EF4-FFF2-40B4-BE49-F238E27FC236}">
                <a16:creationId xmlns:a16="http://schemas.microsoft.com/office/drawing/2014/main" id="{2198DFEB-D583-470C-AB28-99713C40A5C8}"/>
              </a:ext>
            </a:extLst>
          </p:cNvPr>
          <p:cNvSpPr txBox="1">
            <a:spLocks/>
          </p:cNvSpPr>
          <p:nvPr/>
        </p:nvSpPr>
        <p:spPr>
          <a:xfrm>
            <a:off x="106199" y="773787"/>
            <a:ext cx="4889668" cy="65115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fontAlgn="auto">
              <a:spcAft>
                <a:spcPts val="0"/>
              </a:spcAft>
              <a:buNone/>
            </a:pPr>
            <a:r>
              <a:rPr lang="en-US" sz="2037" b="1" dirty="0">
                <a:solidFill>
                  <a:srgbClr val="FF0000"/>
                </a:solidFill>
              </a:rPr>
              <a:t>The quest  for Super Heavy Elements</a:t>
            </a:r>
          </a:p>
          <a:p>
            <a:pPr marL="0" indent="0" algn="ctr" fontAlgn="auto">
              <a:spcBef>
                <a:spcPts val="0"/>
              </a:spcBef>
              <a:spcAft>
                <a:spcPts val="0"/>
              </a:spcAft>
              <a:buNone/>
            </a:pPr>
            <a:r>
              <a:rPr lang="en-US" sz="1584" b="1" dirty="0"/>
              <a:t>Y. </a:t>
            </a:r>
            <a:r>
              <a:rPr lang="en-US" sz="1584" b="1" dirty="0" err="1"/>
              <a:t>Oganessian</a:t>
            </a:r>
            <a:r>
              <a:rPr lang="en-US" sz="1584" b="1" dirty="0"/>
              <a:t>, M. </a:t>
            </a:r>
            <a:r>
              <a:rPr lang="en-US" sz="1584" b="1" dirty="0" err="1"/>
              <a:t>Lefort</a:t>
            </a:r>
            <a:r>
              <a:rPr lang="en-US" sz="1584" b="1" dirty="0"/>
              <a:t>, M. </a:t>
            </a:r>
            <a:r>
              <a:rPr lang="en-US" sz="1584" b="1" dirty="0" err="1"/>
              <a:t>Riou</a:t>
            </a:r>
            <a:r>
              <a:rPr lang="en-US" sz="1584" b="1" dirty="0"/>
              <a:t> et al   </a:t>
            </a:r>
            <a:r>
              <a:rPr lang="en-US" sz="1811" b="1" dirty="0"/>
              <a:t>IPNO 1971</a:t>
            </a:r>
            <a:endParaRPr lang="en-US" sz="1584" b="1" dirty="0"/>
          </a:p>
        </p:txBody>
      </p:sp>
      <p:graphicFrame>
        <p:nvGraphicFramePr>
          <p:cNvPr id="8" name="Object 14">
            <a:extLst>
              <a:ext uri="{FF2B5EF4-FFF2-40B4-BE49-F238E27FC236}">
                <a16:creationId xmlns:a16="http://schemas.microsoft.com/office/drawing/2014/main" id="{C54B26F8-F4B0-48BE-B697-7389BD6E227B}"/>
              </a:ext>
            </a:extLst>
          </p:cNvPr>
          <p:cNvGraphicFramePr>
            <a:graphicFrameLocks noGrp="1" noChangeAspect="1"/>
          </p:cNvGraphicFramePr>
          <p:nvPr>
            <p:ph sz="half" idx="2"/>
            <p:extLst>
              <p:ext uri="{D42A27DB-BD31-4B8C-83A1-F6EECF244321}">
                <p14:modId xmlns:p14="http://schemas.microsoft.com/office/powerpoint/2010/main" val="1083243633"/>
              </p:ext>
            </p:extLst>
          </p:nvPr>
        </p:nvGraphicFramePr>
        <p:xfrm>
          <a:off x="512866" y="2081722"/>
          <a:ext cx="4073596" cy="2111490"/>
        </p:xfrm>
        <a:graphic>
          <a:graphicData uri="http://schemas.openxmlformats.org/presentationml/2006/ole">
            <mc:AlternateContent xmlns:mc="http://schemas.openxmlformats.org/markup-compatibility/2006">
              <mc:Choice xmlns:v="urn:schemas-microsoft-com:vml" Requires="v">
                <p:oleObj spid="_x0000_s3174" name="CorelDRAW" r:id="rId4" imgW="7398000" imgH="3783240" progId="CorelDRAW.Graphic.11">
                  <p:embed/>
                </p:oleObj>
              </mc:Choice>
              <mc:Fallback>
                <p:oleObj name="CorelDRAW" r:id="rId4" imgW="7398000" imgH="3783240" progId="CorelDRAW.Graphic.11">
                  <p:embed/>
                  <p:pic>
                    <p:nvPicPr>
                      <p:cNvPr id="10" name="Object 1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2866" y="2081722"/>
                        <a:ext cx="4073596" cy="2111490"/>
                      </a:xfrm>
                      <a:prstGeom prst="rect">
                        <a:avLst/>
                      </a:prstGeom>
                      <a:solidFill>
                        <a:srgbClr val="002060"/>
                      </a:solidFill>
                      <a:ln>
                        <a:noFill/>
                      </a:ln>
                      <a:effectLst/>
                    </p:spPr>
                  </p:pic>
                </p:oleObj>
              </mc:Fallback>
            </mc:AlternateContent>
          </a:graphicData>
        </a:graphic>
      </p:graphicFrame>
      <p:sp>
        <p:nvSpPr>
          <p:cNvPr id="9" name="TextBox 5">
            <a:extLst>
              <a:ext uri="{FF2B5EF4-FFF2-40B4-BE49-F238E27FC236}">
                <a16:creationId xmlns:a16="http://schemas.microsoft.com/office/drawing/2014/main" id="{39596781-46F8-4E99-816A-48A902012315}"/>
              </a:ext>
            </a:extLst>
          </p:cNvPr>
          <p:cNvSpPr txBox="1"/>
          <p:nvPr/>
        </p:nvSpPr>
        <p:spPr>
          <a:xfrm>
            <a:off x="229575" y="1445568"/>
            <a:ext cx="4655852" cy="488454"/>
          </a:xfrm>
          <a:prstGeom prst="round2SameRect">
            <a:avLst>
              <a:gd name="adj1" fmla="val 21683"/>
              <a:gd name="adj2" fmla="val 0"/>
            </a:avLst>
          </a:prstGeom>
          <a:solidFill>
            <a:schemeClr val="bg1"/>
          </a:solidFill>
          <a:ln w="12700">
            <a:solidFill>
              <a:srgbClr val="00294B"/>
            </a:solidFill>
          </a:ln>
        </p:spPr>
        <p:txBody>
          <a:bodyPr wrap="square" rtlCol="0">
            <a:spAutoFit/>
          </a:bodyPr>
          <a:lstStyle/>
          <a:p>
            <a:pPr algn="ctr"/>
            <a:r>
              <a:rPr lang="en-US" sz="1200" b="1" dirty="0">
                <a:solidFill>
                  <a:srgbClr val="FF0000"/>
                </a:solidFill>
              </a:rPr>
              <a:t>World premiere  Kr beam of</a:t>
            </a:r>
            <a:r>
              <a:rPr lang="en-US" sz="1200" b="1" dirty="0">
                <a:solidFill>
                  <a:srgbClr val="FF0000"/>
                </a:solidFill>
                <a:latin typeface="+mn-lt"/>
              </a:rPr>
              <a:t> CEV-ALICE at 8 MeV/A</a:t>
            </a:r>
          </a:p>
          <a:p>
            <a:pPr algn="ctr"/>
            <a:r>
              <a:rPr lang="en-US" sz="1200" b="1" baseline="30000" dirty="0">
                <a:solidFill>
                  <a:srgbClr val="FF0000"/>
                </a:solidFill>
                <a:latin typeface="+mn-lt"/>
              </a:rPr>
              <a:t>82</a:t>
            </a:r>
            <a:r>
              <a:rPr lang="en-US" sz="1200" b="1" dirty="0">
                <a:solidFill>
                  <a:srgbClr val="FF0000"/>
                </a:solidFill>
                <a:latin typeface="+mn-lt"/>
              </a:rPr>
              <a:t>Kr+</a:t>
            </a:r>
            <a:r>
              <a:rPr lang="en-US" sz="1200" b="1" baseline="30000" dirty="0">
                <a:solidFill>
                  <a:srgbClr val="FF0000"/>
                </a:solidFill>
                <a:latin typeface="+mn-lt"/>
              </a:rPr>
              <a:t>232</a:t>
            </a:r>
            <a:r>
              <a:rPr lang="en-US" sz="1200" b="1" dirty="0">
                <a:solidFill>
                  <a:srgbClr val="FF0000"/>
                </a:solidFill>
                <a:latin typeface="+mn-lt"/>
              </a:rPr>
              <a:t>Th—</a:t>
            </a:r>
            <a:r>
              <a:rPr lang="en-US" sz="1200" b="1" baseline="30000" dirty="0">
                <a:solidFill>
                  <a:srgbClr val="FF0000"/>
                </a:solidFill>
                <a:latin typeface="+mn-lt"/>
              </a:rPr>
              <a:t>310 </a:t>
            </a:r>
            <a:r>
              <a:rPr lang="en-US" sz="1200" b="1" dirty="0">
                <a:solidFill>
                  <a:srgbClr val="FF0000"/>
                </a:solidFill>
                <a:latin typeface="+mn-lt"/>
              </a:rPr>
              <a:t>X (Z=126) + 4n</a:t>
            </a:r>
          </a:p>
        </p:txBody>
      </p:sp>
      <p:sp>
        <p:nvSpPr>
          <p:cNvPr id="10" name="Espace réservé du texte 4">
            <a:extLst>
              <a:ext uri="{FF2B5EF4-FFF2-40B4-BE49-F238E27FC236}">
                <a16:creationId xmlns:a16="http://schemas.microsoft.com/office/drawing/2014/main" id="{B2D0B87A-4217-4A6B-A099-08957EE19124}"/>
              </a:ext>
            </a:extLst>
          </p:cNvPr>
          <p:cNvSpPr txBox="1">
            <a:spLocks/>
          </p:cNvSpPr>
          <p:nvPr/>
        </p:nvSpPr>
        <p:spPr>
          <a:xfrm>
            <a:off x="5170363" y="796644"/>
            <a:ext cx="2880320" cy="93235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Bef>
                <a:spcPts val="600"/>
              </a:spcBef>
              <a:spcAft>
                <a:spcPts val="0"/>
              </a:spcAft>
            </a:pPr>
            <a:r>
              <a:rPr lang="en-US" sz="1400" b="1" dirty="0">
                <a:solidFill>
                  <a:srgbClr val="00294B"/>
                </a:solidFill>
              </a:rPr>
              <a:t>The discoveries are not where we expect them!</a:t>
            </a:r>
          </a:p>
          <a:p>
            <a:pPr fontAlgn="auto">
              <a:spcBef>
                <a:spcPts val="600"/>
              </a:spcBef>
              <a:spcAft>
                <a:spcPts val="0"/>
              </a:spcAft>
            </a:pPr>
            <a:r>
              <a:rPr lang="en-US" sz="1200" b="1" dirty="0">
                <a:solidFill>
                  <a:srgbClr val="00294B"/>
                </a:solidFill>
              </a:rPr>
              <a:t>Collisions </a:t>
            </a:r>
            <a:r>
              <a:rPr lang="en-US" sz="1400" b="1" dirty="0">
                <a:solidFill>
                  <a:srgbClr val="00294B"/>
                </a:solidFill>
                <a:effectLst>
                  <a:outerShdw blurRad="38100" dist="38100" dir="2700000" algn="tl">
                    <a:srgbClr val="000000">
                      <a:alpha val="43137"/>
                    </a:srgbClr>
                  </a:outerShdw>
                </a:effectLst>
              </a:rPr>
              <a:t>«deep-inelastic» </a:t>
            </a:r>
            <a:r>
              <a:rPr lang="en-US" sz="1200" b="1" dirty="0">
                <a:solidFill>
                  <a:srgbClr val="00294B"/>
                </a:solidFill>
              </a:rPr>
              <a:t>and Viscosity of the nuclear fluid</a:t>
            </a:r>
          </a:p>
        </p:txBody>
      </p:sp>
      <p:pic>
        <p:nvPicPr>
          <p:cNvPr id="11" name="Picture 5">
            <a:extLst>
              <a:ext uri="{FF2B5EF4-FFF2-40B4-BE49-F238E27FC236}">
                <a16:creationId xmlns:a16="http://schemas.microsoft.com/office/drawing/2014/main" id="{20B37152-0AD6-482C-BA0D-6A65F037024D}"/>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3016" r="6202" b="4631"/>
          <a:stretch/>
        </p:blipFill>
        <p:spPr>
          <a:xfrm>
            <a:off x="5903022" y="1736227"/>
            <a:ext cx="1699328" cy="2651208"/>
          </a:xfrm>
          <a:prstGeom prst="rect">
            <a:avLst/>
          </a:prstGeom>
        </p:spPr>
      </p:pic>
      <p:sp>
        <p:nvSpPr>
          <p:cNvPr id="12" name="Rectangle 11">
            <a:extLst>
              <a:ext uri="{FF2B5EF4-FFF2-40B4-BE49-F238E27FC236}">
                <a16:creationId xmlns:a16="http://schemas.microsoft.com/office/drawing/2014/main" id="{4335D19A-4E2D-457C-B576-EC50C328D37F}"/>
              </a:ext>
            </a:extLst>
          </p:cNvPr>
          <p:cNvSpPr/>
          <p:nvPr/>
        </p:nvSpPr>
        <p:spPr>
          <a:xfrm>
            <a:off x="5530352" y="4419084"/>
            <a:ext cx="2444833" cy="461665"/>
          </a:xfrm>
          <a:prstGeom prst="rect">
            <a:avLst/>
          </a:prstGeom>
        </p:spPr>
        <p:txBody>
          <a:bodyPr wrap="square">
            <a:spAutoFit/>
          </a:bodyPr>
          <a:lstStyle/>
          <a:p>
            <a:pPr algn="ctr"/>
            <a:r>
              <a:rPr lang="en-US" sz="1200" dirty="0" err="1">
                <a:effectLst>
                  <a:outerShdw blurRad="38100" dist="38100" dir="2700000" algn="tl">
                    <a:srgbClr val="000000">
                      <a:alpha val="43137"/>
                    </a:srgbClr>
                  </a:outerShdw>
                </a:effectLst>
                <a:latin typeface="+mn-lt"/>
              </a:rPr>
              <a:t>Gatty</a:t>
            </a:r>
            <a:r>
              <a:rPr lang="en-US" sz="1200" dirty="0">
                <a:effectLst>
                  <a:outerShdw blurRad="38100" dist="38100" dir="2700000" algn="tl">
                    <a:srgbClr val="000000">
                      <a:alpha val="43137"/>
                    </a:srgbClr>
                  </a:outerShdw>
                </a:effectLst>
                <a:latin typeface="+mn-lt"/>
              </a:rPr>
              <a:t>, </a:t>
            </a:r>
            <a:r>
              <a:rPr lang="en-US" sz="1200" dirty="0" err="1">
                <a:effectLst>
                  <a:outerShdw blurRad="38100" dist="38100" dir="2700000" algn="tl">
                    <a:srgbClr val="000000">
                      <a:alpha val="43137"/>
                    </a:srgbClr>
                  </a:outerShdw>
                </a:effectLst>
                <a:latin typeface="+mn-lt"/>
              </a:rPr>
              <a:t>Guerreau</a:t>
            </a:r>
            <a:r>
              <a:rPr lang="en-US" sz="1200" dirty="0">
                <a:effectLst>
                  <a:outerShdw blurRad="38100" dist="38100" dir="2700000" algn="tl">
                    <a:srgbClr val="000000">
                      <a:alpha val="43137"/>
                    </a:srgbClr>
                  </a:outerShdw>
                </a:effectLst>
                <a:latin typeface="+mn-lt"/>
              </a:rPr>
              <a:t>,  </a:t>
            </a:r>
            <a:r>
              <a:rPr lang="en-US" sz="1200" dirty="0" err="1">
                <a:effectLst>
                  <a:outerShdw blurRad="38100" dist="38100" dir="2700000" algn="tl">
                    <a:srgbClr val="000000">
                      <a:alpha val="43137"/>
                    </a:srgbClr>
                  </a:outerShdw>
                </a:effectLst>
                <a:latin typeface="+mn-lt"/>
              </a:rPr>
              <a:t>Galin</a:t>
            </a:r>
            <a:r>
              <a:rPr lang="en-US" sz="1200" dirty="0">
                <a:effectLst>
                  <a:outerShdw blurRad="38100" dist="38100" dir="2700000" algn="tl">
                    <a:srgbClr val="000000">
                      <a:alpha val="43137"/>
                    </a:srgbClr>
                  </a:outerShdw>
                </a:effectLst>
                <a:latin typeface="+mn-lt"/>
              </a:rPr>
              <a:t>, </a:t>
            </a:r>
            <a:r>
              <a:rPr lang="en-US" sz="1200" dirty="0" err="1">
                <a:effectLst>
                  <a:outerShdw blurRad="38100" dist="38100" dir="2700000" algn="tl">
                    <a:srgbClr val="000000">
                      <a:alpha val="43137"/>
                    </a:srgbClr>
                  </a:outerShdw>
                </a:effectLst>
                <a:latin typeface="+mn-lt"/>
              </a:rPr>
              <a:t>Lefort</a:t>
            </a:r>
            <a:r>
              <a:rPr lang="en-US" sz="1200" dirty="0">
                <a:effectLst>
                  <a:outerShdw blurRad="38100" dist="38100" dir="2700000" algn="tl">
                    <a:srgbClr val="000000">
                      <a:alpha val="43137"/>
                    </a:srgbClr>
                  </a:outerShdw>
                </a:effectLst>
                <a:latin typeface="+mn-lt"/>
              </a:rPr>
              <a:t> , </a:t>
            </a:r>
            <a:r>
              <a:rPr lang="en-US" sz="1200" dirty="0" err="1">
                <a:effectLst>
                  <a:outerShdw blurRad="38100" dist="38100" dir="2700000" algn="tl">
                    <a:srgbClr val="000000">
                      <a:alpha val="43137"/>
                    </a:srgbClr>
                  </a:outerShdw>
                </a:effectLst>
                <a:latin typeface="+mn-lt"/>
              </a:rPr>
              <a:t>Tarrago</a:t>
            </a:r>
            <a:r>
              <a:rPr lang="en-US" sz="1200" dirty="0">
                <a:effectLst>
                  <a:outerShdw blurRad="38100" dist="38100" dir="2700000" algn="tl">
                    <a:srgbClr val="000000">
                      <a:alpha val="43137"/>
                    </a:srgbClr>
                  </a:outerShdw>
                </a:effectLst>
                <a:latin typeface="+mn-lt"/>
              </a:rPr>
              <a:t>  1975</a:t>
            </a:r>
          </a:p>
        </p:txBody>
      </p:sp>
      <p:graphicFrame>
        <p:nvGraphicFramePr>
          <p:cNvPr id="15" name="Object 4">
            <a:extLst>
              <a:ext uri="{FF2B5EF4-FFF2-40B4-BE49-F238E27FC236}">
                <a16:creationId xmlns:a16="http://schemas.microsoft.com/office/drawing/2014/main" id="{1FCF40B1-9097-40A6-831F-226971EF0067}"/>
              </a:ext>
            </a:extLst>
          </p:cNvPr>
          <p:cNvGraphicFramePr>
            <a:graphicFrameLocks noChangeAspect="1"/>
          </p:cNvGraphicFramePr>
          <p:nvPr>
            <p:extLst>
              <p:ext uri="{D42A27DB-BD31-4B8C-83A1-F6EECF244321}">
                <p14:modId xmlns:p14="http://schemas.microsoft.com/office/powerpoint/2010/main" val="2475522041"/>
              </p:ext>
            </p:extLst>
          </p:nvPr>
        </p:nvGraphicFramePr>
        <p:xfrm>
          <a:off x="8630542" y="1722206"/>
          <a:ext cx="1757530" cy="2588754"/>
        </p:xfrm>
        <a:graphic>
          <a:graphicData uri="http://schemas.openxmlformats.org/presentationml/2006/ole">
            <mc:AlternateContent xmlns:mc="http://schemas.openxmlformats.org/markup-compatibility/2006">
              <mc:Choice xmlns:v="urn:schemas-microsoft-com:vml" Requires="v">
                <p:oleObj spid="_x0000_s3175" name="CorelDRAW" r:id="rId7" imgW="4998901" imgH="7363127" progId="CorelDRAW.Graphic.11">
                  <p:embed/>
                </p:oleObj>
              </mc:Choice>
              <mc:Fallback>
                <p:oleObj name="CorelDRAW" r:id="rId7" imgW="4998901" imgH="7363127" progId="CorelDRAW.Graphic.11">
                  <p:embed/>
                  <p:pic>
                    <p:nvPicPr>
                      <p:cNvPr id="14" name="Object 4"/>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630542" y="1722206"/>
                        <a:ext cx="1757530" cy="2588754"/>
                      </a:xfrm>
                      <a:prstGeom prst="rect">
                        <a:avLst/>
                      </a:prstGeom>
                      <a:noFill/>
                      <a:ln>
                        <a:noFill/>
                      </a:ln>
                      <a:effectLst/>
                      <a:extLst/>
                    </p:spPr>
                  </p:pic>
                </p:oleObj>
              </mc:Fallback>
            </mc:AlternateContent>
          </a:graphicData>
        </a:graphic>
      </p:graphicFrame>
      <p:sp>
        <p:nvSpPr>
          <p:cNvPr id="16" name="ZoneTexte 15">
            <a:extLst>
              <a:ext uri="{FF2B5EF4-FFF2-40B4-BE49-F238E27FC236}">
                <a16:creationId xmlns:a16="http://schemas.microsoft.com/office/drawing/2014/main" id="{BC581ADC-558B-4D9F-974C-5EE88B30329C}"/>
              </a:ext>
            </a:extLst>
          </p:cNvPr>
          <p:cNvSpPr txBox="1"/>
          <p:nvPr/>
        </p:nvSpPr>
        <p:spPr>
          <a:xfrm>
            <a:off x="8342999" y="777412"/>
            <a:ext cx="2422525" cy="861774"/>
          </a:xfrm>
          <a:prstGeom prst="rect">
            <a:avLst/>
          </a:prstGeom>
          <a:noFill/>
        </p:spPr>
        <p:txBody>
          <a:bodyPr wrap="square" rtlCol="0">
            <a:spAutoFit/>
          </a:bodyPr>
          <a:lstStyle/>
          <a:p>
            <a:r>
              <a:rPr lang="en-US" sz="1400" dirty="0"/>
              <a:t>About 10 years  later Collaboration  IPNO-</a:t>
            </a:r>
            <a:r>
              <a:rPr lang="en-US" sz="1400" dirty="0" err="1"/>
              <a:t>Dubna</a:t>
            </a:r>
            <a:endParaRPr lang="en-US" sz="1400" dirty="0"/>
          </a:p>
          <a:p>
            <a:r>
              <a:rPr lang="en-US" sz="1100" b="1" dirty="0">
                <a:solidFill>
                  <a:srgbClr val="FF0000"/>
                </a:solidFill>
              </a:rPr>
              <a:t>Radiochemistry  with few  atoms Identification of SHE Z=104-109</a:t>
            </a:r>
          </a:p>
        </p:txBody>
      </p:sp>
      <p:sp>
        <p:nvSpPr>
          <p:cNvPr id="17" name="Rectangle 16">
            <a:extLst>
              <a:ext uri="{FF2B5EF4-FFF2-40B4-BE49-F238E27FC236}">
                <a16:creationId xmlns:a16="http://schemas.microsoft.com/office/drawing/2014/main" id="{A8447AC7-9F3C-429F-8CA7-75723C49D551}"/>
              </a:ext>
            </a:extLst>
          </p:cNvPr>
          <p:cNvSpPr/>
          <p:nvPr/>
        </p:nvSpPr>
        <p:spPr>
          <a:xfrm>
            <a:off x="8238596" y="4330492"/>
            <a:ext cx="2444833" cy="658322"/>
          </a:xfrm>
          <a:prstGeom prst="rect">
            <a:avLst/>
          </a:prstGeom>
        </p:spPr>
        <p:txBody>
          <a:bodyPr wrap="square">
            <a:spAutoFit/>
          </a:bodyPr>
          <a:lstStyle/>
          <a:p>
            <a:pPr algn="ctr" eaLnBrk="0" hangingPunct="0"/>
            <a:r>
              <a:rPr lang="en-US" altLang="en-US" sz="1245" dirty="0" err="1">
                <a:latin typeface="+mj-lt"/>
              </a:rPr>
              <a:t>Radiochimica</a:t>
            </a:r>
            <a:r>
              <a:rPr lang="en-US" altLang="en-US" sz="1245" dirty="0">
                <a:latin typeface="+mj-lt"/>
              </a:rPr>
              <a:t> Acta 37, 113 (1984)</a:t>
            </a:r>
          </a:p>
          <a:p>
            <a:pPr algn="ctr" eaLnBrk="0" hangingPunct="0"/>
            <a:r>
              <a:rPr lang="en-US" altLang="en-US" sz="1188" b="1" dirty="0">
                <a:effectLst>
                  <a:outerShdw blurRad="38100" dist="38100" dir="2700000" algn="tl">
                    <a:srgbClr val="000000">
                      <a:alpha val="43137"/>
                    </a:srgbClr>
                  </a:outerShdw>
                </a:effectLst>
                <a:latin typeface="+mj-lt"/>
              </a:rPr>
              <a:t>SHE  Z=104-109  IPNO-JINR </a:t>
            </a:r>
            <a:r>
              <a:rPr lang="en-US" altLang="en-US" sz="1188" b="1" dirty="0" err="1">
                <a:effectLst>
                  <a:outerShdw blurRad="38100" dist="38100" dir="2700000" algn="tl">
                    <a:srgbClr val="000000">
                      <a:alpha val="43137"/>
                    </a:srgbClr>
                  </a:outerShdw>
                </a:effectLst>
                <a:latin typeface="+mj-lt"/>
              </a:rPr>
              <a:t>Dubna</a:t>
            </a:r>
            <a:endParaRPr lang="en-US" altLang="en-US" sz="1245" b="1" dirty="0">
              <a:effectLst>
                <a:outerShdw blurRad="38100" dist="38100" dir="2700000" algn="tl">
                  <a:srgbClr val="000000">
                    <a:alpha val="43137"/>
                  </a:srgbClr>
                </a:outerShdw>
              </a:effectLst>
              <a:latin typeface="+mj-lt"/>
            </a:endParaRPr>
          </a:p>
          <a:p>
            <a:pPr algn="ctr" eaLnBrk="0" hangingPunct="0"/>
            <a:r>
              <a:rPr lang="en-US" altLang="en-US" sz="1245" dirty="0">
                <a:latin typeface="+mj-lt"/>
              </a:rPr>
              <a:t>Yu. </a:t>
            </a:r>
            <a:r>
              <a:rPr lang="en-US" altLang="en-US" sz="1245" dirty="0" err="1">
                <a:latin typeface="+mj-lt"/>
              </a:rPr>
              <a:t>Oganessian</a:t>
            </a:r>
            <a:r>
              <a:rPr lang="en-US" altLang="en-US" sz="1245" dirty="0">
                <a:latin typeface="+mj-lt"/>
              </a:rPr>
              <a:t>, M. </a:t>
            </a:r>
            <a:r>
              <a:rPr lang="en-US" altLang="en-US" sz="1245" dirty="0" err="1">
                <a:latin typeface="+mj-lt"/>
              </a:rPr>
              <a:t>Hussonois</a:t>
            </a:r>
            <a:r>
              <a:rPr lang="en-US" altLang="en-US" sz="1245" dirty="0">
                <a:latin typeface="+mj-lt"/>
              </a:rPr>
              <a:t> et al </a:t>
            </a:r>
          </a:p>
        </p:txBody>
      </p:sp>
      <p:sp>
        <p:nvSpPr>
          <p:cNvPr id="18" name="ZoneTexte 17">
            <a:extLst>
              <a:ext uri="{FF2B5EF4-FFF2-40B4-BE49-F238E27FC236}">
                <a16:creationId xmlns:a16="http://schemas.microsoft.com/office/drawing/2014/main" id="{AEC42931-D8A1-487C-8860-8249CB162BD8}"/>
              </a:ext>
            </a:extLst>
          </p:cNvPr>
          <p:cNvSpPr txBox="1"/>
          <p:nvPr/>
        </p:nvSpPr>
        <p:spPr>
          <a:xfrm>
            <a:off x="292836" y="4376282"/>
            <a:ext cx="4641064" cy="584775"/>
          </a:xfrm>
          <a:prstGeom prst="rect">
            <a:avLst/>
          </a:prstGeom>
          <a:noFill/>
        </p:spPr>
        <p:txBody>
          <a:bodyPr wrap="square" rtlCol="0">
            <a:spAutoFit/>
          </a:bodyPr>
          <a:lstStyle/>
          <a:p>
            <a:pPr algn="ctr"/>
            <a:r>
              <a:rPr lang="en-US" sz="1600" dirty="0">
                <a:latin typeface="+mn-lt"/>
              </a:rPr>
              <a:t>Expected fusion cross section 1971 0,5mb!</a:t>
            </a:r>
          </a:p>
          <a:p>
            <a:pPr algn="ctr"/>
            <a:r>
              <a:rPr lang="en-US" sz="1600" dirty="0">
                <a:latin typeface="+mn-lt"/>
              </a:rPr>
              <a:t>Measured at  </a:t>
            </a:r>
            <a:r>
              <a:rPr lang="en-US" sz="1600" dirty="0" err="1">
                <a:latin typeface="+mn-lt"/>
              </a:rPr>
              <a:t>Dubna</a:t>
            </a:r>
            <a:r>
              <a:rPr lang="en-US" sz="1600" dirty="0">
                <a:latin typeface="+mn-lt"/>
              </a:rPr>
              <a:t> </a:t>
            </a:r>
            <a:r>
              <a:rPr lang="en-US" sz="1600" dirty="0"/>
              <a:t>and</a:t>
            </a:r>
            <a:r>
              <a:rPr lang="en-US" sz="1600" dirty="0">
                <a:latin typeface="+mn-lt"/>
              </a:rPr>
              <a:t> GSI 2000-2010 </a:t>
            </a:r>
            <a:r>
              <a:rPr lang="en-US" sz="1600" b="1" dirty="0">
                <a:solidFill>
                  <a:srgbClr val="FF0000"/>
                </a:solidFill>
                <a:latin typeface="+mn-lt"/>
              </a:rPr>
              <a:t>10</a:t>
            </a:r>
            <a:r>
              <a:rPr lang="en-US" sz="1600" b="1" baseline="30000" dirty="0">
                <a:solidFill>
                  <a:srgbClr val="FF0000"/>
                </a:solidFill>
                <a:latin typeface="+mn-lt"/>
              </a:rPr>
              <a:t>-8  </a:t>
            </a:r>
            <a:r>
              <a:rPr lang="en-US" sz="1600" b="1" dirty="0">
                <a:solidFill>
                  <a:srgbClr val="FF0000"/>
                </a:solidFill>
                <a:latin typeface="+mn-lt"/>
              </a:rPr>
              <a:t>weaker</a:t>
            </a:r>
          </a:p>
        </p:txBody>
      </p:sp>
      <p:sp>
        <p:nvSpPr>
          <p:cNvPr id="19" name="Text Box 35">
            <a:extLst>
              <a:ext uri="{FF2B5EF4-FFF2-40B4-BE49-F238E27FC236}">
                <a16:creationId xmlns:a16="http://schemas.microsoft.com/office/drawing/2014/main" id="{39D11BA1-BC3C-4FC4-BEF1-74B3CE539725}"/>
              </a:ext>
            </a:extLst>
          </p:cNvPr>
          <p:cNvSpPr txBox="1">
            <a:spLocks noChangeArrowheads="1"/>
          </p:cNvSpPr>
          <p:nvPr/>
        </p:nvSpPr>
        <p:spPr bwMode="auto">
          <a:xfrm>
            <a:off x="1583844" y="5021860"/>
            <a:ext cx="7605086" cy="520431"/>
          </a:xfrm>
          <a:prstGeom prst="roundRect">
            <a:avLst>
              <a:gd name="adj" fmla="val 19831"/>
            </a:avLst>
          </a:prstGeom>
          <a:solidFill>
            <a:srgbClr val="002060"/>
          </a:solidFill>
          <a:ln>
            <a:noFill/>
          </a:ln>
          <a:effectLst/>
          <a:extLst/>
        </p:spPr>
        <p:txBody>
          <a:bodyPr wrap="square" lIns="92075" tIns="46038" rIns="92075" bIns="46038">
            <a:spAutoFit/>
          </a:bodyPr>
          <a:lstStyle/>
          <a:p>
            <a:pPr algn="ctr"/>
            <a:r>
              <a:rPr lang="en-US" altLang="en-US" sz="1200" b="1" dirty="0">
                <a:solidFill>
                  <a:schemeClr val="bg1"/>
                </a:solidFill>
              </a:rPr>
              <a:t>Decades later ECR ION SOURCE, Cyc (U400Dubna ,K160 LBL ,</a:t>
            </a:r>
            <a:r>
              <a:rPr lang="en-US" altLang="en-US" sz="1200" b="1" dirty="0" err="1">
                <a:solidFill>
                  <a:schemeClr val="bg1"/>
                </a:solidFill>
              </a:rPr>
              <a:t>Linac+Sync@GSI</a:t>
            </a:r>
            <a:r>
              <a:rPr lang="en-US" altLang="en-US" sz="1200" b="1" dirty="0">
                <a:solidFill>
                  <a:schemeClr val="bg1"/>
                </a:solidFill>
              </a:rPr>
              <a:t> , SS-</a:t>
            </a:r>
            <a:r>
              <a:rPr lang="en-US" altLang="en-US" sz="1200" b="1" dirty="0" err="1">
                <a:solidFill>
                  <a:schemeClr val="bg1"/>
                </a:solidFill>
              </a:rPr>
              <a:t>SCyc</a:t>
            </a:r>
            <a:r>
              <a:rPr lang="en-US" altLang="en-US" sz="1200" b="1" dirty="0">
                <a:solidFill>
                  <a:schemeClr val="bg1"/>
                </a:solidFill>
              </a:rPr>
              <a:t> Riken )were the right tools to hunt for SHE in cold and hot fission with cross-sections of 50pb down to 1pb</a:t>
            </a:r>
          </a:p>
        </p:txBody>
      </p:sp>
    </p:spTree>
    <p:extLst>
      <p:ext uri="{BB962C8B-B14F-4D97-AF65-F5344CB8AC3E}">
        <p14:creationId xmlns:p14="http://schemas.microsoft.com/office/powerpoint/2010/main" val="17315347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546A4BC-0898-47B7-9349-239950CDEFB3}"/>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70243BA6-5BFB-425C-89BA-C762F9878313}"/>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9A26D789-7EBB-48E5-B592-8D7C8B29A286}"/>
              </a:ext>
            </a:extLst>
          </p:cNvPr>
          <p:cNvSpPr>
            <a:spLocks noGrp="1"/>
          </p:cNvSpPr>
          <p:nvPr>
            <p:ph type="sldNum" sz="quarter" idx="12"/>
          </p:nvPr>
        </p:nvSpPr>
        <p:spPr/>
        <p:txBody>
          <a:bodyPr/>
          <a:lstStyle/>
          <a:p>
            <a:fld id="{77E71596-5F9D-49C5-9701-16B3CA54319D}" type="slidenum">
              <a:rPr lang="fr-FR" smtClean="0"/>
              <a:pPr/>
              <a:t>8</a:t>
            </a:fld>
            <a:endParaRPr lang="fr-FR" dirty="0"/>
          </a:p>
        </p:txBody>
      </p:sp>
      <p:sp>
        <p:nvSpPr>
          <p:cNvPr id="6" name="Titre 5">
            <a:extLst>
              <a:ext uri="{FF2B5EF4-FFF2-40B4-BE49-F238E27FC236}">
                <a16:creationId xmlns:a16="http://schemas.microsoft.com/office/drawing/2014/main" id="{DD693CB8-CD49-4B10-83A1-E0C05093AA55}"/>
              </a:ext>
            </a:extLst>
          </p:cNvPr>
          <p:cNvSpPr>
            <a:spLocks noGrp="1"/>
          </p:cNvSpPr>
          <p:nvPr>
            <p:ph type="title"/>
          </p:nvPr>
        </p:nvSpPr>
        <p:spPr>
          <a:xfrm>
            <a:off x="345827" y="149425"/>
            <a:ext cx="10081120" cy="432048"/>
          </a:xfrm>
        </p:spPr>
        <p:txBody>
          <a:bodyPr/>
          <a:lstStyle/>
          <a:p>
            <a:r>
              <a:rPr lang="en-US" altLang="en-US" sz="1800" dirty="0">
                <a:solidFill>
                  <a:srgbClr val="C4004A"/>
                </a:solidFill>
              </a:rPr>
              <a:t> </a:t>
            </a:r>
            <a:r>
              <a:rPr lang="en-US" altLang="en-US" sz="1800" dirty="0">
                <a:solidFill>
                  <a:srgbClr val="C4004A"/>
                </a:solidFill>
                <a:effectLst>
                  <a:outerShdw blurRad="38100" dist="38100" dir="2700000" algn="tl">
                    <a:srgbClr val="000000">
                      <a:alpha val="43137"/>
                    </a:srgbClr>
                  </a:outerShdw>
                </a:effectLst>
              </a:rPr>
              <a:t>Many other branches of physics will start at CEV- ALICE facility and pursued  at</a:t>
            </a:r>
            <a:endParaRPr lang="fr-FR" sz="1800" dirty="0">
              <a:solidFill>
                <a:srgbClr val="C4004A"/>
              </a:solidFill>
              <a:effectLst>
                <a:outerShdw blurRad="38100" dist="38100" dir="2700000" algn="tl">
                  <a:srgbClr val="000000">
                    <a:alpha val="43137"/>
                  </a:srgbClr>
                </a:outerShdw>
              </a:effectLst>
            </a:endParaRPr>
          </a:p>
        </p:txBody>
      </p:sp>
      <p:pic>
        <p:nvPicPr>
          <p:cNvPr id="7" name="Picture 4">
            <a:extLst>
              <a:ext uri="{FF2B5EF4-FFF2-40B4-BE49-F238E27FC236}">
                <a16:creationId xmlns:a16="http://schemas.microsoft.com/office/drawing/2014/main" id="{A9241E1B-6AAD-4187-AB19-2B8CABA36F5D}"/>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332844" y="187842"/>
            <a:ext cx="1439862" cy="841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a:extLst>
              <a:ext uri="{FF2B5EF4-FFF2-40B4-BE49-F238E27FC236}">
                <a16:creationId xmlns:a16="http://schemas.microsoft.com/office/drawing/2014/main" id="{927E2747-FE2D-4652-BD3A-830270E5EF0E}"/>
              </a:ext>
            </a:extLst>
          </p:cNvPr>
          <p:cNvPicPr>
            <a:picLocks noChangeAspect="1"/>
          </p:cNvPicPr>
          <p:nvPr/>
        </p:nvPicPr>
        <p:blipFill>
          <a:blip r:embed="rId4"/>
          <a:stretch>
            <a:fillRect/>
          </a:stretch>
        </p:blipFill>
        <p:spPr>
          <a:xfrm>
            <a:off x="0" y="1333726"/>
            <a:ext cx="4930952" cy="1456213"/>
          </a:xfrm>
          <a:prstGeom prst="rect">
            <a:avLst/>
          </a:prstGeom>
        </p:spPr>
      </p:pic>
      <p:sp>
        <p:nvSpPr>
          <p:cNvPr id="10" name="TextBox 7">
            <a:extLst>
              <a:ext uri="{FF2B5EF4-FFF2-40B4-BE49-F238E27FC236}">
                <a16:creationId xmlns:a16="http://schemas.microsoft.com/office/drawing/2014/main" id="{734EA8FA-BF46-4A2A-B415-71EA1F27A0B2}"/>
              </a:ext>
            </a:extLst>
          </p:cNvPr>
          <p:cNvSpPr txBox="1"/>
          <p:nvPr/>
        </p:nvSpPr>
        <p:spPr>
          <a:xfrm>
            <a:off x="1177286" y="736496"/>
            <a:ext cx="2122582" cy="584775"/>
          </a:xfrm>
          <a:prstGeom prst="rect">
            <a:avLst/>
          </a:prstGeom>
          <a:noFill/>
        </p:spPr>
        <p:txBody>
          <a:bodyPr wrap="square" rtlCol="0">
            <a:spAutoFit/>
          </a:bodyPr>
          <a:lstStyle/>
          <a:p>
            <a:pPr algn="ctr"/>
            <a:r>
              <a:rPr lang="en-US" sz="1600" b="1" dirty="0">
                <a:solidFill>
                  <a:srgbClr val="C4004A"/>
                </a:solidFill>
              </a:rPr>
              <a:t>Exotic nuclei start !</a:t>
            </a:r>
          </a:p>
          <a:p>
            <a:pPr algn="ctr"/>
            <a:r>
              <a:rPr lang="en-US" sz="1600" dirty="0">
                <a:solidFill>
                  <a:srgbClr val="511F76"/>
                </a:solidFill>
              </a:rPr>
              <a:t>A (HI, </a:t>
            </a:r>
            <a:r>
              <a:rPr lang="en-US" sz="1600" dirty="0" err="1">
                <a:solidFill>
                  <a:srgbClr val="511F76"/>
                </a:solidFill>
              </a:rPr>
              <a:t>xn</a:t>
            </a:r>
            <a:r>
              <a:rPr lang="en-US" sz="1600" dirty="0">
                <a:solidFill>
                  <a:srgbClr val="511F76"/>
                </a:solidFill>
              </a:rPr>
              <a:t> )  reactions </a:t>
            </a:r>
          </a:p>
        </p:txBody>
      </p:sp>
      <p:sp>
        <p:nvSpPr>
          <p:cNvPr id="12" name="Text Box 6">
            <a:extLst>
              <a:ext uri="{FF2B5EF4-FFF2-40B4-BE49-F238E27FC236}">
                <a16:creationId xmlns:a16="http://schemas.microsoft.com/office/drawing/2014/main" id="{A2C53595-0B67-4FCA-9A07-CBF7A16F5A54}"/>
              </a:ext>
            </a:extLst>
          </p:cNvPr>
          <p:cNvSpPr txBox="1">
            <a:spLocks noChangeArrowheads="1"/>
          </p:cNvSpPr>
          <p:nvPr/>
        </p:nvSpPr>
        <p:spPr bwMode="auto">
          <a:xfrm>
            <a:off x="264393" y="2930996"/>
            <a:ext cx="4402166"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altLang="en-US" sz="1600" b="1" dirty="0">
                <a:solidFill>
                  <a:srgbClr val="C4004A"/>
                </a:solidFill>
              </a:rPr>
              <a:t>Giant Resonances and  </a:t>
            </a:r>
            <a:r>
              <a:rPr lang="en-US" altLang="en-US" sz="1600" b="1" dirty="0" err="1">
                <a:solidFill>
                  <a:srgbClr val="C4004A"/>
                </a:solidFill>
              </a:rPr>
              <a:t>Multiphonons</a:t>
            </a:r>
            <a:r>
              <a:rPr lang="en-US" altLang="en-US" sz="1600" b="1" dirty="0">
                <a:solidFill>
                  <a:srgbClr val="C4004A"/>
                </a:solidFill>
              </a:rPr>
              <a:t> Saga</a:t>
            </a:r>
          </a:p>
        </p:txBody>
      </p:sp>
      <p:sp>
        <p:nvSpPr>
          <p:cNvPr id="13" name="Text Box 7">
            <a:extLst>
              <a:ext uri="{FF2B5EF4-FFF2-40B4-BE49-F238E27FC236}">
                <a16:creationId xmlns:a16="http://schemas.microsoft.com/office/drawing/2014/main" id="{1FC1D798-11A9-4608-B913-DB79B51D37BD}"/>
              </a:ext>
            </a:extLst>
          </p:cNvPr>
          <p:cNvSpPr txBox="1">
            <a:spLocks noChangeArrowheads="1"/>
          </p:cNvSpPr>
          <p:nvPr/>
        </p:nvSpPr>
        <p:spPr bwMode="auto">
          <a:xfrm>
            <a:off x="1213296" y="3342137"/>
            <a:ext cx="2245108" cy="400110"/>
          </a:xfrm>
          <a:prstGeom prst="rect">
            <a:avLst/>
          </a:prstGeom>
          <a:solidFill>
            <a:srgbClr val="511F76"/>
          </a:solidFill>
          <a:ln>
            <a:noFill/>
          </a:ln>
          <a:effectLst/>
          <a:extLst/>
        </p:spPr>
        <p:txBody>
          <a:bodyPr wrap="square">
            <a:spAutoFit/>
          </a:bodyPr>
          <a:lstStyle/>
          <a:p>
            <a:r>
              <a:rPr lang="en-US" altLang="en-US" sz="2000" b="1" dirty="0">
                <a:solidFill>
                  <a:schemeClr val="bg1"/>
                </a:solidFill>
              </a:rPr>
              <a:t>CEV-ALICE 1980</a:t>
            </a:r>
          </a:p>
        </p:txBody>
      </p:sp>
      <p:pic>
        <p:nvPicPr>
          <p:cNvPr id="14" name="Image 13">
            <a:extLst>
              <a:ext uri="{FF2B5EF4-FFF2-40B4-BE49-F238E27FC236}">
                <a16:creationId xmlns:a16="http://schemas.microsoft.com/office/drawing/2014/main" id="{79106465-29A6-48EB-960D-14557D5D45D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72890" y="3838109"/>
            <a:ext cx="925921" cy="1300338"/>
          </a:xfrm>
          <a:prstGeom prst="rect">
            <a:avLst/>
          </a:prstGeom>
        </p:spPr>
      </p:pic>
      <p:sp>
        <p:nvSpPr>
          <p:cNvPr id="15" name="Rectangle 14">
            <a:extLst>
              <a:ext uri="{FF2B5EF4-FFF2-40B4-BE49-F238E27FC236}">
                <a16:creationId xmlns:a16="http://schemas.microsoft.com/office/drawing/2014/main" id="{AF5E2871-76A9-4FDB-8A8C-285F8ADC4E36}"/>
              </a:ext>
            </a:extLst>
          </p:cNvPr>
          <p:cNvSpPr/>
          <p:nvPr/>
        </p:nvSpPr>
        <p:spPr>
          <a:xfrm>
            <a:off x="1130072" y="5147774"/>
            <a:ext cx="2411556" cy="338554"/>
          </a:xfrm>
          <a:prstGeom prst="rect">
            <a:avLst/>
          </a:prstGeom>
        </p:spPr>
        <p:txBody>
          <a:bodyPr wrap="square">
            <a:spAutoFit/>
          </a:bodyPr>
          <a:lstStyle/>
          <a:p>
            <a:pPr algn="ctr"/>
            <a:r>
              <a:rPr lang="en-US" sz="1600" i="1" dirty="0" err="1">
                <a:solidFill>
                  <a:srgbClr val="511F76"/>
                </a:solidFill>
              </a:rPr>
              <a:t>N.Frascaria</a:t>
            </a:r>
            <a:r>
              <a:rPr lang="en-US" sz="1600" i="1" dirty="0">
                <a:solidFill>
                  <a:srgbClr val="511F76"/>
                </a:solidFill>
              </a:rPr>
              <a:t> et al .</a:t>
            </a:r>
          </a:p>
        </p:txBody>
      </p:sp>
      <p:pic>
        <p:nvPicPr>
          <p:cNvPr id="16" name="Picture 5">
            <a:extLst>
              <a:ext uri="{FF2B5EF4-FFF2-40B4-BE49-F238E27FC236}">
                <a16:creationId xmlns:a16="http://schemas.microsoft.com/office/drawing/2014/main" id="{0C2BFC82-5361-45D4-91C1-300ABDE21C3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164" r="19152"/>
          <a:stretch/>
        </p:blipFill>
        <p:spPr bwMode="auto">
          <a:xfrm>
            <a:off x="4930952" y="736496"/>
            <a:ext cx="2479490" cy="4784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4">
            <a:extLst>
              <a:ext uri="{FF2B5EF4-FFF2-40B4-BE49-F238E27FC236}">
                <a16:creationId xmlns:a16="http://schemas.microsoft.com/office/drawing/2014/main" id="{5A26400B-7FC2-4F30-B7E1-76127BBB616F}"/>
              </a:ext>
            </a:extLst>
          </p:cNvPr>
          <p:cNvSpPr txBox="1">
            <a:spLocks noGrp="1"/>
          </p:cNvSpPr>
          <p:nvPr>
            <p:ph sz="half" idx="2"/>
          </p:nvPr>
        </p:nvSpPr>
        <p:spPr>
          <a:xfrm>
            <a:off x="7186587" y="1128964"/>
            <a:ext cx="3474285" cy="1290610"/>
          </a:xfrm>
          <a:prstGeom prst="rect">
            <a:avLst/>
          </a:prstGeom>
          <a:noFill/>
        </p:spPr>
        <p:txBody>
          <a:bodyPr wrap="square" rtlCol="0">
            <a:spAutoFit/>
          </a:bodyPr>
          <a:lstStyle/>
          <a:p>
            <a:pPr marL="0" indent="0" algn="ctr" defTabSz="1004888" fontAlgn="base">
              <a:spcBef>
                <a:spcPct val="0"/>
              </a:spcBef>
              <a:spcAft>
                <a:spcPct val="0"/>
              </a:spcAft>
              <a:buNone/>
            </a:pPr>
            <a:r>
              <a:rPr lang="en-US" sz="1600" b="1" dirty="0">
                <a:solidFill>
                  <a:srgbClr val="C4004A"/>
                </a:solidFill>
                <a:latin typeface="Arial" charset="0"/>
                <a:cs typeface="Arial" charset="0"/>
              </a:rPr>
              <a:t>But also Gamma Spectroscopy and High-spin Physics </a:t>
            </a:r>
          </a:p>
          <a:p>
            <a:pPr marL="0" indent="0" algn="ctr">
              <a:buNone/>
            </a:pPr>
            <a:r>
              <a:rPr lang="en-US" sz="1800" b="1" dirty="0">
                <a:solidFill>
                  <a:srgbClr val="511F76"/>
                </a:solidFill>
              </a:rPr>
              <a:t>HS,CB,JML@ CEV ALICE</a:t>
            </a:r>
          </a:p>
          <a:p>
            <a:pPr marL="0" indent="0" algn="ctr">
              <a:buNone/>
            </a:pPr>
            <a:r>
              <a:rPr lang="en-US" sz="1800" b="1" dirty="0">
                <a:solidFill>
                  <a:srgbClr val="511F76"/>
                </a:solidFill>
              </a:rPr>
              <a:t>MP Tandem, Strasbourg …</a:t>
            </a:r>
          </a:p>
        </p:txBody>
      </p:sp>
      <p:pic>
        <p:nvPicPr>
          <p:cNvPr id="18" name="Picture 16">
            <a:extLst>
              <a:ext uri="{FF2B5EF4-FFF2-40B4-BE49-F238E27FC236}">
                <a16:creationId xmlns:a16="http://schemas.microsoft.com/office/drawing/2014/main" id="{79143194-FD1E-4805-84C9-6E05EB3E28A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15664" y="2641910"/>
            <a:ext cx="2134651" cy="2806007"/>
          </a:xfrm>
          <a:prstGeom prst="rect">
            <a:avLst/>
          </a:prstGeom>
        </p:spPr>
      </p:pic>
    </p:spTree>
    <p:extLst>
      <p:ext uri="{BB962C8B-B14F-4D97-AF65-F5344CB8AC3E}">
        <p14:creationId xmlns:p14="http://schemas.microsoft.com/office/powerpoint/2010/main" val="7505482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53EE3B78-BD43-4F45-96F5-8BAA673799F5}"/>
              </a:ext>
            </a:extLst>
          </p:cNvPr>
          <p:cNvSpPr>
            <a:spLocks noGrp="1"/>
          </p:cNvSpPr>
          <p:nvPr>
            <p:ph type="dt" sz="half" idx="10"/>
          </p:nvPr>
        </p:nvSpPr>
        <p:spPr/>
        <p:txBody>
          <a:bodyPr/>
          <a:lstStyle/>
          <a:p>
            <a:r>
              <a:rPr lang="fr-FR"/>
              <a:t>13/10/2023</a:t>
            </a:r>
            <a:endParaRPr lang="fr-FR" dirty="0"/>
          </a:p>
        </p:txBody>
      </p:sp>
      <p:sp>
        <p:nvSpPr>
          <p:cNvPr id="3" name="Espace réservé du pied de page 2">
            <a:extLst>
              <a:ext uri="{FF2B5EF4-FFF2-40B4-BE49-F238E27FC236}">
                <a16:creationId xmlns:a16="http://schemas.microsoft.com/office/drawing/2014/main" id="{09B71667-8A4D-42E3-9E27-F95C65C35DF0}"/>
              </a:ext>
            </a:extLst>
          </p:cNvPr>
          <p:cNvSpPr>
            <a:spLocks noGrp="1"/>
          </p:cNvSpPr>
          <p:nvPr>
            <p:ph type="ftr" sz="quarter" idx="11"/>
          </p:nvPr>
        </p:nvSpPr>
        <p:spPr/>
        <p:txBody>
          <a:bodyPr/>
          <a:lstStyle/>
          <a:p>
            <a:r>
              <a:rPr lang="en-US"/>
              <a:t>S. Gales  IPN Orsay  EPS "Historic site"  Half a century of scientific highlights</a:t>
            </a:r>
            <a:endParaRPr lang="fr-FR" dirty="0"/>
          </a:p>
        </p:txBody>
      </p:sp>
      <p:sp>
        <p:nvSpPr>
          <p:cNvPr id="4" name="Espace réservé du numéro de diapositive 3">
            <a:extLst>
              <a:ext uri="{FF2B5EF4-FFF2-40B4-BE49-F238E27FC236}">
                <a16:creationId xmlns:a16="http://schemas.microsoft.com/office/drawing/2014/main" id="{CBFCAE6E-3909-4CEA-89CB-F05C9958A3BE}"/>
              </a:ext>
            </a:extLst>
          </p:cNvPr>
          <p:cNvSpPr>
            <a:spLocks noGrp="1"/>
          </p:cNvSpPr>
          <p:nvPr>
            <p:ph type="sldNum" sz="quarter" idx="12"/>
          </p:nvPr>
        </p:nvSpPr>
        <p:spPr/>
        <p:txBody>
          <a:bodyPr/>
          <a:lstStyle/>
          <a:p>
            <a:fld id="{77E71596-5F9D-49C5-9701-16B3CA54319D}" type="slidenum">
              <a:rPr lang="fr-FR" smtClean="0"/>
              <a:pPr/>
              <a:t>9</a:t>
            </a:fld>
            <a:endParaRPr lang="fr-FR" dirty="0"/>
          </a:p>
        </p:txBody>
      </p:sp>
      <p:sp>
        <p:nvSpPr>
          <p:cNvPr id="6" name="Titre 5">
            <a:extLst>
              <a:ext uri="{FF2B5EF4-FFF2-40B4-BE49-F238E27FC236}">
                <a16:creationId xmlns:a16="http://schemas.microsoft.com/office/drawing/2014/main" id="{2DD66740-F68D-4CE1-8D34-D1E680A9BFA7}"/>
              </a:ext>
            </a:extLst>
          </p:cNvPr>
          <p:cNvSpPr>
            <a:spLocks noGrp="1"/>
          </p:cNvSpPr>
          <p:nvPr>
            <p:ph type="title"/>
          </p:nvPr>
        </p:nvSpPr>
        <p:spPr>
          <a:xfrm>
            <a:off x="849883" y="149425"/>
            <a:ext cx="9073008" cy="432048"/>
          </a:xfrm>
        </p:spPr>
        <p:txBody>
          <a:bodyPr/>
          <a:lstStyle/>
          <a:p>
            <a:r>
              <a:rPr lang="en-US" dirty="0">
                <a:solidFill>
                  <a:srgbClr val="FF6700"/>
                </a:solidFill>
                <a:effectLst>
                  <a:outerShdw blurRad="38100" dist="38100" dir="2700000" algn="tl">
                    <a:srgbClr val="000000">
                      <a:alpha val="43137"/>
                    </a:srgbClr>
                  </a:outerShdw>
                </a:effectLst>
              </a:rPr>
              <a:t> Synchrocyclotron upgrade  SC K220 and ISOL  from Orsay to CERN</a:t>
            </a:r>
            <a:endParaRPr lang="fr-FR" dirty="0"/>
          </a:p>
        </p:txBody>
      </p:sp>
      <p:grpSp>
        <p:nvGrpSpPr>
          <p:cNvPr id="27" name="Groupe 26">
            <a:extLst>
              <a:ext uri="{FF2B5EF4-FFF2-40B4-BE49-F238E27FC236}">
                <a16:creationId xmlns:a16="http://schemas.microsoft.com/office/drawing/2014/main" id="{3C13838E-EF2D-45A6-9E6F-9A8AA2006332}"/>
              </a:ext>
            </a:extLst>
          </p:cNvPr>
          <p:cNvGrpSpPr/>
          <p:nvPr/>
        </p:nvGrpSpPr>
        <p:grpSpPr>
          <a:xfrm>
            <a:off x="417835" y="794517"/>
            <a:ext cx="10081120" cy="2235227"/>
            <a:chOff x="-835202" y="769395"/>
            <a:chExt cx="14009517" cy="3106249"/>
          </a:xfrm>
        </p:grpSpPr>
        <p:sp>
          <p:nvSpPr>
            <p:cNvPr id="21" name="Rectangle à coins arrondis 5">
              <a:extLst>
                <a:ext uri="{FF2B5EF4-FFF2-40B4-BE49-F238E27FC236}">
                  <a16:creationId xmlns:a16="http://schemas.microsoft.com/office/drawing/2014/main" id="{570055D3-BED9-4714-8CC9-323A2C6662F1}"/>
                </a:ext>
              </a:extLst>
            </p:cNvPr>
            <p:cNvSpPr/>
            <p:nvPr/>
          </p:nvSpPr>
          <p:spPr>
            <a:xfrm>
              <a:off x="-835202" y="769395"/>
              <a:ext cx="14009517" cy="3106249"/>
            </a:xfrm>
            <a:prstGeom prst="roundRect">
              <a:avLst>
                <a:gd name="adj" fmla="val 4127"/>
              </a:avLst>
            </a:prstGeom>
            <a:solidFill>
              <a:schemeClr val="bg1"/>
            </a:solidFill>
            <a:ln w="381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2" name="Groupe 21">
              <a:extLst>
                <a:ext uri="{FF2B5EF4-FFF2-40B4-BE49-F238E27FC236}">
                  <a16:creationId xmlns:a16="http://schemas.microsoft.com/office/drawing/2014/main" id="{B06E2978-ACF4-4E5F-8140-E83341417F9B}"/>
                </a:ext>
              </a:extLst>
            </p:cNvPr>
            <p:cNvGrpSpPr/>
            <p:nvPr/>
          </p:nvGrpSpPr>
          <p:grpSpPr>
            <a:xfrm>
              <a:off x="-793953" y="829404"/>
              <a:ext cx="5162285" cy="2959416"/>
              <a:chOff x="-925161" y="694419"/>
              <a:chExt cx="4864080" cy="2788463"/>
            </a:xfrm>
          </p:grpSpPr>
          <p:pic>
            <p:nvPicPr>
              <p:cNvPr id="23" name="Picture 4" descr="SC75_1">
                <a:extLst>
                  <a:ext uri="{FF2B5EF4-FFF2-40B4-BE49-F238E27FC236}">
                    <a16:creationId xmlns:a16="http://schemas.microsoft.com/office/drawing/2014/main" id="{29A2656C-0986-4334-A0FF-C8D067374A7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7785"/>
              <a:stretch/>
            </p:blipFill>
            <p:spPr bwMode="auto">
              <a:xfrm>
                <a:off x="-493400" y="1305863"/>
                <a:ext cx="3855997" cy="2177019"/>
              </a:xfrm>
              <a:prstGeom prst="roundRect">
                <a:avLst>
                  <a:gd name="adj" fmla="val 7906"/>
                </a:avLst>
              </a:prstGeom>
              <a:solidFill>
                <a:schemeClr val="bg1"/>
              </a:solidFill>
              <a:ln w="28575">
                <a:noFill/>
              </a:ln>
              <a:extLst/>
            </p:spPr>
          </p:pic>
          <p:sp>
            <p:nvSpPr>
              <p:cNvPr id="24" name="Text Box 8">
                <a:extLst>
                  <a:ext uri="{FF2B5EF4-FFF2-40B4-BE49-F238E27FC236}">
                    <a16:creationId xmlns:a16="http://schemas.microsoft.com/office/drawing/2014/main" id="{59A677F0-1501-4DAD-9927-9ACE23EF9D3B}"/>
                  </a:ext>
                </a:extLst>
              </p:cNvPr>
              <p:cNvSpPr txBox="1">
                <a:spLocks noChangeArrowheads="1"/>
              </p:cNvSpPr>
              <p:nvPr/>
            </p:nvSpPr>
            <p:spPr bwMode="auto">
              <a:xfrm>
                <a:off x="-925161" y="694419"/>
                <a:ext cx="4864080" cy="604506"/>
              </a:xfrm>
              <a:prstGeom prst="rect">
                <a:avLst/>
              </a:prstGeom>
              <a:noFill/>
              <a:ln w="28575">
                <a:noFill/>
              </a:ln>
              <a:extLst/>
            </p:spPr>
            <p:txBody>
              <a:bodyPr wrap="square" rtlCol="0">
                <a:spAutoFit/>
              </a:bodyPr>
              <a:lstStyle>
                <a:defPPr>
                  <a:defRPr lang="fr-FR"/>
                </a:defPPr>
                <a:lvl1pPr algn="ctr">
                  <a:defRPr sz="1200" b="1">
                    <a:solidFill>
                      <a:srgbClr val="FF6700"/>
                    </a:solidFill>
                    <a:latin typeface="+mn-lt"/>
                  </a:defRPr>
                </a:lvl1pPr>
              </a:lstStyle>
              <a:p>
                <a:r>
                  <a:rPr lang="en-US" altLang="en-US" dirty="0">
                    <a:solidFill>
                      <a:srgbClr val="C4004A"/>
                    </a:solidFill>
                  </a:rPr>
                  <a:t>1975-1978: </a:t>
                </a:r>
                <a:r>
                  <a:rPr lang="en-US" altLang="en-US" dirty="0">
                    <a:solidFill>
                      <a:schemeClr val="tx1"/>
                    </a:solidFill>
                  </a:rPr>
                  <a:t> Synchro upgrade   to « Isochronous » mode</a:t>
                </a:r>
              </a:p>
              <a:p>
                <a:r>
                  <a:rPr lang="en-US" altLang="en-US" dirty="0">
                    <a:solidFill>
                      <a:schemeClr val="tx1"/>
                    </a:solidFill>
                  </a:rPr>
                  <a:t>             Project Leader  Helene Langevin-Joliot</a:t>
                </a:r>
              </a:p>
            </p:txBody>
          </p:sp>
        </p:grpSp>
        <p:sp>
          <p:nvSpPr>
            <p:cNvPr id="25" name="Rectangle 24">
              <a:extLst>
                <a:ext uri="{FF2B5EF4-FFF2-40B4-BE49-F238E27FC236}">
                  <a16:creationId xmlns:a16="http://schemas.microsoft.com/office/drawing/2014/main" id="{2F6C8805-EBE7-40D5-A821-BAD8C0C9D868}"/>
                </a:ext>
              </a:extLst>
            </p:cNvPr>
            <p:cNvSpPr/>
            <p:nvPr/>
          </p:nvSpPr>
          <p:spPr>
            <a:xfrm>
              <a:off x="5569149" y="795090"/>
              <a:ext cx="7166981" cy="898192"/>
            </a:xfrm>
            <a:prstGeom prst="rect">
              <a:avLst/>
            </a:prstGeom>
          </p:spPr>
          <p:txBody>
            <a:bodyPr wrap="square">
              <a:spAutoFit/>
            </a:bodyPr>
            <a:lstStyle/>
            <a:p>
              <a:r>
                <a:rPr lang="en-US" sz="1200" b="1" dirty="0">
                  <a:solidFill>
                    <a:srgbClr val="002060"/>
                  </a:solidFill>
                  <a:effectLst>
                    <a:outerShdw blurRad="38100" dist="38100" dir="2700000" algn="tl">
                      <a:srgbClr val="000000">
                        <a:alpha val="43137"/>
                      </a:srgbClr>
                    </a:outerShdw>
                  </a:effectLst>
                  <a:latin typeface="+mj-lt"/>
                </a:rPr>
                <a:t>CSNSM-IPNO  Innovation and discoveries</a:t>
              </a:r>
            </a:p>
            <a:p>
              <a:r>
                <a:rPr lang="en-US" sz="1200" b="1" dirty="0">
                  <a:solidFill>
                    <a:srgbClr val="002060"/>
                  </a:solidFill>
                  <a:effectLst>
                    <a:outerShdw blurRad="38100" dist="38100" dir="2700000" algn="tl">
                      <a:srgbClr val="000000">
                        <a:alpha val="43137"/>
                      </a:srgbClr>
                    </a:outerShdw>
                  </a:effectLst>
                  <a:latin typeface="+mj-lt"/>
                </a:rPr>
                <a:t>                          </a:t>
              </a:r>
              <a:r>
                <a:rPr lang="en-US" sz="1200" b="1" dirty="0">
                  <a:effectLst>
                    <a:outerShdw blurRad="38100" dist="38100" dir="2700000" algn="tl">
                      <a:srgbClr val="000000">
                        <a:alpha val="43137"/>
                      </a:srgbClr>
                    </a:outerShdw>
                  </a:effectLst>
                  <a:latin typeface="+mj-lt"/>
                </a:rPr>
                <a:t>Masses , T1/2, Decays </a:t>
              </a:r>
            </a:p>
            <a:p>
              <a:r>
                <a:rPr lang="en-US" sz="1200" b="1" dirty="0">
                  <a:effectLst>
                    <a:outerShdw blurRad="38100" dist="38100" dir="2700000" algn="tl">
                      <a:srgbClr val="000000">
                        <a:alpha val="43137"/>
                      </a:srgbClr>
                    </a:outerShdw>
                  </a:effectLst>
                  <a:latin typeface="Symbol" panose="05050102010706020507" pitchFamily="18" charset="2"/>
                </a:rPr>
                <a:t>b</a:t>
              </a:r>
              <a:r>
                <a:rPr lang="en-US" sz="1200" b="1" dirty="0">
                  <a:effectLst>
                    <a:outerShdw blurRad="38100" dist="38100" dir="2700000" algn="tl">
                      <a:srgbClr val="000000">
                        <a:alpha val="43137"/>
                      </a:srgbClr>
                    </a:outerShdw>
                  </a:effectLst>
                  <a:latin typeface="+mj-lt"/>
                </a:rPr>
                <a:t>, </a:t>
              </a:r>
              <a:r>
                <a:rPr lang="en-US" sz="1200" b="1" dirty="0">
                  <a:effectLst>
                    <a:outerShdw blurRad="38100" dist="38100" dir="2700000" algn="tl">
                      <a:srgbClr val="000000">
                        <a:alpha val="43137"/>
                      </a:srgbClr>
                    </a:outerShdw>
                  </a:effectLst>
                  <a:latin typeface="Symbol" panose="05050102010706020507" pitchFamily="18" charset="2"/>
                </a:rPr>
                <a:t>g</a:t>
              </a:r>
              <a:r>
                <a:rPr lang="en-US" sz="1200" b="1" dirty="0">
                  <a:effectLst>
                    <a:outerShdw blurRad="38100" dist="38100" dir="2700000" algn="tl">
                      <a:srgbClr val="000000">
                        <a:alpha val="43137"/>
                      </a:srgbClr>
                    </a:outerShdw>
                  </a:effectLst>
                  <a:latin typeface="+mj-lt"/>
                </a:rPr>
                <a:t> , </a:t>
              </a:r>
              <a:r>
                <a:rPr lang="en-US" sz="1200" b="1" dirty="0">
                  <a:effectLst>
                    <a:outerShdw blurRad="38100" dist="38100" dir="2700000" algn="tl">
                      <a:srgbClr val="000000">
                        <a:alpha val="43137"/>
                      </a:srgbClr>
                    </a:outerShdw>
                  </a:effectLst>
                  <a:latin typeface="Symbol" panose="05050102010706020507" pitchFamily="18" charset="2"/>
                </a:rPr>
                <a:t>b</a:t>
              </a:r>
              <a:r>
                <a:rPr lang="en-US" sz="1200" b="1" dirty="0">
                  <a:effectLst>
                    <a:outerShdw blurRad="38100" dist="38100" dir="2700000" algn="tl">
                      <a:srgbClr val="000000">
                        <a:alpha val="43137"/>
                      </a:srgbClr>
                    </a:outerShdw>
                  </a:effectLst>
                  <a:latin typeface="+mj-lt"/>
                </a:rPr>
                <a:t>-</a:t>
              </a:r>
              <a:r>
                <a:rPr lang="en-US" sz="1200" b="1" dirty="0" err="1">
                  <a:effectLst>
                    <a:outerShdw blurRad="38100" dist="38100" dir="2700000" algn="tl">
                      <a:srgbClr val="000000">
                        <a:alpha val="43137"/>
                      </a:srgbClr>
                    </a:outerShdw>
                  </a:effectLst>
                  <a:latin typeface="+mj-lt"/>
                </a:rPr>
                <a:t>p,..New</a:t>
              </a:r>
              <a:r>
                <a:rPr lang="en-US" sz="1200" b="1" dirty="0">
                  <a:effectLst>
                    <a:outerShdw blurRad="38100" dist="38100" dir="2700000" algn="tl">
                      <a:srgbClr val="000000">
                        <a:alpha val="43137"/>
                      </a:srgbClr>
                    </a:outerShdw>
                  </a:effectLst>
                  <a:latin typeface="+mj-lt"/>
                </a:rPr>
                <a:t>  </a:t>
              </a:r>
              <a:r>
                <a:rPr lang="en-US" sz="1200" b="1" dirty="0" err="1">
                  <a:effectLst>
                    <a:outerShdw blurRad="38100" dist="38100" dir="2700000" algn="tl">
                      <a:srgbClr val="000000">
                        <a:alpha val="43137"/>
                      </a:srgbClr>
                    </a:outerShdw>
                  </a:effectLst>
                  <a:latin typeface="+mj-lt"/>
                </a:rPr>
                <a:t>radioactives</a:t>
              </a:r>
              <a:r>
                <a:rPr lang="en-US" sz="1200" b="1" dirty="0">
                  <a:effectLst>
                    <a:outerShdw blurRad="38100" dist="38100" dir="2700000" algn="tl">
                      <a:srgbClr val="000000">
                        <a:alpha val="43137"/>
                      </a:srgbClr>
                    </a:outerShdw>
                  </a:effectLst>
                  <a:latin typeface="+mj-lt"/>
                </a:rPr>
                <a:t> modes far from stability</a:t>
              </a:r>
            </a:p>
          </p:txBody>
        </p:sp>
        <p:sp>
          <p:nvSpPr>
            <p:cNvPr id="26" name="Rectangle 25">
              <a:extLst>
                <a:ext uri="{FF2B5EF4-FFF2-40B4-BE49-F238E27FC236}">
                  <a16:creationId xmlns:a16="http://schemas.microsoft.com/office/drawing/2014/main" id="{8E07F117-4FC3-4E50-B2DC-A634C619FE5F}"/>
                </a:ext>
              </a:extLst>
            </p:cNvPr>
            <p:cNvSpPr/>
            <p:nvPr/>
          </p:nvSpPr>
          <p:spPr>
            <a:xfrm>
              <a:off x="4460713" y="1828966"/>
              <a:ext cx="7171513" cy="1700150"/>
            </a:xfrm>
            <a:prstGeom prst="rect">
              <a:avLst/>
            </a:prstGeom>
          </p:spPr>
          <p:txBody>
            <a:bodyPr wrap="square">
              <a:spAutoFit/>
            </a:bodyPr>
            <a:lstStyle/>
            <a:p>
              <a:pPr marL="88900" algn="just">
                <a:spcAft>
                  <a:spcPts val="0"/>
                </a:spcAft>
                <a:buSzPts val="900"/>
              </a:pPr>
              <a:r>
                <a:rPr lang="en-US" sz="1050" b="1" dirty="0">
                  <a:solidFill>
                    <a:srgbClr val="FF0000"/>
                  </a:solidFill>
                </a:rPr>
                <a:t>1975</a:t>
              </a:r>
              <a:r>
                <a:rPr lang="en-US" sz="1050" b="1" dirty="0"/>
                <a:t>: Installation of the Isolde mass spectrometer  at CERN </a:t>
              </a:r>
            </a:p>
            <a:p>
              <a:pPr marL="260350" indent="-171450" algn="just">
                <a:spcAft>
                  <a:spcPts val="0"/>
                </a:spcAft>
                <a:buSzPts val="900"/>
                <a:buFont typeface="Wingdings" panose="05000000000000000000" pitchFamily="2" charset="2"/>
                <a:buChar char="§"/>
              </a:pPr>
              <a:r>
                <a:rPr lang="en-US" sz="1050" b="1" dirty="0"/>
                <a:t>neutron-rich sodium isotope mass measurements ( </a:t>
              </a:r>
              <a:r>
                <a:rPr lang="en-US" sz="1050" b="1" dirty="0" err="1"/>
                <a:t>ms</a:t>
              </a:r>
              <a:r>
                <a:rPr lang="en-US" sz="1050" b="1" dirty="0"/>
                <a:t>)</a:t>
              </a:r>
            </a:p>
            <a:p>
              <a:pPr marL="260350" indent="-171450" algn="just">
                <a:spcAft>
                  <a:spcPts val="0"/>
                </a:spcAft>
                <a:buSzPts val="900"/>
                <a:buFont typeface="Wingdings" panose="05000000000000000000" pitchFamily="2" charset="2"/>
                <a:buChar char="§"/>
              </a:pPr>
              <a:r>
                <a:rPr lang="en-US" sz="1050" b="1" dirty="0"/>
                <a:t>N=20 has lost its magic character ( CSNSM )  (</a:t>
              </a:r>
              <a:r>
                <a:rPr lang="en-US" sz="1050" b="1" dirty="0" err="1"/>
                <a:t>R.Klapish</a:t>
              </a:r>
              <a:r>
                <a:rPr lang="en-US" sz="1050" b="1" dirty="0"/>
                <a:t> , </a:t>
              </a:r>
              <a:r>
                <a:rPr lang="en-US" sz="1050" b="1" dirty="0" err="1"/>
                <a:t>C.Thibault</a:t>
              </a:r>
              <a:r>
                <a:rPr lang="en-US" sz="1050" b="1" dirty="0"/>
                <a:t> et al).</a:t>
              </a:r>
            </a:p>
            <a:p>
              <a:pPr marL="88900" algn="just">
                <a:spcAft>
                  <a:spcPts val="0"/>
                </a:spcAft>
                <a:buSzPts val="900"/>
              </a:pPr>
              <a:r>
                <a:rPr lang="en-US" sz="1050" b="1" dirty="0">
                  <a:solidFill>
                    <a:srgbClr val="FF0000"/>
                  </a:solidFill>
                </a:rPr>
                <a:t>1979 and 1984 </a:t>
              </a:r>
            </a:p>
            <a:p>
              <a:pPr marL="260350" indent="-171450" algn="just">
                <a:spcAft>
                  <a:spcPts val="0"/>
                </a:spcAft>
                <a:buSzPts val="900"/>
                <a:buFont typeface="Wingdings" panose="05000000000000000000" pitchFamily="2" charset="2"/>
                <a:buChar char="§"/>
              </a:pPr>
              <a:r>
                <a:rPr lang="en-US" sz="1050" b="1" dirty="0"/>
                <a:t>On Line spectroscopy and deformation at N=20 Coll. IPNO </a:t>
              </a:r>
            </a:p>
            <a:p>
              <a:pPr marL="260350" indent="-171450" algn="just">
                <a:spcAft>
                  <a:spcPts val="0"/>
                </a:spcAft>
                <a:buSzPts val="900"/>
                <a:buFont typeface="Wingdings" panose="05000000000000000000" pitchFamily="2" charset="2"/>
                <a:buChar char="§"/>
              </a:pPr>
              <a:r>
                <a:rPr lang="en-US" sz="1050" b="1" dirty="0"/>
                <a:t>(C. </a:t>
              </a:r>
              <a:r>
                <a:rPr lang="en-US" sz="1050" b="1" dirty="0" err="1"/>
                <a:t>Détraz</a:t>
              </a:r>
              <a:r>
                <a:rPr lang="en-US" sz="1050" b="1" dirty="0"/>
                <a:t>, D. </a:t>
              </a:r>
              <a:r>
                <a:rPr lang="en-US" sz="1050" b="1" dirty="0" err="1"/>
                <a:t>Guillemaud</a:t>
              </a:r>
              <a:r>
                <a:rPr lang="en-US" sz="1050" b="1" dirty="0"/>
                <a:t> ,M. Langevin et al )</a:t>
              </a:r>
            </a:p>
            <a:p>
              <a:pPr marL="260350" indent="-171450" algn="just">
                <a:spcAft>
                  <a:spcPts val="0"/>
                </a:spcAft>
                <a:buSzPts val="900"/>
                <a:buFont typeface="Wingdings" panose="05000000000000000000" pitchFamily="2" charset="2"/>
                <a:buChar char="§"/>
              </a:pPr>
              <a:r>
                <a:rPr lang="en-US" sz="1050" b="1" dirty="0"/>
                <a:t>Towards the “exotic” in Orsay and </a:t>
              </a:r>
              <a:r>
                <a:rPr lang="en-US" sz="1050" b="1" dirty="0" err="1"/>
                <a:t>Ganil</a:t>
              </a:r>
              <a:r>
                <a:rPr lang="en-US" sz="1050" b="1" dirty="0"/>
                <a:t>: SPIRAL1 ,PARNNE, ALTO, etc.</a:t>
              </a:r>
            </a:p>
          </p:txBody>
        </p:sp>
      </p:grpSp>
      <p:grpSp>
        <p:nvGrpSpPr>
          <p:cNvPr id="28" name="Groupe 27">
            <a:extLst>
              <a:ext uri="{FF2B5EF4-FFF2-40B4-BE49-F238E27FC236}">
                <a16:creationId xmlns:a16="http://schemas.microsoft.com/office/drawing/2014/main" id="{AEDFEEE6-EBB5-4DC5-A2BD-AE711188A611}"/>
              </a:ext>
            </a:extLst>
          </p:cNvPr>
          <p:cNvGrpSpPr/>
          <p:nvPr/>
        </p:nvGrpSpPr>
        <p:grpSpPr>
          <a:xfrm>
            <a:off x="417835" y="3122655"/>
            <a:ext cx="10081120" cy="2427369"/>
            <a:chOff x="249707" y="3431821"/>
            <a:chExt cx="8955923" cy="2144809"/>
          </a:xfrm>
        </p:grpSpPr>
        <p:sp>
          <p:nvSpPr>
            <p:cNvPr id="29" name="Rectangle à coins arrondis 21">
              <a:extLst>
                <a:ext uri="{FF2B5EF4-FFF2-40B4-BE49-F238E27FC236}">
                  <a16:creationId xmlns:a16="http://schemas.microsoft.com/office/drawing/2014/main" id="{C0F1D614-AF5E-41A0-98A7-CE66BF56F929}"/>
                </a:ext>
              </a:extLst>
            </p:cNvPr>
            <p:cNvSpPr/>
            <p:nvPr/>
          </p:nvSpPr>
          <p:spPr>
            <a:xfrm>
              <a:off x="249707" y="3431821"/>
              <a:ext cx="8955923" cy="2144809"/>
            </a:xfrm>
            <a:prstGeom prst="roundRect">
              <a:avLst>
                <a:gd name="adj" fmla="val 5779"/>
              </a:avLst>
            </a:prstGeom>
            <a:noFill/>
            <a:ln w="38100">
              <a:solidFill>
                <a:srgbClr val="FF67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0" name="Groupe 29">
              <a:extLst>
                <a:ext uri="{FF2B5EF4-FFF2-40B4-BE49-F238E27FC236}">
                  <a16:creationId xmlns:a16="http://schemas.microsoft.com/office/drawing/2014/main" id="{AA1FAB5B-7522-47BC-8519-3E80B2765BBA}"/>
                </a:ext>
              </a:extLst>
            </p:cNvPr>
            <p:cNvGrpSpPr/>
            <p:nvPr/>
          </p:nvGrpSpPr>
          <p:grpSpPr>
            <a:xfrm>
              <a:off x="414596" y="3540601"/>
              <a:ext cx="8514198" cy="1926641"/>
              <a:chOff x="2157594" y="3510884"/>
              <a:chExt cx="8514198" cy="1926641"/>
            </a:xfrm>
          </p:grpSpPr>
          <p:grpSp>
            <p:nvGrpSpPr>
              <p:cNvPr id="31" name="Groupe 30">
                <a:extLst>
                  <a:ext uri="{FF2B5EF4-FFF2-40B4-BE49-F238E27FC236}">
                    <a16:creationId xmlns:a16="http://schemas.microsoft.com/office/drawing/2014/main" id="{8C22C9B7-7527-490F-BC28-6FE8480FE301}"/>
                  </a:ext>
                </a:extLst>
              </p:cNvPr>
              <p:cNvGrpSpPr/>
              <p:nvPr/>
            </p:nvGrpSpPr>
            <p:grpSpPr>
              <a:xfrm>
                <a:off x="2157594" y="3510884"/>
                <a:ext cx="8514198" cy="1926641"/>
                <a:chOff x="1198265" y="3509061"/>
                <a:chExt cx="8514198" cy="1926641"/>
              </a:xfrm>
            </p:grpSpPr>
            <p:pic>
              <p:nvPicPr>
                <p:cNvPr id="33" name="Picture 2" descr="82-Isocel2">
                  <a:extLst>
                    <a:ext uri="{FF2B5EF4-FFF2-40B4-BE49-F238E27FC236}">
                      <a16:creationId xmlns:a16="http://schemas.microsoft.com/office/drawing/2014/main" id="{3BC8ECE5-B829-4C45-9B11-E28952F41AA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98265" y="3509061"/>
                  <a:ext cx="3011851" cy="1926641"/>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F9442346-4C88-49D7-843A-2FBB55554A62}"/>
                    </a:ext>
                  </a:extLst>
                </p:cNvPr>
                <p:cNvSpPr/>
                <p:nvPr/>
              </p:nvSpPr>
              <p:spPr>
                <a:xfrm>
                  <a:off x="4367912" y="3536024"/>
                  <a:ext cx="3318435" cy="1466375"/>
                </a:xfrm>
                <a:prstGeom prst="rect">
                  <a:avLst/>
                </a:prstGeom>
              </p:spPr>
              <p:txBody>
                <a:bodyPr wrap="square">
                  <a:spAutoFit/>
                </a:bodyPr>
                <a:lstStyle/>
                <a:p>
                  <a:pPr marL="285750" indent="-285750" algn="just">
                    <a:spcAft>
                      <a:spcPts val="0"/>
                    </a:spcAft>
                    <a:buSzPts val="900"/>
                    <a:buFont typeface="Wingdings" panose="05000000000000000000" pitchFamily="2" charset="2"/>
                    <a:buChar char="§"/>
                    <a:tabLst>
                      <a:tab pos="177800" algn="l"/>
                    </a:tabLst>
                  </a:pPr>
                  <a:r>
                    <a:rPr lang="en-US" sz="1358" b="1" i="1" kern="0" dirty="0">
                      <a:solidFill>
                        <a:srgbClr val="FF0000"/>
                      </a:solidFill>
                      <a:ea typeface="Helvetica" panose="020B0604020202020204" pitchFamily="34" charset="0"/>
                    </a:rPr>
                    <a:t>The “</a:t>
                  </a:r>
                  <a:r>
                    <a:rPr lang="en-US" sz="1358" b="1" kern="0" dirty="0">
                      <a:solidFill>
                        <a:srgbClr val="FF0000"/>
                      </a:solidFill>
                      <a:ea typeface="Helvetica" panose="020B0604020202020204" pitchFamily="34" charset="0"/>
                    </a:rPr>
                    <a:t>IPN </a:t>
                  </a:r>
                  <a:r>
                    <a:rPr lang="en-US" sz="1358" b="1" i="1" kern="0" dirty="0" err="1">
                      <a:solidFill>
                        <a:srgbClr val="FF0000"/>
                      </a:solidFill>
                      <a:ea typeface="Helvetica" panose="020B0604020202020204" pitchFamily="34" charset="0"/>
                    </a:rPr>
                    <a:t>Isocèle</a:t>
                  </a:r>
                  <a:r>
                    <a:rPr lang="en-US" sz="1358" b="1" i="1" kern="0" dirty="0">
                      <a:solidFill>
                        <a:srgbClr val="FF0000"/>
                      </a:solidFill>
                      <a:ea typeface="Helvetica" panose="020B0604020202020204" pitchFamily="34" charset="0"/>
                    </a:rPr>
                    <a:t>” team  develops at Isolde (CERN) Laser technologies for hyperfine interaction with the COMPLIS installation (1992)</a:t>
                  </a:r>
                  <a:endParaRPr lang="en-US" sz="1358" b="1" i="1" kern="0" dirty="0">
                    <a:solidFill>
                      <a:srgbClr val="FF0000"/>
                    </a:solidFill>
                    <a:latin typeface="+mn-lt"/>
                    <a:ea typeface="Helvetica" panose="020B0604020202020204" pitchFamily="34" charset="0"/>
                  </a:endParaRPr>
                </a:p>
                <a:p>
                  <a:pPr marL="285750" indent="-285750">
                    <a:spcAft>
                      <a:spcPts val="0"/>
                    </a:spcAft>
                    <a:buSzPts val="900"/>
                    <a:buFont typeface="Wingdings" panose="05000000000000000000" pitchFamily="2" charset="2"/>
                    <a:buChar char="§"/>
                    <a:tabLst>
                      <a:tab pos="177800" algn="l"/>
                    </a:tabLst>
                  </a:pPr>
                  <a:r>
                    <a:rPr lang="en-US" altLang="en-US" sz="1584" b="1" dirty="0">
                      <a:solidFill>
                        <a:srgbClr val="0000FF"/>
                      </a:solidFill>
                      <a:latin typeface="+mn-lt"/>
                    </a:rPr>
                    <a:t>(R. </a:t>
                  </a:r>
                  <a:r>
                    <a:rPr lang="en-US" altLang="en-US" sz="1584" b="1" dirty="0" err="1">
                      <a:solidFill>
                        <a:srgbClr val="0000FF"/>
                      </a:solidFill>
                      <a:latin typeface="+mn-lt"/>
                    </a:rPr>
                    <a:t>Foucher</a:t>
                  </a:r>
                  <a:r>
                    <a:rPr lang="en-US" altLang="en-US" sz="1584" b="1" dirty="0">
                      <a:solidFill>
                        <a:srgbClr val="0000FF"/>
                      </a:solidFill>
                      <a:latin typeface="+mn-lt"/>
                    </a:rPr>
                    <a:t>, J. </a:t>
                  </a:r>
                  <a:r>
                    <a:rPr lang="en-US" altLang="en-US" sz="1584" b="1" dirty="0" err="1">
                      <a:solidFill>
                        <a:srgbClr val="0000FF"/>
                      </a:solidFill>
                      <a:latin typeface="+mn-lt"/>
                    </a:rPr>
                    <a:t>Letessier-Sauvage</a:t>
                  </a:r>
                  <a:r>
                    <a:rPr lang="en-US" altLang="en-US" sz="1584" b="1" dirty="0">
                      <a:solidFill>
                        <a:srgbClr val="0000FF"/>
                      </a:solidFill>
                      <a:latin typeface="+mn-lt"/>
                    </a:rPr>
                    <a:t>, </a:t>
                  </a:r>
                  <a:r>
                    <a:rPr lang="en-US" altLang="en-US" sz="1584" b="1" dirty="0" err="1">
                      <a:solidFill>
                        <a:srgbClr val="0000FF"/>
                      </a:solidFill>
                      <a:latin typeface="+mn-lt"/>
                    </a:rPr>
                    <a:t>B.Roussiere</a:t>
                  </a:r>
                  <a:r>
                    <a:rPr lang="en-US" altLang="en-US" sz="1584" b="1" dirty="0">
                      <a:solidFill>
                        <a:srgbClr val="0000FF"/>
                      </a:solidFill>
                      <a:latin typeface="+mn-lt"/>
                    </a:rPr>
                    <a:t>, </a:t>
                  </a:r>
                  <a:r>
                    <a:rPr lang="en-US" altLang="en-US" sz="1584" b="1" dirty="0" err="1">
                      <a:solidFill>
                        <a:srgbClr val="0000FF"/>
                      </a:solidFill>
                      <a:latin typeface="+mn-lt"/>
                    </a:rPr>
                    <a:t>F.Leblanc</a:t>
                  </a:r>
                  <a:r>
                    <a:rPr lang="en-US" altLang="en-US" sz="1584" b="1" dirty="0">
                      <a:solidFill>
                        <a:srgbClr val="0000FF"/>
                      </a:solidFill>
                      <a:latin typeface="+mn-lt"/>
                    </a:rPr>
                    <a:t>, F. Ibrahim , </a:t>
                  </a:r>
                  <a:r>
                    <a:rPr lang="en-US" altLang="en-US" sz="1584" b="1" dirty="0" err="1">
                      <a:solidFill>
                        <a:srgbClr val="0000FF"/>
                      </a:solidFill>
                      <a:latin typeface="+mn-lt"/>
                    </a:rPr>
                    <a:t>J.Obert</a:t>
                  </a:r>
                  <a:r>
                    <a:rPr lang="en-US" altLang="en-US" sz="1584" b="1" dirty="0">
                      <a:solidFill>
                        <a:srgbClr val="0000FF"/>
                      </a:solidFill>
                      <a:latin typeface="+mn-lt"/>
                    </a:rPr>
                    <a:t>, </a:t>
                  </a:r>
                  <a:r>
                    <a:rPr lang="en-US" altLang="en-US" sz="1584" b="1" dirty="0" err="1">
                      <a:solidFill>
                        <a:srgbClr val="0000FF"/>
                      </a:solidFill>
                      <a:latin typeface="+mn-lt"/>
                    </a:rPr>
                    <a:t>Decourtieux</a:t>
                  </a:r>
                  <a:r>
                    <a:rPr lang="en-US" altLang="en-US" sz="1358" dirty="0">
                      <a:latin typeface="+mn-lt"/>
                    </a:rPr>
                    <a:t>)</a:t>
                  </a:r>
                </a:p>
              </p:txBody>
            </p:sp>
            <p:pic>
              <p:nvPicPr>
                <p:cNvPr id="35" name="Picture 7">
                  <a:extLst>
                    <a:ext uri="{FF2B5EF4-FFF2-40B4-BE49-F238E27FC236}">
                      <a16:creationId xmlns:a16="http://schemas.microsoft.com/office/drawing/2014/main" id="{53F72216-4BA5-47DF-9A88-0185829C954A}"/>
                    </a:ext>
                  </a:extLst>
                </p:cNvPr>
                <p:cNvPicPr>
                  <a:picLocks noChangeAspect="1"/>
                </p:cNvPicPr>
                <p:nvPr/>
              </p:nvPicPr>
              <p:blipFill>
                <a:blip r:embed="rId5"/>
                <a:stretch>
                  <a:fillRect/>
                </a:stretch>
              </p:blipFill>
              <p:spPr>
                <a:xfrm>
                  <a:off x="8348786" y="3563171"/>
                  <a:ext cx="1363677" cy="1691780"/>
                </a:xfrm>
                <a:prstGeom prst="rect">
                  <a:avLst/>
                </a:prstGeom>
              </p:spPr>
            </p:pic>
          </p:grpSp>
          <p:sp>
            <p:nvSpPr>
              <p:cNvPr id="32" name="WordArt 3">
                <a:extLst>
                  <a:ext uri="{FF2B5EF4-FFF2-40B4-BE49-F238E27FC236}">
                    <a16:creationId xmlns:a16="http://schemas.microsoft.com/office/drawing/2014/main" id="{C8632E90-2DDF-485F-9895-9535F0450FDC}"/>
                  </a:ext>
                </a:extLst>
              </p:cNvPr>
              <p:cNvSpPr>
                <a:spLocks noChangeAspect="1" noChangeArrowheads="1" noChangeShapeType="1" noTextEdit="1"/>
              </p:cNvSpPr>
              <p:nvPr/>
            </p:nvSpPr>
            <p:spPr bwMode="auto">
              <a:xfrm>
                <a:off x="2794417" y="5142581"/>
                <a:ext cx="1176162" cy="188356"/>
              </a:xfrm>
              <a:prstGeom prst="rect">
                <a:avLst/>
              </a:prstGeom>
            </p:spPr>
            <p:txBody>
              <a:bodyPr wrap="none" fromWordArt="1">
                <a:prstTxWarp prst="textPlain">
                  <a:avLst>
                    <a:gd name="adj" fmla="val 50000"/>
                  </a:avLst>
                </a:prstTxWarp>
              </a:bodyPr>
              <a:lstStyle/>
              <a:p>
                <a:pPr algn="ctr"/>
                <a:r>
                  <a:rPr lang="en-US" sz="1358" b="1" kern="10" dirty="0">
                    <a:ln w="9525">
                      <a:solidFill>
                        <a:srgbClr val="000000"/>
                      </a:solidFill>
                      <a:round/>
                      <a:headEnd/>
                      <a:tailEnd/>
                    </a:ln>
                    <a:solidFill>
                      <a:srgbClr val="FFFF00"/>
                    </a:solidFill>
                    <a:latin typeface="+mn-lt"/>
                  </a:rPr>
                  <a:t>ISOCELE 2 1986</a:t>
                </a:r>
              </a:p>
            </p:txBody>
          </p:sp>
        </p:grpSp>
      </p:grpSp>
      <p:grpSp>
        <p:nvGrpSpPr>
          <p:cNvPr id="41" name="Groupe 40">
            <a:extLst>
              <a:ext uri="{FF2B5EF4-FFF2-40B4-BE49-F238E27FC236}">
                <a16:creationId xmlns:a16="http://schemas.microsoft.com/office/drawing/2014/main" id="{CF4C9894-5B17-4AB1-8E5B-5751F06C0D21}"/>
              </a:ext>
            </a:extLst>
          </p:cNvPr>
          <p:cNvGrpSpPr/>
          <p:nvPr/>
        </p:nvGrpSpPr>
        <p:grpSpPr>
          <a:xfrm>
            <a:off x="258515" y="751653"/>
            <a:ext cx="10308112" cy="4861980"/>
            <a:chOff x="232331" y="753893"/>
            <a:chExt cx="10308112" cy="4861980"/>
          </a:xfrm>
        </p:grpSpPr>
        <p:sp>
          <p:nvSpPr>
            <p:cNvPr id="40" name="Rectangle 39">
              <a:extLst>
                <a:ext uri="{FF2B5EF4-FFF2-40B4-BE49-F238E27FC236}">
                  <a16:creationId xmlns:a16="http://schemas.microsoft.com/office/drawing/2014/main" id="{C8321C84-8877-49ED-A58E-994161708059}"/>
                </a:ext>
              </a:extLst>
            </p:cNvPr>
            <p:cNvSpPr/>
            <p:nvPr/>
          </p:nvSpPr>
          <p:spPr>
            <a:xfrm>
              <a:off x="232331" y="753893"/>
              <a:ext cx="10308112" cy="486198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36" name="Group 8">
              <a:extLst>
                <a:ext uri="{FF2B5EF4-FFF2-40B4-BE49-F238E27FC236}">
                  <a16:creationId xmlns:a16="http://schemas.microsoft.com/office/drawing/2014/main" id="{39CC2C45-9C06-4105-88B3-C415D321D32F}"/>
                </a:ext>
              </a:extLst>
            </p:cNvPr>
            <p:cNvGrpSpPr/>
            <p:nvPr/>
          </p:nvGrpSpPr>
          <p:grpSpPr>
            <a:xfrm>
              <a:off x="2388997" y="837699"/>
              <a:ext cx="5220104" cy="4711259"/>
              <a:chOff x="6037742" y="829582"/>
              <a:chExt cx="6063101" cy="5472083"/>
            </a:xfrm>
            <a:solidFill>
              <a:schemeClr val="bg1"/>
            </a:solidFill>
          </p:grpSpPr>
          <p:pic>
            <p:nvPicPr>
              <p:cNvPr id="37" name="Picture 4" descr="rayon_de_charge_A190">
                <a:extLst>
                  <a:ext uri="{FF2B5EF4-FFF2-40B4-BE49-F238E27FC236}">
                    <a16:creationId xmlns:a16="http://schemas.microsoft.com/office/drawing/2014/main" id="{BA6E5879-F76E-488A-98B5-8EB52002C9F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54517" y="829582"/>
                <a:ext cx="3246326" cy="5472083"/>
              </a:xfrm>
              <a:prstGeom prst="rect">
                <a:avLst/>
              </a:prstGeom>
              <a:grpFill/>
              <a:extLst/>
            </p:spPr>
          </p:pic>
          <p:sp>
            <p:nvSpPr>
              <p:cNvPr id="38" name="Text Box 5">
                <a:extLst>
                  <a:ext uri="{FF2B5EF4-FFF2-40B4-BE49-F238E27FC236}">
                    <a16:creationId xmlns:a16="http://schemas.microsoft.com/office/drawing/2014/main" id="{13EBF6C8-1890-48EA-86C0-983DA75A2608}"/>
                  </a:ext>
                </a:extLst>
              </p:cNvPr>
              <p:cNvSpPr txBox="1">
                <a:spLocks noChangeArrowheads="1"/>
              </p:cNvSpPr>
              <p:nvPr/>
            </p:nvSpPr>
            <p:spPr bwMode="auto">
              <a:xfrm>
                <a:off x="9406748" y="1100097"/>
                <a:ext cx="2160588" cy="707886"/>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en-US" b="1" i="1" dirty="0" err="1">
                    <a:solidFill>
                      <a:srgbClr val="511F76"/>
                    </a:solidFill>
                    <a:latin typeface="Tahoma" panose="020B0604030504040204" pitchFamily="34" charset="0"/>
                  </a:rPr>
                  <a:t>Complis</a:t>
                </a:r>
                <a:r>
                  <a:rPr lang="en-US" altLang="en-US" b="1" i="1" dirty="0">
                    <a:solidFill>
                      <a:srgbClr val="511F76"/>
                    </a:solidFill>
                    <a:latin typeface="Tahoma" panose="020B0604030504040204" pitchFamily="34" charset="0"/>
                  </a:rPr>
                  <a:t> CERN</a:t>
                </a:r>
              </a:p>
              <a:p>
                <a:r>
                  <a:rPr lang="en-US" altLang="en-US" b="1" i="1" dirty="0">
                    <a:solidFill>
                      <a:srgbClr val="511F76"/>
                    </a:solidFill>
                    <a:latin typeface="Tahoma" panose="020B0604030504040204" pitchFamily="34" charset="0"/>
                  </a:rPr>
                  <a:t>1998-2002</a:t>
                </a:r>
              </a:p>
            </p:txBody>
          </p:sp>
          <p:sp>
            <p:nvSpPr>
              <p:cNvPr id="39" name="Rectangle 38">
                <a:extLst>
                  <a:ext uri="{FF2B5EF4-FFF2-40B4-BE49-F238E27FC236}">
                    <a16:creationId xmlns:a16="http://schemas.microsoft.com/office/drawing/2014/main" id="{330837C7-AA1A-47E5-8440-19A143E754B8}"/>
                  </a:ext>
                </a:extLst>
              </p:cNvPr>
              <p:cNvSpPr/>
              <p:nvPr/>
            </p:nvSpPr>
            <p:spPr>
              <a:xfrm>
                <a:off x="6037742" y="5270860"/>
                <a:ext cx="2699102" cy="461665"/>
              </a:xfrm>
              <a:prstGeom prst="rect">
                <a:avLst/>
              </a:prstGeom>
              <a:grpFill/>
            </p:spPr>
            <p:txBody>
              <a:bodyPr wrap="square">
                <a:spAutoFit/>
              </a:bodyPr>
              <a:lstStyle/>
              <a:p>
                <a:pPr algn="r"/>
                <a:r>
                  <a:rPr lang="en-US" altLang="en-US" sz="1200" b="1" dirty="0">
                    <a:latin typeface="Tahoma" panose="020B0604030504040204" pitchFamily="34" charset="0"/>
                  </a:rPr>
                  <a:t>Shape transition in </a:t>
                </a:r>
                <a:r>
                  <a:rPr lang="en-US" altLang="en-US" sz="1200" b="1" dirty="0" err="1">
                    <a:latin typeface="Tahoma" panose="020B0604030504040204" pitchFamily="34" charset="0"/>
                  </a:rPr>
                  <a:t>Hg,Pt,Au,Ir</a:t>
                </a:r>
                <a:r>
                  <a:rPr lang="en-US" altLang="en-US" sz="1200" b="1" dirty="0">
                    <a:latin typeface="Tahoma" panose="020B0604030504040204" pitchFamily="34" charset="0"/>
                  </a:rPr>
                  <a:t> isotopes </a:t>
                </a:r>
              </a:p>
            </p:txBody>
          </p:sp>
        </p:grpSp>
      </p:grpSp>
    </p:spTree>
    <p:extLst>
      <p:ext uri="{BB962C8B-B14F-4D97-AF65-F5344CB8AC3E}">
        <p14:creationId xmlns:p14="http://schemas.microsoft.com/office/powerpoint/2010/main" val="1096642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53" presetClass="entr" presetSubtype="16"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animEffect transition="in" filter="fade">
                                      <p:cBhvr>
                                        <p:cTn id="13"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1_masque IJCLab standard">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20000</TotalTime>
  <Words>6662</Words>
  <Application>Microsoft Office PowerPoint</Application>
  <PresentationFormat>Personnalisé</PresentationFormat>
  <Paragraphs>664</Paragraphs>
  <Slides>39</Slides>
  <Notes>31</Notes>
  <HiddenSlides>0</HiddenSlides>
  <MMClips>0</MMClips>
  <ScaleCrop>false</ScaleCrop>
  <HeadingPairs>
    <vt:vector size="8" baseType="variant">
      <vt:variant>
        <vt:lpstr>Polices utilisées</vt:lpstr>
      </vt:variant>
      <vt:variant>
        <vt:i4>15</vt:i4>
      </vt:variant>
      <vt:variant>
        <vt:lpstr>Thème</vt:lpstr>
      </vt:variant>
      <vt:variant>
        <vt:i4>1</vt:i4>
      </vt:variant>
      <vt:variant>
        <vt:lpstr>Serveurs OLE incorporés</vt:lpstr>
      </vt:variant>
      <vt:variant>
        <vt:i4>1</vt:i4>
      </vt:variant>
      <vt:variant>
        <vt:lpstr>Titres des diapositives</vt:lpstr>
      </vt:variant>
      <vt:variant>
        <vt:i4>39</vt:i4>
      </vt:variant>
    </vt:vector>
  </HeadingPairs>
  <TitlesOfParts>
    <vt:vector size="56" baseType="lpstr">
      <vt:lpstr>ＭＳ Ｐゴシック</vt:lpstr>
      <vt:lpstr>ＭＳ Ｐゴシック</vt:lpstr>
      <vt:lpstr>Arial</vt:lpstr>
      <vt:lpstr>Arial Black</vt:lpstr>
      <vt:lpstr>Calibri</vt:lpstr>
      <vt:lpstr>Calibri Light</vt:lpstr>
      <vt:lpstr>Comic Sans MS</vt:lpstr>
      <vt:lpstr>Gadugi</vt:lpstr>
      <vt:lpstr>Helvetica</vt:lpstr>
      <vt:lpstr>Impact</vt:lpstr>
      <vt:lpstr>Symbol</vt:lpstr>
      <vt:lpstr>Tahoma</vt:lpstr>
      <vt:lpstr>Times</vt:lpstr>
      <vt:lpstr>Times New Roman</vt:lpstr>
      <vt:lpstr>Wingdings</vt:lpstr>
      <vt:lpstr>1_masque IJCLab standard</vt:lpstr>
      <vt:lpstr>CorelDRAW</vt:lpstr>
      <vt:lpstr>IPN half a century of Scientific Highlights</vt:lpstr>
      <vt:lpstr>Pre-History  : The early days - Synchrocyclotron 160 MeV p</vt:lpstr>
      <vt:lpstr>ISOL before ISOL at IPNO: heroic dawn</vt:lpstr>
      <vt:lpstr>Pre-Modern Era for reactions Orsay SC 157 MeV p, 82 MeV d</vt:lpstr>
      <vt:lpstr>IPN Main founding members </vt:lpstr>
      <vt:lpstr>IPN Half a century of Scientific Highligths</vt:lpstr>
      <vt:lpstr>CEV – ALICE- a New era: Heavy ions Physics </vt:lpstr>
      <vt:lpstr> Many other branches of physics will start at CEV- ALICE facility and pursued  at</vt:lpstr>
      <vt:lpstr> Synchrocyclotron upgrade  SC K220 and ISOL  from Orsay to CERN</vt:lpstr>
      <vt:lpstr>Nuclear Structure: Beyond the mean field Damping single of  particle motion: deep hole and high-lying  s-p  states</vt:lpstr>
      <vt:lpstr>Nuclear Structure: Beyond the mean field  Collective excitations </vt:lpstr>
      <vt:lpstr>Spin-Isospin Excitations in Nuclei   Or how to selectively excite s.t  components of N-N interaction</vt:lpstr>
      <vt:lpstr>IPNO hosts the International Conférence on:  « Highly Excited States And Nuclear Structure » at ORSAY 1983                       HESANS 83        Chairperson N.Marty</vt:lpstr>
      <vt:lpstr>Orsay MP  15 MV – Few selected Highlights (1)</vt:lpstr>
      <vt:lpstr>Orsay MP  15 MV – Few selected Highlights (2)</vt:lpstr>
      <vt:lpstr>Orsay MP  15 MV – Few selected Highlights (3)</vt:lpstr>
      <vt:lpstr>A new era for  g spectroscopy:  « Crystal Ge balls »</vt:lpstr>
      <vt:lpstr>1985-1995 A profound  evolution of science  and technology  at  IPNO</vt:lpstr>
      <vt:lpstr>AGOR-Accelerator Groningen Orsay 1986-1994  First supraconducting European Cyclotron-  From p to Pb beams </vt:lpstr>
      <vt:lpstr> Physique – Biology 1980-2006</vt:lpstr>
      <vt:lpstr> Half a century of Scientific Highligths </vt:lpstr>
      <vt:lpstr>Heavy ion collisions (10-100)MeV/A ) at                               and Nuclear matter (EOS) </vt:lpstr>
      <vt:lpstr>Far from stability « Terra Incognita » </vt:lpstr>
      <vt:lpstr>Projectile fragmentation at Intermediate energies@                                   The neutron drip line with LISE</vt:lpstr>
      <vt:lpstr>1985-2000…….« Exotic era … » IPN teams @Ganil </vt:lpstr>
      <vt:lpstr>1985-2020…….« Exotic era … » IPN teams @Ganil </vt:lpstr>
      <vt:lpstr>&gt;  2000 SPIRAL1 @GANIL  Followed by PARRNe   Towards  SPIRAL 2 and ALTO</vt:lpstr>
      <vt:lpstr>2000 and Beyond    ALTO A new Orsay ISOL installation at the  MP Tandem               </vt:lpstr>
      <vt:lpstr>Hadronic Physics, Nucleon Structure</vt:lpstr>
      <vt:lpstr>Hadronic Physics, Nucleon Structure</vt:lpstr>
      <vt:lpstr>Hadronic Matter at large baryon densities</vt:lpstr>
      <vt:lpstr>Le plasma de quarks et de gluons (QGP)</vt:lpstr>
      <vt:lpstr>Pierre Auger Observatory  </vt:lpstr>
      <vt:lpstr>Auger    Emblematic work at IPNO</vt:lpstr>
      <vt:lpstr>Theoritical Physics  IPN Orsay</vt:lpstr>
      <vt:lpstr>Some  theory  group  studies :  new and older themes </vt:lpstr>
      <vt:lpstr>1990-2010 IPNO  – Accelerator Division </vt:lpstr>
      <vt:lpstr>2005-2020  IPNO  – Accelerator Division and new Plateform </vt:lpstr>
      <vt:lpstr>Concluding  remarks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Diapositive 1</dc:title>
  <dc:creator>Luc Petizon</dc:creator>
  <cp:lastModifiedBy>sydney GALES</cp:lastModifiedBy>
  <cp:revision>1949</cp:revision>
  <cp:lastPrinted>2021-08-19T09:16:15Z</cp:lastPrinted>
  <dcterms:created xsi:type="dcterms:W3CDTF">2011-03-09T16:37:49Z</dcterms:created>
  <dcterms:modified xsi:type="dcterms:W3CDTF">2023-10-12T15:08:17Z</dcterms:modified>
</cp:coreProperties>
</file>