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708" r:id="rId3"/>
    <p:sldMasterId id="2147483722" r:id="rId4"/>
    <p:sldMasterId id="2147483739" r:id="rId5"/>
    <p:sldMasterId id="2147483751" r:id="rId6"/>
    <p:sldMasterId id="2147483763" r:id="rId7"/>
    <p:sldMasterId id="2147483803" r:id="rId8"/>
    <p:sldMasterId id="2147483829" r:id="rId9"/>
    <p:sldMasterId id="2147483853" r:id="rId10"/>
    <p:sldMasterId id="2147483949" r:id="rId11"/>
  </p:sldMasterIdLst>
  <p:notesMasterIdLst>
    <p:notesMasterId r:id="rId59"/>
  </p:notesMasterIdLst>
  <p:sldIdLst>
    <p:sldId id="529" r:id="rId12"/>
    <p:sldId id="2099" r:id="rId13"/>
    <p:sldId id="2101" r:id="rId14"/>
    <p:sldId id="2216" r:id="rId15"/>
    <p:sldId id="1825" r:id="rId16"/>
    <p:sldId id="2217" r:id="rId17"/>
    <p:sldId id="2113" r:id="rId18"/>
    <p:sldId id="2115" r:id="rId19"/>
    <p:sldId id="2117" r:id="rId20"/>
    <p:sldId id="646" r:id="rId21"/>
    <p:sldId id="515" r:id="rId22"/>
    <p:sldId id="282" r:id="rId23"/>
    <p:sldId id="2116" r:id="rId24"/>
    <p:sldId id="359" r:id="rId25"/>
    <p:sldId id="2178" r:id="rId26"/>
    <p:sldId id="2081" r:id="rId27"/>
    <p:sldId id="2175" r:id="rId28"/>
    <p:sldId id="2169" r:id="rId29"/>
    <p:sldId id="2176" r:id="rId30"/>
    <p:sldId id="2218" r:id="rId31"/>
    <p:sldId id="2181" r:id="rId32"/>
    <p:sldId id="2184" r:id="rId33"/>
    <p:sldId id="2183" r:id="rId34"/>
    <p:sldId id="2185" r:id="rId35"/>
    <p:sldId id="2187" r:id="rId36"/>
    <p:sldId id="2219" r:id="rId37"/>
    <p:sldId id="720" r:id="rId38"/>
    <p:sldId id="2198" r:id="rId39"/>
    <p:sldId id="2031" r:id="rId40"/>
    <p:sldId id="2220" r:id="rId41"/>
    <p:sldId id="2202" r:id="rId42"/>
    <p:sldId id="2188" r:id="rId43"/>
    <p:sldId id="311" r:id="rId44"/>
    <p:sldId id="2190" r:id="rId45"/>
    <p:sldId id="284" r:id="rId46"/>
    <p:sldId id="2193" r:id="rId47"/>
    <p:sldId id="2194" r:id="rId48"/>
    <p:sldId id="2195" r:id="rId49"/>
    <p:sldId id="2211" r:id="rId50"/>
    <p:sldId id="2196" r:id="rId51"/>
    <p:sldId id="2205" r:id="rId52"/>
    <p:sldId id="2208" r:id="rId53"/>
    <p:sldId id="2207" r:id="rId54"/>
    <p:sldId id="2203" r:id="rId55"/>
    <p:sldId id="2213" r:id="rId56"/>
    <p:sldId id="2214" r:id="rId57"/>
    <p:sldId id="2105" r:id="rId5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0432FF"/>
    <a:srgbClr val="FF9300"/>
    <a:srgbClr val="FAD052"/>
    <a:srgbClr val="FFD579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83711"/>
  </p:normalViewPr>
  <p:slideViewPr>
    <p:cSldViewPr snapToGrid="0">
      <p:cViewPr varScale="1">
        <p:scale>
          <a:sx n="102" d="100"/>
          <a:sy n="102" d="100"/>
        </p:scale>
        <p:origin x="1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9C766-D502-7840-804B-5C3F69852576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33B55-5611-6D4F-9004-919FF35C47C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86E30-9DCE-42B6-8D7F-19FAA0477B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63588"/>
            <a:ext cx="6653212" cy="37433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373" y="4736219"/>
            <a:ext cx="4962932" cy="4429059"/>
          </a:xfrm>
          <a:noFill/>
          <a:ln/>
        </p:spPr>
        <p:txBody>
          <a:bodyPr/>
          <a:lstStyle/>
          <a:p>
            <a:r>
              <a:rPr lang="en-GB" sz="1400" b="1" dirty="0">
                <a:latin typeface="Comic Sans MS" pitchFamily="66" charset="0"/>
              </a:rPr>
              <a:t>What has to be done to perform tracking</a:t>
            </a:r>
          </a:p>
          <a:p>
            <a:r>
              <a:rPr lang="en-GB" sz="1400" b="1" dirty="0">
                <a:latin typeface="Comic Sans MS" pitchFamily="66" charset="0"/>
              </a:rPr>
              <a:t>What are the ingredients</a:t>
            </a:r>
          </a:p>
          <a:p>
            <a:r>
              <a:rPr lang="en-GB" sz="1400" b="1" dirty="0">
                <a:latin typeface="Comic Sans MS" pitchFamily="66" charset="0"/>
              </a:rPr>
              <a:t>Detectors highly segmented, encapsulated, cryostats</a:t>
            </a:r>
          </a:p>
          <a:p>
            <a:r>
              <a:rPr lang="en-GB" sz="1400" b="1" dirty="0">
                <a:latin typeface="Comic Sans MS" pitchFamily="66" charset="0"/>
              </a:rPr>
              <a:t>Electronics Digital</a:t>
            </a:r>
          </a:p>
          <a:p>
            <a:r>
              <a:rPr lang="en-GB" sz="1400" b="1" dirty="0">
                <a:latin typeface="Comic Sans MS" pitchFamily="66" charset="0"/>
              </a:rPr>
              <a:t>PSA to extract Energy Time and Position</a:t>
            </a:r>
          </a:p>
          <a:p>
            <a:r>
              <a:rPr lang="en-GB" sz="1400" b="1" dirty="0">
                <a:latin typeface="Comic Sans MS" pitchFamily="66" charset="0"/>
              </a:rPr>
              <a:t>Algorithm development particularly for position</a:t>
            </a:r>
          </a:p>
          <a:p>
            <a:r>
              <a:rPr lang="en-GB" sz="1400" b="1" dirty="0">
                <a:latin typeface="Comic Sans MS" pitchFamily="66" charset="0"/>
              </a:rPr>
              <a:t>Tracking algorithms, reconstruction of the events for full array</a:t>
            </a:r>
          </a:p>
          <a:p>
            <a:r>
              <a:rPr lang="en-GB" sz="1400" b="1" dirty="0">
                <a:latin typeface="Comic Sans MS" pitchFamily="66" charset="0"/>
              </a:rPr>
              <a:t>Obtain full energy</a:t>
            </a:r>
          </a:p>
          <a:p>
            <a:r>
              <a:rPr lang="en-GB" sz="1400" b="1" dirty="0">
                <a:latin typeface="Comic Sans MS" pitchFamily="66" charset="0"/>
              </a:rPr>
              <a:t>Many technical development in all areas.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effectLst/>
                <a:latin typeface="CMR10"/>
              </a:rPr>
              <a:t>Two </a:t>
            </a:r>
            <a:r>
              <a:rPr lang="it-IT" sz="1800" dirty="0" err="1">
                <a:effectLst/>
                <a:latin typeface="CMR10"/>
              </a:rPr>
              <a:t>traditional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approaches</a:t>
            </a:r>
            <a:r>
              <a:rPr lang="it-IT" sz="1800" dirty="0">
                <a:effectLst/>
                <a:latin typeface="CMR10"/>
              </a:rPr>
              <a:t> to </a:t>
            </a:r>
            <a:r>
              <a:rPr lang="it-IT" sz="1800" dirty="0" err="1">
                <a:effectLst/>
                <a:latin typeface="CMR10"/>
              </a:rPr>
              <a:t>reach</a:t>
            </a:r>
            <a:r>
              <a:rPr lang="it-IT" sz="1800" dirty="0">
                <a:effectLst/>
                <a:latin typeface="CMR10"/>
              </a:rPr>
              <a:t> the </a:t>
            </a:r>
            <a:r>
              <a:rPr lang="it-IT" sz="1800" dirty="0" err="1">
                <a:effectLst/>
                <a:latin typeface="CMR10"/>
              </a:rPr>
              <a:t>most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exotic</a:t>
            </a:r>
            <a:r>
              <a:rPr lang="it-IT" sz="1800" dirty="0">
                <a:effectLst/>
                <a:latin typeface="CMR10"/>
              </a:rPr>
              <a:t> nuclei on the </a:t>
            </a:r>
            <a:r>
              <a:rPr lang="it-IT" sz="1800" dirty="0" err="1">
                <a:effectLst/>
                <a:latin typeface="CMR10"/>
              </a:rPr>
              <a:t>neutron-rich</a:t>
            </a:r>
            <a:r>
              <a:rPr lang="it-IT" sz="1800" dirty="0">
                <a:effectLst/>
                <a:latin typeface="CMR10"/>
              </a:rPr>
              <a:t> side are </a:t>
            </a:r>
            <a:r>
              <a:rPr lang="it-IT" sz="1800" dirty="0" err="1">
                <a:effectLst/>
                <a:latin typeface="CMR10"/>
              </a:rPr>
              <a:t>embodied</a:t>
            </a:r>
            <a:r>
              <a:rPr lang="it-IT" sz="1800" dirty="0">
                <a:effectLst/>
                <a:latin typeface="CMR10"/>
              </a:rPr>
              <a:t> in </a:t>
            </a:r>
            <a:r>
              <a:rPr lang="it-IT" sz="1800" dirty="0" err="1">
                <a:effectLst/>
                <a:latin typeface="CMR10"/>
              </a:rPr>
              <a:t>fission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induced</a:t>
            </a:r>
            <a:r>
              <a:rPr lang="it-IT" sz="1800" dirty="0">
                <a:effectLst/>
                <a:latin typeface="CMR10"/>
              </a:rPr>
              <a:t> by </a:t>
            </a:r>
            <a:r>
              <a:rPr lang="it-IT" sz="1800" dirty="0" err="1">
                <a:effectLst/>
                <a:latin typeface="CMR10"/>
              </a:rPr>
              <a:t>protons</a:t>
            </a:r>
            <a:r>
              <a:rPr lang="it-IT" sz="1800" dirty="0">
                <a:effectLst/>
                <a:latin typeface="CMR10"/>
              </a:rPr>
              <a:t> (like Isolde </a:t>
            </a:r>
            <a:r>
              <a:rPr lang="it-IT" sz="1800" dirty="0" err="1">
                <a:effectLst/>
                <a:latin typeface="CMR10"/>
              </a:rPr>
              <a:t>at</a:t>
            </a:r>
            <a:r>
              <a:rPr lang="it-IT" sz="1800" dirty="0">
                <a:effectLst/>
                <a:latin typeface="CMR10"/>
              </a:rPr>
              <a:t> Cern) and by </a:t>
            </a:r>
            <a:r>
              <a:rPr lang="it-IT" sz="1800" dirty="0" err="1">
                <a:effectLst/>
                <a:latin typeface="CMR10"/>
              </a:rPr>
              <a:t>thermal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neutrons</a:t>
            </a:r>
            <a:r>
              <a:rPr lang="it-IT" sz="1800" dirty="0">
                <a:effectLst/>
                <a:latin typeface="CMR10"/>
              </a:rPr>
              <a:t> (like for </a:t>
            </a:r>
            <a:r>
              <a:rPr lang="it-IT" sz="1800" dirty="0" err="1">
                <a:effectLst/>
                <a:latin typeface="CMR10"/>
              </a:rPr>
              <a:t>instance</a:t>
            </a:r>
            <a:r>
              <a:rPr lang="it-IT" sz="1800" dirty="0">
                <a:effectLst/>
                <a:latin typeface="CMR10"/>
              </a:rPr>
              <a:t> ILL </a:t>
            </a:r>
            <a:r>
              <a:rPr lang="it-IT" sz="1800" dirty="0" err="1">
                <a:effectLst/>
                <a:latin typeface="CMR10"/>
              </a:rPr>
              <a:t>at</a:t>
            </a:r>
            <a:r>
              <a:rPr lang="it-IT" sz="1800" dirty="0">
                <a:effectLst/>
                <a:latin typeface="CMR10"/>
              </a:rPr>
              <a:t> Grenoble). Fast </a:t>
            </a:r>
            <a:r>
              <a:rPr lang="it-IT" sz="1800" dirty="0" err="1">
                <a:effectLst/>
                <a:latin typeface="CMR10"/>
              </a:rPr>
              <a:t>neutrons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produced</a:t>
            </a:r>
            <a:r>
              <a:rPr lang="it-IT" sz="1800" dirty="0">
                <a:effectLst/>
                <a:latin typeface="CMR10"/>
              </a:rPr>
              <a:t> in the break-up of </a:t>
            </a:r>
            <a:r>
              <a:rPr lang="it-IT" sz="1800" dirty="0" err="1">
                <a:effectLst/>
                <a:latin typeface="CMR10"/>
              </a:rPr>
              <a:t>deuterons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have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been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proposed</a:t>
            </a:r>
            <a:r>
              <a:rPr lang="it-IT" sz="1800" dirty="0">
                <a:effectLst/>
                <a:latin typeface="CMR10"/>
              </a:rPr>
              <a:t> for future facilities (Spiral-2 </a:t>
            </a:r>
            <a:r>
              <a:rPr lang="it-IT" sz="1800" dirty="0" err="1">
                <a:effectLst/>
                <a:latin typeface="CMR10"/>
              </a:rPr>
              <a:t>at</a:t>
            </a:r>
            <a:r>
              <a:rPr lang="it-IT" sz="1800" dirty="0">
                <a:effectLst/>
                <a:latin typeface="CMR10"/>
              </a:rPr>
              <a:t> Caen). Over the last </a:t>
            </a:r>
            <a:r>
              <a:rPr lang="it-IT" sz="1800" dirty="0" err="1">
                <a:effectLst/>
                <a:latin typeface="CMR10"/>
              </a:rPr>
              <a:t>years</a:t>
            </a:r>
            <a:r>
              <a:rPr lang="it-IT" sz="1800" dirty="0">
                <a:effectLst/>
                <a:latin typeface="CMR10"/>
              </a:rPr>
              <a:t>, </a:t>
            </a:r>
            <a:r>
              <a:rPr lang="it-IT" sz="1800" dirty="0" err="1">
                <a:effectLst/>
                <a:latin typeface="CMR10"/>
              </a:rPr>
              <a:t>photofission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has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emerged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as</a:t>
            </a:r>
            <a:r>
              <a:rPr lang="it-IT" sz="1800" dirty="0">
                <a:effectLst/>
                <a:latin typeface="CMR10"/>
              </a:rPr>
              <a:t> a </a:t>
            </a:r>
            <a:r>
              <a:rPr lang="it-IT" sz="1800" dirty="0" err="1">
                <a:effectLst/>
                <a:latin typeface="CMR10"/>
              </a:rPr>
              <a:t>particularly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attractive</a:t>
            </a:r>
            <a:r>
              <a:rPr lang="it-IT" sz="1800" dirty="0">
                <a:effectLst/>
                <a:latin typeface="CMR10"/>
              </a:rPr>
              <a:t> alternative. In </a:t>
            </a:r>
            <a:r>
              <a:rPr lang="it-IT" sz="1800" dirty="0" err="1">
                <a:effectLst/>
                <a:latin typeface="CMR10"/>
              </a:rPr>
              <a:t>this</a:t>
            </a:r>
            <a:r>
              <a:rPr lang="it-IT" sz="1800" dirty="0">
                <a:effectLst/>
                <a:latin typeface="CMR10"/>
              </a:rPr>
              <a:t> technique an electron </a:t>
            </a:r>
            <a:r>
              <a:rPr lang="it-IT" sz="1800" dirty="0" err="1">
                <a:effectLst/>
                <a:latin typeface="CMR10"/>
              </a:rPr>
              <a:t>beam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slowed</a:t>
            </a:r>
            <a:r>
              <a:rPr lang="it-IT" sz="1800" dirty="0">
                <a:effectLst/>
                <a:latin typeface="CMR10"/>
              </a:rPr>
              <a:t> down in a </a:t>
            </a:r>
            <a:r>
              <a:rPr lang="it-IT" sz="1800" dirty="0" err="1">
                <a:effectLst/>
                <a:latin typeface="CMR10"/>
              </a:rPr>
              <a:t>thick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uranium</a:t>
            </a:r>
            <a:r>
              <a:rPr lang="it-IT" sz="1800" dirty="0">
                <a:effectLst/>
                <a:latin typeface="CMR10"/>
              </a:rPr>
              <a:t> target </a:t>
            </a:r>
            <a:r>
              <a:rPr lang="it-IT" sz="1800" dirty="0" err="1">
                <a:effectLst/>
                <a:latin typeface="CMR10"/>
              </a:rPr>
              <a:t>that</a:t>
            </a:r>
            <a:r>
              <a:rPr lang="it-IT" sz="1800" dirty="0">
                <a:effectLst/>
                <a:latin typeface="CMR10"/>
              </a:rPr>
              <a:t> act </a:t>
            </a:r>
            <a:r>
              <a:rPr lang="it-IT" sz="1800" dirty="0" err="1">
                <a:effectLst/>
                <a:latin typeface="CMR10"/>
              </a:rPr>
              <a:t>as</a:t>
            </a:r>
            <a:r>
              <a:rPr lang="it-IT" sz="1800" dirty="0">
                <a:effectLst/>
                <a:latin typeface="CMR10"/>
              </a:rPr>
              <a:t> a </a:t>
            </a:r>
            <a:r>
              <a:rPr lang="it-IT" sz="1800" dirty="0" err="1">
                <a:effectLst/>
                <a:latin typeface="CMR10"/>
              </a:rPr>
              <a:t>converter</a:t>
            </a:r>
            <a:r>
              <a:rPr lang="it-IT" sz="1800" dirty="0">
                <a:effectLst/>
                <a:latin typeface="CMR10"/>
              </a:rPr>
              <a:t>. The bremsstrahlung </a:t>
            </a:r>
            <a:r>
              <a:rPr lang="it-IT" sz="1800" dirty="0" err="1">
                <a:effectLst/>
                <a:latin typeface="CMR10"/>
              </a:rPr>
              <a:t>that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is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generated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excites</a:t>
            </a:r>
            <a:r>
              <a:rPr lang="it-IT" sz="1800" dirty="0">
                <a:effectLst/>
                <a:latin typeface="CMR10"/>
              </a:rPr>
              <a:t> the </a:t>
            </a:r>
            <a:r>
              <a:rPr lang="it-IT" sz="1800" dirty="0" err="1">
                <a:effectLst/>
                <a:latin typeface="CMR10"/>
              </a:rPr>
              <a:t>giant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dipole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resonance</a:t>
            </a:r>
            <a:r>
              <a:rPr lang="it-IT" sz="1800" dirty="0">
                <a:effectLst/>
                <a:latin typeface="CMR10"/>
              </a:rPr>
              <a:t> of the </a:t>
            </a:r>
            <a:r>
              <a:rPr lang="it-IT" sz="1800" dirty="0" err="1">
                <a:effectLst/>
                <a:latin typeface="CMR10"/>
              </a:rPr>
              <a:t>uranium</a:t>
            </a:r>
            <a:r>
              <a:rPr lang="it-IT" sz="1800" dirty="0">
                <a:effectLst/>
                <a:latin typeface="CMR10"/>
              </a:rPr>
              <a:t> nuclei, </a:t>
            </a:r>
            <a:r>
              <a:rPr lang="it-IT" sz="1800" dirty="0" err="1">
                <a:effectLst/>
                <a:latin typeface="CMR10"/>
              </a:rPr>
              <a:t>provoking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photofission</a:t>
            </a:r>
            <a:r>
              <a:rPr lang="it-IT" sz="1800" dirty="0">
                <a:effectLst/>
                <a:latin typeface="CMR10"/>
              </a:rPr>
              <a:t>. </a:t>
            </a:r>
            <a:r>
              <a:rPr lang="it-IT" sz="1800" dirty="0" err="1">
                <a:effectLst/>
                <a:latin typeface="CMR10"/>
              </a:rPr>
              <a:t>Compared</a:t>
            </a:r>
            <a:r>
              <a:rPr lang="it-IT" sz="1800" dirty="0">
                <a:effectLst/>
                <a:latin typeface="CMR10"/>
              </a:rPr>
              <a:t> to the </a:t>
            </a:r>
            <a:r>
              <a:rPr lang="it-IT" sz="1800" dirty="0" err="1">
                <a:effectLst/>
                <a:latin typeface="CMR10"/>
              </a:rPr>
              <a:t>competing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methods</a:t>
            </a:r>
            <a:r>
              <a:rPr lang="it-IT" sz="1800" dirty="0">
                <a:effectLst/>
                <a:latin typeface="CMR10"/>
              </a:rPr>
              <a:t>, </a:t>
            </a:r>
            <a:r>
              <a:rPr lang="it-IT" sz="1800" dirty="0" err="1">
                <a:effectLst/>
                <a:latin typeface="CMR10"/>
              </a:rPr>
              <a:t>photofission</a:t>
            </a:r>
            <a:r>
              <a:rPr lang="it-IT" sz="1800" dirty="0">
                <a:effectLst/>
                <a:latin typeface="CMR10"/>
              </a:rPr>
              <a:t> </a:t>
            </a:r>
            <a:r>
              <a:rPr lang="it-IT" sz="1800" dirty="0" err="1">
                <a:effectLst/>
                <a:latin typeface="CMR10"/>
              </a:rPr>
              <a:t>offers</a:t>
            </a:r>
            <a:r>
              <a:rPr lang="it-IT" sz="1800" dirty="0">
                <a:effectLst/>
                <a:latin typeface="CMR10"/>
              </a:rPr>
              <a:t> the </a:t>
            </a:r>
            <a:r>
              <a:rPr lang="it-IT" sz="1800" dirty="0" err="1">
                <a:effectLst/>
                <a:latin typeface="CMR10"/>
              </a:rPr>
              <a:t>advantage</a:t>
            </a:r>
            <a:r>
              <a:rPr lang="it-IT" sz="1800" dirty="0">
                <a:effectLst/>
                <a:latin typeface="CMR10"/>
              </a:rPr>
              <a:t> of a low cost for the electron </a:t>
            </a:r>
            <a:r>
              <a:rPr lang="it-IT" sz="1800" dirty="0" err="1">
                <a:effectLst/>
                <a:latin typeface="CMR10"/>
              </a:rPr>
              <a:t>accelerator</a:t>
            </a:r>
            <a:r>
              <a:rPr lang="it-IT" sz="1800" dirty="0">
                <a:effectLst/>
                <a:latin typeface="CMR10"/>
              </a:rPr>
              <a:t>, </a:t>
            </a:r>
            <a:r>
              <a:rPr lang="it-IT" sz="1800" dirty="0" err="1">
                <a:effectLst/>
                <a:latin typeface="CMR10"/>
              </a:rPr>
              <a:t>while</a:t>
            </a:r>
            <a:r>
              <a:rPr lang="it-IT" sz="1800" dirty="0">
                <a:effectLst/>
                <a:latin typeface="CMR10"/>
              </a:rPr>
              <a:t> the cross </a:t>
            </a:r>
            <a:r>
              <a:rPr lang="it-IT" sz="1800" dirty="0" err="1">
                <a:effectLst/>
                <a:latin typeface="CMR10"/>
              </a:rPr>
              <a:t>sections</a:t>
            </a:r>
            <a:r>
              <a:rPr lang="it-IT" sz="1800" dirty="0">
                <a:effectLst/>
                <a:latin typeface="CMR10"/>
              </a:rPr>
              <a:t> are </a:t>
            </a:r>
            <a:r>
              <a:rPr lang="it-IT" sz="1800" dirty="0" err="1">
                <a:effectLst/>
                <a:latin typeface="CMR10"/>
              </a:rPr>
              <a:t>not</a:t>
            </a:r>
            <a:r>
              <a:rPr lang="it-IT" sz="1800" dirty="0">
                <a:effectLst/>
                <a:latin typeface="CMR10"/>
              </a:rPr>
              <a:t> dissimilar. </a:t>
            </a:r>
            <a:endParaRPr lang="it-IT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4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5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6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62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43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WAELY: I was scientific coordinator from 2016-2022 for agata at the in2p3 level…now it is Emmanuel.</a:t>
            </a:r>
          </a:p>
          <a:p>
            <a:r>
              <a:rPr lang="en-US" dirty="0" err="1"/>
              <a:t>Amel</a:t>
            </a:r>
            <a:r>
              <a:rPr lang="en-US" dirty="0"/>
              <a:t> was part of the AMB when she was head of the </a:t>
            </a:r>
            <a:r>
              <a:rPr lang="en-US" dirty="0" err="1"/>
              <a:t>daq</a:t>
            </a:r>
            <a:r>
              <a:rPr lang="en-US" dirty="0"/>
              <a:t> working group (I think it was during the </a:t>
            </a:r>
            <a:r>
              <a:rPr lang="en-US" dirty="0" err="1"/>
              <a:t>gsi</a:t>
            </a:r>
            <a:r>
              <a:rPr lang="en-US" dirty="0"/>
              <a:t> and </a:t>
            </a:r>
            <a:r>
              <a:rPr lang="en-US" dirty="0" err="1"/>
              <a:t>ganil</a:t>
            </a:r>
            <a:r>
              <a:rPr lang="en-US" dirty="0"/>
              <a:t> campaigns - after Theisen and before </a:t>
            </a:r>
            <a:r>
              <a:rPr lang="en-US" dirty="0" err="1"/>
              <a:t>stezowski</a:t>
            </a:r>
            <a:r>
              <a:rPr lang="en-US" dirty="0"/>
              <a:t>). She is now scientific coordinator for agata at </a:t>
            </a:r>
            <a:r>
              <a:rPr lang="en-US" dirty="0" err="1"/>
              <a:t>ijclab</a:t>
            </a:r>
            <a:r>
              <a:rPr lang="en-US" dirty="0"/>
              <a:t> (she has been always at </a:t>
            </a:r>
            <a:r>
              <a:rPr lang="en-US" dirty="0" err="1"/>
              <a:t>csnsm</a:t>
            </a:r>
            <a:r>
              <a:rPr lang="en-US" dirty="0"/>
              <a:t> and for </a:t>
            </a:r>
            <a:r>
              <a:rPr lang="en-US" dirty="0" err="1"/>
              <a:t>ipno</a:t>
            </a:r>
            <a:r>
              <a:rPr lang="en-US" dirty="0"/>
              <a:t> it was Verney until both labs </a:t>
            </a:r>
            <a:r>
              <a:rPr lang="en-US" dirty="0" err="1"/>
              <a:t>fusionned</a:t>
            </a:r>
            <a:r>
              <a:rPr lang="en-US" dirty="0"/>
              <a:t>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11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01E1-1A7D-4402-89EB-2AAD95BF6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01E1-1A7D-4402-89EB-2AAD95BF6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9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01E1-1A7D-4402-89EB-2AAD95BF6E6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3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DC9BE-8102-4ADA-9C69-422E2361041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98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slide 1 </a:t>
            </a:r>
            <a:r>
              <a:rPr lang="it-IT" dirty="0" err="1"/>
              <a:t>there</a:t>
            </a:r>
            <a:r>
              <a:rPr lang="it-IT" dirty="0"/>
              <a:t> are just a </a:t>
            </a:r>
            <a:r>
              <a:rPr lang="it-IT" dirty="0" err="1"/>
              <a:t>series</a:t>
            </a:r>
            <a:r>
              <a:rPr lang="it-IT" dirty="0"/>
              <a:t> of </a:t>
            </a:r>
            <a:r>
              <a:rPr lang="it-IT" dirty="0" err="1"/>
              <a:t>photos</a:t>
            </a:r>
            <a:r>
              <a:rPr lang="it-IT" dirty="0"/>
              <a:t> from over the last 10 </a:t>
            </a:r>
            <a:r>
              <a:rPr lang="it-IT" dirty="0" err="1"/>
              <a:t>years</a:t>
            </a:r>
            <a:r>
              <a:rPr lang="it-IT" dirty="0"/>
              <a:t> of </a:t>
            </a:r>
            <a:r>
              <a:rPr lang="it-IT" dirty="0" err="1"/>
              <a:t>experiments</a:t>
            </a:r>
            <a:r>
              <a:rPr lang="it-IT" dirty="0"/>
              <a:t> with LICORNE.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arranged</a:t>
            </a:r>
            <a:r>
              <a:rPr lang="it-IT" dirty="0"/>
              <a:t> in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particular</a:t>
            </a:r>
            <a:r>
              <a:rPr lang="it-IT" dirty="0"/>
              <a:t> order. On the </a:t>
            </a:r>
            <a:r>
              <a:rPr lang="it-IT" dirty="0" err="1"/>
              <a:t>right</a:t>
            </a:r>
            <a:r>
              <a:rPr lang="it-IT" dirty="0"/>
              <a:t>, the setup </a:t>
            </a:r>
            <a:r>
              <a:rPr lang="it-IT" dirty="0" err="1"/>
              <a:t>was</a:t>
            </a:r>
            <a:r>
              <a:rPr lang="it-IT" dirty="0"/>
              <a:t> the first </a:t>
            </a:r>
            <a:r>
              <a:rPr lang="it-IT" dirty="0" err="1"/>
              <a:t>ever</a:t>
            </a:r>
            <a:r>
              <a:rPr lang="it-IT" dirty="0"/>
              <a:t> "</a:t>
            </a:r>
            <a:r>
              <a:rPr lang="it-IT" dirty="0" err="1"/>
              <a:t>real</a:t>
            </a:r>
            <a:r>
              <a:rPr lang="it-IT" dirty="0"/>
              <a:t>" </a:t>
            </a:r>
            <a:r>
              <a:rPr lang="it-IT" dirty="0" err="1"/>
              <a:t>experiment</a:t>
            </a:r>
            <a:r>
              <a:rPr lang="it-IT" dirty="0"/>
              <a:t> with LICORNE in 2014 to study prompt </a:t>
            </a:r>
            <a:r>
              <a:rPr lang="it-IT" dirty="0" err="1"/>
              <a:t>fission</a:t>
            </a:r>
            <a:r>
              <a:rPr lang="it-IT" dirty="0"/>
              <a:t> gamma rays with </a:t>
            </a:r>
            <a:r>
              <a:rPr lang="it-IT" dirty="0" err="1"/>
              <a:t>neutrons</a:t>
            </a:r>
            <a:r>
              <a:rPr lang="it-IT" dirty="0"/>
              <a:t> + </a:t>
            </a:r>
            <a:r>
              <a:rPr lang="it-IT" dirty="0" err="1"/>
              <a:t>ionisation</a:t>
            </a:r>
            <a:r>
              <a:rPr lang="it-IT" dirty="0"/>
              <a:t> </a:t>
            </a:r>
            <a:r>
              <a:rPr lang="it-IT" dirty="0" err="1"/>
              <a:t>chamber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led to the first </a:t>
            </a:r>
            <a:r>
              <a:rPr lang="it-IT" dirty="0" err="1"/>
              <a:t>publication</a:t>
            </a:r>
            <a:r>
              <a:rPr lang="it-IT" dirty="0"/>
              <a:t> in PRC. The </a:t>
            </a:r>
            <a:r>
              <a:rPr lang="it-IT" dirty="0" err="1"/>
              <a:t>Miniball</a:t>
            </a:r>
            <a:r>
              <a:rPr lang="it-IT" dirty="0"/>
              <a:t> picture </a:t>
            </a:r>
            <a:r>
              <a:rPr lang="it-IT" dirty="0" err="1"/>
              <a:t>is</a:t>
            </a:r>
            <a:r>
              <a:rPr lang="it-IT" dirty="0"/>
              <a:t> from the </a:t>
            </a:r>
            <a:r>
              <a:rPr lang="it-IT" dirty="0" err="1"/>
              <a:t>successful</a:t>
            </a:r>
            <a:r>
              <a:rPr lang="it-IT" dirty="0"/>
              <a:t> </a:t>
            </a:r>
            <a:r>
              <a:rPr lang="it-IT" dirty="0" err="1"/>
              <a:t>coupling</a:t>
            </a:r>
            <a:r>
              <a:rPr lang="it-IT" dirty="0"/>
              <a:t> with </a:t>
            </a:r>
            <a:r>
              <a:rPr lang="it-IT" dirty="0" err="1"/>
              <a:t>Miniball</a:t>
            </a:r>
            <a:r>
              <a:rPr lang="it-IT" dirty="0"/>
              <a:t> in 2015 (first PRL)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the first </a:t>
            </a:r>
            <a:r>
              <a:rPr lang="it-IT" dirty="0" err="1"/>
              <a:t>ever</a:t>
            </a:r>
            <a:r>
              <a:rPr lang="it-IT" dirty="0"/>
              <a:t> 2D plot </a:t>
            </a:r>
            <a:r>
              <a:rPr lang="it-IT" dirty="0" err="1"/>
              <a:t>identifying</a:t>
            </a:r>
            <a:r>
              <a:rPr lang="it-IT" dirty="0"/>
              <a:t> prompt </a:t>
            </a:r>
            <a:r>
              <a:rPr lang="it-IT" dirty="0" err="1"/>
              <a:t>neutrons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by LICORNE by TOF and PSD, and </a:t>
            </a:r>
            <a:r>
              <a:rPr lang="it-IT" dirty="0" err="1"/>
              <a:t>also</a:t>
            </a:r>
            <a:r>
              <a:rPr lang="it-IT" dirty="0"/>
              <a:t> the </a:t>
            </a:r>
            <a:r>
              <a:rPr lang="it-IT" dirty="0" err="1"/>
              <a:t>scalers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gas target </a:t>
            </a:r>
            <a:r>
              <a:rPr lang="it-IT" dirty="0" err="1"/>
              <a:t>comissioning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detecing</a:t>
            </a:r>
            <a:r>
              <a:rPr lang="it-IT" dirty="0"/>
              <a:t> 320 kHz of </a:t>
            </a:r>
            <a:r>
              <a:rPr lang="it-IT" dirty="0" err="1"/>
              <a:t>neutrons</a:t>
            </a:r>
            <a:r>
              <a:rPr lang="it-IT" dirty="0"/>
              <a:t> (a </a:t>
            </a:r>
            <a:r>
              <a:rPr lang="it-IT" dirty="0" err="1"/>
              <a:t>lot</a:t>
            </a:r>
            <a:r>
              <a:rPr lang="it-IT" dirty="0"/>
              <a:t>!) </a:t>
            </a:r>
            <a:r>
              <a:rPr lang="it-IT" dirty="0" err="1"/>
              <a:t>at</a:t>
            </a:r>
            <a:r>
              <a:rPr lang="it-IT" dirty="0"/>
              <a:t> Zero degrees and </a:t>
            </a:r>
            <a:r>
              <a:rPr lang="it-IT" dirty="0" err="1"/>
              <a:t>only</a:t>
            </a:r>
            <a:r>
              <a:rPr lang="it-IT" dirty="0"/>
              <a:t> 1.9 kHz </a:t>
            </a:r>
            <a:r>
              <a:rPr lang="it-IT" dirty="0" err="1"/>
              <a:t>at</a:t>
            </a:r>
            <a:r>
              <a:rPr lang="it-IT" dirty="0"/>
              <a:t> 90 degrees.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photo of the first </a:t>
            </a:r>
            <a:r>
              <a:rPr lang="it-IT" dirty="0" err="1"/>
              <a:t>attempt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fission</a:t>
            </a:r>
            <a:r>
              <a:rPr lang="it-IT" dirty="0"/>
              <a:t> </a:t>
            </a:r>
            <a:r>
              <a:rPr lang="it-IT" dirty="0" err="1"/>
              <a:t>calorimetry</a:t>
            </a:r>
            <a:r>
              <a:rPr lang="it-IT" dirty="0"/>
              <a:t> with </a:t>
            </a:r>
            <a:r>
              <a:rPr lang="it-IT" dirty="0" err="1"/>
              <a:t>chateau</a:t>
            </a:r>
            <a:r>
              <a:rPr lang="it-IT" dirty="0"/>
              <a:t> de </a:t>
            </a:r>
            <a:r>
              <a:rPr lang="it-IT" dirty="0" err="1"/>
              <a:t>cristal</a:t>
            </a:r>
            <a:r>
              <a:rPr lang="it-IT" dirty="0"/>
              <a:t> detectors. The photo on the top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setup with CEA/DAM to </a:t>
            </a:r>
            <a:r>
              <a:rPr lang="it-IT" dirty="0" err="1"/>
              <a:t>measure</a:t>
            </a:r>
            <a:r>
              <a:rPr lang="it-IT" dirty="0"/>
              <a:t> prompt </a:t>
            </a:r>
            <a:r>
              <a:rPr lang="it-IT" dirty="0" err="1"/>
              <a:t>fission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for the </a:t>
            </a:r>
            <a:r>
              <a:rPr lang="it-IT" dirty="0" err="1"/>
              <a:t>thesis</a:t>
            </a:r>
            <a:r>
              <a:rPr lang="it-IT" dirty="0"/>
              <a:t> of Alix </a:t>
            </a:r>
            <a:r>
              <a:rPr lang="it-IT" dirty="0" err="1"/>
              <a:t>Sardet</a:t>
            </a:r>
            <a:r>
              <a:rPr lang="it-IT" dirty="0"/>
              <a:t>. Best </a:t>
            </a:r>
            <a:r>
              <a:rPr lang="it-IT" dirty="0" err="1"/>
              <a:t>Regards</a:t>
            </a:r>
            <a:r>
              <a:rPr lang="it-IT" dirty="0"/>
              <a:t>, </a:t>
            </a:r>
            <a:r>
              <a:rPr lang="it-IT" dirty="0" err="1"/>
              <a:t>Jon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5246C-D906-45D7-A9A5-F6608BCA82B6}" type="slidenum">
              <a: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0048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4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33B55-5611-6D4F-9004-919FF35C47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6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39" y="2130552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2" indent="0" algn="ctr">
              <a:buNone/>
              <a:defRPr/>
            </a:lvl2pPr>
            <a:lvl3pPr marL="913548" indent="0" algn="ctr">
              <a:buNone/>
              <a:defRPr/>
            </a:lvl3pPr>
            <a:lvl4pPr marL="1370322" indent="0" algn="ctr">
              <a:buNone/>
              <a:defRPr/>
            </a:lvl4pPr>
            <a:lvl5pPr marL="1827094" indent="0" algn="ctr">
              <a:buNone/>
              <a:defRPr/>
            </a:lvl5pPr>
            <a:lvl6pPr marL="2283868" indent="0" algn="ctr">
              <a:buNone/>
              <a:defRPr/>
            </a:lvl6pPr>
            <a:lvl7pPr marL="2740642" indent="0" algn="ctr">
              <a:buNone/>
              <a:defRPr/>
            </a:lvl7pPr>
            <a:lvl8pPr marL="3197412" indent="0" algn="ctr">
              <a:buNone/>
              <a:defRPr/>
            </a:lvl8pPr>
            <a:lvl9pPr marL="3654188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53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0226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96D8F-9D30-4CA4-BDCD-92BC762E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4B79B-B7E8-4666-BC7F-1BBFD674A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C83F5-7571-4CD8-B80D-AE8CCD96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47B607-0398-48E7-A13E-B495217A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FBDE3C-FAE5-475B-92C2-A1899E5F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824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3AEC1-8C9C-4113-9280-89A28B58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D21DB1-21C2-4744-87E8-85952554F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6DB742-38B1-4904-A1EE-EB3008431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F195DA-1ACA-4AF0-BD14-B465314E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150CA8-D86F-4D93-9C1C-232E242E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E7C7C3-F4F8-4A27-9241-F9948498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324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EAA83-B6D9-4739-9868-7E1C6D55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8A8D6-A696-45F3-82A1-55D4B15BC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6F010-9CE6-4617-9DEA-60DBFE56E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398CB3-21BD-4E63-8135-BAD4A3874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33077E-128A-448A-9C0B-BA12FC0E4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206643-B1FB-4363-9D11-848B9FE50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2A9D10B-2F46-4D77-9DCA-E946DFF2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A3DFF84-A04B-4075-A6A2-1ED42A7D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50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92560E-6189-47E5-80E2-E5232338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C529AC-2D32-4284-B269-D2FAEE68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1C120E-E6F9-4E71-8E08-42148F1C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988575-5F6B-4292-80F7-68C51F5B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35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A2FC79-37AC-469A-B465-EB4F96D6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EB486C-0AD6-42FD-9FEE-4827484E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4E3A2-0597-40A5-AC93-0FFD286E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900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365BC-9D43-4A55-9126-7512B19A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75334-06C1-4289-8D24-7E9EAA3E9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4F9930-EB11-4B43-90E7-E7A640968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3DAB2B-4C24-4DCD-A80C-40853E6B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4680A1-A781-44A0-AFB3-904741C9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B06D5E-038D-4B19-AACD-844EBC2F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923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454DB-A75F-4B5B-ADCB-4D3A14BF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E3831D-C119-46E3-8DFC-CDB7E8153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FCE8A1-D87E-4423-8F59-39CDD8085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0110FD-A2AF-421F-B915-01932711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964C90-1FA6-4A24-9528-61ED77A8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6E2520-25E7-4772-B3AD-A17ED002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33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0A00A-60BD-4EAF-B086-BD03B489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C3E760-03ED-4001-B6BC-294461702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CB901B-7EDA-4BB6-95F3-3462D423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22BF9-9DA6-4065-A79E-A1F8AA5A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D0196-9471-4CD5-8A34-D2976F65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14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EEBF9B-F418-40F1-B39F-90C4F6CECC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555051-A68A-4C41-BA5F-166EFDF9D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9E6BAB-3AF7-48E4-AA77-5AAA402C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729F13-A412-4B08-8848-258B0241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327B83-8784-4395-A43F-29B4A9C1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447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7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3" y="27479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2" y="274799"/>
            <a:ext cx="8026398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9565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4430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5710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9833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1916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9915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0630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5554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9699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5178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459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39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520" y="3578225"/>
            <a:ext cx="11707661" cy="18455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0">
                <a:solidFill>
                  <a:schemeClr val="accent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1216376" y="6032853"/>
            <a:ext cx="1097562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1000" b="0" i="0" dirty="0">
                <a:solidFill>
                  <a:srgbClr val="444444"/>
                </a:solidFill>
                <a:effectLst/>
              </a:rPr>
              <a:t>This project has received funding from the European Union’s Horizon Europe</a:t>
            </a:r>
            <a:r>
              <a:rPr lang="en-GB" sz="1000" b="0" i="0" baseline="0" dirty="0">
                <a:solidFill>
                  <a:srgbClr val="444444"/>
                </a:solidFill>
                <a:effectLst/>
              </a:rPr>
              <a:t> </a:t>
            </a:r>
            <a:r>
              <a:rPr lang="en-GB" sz="1000" b="0" i="0" dirty="0">
                <a:solidFill>
                  <a:srgbClr val="444444"/>
                </a:solidFill>
                <a:effectLst/>
              </a:rPr>
              <a:t>research and innovation programme under grant agreement No 101057511.</a:t>
            </a:r>
            <a:endParaRPr lang="en-GB" sz="1000" i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78400" y="135468"/>
            <a:ext cx="721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900" b="1" i="0" u="none" strike="noStrike" kern="1200" baseline="0" dirty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EUROPEAN LABORATORIES FOR ACCELERATOR BASED SCIENCE</a:t>
            </a:r>
            <a:endParaRPr lang="en-GB" sz="2900" b="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08001" y="5939375"/>
            <a:ext cx="708377" cy="35433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10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885" y="1290182"/>
            <a:ext cx="11554691" cy="4886789"/>
          </a:xfrm>
        </p:spPr>
        <p:txBody>
          <a:bodyPr/>
          <a:lstStyle>
            <a:lvl1pPr>
              <a:buClr>
                <a:srgbClr val="F2B53C"/>
              </a:buClr>
              <a:defRPr b="0">
                <a:solidFill>
                  <a:srgbClr val="171A6C"/>
                </a:solidFill>
              </a:defRPr>
            </a:lvl1pPr>
            <a:lvl2pPr>
              <a:buClr>
                <a:srgbClr val="F2B53C"/>
              </a:buClr>
              <a:defRPr b="0">
                <a:solidFill>
                  <a:srgbClr val="171A6C"/>
                </a:solidFill>
              </a:defRPr>
            </a:lvl2pPr>
            <a:lvl3pPr>
              <a:buClr>
                <a:srgbClr val="F2B53C"/>
              </a:buClr>
              <a:defRPr b="0">
                <a:solidFill>
                  <a:srgbClr val="171A6C"/>
                </a:solidFill>
              </a:defRPr>
            </a:lvl3pPr>
            <a:lvl4pPr>
              <a:buClr>
                <a:srgbClr val="F2B53C"/>
              </a:buClr>
              <a:defRPr b="0">
                <a:solidFill>
                  <a:srgbClr val="171A6C"/>
                </a:solidFill>
              </a:defRPr>
            </a:lvl4pPr>
            <a:lvl5pPr>
              <a:buClr>
                <a:srgbClr val="F2B53C"/>
              </a:buClr>
              <a:defRPr b="0">
                <a:solidFill>
                  <a:srgbClr val="171A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" y="6356350"/>
            <a:ext cx="12191999" cy="5016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5886" y="6424613"/>
            <a:ext cx="2308297" cy="36512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>
              <a:defRPr sz="1100">
                <a:solidFill>
                  <a:srgbClr val="171A6C"/>
                </a:solidFill>
              </a:defRPr>
            </a:lvl1pPr>
          </a:lstStyle>
          <a:p>
            <a:r>
              <a:rPr lang="fr-FR" dirty="0"/>
              <a:t>16th May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77841" y="1"/>
            <a:ext cx="6674227" cy="10772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944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778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256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7034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401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9092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54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800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5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38" y="2130591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589" indent="0" algn="ctr">
              <a:buNone/>
              <a:defRPr/>
            </a:lvl2pPr>
            <a:lvl3pPr marL="913185" indent="0" algn="ctr">
              <a:buNone/>
              <a:defRPr/>
            </a:lvl3pPr>
            <a:lvl4pPr marL="1369779" indent="0" algn="ctr">
              <a:buNone/>
              <a:defRPr/>
            </a:lvl4pPr>
            <a:lvl5pPr marL="1826371" indent="0" algn="ctr">
              <a:buNone/>
              <a:defRPr/>
            </a:lvl5pPr>
            <a:lvl6pPr marL="2282964" indent="0" algn="ctr">
              <a:buNone/>
              <a:defRPr/>
            </a:lvl6pPr>
            <a:lvl7pPr marL="2739556" indent="0" algn="ctr">
              <a:buNone/>
              <a:defRPr/>
            </a:lvl7pPr>
            <a:lvl8pPr marL="3196146" indent="0" algn="ctr">
              <a:buNone/>
              <a:defRPr/>
            </a:lvl8pPr>
            <a:lvl9pPr marL="3652741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9557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16th May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56CD-832E-41F2-9893-C7650CCC53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955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53124"/>
            <a:ext cx="11376643" cy="106574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" pitchFamily="2" charset="0"/>
              </a:defRPr>
            </a:lvl1pPr>
          </a:lstStyle>
          <a:p>
            <a:r>
              <a:rPr lang="de-CH" dirty="0"/>
              <a:t>KOM EURO-LABS  03.10.2022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r>
              <a:rPr lang="en-US" dirty="0"/>
              <a:t>A.  </a:t>
            </a:r>
            <a:r>
              <a:rPr lang="en-US" dirty="0" err="1"/>
              <a:t>Navin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BB320-7BD2-4948-87B7-5C5A63E018FF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90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44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20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120" y="2906732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6589" indent="0">
              <a:buNone/>
              <a:defRPr sz="1900"/>
            </a:lvl2pPr>
            <a:lvl3pPr marL="913185" indent="0">
              <a:buNone/>
              <a:defRPr sz="1500"/>
            </a:lvl3pPr>
            <a:lvl4pPr marL="1369779" indent="0">
              <a:buNone/>
              <a:defRPr sz="1500"/>
            </a:lvl4pPr>
            <a:lvl5pPr marL="1826371" indent="0">
              <a:buNone/>
              <a:defRPr sz="1500"/>
            </a:lvl5pPr>
            <a:lvl6pPr marL="2282964" indent="0">
              <a:buNone/>
              <a:defRPr sz="1500"/>
            </a:lvl6pPr>
            <a:lvl7pPr marL="2739556" indent="0">
              <a:buNone/>
              <a:defRPr sz="1500"/>
            </a:lvl7pPr>
            <a:lvl8pPr marL="3196146" indent="0">
              <a:buNone/>
              <a:defRPr sz="1500"/>
            </a:lvl8pPr>
            <a:lvl9pPr marL="3652741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75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13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978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100" b="1"/>
            </a:lvl2pPr>
            <a:lvl3pPr marL="913185" indent="0">
              <a:buNone/>
              <a:defRPr sz="1900" b="1"/>
            </a:lvl3pPr>
            <a:lvl4pPr marL="1369779" indent="0">
              <a:buNone/>
              <a:defRPr sz="1500" b="1"/>
            </a:lvl4pPr>
            <a:lvl5pPr marL="1826371" indent="0">
              <a:buNone/>
              <a:defRPr sz="1500" b="1"/>
            </a:lvl5pPr>
            <a:lvl6pPr marL="2282964" indent="0">
              <a:buNone/>
              <a:defRPr sz="1500" b="1"/>
            </a:lvl6pPr>
            <a:lvl7pPr marL="2739556" indent="0">
              <a:buNone/>
              <a:defRPr sz="1500" b="1"/>
            </a:lvl7pPr>
            <a:lvl8pPr marL="3196146" indent="0">
              <a:buNone/>
              <a:defRPr sz="1500" b="1"/>
            </a:lvl8pPr>
            <a:lvl9pPr marL="3652741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100" b="1"/>
            </a:lvl2pPr>
            <a:lvl3pPr marL="913185" indent="0">
              <a:buNone/>
              <a:defRPr sz="1900" b="1"/>
            </a:lvl3pPr>
            <a:lvl4pPr marL="1369779" indent="0">
              <a:buNone/>
              <a:defRPr sz="1500" b="1"/>
            </a:lvl4pPr>
            <a:lvl5pPr marL="1826371" indent="0">
              <a:buNone/>
              <a:defRPr sz="1500" b="1"/>
            </a:lvl5pPr>
            <a:lvl6pPr marL="2282964" indent="0">
              <a:buNone/>
              <a:defRPr sz="1500" b="1"/>
            </a:lvl6pPr>
            <a:lvl7pPr marL="2739556" indent="0">
              <a:buNone/>
              <a:defRPr sz="1500" b="1"/>
            </a:lvl7pPr>
            <a:lvl8pPr marL="3196146" indent="0">
              <a:buNone/>
              <a:defRPr sz="1500" b="1"/>
            </a:lvl8pPr>
            <a:lvl9pPr marL="3652741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313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38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15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92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65" y="27307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58" y="2732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65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89" indent="0">
              <a:buNone/>
              <a:defRPr sz="1200"/>
            </a:lvl2pPr>
            <a:lvl3pPr marL="913185" indent="0">
              <a:buNone/>
              <a:defRPr sz="1200"/>
            </a:lvl3pPr>
            <a:lvl4pPr marL="1369779" indent="0">
              <a:buNone/>
              <a:defRPr sz="900"/>
            </a:lvl4pPr>
            <a:lvl5pPr marL="1826371" indent="0">
              <a:buNone/>
              <a:defRPr sz="900"/>
            </a:lvl5pPr>
            <a:lvl6pPr marL="2282964" indent="0">
              <a:buNone/>
              <a:defRPr sz="900"/>
            </a:lvl6pPr>
            <a:lvl7pPr marL="2739556" indent="0">
              <a:buNone/>
              <a:defRPr sz="900"/>
            </a:lvl7pPr>
            <a:lvl8pPr marL="3196146" indent="0">
              <a:buNone/>
              <a:defRPr sz="900"/>
            </a:lvl8pPr>
            <a:lvl9pPr marL="3652741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713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58" y="4800602"/>
            <a:ext cx="7315200" cy="56674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5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5" indent="0">
              <a:buNone/>
              <a:defRPr sz="2400"/>
            </a:lvl3pPr>
            <a:lvl4pPr marL="1369779" indent="0">
              <a:buNone/>
              <a:defRPr sz="2100"/>
            </a:lvl4pPr>
            <a:lvl5pPr marL="1826371" indent="0">
              <a:buNone/>
              <a:defRPr sz="2100"/>
            </a:lvl5pPr>
            <a:lvl6pPr marL="2282964" indent="0">
              <a:buNone/>
              <a:defRPr sz="2100"/>
            </a:lvl6pPr>
            <a:lvl7pPr marL="2739556" indent="0">
              <a:buNone/>
              <a:defRPr sz="2100"/>
            </a:lvl7pPr>
            <a:lvl8pPr marL="3196146" indent="0">
              <a:buNone/>
              <a:defRPr sz="2100"/>
            </a:lvl8pPr>
            <a:lvl9pPr marL="3652741" indent="0">
              <a:buNone/>
              <a:defRPr sz="21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58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89" indent="0">
              <a:buNone/>
              <a:defRPr sz="1200"/>
            </a:lvl2pPr>
            <a:lvl3pPr marL="913185" indent="0">
              <a:buNone/>
              <a:defRPr sz="1200"/>
            </a:lvl3pPr>
            <a:lvl4pPr marL="1369779" indent="0">
              <a:buNone/>
              <a:defRPr sz="900"/>
            </a:lvl4pPr>
            <a:lvl5pPr marL="1826371" indent="0">
              <a:buNone/>
              <a:defRPr sz="900"/>
            </a:lvl5pPr>
            <a:lvl6pPr marL="2282964" indent="0">
              <a:buNone/>
              <a:defRPr sz="900"/>
            </a:lvl6pPr>
            <a:lvl7pPr marL="2739556" indent="0">
              <a:buNone/>
              <a:defRPr sz="900"/>
            </a:lvl7pPr>
            <a:lvl8pPr marL="3196146" indent="0">
              <a:buNone/>
              <a:defRPr sz="900"/>
            </a:lvl8pPr>
            <a:lvl9pPr marL="3652741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05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736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3" y="274835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9" y="274835"/>
            <a:ext cx="8026398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561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3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00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37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16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3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20" y="44070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120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2" indent="0">
              <a:buNone/>
              <a:defRPr sz="1800"/>
            </a:lvl2pPr>
            <a:lvl3pPr marL="913548" indent="0">
              <a:buNone/>
              <a:defRPr sz="1600"/>
            </a:lvl3pPr>
            <a:lvl4pPr marL="1370322" indent="0">
              <a:buNone/>
              <a:defRPr sz="1400"/>
            </a:lvl4pPr>
            <a:lvl5pPr marL="1827094" indent="0">
              <a:buNone/>
              <a:defRPr sz="1400"/>
            </a:lvl5pPr>
            <a:lvl6pPr marL="2283868" indent="0">
              <a:buNone/>
              <a:defRPr sz="1400"/>
            </a:lvl6pPr>
            <a:lvl7pPr marL="2740642" indent="0">
              <a:buNone/>
              <a:defRPr sz="1400"/>
            </a:lvl7pPr>
            <a:lvl8pPr marL="3197412" indent="0">
              <a:buNone/>
              <a:defRPr sz="1400"/>
            </a:lvl8pPr>
            <a:lvl9pPr marL="3654188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25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17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99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7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02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2EE365-3D92-8B49-8360-7433BC684570}" type="datetimeFigureOut">
              <a:rPr lang="en-US" smtClean="0">
                <a:solidFill>
                  <a:prstClr val="black"/>
                </a:solidFill>
              </a:rPr>
              <a:pPr defTabSz="457200"/>
              <a:t>10/13/23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73F7C-7BB9-1045-9217-B73BC03C5C9B}" type="slidenum">
              <a:rPr lang="en-US" smtClean="0">
                <a:solidFill>
                  <a:prstClr val="black"/>
                </a:solidFill>
              </a:rPr>
              <a:pPr defTabSz="457200"/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93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52D9FB95-536E-4463-9F15-E16080CEB2A5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‹N›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73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EDCDC8E-50DB-4F2E-A357-58D8BB0D9DC6}" type="slidenum">
              <a:rPr lang="it-IT" smtClean="0">
                <a:solidFill>
                  <a:prstClr val="black"/>
                </a:solidFill>
              </a:rPr>
              <a:pPr defTabSz="457200">
                <a:defRPr/>
              </a:pPr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95533344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30867338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6475614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9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0666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000125"/>
            <a:ext cx="53848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000125"/>
            <a:ext cx="5384800" cy="5357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22986519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128637532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333660729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6249493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14075652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39289470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22245596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0833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0833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15354498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51117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000125"/>
            <a:ext cx="5384800" cy="535781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7600" y="1000125"/>
            <a:ext cx="5384800" cy="535781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0223017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7400E37-B7F5-4340-9652-DBF2FFE670D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2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4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883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84000" y="6388100"/>
            <a:ext cx="508000" cy="469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9E41F-3EF0-48F8-A2EF-30EAA9DAFC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118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70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i-FI" sz="1800">
              <a:solidFill>
                <a:srgbClr val="F1563F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8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>
                <a:solidFill>
                  <a:prstClr val="white"/>
                </a:solidFill>
              </a:rPr>
              <a:t>Since 1863.</a:t>
            </a:r>
            <a:endParaRPr lang="fi-FI" b="1" dirty="0">
              <a:solidFill>
                <a:prstClr val="white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8" y="6592628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>
                <a:solidFill>
                  <a:prstClr val="white"/>
                </a:solidFill>
              </a:rPr>
              <a:pPr/>
              <a:t>‹N›</a:t>
            </a:fld>
            <a:endParaRPr lang="fi-FI" dirty="0">
              <a:solidFill>
                <a:prstClr val="white"/>
              </a:solidFill>
            </a:endParaRPr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8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8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2" y="637578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6" y="6592628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>
                <a:solidFill>
                  <a:prstClr val="white"/>
                </a:solidFill>
              </a:rPr>
              <a:pPr/>
              <a:t>13.10.2023</a:t>
            </a:fld>
            <a:endParaRPr lang="fi-FI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5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34132-F1E5-4872-BB7A-E47B9FAC41DB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4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501E-7BB5-4197-B78D-8829DFE1337A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43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2FF7A-F0E5-4ABE-85CB-28536E1C5BC4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61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E3F11-E074-423F-8524-60B861488F4D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82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193A6-925C-4F18-8887-2827BBB01A08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80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818AF-7C30-4251-B746-508E1900A212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4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B419B-869B-4420-8129-C8594EF7B115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170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D5271-B26D-4C7A-9783-0FEAD9A4EB92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94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538B8-42D6-4D8C-80A7-937DF944CF4D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20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64FDA-368D-4167-B2DC-AEE772AA5E56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05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188FD-0319-4DB9-8D70-0BA844B18B7D}" type="slidenum">
              <a:rPr lang="en-GB" altLang="pl-PL">
                <a:solidFill>
                  <a:srgbClr val="000000"/>
                </a:solidFill>
              </a:rPr>
              <a:pPr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28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53" y="2130609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825" indent="0" algn="ctr">
              <a:buNone/>
              <a:defRPr/>
            </a:lvl2pPr>
            <a:lvl3pPr marL="911655" indent="0" algn="ctr">
              <a:buNone/>
              <a:defRPr/>
            </a:lvl3pPr>
            <a:lvl4pPr marL="1367485" indent="0" algn="ctr">
              <a:buNone/>
              <a:defRPr/>
            </a:lvl4pPr>
            <a:lvl5pPr marL="1823310" indent="0" algn="ctr">
              <a:buNone/>
              <a:defRPr/>
            </a:lvl5pPr>
            <a:lvl6pPr marL="2279140" indent="0" algn="ctr">
              <a:buNone/>
              <a:defRPr/>
            </a:lvl6pPr>
            <a:lvl7pPr marL="2734965" indent="0" algn="ctr">
              <a:buNone/>
              <a:defRPr/>
            </a:lvl7pPr>
            <a:lvl8pPr marL="3190785" indent="0" algn="ctr">
              <a:buNone/>
              <a:defRPr/>
            </a:lvl8pPr>
            <a:lvl9pPr marL="3646618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776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833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35" y="440713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135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25" indent="0">
              <a:buNone/>
              <a:defRPr sz="1800"/>
            </a:lvl2pPr>
            <a:lvl3pPr marL="911655" indent="0">
              <a:buNone/>
              <a:defRPr sz="1600"/>
            </a:lvl3pPr>
            <a:lvl4pPr marL="1367485" indent="0">
              <a:buNone/>
              <a:defRPr sz="1400"/>
            </a:lvl4pPr>
            <a:lvl5pPr marL="1823310" indent="0">
              <a:buNone/>
              <a:defRPr sz="1400"/>
            </a:lvl5pPr>
            <a:lvl6pPr marL="2279140" indent="0">
              <a:buNone/>
              <a:defRPr sz="1400"/>
            </a:lvl6pPr>
            <a:lvl7pPr marL="2734965" indent="0">
              <a:buNone/>
              <a:defRPr sz="1400"/>
            </a:lvl7pPr>
            <a:lvl8pPr marL="3190785" indent="0">
              <a:buNone/>
              <a:defRPr sz="1400"/>
            </a:lvl8pPr>
            <a:lvl9pPr marL="3646618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64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13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8614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4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5" indent="0">
              <a:buNone/>
              <a:defRPr sz="1800" b="1"/>
            </a:lvl3pPr>
            <a:lvl4pPr marL="1367485" indent="0">
              <a:buNone/>
              <a:defRPr sz="1600" b="1"/>
            </a:lvl4pPr>
            <a:lvl5pPr marL="1823310" indent="0">
              <a:buNone/>
              <a:defRPr sz="1600" b="1"/>
            </a:lvl5pPr>
            <a:lvl6pPr marL="2279140" indent="0">
              <a:buNone/>
              <a:defRPr sz="1600" b="1"/>
            </a:lvl6pPr>
            <a:lvl7pPr marL="2734965" indent="0">
              <a:buNone/>
              <a:defRPr sz="1600" b="1"/>
            </a:lvl7pPr>
            <a:lvl8pPr marL="3190785" indent="0">
              <a:buNone/>
              <a:defRPr sz="1600" b="1"/>
            </a:lvl8pPr>
            <a:lvl9pPr marL="364661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9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5" indent="0">
              <a:buNone/>
              <a:defRPr sz="1800" b="1"/>
            </a:lvl3pPr>
            <a:lvl4pPr marL="1367485" indent="0">
              <a:buNone/>
              <a:defRPr sz="1600" b="1"/>
            </a:lvl4pPr>
            <a:lvl5pPr marL="1823310" indent="0">
              <a:buNone/>
              <a:defRPr sz="1600" b="1"/>
            </a:lvl5pPr>
            <a:lvl6pPr marL="2279140" indent="0">
              <a:buNone/>
              <a:defRPr sz="1600" b="1"/>
            </a:lvl6pPr>
            <a:lvl7pPr marL="2734965" indent="0">
              <a:buNone/>
              <a:defRPr sz="1600" b="1"/>
            </a:lvl7pPr>
            <a:lvl8pPr marL="3190785" indent="0">
              <a:buNone/>
              <a:defRPr sz="1600" b="1"/>
            </a:lvl8pPr>
            <a:lvl9pPr marL="3646618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9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8644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24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940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5060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7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42" y="2732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72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5" indent="0">
              <a:buNone/>
              <a:defRPr sz="1000"/>
            </a:lvl3pPr>
            <a:lvl4pPr marL="1367485" indent="0">
              <a:buNone/>
              <a:defRPr sz="900"/>
            </a:lvl4pPr>
            <a:lvl5pPr marL="1823310" indent="0">
              <a:buNone/>
              <a:defRPr sz="900"/>
            </a:lvl5pPr>
            <a:lvl6pPr marL="2279140" indent="0">
              <a:buNone/>
              <a:defRPr sz="900"/>
            </a:lvl6pPr>
            <a:lvl7pPr marL="2734965" indent="0">
              <a:buNone/>
              <a:defRPr sz="900"/>
            </a:lvl7pPr>
            <a:lvl8pPr marL="3190785" indent="0">
              <a:buNone/>
              <a:defRPr sz="900"/>
            </a:lvl8pPr>
            <a:lvl9pPr marL="364661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788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7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70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5" indent="0">
              <a:buNone/>
              <a:defRPr sz="2400"/>
            </a:lvl3pPr>
            <a:lvl4pPr marL="1367485" indent="0">
              <a:buNone/>
              <a:defRPr sz="2000"/>
            </a:lvl4pPr>
            <a:lvl5pPr marL="1823310" indent="0">
              <a:buNone/>
              <a:defRPr sz="2000"/>
            </a:lvl5pPr>
            <a:lvl6pPr marL="2279140" indent="0">
              <a:buNone/>
              <a:defRPr sz="2000"/>
            </a:lvl6pPr>
            <a:lvl7pPr marL="2734965" indent="0">
              <a:buNone/>
              <a:defRPr sz="2000"/>
            </a:lvl7pPr>
            <a:lvl8pPr marL="3190785" indent="0">
              <a:buNone/>
              <a:defRPr sz="2000"/>
            </a:lvl8pPr>
            <a:lvl9pPr marL="3646618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7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5" indent="0">
              <a:buNone/>
              <a:defRPr sz="1000"/>
            </a:lvl3pPr>
            <a:lvl4pPr marL="1367485" indent="0">
              <a:buNone/>
              <a:defRPr sz="900"/>
            </a:lvl4pPr>
            <a:lvl5pPr marL="1823310" indent="0">
              <a:buNone/>
              <a:defRPr sz="900"/>
            </a:lvl5pPr>
            <a:lvl6pPr marL="2279140" indent="0">
              <a:buNone/>
              <a:defRPr sz="900"/>
            </a:lvl6pPr>
            <a:lvl7pPr marL="2734965" indent="0">
              <a:buNone/>
              <a:defRPr sz="900"/>
            </a:lvl7pPr>
            <a:lvl8pPr marL="3190785" indent="0">
              <a:buNone/>
              <a:defRPr sz="900"/>
            </a:lvl8pPr>
            <a:lvl9pPr marL="364661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0307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483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3" y="274874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29" y="274874"/>
            <a:ext cx="8026398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75448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B8498729-8E0E-452C-9DE5-20C4280E6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8339" y="5310000"/>
            <a:ext cx="4536000" cy="1548000"/>
          </a:xfrm>
          <a:solidFill>
            <a:schemeClr val="tx1">
              <a:lumMod val="50000"/>
              <a:alpha val="80000"/>
            </a:schemeClr>
          </a:solidFill>
        </p:spPr>
        <p:txBody>
          <a:bodyPr lIns="288000" tIns="252000" rtlCol="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FR" noProof="0" dirty="0"/>
              <a:t>Étape supplémentaire - Titre 02</a:t>
            </a:r>
          </a:p>
          <a:p>
            <a:pPr lvl="1" rtl="0"/>
            <a:r>
              <a:rPr lang="fr-FR" noProof="0" dirty="0" err="1"/>
              <a:t>Lorem</a:t>
            </a:r>
            <a:r>
              <a:rPr lang="fr-FR" noProof="0" dirty="0"/>
              <a:t> </a:t>
            </a:r>
            <a:r>
              <a:rPr lang="fr-FR" noProof="0" dirty="0" err="1"/>
              <a:t>ipsum</a:t>
            </a:r>
            <a:r>
              <a:rPr lang="fr-FR" noProof="0" dirty="0"/>
              <a:t> </a:t>
            </a:r>
            <a:r>
              <a:rPr lang="fr-FR" noProof="0" dirty="0" err="1"/>
              <a:t>dolor</a:t>
            </a:r>
            <a:r>
              <a:rPr lang="fr-FR" noProof="0" dirty="0"/>
              <a:t> </a:t>
            </a:r>
            <a:r>
              <a:rPr lang="fr-FR" noProof="0" dirty="0" err="1"/>
              <a:t>sit</a:t>
            </a:r>
            <a:r>
              <a:rPr lang="fr-FR" noProof="0" dirty="0"/>
              <a:t> </a:t>
            </a:r>
            <a:r>
              <a:rPr lang="fr-FR" noProof="0" dirty="0" err="1"/>
              <a:t>amet</a:t>
            </a:r>
            <a:r>
              <a:rPr lang="fr-FR" noProof="0" dirty="0"/>
              <a:t>, </a:t>
            </a:r>
            <a:r>
              <a:rPr lang="fr-FR" noProof="0" dirty="0" err="1"/>
              <a:t>consectetuer</a:t>
            </a:r>
            <a:r>
              <a:rPr lang="fr-FR" noProof="0" dirty="0"/>
              <a:t> </a:t>
            </a:r>
            <a:r>
              <a:rPr lang="fr-FR" noProof="0" dirty="0" err="1"/>
              <a:t>adipiscing</a:t>
            </a:r>
            <a:r>
              <a:rPr lang="fr-FR" noProof="0" dirty="0"/>
              <a:t> </a:t>
            </a:r>
            <a:r>
              <a:rPr lang="fr-FR" noProof="0" dirty="0" err="1"/>
              <a:t>elit</a:t>
            </a:r>
            <a:r>
              <a:rPr lang="fr-FR" noProof="0" dirty="0"/>
              <a:t>, </a:t>
            </a:r>
            <a:r>
              <a:rPr lang="fr-FR" noProof="0" dirty="0" err="1"/>
              <a:t>sed</a:t>
            </a:r>
            <a:r>
              <a:rPr lang="fr-FR" noProof="0" dirty="0"/>
              <a:t> diam </a:t>
            </a:r>
            <a:r>
              <a:rPr lang="fr-FR" noProof="0" dirty="0" err="1"/>
              <a:t>nonummy</a:t>
            </a:r>
            <a:endParaRPr lang="fr-FR" noProof="0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F6ED01E-03BA-4CB7-BDDB-4A7F0B0DA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583" y="5310000"/>
            <a:ext cx="2778470" cy="1548000"/>
          </a:xfrm>
          <a:solidFill>
            <a:schemeClr val="tx1">
              <a:lumMod val="85000"/>
            </a:schemeClr>
          </a:solidFill>
        </p:spPr>
        <p:txBody>
          <a:bodyPr lIns="288000" tIns="252000" rtlCol="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FR" noProof="0"/>
              <a:t>Étape supplémentaire - Titre 01</a:t>
            </a:r>
          </a:p>
          <a:p>
            <a:pPr lvl="1" rtl="0"/>
            <a:r>
              <a:rPr lang="fr-FR" noProof="0"/>
              <a:t>Lorem ipsum dolor sit amet, consectetuer adipiscing elit, sed diam nonummy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0354" y="197121"/>
            <a:ext cx="10711545" cy="1325563"/>
          </a:xfrm>
        </p:spPr>
        <p:txBody>
          <a:bodyPr rtlCol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Chronologie de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680354" y="1786436"/>
            <a:ext cx="10711545" cy="330606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1C51713D-9A60-48EF-A25A-764AEDE9E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6626" y="5310000"/>
            <a:ext cx="3103200" cy="1548000"/>
          </a:xfrm>
          <a:solidFill>
            <a:schemeClr val="bg1">
              <a:lumMod val="75000"/>
              <a:lumOff val="25000"/>
            </a:schemeClr>
          </a:solidFill>
        </p:spPr>
        <p:txBody>
          <a:bodyPr lIns="288000" tIns="252000" rtlCol="0"/>
          <a:lstStyle>
            <a:lvl1pPr marL="0" indent="0">
              <a:spcBef>
                <a:spcPts val="500"/>
              </a:spcBef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500"/>
              </a:spcBef>
              <a:buNone/>
              <a:defRPr sz="10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FR" noProof="0" dirty="0"/>
              <a:t>Étape supplémentaire - Titre 03</a:t>
            </a:r>
          </a:p>
          <a:p>
            <a:pPr lvl="1" rtl="0"/>
            <a:r>
              <a:rPr lang="fr-FR" noProof="0" dirty="0" err="1"/>
              <a:t>Lorem</a:t>
            </a:r>
            <a:r>
              <a:rPr lang="fr-FR" noProof="0" dirty="0"/>
              <a:t> </a:t>
            </a:r>
            <a:r>
              <a:rPr lang="fr-FR" noProof="0" dirty="0" err="1"/>
              <a:t>ipsum</a:t>
            </a:r>
            <a:r>
              <a:rPr lang="fr-FR" noProof="0" dirty="0"/>
              <a:t> </a:t>
            </a:r>
            <a:r>
              <a:rPr lang="fr-FR" noProof="0" dirty="0" err="1"/>
              <a:t>dolor</a:t>
            </a:r>
            <a:r>
              <a:rPr lang="fr-FR" noProof="0" dirty="0"/>
              <a:t> </a:t>
            </a:r>
            <a:r>
              <a:rPr lang="fr-FR" noProof="0" dirty="0" err="1"/>
              <a:t>sit</a:t>
            </a:r>
            <a:r>
              <a:rPr lang="fr-FR" noProof="0" dirty="0"/>
              <a:t> </a:t>
            </a:r>
            <a:r>
              <a:rPr lang="fr-FR" noProof="0" dirty="0" err="1"/>
              <a:t>amet</a:t>
            </a:r>
            <a:r>
              <a:rPr lang="fr-FR" noProof="0" dirty="0"/>
              <a:t>, </a:t>
            </a:r>
            <a:r>
              <a:rPr lang="fr-FR" noProof="0" dirty="0" err="1"/>
              <a:t>consectetuer</a:t>
            </a:r>
            <a:r>
              <a:rPr lang="fr-FR" noProof="0" dirty="0"/>
              <a:t> </a:t>
            </a:r>
            <a:r>
              <a:rPr lang="fr-FR" noProof="0" dirty="0" err="1"/>
              <a:t>adipiscing</a:t>
            </a:r>
            <a:r>
              <a:rPr lang="fr-FR" noProof="0" dirty="0"/>
              <a:t> </a:t>
            </a:r>
            <a:r>
              <a:rPr lang="fr-FR" noProof="0" dirty="0" err="1"/>
              <a:t>elit</a:t>
            </a:r>
            <a:r>
              <a:rPr lang="fr-FR" noProof="0" dirty="0"/>
              <a:t>, </a:t>
            </a:r>
            <a:r>
              <a:rPr lang="fr-FR" noProof="0" dirty="0" err="1"/>
              <a:t>sed</a:t>
            </a:r>
            <a:r>
              <a:rPr lang="fr-FR" noProof="0" dirty="0"/>
              <a:t> diam </a:t>
            </a:r>
            <a:r>
              <a:rPr lang="fr-FR" noProof="0" dirty="0" err="1"/>
              <a:t>nonummy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987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46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3" y="3324882"/>
            <a:ext cx="10971684" cy="53585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817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563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77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04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86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34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57" y="2732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3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4208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511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563" y="2659176"/>
            <a:ext cx="10971684" cy="535852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440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562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04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562" y="3681628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4470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562" y="1604399"/>
            <a:ext cx="5354133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04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04" y="3681628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992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562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04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563" y="3681628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038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563" y="1604400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563" y="3681628"/>
            <a:ext cx="10971684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6421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562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04" y="1604400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562" y="3681628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04" y="3681628"/>
            <a:ext cx="535413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6265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563" y="477336"/>
            <a:ext cx="10971684" cy="736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532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563" y="1604400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184" y="1604400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8370" y="1604400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563" y="3681628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184" y="3681628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8370" y="3681628"/>
            <a:ext cx="3532413" cy="189654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86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121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ro-logo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36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ey-number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40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56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5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8" indent="0">
              <a:buNone/>
              <a:defRPr sz="2400"/>
            </a:lvl3pPr>
            <a:lvl4pPr marL="1370322" indent="0">
              <a:buNone/>
              <a:defRPr sz="2000"/>
            </a:lvl4pPr>
            <a:lvl5pPr marL="1827094" indent="0">
              <a:buNone/>
              <a:defRPr sz="2000"/>
            </a:lvl5pPr>
            <a:lvl6pPr marL="2283868" indent="0">
              <a:buNone/>
              <a:defRPr sz="2000"/>
            </a:lvl6pPr>
            <a:lvl7pPr marL="2740642" indent="0">
              <a:buNone/>
              <a:defRPr sz="2000"/>
            </a:lvl7pPr>
            <a:lvl8pPr marL="3197412" indent="0">
              <a:buNone/>
              <a:defRPr sz="2000"/>
            </a:lvl8pPr>
            <a:lvl9pPr marL="3654188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56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6133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p-ijcla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922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1102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11710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-tutell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3977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145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418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fili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146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slide-2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>
              <a:lnSpc>
                <a:spcPct val="90000"/>
              </a:lnSpc>
              <a:spcBef>
                <a:spcPts val="1132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776120" lvl="1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293533" lvl="2" indent="-258707" algn="l" defTabSz="1034826">
              <a:lnSpc>
                <a:spcPct val="90000"/>
              </a:lnSpc>
              <a:spcBef>
                <a:spcPts val="566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151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E709F-15DD-4650-8D40-5294FCAEA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54CD46-C522-4F5F-B6CE-C55D6E5D4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ED897-0BDC-4184-9420-081C6B25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E10DB2-0D4C-4949-8143-0E4C21AE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AF0870-32A0-4601-9B4B-D56AF77A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DEC478-CF72-4BA2-866B-CA975322C7B8}"/>
              </a:ext>
            </a:extLst>
          </p:cNvPr>
          <p:cNvSpPr txBox="1"/>
          <p:nvPr userDrawn="1"/>
        </p:nvSpPr>
        <p:spPr>
          <a:xfrm>
            <a:off x="824784" y="6598271"/>
            <a:ext cx="11367215" cy="261610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r">
              <a:defRPr sz="9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l"/>
            <a:r>
              <a:rPr lang="fr-FR" dirty="0"/>
              <a:t>D.</a:t>
            </a:r>
            <a:r>
              <a:rPr lang="fr-FR" baseline="0" dirty="0"/>
              <a:t> Verney &amp; I. </a:t>
            </a:r>
            <a:r>
              <a:rPr lang="fr-FR" baseline="0" dirty="0" err="1"/>
              <a:t>Matea</a:t>
            </a:r>
            <a:r>
              <a:rPr lang="fr-FR" baseline="0" dirty="0"/>
              <a:t>			                                          </a:t>
            </a:r>
            <a:r>
              <a:rPr lang="en-US" baseline="0" dirty="0"/>
              <a:t> ALTO 50 years’ celebration – October 4th 2021</a:t>
            </a:r>
            <a:r>
              <a:rPr lang="fr-FR" dirty="0"/>
              <a:t>		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DC5161-C150-4EFF-AE73-1CABFB11D131}"/>
              </a:ext>
            </a:extLst>
          </p:cNvPr>
          <p:cNvSpPr txBox="1"/>
          <p:nvPr userDrawn="1"/>
        </p:nvSpPr>
        <p:spPr>
          <a:xfrm>
            <a:off x="11502895" y="6623774"/>
            <a:ext cx="675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932CB8-3FDC-415A-A09D-C3E74D2592D7}" type="slidenum">
              <a:rPr lang="fr-FR" sz="1100" smtClean="0">
                <a:solidFill>
                  <a:schemeClr val="bg1"/>
                </a:solidFill>
              </a:rPr>
              <a:pPr algn="r"/>
              <a:t>‹N›</a:t>
            </a:fld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1493B4-B6BD-4118-9844-A2A5E53DD6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9642"/>
            <a:ext cx="824784" cy="7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11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079C-F603-4CB5-9089-100CBA9A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9BC4F3-E1B3-45DC-B9C1-D75A859D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7DB5A7-54AB-48D1-A9B7-AD4182B6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C57BD2-B496-4CA2-B7E2-FCC135B9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93CFE8-FE9B-4D35-B792-E91C20C7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0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38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38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6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3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3548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35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6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7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5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3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0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580" indent="-34258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57" indent="-28548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935" indent="-22838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708" indent="-2283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482" indent="-2283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255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029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803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576" indent="-2283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68400-BA39-4ADE-BDB6-D380915DF652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10C76-921C-463C-B8AE-515B237128F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72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1823" y="1786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291849"/>
            <a:ext cx="10515600" cy="2885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" y="6356350"/>
            <a:ext cx="12191999" cy="501650"/>
          </a:xfrm>
          <a:prstGeom prst="rect">
            <a:avLst/>
          </a:prstGeom>
          <a:gradFill>
            <a:gsLst>
              <a:gs pos="2000">
                <a:schemeClr val="accent4"/>
              </a:gs>
              <a:gs pos="64000">
                <a:schemeClr val="accent2"/>
              </a:gs>
              <a:gs pos="100000">
                <a:schemeClr val="accent1"/>
              </a:gs>
            </a:gsLst>
            <a:lin ang="0" scaled="0"/>
          </a:gra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7428" y="6356350"/>
            <a:ext cx="954577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4456CD-832E-41F2-9893-C7650CCC5376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EE24F-E8F5-3A45-8360-72E357020F37}"/>
              </a:ext>
            </a:extLst>
          </p:cNvPr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8" y="62012"/>
            <a:ext cx="2635225" cy="119626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360615" y="0"/>
            <a:ext cx="8831385" cy="1258277"/>
          </a:xfrm>
          <a:prstGeom prst="rect">
            <a:avLst/>
          </a:prstGeom>
          <a:gradFill flip="none" rotWithShape="1">
            <a:gsLst>
              <a:gs pos="0">
                <a:schemeClr val="dk1">
                  <a:shade val="30000"/>
                  <a:satMod val="115000"/>
                </a:schemeClr>
              </a:gs>
              <a:gs pos="50000">
                <a:schemeClr val="accent2"/>
              </a:gs>
              <a:gs pos="77000">
                <a:srgbClr val="82B9E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35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37" y="274639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5" tIns="45659" rIns="91315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37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5" tIns="45659" rIns="91315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4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5" tIns="45659" rIns="91315" bIns="4565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3185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6" y="6245249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5" tIns="45659" rIns="91315" bIns="4565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3185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2" y="624524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5" tIns="45659" rIns="91315" bIns="4565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3185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31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5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1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7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3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44" indent="-3424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63" indent="-2853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80" indent="-2282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074" indent="-22829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54666" indent="-228296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511258" indent="-228296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67854" indent="-228296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424446" indent="-228296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881035" indent="-228296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5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79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71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64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56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46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41" algn="l" defTabSz="9131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161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STFC-PPRP 16</a:t>
            </a:r>
            <a:r>
              <a:rPr lang="en-US" baseline="30000">
                <a:solidFill>
                  <a:prstClr val="black">
                    <a:tint val="75000"/>
                  </a:prstClr>
                </a:solidFill>
              </a:rPr>
              <a:t>t/4/2019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5A6091-BD78-674C-AD7B-4DE7CF21D049}"/>
              </a:ext>
            </a:extLst>
          </p:cNvPr>
          <p:cNvSpPr>
            <a:spLocks noGrp="1"/>
          </p:cNvSpPr>
          <p:nvPr userDrawn="1"/>
        </p:nvSpPr>
        <p:spPr bwMode="auto">
          <a:xfrm>
            <a:off x="0" y="-10799"/>
            <a:ext cx="12192000" cy="839005"/>
          </a:xfrm>
          <a:prstGeom prst="rect">
            <a:avLst/>
          </a:prstGeom>
          <a:solidFill>
            <a:srgbClr val="04308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/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" name="Picture 8" descr="logoAgata"/>
          <p:cNvPicPr>
            <a:picLocks noChangeAspect="1" noChangeArrowheads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0930367" y="5677294"/>
            <a:ext cx="1304067" cy="122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00125"/>
            <a:ext cx="109728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500813"/>
            <a:ext cx="2844800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it-IT">
                <a:solidFill>
                  <a:srgbClr val="1F497D"/>
                </a:solidFill>
              </a:rPr>
              <a:t>20/05/2010</a:t>
            </a:r>
            <a:endParaRPr lang="en-GB">
              <a:solidFill>
                <a:srgbClr val="1F497D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714751" y="6553200"/>
            <a:ext cx="4775200" cy="1285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Microsoft Sans Serif" pitchFamily="34" charset="0"/>
              </a:defRPr>
            </a:lvl1pPr>
          </a:lstStyle>
          <a:p>
            <a:pPr>
              <a:defRPr/>
            </a:pPr>
            <a:r>
              <a:rPr lang="en-GB">
                <a:solidFill>
                  <a:srgbClr val="1F497D"/>
                </a:solidFill>
              </a:rPr>
              <a:t>Bruyneel - Germanium Workshop Berkeley</a:t>
            </a:r>
          </a:p>
        </p:txBody>
      </p:sp>
    </p:spTree>
    <p:extLst>
      <p:ext uri="{BB962C8B-B14F-4D97-AF65-F5344CB8AC3E}">
        <p14:creationId xmlns:p14="http://schemas.microsoft.com/office/powerpoint/2010/main" val="23480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style wzorca tekstu</a:t>
            </a:r>
          </a:p>
          <a:p>
            <a:pPr lvl="1"/>
            <a:r>
              <a:rPr lang="en-GB" altLang="pl-PL"/>
              <a:t>Drugi poziom</a:t>
            </a:r>
          </a:p>
          <a:p>
            <a:pPr lvl="2"/>
            <a:r>
              <a:rPr lang="en-GB" altLang="pl-PL"/>
              <a:t>Trzeci poziom</a:t>
            </a:r>
          </a:p>
          <a:p>
            <a:pPr lvl="3"/>
            <a:r>
              <a:rPr lang="en-GB" altLang="pl-PL"/>
              <a:t>Czwarty poziom</a:t>
            </a:r>
          </a:p>
          <a:p>
            <a:pPr lvl="4"/>
            <a:r>
              <a:rPr lang="en-GB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/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lang="en-GB" alt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fld id="{CB6A67A2-F69E-404C-8E61-EBC64645AAF0}" type="slidenum">
              <a:rPr lang="en-GB" altLang="pl-PL" smtClean="0">
                <a:solidFill>
                  <a:srgbClr val="000000"/>
                </a:solidFill>
              </a:rPr>
              <a:pPr eaLnBrk="1" hangingPunct="1"/>
              <a:t>‹N›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7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52" y="274638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54" tIns="45579" rIns="91154" bIns="455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52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54" tIns="45579" rIns="91154" bIns="45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15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54" tIns="45579" rIns="91154" bIns="4557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827046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2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54" tIns="45579" rIns="91154" bIns="45579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827046"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15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54" tIns="45579" rIns="91154" bIns="4557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827046" fontAlgn="base">
              <a:spcBef>
                <a:spcPct val="0"/>
              </a:spcBef>
              <a:spcAft>
                <a:spcPct val="0"/>
              </a:spcAft>
              <a:defRPr/>
            </a:pPr>
            <a:fld id="{92E62CDA-C5A5-4FC5-BED7-910E477F27C7}" type="slidenum">
              <a:rPr lang="pl-PL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8270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pl-PL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11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8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6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74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33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869" indent="-34186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719" indent="-28489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572" indent="-2279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5388" indent="-2279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1224" indent="-2279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7051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2879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870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4533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4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6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8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18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3" y="273423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532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563" y="1604399"/>
            <a:ext cx="10971684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869" b="0" strike="noStrike" spc="-1">
                <a:latin typeface="Arial"/>
              </a:rPr>
              <a:t>Click to edit the outline text format</a:t>
            </a:r>
          </a:p>
          <a:p>
            <a:pPr marL="1044662" lvl="1" indent="-391748">
              <a:spcBef>
                <a:spcPts val="137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385" b="0" strike="noStrike" spc="-1">
                <a:latin typeface="Arial"/>
              </a:rPr>
              <a:t>Second Outline Level</a:t>
            </a:r>
          </a:p>
          <a:p>
            <a:pPr marL="1566994" lvl="2" indent="-348221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2" b="0" strike="noStrike" spc="-1">
                <a:latin typeface="Arial"/>
              </a:rPr>
              <a:t>Third Outline Level</a:t>
            </a:r>
          </a:p>
          <a:p>
            <a:pPr marL="2089325" lvl="3" indent="-261166">
              <a:spcBef>
                <a:spcPts val="68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18" b="0" strike="noStrike" spc="-1">
                <a:latin typeface="Arial"/>
              </a:rPr>
              <a:t>Fourth Outline Level</a:t>
            </a:r>
          </a:p>
          <a:p>
            <a:pPr marL="2611656" lvl="4" indent="-261166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8" b="0" strike="noStrike" spc="-1">
                <a:latin typeface="Arial"/>
              </a:rPr>
              <a:t>Fifth Outline Level</a:t>
            </a:r>
          </a:p>
          <a:p>
            <a:pPr marL="3133987" lvl="5" indent="-261166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8" b="0" strike="noStrike" spc="-1">
                <a:latin typeface="Arial"/>
              </a:rPr>
              <a:t>Sixth Outline Level</a:t>
            </a:r>
          </a:p>
          <a:p>
            <a:pPr marL="3656318" lvl="6" indent="-261166">
              <a:spcBef>
                <a:spcPts val="34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18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09562" y="6246923"/>
            <a:ext cx="2840125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693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9406" y="6246923"/>
            <a:ext cx="3864189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693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41123" y="6246923"/>
            <a:ext cx="2840125" cy="47239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3C694145-6365-42D8-BD01-A6D0C8DCFBF3}" type="slidenum">
              <a:rPr lang="en-US" sz="1693" b="0" strike="noStrike" spc="-1">
                <a:latin typeface="Times New Roman"/>
              </a:rPr>
              <a:t>‹N›</a:t>
            </a:fld>
            <a:endParaRPr lang="en-US" sz="1693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332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1105601" rtl="0" eaLnBrk="1" latinLnBrk="0" hangingPunct="1">
        <a:lnSpc>
          <a:spcPct val="90000"/>
        </a:lnSpc>
        <a:spcBef>
          <a:spcPct val="0"/>
        </a:spcBef>
        <a:buNone/>
        <a:defRPr sz="5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1105601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201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902" kern="1200">
          <a:solidFill>
            <a:schemeClr val="tx1"/>
          </a:solidFill>
          <a:latin typeface="+mn-lt"/>
          <a:ea typeface="+mn-ea"/>
          <a:cs typeface="+mn-cs"/>
        </a:defRPr>
      </a:lvl2pPr>
      <a:lvl3pPr marL="1382001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802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602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40403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3203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6004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804" indent="-276400" algn="l" defTabSz="1105601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801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601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402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1202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4003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803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9604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2404" algn="l" defTabSz="1105601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05/10/2023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Enrique Minaya Ramirez – ALTO-LEB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37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</p:sldLayoutIdLst>
  <p:hf hdr="0"/>
  <p:txStyles>
    <p:titleStyle>
      <a:lvl1pPr algn="l" defTabSz="1034826">
        <a:lnSpc>
          <a:spcPct val="90000"/>
        </a:lnSpc>
        <a:spcBef>
          <a:spcPts val="0"/>
        </a:spcBef>
        <a:buNone/>
        <a:defRPr sz="497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>
        <a:lnSpc>
          <a:spcPct val="90000"/>
        </a:lnSpc>
        <a:spcBef>
          <a:spcPts val="1132"/>
        </a:spcBef>
        <a:buFont typeface="Arial"/>
        <a:buChar char="•"/>
        <a:defRPr sz="3169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716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263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>
        <a:lnSpc>
          <a:spcPct val="90000"/>
        </a:lnSpc>
        <a:spcBef>
          <a:spcPts val="566"/>
        </a:spcBef>
        <a:buFont typeface="Arial"/>
        <a:buChar char="•"/>
        <a:defRPr sz="203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>
        <a:defRPr sz="2037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80E6FD-008E-42B2-8D65-AC5A575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D055D8-8999-448D-8BFE-E6340726D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2D8CC-0799-46C0-9A54-C5A25E8D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01FC-EC30-4CCC-9DB8-5C0CA4B022E8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EECDCB-9678-4CA5-A252-5675AC4BE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44442-CFEB-4025-950E-BD0324250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D1B08-74BF-4F4D-A43C-72951122A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wmf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7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80.png"/><Relationship Id="rId4" Type="http://schemas.openxmlformats.org/officeDocument/2006/relationships/image" Target="../media/image76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s://www.agata.org/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gif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1.gif"/><Relationship Id="rId7" Type="http://schemas.openxmlformats.org/officeDocument/2006/relationships/image" Target="../media/image11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tiff"/><Relationship Id="rId3" Type="http://schemas.openxmlformats.org/officeDocument/2006/relationships/image" Target="../media/image120.png"/><Relationship Id="rId7" Type="http://schemas.openxmlformats.org/officeDocument/2006/relationships/image" Target="../media/image124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microsoft.com/office/2007/relationships/hdphoto" Target="../media/hdphoto3.wdp"/><Relationship Id="rId10" Type="http://schemas.openxmlformats.org/officeDocument/2006/relationships/image" Target="../media/image130.png"/><Relationship Id="rId4" Type="http://schemas.openxmlformats.org/officeDocument/2006/relationships/image" Target="../media/image127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5" Type="http://schemas.openxmlformats.org/officeDocument/2006/relationships/image" Target="../media/image136.JPG"/><Relationship Id="rId10" Type="http://schemas.openxmlformats.org/officeDocument/2006/relationships/image" Target="../media/image141.jpg"/><Relationship Id="rId4" Type="http://schemas.openxmlformats.org/officeDocument/2006/relationships/image" Target="../media/image135.jpg"/><Relationship Id="rId9" Type="http://schemas.openxmlformats.org/officeDocument/2006/relationships/image" Target="../media/image1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g"/><Relationship Id="rId9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02.gif"/><Relationship Id="rId4" Type="http://schemas.openxmlformats.org/officeDocument/2006/relationships/image" Target="../media/image2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02.gif"/><Relationship Id="rId4" Type="http://schemas.openxmlformats.org/officeDocument/2006/relationships/image" Target="../media/image1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s.org/members/group_content_view.asp?group=85199&amp;id=508772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image" Target="../media/image4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6.png"/><Relationship Id="rId5" Type="http://schemas.openxmlformats.org/officeDocument/2006/relationships/image" Target="../media/image41.w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62825" cy="12168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107" y="404"/>
            <a:ext cx="1497928" cy="109551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7873" y="2534245"/>
            <a:ext cx="12179306" cy="592015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marL="0" marR="0" lvl="0" indent="0" algn="ctr" defTabSz="90423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Corbel"/>
              </a:rPr>
              <a:t>Silvia Leoni 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Corbel"/>
              </a:rPr>
              <a:t>–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Corbel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Corbel"/>
              </a:rPr>
              <a:t>University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Corbel"/>
              </a:rPr>
              <a:t> of Milano and INFN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Corbe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418" y="520498"/>
            <a:ext cx="12167617" cy="1920520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orbe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The Impact of IPN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on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European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Nuclear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Physics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orbe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E11F267-1DC7-AC2D-46D6-BE743D4B4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6"/>
          <a:stretch/>
        </p:blipFill>
        <p:spPr>
          <a:xfrm>
            <a:off x="1629236" y="4151513"/>
            <a:ext cx="8933528" cy="27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81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6338A5D3-6F99-050B-B806-32683AF2A74E}"/>
              </a:ext>
            </a:extLst>
          </p:cNvPr>
          <p:cNvCxnSpPr/>
          <p:nvPr/>
        </p:nvCxnSpPr>
        <p:spPr>
          <a:xfrm>
            <a:off x="5679123" y="3158835"/>
            <a:ext cx="4429153" cy="0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2">
            <a:extLst>
              <a:ext uri="{FF2B5EF4-FFF2-40B4-BE49-F238E27FC236}">
                <a16:creationId xmlns:a16="http://schemas.microsoft.com/office/drawing/2014/main" id="{3F54F7F7-FB03-8C43-90E1-4FAB46EAC8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4" y="476674"/>
            <a:ext cx="5760640" cy="619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504" y="1031083"/>
            <a:ext cx="1579192" cy="1389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512878" y="4549909"/>
            <a:ext cx="5487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Increase in </a:t>
            </a:r>
            <a:r>
              <a:rPr kumimoji="0" lang="it-IT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sensitivity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0" marR="0" lvl="0" indent="0" algn="l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gamma-arrays</a:t>
            </a:r>
          </a:p>
          <a:p>
            <a:pPr marL="0" marR="0" lvl="0" indent="0" algn="l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 the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DEDF77-24B4-8D25-25FD-08FA42DA0E79}"/>
              </a:ext>
            </a:extLst>
          </p:cNvPr>
          <p:cNvSpPr txBox="1"/>
          <p:nvPr/>
        </p:nvSpPr>
        <p:spPr>
          <a:xfrm>
            <a:off x="6847413" y="3108960"/>
            <a:ext cx="5236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FDFF"/>
                </a:solidFill>
                <a:latin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onventional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technology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monovolume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Anti-Compton shields)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853E3A7-A216-EFE5-750E-6A1877599207}"/>
              </a:ext>
            </a:extLst>
          </p:cNvPr>
          <p:cNvGrpSpPr/>
          <p:nvPr/>
        </p:nvGrpSpPr>
        <p:grpSpPr>
          <a:xfrm>
            <a:off x="5698522" y="743279"/>
            <a:ext cx="5033523" cy="2349056"/>
            <a:chOff x="5698522" y="743279"/>
            <a:chExt cx="5033523" cy="2349056"/>
          </a:xfrm>
        </p:grpSpPr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B91403AD-82A0-4C43-C61C-8BBBF89CD96A}"/>
                </a:ext>
              </a:extLst>
            </p:cNvPr>
            <p:cNvCxnSpPr/>
            <p:nvPr/>
          </p:nvCxnSpPr>
          <p:spPr>
            <a:xfrm>
              <a:off x="5698522" y="1399308"/>
              <a:ext cx="4429153" cy="0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3D4E62C8-BBE6-D324-C1C3-6D1AD3F4B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3309" y="1379913"/>
              <a:ext cx="0" cy="1712422"/>
            </a:xfrm>
            <a:prstGeom prst="straightConnector1">
              <a:avLst/>
            </a:prstGeom>
            <a:ln w="793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A55046C-AABF-D546-3644-421B8B5C179C}"/>
                </a:ext>
              </a:extLst>
            </p:cNvPr>
            <p:cNvSpPr txBox="1"/>
            <p:nvPr/>
          </p:nvSpPr>
          <p:spPr>
            <a:xfrm>
              <a:off x="7392476" y="743279"/>
              <a:ext cx="3339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Tracking array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7CE51CF-5A6B-2B39-005C-49BC586DCB4E}"/>
                </a:ext>
              </a:extLst>
            </p:cNvPr>
            <p:cNvSpPr txBox="1"/>
            <p:nvPr/>
          </p:nvSpPr>
          <p:spPr>
            <a:xfrm>
              <a:off x="6973340" y="1816967"/>
              <a:ext cx="1351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100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D09978-90CD-4A78-5277-774C880DAE1C}"/>
              </a:ext>
            </a:extLst>
          </p:cNvPr>
          <p:cNvSpPr txBox="1"/>
          <p:nvPr/>
        </p:nvSpPr>
        <p:spPr>
          <a:xfrm>
            <a:off x="6512878" y="325621"/>
            <a:ext cx="494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AGATA (Europe) &amp; GRETA (USA)</a:t>
            </a:r>
          </a:p>
        </p:txBody>
      </p:sp>
    </p:spTree>
    <p:extLst>
      <p:ext uri="{BB962C8B-B14F-4D97-AF65-F5344CB8AC3E}">
        <p14:creationId xmlns:p14="http://schemas.microsoft.com/office/powerpoint/2010/main" val="12494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magine 3">
            <a:extLst>
              <a:ext uri="{FF2B5EF4-FFF2-40B4-BE49-F238E27FC236}">
                <a16:creationId xmlns:a16="http://schemas.microsoft.com/office/drawing/2014/main" id="{1128B5FA-CFCF-A14C-8A5F-4549494A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05524">
            <a:off x="4223713" y="3212609"/>
            <a:ext cx="2629344" cy="3722597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543800" cy="609600"/>
          </a:xfrm>
        </p:spPr>
        <p:txBody>
          <a:bodyPr/>
          <a:lstStyle/>
          <a:p>
            <a:r>
              <a:rPr lang="pl-PL" altLang="pl-PL" sz="2800" b="1">
                <a:solidFill>
                  <a:schemeClr val="bg1"/>
                </a:solidFill>
                <a:latin typeface="Arial" panose="020B0604020202020204" pitchFamily="34" charset="0"/>
              </a:rPr>
              <a:t>AGATA, 180 HPGe, 6480 segmentów  </a:t>
            </a:r>
            <a:endParaRPr lang="en-GB" altLang="pl-PL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EA9DF69-A72D-414E-829B-F05A05C2D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19"/>
                    </a14:imgEffect>
                    <a14:imgEffect>
                      <a14:saturation sat="370000"/>
                    </a14:imgEffect>
                    <a14:imgEffect>
                      <a14:brightnessContrast bright="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899325">
            <a:off x="9301932" y="2768051"/>
            <a:ext cx="1588335" cy="14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9F29A7C9-D139-9C4F-B9DB-F787CB975924}"/>
              </a:ext>
            </a:extLst>
          </p:cNvPr>
          <p:cNvSpPr/>
          <p:nvPr/>
        </p:nvSpPr>
        <p:spPr>
          <a:xfrm>
            <a:off x="1826059" y="-48419"/>
            <a:ext cx="8602999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35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AGATA </a:t>
            </a:r>
          </a:p>
          <a:p>
            <a:pPr marL="0" marR="0" lvl="0" indent="0" algn="ctr" defTabSz="914400" rtl="0" eaLnBrk="1" fontAlgn="base" latinLnBrk="0" hangingPunct="1">
              <a:lnSpc>
                <a:spcPts val="35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dvanced </a:t>
            </a:r>
            <a:r>
              <a:rPr kumimoji="0" lang="pl-PL" altLang="pl-PL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</a:t>
            </a: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mma </a:t>
            </a:r>
            <a:r>
              <a:rPr kumimoji="0" lang="pl-PL" altLang="pl-PL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</a:t>
            </a:r>
            <a:r>
              <a:rPr kumimoji="0" lang="pl-PL" alt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racking</a:t>
            </a:r>
            <a:r>
              <a:rPr kumimoji="0" lang="pl-PL" alt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l-PL" altLang="pl-PL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pl-PL" altLang="pl-P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rray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Purity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detectors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segmented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fully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electronics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Picture 19" descr="agata1009c">
            <a:extLst>
              <a:ext uri="{FF2B5EF4-FFF2-40B4-BE49-F238E27FC236}">
                <a16:creationId xmlns:a16="http://schemas.microsoft.com/office/drawing/2014/main" id="{174DD4A8-2967-994E-A848-93F1CB6C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39" t="4311" r="16095" b="6775"/>
          <a:stretch>
            <a:fillRect/>
          </a:stretch>
        </p:blipFill>
        <p:spPr bwMode="auto">
          <a:xfrm rot="7189802">
            <a:off x="7245606" y="3991941"/>
            <a:ext cx="2204538" cy="19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upa 61">
            <a:extLst>
              <a:ext uri="{FF2B5EF4-FFF2-40B4-BE49-F238E27FC236}">
                <a16:creationId xmlns:a16="http://schemas.microsoft.com/office/drawing/2014/main" id="{27811E43-0DA2-4E49-8736-DFD830DC3484}"/>
              </a:ext>
            </a:extLst>
          </p:cNvPr>
          <p:cNvGrpSpPr/>
          <p:nvPr/>
        </p:nvGrpSpPr>
        <p:grpSpPr>
          <a:xfrm>
            <a:off x="8337935" y="2894858"/>
            <a:ext cx="1508569" cy="1493081"/>
            <a:chOff x="5172401" y="2811732"/>
            <a:chExt cx="1508569" cy="1493081"/>
          </a:xfrm>
        </p:grpSpPr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BE30A0EE-42A6-0F4C-9F0D-2253A26C1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2401" y="2811732"/>
              <a:ext cx="1422175" cy="8422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04AC89C0-9E58-7944-955F-024F698B7411}"/>
                </a:ext>
              </a:extLst>
            </p:cNvPr>
            <p:cNvCxnSpPr>
              <a:cxnSpLocks/>
            </p:cNvCxnSpPr>
            <p:nvPr/>
          </p:nvCxnSpPr>
          <p:spPr>
            <a:xfrm>
              <a:off x="5456309" y="4280439"/>
              <a:ext cx="1224661" cy="24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3">
            <a:extLst>
              <a:ext uri="{FF2B5EF4-FFF2-40B4-BE49-F238E27FC236}">
                <a16:creationId xmlns:a16="http://schemas.microsoft.com/office/drawing/2014/main" id="{FCCA2EE8-5986-6242-9D5D-3237069E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 amt="9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1"/>
          <a:stretch>
            <a:fillRect/>
          </a:stretch>
        </p:blipFill>
        <p:spPr bwMode="auto">
          <a:xfrm rot="9582913">
            <a:off x="9894057" y="3727712"/>
            <a:ext cx="1449101" cy="18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upa 59">
            <a:extLst>
              <a:ext uri="{FF2B5EF4-FFF2-40B4-BE49-F238E27FC236}">
                <a16:creationId xmlns:a16="http://schemas.microsoft.com/office/drawing/2014/main" id="{8686A8D9-8328-604E-978B-2DE491F87994}"/>
              </a:ext>
            </a:extLst>
          </p:cNvPr>
          <p:cNvGrpSpPr/>
          <p:nvPr/>
        </p:nvGrpSpPr>
        <p:grpSpPr>
          <a:xfrm>
            <a:off x="6474379" y="3737060"/>
            <a:ext cx="1752102" cy="2360742"/>
            <a:chOff x="3308846" y="3653935"/>
            <a:chExt cx="1752102" cy="2360742"/>
          </a:xfrm>
        </p:grpSpPr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5B562C2E-410E-EE4E-8E81-053E798961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884" y="3653935"/>
              <a:ext cx="1243522" cy="639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AFACEAE1-73FB-F14D-858F-D0554D83F433}"/>
                </a:ext>
              </a:extLst>
            </p:cNvPr>
            <p:cNvCxnSpPr>
              <a:cxnSpLocks/>
            </p:cNvCxnSpPr>
            <p:nvPr/>
          </p:nvCxnSpPr>
          <p:spPr>
            <a:xfrm>
              <a:off x="3694120" y="5843451"/>
              <a:ext cx="1366828" cy="171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Dowolny kształt 55">
              <a:extLst>
                <a:ext uri="{FF2B5EF4-FFF2-40B4-BE49-F238E27FC236}">
                  <a16:creationId xmlns:a16="http://schemas.microsoft.com/office/drawing/2014/main" id="{F3B69B34-2768-9041-BE62-D8FAA5FCD3F2}"/>
                </a:ext>
              </a:extLst>
            </p:cNvPr>
            <p:cNvSpPr/>
            <p:nvPr/>
          </p:nvSpPr>
          <p:spPr>
            <a:xfrm>
              <a:off x="3376383" y="4989491"/>
              <a:ext cx="166694" cy="252000"/>
            </a:xfrm>
            <a:custGeom>
              <a:avLst/>
              <a:gdLst>
                <a:gd name="connsiteX0" fmla="*/ 0 w 155643"/>
                <a:gd name="connsiteY0" fmla="*/ 0 h 226979"/>
                <a:gd name="connsiteX1" fmla="*/ 12970 w 155643"/>
                <a:gd name="connsiteY1" fmla="*/ 220494 h 226979"/>
                <a:gd name="connsiteX2" fmla="*/ 155643 w 155643"/>
                <a:gd name="connsiteY2" fmla="*/ 226979 h 226979"/>
                <a:gd name="connsiteX3" fmla="*/ 149158 w 155643"/>
                <a:gd name="connsiteY3" fmla="*/ 12971 h 226979"/>
                <a:gd name="connsiteX4" fmla="*/ 0 w 155643"/>
                <a:gd name="connsiteY4" fmla="*/ 0 h 2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43" h="226979">
                  <a:moveTo>
                    <a:pt x="0" y="0"/>
                  </a:moveTo>
                  <a:lnTo>
                    <a:pt x="12970" y="220494"/>
                  </a:lnTo>
                  <a:lnTo>
                    <a:pt x="155643" y="226979"/>
                  </a:lnTo>
                  <a:lnTo>
                    <a:pt x="149158" y="1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Dowolny kształt 56">
              <a:extLst>
                <a:ext uri="{FF2B5EF4-FFF2-40B4-BE49-F238E27FC236}">
                  <a16:creationId xmlns:a16="http://schemas.microsoft.com/office/drawing/2014/main" id="{28200B09-3630-B648-B12D-96C9203D90A8}"/>
                </a:ext>
              </a:extLst>
            </p:cNvPr>
            <p:cNvSpPr/>
            <p:nvPr/>
          </p:nvSpPr>
          <p:spPr>
            <a:xfrm>
              <a:off x="3543077" y="4935600"/>
              <a:ext cx="140637" cy="310164"/>
            </a:xfrm>
            <a:custGeom>
              <a:avLst/>
              <a:gdLst>
                <a:gd name="connsiteX0" fmla="*/ 0 w 97971"/>
                <a:gd name="connsiteY0" fmla="*/ 54428 h 283028"/>
                <a:gd name="connsiteX1" fmla="*/ 94343 w 97971"/>
                <a:gd name="connsiteY1" fmla="*/ 0 h 283028"/>
                <a:gd name="connsiteX2" fmla="*/ 97971 w 97971"/>
                <a:gd name="connsiteY2" fmla="*/ 232228 h 283028"/>
                <a:gd name="connsiteX3" fmla="*/ 3628 w 97971"/>
                <a:gd name="connsiteY3" fmla="*/ 283028 h 283028"/>
                <a:gd name="connsiteX4" fmla="*/ 0 w 97971"/>
                <a:gd name="connsiteY4" fmla="*/ 54428 h 28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71" h="283028">
                  <a:moveTo>
                    <a:pt x="0" y="54428"/>
                  </a:moveTo>
                  <a:lnTo>
                    <a:pt x="94343" y="0"/>
                  </a:lnTo>
                  <a:cubicBezTo>
                    <a:pt x="95552" y="77409"/>
                    <a:pt x="96762" y="154819"/>
                    <a:pt x="97971" y="232228"/>
                  </a:cubicBezTo>
                  <a:lnTo>
                    <a:pt x="3628" y="283028"/>
                  </a:lnTo>
                  <a:cubicBezTo>
                    <a:pt x="2419" y="206828"/>
                    <a:pt x="1209" y="130628"/>
                    <a:pt x="0" y="54428"/>
                  </a:cubicBezTo>
                  <a:close/>
                </a:path>
              </a:pathLst>
            </a:custGeom>
            <a:solidFill>
              <a:srgbClr val="B4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Dowolny kształt 57">
              <a:extLst>
                <a:ext uri="{FF2B5EF4-FFF2-40B4-BE49-F238E27FC236}">
                  <a16:creationId xmlns:a16="http://schemas.microsoft.com/office/drawing/2014/main" id="{CDDFE004-F906-9143-B282-19BF91AEC0C1}"/>
                </a:ext>
              </a:extLst>
            </p:cNvPr>
            <p:cNvSpPr/>
            <p:nvPr/>
          </p:nvSpPr>
          <p:spPr>
            <a:xfrm>
              <a:off x="3308846" y="4965818"/>
              <a:ext cx="79127" cy="275673"/>
            </a:xfrm>
            <a:custGeom>
              <a:avLst/>
              <a:gdLst>
                <a:gd name="connsiteX0" fmla="*/ 50800 w 50800"/>
                <a:gd name="connsiteY0" fmla="*/ 225425 h 225425"/>
                <a:gd name="connsiteX1" fmla="*/ 0 w 50800"/>
                <a:gd name="connsiteY1" fmla="*/ 180975 h 225425"/>
                <a:gd name="connsiteX2" fmla="*/ 38100 w 50800"/>
                <a:gd name="connsiteY2" fmla="*/ 0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" h="225425">
                  <a:moveTo>
                    <a:pt x="50800" y="225425"/>
                  </a:moveTo>
                  <a:lnTo>
                    <a:pt x="0" y="180975"/>
                  </a:lnTo>
                  <a:lnTo>
                    <a:pt x="38100" y="0"/>
                  </a:ln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7" name="Rectangle 2">
            <a:extLst>
              <a:ext uri="{FF2B5EF4-FFF2-40B4-BE49-F238E27FC236}">
                <a16:creationId xmlns:a16="http://schemas.microsoft.com/office/drawing/2014/main" id="{37ECA07D-6CCF-A148-8271-7CEF265C7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067" y="6043733"/>
            <a:ext cx="2017397" cy="84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cluster</a:t>
            </a: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3 </a:t>
            </a:r>
            <a:r>
              <a:rPr kumimoji="0" lang="pl-PL" alt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capsules</a:t>
            </a:r>
            <a:endParaRPr kumimoji="0" lang="en-GB" altLang="pl-PL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8" name="Rectangle 2">
            <a:extLst>
              <a:ext uri="{FF2B5EF4-FFF2-40B4-BE49-F238E27FC236}">
                <a16:creationId xmlns:a16="http://schemas.microsoft.com/office/drawing/2014/main" id="{F4920080-3BB3-CB4D-BF5F-E73713DBE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018" y="1721051"/>
            <a:ext cx="2197355" cy="143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Ge </a:t>
            </a:r>
            <a:r>
              <a:rPr kumimoji="0" lang="pl-PL" alt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capsule</a:t>
            </a: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36 </a:t>
            </a:r>
            <a:r>
              <a:rPr kumimoji="0" lang="it-IT" alt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segments</a:t>
            </a:r>
            <a:r>
              <a:rPr kumimoji="0" lang="en-GB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69" name="pole tekstowe 11">
            <a:extLst>
              <a:ext uri="{FF2B5EF4-FFF2-40B4-BE49-F238E27FC236}">
                <a16:creationId xmlns:a16="http://schemas.microsoft.com/office/drawing/2014/main" id="{02B29CF4-85F2-374A-BB92-F411575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388" y="5818484"/>
            <a:ext cx="2107344" cy="87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Partial</a:t>
            </a: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pl-PL" alt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array</a:t>
            </a:r>
            <a:endParaRPr kumimoji="0" lang="pl-PL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 </a:t>
            </a:r>
            <a:r>
              <a:rPr kumimoji="0" lang="pl-PL" alt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clusters</a:t>
            </a:r>
            <a:endParaRPr kumimoji="0" lang="en-US" altLang="pl-PL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74EEB19-0639-4880-8C7A-3007D5B704E6}"/>
              </a:ext>
            </a:extLst>
          </p:cNvPr>
          <p:cNvGrpSpPr/>
          <p:nvPr/>
        </p:nvGrpSpPr>
        <p:grpSpPr>
          <a:xfrm>
            <a:off x="1850619" y="1257579"/>
            <a:ext cx="8648393" cy="356022"/>
            <a:chOff x="2077275" y="1008390"/>
            <a:chExt cx="8648393" cy="356022"/>
          </a:xfrm>
        </p:grpSpPr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F19DB8CB-96F4-FC61-C5F3-8529FBA7C0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7275" y="1010805"/>
              <a:ext cx="8648393" cy="334876"/>
              <a:chOff x="391" y="909"/>
              <a:chExt cx="5117" cy="211"/>
            </a:xfrm>
          </p:grpSpPr>
          <p:pic>
            <p:nvPicPr>
              <p:cNvPr id="23" name="Picture 5" descr="Bulgaria_sh">
                <a:extLst>
                  <a:ext uri="{FF2B5EF4-FFF2-40B4-BE49-F238E27FC236}">
                    <a16:creationId xmlns:a16="http://schemas.microsoft.com/office/drawing/2014/main" id="{2D85FB69-5E79-F048-C517-5F584EB6A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7" descr="Finland_sh">
                <a:extLst>
                  <a:ext uri="{FF2B5EF4-FFF2-40B4-BE49-F238E27FC236}">
                    <a16:creationId xmlns:a16="http://schemas.microsoft.com/office/drawing/2014/main" id="{4E154015-EE8B-6DE2-7B78-E4D5EB84E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8" descr="France_sh">
                <a:extLst>
                  <a:ext uri="{FF2B5EF4-FFF2-40B4-BE49-F238E27FC236}">
                    <a16:creationId xmlns:a16="http://schemas.microsoft.com/office/drawing/2014/main" id="{F552A785-6AF6-3DF2-C20D-B91446F58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9" descr="Germany_sh">
                <a:extLst>
                  <a:ext uri="{FF2B5EF4-FFF2-40B4-BE49-F238E27FC236}">
                    <a16:creationId xmlns:a16="http://schemas.microsoft.com/office/drawing/2014/main" id="{C83BD36E-BF95-9E50-A89E-D612548E6F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4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10" descr="Italy_sh">
                <a:extLst>
                  <a:ext uri="{FF2B5EF4-FFF2-40B4-BE49-F238E27FC236}">
                    <a16:creationId xmlns:a16="http://schemas.microsoft.com/office/drawing/2014/main" id="{4ABB5B6B-C8D7-A81B-86B8-5280E020B0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6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11" descr="Poland_sh">
                <a:extLst>
                  <a:ext uri="{FF2B5EF4-FFF2-40B4-BE49-F238E27FC236}">
                    <a16:creationId xmlns:a16="http://schemas.microsoft.com/office/drawing/2014/main" id="{2AD87168-42F1-37EA-A1A7-3D32DEB15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9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12" descr="Romania_sh">
                <a:extLst>
                  <a:ext uri="{FF2B5EF4-FFF2-40B4-BE49-F238E27FC236}">
                    <a16:creationId xmlns:a16="http://schemas.microsoft.com/office/drawing/2014/main" id="{08BD2FFC-0020-478A-BC18-D8FC0CBC2A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5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13" descr="Sweden_sh">
                <a:extLst>
                  <a:ext uri="{FF2B5EF4-FFF2-40B4-BE49-F238E27FC236}">
                    <a16:creationId xmlns:a16="http://schemas.microsoft.com/office/drawing/2014/main" id="{B0AF9D5C-71DD-35A8-BA8A-29056DB1C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8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14" descr="Union_Jack_sh">
                <a:extLst>
                  <a:ext uri="{FF2B5EF4-FFF2-40B4-BE49-F238E27FC236}">
                    <a16:creationId xmlns:a16="http://schemas.microsoft.com/office/drawing/2014/main" id="{E17A8975-39B1-3799-87F3-14289C3029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2" y="909"/>
                <a:ext cx="33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5" descr="hu-t">
                <a:extLst>
                  <a:ext uri="{FF2B5EF4-FFF2-40B4-BE49-F238E27FC236}">
                    <a16:creationId xmlns:a16="http://schemas.microsoft.com/office/drawing/2014/main" id="{6B75584F-3CAA-653C-0465-58C33043D5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" y="909"/>
                <a:ext cx="317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16" descr="tu-t">
                <a:extLst>
                  <a:ext uri="{FF2B5EF4-FFF2-40B4-BE49-F238E27FC236}">
                    <a16:creationId xmlns:a16="http://schemas.microsoft.com/office/drawing/2014/main" id="{AA77BCAB-0CE8-A386-6066-4953B1CFE7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2" y="909"/>
                <a:ext cx="317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B1BC1AE-0548-1093-60AE-DDCB587F5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272" y="1009216"/>
              <a:ext cx="504694" cy="33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0C7A9839-0BE7-D319-C06C-FB15722C9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3" y="1008390"/>
              <a:ext cx="709263" cy="356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3" name="Immagine 72">
            <a:extLst>
              <a:ext uri="{FF2B5EF4-FFF2-40B4-BE49-F238E27FC236}">
                <a16:creationId xmlns:a16="http://schemas.microsoft.com/office/drawing/2014/main" id="{C9C99AC6-BC75-94E2-F5D7-50DD555FB5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4319" y="-183949"/>
            <a:ext cx="1409700" cy="1905000"/>
          </a:xfrm>
          <a:prstGeom prst="rect">
            <a:avLst/>
          </a:prstGeom>
        </p:spPr>
      </p:pic>
      <p:sp>
        <p:nvSpPr>
          <p:cNvPr id="74" name="Text Box 4">
            <a:extLst>
              <a:ext uri="{FF2B5EF4-FFF2-40B4-BE49-F238E27FC236}">
                <a16:creationId xmlns:a16="http://schemas.microsoft.com/office/drawing/2014/main" id="{4DFC035C-568B-BF12-BD66-7FFB8A19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7" y="1921870"/>
            <a:ext cx="4181506" cy="37516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000" tIns="45692" rIns="0" bIns="45692" anchor="t">
            <a:spAutoFit/>
          </a:bodyPr>
          <a:lstStyle>
            <a:lvl1pPr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304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algn="l" defTabSz="30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180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hexagonal crystals in 60 ATCs	</a:t>
            </a:r>
          </a:p>
          <a:p>
            <a:pPr marL="285750" marR="0" lvl="0" indent="-285750" algn="l" defTabSz="30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Amount of Ge: 362 kg</a:t>
            </a:r>
          </a:p>
          <a:p>
            <a:pPr marL="285750" marR="0" lvl="0" indent="-285750" algn="l" defTabSz="30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Solid angle coverage:	82 %</a:t>
            </a:r>
          </a:p>
          <a:p>
            <a:pPr marL="285750" marR="0" lvl="0" indent="-285750" algn="l" defTabSz="30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36-fold segmentation: 6480 segments</a:t>
            </a:r>
          </a:p>
          <a:p>
            <a:pPr marL="285750" marR="0" lvl="0" indent="-285750" algn="l" defTabSz="30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Singles rate: &gt; 50 kHz</a:t>
            </a:r>
          </a:p>
          <a:p>
            <a:pPr marL="285750" indent="-285750">
              <a:lnSpc>
                <a:spcPct val="130000"/>
              </a:lnSpc>
              <a:buFont typeface="Courier New" panose="02070309020205020404" pitchFamily="49" charset="0"/>
              <a:buChar char="o"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Peak/Total: 58% (M</a:t>
            </a:r>
            <a:r>
              <a:rPr kumimoji="0" lang="en-GB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  <a:sym typeface="Symbol"/>
              </a:rPr>
              <a:t>g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=1)</a:t>
            </a:r>
            <a:endParaRPr kumimoji="0" lang="en-GB" altLang="en-US" sz="5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285750" marR="0" lvl="0" indent="-285750" algn="l" defTabSz="304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Efficiency: 43% (M</a:t>
            </a:r>
            <a:r>
              <a:rPr kumimoji="0" lang="en-GB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  <a:sym typeface="Symbol"/>
              </a:rPr>
              <a:t>g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=1)</a:t>
            </a:r>
          </a:p>
          <a:p>
            <a:pPr marL="285750" marR="0" lvl="0" indent="-285750" algn="l" defTabSz="304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altLang="en-US" sz="3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285750" marR="0" lvl="0" indent="-285750" algn="l" defTabSz="3048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GB" altLang="en-US" sz="1600" dirty="0">
                <a:solidFill>
                  <a:srgbClr val="0432FF"/>
                </a:solidFill>
                <a:ea typeface="MS PGothic"/>
                <a:cs typeface="Arial" panose="020B0604020202020204" pitchFamily="34" charset="0"/>
              </a:rPr>
              <a:t>Angular resolution of </a:t>
            </a:r>
          </a:p>
          <a:p>
            <a:pPr marL="285750" indent="-285750">
              <a:lnSpc>
                <a:spcPts val="1620"/>
              </a:lnSpc>
              <a:buFont typeface="Symbol" pitchFamily="2" charset="2"/>
              <a:buChar char=" "/>
              <a:defRPr/>
            </a:pPr>
            <a:r>
              <a:rPr lang="en-GB" altLang="en-US" sz="1600" dirty="0">
                <a:solidFill>
                  <a:srgbClr val="0432FF"/>
                </a:solidFill>
                <a:latin typeface="Symbol" pitchFamily="2" charset="2"/>
                <a:ea typeface="MS PGothic"/>
                <a:cs typeface="Arial" panose="020B0604020202020204" pitchFamily="34" charset="0"/>
              </a:rPr>
              <a:t>g</a:t>
            </a:r>
            <a:r>
              <a:rPr lang="en-GB" altLang="en-US" sz="1600" dirty="0">
                <a:solidFill>
                  <a:srgbClr val="0432FF"/>
                </a:solidFill>
                <a:ea typeface="MS PGothic"/>
                <a:cs typeface="Arial" panose="020B0604020202020204" pitchFamily="34" charset="0"/>
              </a:rPr>
              <a:t> interaction point (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~1</a:t>
            </a:r>
            <a:r>
              <a:rPr lang="en-US" sz="1600" baseline="30000" dirty="0">
                <a:solidFill>
                  <a:srgbClr val="0000FF"/>
                </a:solidFill>
                <a:latin typeface="Calibri"/>
                <a:cs typeface="Calibri"/>
              </a:rPr>
              <a:t>o</a:t>
            </a: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)</a:t>
            </a:r>
          </a:p>
          <a:p>
            <a:pPr marL="285750" marR="0" lvl="0" indent="-285750" algn="l" defTabSz="304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altLang="en-US" sz="3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285750" marR="0" lvl="0" indent="-285750" algn="l" defTabSz="3048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ea typeface="MS PGothic"/>
                <a:cs typeface="Arial" panose="020B0604020202020204" pitchFamily="34" charset="0"/>
              </a:rPr>
              <a:t>Perfect Doppler </a:t>
            </a:r>
            <a:r>
              <a:rPr kumimoji="0" lang="it-IT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ea typeface="MS PGothic"/>
                <a:cs typeface="Arial" panose="020B0604020202020204" pitchFamily="34" charset="0"/>
              </a:rPr>
              <a:t>Correction</a:t>
            </a:r>
            <a:endParaRPr kumimoji="0" lang="it-IT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ea typeface="MS PGothic"/>
              <a:cs typeface="Arial" panose="020B0604020202020204" pitchFamily="34" charset="0"/>
            </a:endParaRPr>
          </a:p>
          <a:p>
            <a:pPr marR="0" lvl="0" algn="l" defTabSz="304800" rtl="0" eaLnBrk="1" fontAlgn="auto" latinLnBrk="0" hangingPunct="1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432FF"/>
                </a:solidFill>
                <a:ea typeface="MS PGothic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(6 keV @ 1 MeV,  </a:t>
            </a:r>
            <a:r>
              <a:rPr lang="en-US" sz="1600" dirty="0">
                <a:solidFill>
                  <a:srgbClr val="0000FF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=50%)</a:t>
            </a:r>
          </a:p>
          <a:p>
            <a:pPr>
              <a:lnSpc>
                <a:spcPts val="1620"/>
              </a:lnSpc>
              <a:defRPr/>
            </a:pPr>
            <a:endParaRPr lang="en-US" sz="16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R="0" lvl="0" algn="l" defTabSz="304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285750" marR="0" lvl="0" indent="-285750" algn="l" defTabSz="304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alt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Symbo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9D63B8A-559E-B7DD-FE07-E2C91FEA8F99}"/>
              </a:ext>
            </a:extLst>
          </p:cNvPr>
          <p:cNvGrpSpPr/>
          <p:nvPr/>
        </p:nvGrpSpPr>
        <p:grpSpPr>
          <a:xfrm>
            <a:off x="110209" y="2996775"/>
            <a:ext cx="3247714" cy="2409663"/>
            <a:chOff x="110209" y="2996775"/>
            <a:chExt cx="3247714" cy="2409663"/>
          </a:xfrm>
        </p:grpSpPr>
        <p:sp>
          <p:nvSpPr>
            <p:cNvPr id="71" name="18 CuadroTexto">
              <a:extLst>
                <a:ext uri="{FF2B5EF4-FFF2-40B4-BE49-F238E27FC236}">
                  <a16:creationId xmlns:a16="http://schemas.microsoft.com/office/drawing/2014/main" id="{790B3E46-1412-CC5A-20AB-379471B86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209" y="4944773"/>
              <a:ext cx="3247714" cy="461665"/>
            </a:xfrm>
            <a:prstGeom prst="rect">
              <a:avLst/>
            </a:prstGeom>
            <a:solidFill>
              <a:srgbClr val="FFFF00"/>
            </a:solidFill>
            <a:ln w="317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highlight>
                    <a:srgbClr val="FFFF00"/>
                  </a:highlight>
                  <a:uLnTx/>
                  <a:uFillTx/>
                </a:rPr>
                <a:t>The “Ultimate </a:t>
              </a:r>
              <a:r>
                <a:rPr lang="en-US" altLang="en-US" b="1" i="1" dirty="0">
                  <a:solidFill>
                    <a:srgbClr val="0432FF"/>
                  </a:solidFill>
                  <a:highlight>
                    <a:srgbClr val="FFFF00"/>
                  </a:highlight>
                </a:rPr>
                <a:t>Array”</a:t>
              </a:r>
              <a:endPara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</a:endParaRPr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5C99BB78-2E32-983F-F6EA-20E5CDECAF0E}"/>
                </a:ext>
              </a:extLst>
            </p:cNvPr>
            <p:cNvSpPr/>
            <p:nvPr/>
          </p:nvSpPr>
          <p:spPr>
            <a:xfrm>
              <a:off x="118501" y="2996775"/>
              <a:ext cx="2894887" cy="1840068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9F28A137-C747-DFEB-7666-49D28790BE71}"/>
              </a:ext>
            </a:extLst>
          </p:cNvPr>
          <p:cNvGrpSpPr/>
          <p:nvPr/>
        </p:nvGrpSpPr>
        <p:grpSpPr>
          <a:xfrm rot="21356221">
            <a:off x="11535782" y="4436986"/>
            <a:ext cx="565146" cy="1402056"/>
            <a:chOff x="10509752" y="3670560"/>
            <a:chExt cx="565146" cy="1402056"/>
          </a:xfrm>
        </p:grpSpPr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A9AEE52C-DB4F-1848-D5FC-624741BAF2BC}"/>
                </a:ext>
              </a:extLst>
            </p:cNvPr>
            <p:cNvCxnSpPr/>
            <p:nvPr/>
          </p:nvCxnSpPr>
          <p:spPr>
            <a:xfrm>
              <a:off x="10509752" y="3670560"/>
              <a:ext cx="540042" cy="140205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34DC525-3DBD-1CEB-CCE4-C6D68B7BB131}"/>
                </a:ext>
              </a:extLst>
            </p:cNvPr>
            <p:cNvSpPr txBox="1"/>
            <p:nvPr/>
          </p:nvSpPr>
          <p:spPr>
            <a:xfrm rot="4160640">
              <a:off x="10533564" y="4128551"/>
              <a:ext cx="744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7309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3164 0.1136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56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490130" y="-22145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concept of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γ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-ray tracking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Freeform 2"/>
          <p:cNvSpPr>
            <a:spLocks/>
          </p:cNvSpPr>
          <p:nvPr/>
        </p:nvSpPr>
        <p:spPr bwMode="auto">
          <a:xfrm>
            <a:off x="2927816" y="1054100"/>
            <a:ext cx="6324600" cy="518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4"/>
              </a:cxn>
              <a:cxn ang="0">
                <a:pos x="2016" y="3264"/>
              </a:cxn>
              <a:cxn ang="0">
                <a:pos x="2016" y="96"/>
              </a:cxn>
              <a:cxn ang="0">
                <a:pos x="3984" y="96"/>
              </a:cxn>
              <a:cxn ang="0">
                <a:pos x="3984" y="2640"/>
              </a:cxn>
            </a:cxnLst>
            <a:rect l="0" t="0" r="r" b="b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solidFill>
            <a:schemeClr val="bg1"/>
          </a:solidFill>
          <a:ln w="635000">
            <a:solidFill>
              <a:schemeClr val="accent3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pic>
        <p:nvPicPr>
          <p:cNvPr id="35" name="Picture 4" descr="det25_1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254" y="2722563"/>
            <a:ext cx="1579562" cy="1058862"/>
          </a:xfrm>
          <a:prstGeom prst="rect">
            <a:avLst/>
          </a:prstGeom>
          <a:noFill/>
        </p:spPr>
      </p:pic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746823" y="1678495"/>
            <a:ext cx="2425343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segmented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detectors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 rot="16200000" flipV="1">
            <a:off x="2583329" y="2730501"/>
            <a:ext cx="144463" cy="696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rot="16200000" flipH="1" flipV="1">
            <a:off x="2659529" y="3006726"/>
            <a:ext cx="190500" cy="511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 rot="16200000" flipH="1">
            <a:off x="2446010" y="3394869"/>
            <a:ext cx="271462" cy="165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40" name="Text Box 11"/>
          <p:cNvSpPr txBox="1">
            <a:spLocks noChangeAspect="1" noChangeArrowheads="1"/>
          </p:cNvSpPr>
          <p:nvPr/>
        </p:nvSpPr>
        <p:spPr bwMode="auto">
          <a:xfrm rot="5400000">
            <a:off x="2197566" y="2816989"/>
            <a:ext cx="287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·</a:t>
            </a:r>
          </a:p>
        </p:txBody>
      </p:sp>
      <p:sp>
        <p:nvSpPr>
          <p:cNvPr id="41" name="Text Box 12"/>
          <p:cNvSpPr txBox="1">
            <a:spLocks noChangeAspect="1" noChangeArrowheads="1"/>
          </p:cNvSpPr>
          <p:nvPr/>
        </p:nvSpPr>
        <p:spPr bwMode="auto">
          <a:xfrm rot="5400000">
            <a:off x="2915117" y="2955102"/>
            <a:ext cx="287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·</a:t>
            </a:r>
          </a:p>
        </p:txBody>
      </p:sp>
      <p:sp>
        <p:nvSpPr>
          <p:cNvPr id="42" name="Text Box 13"/>
          <p:cNvSpPr txBox="1">
            <a:spLocks noChangeAspect="1" noChangeArrowheads="1"/>
          </p:cNvSpPr>
          <p:nvPr/>
        </p:nvSpPr>
        <p:spPr bwMode="auto">
          <a:xfrm rot="5400000">
            <a:off x="2410291" y="3153539"/>
            <a:ext cx="287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·</a:t>
            </a:r>
          </a:p>
        </p:txBody>
      </p:sp>
      <p:sp>
        <p:nvSpPr>
          <p:cNvPr id="43" name="Text Box 14"/>
          <p:cNvSpPr txBox="1">
            <a:spLocks noChangeAspect="1" noChangeArrowheads="1"/>
          </p:cNvSpPr>
          <p:nvPr/>
        </p:nvSpPr>
        <p:spPr bwMode="auto">
          <a:xfrm rot="5400000">
            <a:off x="2562692" y="3418652"/>
            <a:ext cx="287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·</a:t>
            </a: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4816048" y="1510647"/>
            <a:ext cx="2468210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Identified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interaction points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5440829" y="2234349"/>
            <a:ext cx="1335815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x,y,z,E,t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(few mm)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7664300" y="1685475"/>
            <a:ext cx="3062905" cy="12618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Evaluation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permutations of interaction points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(tracking)</a:t>
            </a:r>
          </a:p>
        </p:txBody>
      </p:sp>
      <p:pic>
        <p:nvPicPr>
          <p:cNvPr id="47" name="Picture 18" descr="TrackingGamm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7417" y="3101976"/>
            <a:ext cx="3019425" cy="1241425"/>
          </a:xfrm>
          <a:prstGeom prst="rect">
            <a:avLst/>
          </a:prstGeom>
          <a:noFill/>
          <a:effectLst/>
        </p:spPr>
      </p:pic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1784816" y="4797426"/>
            <a:ext cx="2300288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electronics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to record and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process signals</a:t>
            </a:r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1650302" y="2555024"/>
            <a:ext cx="474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2743666" y="1250950"/>
            <a:ext cx="3321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1</a:t>
            </a: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2743666" y="4355282"/>
            <a:ext cx="3321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2</a:t>
            </a: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5936129" y="4052773"/>
            <a:ext cx="3321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3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7498229" y="947738"/>
            <a:ext cx="3321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4</a:t>
            </a:r>
          </a:p>
        </p:txBody>
      </p:sp>
      <p:sp>
        <p:nvSpPr>
          <p:cNvPr id="54" name="AutoShape 26"/>
          <p:cNvSpPr>
            <a:spLocks noChangeArrowheads="1"/>
          </p:cNvSpPr>
          <p:nvPr/>
        </p:nvSpPr>
        <p:spPr bwMode="auto">
          <a:xfrm flipV="1">
            <a:off x="8592016" y="5232400"/>
            <a:ext cx="1295400" cy="762000"/>
          </a:xfrm>
          <a:prstGeom prst="triangle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6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8106166" y="6019800"/>
            <a:ext cx="2382582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Reconstructed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-rays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Picture 38" descr="cryst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216" y="2438400"/>
            <a:ext cx="1905000" cy="1612900"/>
          </a:xfrm>
          <a:prstGeom prst="rect">
            <a:avLst/>
          </a:prstGeom>
          <a:noFill/>
        </p:spPr>
      </p:pic>
      <p:grpSp>
        <p:nvGrpSpPr>
          <p:cNvPr id="57" name="Group 40"/>
          <p:cNvGrpSpPr>
            <a:grpSpLocks/>
          </p:cNvGrpSpPr>
          <p:nvPr/>
        </p:nvGrpSpPr>
        <p:grpSpPr bwMode="auto">
          <a:xfrm>
            <a:off x="4851826" y="4543676"/>
            <a:ext cx="2481623" cy="1758389"/>
            <a:chOff x="3128" y="2622"/>
            <a:chExt cx="2149" cy="1606"/>
          </a:xfrm>
          <a:noFill/>
        </p:grpSpPr>
        <p:pic>
          <p:nvPicPr>
            <p:cNvPr id="58" name="Picture 41" descr="pt6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8" y="2622"/>
              <a:ext cx="2149" cy="1606"/>
            </a:xfrm>
            <a:prstGeom prst="rect">
              <a:avLst/>
            </a:prstGeom>
            <a:grpFill/>
            <a:ln w="571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3305" y="3288"/>
              <a:ext cx="1335" cy="378"/>
            </a:xfrm>
            <a:custGeom>
              <a:avLst/>
              <a:gdLst/>
              <a:ahLst/>
              <a:cxnLst>
                <a:cxn ang="0">
                  <a:pos x="13" y="29"/>
                </a:cxn>
                <a:cxn ang="0">
                  <a:pos x="35" y="30"/>
                </a:cxn>
                <a:cxn ang="0">
                  <a:pos x="44" y="18"/>
                </a:cxn>
                <a:cxn ang="0">
                  <a:pos x="66" y="18"/>
                </a:cxn>
                <a:cxn ang="0">
                  <a:pos x="90" y="12"/>
                </a:cxn>
                <a:cxn ang="0">
                  <a:pos x="113" y="16"/>
                </a:cxn>
                <a:cxn ang="0">
                  <a:pos x="127" y="14"/>
                </a:cxn>
                <a:cxn ang="0">
                  <a:pos x="158" y="20"/>
                </a:cxn>
                <a:cxn ang="0">
                  <a:pos x="186" y="30"/>
                </a:cxn>
                <a:cxn ang="0">
                  <a:pos x="209" y="25"/>
                </a:cxn>
                <a:cxn ang="0">
                  <a:pos x="223" y="19"/>
                </a:cxn>
                <a:cxn ang="0">
                  <a:pos x="236" y="18"/>
                </a:cxn>
                <a:cxn ang="0">
                  <a:pos x="254" y="12"/>
                </a:cxn>
                <a:cxn ang="0">
                  <a:pos x="276" y="20"/>
                </a:cxn>
                <a:cxn ang="0">
                  <a:pos x="294" y="31"/>
                </a:cxn>
                <a:cxn ang="0">
                  <a:pos x="317" y="24"/>
                </a:cxn>
                <a:cxn ang="0">
                  <a:pos x="332" y="13"/>
                </a:cxn>
                <a:cxn ang="0">
                  <a:pos x="356" y="4"/>
                </a:cxn>
                <a:cxn ang="0">
                  <a:pos x="377" y="5"/>
                </a:cxn>
                <a:cxn ang="0">
                  <a:pos x="393" y="8"/>
                </a:cxn>
                <a:cxn ang="0">
                  <a:pos x="419" y="8"/>
                </a:cxn>
                <a:cxn ang="0">
                  <a:pos x="443" y="24"/>
                </a:cxn>
                <a:cxn ang="0">
                  <a:pos x="473" y="25"/>
                </a:cxn>
                <a:cxn ang="0">
                  <a:pos x="482" y="22"/>
                </a:cxn>
                <a:cxn ang="0">
                  <a:pos x="509" y="7"/>
                </a:cxn>
                <a:cxn ang="0">
                  <a:pos x="552" y="12"/>
                </a:cxn>
                <a:cxn ang="0">
                  <a:pos x="571" y="19"/>
                </a:cxn>
                <a:cxn ang="0">
                  <a:pos x="591" y="36"/>
                </a:cxn>
                <a:cxn ang="0">
                  <a:pos x="612" y="54"/>
                </a:cxn>
                <a:cxn ang="0">
                  <a:pos x="624" y="71"/>
                </a:cxn>
                <a:cxn ang="0">
                  <a:pos x="641" y="103"/>
                </a:cxn>
                <a:cxn ang="0">
                  <a:pos x="654" y="118"/>
                </a:cxn>
                <a:cxn ang="0">
                  <a:pos x="693" y="157"/>
                </a:cxn>
                <a:cxn ang="0">
                  <a:pos x="719" y="182"/>
                </a:cxn>
                <a:cxn ang="0">
                  <a:pos x="744" y="204"/>
                </a:cxn>
                <a:cxn ang="0">
                  <a:pos x="762" y="223"/>
                </a:cxn>
                <a:cxn ang="0">
                  <a:pos x="795" y="253"/>
                </a:cxn>
                <a:cxn ang="0">
                  <a:pos x="810" y="271"/>
                </a:cxn>
                <a:cxn ang="0">
                  <a:pos x="827" y="292"/>
                </a:cxn>
                <a:cxn ang="0">
                  <a:pos x="869" y="335"/>
                </a:cxn>
                <a:cxn ang="0">
                  <a:pos x="896" y="354"/>
                </a:cxn>
                <a:cxn ang="0">
                  <a:pos x="911" y="365"/>
                </a:cxn>
                <a:cxn ang="0">
                  <a:pos x="947" y="371"/>
                </a:cxn>
                <a:cxn ang="0">
                  <a:pos x="965" y="340"/>
                </a:cxn>
                <a:cxn ang="0">
                  <a:pos x="995" y="246"/>
                </a:cxn>
                <a:cxn ang="0">
                  <a:pos x="1007" y="179"/>
                </a:cxn>
                <a:cxn ang="0">
                  <a:pos x="1019" y="140"/>
                </a:cxn>
                <a:cxn ang="0">
                  <a:pos x="1026" y="106"/>
                </a:cxn>
                <a:cxn ang="0">
                  <a:pos x="1062" y="17"/>
                </a:cxn>
                <a:cxn ang="0">
                  <a:pos x="1082" y="19"/>
                </a:cxn>
                <a:cxn ang="0">
                  <a:pos x="1123" y="8"/>
                </a:cxn>
                <a:cxn ang="0">
                  <a:pos x="1170" y="20"/>
                </a:cxn>
                <a:cxn ang="0">
                  <a:pos x="1209" y="23"/>
                </a:cxn>
                <a:cxn ang="0">
                  <a:pos x="1275" y="25"/>
                </a:cxn>
                <a:cxn ang="0">
                  <a:pos x="1314" y="29"/>
                </a:cxn>
                <a:cxn ang="0">
                  <a:pos x="1335" y="16"/>
                </a:cxn>
              </a:cxnLst>
              <a:rect l="0" t="0" r="r" b="b"/>
              <a:pathLst>
                <a:path w="1335" h="378">
                  <a:moveTo>
                    <a:pt x="0" y="35"/>
                  </a:moveTo>
                  <a:cubicBezTo>
                    <a:pt x="7" y="34"/>
                    <a:pt x="9" y="35"/>
                    <a:pt x="13" y="29"/>
                  </a:cubicBezTo>
                  <a:cubicBezTo>
                    <a:pt x="24" y="30"/>
                    <a:pt x="18" y="32"/>
                    <a:pt x="26" y="35"/>
                  </a:cubicBezTo>
                  <a:cubicBezTo>
                    <a:pt x="30" y="34"/>
                    <a:pt x="30" y="31"/>
                    <a:pt x="35" y="30"/>
                  </a:cubicBezTo>
                  <a:cubicBezTo>
                    <a:pt x="37" y="24"/>
                    <a:pt x="36" y="27"/>
                    <a:pt x="38" y="20"/>
                  </a:cubicBezTo>
                  <a:cubicBezTo>
                    <a:pt x="39" y="18"/>
                    <a:pt x="44" y="18"/>
                    <a:pt x="44" y="18"/>
                  </a:cubicBezTo>
                  <a:cubicBezTo>
                    <a:pt x="48" y="19"/>
                    <a:pt x="51" y="20"/>
                    <a:pt x="54" y="22"/>
                  </a:cubicBezTo>
                  <a:cubicBezTo>
                    <a:pt x="58" y="20"/>
                    <a:pt x="62" y="19"/>
                    <a:pt x="66" y="18"/>
                  </a:cubicBezTo>
                  <a:cubicBezTo>
                    <a:pt x="71" y="9"/>
                    <a:pt x="71" y="17"/>
                    <a:pt x="78" y="19"/>
                  </a:cubicBezTo>
                  <a:cubicBezTo>
                    <a:pt x="86" y="17"/>
                    <a:pt x="84" y="16"/>
                    <a:pt x="90" y="12"/>
                  </a:cubicBezTo>
                  <a:cubicBezTo>
                    <a:pt x="98" y="13"/>
                    <a:pt x="94" y="15"/>
                    <a:pt x="101" y="17"/>
                  </a:cubicBezTo>
                  <a:cubicBezTo>
                    <a:pt x="106" y="20"/>
                    <a:pt x="108" y="18"/>
                    <a:pt x="113" y="16"/>
                  </a:cubicBezTo>
                  <a:cubicBezTo>
                    <a:pt x="114" y="13"/>
                    <a:pt x="120" y="11"/>
                    <a:pt x="120" y="11"/>
                  </a:cubicBezTo>
                  <a:cubicBezTo>
                    <a:pt x="122" y="5"/>
                    <a:pt x="125" y="11"/>
                    <a:pt x="127" y="14"/>
                  </a:cubicBezTo>
                  <a:cubicBezTo>
                    <a:pt x="135" y="13"/>
                    <a:pt x="139" y="12"/>
                    <a:pt x="147" y="13"/>
                  </a:cubicBezTo>
                  <a:cubicBezTo>
                    <a:pt x="151" y="17"/>
                    <a:pt x="153" y="18"/>
                    <a:pt x="158" y="20"/>
                  </a:cubicBezTo>
                  <a:cubicBezTo>
                    <a:pt x="160" y="26"/>
                    <a:pt x="164" y="20"/>
                    <a:pt x="168" y="19"/>
                  </a:cubicBezTo>
                  <a:cubicBezTo>
                    <a:pt x="178" y="20"/>
                    <a:pt x="178" y="25"/>
                    <a:pt x="186" y="30"/>
                  </a:cubicBezTo>
                  <a:cubicBezTo>
                    <a:pt x="190" y="28"/>
                    <a:pt x="192" y="26"/>
                    <a:pt x="193" y="22"/>
                  </a:cubicBezTo>
                  <a:cubicBezTo>
                    <a:pt x="199" y="23"/>
                    <a:pt x="204" y="23"/>
                    <a:pt x="209" y="25"/>
                  </a:cubicBezTo>
                  <a:cubicBezTo>
                    <a:pt x="212" y="29"/>
                    <a:pt x="213" y="30"/>
                    <a:pt x="218" y="28"/>
                  </a:cubicBezTo>
                  <a:cubicBezTo>
                    <a:pt x="222" y="24"/>
                    <a:pt x="221" y="26"/>
                    <a:pt x="223" y="19"/>
                  </a:cubicBezTo>
                  <a:cubicBezTo>
                    <a:pt x="224" y="17"/>
                    <a:pt x="225" y="13"/>
                    <a:pt x="225" y="13"/>
                  </a:cubicBezTo>
                  <a:cubicBezTo>
                    <a:pt x="229" y="14"/>
                    <a:pt x="232" y="17"/>
                    <a:pt x="236" y="18"/>
                  </a:cubicBezTo>
                  <a:cubicBezTo>
                    <a:pt x="240" y="17"/>
                    <a:pt x="244" y="16"/>
                    <a:pt x="248" y="14"/>
                  </a:cubicBezTo>
                  <a:cubicBezTo>
                    <a:pt x="250" y="13"/>
                    <a:pt x="254" y="12"/>
                    <a:pt x="254" y="12"/>
                  </a:cubicBezTo>
                  <a:cubicBezTo>
                    <a:pt x="258" y="13"/>
                    <a:pt x="260" y="22"/>
                    <a:pt x="260" y="22"/>
                  </a:cubicBezTo>
                  <a:cubicBezTo>
                    <a:pt x="265" y="21"/>
                    <a:pt x="271" y="18"/>
                    <a:pt x="276" y="20"/>
                  </a:cubicBezTo>
                  <a:cubicBezTo>
                    <a:pt x="277" y="24"/>
                    <a:pt x="279" y="26"/>
                    <a:pt x="282" y="28"/>
                  </a:cubicBezTo>
                  <a:cubicBezTo>
                    <a:pt x="285" y="37"/>
                    <a:pt x="285" y="34"/>
                    <a:pt x="294" y="31"/>
                  </a:cubicBezTo>
                  <a:cubicBezTo>
                    <a:pt x="296" y="24"/>
                    <a:pt x="294" y="26"/>
                    <a:pt x="299" y="24"/>
                  </a:cubicBezTo>
                  <a:cubicBezTo>
                    <a:pt x="307" y="25"/>
                    <a:pt x="308" y="26"/>
                    <a:pt x="317" y="24"/>
                  </a:cubicBezTo>
                  <a:cubicBezTo>
                    <a:pt x="319" y="24"/>
                    <a:pt x="323" y="22"/>
                    <a:pt x="323" y="22"/>
                  </a:cubicBezTo>
                  <a:cubicBezTo>
                    <a:pt x="324" y="18"/>
                    <a:pt x="328" y="14"/>
                    <a:pt x="332" y="13"/>
                  </a:cubicBezTo>
                  <a:cubicBezTo>
                    <a:pt x="338" y="14"/>
                    <a:pt x="342" y="14"/>
                    <a:pt x="348" y="12"/>
                  </a:cubicBezTo>
                  <a:cubicBezTo>
                    <a:pt x="351" y="8"/>
                    <a:pt x="352" y="5"/>
                    <a:pt x="356" y="4"/>
                  </a:cubicBezTo>
                  <a:cubicBezTo>
                    <a:pt x="362" y="6"/>
                    <a:pt x="363" y="9"/>
                    <a:pt x="368" y="12"/>
                  </a:cubicBezTo>
                  <a:cubicBezTo>
                    <a:pt x="371" y="10"/>
                    <a:pt x="374" y="7"/>
                    <a:pt x="377" y="5"/>
                  </a:cubicBezTo>
                  <a:cubicBezTo>
                    <a:pt x="378" y="1"/>
                    <a:pt x="380" y="1"/>
                    <a:pt x="384" y="2"/>
                  </a:cubicBezTo>
                  <a:cubicBezTo>
                    <a:pt x="387" y="5"/>
                    <a:pt x="390" y="6"/>
                    <a:pt x="393" y="8"/>
                  </a:cubicBezTo>
                  <a:cubicBezTo>
                    <a:pt x="397" y="7"/>
                    <a:pt x="400" y="5"/>
                    <a:pt x="404" y="4"/>
                  </a:cubicBezTo>
                  <a:cubicBezTo>
                    <a:pt x="409" y="5"/>
                    <a:pt x="414" y="7"/>
                    <a:pt x="419" y="8"/>
                  </a:cubicBezTo>
                  <a:cubicBezTo>
                    <a:pt x="422" y="8"/>
                    <a:pt x="428" y="6"/>
                    <a:pt x="431" y="8"/>
                  </a:cubicBezTo>
                  <a:cubicBezTo>
                    <a:pt x="438" y="12"/>
                    <a:pt x="433" y="22"/>
                    <a:pt x="443" y="24"/>
                  </a:cubicBezTo>
                  <a:cubicBezTo>
                    <a:pt x="447" y="29"/>
                    <a:pt x="449" y="29"/>
                    <a:pt x="450" y="35"/>
                  </a:cubicBezTo>
                  <a:cubicBezTo>
                    <a:pt x="466" y="30"/>
                    <a:pt x="447" y="27"/>
                    <a:pt x="473" y="25"/>
                  </a:cubicBezTo>
                  <a:cubicBezTo>
                    <a:pt x="475" y="26"/>
                    <a:pt x="477" y="29"/>
                    <a:pt x="479" y="28"/>
                  </a:cubicBezTo>
                  <a:cubicBezTo>
                    <a:pt x="481" y="27"/>
                    <a:pt x="480" y="23"/>
                    <a:pt x="482" y="22"/>
                  </a:cubicBezTo>
                  <a:cubicBezTo>
                    <a:pt x="487" y="18"/>
                    <a:pt x="491" y="17"/>
                    <a:pt x="497" y="16"/>
                  </a:cubicBezTo>
                  <a:cubicBezTo>
                    <a:pt x="500" y="12"/>
                    <a:pt x="504" y="8"/>
                    <a:pt x="509" y="7"/>
                  </a:cubicBezTo>
                  <a:cubicBezTo>
                    <a:pt x="516" y="0"/>
                    <a:pt x="515" y="10"/>
                    <a:pt x="522" y="12"/>
                  </a:cubicBezTo>
                  <a:cubicBezTo>
                    <a:pt x="531" y="6"/>
                    <a:pt x="541" y="11"/>
                    <a:pt x="552" y="12"/>
                  </a:cubicBezTo>
                  <a:cubicBezTo>
                    <a:pt x="560" y="13"/>
                    <a:pt x="557" y="12"/>
                    <a:pt x="563" y="8"/>
                  </a:cubicBezTo>
                  <a:cubicBezTo>
                    <a:pt x="570" y="13"/>
                    <a:pt x="569" y="12"/>
                    <a:pt x="571" y="19"/>
                  </a:cubicBezTo>
                  <a:cubicBezTo>
                    <a:pt x="561" y="22"/>
                    <a:pt x="579" y="26"/>
                    <a:pt x="582" y="28"/>
                  </a:cubicBezTo>
                  <a:cubicBezTo>
                    <a:pt x="584" y="31"/>
                    <a:pt x="588" y="35"/>
                    <a:pt x="591" y="36"/>
                  </a:cubicBezTo>
                  <a:cubicBezTo>
                    <a:pt x="595" y="40"/>
                    <a:pt x="605" y="46"/>
                    <a:pt x="605" y="46"/>
                  </a:cubicBezTo>
                  <a:cubicBezTo>
                    <a:pt x="610" y="53"/>
                    <a:pt x="607" y="51"/>
                    <a:pt x="612" y="54"/>
                  </a:cubicBezTo>
                  <a:cubicBezTo>
                    <a:pt x="613" y="59"/>
                    <a:pt x="613" y="60"/>
                    <a:pt x="618" y="62"/>
                  </a:cubicBezTo>
                  <a:cubicBezTo>
                    <a:pt x="619" y="66"/>
                    <a:pt x="621" y="68"/>
                    <a:pt x="624" y="71"/>
                  </a:cubicBezTo>
                  <a:cubicBezTo>
                    <a:pt x="626" y="77"/>
                    <a:pt x="630" y="93"/>
                    <a:pt x="635" y="95"/>
                  </a:cubicBezTo>
                  <a:cubicBezTo>
                    <a:pt x="636" y="99"/>
                    <a:pt x="638" y="101"/>
                    <a:pt x="641" y="103"/>
                  </a:cubicBezTo>
                  <a:cubicBezTo>
                    <a:pt x="642" y="107"/>
                    <a:pt x="643" y="109"/>
                    <a:pt x="647" y="110"/>
                  </a:cubicBezTo>
                  <a:cubicBezTo>
                    <a:pt x="648" y="114"/>
                    <a:pt x="650" y="116"/>
                    <a:pt x="654" y="118"/>
                  </a:cubicBezTo>
                  <a:cubicBezTo>
                    <a:pt x="656" y="127"/>
                    <a:pt x="658" y="134"/>
                    <a:pt x="668" y="137"/>
                  </a:cubicBezTo>
                  <a:cubicBezTo>
                    <a:pt x="672" y="150"/>
                    <a:pt x="683" y="150"/>
                    <a:pt x="693" y="157"/>
                  </a:cubicBezTo>
                  <a:cubicBezTo>
                    <a:pt x="698" y="165"/>
                    <a:pt x="701" y="172"/>
                    <a:pt x="710" y="175"/>
                  </a:cubicBezTo>
                  <a:cubicBezTo>
                    <a:pt x="713" y="178"/>
                    <a:pt x="719" y="182"/>
                    <a:pt x="719" y="182"/>
                  </a:cubicBezTo>
                  <a:cubicBezTo>
                    <a:pt x="724" y="189"/>
                    <a:pt x="730" y="191"/>
                    <a:pt x="737" y="196"/>
                  </a:cubicBezTo>
                  <a:cubicBezTo>
                    <a:pt x="742" y="203"/>
                    <a:pt x="739" y="201"/>
                    <a:pt x="744" y="204"/>
                  </a:cubicBezTo>
                  <a:cubicBezTo>
                    <a:pt x="745" y="210"/>
                    <a:pt x="750" y="214"/>
                    <a:pt x="755" y="217"/>
                  </a:cubicBezTo>
                  <a:cubicBezTo>
                    <a:pt x="756" y="221"/>
                    <a:pt x="758" y="222"/>
                    <a:pt x="762" y="223"/>
                  </a:cubicBezTo>
                  <a:cubicBezTo>
                    <a:pt x="763" y="227"/>
                    <a:pt x="769" y="231"/>
                    <a:pt x="773" y="234"/>
                  </a:cubicBezTo>
                  <a:cubicBezTo>
                    <a:pt x="778" y="243"/>
                    <a:pt x="787" y="248"/>
                    <a:pt x="795" y="253"/>
                  </a:cubicBezTo>
                  <a:cubicBezTo>
                    <a:pt x="797" y="256"/>
                    <a:pt x="803" y="260"/>
                    <a:pt x="803" y="260"/>
                  </a:cubicBezTo>
                  <a:cubicBezTo>
                    <a:pt x="804" y="264"/>
                    <a:pt x="806" y="269"/>
                    <a:pt x="810" y="271"/>
                  </a:cubicBezTo>
                  <a:cubicBezTo>
                    <a:pt x="812" y="276"/>
                    <a:pt x="817" y="281"/>
                    <a:pt x="822" y="283"/>
                  </a:cubicBezTo>
                  <a:cubicBezTo>
                    <a:pt x="824" y="286"/>
                    <a:pt x="825" y="289"/>
                    <a:pt x="827" y="292"/>
                  </a:cubicBezTo>
                  <a:cubicBezTo>
                    <a:pt x="829" y="299"/>
                    <a:pt x="836" y="309"/>
                    <a:pt x="843" y="311"/>
                  </a:cubicBezTo>
                  <a:cubicBezTo>
                    <a:pt x="849" y="320"/>
                    <a:pt x="859" y="332"/>
                    <a:pt x="869" y="335"/>
                  </a:cubicBezTo>
                  <a:cubicBezTo>
                    <a:pt x="874" y="340"/>
                    <a:pt x="881" y="344"/>
                    <a:pt x="887" y="348"/>
                  </a:cubicBezTo>
                  <a:cubicBezTo>
                    <a:pt x="887" y="348"/>
                    <a:pt x="894" y="353"/>
                    <a:pt x="896" y="354"/>
                  </a:cubicBezTo>
                  <a:cubicBezTo>
                    <a:pt x="897" y="355"/>
                    <a:pt x="899" y="356"/>
                    <a:pt x="899" y="356"/>
                  </a:cubicBezTo>
                  <a:cubicBezTo>
                    <a:pt x="901" y="361"/>
                    <a:pt x="906" y="364"/>
                    <a:pt x="911" y="365"/>
                  </a:cubicBezTo>
                  <a:cubicBezTo>
                    <a:pt x="918" y="369"/>
                    <a:pt x="928" y="375"/>
                    <a:pt x="936" y="378"/>
                  </a:cubicBezTo>
                  <a:cubicBezTo>
                    <a:pt x="944" y="375"/>
                    <a:pt x="940" y="374"/>
                    <a:pt x="947" y="371"/>
                  </a:cubicBezTo>
                  <a:cubicBezTo>
                    <a:pt x="949" y="366"/>
                    <a:pt x="955" y="357"/>
                    <a:pt x="960" y="355"/>
                  </a:cubicBezTo>
                  <a:cubicBezTo>
                    <a:pt x="962" y="340"/>
                    <a:pt x="958" y="342"/>
                    <a:pt x="965" y="340"/>
                  </a:cubicBezTo>
                  <a:cubicBezTo>
                    <a:pt x="970" y="332"/>
                    <a:pt x="965" y="322"/>
                    <a:pt x="969" y="314"/>
                  </a:cubicBezTo>
                  <a:cubicBezTo>
                    <a:pt x="979" y="292"/>
                    <a:pt x="988" y="269"/>
                    <a:pt x="995" y="246"/>
                  </a:cubicBezTo>
                  <a:cubicBezTo>
                    <a:pt x="996" y="231"/>
                    <a:pt x="1000" y="217"/>
                    <a:pt x="1003" y="203"/>
                  </a:cubicBezTo>
                  <a:cubicBezTo>
                    <a:pt x="1004" y="194"/>
                    <a:pt x="1004" y="187"/>
                    <a:pt x="1007" y="179"/>
                  </a:cubicBezTo>
                  <a:cubicBezTo>
                    <a:pt x="1008" y="171"/>
                    <a:pt x="1009" y="163"/>
                    <a:pt x="1013" y="157"/>
                  </a:cubicBezTo>
                  <a:cubicBezTo>
                    <a:pt x="1014" y="150"/>
                    <a:pt x="1016" y="146"/>
                    <a:pt x="1019" y="140"/>
                  </a:cubicBezTo>
                  <a:cubicBezTo>
                    <a:pt x="1020" y="136"/>
                    <a:pt x="1021" y="132"/>
                    <a:pt x="1022" y="128"/>
                  </a:cubicBezTo>
                  <a:cubicBezTo>
                    <a:pt x="1023" y="118"/>
                    <a:pt x="1024" y="114"/>
                    <a:pt x="1026" y="106"/>
                  </a:cubicBezTo>
                  <a:cubicBezTo>
                    <a:pt x="1027" y="93"/>
                    <a:pt x="1029" y="80"/>
                    <a:pt x="1038" y="71"/>
                  </a:cubicBezTo>
                  <a:cubicBezTo>
                    <a:pt x="1043" y="56"/>
                    <a:pt x="1051" y="28"/>
                    <a:pt x="1062" y="17"/>
                  </a:cubicBezTo>
                  <a:cubicBezTo>
                    <a:pt x="1064" y="10"/>
                    <a:pt x="1069" y="12"/>
                    <a:pt x="1074" y="14"/>
                  </a:cubicBezTo>
                  <a:cubicBezTo>
                    <a:pt x="1076" y="17"/>
                    <a:pt x="1082" y="19"/>
                    <a:pt x="1082" y="19"/>
                  </a:cubicBezTo>
                  <a:cubicBezTo>
                    <a:pt x="1103" y="12"/>
                    <a:pt x="1093" y="12"/>
                    <a:pt x="1125" y="11"/>
                  </a:cubicBezTo>
                  <a:cubicBezTo>
                    <a:pt x="1124" y="10"/>
                    <a:pt x="1122" y="8"/>
                    <a:pt x="1123" y="8"/>
                  </a:cubicBezTo>
                  <a:cubicBezTo>
                    <a:pt x="1137" y="7"/>
                    <a:pt x="1146" y="14"/>
                    <a:pt x="1158" y="17"/>
                  </a:cubicBezTo>
                  <a:cubicBezTo>
                    <a:pt x="1162" y="18"/>
                    <a:pt x="1170" y="20"/>
                    <a:pt x="1170" y="20"/>
                  </a:cubicBezTo>
                  <a:cubicBezTo>
                    <a:pt x="1173" y="24"/>
                    <a:pt x="1183" y="27"/>
                    <a:pt x="1188" y="29"/>
                  </a:cubicBezTo>
                  <a:cubicBezTo>
                    <a:pt x="1196" y="28"/>
                    <a:pt x="1201" y="26"/>
                    <a:pt x="1209" y="23"/>
                  </a:cubicBezTo>
                  <a:cubicBezTo>
                    <a:pt x="1212" y="22"/>
                    <a:pt x="1218" y="20"/>
                    <a:pt x="1218" y="20"/>
                  </a:cubicBezTo>
                  <a:cubicBezTo>
                    <a:pt x="1237" y="23"/>
                    <a:pt x="1275" y="25"/>
                    <a:pt x="1275" y="25"/>
                  </a:cubicBezTo>
                  <a:cubicBezTo>
                    <a:pt x="1282" y="26"/>
                    <a:pt x="1288" y="29"/>
                    <a:pt x="1295" y="30"/>
                  </a:cubicBezTo>
                  <a:cubicBezTo>
                    <a:pt x="1301" y="30"/>
                    <a:pt x="1308" y="30"/>
                    <a:pt x="1314" y="29"/>
                  </a:cubicBezTo>
                  <a:cubicBezTo>
                    <a:pt x="1318" y="29"/>
                    <a:pt x="1326" y="24"/>
                    <a:pt x="1326" y="24"/>
                  </a:cubicBezTo>
                  <a:cubicBezTo>
                    <a:pt x="1329" y="21"/>
                    <a:pt x="1332" y="19"/>
                    <a:pt x="1335" y="16"/>
                  </a:cubicBezTo>
                </a:path>
              </a:pathLst>
            </a:custGeom>
            <a:grp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endParaRPr>
            </a:p>
          </p:txBody>
        </p:sp>
        <p:sp>
          <p:nvSpPr>
            <p:cNvPr id="60" name="Freeform 43"/>
            <p:cNvSpPr>
              <a:spLocks/>
            </p:cNvSpPr>
            <p:nvPr/>
          </p:nvSpPr>
          <p:spPr bwMode="auto">
            <a:xfrm>
              <a:off x="4616" y="3295"/>
              <a:ext cx="532" cy="22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9" y="15"/>
                </a:cxn>
                <a:cxn ang="0">
                  <a:pos x="69" y="18"/>
                </a:cxn>
                <a:cxn ang="0">
                  <a:pos x="104" y="3"/>
                </a:cxn>
                <a:cxn ang="0">
                  <a:pos x="122" y="6"/>
                </a:cxn>
                <a:cxn ang="0">
                  <a:pos x="131" y="9"/>
                </a:cxn>
                <a:cxn ang="0">
                  <a:pos x="170" y="4"/>
                </a:cxn>
                <a:cxn ang="0">
                  <a:pos x="226" y="7"/>
                </a:cxn>
                <a:cxn ang="0">
                  <a:pos x="236" y="11"/>
                </a:cxn>
                <a:cxn ang="0">
                  <a:pos x="242" y="13"/>
                </a:cxn>
                <a:cxn ang="0">
                  <a:pos x="281" y="12"/>
                </a:cxn>
                <a:cxn ang="0">
                  <a:pos x="299" y="15"/>
                </a:cxn>
                <a:cxn ang="0">
                  <a:pos x="320" y="7"/>
                </a:cxn>
                <a:cxn ang="0">
                  <a:pos x="356" y="16"/>
                </a:cxn>
                <a:cxn ang="0">
                  <a:pos x="399" y="15"/>
                </a:cxn>
                <a:cxn ang="0">
                  <a:pos x="413" y="6"/>
                </a:cxn>
                <a:cxn ang="0">
                  <a:pos x="446" y="5"/>
                </a:cxn>
                <a:cxn ang="0">
                  <a:pos x="479" y="10"/>
                </a:cxn>
                <a:cxn ang="0">
                  <a:pos x="519" y="6"/>
                </a:cxn>
                <a:cxn ang="0">
                  <a:pos x="530" y="0"/>
                </a:cxn>
                <a:cxn ang="0">
                  <a:pos x="532" y="4"/>
                </a:cxn>
              </a:cxnLst>
              <a:rect l="0" t="0" r="r" b="b"/>
              <a:pathLst>
                <a:path w="532" h="22">
                  <a:moveTo>
                    <a:pt x="0" y="22"/>
                  </a:moveTo>
                  <a:cubicBezTo>
                    <a:pt x="6" y="14"/>
                    <a:pt x="29" y="15"/>
                    <a:pt x="29" y="15"/>
                  </a:cubicBezTo>
                  <a:cubicBezTo>
                    <a:pt x="47" y="16"/>
                    <a:pt x="55" y="13"/>
                    <a:pt x="69" y="18"/>
                  </a:cubicBezTo>
                  <a:cubicBezTo>
                    <a:pt x="80" y="11"/>
                    <a:pt x="90" y="5"/>
                    <a:pt x="104" y="3"/>
                  </a:cubicBezTo>
                  <a:cubicBezTo>
                    <a:pt x="110" y="0"/>
                    <a:pt x="116" y="4"/>
                    <a:pt x="122" y="6"/>
                  </a:cubicBezTo>
                  <a:cubicBezTo>
                    <a:pt x="125" y="7"/>
                    <a:pt x="131" y="9"/>
                    <a:pt x="131" y="9"/>
                  </a:cubicBezTo>
                  <a:cubicBezTo>
                    <a:pt x="145" y="5"/>
                    <a:pt x="155" y="5"/>
                    <a:pt x="170" y="4"/>
                  </a:cubicBezTo>
                  <a:cubicBezTo>
                    <a:pt x="189" y="5"/>
                    <a:pt x="207" y="6"/>
                    <a:pt x="226" y="7"/>
                  </a:cubicBezTo>
                  <a:cubicBezTo>
                    <a:pt x="232" y="10"/>
                    <a:pt x="229" y="9"/>
                    <a:pt x="236" y="11"/>
                  </a:cubicBezTo>
                  <a:cubicBezTo>
                    <a:pt x="238" y="12"/>
                    <a:pt x="242" y="13"/>
                    <a:pt x="242" y="13"/>
                  </a:cubicBezTo>
                  <a:cubicBezTo>
                    <a:pt x="257" y="12"/>
                    <a:pt x="267" y="11"/>
                    <a:pt x="281" y="12"/>
                  </a:cubicBezTo>
                  <a:cubicBezTo>
                    <a:pt x="289" y="17"/>
                    <a:pt x="290" y="17"/>
                    <a:pt x="299" y="15"/>
                  </a:cubicBezTo>
                  <a:cubicBezTo>
                    <a:pt x="305" y="11"/>
                    <a:pt x="313" y="11"/>
                    <a:pt x="320" y="7"/>
                  </a:cubicBezTo>
                  <a:cubicBezTo>
                    <a:pt x="333" y="9"/>
                    <a:pt x="344" y="12"/>
                    <a:pt x="356" y="16"/>
                  </a:cubicBezTo>
                  <a:cubicBezTo>
                    <a:pt x="370" y="16"/>
                    <a:pt x="385" y="16"/>
                    <a:pt x="399" y="15"/>
                  </a:cubicBezTo>
                  <a:cubicBezTo>
                    <a:pt x="402" y="15"/>
                    <a:pt x="408" y="6"/>
                    <a:pt x="413" y="6"/>
                  </a:cubicBezTo>
                  <a:cubicBezTo>
                    <a:pt x="424" y="5"/>
                    <a:pt x="435" y="5"/>
                    <a:pt x="446" y="5"/>
                  </a:cubicBezTo>
                  <a:cubicBezTo>
                    <a:pt x="471" y="6"/>
                    <a:pt x="464" y="5"/>
                    <a:pt x="479" y="10"/>
                  </a:cubicBezTo>
                  <a:cubicBezTo>
                    <a:pt x="495" y="9"/>
                    <a:pt x="504" y="7"/>
                    <a:pt x="519" y="6"/>
                  </a:cubicBezTo>
                  <a:cubicBezTo>
                    <a:pt x="526" y="4"/>
                    <a:pt x="524" y="1"/>
                    <a:pt x="530" y="0"/>
                  </a:cubicBezTo>
                  <a:cubicBezTo>
                    <a:pt x="532" y="3"/>
                    <a:pt x="532" y="2"/>
                    <a:pt x="532" y="4"/>
                  </a:cubicBezTo>
                </a:path>
              </a:pathLst>
            </a:custGeom>
            <a:grp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endParaRPr>
            </a:p>
          </p:txBody>
        </p:sp>
        <p:sp>
          <p:nvSpPr>
            <p:cNvPr id="61" name="Freeform 44"/>
            <p:cNvSpPr>
              <a:spLocks/>
            </p:cNvSpPr>
            <p:nvPr/>
          </p:nvSpPr>
          <p:spPr bwMode="auto">
            <a:xfrm>
              <a:off x="3306" y="3168"/>
              <a:ext cx="1856" cy="48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2" y="10"/>
                </a:cxn>
                <a:cxn ang="0">
                  <a:pos x="35" y="6"/>
                </a:cxn>
                <a:cxn ang="0">
                  <a:pos x="80" y="0"/>
                </a:cxn>
                <a:cxn ang="0">
                  <a:pos x="454" y="3"/>
                </a:cxn>
                <a:cxn ang="0">
                  <a:pos x="579" y="6"/>
                </a:cxn>
                <a:cxn ang="0">
                  <a:pos x="665" y="45"/>
                </a:cxn>
                <a:cxn ang="0">
                  <a:pos x="688" y="64"/>
                </a:cxn>
                <a:cxn ang="0">
                  <a:pos x="707" y="70"/>
                </a:cxn>
                <a:cxn ang="0">
                  <a:pos x="732" y="83"/>
                </a:cxn>
                <a:cxn ang="0">
                  <a:pos x="764" y="102"/>
                </a:cxn>
                <a:cxn ang="0">
                  <a:pos x="806" y="125"/>
                </a:cxn>
                <a:cxn ang="0">
                  <a:pos x="844" y="147"/>
                </a:cxn>
                <a:cxn ang="0">
                  <a:pos x="860" y="163"/>
                </a:cxn>
                <a:cxn ang="0">
                  <a:pos x="867" y="170"/>
                </a:cxn>
                <a:cxn ang="0">
                  <a:pos x="896" y="208"/>
                </a:cxn>
                <a:cxn ang="0">
                  <a:pos x="915" y="214"/>
                </a:cxn>
                <a:cxn ang="0">
                  <a:pos x="928" y="227"/>
                </a:cxn>
                <a:cxn ang="0">
                  <a:pos x="944" y="256"/>
                </a:cxn>
                <a:cxn ang="0">
                  <a:pos x="966" y="298"/>
                </a:cxn>
                <a:cxn ang="0">
                  <a:pos x="976" y="314"/>
                </a:cxn>
                <a:cxn ang="0">
                  <a:pos x="1001" y="378"/>
                </a:cxn>
                <a:cxn ang="0">
                  <a:pos x="1030" y="442"/>
                </a:cxn>
                <a:cxn ang="0">
                  <a:pos x="1056" y="470"/>
                </a:cxn>
                <a:cxn ang="0">
                  <a:pos x="1209" y="458"/>
                </a:cxn>
                <a:cxn ang="0">
                  <a:pos x="1856" y="458"/>
                </a:cxn>
              </a:cxnLst>
              <a:rect l="0" t="0" r="r" b="b"/>
              <a:pathLst>
                <a:path w="1856" h="480">
                  <a:moveTo>
                    <a:pt x="0" y="13"/>
                  </a:moveTo>
                  <a:cubicBezTo>
                    <a:pt x="7" y="12"/>
                    <a:pt x="15" y="11"/>
                    <a:pt x="22" y="10"/>
                  </a:cubicBezTo>
                  <a:cubicBezTo>
                    <a:pt x="26" y="9"/>
                    <a:pt x="31" y="7"/>
                    <a:pt x="35" y="6"/>
                  </a:cubicBezTo>
                  <a:cubicBezTo>
                    <a:pt x="50" y="3"/>
                    <a:pt x="80" y="0"/>
                    <a:pt x="80" y="0"/>
                  </a:cubicBezTo>
                  <a:cubicBezTo>
                    <a:pt x="205" y="3"/>
                    <a:pt x="329" y="1"/>
                    <a:pt x="454" y="3"/>
                  </a:cubicBezTo>
                  <a:cubicBezTo>
                    <a:pt x="491" y="10"/>
                    <a:pt x="545" y="5"/>
                    <a:pt x="579" y="6"/>
                  </a:cubicBezTo>
                  <a:cubicBezTo>
                    <a:pt x="608" y="19"/>
                    <a:pt x="634" y="35"/>
                    <a:pt x="665" y="45"/>
                  </a:cubicBezTo>
                  <a:cubicBezTo>
                    <a:pt x="669" y="56"/>
                    <a:pt x="677" y="59"/>
                    <a:pt x="688" y="64"/>
                  </a:cubicBezTo>
                  <a:cubicBezTo>
                    <a:pt x="694" y="67"/>
                    <a:pt x="707" y="70"/>
                    <a:pt x="707" y="70"/>
                  </a:cubicBezTo>
                  <a:cubicBezTo>
                    <a:pt x="715" y="79"/>
                    <a:pt x="721" y="79"/>
                    <a:pt x="732" y="83"/>
                  </a:cubicBezTo>
                  <a:cubicBezTo>
                    <a:pt x="740" y="91"/>
                    <a:pt x="753" y="98"/>
                    <a:pt x="764" y="102"/>
                  </a:cubicBezTo>
                  <a:cubicBezTo>
                    <a:pt x="776" y="114"/>
                    <a:pt x="791" y="118"/>
                    <a:pt x="806" y="125"/>
                  </a:cubicBezTo>
                  <a:cubicBezTo>
                    <a:pt x="819" y="132"/>
                    <a:pt x="830" y="142"/>
                    <a:pt x="844" y="147"/>
                  </a:cubicBezTo>
                  <a:cubicBezTo>
                    <a:pt x="849" y="152"/>
                    <a:pt x="855" y="158"/>
                    <a:pt x="860" y="163"/>
                  </a:cubicBezTo>
                  <a:cubicBezTo>
                    <a:pt x="862" y="165"/>
                    <a:pt x="867" y="170"/>
                    <a:pt x="867" y="170"/>
                  </a:cubicBezTo>
                  <a:cubicBezTo>
                    <a:pt x="870" y="179"/>
                    <a:pt x="888" y="204"/>
                    <a:pt x="896" y="208"/>
                  </a:cubicBezTo>
                  <a:cubicBezTo>
                    <a:pt x="902" y="211"/>
                    <a:pt x="915" y="214"/>
                    <a:pt x="915" y="214"/>
                  </a:cubicBezTo>
                  <a:cubicBezTo>
                    <a:pt x="919" y="219"/>
                    <a:pt x="925" y="222"/>
                    <a:pt x="928" y="227"/>
                  </a:cubicBezTo>
                  <a:cubicBezTo>
                    <a:pt x="934" y="239"/>
                    <a:pt x="933" y="246"/>
                    <a:pt x="944" y="256"/>
                  </a:cubicBezTo>
                  <a:cubicBezTo>
                    <a:pt x="949" y="273"/>
                    <a:pt x="955" y="285"/>
                    <a:pt x="966" y="298"/>
                  </a:cubicBezTo>
                  <a:cubicBezTo>
                    <a:pt x="974" y="322"/>
                    <a:pt x="963" y="293"/>
                    <a:pt x="976" y="314"/>
                  </a:cubicBezTo>
                  <a:cubicBezTo>
                    <a:pt x="988" y="334"/>
                    <a:pt x="985" y="360"/>
                    <a:pt x="1001" y="378"/>
                  </a:cubicBezTo>
                  <a:cubicBezTo>
                    <a:pt x="1008" y="398"/>
                    <a:pt x="1010" y="434"/>
                    <a:pt x="1030" y="442"/>
                  </a:cubicBezTo>
                  <a:cubicBezTo>
                    <a:pt x="1034" y="455"/>
                    <a:pt x="1043" y="466"/>
                    <a:pt x="1056" y="470"/>
                  </a:cubicBezTo>
                  <a:cubicBezTo>
                    <a:pt x="1107" y="468"/>
                    <a:pt x="1158" y="466"/>
                    <a:pt x="1209" y="458"/>
                  </a:cubicBezTo>
                  <a:cubicBezTo>
                    <a:pt x="1419" y="480"/>
                    <a:pt x="1644" y="458"/>
                    <a:pt x="1856" y="458"/>
                  </a:cubicBezTo>
                </a:path>
              </a:pathLst>
            </a:custGeom>
            <a:grp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endParaRPr>
            </a:p>
          </p:txBody>
        </p:sp>
      </p:grp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4713359" y="2985860"/>
            <a:ext cx="2826543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 Shape Analysis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to decompose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recorded waves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4A0164-3C75-86C4-A726-D584317E3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6842" y="762956"/>
            <a:ext cx="1409700" cy="1905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C7FB823-7560-8AF7-A6A4-EFD0780177E4}"/>
              </a:ext>
            </a:extLst>
          </p:cNvPr>
          <p:cNvSpPr/>
          <p:nvPr/>
        </p:nvSpPr>
        <p:spPr>
          <a:xfrm>
            <a:off x="10776417" y="5536276"/>
            <a:ext cx="1568372" cy="1446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89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3B1DD66-A89E-01AE-8C4C-12C1D930440E}"/>
              </a:ext>
            </a:extLst>
          </p:cNvPr>
          <p:cNvSpPr txBox="1"/>
          <p:nvPr/>
        </p:nvSpPr>
        <p:spPr>
          <a:xfrm>
            <a:off x="18364" y="1104400"/>
            <a:ext cx="397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FR" b="1" i="1" dirty="0">
                <a:solidFill>
                  <a:srgbClr val="00FDFF"/>
                </a:solidFill>
              </a:rPr>
              <a:t>Development of PSA algorithms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818BDFD-8DDD-9130-E894-B70E628B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5" y="1511330"/>
            <a:ext cx="4733676" cy="164857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74210601-8B61-AA87-D435-E360200F79B7}"/>
              </a:ext>
            </a:extLst>
          </p:cNvPr>
          <p:cNvSpPr txBox="1"/>
          <p:nvPr/>
        </p:nvSpPr>
        <p:spPr>
          <a:xfrm>
            <a:off x="73365" y="3273841"/>
            <a:ext cx="7434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FR" b="1" i="1" dirty="0">
                <a:solidFill>
                  <a:srgbClr val="00FDFF"/>
                </a:solidFill>
              </a:rPr>
              <a:t>Development of tracking algorithms</a:t>
            </a:r>
          </a:p>
          <a:p>
            <a:r>
              <a:rPr lang="en-FR" sz="2000" i="1" dirty="0">
                <a:solidFill>
                  <a:srgbClr val="FFFF00"/>
                </a:solidFill>
              </a:rPr>
              <a:t>Orsay Forward Tracking is the official AGATA tracking algorithm </a:t>
            </a:r>
          </a:p>
          <a:p>
            <a:r>
              <a:rPr lang="en-FR" sz="1600" i="1" dirty="0">
                <a:solidFill>
                  <a:schemeClr val="bg1"/>
                </a:solidFill>
              </a:rPr>
              <a:t>A. Lopez-Martens et al., N</a:t>
            </a:r>
            <a:r>
              <a:rPr lang="en-GB" sz="1600" i="1" dirty="0">
                <a:solidFill>
                  <a:schemeClr val="bg1"/>
                </a:solidFill>
              </a:rPr>
              <a:t>u</a:t>
            </a:r>
            <a:r>
              <a:rPr lang="en-FR" sz="1600" i="1" dirty="0">
                <a:solidFill>
                  <a:schemeClr val="bg1"/>
                </a:solidFill>
              </a:rPr>
              <a:t>cl. Instr. Meth. A 533 (2004) 454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3238F48-FC0B-BB4E-C3F8-CAA58D84DC0E}"/>
              </a:ext>
            </a:extLst>
          </p:cNvPr>
          <p:cNvSpPr txBox="1"/>
          <p:nvPr/>
        </p:nvSpPr>
        <p:spPr>
          <a:xfrm>
            <a:off x="7844909" y="4125918"/>
            <a:ext cx="47336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b="1" i="1" dirty="0">
                <a:solidFill>
                  <a:srgbClr val="00FDFF"/>
                </a:solidFill>
              </a:rPr>
              <a:t>NARVAL </a:t>
            </a:r>
            <a:r>
              <a:rPr lang="en-FR" b="1" i="1">
                <a:solidFill>
                  <a:srgbClr val="00FDFF"/>
                </a:solidFill>
              </a:rPr>
              <a:t>is </a:t>
            </a:r>
            <a:r>
              <a:rPr lang="en-FR" b="1" i="1" dirty="0">
                <a:solidFill>
                  <a:srgbClr val="00FDFF"/>
                </a:solidFill>
              </a:rPr>
              <a:t>chosen as </a:t>
            </a:r>
            <a:r>
              <a:rPr lang="en-FR" b="1" i="1">
                <a:solidFill>
                  <a:srgbClr val="00FDFF"/>
                </a:solidFill>
              </a:rPr>
              <a:t>the </a:t>
            </a:r>
            <a:endParaRPr lang="it-IT" b="1" i="1" dirty="0">
              <a:solidFill>
                <a:srgbClr val="00FDFF"/>
              </a:solidFill>
            </a:endParaRPr>
          </a:p>
          <a:p>
            <a:r>
              <a:rPr lang="it-IT" b="1" i="1" dirty="0">
                <a:solidFill>
                  <a:srgbClr val="00FDFF"/>
                </a:solidFill>
              </a:rPr>
              <a:t>AGATA </a:t>
            </a:r>
            <a:r>
              <a:rPr lang="en-FR" b="1" i="1">
                <a:solidFill>
                  <a:srgbClr val="00FDFF"/>
                </a:solidFill>
              </a:rPr>
              <a:t>data </a:t>
            </a:r>
            <a:r>
              <a:rPr lang="en-FR" b="1" i="1" dirty="0">
                <a:solidFill>
                  <a:srgbClr val="00FDFF"/>
                </a:solidFill>
              </a:rPr>
              <a:t>a</a:t>
            </a:r>
            <a:r>
              <a:rPr lang="en-GB" b="1" i="1" dirty="0">
                <a:solidFill>
                  <a:srgbClr val="00FDFF"/>
                </a:solidFill>
              </a:rPr>
              <a:t>c</a:t>
            </a:r>
            <a:r>
              <a:rPr lang="en-FR" b="1" i="1" dirty="0">
                <a:solidFill>
                  <a:srgbClr val="00FDFF"/>
                </a:solidFill>
              </a:rPr>
              <a:t>quisition </a:t>
            </a:r>
            <a:r>
              <a:rPr lang="en-FR" b="1" i="1">
                <a:solidFill>
                  <a:srgbClr val="00FDFF"/>
                </a:solidFill>
              </a:rPr>
              <a:t>system </a:t>
            </a:r>
            <a:r>
              <a:rPr lang="it-IT" b="1" i="1" dirty="0">
                <a:solidFill>
                  <a:srgbClr val="00FDFF"/>
                </a:solidFill>
              </a:rPr>
              <a:t>(2005)</a:t>
            </a:r>
            <a:endParaRPr lang="en-FR" b="1" i="1" dirty="0">
              <a:solidFill>
                <a:srgbClr val="00FDFF"/>
              </a:solidFill>
            </a:endParaRPr>
          </a:p>
          <a:p>
            <a:r>
              <a:rPr lang="en-GB" sz="1400" i="1" dirty="0">
                <a:solidFill>
                  <a:schemeClr val="bg1"/>
                </a:solidFill>
              </a:rPr>
              <a:t>X. Grave, R. </a:t>
            </a:r>
            <a:r>
              <a:rPr lang="en-GB" sz="1400" i="1" dirty="0" err="1">
                <a:solidFill>
                  <a:schemeClr val="bg1"/>
                </a:solidFill>
              </a:rPr>
              <a:t>Canedo</a:t>
            </a:r>
            <a:r>
              <a:rPr lang="en-GB" sz="1400" i="1" dirty="0">
                <a:solidFill>
                  <a:schemeClr val="bg1"/>
                </a:solidFill>
              </a:rPr>
              <a:t>, J.-F. Clavelin, S. Du, E. </a:t>
            </a:r>
            <a:r>
              <a:rPr lang="en-GB" sz="1400" i="1" dirty="0" err="1">
                <a:solidFill>
                  <a:schemeClr val="bg1"/>
                </a:solidFill>
              </a:rPr>
              <a:t>Legay</a:t>
            </a:r>
            <a:r>
              <a:rPr lang="en-GB" sz="1400" i="1" dirty="0">
                <a:solidFill>
                  <a:schemeClr val="bg1"/>
                </a:solidFill>
              </a:rPr>
              <a:t>, </a:t>
            </a:r>
          </a:p>
          <a:p>
            <a:r>
              <a:rPr lang="en-GB" sz="1400" i="1" dirty="0">
                <a:solidFill>
                  <a:schemeClr val="bg1"/>
                </a:solidFill>
              </a:rPr>
              <a:t>14th IEEE-NPSS Real Time Conference, 2005, p5 Stockholm, Sweden</a:t>
            </a:r>
            <a:endParaRPr lang="en-FR" sz="1400" i="1" dirty="0">
              <a:solidFill>
                <a:schemeClr val="bg1"/>
              </a:solidFill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AFF2A73-67E7-AB81-EE8B-72CC2E29F614}"/>
              </a:ext>
            </a:extLst>
          </p:cNvPr>
          <p:cNvGrpSpPr/>
          <p:nvPr/>
        </p:nvGrpSpPr>
        <p:grpSpPr>
          <a:xfrm>
            <a:off x="185889" y="4560669"/>
            <a:ext cx="8193424" cy="2150625"/>
            <a:chOff x="185889" y="4560669"/>
            <a:chExt cx="8193424" cy="2150625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E998D644-C28E-2571-B91A-8A1D949AE8EA}"/>
                </a:ext>
              </a:extLst>
            </p:cNvPr>
            <p:cNvSpPr txBox="1"/>
            <p:nvPr/>
          </p:nvSpPr>
          <p:spPr>
            <a:xfrm>
              <a:off x="2312563" y="6064963"/>
              <a:ext cx="4072195" cy="646331"/>
            </a:xfrm>
            <a:prstGeom prst="rect">
              <a:avLst/>
            </a:prstGeom>
            <a:noFill/>
            <a:ln w="412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FR" b="1" i="1">
                  <a:solidFill>
                    <a:srgbClr val="00FDFF"/>
                  </a:solidFill>
                </a:rPr>
                <a:t>J</a:t>
              </a:r>
              <a:r>
                <a:rPr lang="en-FR" b="1" i="1" dirty="0">
                  <a:solidFill>
                    <a:srgbClr val="00FDFF"/>
                  </a:solidFill>
                </a:rPr>
                <a:t>. Pouthas (IPNO</a:t>
              </a:r>
              <a:r>
                <a:rPr lang="en-FR" b="1" i="1">
                  <a:solidFill>
                    <a:srgbClr val="00FDFF"/>
                  </a:solidFill>
                </a:rPr>
                <a:t>) </a:t>
              </a:r>
              <a:r>
                <a:rPr lang="it-IT" b="1" i="1" dirty="0" err="1">
                  <a:solidFill>
                    <a:srgbClr val="00FDFF"/>
                  </a:solidFill>
                </a:rPr>
                <a:t>becomes</a:t>
              </a:r>
              <a:r>
                <a:rPr lang="it-IT" b="1" i="1" dirty="0">
                  <a:solidFill>
                    <a:srgbClr val="00FDFF"/>
                  </a:solidFill>
                </a:rPr>
                <a:t> </a:t>
              </a:r>
            </a:p>
            <a:p>
              <a:r>
                <a:rPr lang="it-IT" b="1" i="1" dirty="0">
                  <a:solidFill>
                    <a:srgbClr val="00FDFF"/>
                  </a:solidFill>
                </a:rPr>
                <a:t>     </a:t>
              </a:r>
              <a:r>
                <a:rPr lang="en-FR" b="1" i="1">
                  <a:solidFill>
                    <a:srgbClr val="00FDFF"/>
                  </a:solidFill>
                </a:rPr>
                <a:t>technical director AGATA </a:t>
              </a:r>
              <a:r>
                <a:rPr lang="en-FR" b="1" i="1" dirty="0">
                  <a:solidFill>
                    <a:srgbClr val="00FDFF"/>
                  </a:solidFill>
                </a:rPr>
                <a:t>France</a:t>
              </a: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CA6F5E0E-EFD2-8648-2C6D-97EA7D9E579E}"/>
                </a:ext>
              </a:extLst>
            </p:cNvPr>
            <p:cNvSpPr txBox="1"/>
            <p:nvPr/>
          </p:nvSpPr>
          <p:spPr>
            <a:xfrm>
              <a:off x="2285661" y="4560669"/>
              <a:ext cx="60936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FR" b="1" i="1" dirty="0">
                  <a:solidFill>
                    <a:srgbClr val="00FDFF"/>
                  </a:solidFill>
                </a:rPr>
                <a:t>IPNO &amp; CSNSM </a:t>
              </a:r>
              <a:r>
                <a:rPr lang="en-FR" b="1" i="1">
                  <a:solidFill>
                    <a:srgbClr val="00FDFF"/>
                  </a:solidFill>
                </a:rPr>
                <a:t>develop </a:t>
              </a:r>
              <a:endParaRPr lang="it-IT" b="1" i="1" dirty="0">
                <a:solidFill>
                  <a:srgbClr val="00FDFF"/>
                </a:solidFill>
              </a:endParaRPr>
            </a:p>
            <a:p>
              <a:r>
                <a:rPr lang="it-IT" b="1" i="1" dirty="0">
                  <a:solidFill>
                    <a:srgbClr val="00FDFF"/>
                  </a:solidFill>
                </a:rPr>
                <a:t>    </a:t>
              </a:r>
              <a:r>
                <a:rPr lang="en-FR" b="1" i="1">
                  <a:solidFill>
                    <a:srgbClr val="00FDFF"/>
                  </a:solidFill>
                </a:rPr>
                <a:t>ATCA </a:t>
              </a:r>
              <a:r>
                <a:rPr lang="en-FR" b="1" i="1" dirty="0">
                  <a:solidFill>
                    <a:srgbClr val="00FDFF"/>
                  </a:solidFill>
                </a:rPr>
                <a:t>front-end electronics for AGATA </a:t>
              </a:r>
            </a:p>
            <a:p>
              <a:r>
                <a:rPr lang="en-FR" sz="1600" i="1" dirty="0">
                  <a:solidFill>
                    <a:schemeClr val="bg1"/>
                  </a:solidFill>
                </a:rPr>
                <a:t>P. Edelbrouk, Ch. Oziol, D. Linget, N. Karkour</a:t>
              </a:r>
              <a:r>
                <a:rPr lang="en-FR" sz="1600" i="1">
                  <a:solidFill>
                    <a:schemeClr val="bg1"/>
                  </a:solidFill>
                </a:rPr>
                <a:t>, </a:t>
              </a:r>
              <a:endParaRPr lang="it-IT" sz="1600" i="1" dirty="0">
                <a:solidFill>
                  <a:schemeClr val="bg1"/>
                </a:solidFill>
              </a:endParaRPr>
            </a:p>
            <a:p>
              <a:r>
                <a:rPr lang="en-GB" sz="1600" i="1" dirty="0">
                  <a:solidFill>
                    <a:schemeClr val="bg1"/>
                  </a:solidFill>
                </a:rPr>
                <a:t>Sebastien </a:t>
              </a:r>
              <a:r>
                <a:rPr lang="en-GB" sz="1600" i="1" dirty="0" err="1">
                  <a:solidFill>
                    <a:schemeClr val="bg1"/>
                  </a:solidFill>
                </a:rPr>
                <a:t>Lhenoret</a:t>
              </a:r>
              <a:r>
                <a:rPr lang="en-GB" sz="1600" i="1" dirty="0">
                  <a:solidFill>
                    <a:schemeClr val="bg1"/>
                  </a:solidFill>
                </a:rPr>
                <a:t>, </a:t>
              </a:r>
              <a:r>
                <a:rPr lang="en-GB" sz="1600" i="1" dirty="0" err="1">
                  <a:solidFill>
                    <a:schemeClr val="bg1"/>
                  </a:solidFill>
                </a:rPr>
                <a:t>Lounis</a:t>
              </a:r>
              <a:r>
                <a:rPr lang="en-GB" sz="1600" i="1" dirty="0">
                  <a:solidFill>
                    <a:schemeClr val="bg1"/>
                  </a:solidFill>
                </a:rPr>
                <a:t> </a:t>
              </a:r>
              <a:r>
                <a:rPr lang="en-GB" sz="1600" i="1" dirty="0" err="1">
                  <a:solidFill>
                    <a:schemeClr val="bg1"/>
                  </a:solidFill>
                </a:rPr>
                <a:t>Benallegue</a:t>
              </a:r>
              <a:r>
                <a:rPr lang="en-GB" sz="1600" i="1" dirty="0">
                  <a:solidFill>
                    <a:schemeClr val="bg1"/>
                  </a:solidFill>
                </a:rPr>
                <a:t>, </a:t>
              </a:r>
            </a:p>
            <a:p>
              <a:r>
                <a:rPr lang="en-GB" sz="1600" i="1" dirty="0">
                  <a:solidFill>
                    <a:schemeClr val="bg1"/>
                  </a:solidFill>
                </a:rPr>
                <a:t>Bruno Travers</a:t>
              </a:r>
              <a:r>
                <a:rPr lang="en-FR" sz="1600" i="1">
                  <a:solidFill>
                    <a:schemeClr val="bg1"/>
                  </a:solidFill>
                </a:rPr>
                <a:t>  &amp; </a:t>
              </a:r>
              <a:r>
                <a:rPr lang="en-FR" sz="1600" i="1" dirty="0">
                  <a:solidFill>
                    <a:schemeClr val="bg1"/>
                  </a:solidFill>
                </a:rPr>
                <a:t>INFN-Padova</a:t>
              </a: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77DB19B4-56F6-EF81-EE4E-142C53DA2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89" y="4624697"/>
              <a:ext cx="1994603" cy="208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8DCB5DFD-02CF-8B88-9493-D464BD108802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21736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Strong Contributions of IPNO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FFFF00"/>
                </a:solidFill>
                <a:latin typeface="Arial"/>
              </a:rPr>
              <a:t>Electronics, DAQ and PSA/</a:t>
            </a:r>
            <a:r>
              <a:rPr lang="fr-FR" sz="2800" b="1" kern="0" dirty="0" err="1">
                <a:solidFill>
                  <a:srgbClr val="FFFF00"/>
                </a:solidFill>
                <a:latin typeface="Arial"/>
              </a:rPr>
              <a:t>Tracking</a:t>
            </a:r>
            <a:r>
              <a:rPr lang="fr-FR" sz="2800" b="1" kern="0" dirty="0">
                <a:solidFill>
                  <a:srgbClr val="FFFF00"/>
                </a:solidFill>
                <a:latin typeface="Arial"/>
              </a:rPr>
              <a:t> </a:t>
            </a:r>
            <a:r>
              <a:rPr lang="fr-FR" sz="2800" b="1" kern="0" dirty="0" err="1">
                <a:solidFill>
                  <a:srgbClr val="FFFF00"/>
                </a:solidFill>
                <a:latin typeface="Arial"/>
              </a:rPr>
              <a:t>Algorithms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29CC3C-00BB-A65C-7880-94F4AFC2EF9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097880" y="2130537"/>
            <a:ext cx="4097880" cy="2004840"/>
          </a:xfrm>
          <a:prstGeom prst="rect">
            <a:avLst/>
          </a:prstGeom>
          <a:ln w="0"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5D0052-1F26-E947-3ABD-185A7ED5593A}"/>
              </a:ext>
            </a:extLst>
          </p:cNvPr>
          <p:cNvSpPr txBox="1"/>
          <p:nvPr/>
        </p:nvSpPr>
        <p:spPr>
          <a:xfrm>
            <a:off x="7488615" y="5418580"/>
            <a:ext cx="4630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First version </a:t>
            </a:r>
            <a:r>
              <a:rPr lang="fr-FR" spc="-1" dirty="0" err="1">
                <a:solidFill>
                  <a:srgbClr val="FFFF00"/>
                </a:solidFill>
                <a:latin typeface="Arial"/>
                <a:ea typeface="DejaVu Sans"/>
              </a:rPr>
              <a:t>tested</a:t>
            </a:r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 at IPNO Tandem (1997)</a:t>
            </a:r>
          </a:p>
          <a:p>
            <a:pPr algn="ctr"/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System </a:t>
            </a:r>
            <a:r>
              <a:rPr lang="fr-FR" spc="-1" dirty="0" err="1">
                <a:solidFill>
                  <a:srgbClr val="FFFF00"/>
                </a:solidFill>
                <a:latin typeface="Arial"/>
                <a:ea typeface="DejaVu Sans"/>
              </a:rPr>
              <a:t>used</a:t>
            </a:r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 in </a:t>
            </a:r>
            <a:r>
              <a:rPr lang="fr-FR" spc="-1" dirty="0" err="1">
                <a:solidFill>
                  <a:srgbClr val="FFFF00"/>
                </a:solidFill>
                <a:latin typeface="Arial"/>
                <a:ea typeface="DejaVu Sans"/>
              </a:rPr>
              <a:t>different</a:t>
            </a:r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lang="fr-FR" spc="-1" dirty="0" err="1">
                <a:solidFill>
                  <a:srgbClr val="FFFF00"/>
                </a:solidFill>
                <a:latin typeface="Arial"/>
                <a:ea typeface="DejaVu Sans"/>
              </a:rPr>
              <a:t>Laboratories</a:t>
            </a:r>
            <a:r>
              <a:rPr lang="fr-FR" spc="-1" dirty="0">
                <a:solidFill>
                  <a:srgbClr val="FFFF00"/>
                </a:solidFill>
                <a:latin typeface="Arial"/>
                <a:ea typeface="DejaVu Sans"/>
              </a:rPr>
              <a:t>: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346749-D5F7-B94A-3126-48C2D4CE28E9}"/>
              </a:ext>
            </a:extLst>
          </p:cNvPr>
          <p:cNvSpPr txBox="1"/>
          <p:nvPr/>
        </p:nvSpPr>
        <p:spPr>
          <a:xfrm>
            <a:off x="10253809" y="2091053"/>
            <a:ext cx="1977120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280"/>
              </a:lnSpc>
            </a:pPr>
            <a:r>
              <a:rPr lang="it-IT" sz="1400" b="1" i="1" dirty="0">
                <a:solidFill>
                  <a:srgbClr val="FF0000"/>
                </a:solidFill>
              </a:rPr>
              <a:t>more computing </a:t>
            </a:r>
          </a:p>
          <a:p>
            <a:pPr algn="r">
              <a:lnSpc>
                <a:spcPts val="1280"/>
              </a:lnSpc>
            </a:pPr>
            <a:r>
              <a:rPr lang="it-IT" sz="1400" b="1" i="1" dirty="0">
                <a:solidFill>
                  <a:srgbClr val="FF0000"/>
                </a:solidFill>
              </a:rPr>
              <a:t>power </a:t>
            </a:r>
            <a:r>
              <a:rPr lang="it-IT" sz="1400" b="1" i="1" dirty="0" err="1">
                <a:solidFill>
                  <a:srgbClr val="FF0000"/>
                </a:solidFill>
              </a:rPr>
              <a:t>is</a:t>
            </a:r>
            <a:r>
              <a:rPr lang="it-IT" sz="1400" b="1" i="1" dirty="0">
                <a:solidFill>
                  <a:srgbClr val="FF0000"/>
                </a:solidFill>
              </a:rPr>
              <a:t> </a:t>
            </a:r>
            <a:r>
              <a:rPr lang="it-IT" sz="1400" b="1" i="1" dirty="0" err="1">
                <a:solidFill>
                  <a:srgbClr val="FF0000"/>
                </a:solidFill>
              </a:rPr>
              <a:t>needed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EE9FBCA-F584-E183-EFAE-5B14D2A04880}"/>
              </a:ext>
            </a:extLst>
          </p:cNvPr>
          <p:cNvSpPr txBox="1"/>
          <p:nvPr/>
        </p:nvSpPr>
        <p:spPr>
          <a:xfrm>
            <a:off x="7986548" y="6082438"/>
            <a:ext cx="36341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CEA </a:t>
            </a:r>
            <a:r>
              <a:rPr lang="en-US" sz="1400" dirty="0" err="1">
                <a:solidFill>
                  <a:schemeClr val="bg1"/>
                </a:solidFill>
              </a:rPr>
              <a:t>Bruyère</a:t>
            </a:r>
            <a:r>
              <a:rPr lang="en-US" sz="1400" dirty="0">
                <a:solidFill>
                  <a:schemeClr val="bg1"/>
                </a:solidFill>
              </a:rPr>
              <a:t> le </a:t>
            </a:r>
            <a:r>
              <a:rPr lang="en-US" sz="1400" dirty="0" err="1">
                <a:solidFill>
                  <a:schemeClr val="bg1"/>
                </a:solidFill>
              </a:rPr>
              <a:t>Chatel</a:t>
            </a:r>
            <a:r>
              <a:rPr lang="en-US" sz="1400" dirty="0">
                <a:solidFill>
                  <a:schemeClr val="bg1"/>
                </a:solidFill>
              </a:rPr>
              <a:t>,  CSNSM Orsay,  GANIL Caen, IPN Orsay, LNL </a:t>
            </a:r>
            <a:r>
              <a:rPr lang="en-US" sz="1400" dirty="0" err="1">
                <a:solidFill>
                  <a:schemeClr val="bg1"/>
                </a:solidFill>
              </a:rPr>
              <a:t>Legnaro</a:t>
            </a:r>
            <a:r>
              <a:rPr lang="en-US" sz="14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LPC Caen, LPNHE Paris, NSCL, RIKEN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27EA650-9290-3114-30B8-2B559661E0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817768" y="9461"/>
            <a:ext cx="2340280" cy="212107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030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186-10182 A4-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971" y="1939787"/>
            <a:ext cx="4569462" cy="32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1" y="-187357"/>
            <a:ext cx="8496300" cy="1190555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AGATA phases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92086" y="836523"/>
            <a:ext cx="23647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I MoU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AGATA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Demonstrator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2003-</a:t>
            </a:r>
          </a:p>
        </p:txBody>
      </p:sp>
      <p:pic>
        <p:nvPicPr>
          <p:cNvPr id="10" name="Picture 9" descr="186-10182-2-A4-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8903" y="2584528"/>
            <a:ext cx="253283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295802" y="836524"/>
            <a:ext cx="189667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II MoU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AGATA 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2008-2020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Microsoft Sans Serif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960098" y="836525"/>
            <a:ext cx="289694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III MoU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AGATA 180 = 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Microsoft Sans Serif" pitchFamily="34" charset="0"/>
              </a:rPr>
              <a:t>p</a:t>
            </a: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1673226" y="6388107"/>
            <a:ext cx="8613775" cy="346076"/>
            <a:chOff x="22" y="828"/>
            <a:chExt cx="5426" cy="218"/>
          </a:xfrm>
        </p:grpSpPr>
        <p:pic>
          <p:nvPicPr>
            <p:cNvPr id="11" name="Picture 17" descr="Bulgaria_s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" descr="Denmark_sh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9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9" descr="Finland_sh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97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0" descr="France_sh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35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1" descr="Germany_sh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73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2" descr="Italy_sh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30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3" descr="Poland_sh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68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4" descr="Romania_sh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06" y="828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5" descr="Sweden_sh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325" y="833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6" descr="Union_Jack_sh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112" y="832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7" descr="hu-t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211" y="828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8" descr="tu-t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738" y="833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5" descr="spain-flag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912" y="835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Users\John\OneDrive - Science and Technology Facilities Council\Documents\john-base-files-no-pics\drawings\agata\AGATA-Post2020\186-11713 (2)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988" y="2014239"/>
            <a:ext cx="2854613" cy="282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0BC9B5-457A-8055-BDDE-88E005D56215}"/>
              </a:ext>
            </a:extLst>
          </p:cNvPr>
          <p:cNvSpPr txBox="1">
            <a:spLocks/>
          </p:cNvSpPr>
          <p:nvPr/>
        </p:nvSpPr>
        <p:spPr bwMode="auto">
          <a:xfrm>
            <a:off x="75722" y="4888410"/>
            <a:ext cx="4436186" cy="1323436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GB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l-GR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π</a:t>
            </a:r>
            <a:r>
              <a:rPr kumimoji="0" lang="en-GB" sz="32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ready by 2030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Main contributors </a:t>
            </a:r>
          </a:p>
          <a:p>
            <a:pPr lvl="0"/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20% FR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GB" sz="2000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IT, 20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% DE, 15% UK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CC09ED-3CC3-E423-F511-694D5FE0266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0175" y="-1"/>
            <a:ext cx="2131826" cy="295874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C10086-5322-028E-280B-5643CE98E348}"/>
              </a:ext>
            </a:extLst>
          </p:cNvPr>
          <p:cNvSpPr txBox="1"/>
          <p:nvPr/>
        </p:nvSpPr>
        <p:spPr>
          <a:xfrm>
            <a:off x="10076186" y="2956471"/>
            <a:ext cx="21158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completion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AGATA in full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geometry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568E9F7-1649-A34B-8F64-09F2DB2F46AE}"/>
              </a:ext>
            </a:extLst>
          </p:cNvPr>
          <p:cNvGrpSpPr/>
          <p:nvPr/>
        </p:nvGrpSpPr>
        <p:grpSpPr>
          <a:xfrm>
            <a:off x="6297843" y="4947994"/>
            <a:ext cx="6157211" cy="1259759"/>
            <a:chOff x="6297843" y="4915336"/>
            <a:chExt cx="6157211" cy="1259759"/>
          </a:xfrm>
        </p:grpSpPr>
        <p:sp>
          <p:nvSpPr>
            <p:cNvPr id="8" name="18 CuadroTexto">
              <a:extLst>
                <a:ext uri="{FF2B5EF4-FFF2-40B4-BE49-F238E27FC236}">
                  <a16:creationId xmlns:a16="http://schemas.microsoft.com/office/drawing/2014/main" id="{1A9EBCD3-46CE-A902-BE47-A48E9AD73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788" y="4915336"/>
              <a:ext cx="4436186" cy="400110"/>
            </a:xfrm>
            <a:prstGeom prst="rect">
              <a:avLst/>
            </a:prstGeom>
            <a:noFill/>
            <a:ln w="444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457200" marR="0" lvl="0" indent="-457200" algn="l" defTabSz="457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13"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Countries</a:t>
              </a:r>
              <a:r>
                <a:rPr lang="en-US" altLang="en-US" sz="2000" b="1" i="1" noProof="0" dirty="0">
                  <a:solidFill>
                    <a:srgbClr val="7030A0"/>
                  </a:solidFill>
                </a:rPr>
                <a:t>, </a:t>
              </a:r>
              <a:r>
                <a:rPr kumimoji="0" lang="en-US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40  Institutions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B0A5B14-992F-E408-B532-28C6116AAAB0}"/>
                </a:ext>
              </a:extLst>
            </p:cNvPr>
            <p:cNvSpPr txBox="1"/>
            <p:nvPr/>
          </p:nvSpPr>
          <p:spPr>
            <a:xfrm>
              <a:off x="6342354" y="5222101"/>
              <a:ext cx="6112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IJCLAB:</a:t>
              </a:r>
            </a:p>
            <a:p>
              <a:r>
                <a:rPr lang="en-US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Lopez-Martens (IN2P3 Sci. Coord. 2016-22)</a:t>
              </a:r>
            </a:p>
            <a:p>
              <a:r>
                <a:rPr lang="en-US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i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Korici</a:t>
              </a:r>
              <a:r>
                <a:rPr lang="en-US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(AMB, Head of DAQ and IJCLAB Sci. Coord.) 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69E93DF-8B3C-E56B-9B89-3CF4498A9C71}"/>
                </a:ext>
              </a:extLst>
            </p:cNvPr>
            <p:cNvSpPr/>
            <p:nvPr/>
          </p:nvSpPr>
          <p:spPr>
            <a:xfrm>
              <a:off x="6297843" y="4922041"/>
              <a:ext cx="5769452" cy="12530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54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5B5FFC-D0C3-8EBE-5E32-4F2303AB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73" y="222709"/>
            <a:ext cx="8341568" cy="5842407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7063B7-3C66-8BDA-B896-ECEC3ED10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985" y="4221088"/>
            <a:ext cx="4883035" cy="2636912"/>
          </a:xfrm>
          <a:prstGeom prst="rect">
            <a:avLst/>
          </a:prstGeom>
        </p:spPr>
      </p:pic>
      <p:pic>
        <p:nvPicPr>
          <p:cNvPr id="6" name="Google Shape;206;p34">
            <a:extLst>
              <a:ext uri="{FF2B5EF4-FFF2-40B4-BE49-F238E27FC236}">
                <a16:creationId xmlns:a16="http://schemas.microsoft.com/office/drawing/2014/main" id="{0338855E-B0AF-D859-D62B-CE42BF84878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250" y="698276"/>
            <a:ext cx="1923864" cy="2094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D5810A-F25F-459E-17B0-6741DC834292}"/>
              </a:ext>
            </a:extLst>
          </p:cNvPr>
          <p:cNvSpPr txBox="1"/>
          <p:nvPr/>
        </p:nvSpPr>
        <p:spPr>
          <a:xfrm>
            <a:off x="8781189" y="589367"/>
            <a:ext cx="34038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AGATA Campaign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Legnaro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J.J.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Valiente-Dobon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(INFN LNL)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C33BF3-8FD9-E190-60BD-D25434FE8D1B}"/>
              </a:ext>
            </a:extLst>
          </p:cNvPr>
          <p:cNvSpPr txBox="1"/>
          <p:nvPr/>
        </p:nvSpPr>
        <p:spPr>
          <a:xfrm>
            <a:off x="4828306" y="2831976"/>
            <a:ext cx="3054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Legnaro Laboratory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A5CD809-CBA4-F149-CACD-B5316D46C453}"/>
              </a:ext>
            </a:extLst>
          </p:cNvPr>
          <p:cNvSpPr/>
          <p:nvPr/>
        </p:nvSpPr>
        <p:spPr>
          <a:xfrm>
            <a:off x="220642" y="6329798"/>
            <a:ext cx="8632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AGATA web page: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https://www.agata.org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7017974D-1DD4-70B4-F22D-6A84AC1E5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48" y="693477"/>
            <a:ext cx="7772400" cy="4684472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B0A01E58-604D-80F7-7FE5-47205F7B705F}"/>
              </a:ext>
            </a:extLst>
          </p:cNvPr>
          <p:cNvSpPr/>
          <p:nvPr/>
        </p:nvSpPr>
        <p:spPr>
          <a:xfrm>
            <a:off x="3789744" y="3365288"/>
            <a:ext cx="4305921" cy="3309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63500" dist="50800" dir="18900000">
              <a:srgbClr val="0432FF">
                <a:alpha val="50000"/>
              </a:s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B5B5FFC-D0C3-8EBE-5E32-4F2303AB3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91" y="1149808"/>
            <a:ext cx="2865883" cy="3309649"/>
          </a:xfrm>
          <a:prstGeom prst="rect">
            <a:avLst/>
          </a:prstGeom>
          <a:ln w="50800"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2DA7080-1888-802F-0319-E29F6D278F05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kern="0" dirty="0">
                <a:solidFill>
                  <a:srgbClr val="FFFF00"/>
                </a:solidFill>
                <a:latin typeface="Arial"/>
              </a:rPr>
              <a:t>AGATA-</a:t>
            </a:r>
            <a:r>
              <a:rPr lang="fr-FR" sz="3600" b="1" kern="0" dirty="0" err="1">
                <a:solidFill>
                  <a:srgbClr val="FFFF00"/>
                </a:solidFill>
                <a:latin typeface="Arial"/>
              </a:rPr>
              <a:t>Demonstrator</a:t>
            </a:r>
            <a:r>
              <a:rPr lang="fr-FR" sz="3600" b="1" kern="0" dirty="0">
                <a:solidFill>
                  <a:srgbClr val="FFFF00"/>
                </a:solidFill>
                <a:latin typeface="Arial"/>
              </a:rPr>
              <a:t> 1° </a:t>
            </a:r>
            <a:r>
              <a:rPr lang="fr-FR" sz="3600" b="1" kern="0" dirty="0" err="1">
                <a:solidFill>
                  <a:srgbClr val="FFFF00"/>
                </a:solidFill>
                <a:latin typeface="Arial"/>
              </a:rPr>
              <a:t>experiment</a:t>
            </a:r>
            <a:r>
              <a:rPr lang="fr-FR" sz="3600" b="1" kern="0" dirty="0">
                <a:solidFill>
                  <a:srgbClr val="FFFF00"/>
                </a:solidFill>
                <a:latin typeface="Arial"/>
              </a:rPr>
              <a:t> 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 err="1">
                <a:solidFill>
                  <a:srgbClr val="FFFF00"/>
                </a:solidFill>
                <a:latin typeface="Arial"/>
              </a:rPr>
              <a:t>Legnaro</a:t>
            </a:r>
            <a:r>
              <a:rPr lang="fr-FR" sz="2400" kern="0" dirty="0">
                <a:solidFill>
                  <a:srgbClr val="FFFF00"/>
                </a:solidFill>
                <a:latin typeface="Arial"/>
              </a:rPr>
              <a:t> </a:t>
            </a:r>
            <a:r>
              <a:rPr lang="fr-FR" sz="2400" kern="0" dirty="0" err="1">
                <a:solidFill>
                  <a:srgbClr val="FFFF00"/>
                </a:solidFill>
                <a:latin typeface="Arial"/>
              </a:rPr>
              <a:t>Laboratory</a:t>
            </a:r>
            <a:endParaRPr kumimoji="0" lang="fr-FR" sz="36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CB39EA-4E35-69E4-64D8-4670F6674F6B}"/>
              </a:ext>
            </a:extLst>
          </p:cNvPr>
          <p:cNvSpPr txBox="1"/>
          <p:nvPr/>
        </p:nvSpPr>
        <p:spPr>
          <a:xfrm>
            <a:off x="5888966" y="1035189"/>
            <a:ext cx="430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Spokespersons: A. Maj (IFJ-PAN), F. </a:t>
            </a:r>
            <a:r>
              <a:rPr lang="en-US" sz="1400" b="1" i="1" dirty="0" err="1">
                <a:solidFill>
                  <a:srgbClr val="FF0000"/>
                </a:solidFill>
              </a:rPr>
              <a:t>Azaiez</a:t>
            </a:r>
            <a:r>
              <a:rPr lang="en-US" sz="1400" b="1" i="1" dirty="0">
                <a:solidFill>
                  <a:srgbClr val="FF0000"/>
                </a:solidFill>
              </a:rPr>
              <a:t> (IPN)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EBC578A-7E02-AB8B-C12A-77D6FA082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004" y="2964093"/>
            <a:ext cx="3738205" cy="3649901"/>
          </a:xfrm>
          <a:prstGeom prst="rect">
            <a:avLst/>
          </a:prstGeom>
          <a:effectLst>
            <a:innerShdw blurRad="63500" dist="50800" dir="18900000">
              <a:srgbClr val="0432FF">
                <a:alpha val="50000"/>
              </a:srgbClr>
            </a:inn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03AF66-8A4F-A7F1-6ECB-2BF887EFF4A6}"/>
              </a:ext>
            </a:extLst>
          </p:cNvPr>
          <p:cNvSpPr txBox="1"/>
          <p:nvPr/>
        </p:nvSpPr>
        <p:spPr>
          <a:xfrm>
            <a:off x="98422" y="4789044"/>
            <a:ext cx="31229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FDFF"/>
                </a:solidFill>
              </a:rPr>
              <a:t>First ever </a:t>
            </a:r>
          </a:p>
          <a:p>
            <a:r>
              <a:rPr lang="en-US" sz="2400" b="1" i="1" dirty="0">
                <a:solidFill>
                  <a:srgbClr val="00FDFF"/>
                </a:solidFill>
              </a:rPr>
              <a:t>Coulomb excitation </a:t>
            </a:r>
          </a:p>
          <a:p>
            <a:r>
              <a:rPr lang="en-US" sz="2400" b="1" i="1" dirty="0">
                <a:solidFill>
                  <a:srgbClr val="00FDFF"/>
                </a:solidFill>
              </a:rPr>
              <a:t>of </a:t>
            </a:r>
            <a:r>
              <a:rPr lang="en-US" sz="2400" b="1" i="1" dirty="0" err="1">
                <a:solidFill>
                  <a:srgbClr val="00FDFF"/>
                </a:solidFill>
              </a:rPr>
              <a:t>Superdeformed</a:t>
            </a:r>
            <a:r>
              <a:rPr lang="en-US" sz="2400" b="1" i="1" dirty="0">
                <a:solidFill>
                  <a:srgbClr val="00FDFF"/>
                </a:solidFill>
              </a:rPr>
              <a:t> </a:t>
            </a:r>
          </a:p>
          <a:p>
            <a:r>
              <a:rPr lang="en-US" sz="2400" b="1" i="1" dirty="0">
                <a:solidFill>
                  <a:srgbClr val="00FDFF"/>
                </a:solidFill>
              </a:rPr>
              <a:t>band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(Triaxial)</a:t>
            </a:r>
          </a:p>
          <a:p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E0F09AE-2EE6-3584-5761-35269770AB43}"/>
              </a:ext>
            </a:extLst>
          </p:cNvPr>
          <p:cNvSpPr txBox="1"/>
          <p:nvPr/>
        </p:nvSpPr>
        <p:spPr>
          <a:xfrm>
            <a:off x="9688178" y="6030102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>
                <a:solidFill>
                  <a:srgbClr val="FF0000"/>
                </a:solidFill>
              </a:rPr>
              <a:t>42</a:t>
            </a:r>
            <a:r>
              <a:rPr lang="en-US" sz="3200" b="1" dirty="0">
                <a:solidFill>
                  <a:srgbClr val="FF0000"/>
                </a:solidFill>
              </a:rPr>
              <a:t>Ca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4DF930-C73A-8ADD-6D80-1D8F659C6E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867" y="4075331"/>
            <a:ext cx="3104212" cy="262506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F3DF5AF-0866-48BD-0FDF-D890BCB5475E}"/>
              </a:ext>
            </a:extLst>
          </p:cNvPr>
          <p:cNvSpPr txBox="1"/>
          <p:nvPr/>
        </p:nvSpPr>
        <p:spPr>
          <a:xfrm>
            <a:off x="3789744" y="3429000"/>
            <a:ext cx="4200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Shape parameters </a:t>
            </a:r>
            <a:r>
              <a:rPr lang="en-US" sz="1800" dirty="0">
                <a:solidFill>
                  <a:srgbClr val="7030A0"/>
                </a:solidFill>
              </a:rPr>
              <a:t>determined </a:t>
            </a:r>
          </a:p>
          <a:p>
            <a:pPr algn="ctr"/>
            <a:r>
              <a:rPr lang="en-US" sz="1800" dirty="0">
                <a:solidFill>
                  <a:srgbClr val="7030A0"/>
                </a:solidFill>
              </a:rPr>
              <a:t>from E2 matrix elements from </a:t>
            </a:r>
            <a:r>
              <a:rPr lang="en-US" sz="1800" dirty="0" err="1">
                <a:solidFill>
                  <a:srgbClr val="7030A0"/>
                </a:solidFill>
              </a:rPr>
              <a:t>Coulex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09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29323FD-4468-4132-6477-24F7F8AC10D3}"/>
              </a:ext>
            </a:extLst>
          </p:cNvPr>
          <p:cNvSpPr/>
          <p:nvPr/>
        </p:nvSpPr>
        <p:spPr>
          <a:xfrm>
            <a:off x="7815439" y="1065826"/>
            <a:ext cx="3044329" cy="3229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EB3DF9-9C3C-2DF8-F862-20A9D06B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4" y="1065826"/>
            <a:ext cx="7792910" cy="324551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925F9EF-2312-7773-B45D-5CE4BF691EBD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kern="0" dirty="0">
                <a:solidFill>
                  <a:srgbClr val="FFFF00"/>
                </a:solidFill>
                <a:latin typeface="Arial"/>
              </a:rPr>
              <a:t>AGATA+MUGAST+VAMOS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@ GANIL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(2019-2021) – Campaign </a:t>
            </a:r>
            <a:r>
              <a:rPr kumimoji="0" lang="fr-FR" sz="240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with</a:t>
            </a: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SPIRAL1 </a:t>
            </a:r>
            <a:r>
              <a:rPr kumimoji="0" lang="fr-FR" sz="240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beams</a:t>
            </a:r>
            <a:endParaRPr kumimoji="0" lang="fr-FR" sz="36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59E647F-640D-8EFA-A792-440EA5194A21}"/>
              </a:ext>
            </a:extLst>
          </p:cNvPr>
          <p:cNvCxnSpPr>
            <a:cxnSpLocks/>
          </p:cNvCxnSpPr>
          <p:nvPr/>
        </p:nvCxnSpPr>
        <p:spPr>
          <a:xfrm flipH="1">
            <a:off x="7683428" y="2546712"/>
            <a:ext cx="2867638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527148-F084-4CD4-C263-0CA5783F34C0}"/>
              </a:ext>
            </a:extLst>
          </p:cNvPr>
          <p:cNvSpPr txBox="1"/>
          <p:nvPr/>
        </p:nvSpPr>
        <p:spPr>
          <a:xfrm>
            <a:off x="7931739" y="1102344"/>
            <a:ext cx="27924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US" sz="2000" i="1" dirty="0">
                <a:solidFill>
                  <a:srgbClr val="7030A0"/>
                </a:solidFill>
              </a:rPr>
              <a:t>Inverse kinematics</a:t>
            </a:r>
          </a:p>
          <a:p>
            <a:pPr algn="ctr">
              <a:lnSpc>
                <a:spcPts val="2180"/>
              </a:lnSpc>
            </a:pPr>
            <a:r>
              <a:rPr lang="en-US" sz="2000" b="1" i="1" dirty="0">
                <a:solidFill>
                  <a:srgbClr val="7030A0"/>
                </a:solidFill>
              </a:rPr>
              <a:t>transfer reaction </a:t>
            </a:r>
          </a:p>
          <a:p>
            <a:pPr algn="ctr">
              <a:lnSpc>
                <a:spcPts val="2180"/>
              </a:lnSpc>
            </a:pPr>
            <a:r>
              <a:rPr lang="en-US" sz="2000" i="1" dirty="0">
                <a:solidFill>
                  <a:srgbClr val="7030A0"/>
                </a:solidFill>
              </a:rPr>
              <a:t>measurements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BEAEC3-A355-1F58-8338-4B3112E67266}"/>
              </a:ext>
            </a:extLst>
          </p:cNvPr>
          <p:cNvSpPr txBox="1"/>
          <p:nvPr/>
        </p:nvSpPr>
        <p:spPr>
          <a:xfrm>
            <a:off x="8064658" y="1959943"/>
            <a:ext cx="25458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US" sz="2000" i="1" dirty="0">
                <a:solidFill>
                  <a:srgbClr val="7030A0"/>
                </a:solidFill>
              </a:rPr>
              <a:t>(</a:t>
            </a:r>
            <a:r>
              <a:rPr lang="en-US" sz="2000" i="1" dirty="0" err="1">
                <a:solidFill>
                  <a:srgbClr val="7030A0"/>
                </a:solidFill>
              </a:rPr>
              <a:t>d,p</a:t>
            </a:r>
            <a:r>
              <a:rPr lang="en-US" sz="2000" i="1" dirty="0">
                <a:solidFill>
                  <a:srgbClr val="7030A0"/>
                </a:solidFill>
              </a:rPr>
              <a:t>), (</a:t>
            </a:r>
            <a:r>
              <a:rPr lang="en-US" sz="2000" i="1" baseline="30000" dirty="0">
                <a:solidFill>
                  <a:srgbClr val="7030A0"/>
                </a:solidFill>
              </a:rPr>
              <a:t>7</a:t>
            </a:r>
            <a:r>
              <a:rPr lang="en-US" sz="2000" i="1" dirty="0">
                <a:solidFill>
                  <a:srgbClr val="7030A0"/>
                </a:solidFill>
              </a:rPr>
              <a:t>Li,t), (</a:t>
            </a:r>
            <a:r>
              <a:rPr lang="en-US" sz="2000" i="1" baseline="30000" dirty="0">
                <a:solidFill>
                  <a:srgbClr val="7030A0"/>
                </a:solidFill>
              </a:rPr>
              <a:t>3</a:t>
            </a:r>
            <a:r>
              <a:rPr lang="en-US" sz="2000" i="1" dirty="0">
                <a:solidFill>
                  <a:srgbClr val="7030A0"/>
                </a:solidFill>
              </a:rPr>
              <a:t>He,d)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7E0797-A1F1-17B8-D67A-0C389AC2699A}"/>
              </a:ext>
            </a:extLst>
          </p:cNvPr>
          <p:cNvSpPr txBox="1"/>
          <p:nvPr/>
        </p:nvSpPr>
        <p:spPr>
          <a:xfrm>
            <a:off x="8259743" y="2351298"/>
            <a:ext cx="21557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SPIRAL1 beam</a:t>
            </a:r>
          </a:p>
          <a:p>
            <a:pPr algn="ctr"/>
            <a:r>
              <a:rPr lang="en-US" b="1" i="1" baseline="30000" dirty="0">
                <a:solidFill>
                  <a:srgbClr val="FF0000"/>
                </a:solidFill>
              </a:rPr>
              <a:t>14,15,19</a:t>
            </a:r>
            <a:r>
              <a:rPr lang="en-US" b="1" i="1" dirty="0">
                <a:solidFill>
                  <a:srgbClr val="FF0000"/>
                </a:solidFill>
              </a:rPr>
              <a:t>O, </a:t>
            </a:r>
            <a:r>
              <a:rPr lang="en-US" b="1" i="1" baseline="30000" dirty="0">
                <a:solidFill>
                  <a:srgbClr val="FF0000"/>
                </a:solidFill>
              </a:rPr>
              <a:t>47</a:t>
            </a:r>
            <a:r>
              <a:rPr lang="en-US" b="1" i="1" dirty="0">
                <a:solidFill>
                  <a:srgbClr val="FF0000"/>
                </a:solidFill>
              </a:rPr>
              <a:t>K, </a:t>
            </a:r>
            <a:r>
              <a:rPr lang="en-US" b="1" i="1" baseline="30000" dirty="0">
                <a:solidFill>
                  <a:srgbClr val="FF0000"/>
                </a:solidFill>
              </a:rPr>
              <a:t>46</a:t>
            </a:r>
            <a:r>
              <a:rPr lang="en-US" b="1" i="1" dirty="0">
                <a:solidFill>
                  <a:srgbClr val="FF0000"/>
                </a:solidFill>
              </a:rPr>
              <a:t>Ar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10</a:t>
            </a:r>
            <a:r>
              <a:rPr lang="en-US" b="1" i="1" baseline="30000" dirty="0">
                <a:solidFill>
                  <a:srgbClr val="FF0000"/>
                </a:solidFill>
              </a:rPr>
              <a:t>4</a:t>
            </a:r>
            <a:r>
              <a:rPr lang="en-US" b="1" i="1" dirty="0">
                <a:solidFill>
                  <a:srgbClr val="FF0000"/>
                </a:solidFill>
              </a:rPr>
              <a:t>-10</a:t>
            </a:r>
            <a:r>
              <a:rPr lang="en-US" b="1" i="1" baseline="30000" dirty="0">
                <a:solidFill>
                  <a:srgbClr val="FF0000"/>
                </a:solidFill>
              </a:rPr>
              <a:t>5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pps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D1A1CA9-D4AD-3B30-9BF6-EEF529F7DEE1}"/>
              </a:ext>
            </a:extLst>
          </p:cNvPr>
          <p:cNvGrpSpPr/>
          <p:nvPr/>
        </p:nvGrpSpPr>
        <p:grpSpPr>
          <a:xfrm>
            <a:off x="8278367" y="2595578"/>
            <a:ext cx="3811895" cy="4222551"/>
            <a:chOff x="8278367" y="2595578"/>
            <a:chExt cx="3811895" cy="4222551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13163C59-CBA5-230B-0236-F13E687010AC}"/>
                </a:ext>
              </a:extLst>
            </p:cNvPr>
            <p:cNvGrpSpPr/>
            <p:nvPr/>
          </p:nvGrpSpPr>
          <p:grpSpPr>
            <a:xfrm>
              <a:off x="8532673" y="2595578"/>
              <a:ext cx="3557589" cy="4222551"/>
              <a:chOff x="8532673" y="2595578"/>
              <a:chExt cx="3557589" cy="4222551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B8234A7-C406-FE4B-DBE9-32F695C30760}"/>
                  </a:ext>
                </a:extLst>
              </p:cNvPr>
              <p:cNvSpPr txBox="1"/>
              <p:nvPr/>
            </p:nvSpPr>
            <p:spPr>
              <a:xfrm>
                <a:off x="8532673" y="3291522"/>
                <a:ext cx="1810112" cy="656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80"/>
                  </a:lnSpc>
                </a:pPr>
                <a:r>
                  <a:rPr lang="en-US" sz="2000" b="1" i="1" dirty="0">
                    <a:solidFill>
                      <a:srgbClr val="7030A0"/>
                    </a:solidFill>
                  </a:rPr>
                  <a:t>particle-</a:t>
                </a:r>
                <a:r>
                  <a:rPr lang="en-US" sz="2000" b="1" i="1" dirty="0">
                    <a:solidFill>
                      <a:srgbClr val="7030A0"/>
                    </a:solidFill>
                    <a:latin typeface="Symbol" pitchFamily="2" charset="2"/>
                  </a:rPr>
                  <a:t>g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 </a:t>
                </a:r>
              </a:p>
              <a:p>
                <a:pPr algn="ctr">
                  <a:lnSpc>
                    <a:spcPts val="2180"/>
                  </a:lnSpc>
                </a:pPr>
                <a:r>
                  <a:rPr lang="en-US" sz="2000" b="1" i="1" dirty="0">
                    <a:solidFill>
                      <a:srgbClr val="7030A0"/>
                    </a:solidFill>
                  </a:rPr>
                  <a:t>coincidences</a:t>
                </a:r>
              </a:p>
            </p:txBody>
          </p:sp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0FBC7EEE-1322-78B4-B90E-E8D2EDACF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2645" y="4097939"/>
                <a:ext cx="1897617" cy="2720190"/>
              </a:xfrm>
              <a:prstGeom prst="rect">
                <a:avLst/>
              </a:prstGeom>
            </p:spPr>
          </p:pic>
          <p:sp>
            <p:nvSpPr>
              <p:cNvPr id="18" name="Figura a mano libera 17">
                <a:extLst>
                  <a:ext uri="{FF2B5EF4-FFF2-40B4-BE49-F238E27FC236}">
                    <a16:creationId xmlns:a16="http://schemas.microsoft.com/office/drawing/2014/main" id="{2B49B053-C6F2-284A-7046-C3782F87B5B1}"/>
                  </a:ext>
                </a:extLst>
              </p:cNvPr>
              <p:cNvSpPr/>
              <p:nvPr/>
            </p:nvSpPr>
            <p:spPr>
              <a:xfrm rot="12932020" flipV="1">
                <a:off x="10060626" y="2595578"/>
                <a:ext cx="1695606" cy="1041511"/>
              </a:xfrm>
              <a:custGeom>
                <a:avLst/>
                <a:gdLst>
                  <a:gd name="connsiteX0" fmla="*/ 1020417 w 1020417"/>
                  <a:gd name="connsiteY0" fmla="*/ 74369 h 511691"/>
                  <a:gd name="connsiteX1" fmla="*/ 490330 w 1020417"/>
                  <a:gd name="connsiteY1" fmla="*/ 34613 h 511691"/>
                  <a:gd name="connsiteX2" fmla="*/ 0 w 1020417"/>
                  <a:gd name="connsiteY2" fmla="*/ 511691 h 511691"/>
                  <a:gd name="connsiteX3" fmla="*/ 0 w 1020417"/>
                  <a:gd name="connsiteY3" fmla="*/ 511691 h 51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417" h="511691">
                    <a:moveTo>
                      <a:pt x="1020417" y="74369"/>
                    </a:moveTo>
                    <a:cubicBezTo>
                      <a:pt x="840408" y="18047"/>
                      <a:pt x="660399" y="-38274"/>
                      <a:pt x="490330" y="34613"/>
                    </a:cubicBezTo>
                    <a:cubicBezTo>
                      <a:pt x="320261" y="107500"/>
                      <a:pt x="0" y="511691"/>
                      <a:pt x="0" y="511691"/>
                    </a:cubicBezTo>
                    <a:lnTo>
                      <a:pt x="0" y="511691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itre 1">
              <a:extLst>
                <a:ext uri="{FF2B5EF4-FFF2-40B4-BE49-F238E27FC236}">
                  <a16:creationId xmlns:a16="http://schemas.microsoft.com/office/drawing/2014/main" id="{378E8159-9110-73EC-E4E0-E14361CF8E6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78367" y="4679820"/>
              <a:ext cx="1897617" cy="213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 spc="-100">
                  <a:solidFill>
                    <a:srgbClr val="002060"/>
                  </a:solidFill>
                  <a:latin typeface="Avenir Black"/>
                  <a:ea typeface="ＭＳ Ｐゴシック" charset="0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355D7E"/>
                  </a:solidFill>
                  <a:latin typeface="Avenir Black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1200" cap="none" spc="-10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HeCTOr</a:t>
              </a:r>
              <a:r>
                <a:rPr kumimoji="0" lang="en-US" sz="200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: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i="1" dirty="0">
                <a:solidFill>
                  <a:schemeClr val="bg1"/>
                </a:solidFill>
                <a:latin typeface="+mn-lt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 </a:t>
              </a:r>
              <a:r>
                <a:rPr kumimoji="0" lang="en-US" sz="2000" b="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the ORSAY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cryogenic 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-10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3</a:t>
              </a:r>
              <a:r>
                <a:rPr kumimoji="0" lang="en-US" sz="2000" b="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He target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i="1" dirty="0">
                <a:solidFill>
                  <a:schemeClr val="bg1"/>
                </a:solidFill>
                <a:latin typeface="+mn-lt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dirty="0" err="1">
                  <a:solidFill>
                    <a:schemeClr val="bg1"/>
                  </a:solidFill>
                  <a:latin typeface="+mn-lt"/>
                </a:rPr>
                <a:t>Galtarossa</a:t>
              </a:r>
              <a:r>
                <a:rPr lang="en-US" sz="1800" i="1" dirty="0">
                  <a:solidFill>
                    <a:schemeClr val="bg1"/>
                  </a:solidFill>
                  <a:latin typeface="+mn-lt"/>
                </a:rPr>
                <a:t> et al.,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NIMA1018(2021)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1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9DE2E31-C1E0-4E11-7A81-2CCBC881DC63}"/>
              </a:ext>
            </a:extLst>
          </p:cNvPr>
          <p:cNvGrpSpPr/>
          <p:nvPr/>
        </p:nvGrpSpPr>
        <p:grpSpPr>
          <a:xfrm>
            <a:off x="1" y="3347304"/>
            <a:ext cx="8129018" cy="4414290"/>
            <a:chOff x="1" y="3347304"/>
            <a:chExt cx="8129018" cy="441429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EF4ED19-043A-40F3-32E8-AE1DD31A5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2549" y="4474495"/>
              <a:ext cx="2186470" cy="235538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0F803AF-E394-5F7A-1977-17A17E33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474495"/>
              <a:ext cx="5927558" cy="328709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4602801-EB0F-452A-89CE-217B0AD3B74C}"/>
                </a:ext>
              </a:extLst>
            </p:cNvPr>
            <p:cNvSpPr txBox="1"/>
            <p:nvPr/>
          </p:nvSpPr>
          <p:spPr>
            <a:xfrm>
              <a:off x="18364" y="5401402"/>
              <a:ext cx="4943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</a:rPr>
                <a:t>M. </a:t>
              </a:r>
              <a:r>
                <a:rPr lang="en-US" sz="1400" b="1" i="1" dirty="0" err="1">
                  <a:solidFill>
                    <a:srgbClr val="FF0000"/>
                  </a:solidFill>
                </a:rPr>
                <a:t>Assiè</a:t>
              </a:r>
              <a:r>
                <a:rPr lang="en-US" sz="1400" b="1" i="1" dirty="0">
                  <a:solidFill>
                    <a:srgbClr val="FF0000"/>
                  </a:solidFill>
                </a:rPr>
                <a:t> (IJCLAB) – MUGAST Campaign Spokesperson </a:t>
              </a:r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4A033FF7-6276-E83E-85F9-0EA3760408B5}"/>
                </a:ext>
              </a:extLst>
            </p:cNvPr>
            <p:cNvSpPr/>
            <p:nvPr/>
          </p:nvSpPr>
          <p:spPr>
            <a:xfrm rot="12932020" flipV="1">
              <a:off x="4983925" y="3347304"/>
              <a:ext cx="2217251" cy="758863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5715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EAD2D49-1601-5265-6825-F4C1AD8FB93B}"/>
                </a:ext>
              </a:extLst>
            </p:cNvPr>
            <p:cNvSpPr txBox="1"/>
            <p:nvPr/>
          </p:nvSpPr>
          <p:spPr>
            <a:xfrm>
              <a:off x="6017432" y="6364805"/>
              <a:ext cx="2055371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80"/>
                </a:lnSpc>
              </a:pPr>
              <a:r>
                <a:rPr lang="en-US" sz="1400" b="1" i="1" dirty="0">
                  <a:solidFill>
                    <a:schemeClr val="bg1"/>
                  </a:solidFill>
                </a:rPr>
                <a:t>highly segmented </a:t>
              </a:r>
            </a:p>
            <a:p>
              <a:pPr>
                <a:lnSpc>
                  <a:spcPts val="1280"/>
                </a:lnSpc>
              </a:pPr>
              <a:r>
                <a:rPr lang="en-US" sz="1400" b="1" i="1" dirty="0">
                  <a:solidFill>
                    <a:schemeClr val="bg1"/>
                  </a:solidFill>
                </a:rPr>
                <a:t>charged particle array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7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BDE23F-EB4B-8EE3-F3DE-D7107428881B}"/>
              </a:ext>
            </a:extLst>
          </p:cNvPr>
          <p:cNvSpPr txBox="1"/>
          <p:nvPr/>
        </p:nvSpPr>
        <p:spPr>
          <a:xfrm>
            <a:off x="0" y="1"/>
            <a:ext cx="12216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58"/>
            <a:r>
              <a:rPr lang="it-IT" sz="2800" b="1" dirty="0">
                <a:solidFill>
                  <a:srgbClr val="7030A0"/>
                </a:solidFill>
                <a:latin typeface="Arial"/>
              </a:rPr>
              <a:t>New narrow resonances observed in the unbound </a:t>
            </a:r>
            <a:r>
              <a:rPr lang="it-IT" sz="2800" b="1" dirty="0" err="1">
                <a:solidFill>
                  <a:srgbClr val="7030A0"/>
                </a:solidFill>
                <a:latin typeface="Arial"/>
              </a:rPr>
              <a:t>nucleus</a:t>
            </a:r>
            <a:r>
              <a:rPr lang="it-IT" sz="28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it-IT" sz="2800" b="1" baseline="30000" dirty="0">
                <a:solidFill>
                  <a:srgbClr val="7030A0"/>
                </a:solidFill>
                <a:latin typeface="Arial"/>
              </a:rPr>
              <a:t>15</a:t>
            </a:r>
            <a:r>
              <a:rPr lang="it-IT" sz="2800" b="1" dirty="0">
                <a:solidFill>
                  <a:srgbClr val="7030A0"/>
                </a:solidFill>
                <a:latin typeface="Arial"/>
              </a:rPr>
              <a:t>F</a:t>
            </a:r>
          </a:p>
          <a:p>
            <a:pPr algn="ctr" defTabSz="913358"/>
            <a:endParaRPr lang="it-IT" sz="2800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89461B9-2535-96E2-3025-54CBBECF5843}"/>
              </a:ext>
            </a:extLst>
          </p:cNvPr>
          <p:cNvSpPr/>
          <p:nvPr/>
        </p:nvSpPr>
        <p:spPr>
          <a:xfrm>
            <a:off x="-30300" y="421963"/>
            <a:ext cx="12191999" cy="40011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 defTabSz="913358"/>
            <a:r>
              <a:rPr lang="it-IT" sz="2000" i="1" dirty="0">
                <a:solidFill>
                  <a:srgbClr val="7030A0"/>
                </a:solidFill>
                <a:latin typeface="Arial"/>
                <a:ea typeface="Palatino" pitchFamily="2" charset="77"/>
              </a:rPr>
              <a:t>V. </a:t>
            </a:r>
            <a:r>
              <a:rPr lang="it-IT" sz="2000" i="1" dirty="0" err="1">
                <a:solidFill>
                  <a:srgbClr val="7030A0"/>
                </a:solidFill>
                <a:latin typeface="Arial"/>
                <a:ea typeface="Palatino" pitchFamily="2" charset="77"/>
              </a:rPr>
              <a:t>Girad-Alcindor</a:t>
            </a:r>
            <a:r>
              <a:rPr lang="it-IT" sz="2000" i="1" dirty="0">
                <a:solidFill>
                  <a:srgbClr val="7030A0"/>
                </a:solidFill>
                <a:latin typeface="Arial"/>
                <a:ea typeface="Palatino" pitchFamily="2" charset="77"/>
              </a:rPr>
              <a:t>, A. </a:t>
            </a:r>
            <a:r>
              <a:rPr lang="it-IT" sz="2000" i="1" dirty="0" err="1">
                <a:solidFill>
                  <a:srgbClr val="7030A0"/>
                </a:solidFill>
                <a:latin typeface="Arial"/>
                <a:ea typeface="Palatino" pitchFamily="2" charset="77"/>
              </a:rPr>
              <a:t>Mercenne</a:t>
            </a:r>
            <a:r>
              <a:rPr lang="it-IT" sz="2000" i="1" dirty="0">
                <a:solidFill>
                  <a:srgbClr val="7030A0"/>
                </a:solidFill>
                <a:latin typeface="Arial"/>
                <a:ea typeface="Palatino" pitchFamily="2" charset="77"/>
              </a:rPr>
              <a:t>, I. Stefan, … PRC Letter 105, L051301 (2022) – </a:t>
            </a:r>
            <a:r>
              <a:rPr lang="it-IT" sz="2000" b="1" i="1" dirty="0">
                <a:solidFill>
                  <a:srgbClr val="7030A0"/>
                </a:solidFill>
                <a:highlight>
                  <a:srgbClr val="FFFF00"/>
                </a:highlight>
                <a:latin typeface="Arial"/>
                <a:ea typeface="Palatino" pitchFamily="2" charset="77"/>
              </a:rPr>
              <a:t>Editor Suggestion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2A17AB-9072-6FB5-78D5-07AD7439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5" y="4495714"/>
            <a:ext cx="6516000" cy="2264885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B9979CD5-F044-6A72-4FB2-795D7048B6E1}"/>
              </a:ext>
            </a:extLst>
          </p:cNvPr>
          <p:cNvSpPr/>
          <p:nvPr/>
        </p:nvSpPr>
        <p:spPr>
          <a:xfrm>
            <a:off x="1335383" y="5059752"/>
            <a:ext cx="342900" cy="3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5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BDD6FD5-C445-0FED-DDCB-75B4CAD83E99}"/>
              </a:ext>
            </a:extLst>
          </p:cNvPr>
          <p:cNvSpPr/>
          <p:nvPr/>
        </p:nvSpPr>
        <p:spPr>
          <a:xfrm>
            <a:off x="3783655" y="5105255"/>
            <a:ext cx="377190" cy="3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5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2E5E37C-DC52-40FC-6EF3-568CE89EAB4E}"/>
              </a:ext>
            </a:extLst>
          </p:cNvPr>
          <p:cNvSpPr/>
          <p:nvPr/>
        </p:nvSpPr>
        <p:spPr>
          <a:xfrm>
            <a:off x="4575743" y="4636368"/>
            <a:ext cx="377190" cy="3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5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F7D329E1-F09B-2A13-0518-DEE03321E3C3}"/>
              </a:ext>
            </a:extLst>
          </p:cNvPr>
          <p:cNvSpPr/>
          <p:nvPr/>
        </p:nvSpPr>
        <p:spPr>
          <a:xfrm>
            <a:off x="4863775" y="4570386"/>
            <a:ext cx="377190" cy="3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5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D70EE3-5194-F2A5-21F4-ACE3C8F60D73}"/>
              </a:ext>
            </a:extLst>
          </p:cNvPr>
          <p:cNvSpPr txBox="1"/>
          <p:nvPr/>
        </p:nvSpPr>
        <p:spPr>
          <a:xfrm>
            <a:off x="2435000" y="836713"/>
            <a:ext cx="726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358"/>
            <a:r>
              <a:rPr lang="en-US" sz="2400" b="1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AGATA-MUGAST-VAMOS Campaign GANIL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8076FD6-B60B-289C-9339-66BB83D95916}"/>
              </a:ext>
            </a:extLst>
          </p:cNvPr>
          <p:cNvSpPr/>
          <p:nvPr/>
        </p:nvSpPr>
        <p:spPr>
          <a:xfrm>
            <a:off x="2855268" y="1217361"/>
            <a:ext cx="626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358"/>
            <a:r>
              <a:rPr lang="it-IT" sz="2000" b="1" i="1" baseline="30000" dirty="0">
                <a:solidFill>
                  <a:srgbClr val="0432FF"/>
                </a:solidFill>
                <a:latin typeface="Arial"/>
              </a:rPr>
              <a:t>14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O radioactive beam on CH</a:t>
            </a:r>
            <a:r>
              <a:rPr lang="it-IT" sz="2000" b="1" i="1" baseline="-25000" dirty="0">
                <a:solidFill>
                  <a:srgbClr val="0432FF"/>
                </a:solidFill>
                <a:latin typeface="Arial"/>
              </a:rPr>
              <a:t>2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 target: </a:t>
            </a:r>
            <a:r>
              <a:rPr lang="it-IT" sz="2000" b="1" i="1" baseline="30000" dirty="0">
                <a:solidFill>
                  <a:srgbClr val="0432FF"/>
                </a:solidFill>
                <a:latin typeface="Arial"/>
              </a:rPr>
              <a:t>1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H(</a:t>
            </a:r>
            <a:r>
              <a:rPr lang="it-IT" sz="2000" b="1" i="1" baseline="30000" dirty="0">
                <a:solidFill>
                  <a:srgbClr val="0432FF"/>
                </a:solidFill>
                <a:latin typeface="Arial"/>
              </a:rPr>
              <a:t>14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O, </a:t>
            </a:r>
            <a:r>
              <a:rPr lang="it-IT" sz="2000" b="1" i="1" dirty="0" err="1">
                <a:solidFill>
                  <a:srgbClr val="0432FF"/>
                </a:solidFill>
                <a:latin typeface="Arial"/>
              </a:rPr>
              <a:t>p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)</a:t>
            </a:r>
            <a:r>
              <a:rPr lang="it-IT" sz="2000" b="1" i="1" baseline="30000" dirty="0">
                <a:solidFill>
                  <a:srgbClr val="0432FF"/>
                </a:solidFill>
                <a:latin typeface="Arial"/>
              </a:rPr>
              <a:t>14</a:t>
            </a:r>
            <a:r>
              <a:rPr lang="it-IT" sz="2000" b="1" i="1" dirty="0">
                <a:solidFill>
                  <a:srgbClr val="0432FF"/>
                </a:solidFill>
                <a:latin typeface="Arial"/>
              </a:rPr>
              <a:t>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D8D27B-F5DD-ED59-11D9-AD9A605CD37B}"/>
              </a:ext>
            </a:extLst>
          </p:cNvPr>
          <p:cNvSpPr txBox="1"/>
          <p:nvPr/>
        </p:nvSpPr>
        <p:spPr>
          <a:xfrm>
            <a:off x="7237258" y="2082695"/>
            <a:ext cx="4577961" cy="4124206"/>
          </a:xfrm>
          <a:custGeom>
            <a:avLst/>
            <a:gdLst>
              <a:gd name="connsiteX0" fmla="*/ 0 w 4577961"/>
              <a:gd name="connsiteY0" fmla="*/ 0 h 4124206"/>
              <a:gd name="connsiteX1" fmla="*/ 526466 w 4577961"/>
              <a:gd name="connsiteY1" fmla="*/ 0 h 4124206"/>
              <a:gd name="connsiteX2" fmla="*/ 961372 w 4577961"/>
              <a:gd name="connsiteY2" fmla="*/ 0 h 4124206"/>
              <a:gd name="connsiteX3" fmla="*/ 1625176 w 4577961"/>
              <a:gd name="connsiteY3" fmla="*/ 0 h 4124206"/>
              <a:gd name="connsiteX4" fmla="*/ 2151642 w 4577961"/>
              <a:gd name="connsiteY4" fmla="*/ 0 h 4124206"/>
              <a:gd name="connsiteX5" fmla="*/ 2678107 w 4577961"/>
              <a:gd name="connsiteY5" fmla="*/ 0 h 4124206"/>
              <a:gd name="connsiteX6" fmla="*/ 3341912 w 4577961"/>
              <a:gd name="connsiteY6" fmla="*/ 0 h 4124206"/>
              <a:gd name="connsiteX7" fmla="*/ 3822597 w 4577961"/>
              <a:gd name="connsiteY7" fmla="*/ 0 h 4124206"/>
              <a:gd name="connsiteX8" fmla="*/ 4577961 w 4577961"/>
              <a:gd name="connsiteY8" fmla="*/ 0 h 4124206"/>
              <a:gd name="connsiteX9" fmla="*/ 4577961 w 4577961"/>
              <a:gd name="connsiteY9" fmla="*/ 671656 h 4124206"/>
              <a:gd name="connsiteX10" fmla="*/ 4577961 w 4577961"/>
              <a:gd name="connsiteY10" fmla="*/ 1178345 h 4124206"/>
              <a:gd name="connsiteX11" fmla="*/ 4577961 w 4577961"/>
              <a:gd name="connsiteY11" fmla="*/ 1767517 h 4124206"/>
              <a:gd name="connsiteX12" fmla="*/ 4577961 w 4577961"/>
              <a:gd name="connsiteY12" fmla="*/ 2397931 h 4124206"/>
              <a:gd name="connsiteX13" fmla="*/ 4577961 w 4577961"/>
              <a:gd name="connsiteY13" fmla="*/ 2863377 h 4124206"/>
              <a:gd name="connsiteX14" fmla="*/ 4577961 w 4577961"/>
              <a:gd name="connsiteY14" fmla="*/ 3452550 h 4124206"/>
              <a:gd name="connsiteX15" fmla="*/ 4577961 w 4577961"/>
              <a:gd name="connsiteY15" fmla="*/ 4124206 h 4124206"/>
              <a:gd name="connsiteX16" fmla="*/ 4005716 w 4577961"/>
              <a:gd name="connsiteY16" fmla="*/ 4124206 h 4124206"/>
              <a:gd name="connsiteX17" fmla="*/ 3341912 w 4577961"/>
              <a:gd name="connsiteY17" fmla="*/ 4124206 h 4124206"/>
              <a:gd name="connsiteX18" fmla="*/ 2769666 w 4577961"/>
              <a:gd name="connsiteY18" fmla="*/ 4124206 h 4124206"/>
              <a:gd name="connsiteX19" fmla="*/ 2334760 w 4577961"/>
              <a:gd name="connsiteY19" fmla="*/ 4124206 h 4124206"/>
              <a:gd name="connsiteX20" fmla="*/ 1854074 w 4577961"/>
              <a:gd name="connsiteY20" fmla="*/ 4124206 h 4124206"/>
              <a:gd name="connsiteX21" fmla="*/ 1190270 w 4577961"/>
              <a:gd name="connsiteY21" fmla="*/ 4124206 h 4124206"/>
              <a:gd name="connsiteX22" fmla="*/ 618025 w 4577961"/>
              <a:gd name="connsiteY22" fmla="*/ 4124206 h 4124206"/>
              <a:gd name="connsiteX23" fmla="*/ 0 w 4577961"/>
              <a:gd name="connsiteY23" fmla="*/ 4124206 h 4124206"/>
              <a:gd name="connsiteX24" fmla="*/ 0 w 4577961"/>
              <a:gd name="connsiteY24" fmla="*/ 3535034 h 4124206"/>
              <a:gd name="connsiteX25" fmla="*/ 0 w 4577961"/>
              <a:gd name="connsiteY25" fmla="*/ 3069588 h 4124206"/>
              <a:gd name="connsiteX26" fmla="*/ 0 w 4577961"/>
              <a:gd name="connsiteY26" fmla="*/ 2604142 h 4124206"/>
              <a:gd name="connsiteX27" fmla="*/ 0 w 4577961"/>
              <a:gd name="connsiteY27" fmla="*/ 1973727 h 4124206"/>
              <a:gd name="connsiteX28" fmla="*/ 0 w 4577961"/>
              <a:gd name="connsiteY28" fmla="*/ 1467039 h 4124206"/>
              <a:gd name="connsiteX29" fmla="*/ 0 w 4577961"/>
              <a:gd name="connsiteY29" fmla="*/ 795383 h 4124206"/>
              <a:gd name="connsiteX30" fmla="*/ 0 w 4577961"/>
              <a:gd name="connsiteY30" fmla="*/ 0 h 412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577961" h="4124206" extrusionOk="0">
                <a:moveTo>
                  <a:pt x="0" y="0"/>
                </a:moveTo>
                <a:cubicBezTo>
                  <a:pt x="121618" y="-15924"/>
                  <a:pt x="347808" y="28396"/>
                  <a:pt x="526466" y="0"/>
                </a:cubicBezTo>
                <a:cubicBezTo>
                  <a:pt x="705124" y="-28396"/>
                  <a:pt x="848732" y="40553"/>
                  <a:pt x="961372" y="0"/>
                </a:cubicBezTo>
                <a:cubicBezTo>
                  <a:pt x="1074012" y="-40553"/>
                  <a:pt x="1401725" y="1243"/>
                  <a:pt x="1625176" y="0"/>
                </a:cubicBezTo>
                <a:cubicBezTo>
                  <a:pt x="1848627" y="-1243"/>
                  <a:pt x="1889538" y="13083"/>
                  <a:pt x="2151642" y="0"/>
                </a:cubicBezTo>
                <a:cubicBezTo>
                  <a:pt x="2413746" y="-13083"/>
                  <a:pt x="2549122" y="55359"/>
                  <a:pt x="2678107" y="0"/>
                </a:cubicBezTo>
                <a:cubicBezTo>
                  <a:pt x="2807093" y="-55359"/>
                  <a:pt x="3106035" y="15828"/>
                  <a:pt x="3341912" y="0"/>
                </a:cubicBezTo>
                <a:cubicBezTo>
                  <a:pt x="3577789" y="-15828"/>
                  <a:pt x="3668986" y="499"/>
                  <a:pt x="3822597" y="0"/>
                </a:cubicBezTo>
                <a:cubicBezTo>
                  <a:pt x="3976209" y="-499"/>
                  <a:pt x="4362077" y="23679"/>
                  <a:pt x="4577961" y="0"/>
                </a:cubicBezTo>
                <a:cubicBezTo>
                  <a:pt x="4656272" y="302238"/>
                  <a:pt x="4529853" y="375162"/>
                  <a:pt x="4577961" y="671656"/>
                </a:cubicBezTo>
                <a:cubicBezTo>
                  <a:pt x="4626069" y="968150"/>
                  <a:pt x="4576164" y="1024981"/>
                  <a:pt x="4577961" y="1178345"/>
                </a:cubicBezTo>
                <a:cubicBezTo>
                  <a:pt x="4579758" y="1331709"/>
                  <a:pt x="4522512" y="1575492"/>
                  <a:pt x="4577961" y="1767517"/>
                </a:cubicBezTo>
                <a:cubicBezTo>
                  <a:pt x="4633410" y="1959542"/>
                  <a:pt x="4510590" y="2183648"/>
                  <a:pt x="4577961" y="2397931"/>
                </a:cubicBezTo>
                <a:cubicBezTo>
                  <a:pt x="4645332" y="2612214"/>
                  <a:pt x="4534444" y="2652393"/>
                  <a:pt x="4577961" y="2863377"/>
                </a:cubicBezTo>
                <a:cubicBezTo>
                  <a:pt x="4621478" y="3074361"/>
                  <a:pt x="4574709" y="3247988"/>
                  <a:pt x="4577961" y="3452550"/>
                </a:cubicBezTo>
                <a:cubicBezTo>
                  <a:pt x="4581213" y="3657112"/>
                  <a:pt x="4516811" y="3863328"/>
                  <a:pt x="4577961" y="4124206"/>
                </a:cubicBezTo>
                <a:cubicBezTo>
                  <a:pt x="4298177" y="4129145"/>
                  <a:pt x="4199063" y="4066440"/>
                  <a:pt x="4005716" y="4124206"/>
                </a:cubicBezTo>
                <a:cubicBezTo>
                  <a:pt x="3812369" y="4181972"/>
                  <a:pt x="3633805" y="4114537"/>
                  <a:pt x="3341912" y="4124206"/>
                </a:cubicBezTo>
                <a:cubicBezTo>
                  <a:pt x="3050019" y="4133875"/>
                  <a:pt x="2938940" y="4116665"/>
                  <a:pt x="2769666" y="4124206"/>
                </a:cubicBezTo>
                <a:cubicBezTo>
                  <a:pt x="2600392" y="4131747"/>
                  <a:pt x="2519285" y="4094813"/>
                  <a:pt x="2334760" y="4124206"/>
                </a:cubicBezTo>
                <a:cubicBezTo>
                  <a:pt x="2150235" y="4153599"/>
                  <a:pt x="2078743" y="4080410"/>
                  <a:pt x="1854074" y="4124206"/>
                </a:cubicBezTo>
                <a:cubicBezTo>
                  <a:pt x="1629405" y="4168002"/>
                  <a:pt x="1357329" y="4056208"/>
                  <a:pt x="1190270" y="4124206"/>
                </a:cubicBezTo>
                <a:cubicBezTo>
                  <a:pt x="1023211" y="4192204"/>
                  <a:pt x="862690" y="4103107"/>
                  <a:pt x="618025" y="4124206"/>
                </a:cubicBezTo>
                <a:cubicBezTo>
                  <a:pt x="373361" y="4145305"/>
                  <a:pt x="209642" y="4122868"/>
                  <a:pt x="0" y="4124206"/>
                </a:cubicBezTo>
                <a:cubicBezTo>
                  <a:pt x="-6137" y="3841743"/>
                  <a:pt x="42783" y="3708496"/>
                  <a:pt x="0" y="3535034"/>
                </a:cubicBezTo>
                <a:cubicBezTo>
                  <a:pt x="-42783" y="3361572"/>
                  <a:pt x="31928" y="3300743"/>
                  <a:pt x="0" y="3069588"/>
                </a:cubicBezTo>
                <a:cubicBezTo>
                  <a:pt x="-31928" y="2838433"/>
                  <a:pt x="44024" y="2797299"/>
                  <a:pt x="0" y="2604142"/>
                </a:cubicBezTo>
                <a:cubicBezTo>
                  <a:pt x="-44024" y="2410985"/>
                  <a:pt x="26832" y="2262917"/>
                  <a:pt x="0" y="1973727"/>
                </a:cubicBezTo>
                <a:cubicBezTo>
                  <a:pt x="-26832" y="1684537"/>
                  <a:pt x="58353" y="1647647"/>
                  <a:pt x="0" y="1467039"/>
                </a:cubicBezTo>
                <a:cubicBezTo>
                  <a:pt x="-58353" y="1286431"/>
                  <a:pt x="1311" y="1103161"/>
                  <a:pt x="0" y="795383"/>
                </a:cubicBezTo>
                <a:cubicBezTo>
                  <a:pt x="-1311" y="487605"/>
                  <a:pt x="1015" y="27511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3358"/>
            <a:r>
              <a:rPr lang="en-US" sz="2400" b="1" dirty="0">
                <a:solidFill>
                  <a:srgbClr val="7030A0"/>
                </a:solidFill>
                <a:latin typeface="Arial"/>
              </a:rPr>
              <a:t>Near-Threshold states </a:t>
            </a:r>
          </a:p>
          <a:p>
            <a:pPr algn="ctr" defTabSz="913358"/>
            <a:r>
              <a:rPr lang="en-US" sz="2400" b="1" dirty="0">
                <a:solidFill>
                  <a:srgbClr val="7030A0"/>
                </a:solidFill>
                <a:latin typeface="Arial"/>
              </a:rPr>
              <a:t>are a universal phenomenon</a:t>
            </a:r>
          </a:p>
          <a:p>
            <a:pPr algn="ctr" defTabSz="913358"/>
            <a:r>
              <a:rPr lang="en-US" sz="2000" i="1" dirty="0">
                <a:solidFill>
                  <a:srgbClr val="7030A0"/>
                </a:solidFill>
                <a:latin typeface="Arial"/>
              </a:rPr>
              <a:t>(most famous example </a:t>
            </a:r>
          </a:p>
          <a:p>
            <a:pPr algn="ctr" defTabSz="913358"/>
            <a:r>
              <a:rPr lang="en-US" sz="2000" i="1" dirty="0">
                <a:solidFill>
                  <a:srgbClr val="7030A0"/>
                </a:solidFill>
                <a:latin typeface="Arial"/>
              </a:rPr>
              <a:t>is Hoyle state in </a:t>
            </a:r>
            <a:r>
              <a:rPr lang="en-US" sz="2000" i="1" baseline="30000" dirty="0">
                <a:solidFill>
                  <a:srgbClr val="7030A0"/>
                </a:solidFill>
                <a:latin typeface="Arial"/>
              </a:rPr>
              <a:t>12</a:t>
            </a:r>
            <a:r>
              <a:rPr lang="en-US" sz="2000" i="1" dirty="0">
                <a:solidFill>
                  <a:srgbClr val="7030A0"/>
                </a:solidFill>
                <a:latin typeface="Arial"/>
              </a:rPr>
              <a:t>C)</a:t>
            </a:r>
          </a:p>
          <a:p>
            <a:pPr algn="ctr" defTabSz="913358"/>
            <a:endParaRPr lang="en-US" sz="700" i="1" dirty="0">
              <a:solidFill>
                <a:srgbClr val="0432FF"/>
              </a:solidFill>
              <a:latin typeface="Arial"/>
            </a:endParaRPr>
          </a:p>
          <a:p>
            <a:pPr algn="ctr" defTabSz="913358"/>
            <a:r>
              <a:rPr lang="en-US" sz="2000" b="1" i="1" dirty="0">
                <a:solidFill>
                  <a:srgbClr val="FF0000"/>
                </a:solidFill>
                <a:latin typeface="Arial"/>
              </a:rPr>
              <a:t>Strong impact on </a:t>
            </a:r>
          </a:p>
          <a:p>
            <a:pPr algn="ctr" defTabSz="913358"/>
            <a:r>
              <a:rPr lang="en-US" sz="2000" b="1" i="1" dirty="0">
                <a:solidFill>
                  <a:srgbClr val="FF0000"/>
                </a:solidFill>
                <a:latin typeface="Arial"/>
              </a:rPr>
              <a:t>Nuclear Structure and </a:t>
            </a:r>
          </a:p>
          <a:p>
            <a:pPr algn="ctr" defTabSz="913358"/>
            <a:r>
              <a:rPr lang="en-US" sz="2000" b="1" i="1" dirty="0">
                <a:solidFill>
                  <a:srgbClr val="FF0000"/>
                </a:solidFill>
                <a:latin typeface="Arial"/>
              </a:rPr>
              <a:t>Nuclear Astrophysics</a:t>
            </a:r>
          </a:p>
          <a:p>
            <a:pPr algn="ctr" defTabSz="913358"/>
            <a:endParaRPr lang="en-US" sz="2000" i="1" dirty="0">
              <a:solidFill>
                <a:srgbClr val="7030A0"/>
              </a:solidFill>
              <a:latin typeface="Arial"/>
            </a:endParaRPr>
          </a:p>
          <a:p>
            <a:pPr algn="ctr" defTabSz="913358"/>
            <a:r>
              <a:rPr lang="en-US" sz="2000" i="1" dirty="0">
                <a:solidFill>
                  <a:srgbClr val="0432FF"/>
                </a:solidFill>
                <a:highlight>
                  <a:srgbClr val="FFFF00"/>
                </a:highlight>
                <a:latin typeface="Symbol" pitchFamily="2" charset="2"/>
              </a:rPr>
              <a:t>g-</a:t>
            </a:r>
            <a:r>
              <a:rPr lang="en-US" sz="2000" i="1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decay branches &lt;= 10</a:t>
            </a:r>
            <a:r>
              <a:rPr lang="en-US" sz="2000" i="1" baseline="30000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-5</a:t>
            </a:r>
          </a:p>
          <a:p>
            <a:pPr algn="ctr" defTabSz="913358"/>
            <a:r>
              <a:rPr lang="en-US" sz="2000" i="1" dirty="0">
                <a:solidFill>
                  <a:srgbClr val="0432FF"/>
                </a:solidFill>
                <a:highlight>
                  <a:srgbClr val="FFFF00"/>
                </a:highlight>
                <a:latin typeface="Arial"/>
              </a:rPr>
              <a:t>AGATA is needed</a:t>
            </a:r>
          </a:p>
          <a:p>
            <a:pPr algn="ctr" defTabSz="913358"/>
            <a:endParaRPr lang="en-US" sz="700" i="1" dirty="0">
              <a:solidFill>
                <a:srgbClr val="0432FF"/>
              </a:solidFill>
              <a:latin typeface="Arial"/>
            </a:endParaRPr>
          </a:p>
          <a:p>
            <a:pPr algn="ctr" defTabSz="913358"/>
            <a:r>
              <a:rPr lang="en-US" sz="2000" b="1" dirty="0">
                <a:solidFill>
                  <a:srgbClr val="7030A0"/>
                </a:solidFill>
                <a:latin typeface="Arial"/>
              </a:rPr>
              <a:t>Further investigation </a:t>
            </a:r>
          </a:p>
          <a:p>
            <a:pPr algn="ctr" defTabSz="913358"/>
            <a:r>
              <a:rPr lang="en-US" sz="2000" b="1" dirty="0">
                <a:solidFill>
                  <a:srgbClr val="7030A0"/>
                </a:solidFill>
                <a:latin typeface="Arial"/>
              </a:rPr>
              <a:t>with AGATA at </a:t>
            </a:r>
            <a:r>
              <a:rPr lang="en-US" sz="2000" b="1" dirty="0" err="1">
                <a:solidFill>
                  <a:srgbClr val="7030A0"/>
                </a:solidFill>
                <a:latin typeface="Arial"/>
              </a:rPr>
              <a:t>Legnaro</a:t>
            </a:r>
            <a:r>
              <a:rPr lang="en-US" sz="2000" b="1" dirty="0">
                <a:solidFill>
                  <a:srgbClr val="7030A0"/>
                </a:solidFill>
                <a:latin typeface="Arial"/>
              </a:rPr>
              <a:t> (2025)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6D13220-AB5C-F5BA-0EF5-0CEA83F93A72}"/>
              </a:ext>
            </a:extLst>
          </p:cNvPr>
          <p:cNvGrpSpPr>
            <a:grpSpLocks noChangeAspect="1"/>
          </p:cNvGrpSpPr>
          <p:nvPr/>
        </p:nvGrpSpPr>
        <p:grpSpPr>
          <a:xfrm>
            <a:off x="759319" y="1880724"/>
            <a:ext cx="4860000" cy="2664324"/>
            <a:chOff x="231145" y="1048787"/>
            <a:chExt cx="5996071" cy="328713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40C451F-ACE1-488D-43C5-67B02ACCE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145" y="1695688"/>
              <a:ext cx="2694915" cy="2640236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7E3BC92-EC32-12D6-C284-3E923BF73F91}"/>
                </a:ext>
              </a:extLst>
            </p:cNvPr>
            <p:cNvGrpSpPr/>
            <p:nvPr/>
          </p:nvGrpSpPr>
          <p:grpSpPr>
            <a:xfrm>
              <a:off x="3142084" y="1465186"/>
              <a:ext cx="3085132" cy="2870200"/>
              <a:chOff x="3358108" y="2206413"/>
              <a:chExt cx="3085132" cy="2870200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5EF3F567-3372-46CA-CCEC-2A34E2F7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0912" y="2206413"/>
                <a:ext cx="2603500" cy="2870200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C1BE45D4-E95E-5CEB-4C33-73A486C4A558}"/>
                  </a:ext>
                </a:extLst>
              </p:cNvPr>
              <p:cNvSpPr/>
              <p:nvPr/>
            </p:nvSpPr>
            <p:spPr>
              <a:xfrm>
                <a:off x="3358108" y="2852936"/>
                <a:ext cx="432048" cy="1224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58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1510F220-FB3B-30E6-8A43-9830F94C71EC}"/>
                  </a:ext>
                </a:extLst>
              </p:cNvPr>
              <p:cNvSpPr/>
              <p:nvPr/>
            </p:nvSpPr>
            <p:spPr>
              <a:xfrm>
                <a:off x="6011192" y="2816932"/>
                <a:ext cx="432048" cy="1224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58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8E15365-05A1-0F7F-934B-652E28CCEEC9}"/>
                </a:ext>
              </a:extLst>
            </p:cNvPr>
            <p:cNvSpPr/>
            <p:nvPr/>
          </p:nvSpPr>
          <p:spPr>
            <a:xfrm>
              <a:off x="3286100" y="1465185"/>
              <a:ext cx="648072" cy="646523"/>
            </a:xfrm>
            <a:prstGeom prst="rect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5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035DB9C2-BA87-4773-CE11-28483CBF9908}"/>
                </a:ext>
              </a:extLst>
            </p:cNvPr>
            <p:cNvSpPr/>
            <p:nvPr/>
          </p:nvSpPr>
          <p:spPr>
            <a:xfrm>
              <a:off x="1125860" y="2543757"/>
              <a:ext cx="432048" cy="432048"/>
            </a:xfrm>
            <a:prstGeom prst="rect">
              <a:avLst/>
            </a:prstGeom>
            <a:noFill/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5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B933262-1191-48E8-80E7-C24979B34C99}"/>
                </a:ext>
              </a:extLst>
            </p:cNvPr>
            <p:cNvSpPr txBox="1"/>
            <p:nvPr/>
          </p:nvSpPr>
          <p:spPr>
            <a:xfrm rot="18814315">
              <a:off x="-177930" y="1836711"/>
              <a:ext cx="2031516" cy="455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358"/>
              <a:r>
                <a:rPr lang="en-US" dirty="0">
                  <a:solidFill>
                    <a:srgbClr val="FF0000"/>
                  </a:solidFill>
                  <a:latin typeface="Arial"/>
                </a:rPr>
                <a:t>proton dripline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2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A11FE5D-BAF7-7F4C-8013-16D89A61B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01" y="870149"/>
            <a:ext cx="9558991" cy="31668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7102948-52BB-AA40-8925-ACCD8F024371}"/>
              </a:ext>
            </a:extLst>
          </p:cNvPr>
          <p:cNvSpPr txBox="1"/>
          <p:nvPr/>
        </p:nvSpPr>
        <p:spPr>
          <a:xfrm>
            <a:off x="0" y="-58135"/>
            <a:ext cx="12192000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IPN tradition of direct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exotic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fr-F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Assiè</a:t>
            </a:r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fr-F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Beaumel</a:t>
            </a:r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 </a:t>
            </a:r>
            <a:r>
              <a:rPr lang="fr-FR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Blumenfeld</a:t>
            </a:r>
            <a:r>
              <a:rPr lang="fr-F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Matta, …</a:t>
            </a:r>
            <a:endParaRPr kumimoji="0" lang="fr-FR" sz="2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15B4ADA-021D-7CA1-26BE-DB7ED9DBB214}"/>
              </a:ext>
            </a:extLst>
          </p:cNvPr>
          <p:cNvGrpSpPr/>
          <p:nvPr/>
        </p:nvGrpSpPr>
        <p:grpSpPr>
          <a:xfrm>
            <a:off x="146310" y="3910412"/>
            <a:ext cx="11907846" cy="2860399"/>
            <a:chOff x="146310" y="3910412"/>
            <a:chExt cx="11907846" cy="2860399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DC73AD3-2338-5290-A4B9-4B3C38C2607A}"/>
                </a:ext>
              </a:extLst>
            </p:cNvPr>
            <p:cNvSpPr/>
            <p:nvPr/>
          </p:nvSpPr>
          <p:spPr>
            <a:xfrm>
              <a:off x="146310" y="4175529"/>
              <a:ext cx="4213240" cy="2595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67867E31-1E54-3CE8-FC21-CB80ED2DDC05}"/>
                </a:ext>
              </a:extLst>
            </p:cNvPr>
            <p:cNvSpPr/>
            <p:nvPr/>
          </p:nvSpPr>
          <p:spPr>
            <a:xfrm>
              <a:off x="4760515" y="4160732"/>
              <a:ext cx="3244765" cy="2595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322375D-73D0-5654-D662-01344CD47BE8}"/>
                </a:ext>
              </a:extLst>
            </p:cNvPr>
            <p:cNvSpPr/>
            <p:nvPr/>
          </p:nvSpPr>
          <p:spPr>
            <a:xfrm>
              <a:off x="8349825" y="4160732"/>
              <a:ext cx="3375211" cy="2595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D9A67898-999E-5B4F-872C-77540E471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5831" y="4160732"/>
              <a:ext cx="2901576" cy="2595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D75FCB2-E980-2844-83C5-C87323CBA81B}"/>
                </a:ext>
              </a:extLst>
            </p:cNvPr>
            <p:cNvSpPr txBox="1"/>
            <p:nvPr/>
          </p:nvSpPr>
          <p:spPr>
            <a:xfrm rot="16200000">
              <a:off x="6722998" y="5279937"/>
              <a:ext cx="2195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D. Suzuki, PRL (2009)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BCA857A-6605-8C42-9D71-08B354484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806" y="4160732"/>
              <a:ext cx="3933607" cy="2595282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5881700-1BCD-8F47-91A0-A65CBDB6684F}"/>
                </a:ext>
              </a:extLst>
            </p:cNvPr>
            <p:cNvSpPr txBox="1"/>
            <p:nvPr/>
          </p:nvSpPr>
          <p:spPr>
            <a:xfrm rot="16200000">
              <a:off x="2795624" y="5092139"/>
              <a:ext cx="27327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E. </a:t>
              </a:r>
              <a:r>
                <a:rPr kumimoji="0" lang="fr-FR" sz="1800" b="0" i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Becheva</a:t>
              </a: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, PRL (2006)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45A0D0E-E971-1844-BD37-F4320AA171F1}"/>
                </a:ext>
              </a:extLst>
            </p:cNvPr>
            <p:cNvSpPr txBox="1"/>
            <p:nvPr/>
          </p:nvSpPr>
          <p:spPr>
            <a:xfrm>
              <a:off x="637650" y="6043201"/>
              <a:ext cx="1800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Magicity</a:t>
              </a:r>
              <a:r>
                <a:rPr kumimoji="0" lang="fr-FR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 at N=14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F1938A1-1C9B-EA42-91CE-1ED20578695A}"/>
                </a:ext>
              </a:extLst>
            </p:cNvPr>
            <p:cNvSpPr txBox="1"/>
            <p:nvPr/>
          </p:nvSpPr>
          <p:spPr>
            <a:xfrm>
              <a:off x="6309821" y="4694753"/>
              <a:ext cx="1307695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Breakdown </a:t>
              </a:r>
            </a:p>
            <a:p>
              <a:pPr marL="0" marR="0" lvl="0" indent="0" algn="r" defTabSz="457200" rtl="0" eaLnBrk="1" fontAlgn="auto" latinLnBrk="0" hangingPunct="1">
                <a:lnSpc>
                  <a:spcPts val="17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Z=8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3C81006-20DD-69E1-4CE5-CB03AE0C5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7959" y="4160648"/>
              <a:ext cx="2956112" cy="2595366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1D4D348-2CE4-4E43-8687-71AA0A2FF2AF}"/>
                </a:ext>
              </a:extLst>
            </p:cNvPr>
            <p:cNvSpPr txBox="1"/>
            <p:nvPr/>
          </p:nvSpPr>
          <p:spPr>
            <a:xfrm>
              <a:off x="10080079" y="4925283"/>
              <a:ext cx="1974077" cy="7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ts val="1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Reduction </a:t>
              </a:r>
            </a:p>
            <a:p>
              <a:pPr marL="0" marR="0" lvl="0" indent="0" defTabSz="457200" rtl="0" eaLnBrk="1" fontAlgn="auto" latinLnBrk="0" hangingPunct="1">
                <a:lnSpc>
                  <a:spcPts val="1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factor vs. </a:t>
              </a:r>
              <a:r>
                <a:rPr kumimoji="0" lang="fr-FR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asymmetry</a:t>
              </a:r>
              <a:endParaRPr kumimoji="0" lang="fr-FR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47F24E7D-945C-0344-B71E-E8BE1F7E7C5F}"/>
                </a:ext>
              </a:extLst>
            </p:cNvPr>
            <p:cNvSpPr txBox="1"/>
            <p:nvPr/>
          </p:nvSpPr>
          <p:spPr>
            <a:xfrm rot="16200000">
              <a:off x="10414618" y="5218164"/>
              <a:ext cx="21952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Matta, PRC (2015)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DDA1284-B118-A321-325A-2167277BD416}"/>
              </a:ext>
            </a:extLst>
          </p:cNvPr>
          <p:cNvGrpSpPr/>
          <p:nvPr/>
        </p:nvGrpSpPr>
        <p:grpSpPr>
          <a:xfrm>
            <a:off x="9789095" y="880220"/>
            <a:ext cx="2340705" cy="3245553"/>
            <a:chOff x="9789095" y="880220"/>
            <a:chExt cx="2340705" cy="3245553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92DE9A8-7232-18C3-D6FF-A20A036CACDF}"/>
                </a:ext>
              </a:extLst>
            </p:cNvPr>
            <p:cNvSpPr txBox="1"/>
            <p:nvPr/>
          </p:nvSpPr>
          <p:spPr>
            <a:xfrm>
              <a:off x="9789095" y="1494283"/>
              <a:ext cx="2340705" cy="2631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FDFF"/>
                  </a:solidFill>
                </a:rPr>
                <a:t>Granularity,</a:t>
              </a:r>
            </a:p>
            <a:p>
              <a:r>
                <a:rPr lang="en-US" sz="1600" i="1" dirty="0">
                  <a:solidFill>
                    <a:srgbClr val="00FDFF"/>
                  </a:solidFill>
                </a:rPr>
                <a:t>Resolution,</a:t>
              </a:r>
            </a:p>
            <a:p>
              <a:r>
                <a:rPr lang="en-US" sz="1600" i="1" dirty="0">
                  <a:solidFill>
                    <a:srgbClr val="00FDFF"/>
                  </a:solidFill>
                </a:rPr>
                <a:t>Identification,</a:t>
              </a:r>
            </a:p>
            <a:p>
              <a:r>
                <a:rPr lang="en-US" sz="1600" i="1" dirty="0">
                  <a:solidFill>
                    <a:srgbClr val="00FDFF"/>
                  </a:solidFill>
                </a:rPr>
                <a:t>Transparency</a:t>
              </a:r>
            </a:p>
            <a:p>
              <a:endParaRPr lang="en-US" sz="500" b="1" i="1" dirty="0">
                <a:solidFill>
                  <a:srgbClr val="FFFF00"/>
                </a:solidFill>
              </a:endParaRPr>
            </a:p>
            <a:p>
              <a:r>
                <a:rPr lang="en-US" sz="1600" b="1" i="1" dirty="0">
                  <a:solidFill>
                    <a:srgbClr val="FFFF00"/>
                  </a:solidFill>
                </a:rPr>
                <a:t>EUROPEAN </a:t>
              </a:r>
            </a:p>
            <a:p>
              <a:r>
                <a:rPr lang="en-US" sz="1600" b="1" i="1" dirty="0">
                  <a:solidFill>
                    <a:srgbClr val="FFFF00"/>
                  </a:solidFill>
                </a:rPr>
                <a:t>Collaboration (MoU)</a:t>
              </a:r>
            </a:p>
            <a:p>
              <a:r>
                <a:rPr lang="en-US" sz="1600" i="1" dirty="0">
                  <a:solidFill>
                    <a:schemeClr val="bg1"/>
                  </a:solidFill>
                </a:rPr>
                <a:t>France, Italy</a:t>
              </a:r>
            </a:p>
            <a:p>
              <a:r>
                <a:rPr lang="en-US" sz="1600" i="1" dirty="0">
                  <a:solidFill>
                    <a:schemeClr val="bg1"/>
                  </a:solidFill>
                </a:rPr>
                <a:t>Spain, UK</a:t>
              </a:r>
            </a:p>
            <a:p>
              <a:r>
                <a:rPr lang="en-US" sz="1600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IN2P3 strong </a:t>
              </a:r>
            </a:p>
            <a:p>
              <a:r>
                <a:rPr lang="en-US" sz="1600" i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electronics commitment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849DAF8-751E-3665-C158-F9B09CAC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3698" y="880220"/>
              <a:ext cx="1352292" cy="58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37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3F03D8-0D24-89B2-495F-A0A7A32F4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8"/>
            <a:ext cx="12188825" cy="158068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11" eaLnBrk="1" hangingPunct="1">
              <a:lnSpc>
                <a:spcPct val="80000"/>
              </a:lnSpc>
            </a:pPr>
            <a:r>
              <a:rPr lang="it-IT" sz="4800" b="1" dirty="0">
                <a:solidFill>
                  <a:srgbClr val="FFFF00"/>
                </a:solidFill>
                <a:latin typeface="Corbel"/>
                <a:cs typeface="Corbel"/>
              </a:rPr>
              <a:t>Low-Energy </a:t>
            </a:r>
            <a:r>
              <a:rPr lang="it-IT" sz="4800" b="1" dirty="0" err="1">
                <a:solidFill>
                  <a:srgbClr val="FFFF00"/>
                </a:solidFill>
                <a:latin typeface="Corbel"/>
                <a:cs typeface="Corbel"/>
              </a:rPr>
              <a:t>Nuclear</a:t>
            </a:r>
            <a:r>
              <a:rPr lang="it-IT" sz="4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4800" b="1" dirty="0" err="1">
                <a:solidFill>
                  <a:srgbClr val="FFFF00"/>
                </a:solidFill>
                <a:latin typeface="Corbel"/>
                <a:cs typeface="Corbel"/>
              </a:rPr>
              <a:t>Physics</a:t>
            </a:r>
            <a:r>
              <a:rPr lang="it-IT" sz="4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4000" b="1" dirty="0">
                <a:solidFill>
                  <a:srgbClr val="FFFF00"/>
                </a:solidFill>
                <a:latin typeface="Corbel"/>
                <a:cs typeface="Corbel"/>
              </a:rPr>
              <a:t>(last 20 </a:t>
            </a:r>
            <a:r>
              <a:rPr lang="it-IT" sz="4000" b="1" dirty="0" err="1">
                <a:solidFill>
                  <a:srgbClr val="FFFF00"/>
                </a:solidFill>
                <a:latin typeface="Corbel"/>
                <a:cs typeface="Corbel"/>
              </a:rPr>
              <a:t>years</a:t>
            </a:r>
            <a:r>
              <a:rPr lang="it-IT" sz="4000" b="1" dirty="0">
                <a:solidFill>
                  <a:srgbClr val="FFFF00"/>
                </a:solidFill>
                <a:latin typeface="Corbel"/>
                <a:cs typeface="Corbel"/>
              </a:rPr>
              <a:t>)</a:t>
            </a:r>
          </a:p>
          <a:p>
            <a:pPr algn="ctr" defTabSz="457011" eaLnBrk="1" hangingPunct="1">
              <a:lnSpc>
                <a:spcPct val="80000"/>
              </a:lnSpc>
            </a:pPr>
            <a:endParaRPr lang="it-IT" sz="36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algn="ctr" defTabSz="457011" eaLnBrk="1" hangingPunct="1">
              <a:lnSpc>
                <a:spcPct val="80000"/>
              </a:lnSpc>
            </a:pPr>
            <a:endParaRPr lang="it-IT" sz="36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7C60955-5BE6-5582-0D7F-D66EF0C8FC99}"/>
              </a:ext>
            </a:extLst>
          </p:cNvPr>
          <p:cNvSpPr/>
          <p:nvPr/>
        </p:nvSpPr>
        <p:spPr>
          <a:xfrm>
            <a:off x="3175" y="557445"/>
            <a:ext cx="12188825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093" lvl="5" defTabSz="457011">
              <a:lnSpc>
                <a:spcPct val="80000"/>
              </a:lnSpc>
            </a:pPr>
            <a:endParaRPr lang="it-IT" sz="3200" b="1" dirty="0">
              <a:solidFill>
                <a:srgbClr val="FFFF00"/>
              </a:solidFill>
              <a:latin typeface="Corbel"/>
              <a:cs typeface="Corbel"/>
            </a:endParaRPr>
          </a:p>
          <a:p>
            <a:pPr marL="3770993" lvl="7" indent="-571500" defTabSz="457011">
              <a:buFont typeface="Courier New"/>
              <a:buChar char="o"/>
            </a:pPr>
            <a:r>
              <a:rPr lang="it-IT" sz="3200" i="1" dirty="0" err="1">
                <a:solidFill>
                  <a:srgbClr val="FFFFFF"/>
                </a:solidFill>
                <a:latin typeface="Corbel"/>
                <a:cs typeface="Corbel"/>
              </a:rPr>
              <a:t>Nuclear</a:t>
            </a:r>
            <a:r>
              <a:rPr lang="it-IT" sz="3200" i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3200" i="1" dirty="0" err="1">
                <a:solidFill>
                  <a:srgbClr val="FFFFFF"/>
                </a:solidFill>
                <a:latin typeface="Corbel"/>
                <a:cs typeface="Corbel"/>
              </a:rPr>
              <a:t>Structure</a:t>
            </a:r>
            <a:endParaRPr lang="it-IT" sz="3200" i="1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3770993" lvl="7" indent="-571500" defTabSz="457011">
              <a:buFont typeface="Courier New"/>
              <a:buChar char="o"/>
            </a:pPr>
            <a:endParaRPr lang="it-IT" sz="900" i="1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3770993" lvl="7" indent="-571500" defTabSz="457011">
              <a:buFont typeface="Courier New"/>
              <a:buChar char="o"/>
            </a:pPr>
            <a:r>
              <a:rPr lang="it-IT" sz="3200" i="1" dirty="0">
                <a:solidFill>
                  <a:srgbClr val="FFFFFF"/>
                </a:solidFill>
                <a:latin typeface="Corbel"/>
                <a:cs typeface="Corbel"/>
              </a:rPr>
              <a:t>Reaction Dynamics</a:t>
            </a:r>
          </a:p>
          <a:p>
            <a:pPr marL="3199493" lvl="7" defTabSz="457011"/>
            <a:endParaRPr lang="it-IT" i="1" dirty="0">
              <a:solidFill>
                <a:srgbClr val="FFFFFF"/>
              </a:solidFill>
              <a:latin typeface="Corbel"/>
              <a:cs typeface="Corbel"/>
            </a:endParaRPr>
          </a:p>
          <a:p>
            <a:pPr marL="3199493" lvl="7" defTabSz="457011"/>
            <a:endParaRPr lang="it-IT" sz="200" i="1" dirty="0">
              <a:solidFill>
                <a:srgbClr val="FFFFFF"/>
              </a:solidFill>
              <a:latin typeface="Corbel"/>
              <a:cs typeface="Corbel"/>
            </a:endParaRPr>
          </a:p>
          <a:p>
            <a:pPr indent="-907" algn="ctr" defTabSz="457011"/>
            <a:r>
              <a:rPr lang="it-IT" sz="3600" b="1" i="1" dirty="0">
                <a:solidFill>
                  <a:srgbClr val="FFD579"/>
                </a:solidFill>
                <a:latin typeface="Corbel" panose="020B0503020204020204" pitchFamily="34" charset="0"/>
              </a:rPr>
              <a:t>Applications</a:t>
            </a:r>
            <a:r>
              <a:rPr lang="it-IT" sz="2800" i="1" dirty="0">
                <a:solidFill>
                  <a:srgbClr val="FFFFFF"/>
                </a:solidFill>
                <a:latin typeface="Corbel"/>
                <a:cs typeface="Corbel"/>
              </a:rPr>
              <a:t>: </a:t>
            </a:r>
            <a:r>
              <a:rPr lang="it-IT" sz="2800" i="1" dirty="0" err="1">
                <a:solidFill>
                  <a:srgbClr val="FFFFFF"/>
                </a:solidFill>
                <a:latin typeface="Corbel"/>
                <a:cs typeface="Corbel"/>
              </a:rPr>
              <a:t>Nuclear</a:t>
            </a:r>
            <a:r>
              <a:rPr lang="it-IT" sz="2800" i="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lang="it-IT" sz="2800" i="1" dirty="0" err="1">
                <a:solidFill>
                  <a:srgbClr val="FFFFFF"/>
                </a:solidFill>
                <a:latin typeface="Corbel"/>
                <a:cs typeface="Corbel"/>
              </a:rPr>
              <a:t>Astrophysics</a:t>
            </a:r>
            <a:r>
              <a:rPr lang="it-IT" sz="2800" i="1" dirty="0">
                <a:solidFill>
                  <a:srgbClr val="FFFFFF"/>
                </a:solidFill>
                <a:latin typeface="Corbel"/>
                <a:cs typeface="Corbel"/>
              </a:rPr>
              <a:t>, </a:t>
            </a:r>
            <a:r>
              <a:rPr lang="it-IT" sz="2800" i="1" dirty="0" err="1">
                <a:solidFill>
                  <a:srgbClr val="FFFFFF"/>
                </a:solidFill>
                <a:latin typeface="Corbel"/>
                <a:cs typeface="Corbel"/>
              </a:rPr>
              <a:t>Nuclear</a:t>
            </a:r>
            <a:r>
              <a:rPr lang="it-IT" sz="2800" i="1" dirty="0">
                <a:solidFill>
                  <a:srgbClr val="FFFFFF"/>
                </a:solidFill>
                <a:latin typeface="Corbel"/>
                <a:cs typeface="Corbel"/>
              </a:rPr>
              <a:t> Medicine, Accelerator, Energy …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C5B47F7-409C-5949-D6F4-762232F27305}"/>
              </a:ext>
            </a:extLst>
          </p:cNvPr>
          <p:cNvGrpSpPr/>
          <p:nvPr/>
        </p:nvGrpSpPr>
        <p:grpSpPr>
          <a:xfrm>
            <a:off x="7204363" y="1058883"/>
            <a:ext cx="3524453" cy="1079251"/>
            <a:chOff x="7204363" y="1058883"/>
            <a:chExt cx="3524453" cy="1079251"/>
          </a:xfrm>
        </p:grpSpPr>
        <p:sp>
          <p:nvSpPr>
            <p:cNvPr id="6" name="Parentesi graffa chiusa 5">
              <a:extLst>
                <a:ext uri="{FF2B5EF4-FFF2-40B4-BE49-F238E27FC236}">
                  <a16:creationId xmlns:a16="http://schemas.microsoft.com/office/drawing/2014/main" id="{95370349-2D01-CD7D-7BF6-4F929D5FE81B}"/>
                </a:ext>
              </a:extLst>
            </p:cNvPr>
            <p:cNvSpPr/>
            <p:nvPr/>
          </p:nvSpPr>
          <p:spPr>
            <a:xfrm>
              <a:off x="7204363" y="1058883"/>
              <a:ext cx="443346" cy="1079251"/>
            </a:xfrm>
            <a:prstGeom prst="rightBrace">
              <a:avLst/>
            </a:prstGeom>
            <a:ln w="47625">
              <a:solidFill>
                <a:srgbClr val="FFD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AFFBD4B-9914-DA13-5FD3-E9C836C3F19F}"/>
                </a:ext>
              </a:extLst>
            </p:cNvPr>
            <p:cNvSpPr txBox="1"/>
            <p:nvPr/>
          </p:nvSpPr>
          <p:spPr>
            <a:xfrm>
              <a:off x="7962097" y="1244565"/>
              <a:ext cx="27667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solidFill>
                    <a:srgbClr val="FFD579"/>
                  </a:solidFill>
                  <a:latin typeface="Corbel" panose="020B0503020204020204" pitchFamily="34" charset="0"/>
                </a:rPr>
                <a:t>Basic Science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6602B023-A6E3-FF7C-7101-8DAD132F7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6"/>
          <a:stretch/>
        </p:blipFill>
        <p:spPr>
          <a:xfrm>
            <a:off x="1629236" y="4151513"/>
            <a:ext cx="8933528" cy="27064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98501A-B003-B92F-4DC6-6AD8CCBD85D3}"/>
              </a:ext>
            </a:extLst>
          </p:cNvPr>
          <p:cNvSpPr txBox="1"/>
          <p:nvPr/>
        </p:nvSpPr>
        <p:spPr>
          <a:xfrm>
            <a:off x="-20253" y="3240940"/>
            <a:ext cx="122122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very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 personal 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selection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is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presented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mainly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 on </a:t>
            </a:r>
            <a:r>
              <a:rPr lang="it-IT" sz="3000" b="1" i="1" kern="0" dirty="0">
                <a:solidFill>
                  <a:srgbClr val="00FDFF"/>
                </a:solidFill>
                <a:latin typeface="Arial"/>
              </a:rPr>
              <a:t>B</a:t>
            </a:r>
            <a:r>
              <a:rPr kumimoji="0" lang="it-IT" sz="3000" b="1" i="1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asic</a:t>
            </a:r>
            <a:r>
              <a:rPr kumimoji="0" lang="it-IT" sz="3000" b="1" i="1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</a:rPr>
              <a:t> Science</a:t>
            </a:r>
            <a:endParaRPr kumimoji="0" lang="it-IT" sz="3000" b="0" i="1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40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F76880-3BED-05DB-5822-749A752E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8429" y="-43757"/>
            <a:ext cx="12363713" cy="6901757"/>
          </a:xfrm>
          <a:prstGeom prst="rect">
            <a:avLst/>
          </a:prstGeom>
        </p:spPr>
      </p:pic>
      <p:cxnSp>
        <p:nvCxnSpPr>
          <p:cNvPr id="3" name="Łącznik prosty ze strzałką 96">
            <a:extLst>
              <a:ext uri="{FF2B5EF4-FFF2-40B4-BE49-F238E27FC236}">
                <a16:creationId xmlns:a16="http://schemas.microsoft.com/office/drawing/2014/main" id="{DC57155D-3F24-AECF-5F1C-CB7995DE0729}"/>
              </a:ext>
            </a:extLst>
          </p:cNvPr>
          <p:cNvCxnSpPr/>
          <p:nvPr/>
        </p:nvCxnSpPr>
        <p:spPr bwMode="auto">
          <a:xfrm>
            <a:off x="2884007" y="6213351"/>
            <a:ext cx="4268324" cy="95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ole tekstowe 101">
            <a:extLst>
              <a:ext uri="{FF2B5EF4-FFF2-40B4-BE49-F238E27FC236}">
                <a16:creationId xmlns:a16="http://schemas.microsoft.com/office/drawing/2014/main" id="{EE4EFAED-F9F2-F080-3753-D7E1C148D25B}"/>
              </a:ext>
            </a:extLst>
          </p:cNvPr>
          <p:cNvSpPr txBox="1"/>
          <p:nvPr/>
        </p:nvSpPr>
        <p:spPr>
          <a:xfrm>
            <a:off x="3658778" y="6196027"/>
            <a:ext cx="2399912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Neutron number N</a:t>
            </a:r>
          </a:p>
        </p:txBody>
      </p:sp>
      <p:cxnSp>
        <p:nvCxnSpPr>
          <p:cNvPr id="5" name="Łącznik prosty ze strzałką 93">
            <a:extLst>
              <a:ext uri="{FF2B5EF4-FFF2-40B4-BE49-F238E27FC236}">
                <a16:creationId xmlns:a16="http://schemas.microsoft.com/office/drawing/2014/main" id="{FF9C7F8C-559F-FB96-12B9-BA94EE7BB11F}"/>
              </a:ext>
            </a:extLst>
          </p:cNvPr>
          <p:cNvCxnSpPr/>
          <p:nvPr/>
        </p:nvCxnSpPr>
        <p:spPr bwMode="auto">
          <a:xfrm flipV="1">
            <a:off x="1286819" y="3540083"/>
            <a:ext cx="0" cy="2231440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pole tekstowe 104">
            <a:extLst>
              <a:ext uri="{FF2B5EF4-FFF2-40B4-BE49-F238E27FC236}">
                <a16:creationId xmlns:a16="http://schemas.microsoft.com/office/drawing/2014/main" id="{4B982288-7616-C940-FBED-01DD0F4A9533}"/>
              </a:ext>
            </a:extLst>
          </p:cNvPr>
          <p:cNvSpPr txBox="1"/>
          <p:nvPr/>
        </p:nvSpPr>
        <p:spPr>
          <a:xfrm rot="16200000">
            <a:off x="-167262" y="4367752"/>
            <a:ext cx="2280119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Proton number  Z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F56E93B-BED4-2BD5-4A88-645CF20F4FB9}"/>
              </a:ext>
            </a:extLst>
          </p:cNvPr>
          <p:cNvGrpSpPr/>
          <p:nvPr/>
        </p:nvGrpSpPr>
        <p:grpSpPr>
          <a:xfrm>
            <a:off x="5143753" y="3540084"/>
            <a:ext cx="1829875" cy="1865855"/>
            <a:chOff x="5142164" y="3540083"/>
            <a:chExt cx="1829875" cy="1865855"/>
          </a:xfrm>
        </p:grpSpPr>
        <p:cxnSp>
          <p:nvCxnSpPr>
            <p:cNvPr id="8" name="Straight Connector 66">
              <a:extLst>
                <a:ext uri="{FF2B5EF4-FFF2-40B4-BE49-F238E27FC236}">
                  <a16:creationId xmlns:a16="http://schemas.microsoft.com/office/drawing/2014/main" id="{99BD8613-6143-27AC-075E-480D5C39CE83}"/>
                </a:ext>
              </a:extLst>
            </p:cNvPr>
            <p:cNvCxnSpPr/>
            <p:nvPr/>
          </p:nvCxnSpPr>
          <p:spPr>
            <a:xfrm>
              <a:off x="5196944" y="3540083"/>
              <a:ext cx="860159" cy="1429833"/>
            </a:xfrm>
            <a:prstGeom prst="line">
              <a:avLst/>
            </a:prstGeom>
            <a:noFill/>
            <a:ln w="28575" cap="flat" cmpd="sng" algn="ctr">
              <a:solidFill>
                <a:srgbClr val="00FDFF"/>
              </a:solidFill>
              <a:prstDash val="solid"/>
            </a:ln>
            <a:effectLst/>
          </p:spPr>
        </p:cxn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E2C9866-B047-87C7-65ED-A7CB5D6D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164" y="4882752"/>
              <a:ext cx="1829875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037" eaLnBrk="1" hangingPunct="1">
                <a:defRPr/>
              </a:pPr>
              <a:r>
                <a:rPr lang="en-US" sz="2800" b="1" kern="0" dirty="0">
                  <a:solidFill>
                    <a:srgbClr val="00FDFF"/>
                  </a:solidFill>
                  <a:latin typeface="Corbel" charset="0"/>
                  <a:cs typeface="Corbel" charset="0"/>
                </a:rPr>
                <a:t>248 Stable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9DC4BA1-DE0E-52E1-3E31-58FDBA8284C5}"/>
              </a:ext>
            </a:extLst>
          </p:cNvPr>
          <p:cNvGrpSpPr/>
          <p:nvPr/>
        </p:nvGrpSpPr>
        <p:grpSpPr>
          <a:xfrm>
            <a:off x="3670856" y="1913318"/>
            <a:ext cx="6962274" cy="2676882"/>
            <a:chOff x="3643146" y="2069432"/>
            <a:chExt cx="6962274" cy="2676882"/>
          </a:xfrm>
        </p:grpSpPr>
        <p:sp>
          <p:nvSpPr>
            <p:cNvPr id="11" name="Dowolny kształt 4">
              <a:extLst>
                <a:ext uri="{FF2B5EF4-FFF2-40B4-BE49-F238E27FC236}">
                  <a16:creationId xmlns:a16="http://schemas.microsoft.com/office/drawing/2014/main" id="{5ABCB38E-9E73-E243-24BC-18D26F02B24D}"/>
                </a:ext>
              </a:extLst>
            </p:cNvPr>
            <p:cNvSpPr/>
            <p:nvPr/>
          </p:nvSpPr>
          <p:spPr>
            <a:xfrm>
              <a:off x="3643146" y="2069432"/>
              <a:ext cx="6962274" cy="2676882"/>
            </a:xfrm>
            <a:custGeom>
              <a:avLst/>
              <a:gdLst>
                <a:gd name="connsiteX0" fmla="*/ 0 w 6962274"/>
                <a:gd name="connsiteY0" fmla="*/ 2662990 h 2676882"/>
                <a:gd name="connsiteX1" fmla="*/ 689810 w 6962274"/>
                <a:gd name="connsiteY1" fmla="*/ 2662990 h 2676882"/>
                <a:gd name="connsiteX2" fmla="*/ 1026695 w 6962274"/>
                <a:gd name="connsiteY2" fmla="*/ 2518611 h 2676882"/>
                <a:gd name="connsiteX3" fmla="*/ 1347537 w 6962274"/>
                <a:gd name="connsiteY3" fmla="*/ 2390274 h 2676882"/>
                <a:gd name="connsiteX4" fmla="*/ 1604210 w 6962274"/>
                <a:gd name="connsiteY4" fmla="*/ 2294021 h 2676882"/>
                <a:gd name="connsiteX5" fmla="*/ 1925053 w 6962274"/>
                <a:gd name="connsiteY5" fmla="*/ 2213811 h 2676882"/>
                <a:gd name="connsiteX6" fmla="*/ 2117558 w 6962274"/>
                <a:gd name="connsiteY6" fmla="*/ 2149642 h 2676882"/>
                <a:gd name="connsiteX7" fmla="*/ 2342147 w 6962274"/>
                <a:gd name="connsiteY7" fmla="*/ 2053390 h 2676882"/>
                <a:gd name="connsiteX8" fmla="*/ 2406316 w 6962274"/>
                <a:gd name="connsiteY8" fmla="*/ 2037348 h 2676882"/>
                <a:gd name="connsiteX9" fmla="*/ 2406316 w 6962274"/>
                <a:gd name="connsiteY9" fmla="*/ 1941095 h 2676882"/>
                <a:gd name="connsiteX10" fmla="*/ 2502568 w 6962274"/>
                <a:gd name="connsiteY10" fmla="*/ 1844842 h 2676882"/>
                <a:gd name="connsiteX11" fmla="*/ 2743200 w 6962274"/>
                <a:gd name="connsiteY11" fmla="*/ 1684421 h 2676882"/>
                <a:gd name="connsiteX12" fmla="*/ 3015916 w 6962274"/>
                <a:gd name="connsiteY12" fmla="*/ 1620253 h 2676882"/>
                <a:gd name="connsiteX13" fmla="*/ 3368842 w 6962274"/>
                <a:gd name="connsiteY13" fmla="*/ 1524000 h 2676882"/>
                <a:gd name="connsiteX14" fmla="*/ 3850105 w 6962274"/>
                <a:gd name="connsiteY14" fmla="*/ 1363579 h 2676882"/>
                <a:gd name="connsiteX15" fmla="*/ 4203031 w 6962274"/>
                <a:gd name="connsiteY15" fmla="*/ 1251285 h 2676882"/>
                <a:gd name="connsiteX16" fmla="*/ 4411579 w 6962274"/>
                <a:gd name="connsiteY16" fmla="*/ 1171074 h 2676882"/>
                <a:gd name="connsiteX17" fmla="*/ 4555958 w 6962274"/>
                <a:gd name="connsiteY17" fmla="*/ 1106906 h 2676882"/>
                <a:gd name="connsiteX18" fmla="*/ 4572000 w 6962274"/>
                <a:gd name="connsiteY18" fmla="*/ 946485 h 2676882"/>
                <a:gd name="connsiteX19" fmla="*/ 4588042 w 6962274"/>
                <a:gd name="connsiteY19" fmla="*/ 818148 h 2676882"/>
                <a:gd name="connsiteX20" fmla="*/ 4860758 w 6962274"/>
                <a:gd name="connsiteY20" fmla="*/ 786064 h 2676882"/>
                <a:gd name="connsiteX21" fmla="*/ 5245768 w 6962274"/>
                <a:gd name="connsiteY21" fmla="*/ 721895 h 2676882"/>
                <a:gd name="connsiteX22" fmla="*/ 5646821 w 6962274"/>
                <a:gd name="connsiteY22" fmla="*/ 625642 h 2676882"/>
                <a:gd name="connsiteX23" fmla="*/ 5919537 w 6962274"/>
                <a:gd name="connsiteY23" fmla="*/ 497306 h 2676882"/>
                <a:gd name="connsiteX24" fmla="*/ 6256421 w 6962274"/>
                <a:gd name="connsiteY24" fmla="*/ 336885 h 2676882"/>
                <a:gd name="connsiteX25" fmla="*/ 6577263 w 6962274"/>
                <a:gd name="connsiteY25" fmla="*/ 192506 h 2676882"/>
                <a:gd name="connsiteX26" fmla="*/ 6866021 w 6962274"/>
                <a:gd name="connsiteY26" fmla="*/ 64169 h 2676882"/>
                <a:gd name="connsiteX27" fmla="*/ 6962274 w 6962274"/>
                <a:gd name="connsiteY27" fmla="*/ 0 h 2676882"/>
                <a:gd name="connsiteX28" fmla="*/ 6962274 w 6962274"/>
                <a:gd name="connsiteY28" fmla="*/ 0 h 267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274" h="2676882">
                  <a:moveTo>
                    <a:pt x="0" y="2662990"/>
                  </a:moveTo>
                  <a:cubicBezTo>
                    <a:pt x="259347" y="2675021"/>
                    <a:pt x="518694" y="2687053"/>
                    <a:pt x="689810" y="2662990"/>
                  </a:cubicBezTo>
                  <a:cubicBezTo>
                    <a:pt x="860926" y="2638927"/>
                    <a:pt x="917074" y="2564064"/>
                    <a:pt x="1026695" y="2518611"/>
                  </a:cubicBezTo>
                  <a:cubicBezTo>
                    <a:pt x="1136316" y="2473158"/>
                    <a:pt x="1251284" y="2427706"/>
                    <a:pt x="1347537" y="2390274"/>
                  </a:cubicBezTo>
                  <a:cubicBezTo>
                    <a:pt x="1443790" y="2352842"/>
                    <a:pt x="1507957" y="2323431"/>
                    <a:pt x="1604210" y="2294021"/>
                  </a:cubicBezTo>
                  <a:cubicBezTo>
                    <a:pt x="1700463" y="2264611"/>
                    <a:pt x="1839495" y="2237874"/>
                    <a:pt x="1925053" y="2213811"/>
                  </a:cubicBezTo>
                  <a:cubicBezTo>
                    <a:pt x="2010611" y="2189748"/>
                    <a:pt x="2048042" y="2176379"/>
                    <a:pt x="2117558" y="2149642"/>
                  </a:cubicBezTo>
                  <a:cubicBezTo>
                    <a:pt x="2187074" y="2122905"/>
                    <a:pt x="2342147" y="2053390"/>
                    <a:pt x="2342147" y="2053390"/>
                  </a:cubicBezTo>
                  <a:cubicBezTo>
                    <a:pt x="2390273" y="2034674"/>
                    <a:pt x="2395621" y="2056064"/>
                    <a:pt x="2406316" y="2037348"/>
                  </a:cubicBezTo>
                  <a:cubicBezTo>
                    <a:pt x="2417011" y="2018632"/>
                    <a:pt x="2390274" y="1973179"/>
                    <a:pt x="2406316" y="1941095"/>
                  </a:cubicBezTo>
                  <a:cubicBezTo>
                    <a:pt x="2422358" y="1909011"/>
                    <a:pt x="2446421" y="1887621"/>
                    <a:pt x="2502568" y="1844842"/>
                  </a:cubicBezTo>
                  <a:cubicBezTo>
                    <a:pt x="2558715" y="1802063"/>
                    <a:pt x="2657642" y="1721852"/>
                    <a:pt x="2743200" y="1684421"/>
                  </a:cubicBezTo>
                  <a:cubicBezTo>
                    <a:pt x="2828758" y="1646990"/>
                    <a:pt x="2911642" y="1646990"/>
                    <a:pt x="3015916" y="1620253"/>
                  </a:cubicBezTo>
                  <a:cubicBezTo>
                    <a:pt x="3120190" y="1593516"/>
                    <a:pt x="3229811" y="1566779"/>
                    <a:pt x="3368842" y="1524000"/>
                  </a:cubicBezTo>
                  <a:cubicBezTo>
                    <a:pt x="3507873" y="1481221"/>
                    <a:pt x="3850105" y="1363579"/>
                    <a:pt x="3850105" y="1363579"/>
                  </a:cubicBezTo>
                  <a:lnTo>
                    <a:pt x="4203031" y="1251285"/>
                  </a:lnTo>
                  <a:cubicBezTo>
                    <a:pt x="4296610" y="1219201"/>
                    <a:pt x="4352758" y="1195137"/>
                    <a:pt x="4411579" y="1171074"/>
                  </a:cubicBezTo>
                  <a:cubicBezTo>
                    <a:pt x="4470400" y="1147011"/>
                    <a:pt x="4529221" y="1144337"/>
                    <a:pt x="4555958" y="1106906"/>
                  </a:cubicBezTo>
                  <a:cubicBezTo>
                    <a:pt x="4582695" y="1069475"/>
                    <a:pt x="4566653" y="994611"/>
                    <a:pt x="4572000" y="946485"/>
                  </a:cubicBezTo>
                  <a:cubicBezTo>
                    <a:pt x="4577347" y="898359"/>
                    <a:pt x="4539916" y="844885"/>
                    <a:pt x="4588042" y="818148"/>
                  </a:cubicBezTo>
                  <a:cubicBezTo>
                    <a:pt x="4636168" y="791411"/>
                    <a:pt x="4751137" y="802106"/>
                    <a:pt x="4860758" y="786064"/>
                  </a:cubicBezTo>
                  <a:cubicBezTo>
                    <a:pt x="4970379" y="770022"/>
                    <a:pt x="5114758" y="748632"/>
                    <a:pt x="5245768" y="721895"/>
                  </a:cubicBezTo>
                  <a:cubicBezTo>
                    <a:pt x="5376779" y="695158"/>
                    <a:pt x="5534526" y="663073"/>
                    <a:pt x="5646821" y="625642"/>
                  </a:cubicBezTo>
                  <a:cubicBezTo>
                    <a:pt x="5759116" y="588211"/>
                    <a:pt x="5919537" y="497306"/>
                    <a:pt x="5919537" y="497306"/>
                  </a:cubicBezTo>
                  <a:lnTo>
                    <a:pt x="6256421" y="336885"/>
                  </a:lnTo>
                  <a:cubicBezTo>
                    <a:pt x="6366042" y="286085"/>
                    <a:pt x="6577263" y="192506"/>
                    <a:pt x="6577263" y="192506"/>
                  </a:cubicBezTo>
                  <a:cubicBezTo>
                    <a:pt x="6678863" y="147053"/>
                    <a:pt x="6801853" y="96253"/>
                    <a:pt x="6866021" y="64169"/>
                  </a:cubicBezTo>
                  <a:cubicBezTo>
                    <a:pt x="6930189" y="32085"/>
                    <a:pt x="6962274" y="0"/>
                    <a:pt x="6962274" y="0"/>
                  </a:cubicBezTo>
                  <a:lnTo>
                    <a:pt x="6962274" y="0"/>
                  </a:lnTo>
                </a:path>
              </a:pathLst>
            </a:custGeom>
            <a:noFill/>
            <a:ln w="120650">
              <a:solidFill>
                <a:srgbClr val="66FF66"/>
              </a:solidFill>
              <a:tailEnd type="stealth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8142252-5D1D-CCA2-9567-4E0D89839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79697">
              <a:off x="6143976" y="2926456"/>
              <a:ext cx="2023238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418BA-2726-258E-89C3-D0EF63359C07}"/>
              </a:ext>
            </a:extLst>
          </p:cNvPr>
          <p:cNvSpPr txBox="1"/>
          <p:nvPr/>
        </p:nvSpPr>
        <p:spPr>
          <a:xfrm rot="20174759">
            <a:off x="6757811" y="3474395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dripline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F7E4251-571F-0116-4FBC-ED671FA989E8}"/>
              </a:ext>
            </a:extLst>
          </p:cNvPr>
          <p:cNvSpPr/>
          <p:nvPr/>
        </p:nvSpPr>
        <p:spPr>
          <a:xfrm>
            <a:off x="114484" y="-43757"/>
            <a:ext cx="447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Nuclear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Structure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17" name="Straight Connector 69">
            <a:extLst>
              <a:ext uri="{FF2B5EF4-FFF2-40B4-BE49-F238E27FC236}">
                <a16:creationId xmlns:a16="http://schemas.microsoft.com/office/drawing/2014/main" id="{156195A0-9613-04CD-AF7E-30A483366C23}"/>
              </a:ext>
            </a:extLst>
          </p:cNvPr>
          <p:cNvCxnSpPr>
            <a:cxnSpLocks/>
          </p:cNvCxnSpPr>
          <p:nvPr/>
        </p:nvCxnSpPr>
        <p:spPr>
          <a:xfrm flipV="1">
            <a:off x="6745711" y="1406342"/>
            <a:ext cx="549735" cy="1319832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96FAB21B-427A-45A2-506D-828B0695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107" y="3345750"/>
            <a:ext cx="2896874" cy="954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&gt;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7000 estimated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   in the Universe</a:t>
            </a:r>
          </a:p>
        </p:txBody>
      </p:sp>
      <p:cxnSp>
        <p:nvCxnSpPr>
          <p:cNvPr id="19" name="Straight Connector 69">
            <a:extLst>
              <a:ext uri="{FF2B5EF4-FFF2-40B4-BE49-F238E27FC236}">
                <a16:creationId xmlns:a16="http://schemas.microsoft.com/office/drawing/2014/main" id="{AB273D08-D262-1BDE-230D-FE4A348886E5}"/>
              </a:ext>
            </a:extLst>
          </p:cNvPr>
          <p:cNvCxnSpPr>
            <a:cxnSpLocks/>
          </p:cNvCxnSpPr>
          <p:nvPr/>
        </p:nvCxnSpPr>
        <p:spPr>
          <a:xfrm>
            <a:off x="8665687" y="2479152"/>
            <a:ext cx="1417708" cy="949848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E0251B9E-C73C-4B8C-3681-0013563F9244}"/>
              </a:ext>
            </a:extLst>
          </p:cNvPr>
          <p:cNvSpPr/>
          <p:nvPr/>
        </p:nvSpPr>
        <p:spPr>
          <a:xfrm>
            <a:off x="6519198" y="150002"/>
            <a:ext cx="1984772" cy="5231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46">
            <a:extLst>
              <a:ext uri="{FF2B5EF4-FFF2-40B4-BE49-F238E27FC236}">
                <a16:creationId xmlns:a16="http://schemas.microsoft.com/office/drawing/2014/main" id="{A10DD917-8942-E12F-1660-54016E2804C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612" y="79320"/>
            <a:ext cx="1500045" cy="1372741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86FE9E65-FB91-29B3-9304-BF859301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724" y="452269"/>
            <a:ext cx="1859963" cy="95407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~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3000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discovered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7E1240-19FC-DF8E-F2BE-2ECED16D61F0}"/>
              </a:ext>
            </a:extLst>
          </p:cNvPr>
          <p:cNvSpPr txBox="1"/>
          <p:nvPr/>
        </p:nvSpPr>
        <p:spPr>
          <a:xfrm>
            <a:off x="8501304" y="4352696"/>
            <a:ext cx="381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a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research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field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with</a:t>
            </a:r>
            <a:r>
              <a:rPr kumimoji="0" lang="it-IT" sz="2800" b="1" i="1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enormous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discovery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potential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2511E0-0332-76E5-A14B-79FA462FEAAC}"/>
              </a:ext>
            </a:extLst>
          </p:cNvPr>
          <p:cNvSpPr txBox="1"/>
          <p:nvPr/>
        </p:nvSpPr>
        <p:spPr>
          <a:xfrm>
            <a:off x="-24211" y="6151745"/>
            <a:ext cx="12315276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IPN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always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contributed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with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pioneering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, top-class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research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 </a:t>
            </a:r>
            <a:endParaRPr lang="it-IT" sz="3000" dirty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B2BCD5F-FC8A-7150-D12C-58B654FCE454}"/>
              </a:ext>
            </a:extLst>
          </p:cNvPr>
          <p:cNvGrpSpPr/>
          <p:nvPr/>
        </p:nvGrpSpPr>
        <p:grpSpPr>
          <a:xfrm>
            <a:off x="6613375" y="1624347"/>
            <a:ext cx="5223606" cy="4536803"/>
            <a:chOff x="682312" y="911860"/>
            <a:chExt cx="5852036" cy="5486400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2E62EB5-9BE7-149B-2378-C559378A437C}"/>
                </a:ext>
              </a:extLst>
            </p:cNvPr>
            <p:cNvSpPr/>
            <p:nvPr/>
          </p:nvSpPr>
          <p:spPr>
            <a:xfrm>
              <a:off x="708396" y="911860"/>
              <a:ext cx="5825952" cy="5486400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EB930B47-6524-3BE2-F19F-888880193458}"/>
                </a:ext>
              </a:extLst>
            </p:cNvPr>
            <p:cNvCxnSpPr>
              <a:cxnSpLocks/>
            </p:cNvCxnSpPr>
            <p:nvPr/>
          </p:nvCxnSpPr>
          <p:spPr>
            <a:xfrm>
              <a:off x="2803072" y="4604660"/>
              <a:ext cx="2062842" cy="0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8" descr="rotation">
              <a:extLst>
                <a:ext uri="{FF2B5EF4-FFF2-40B4-BE49-F238E27FC236}">
                  <a16:creationId xmlns:a16="http://schemas.microsoft.com/office/drawing/2014/main" id="{FBB009F9-859D-150D-A84C-61EE7A47714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450" y="4127617"/>
              <a:ext cx="1188000" cy="114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11EFC674-3832-1D77-F4E2-7ADD0F082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691" y="4176604"/>
              <a:ext cx="1467517" cy="34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Rotations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91911CA-80C5-9006-2F1F-6991B9620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072" y="1265712"/>
              <a:ext cx="0" cy="3338948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8D0649F-7782-76D9-8A52-CA70E81864DB}"/>
                </a:ext>
              </a:extLst>
            </p:cNvPr>
            <p:cNvGrpSpPr/>
            <p:nvPr/>
          </p:nvGrpSpPr>
          <p:grpSpPr>
            <a:xfrm>
              <a:off x="3027477" y="1346806"/>
              <a:ext cx="1343632" cy="1743551"/>
              <a:chOff x="9920580" y="5381663"/>
              <a:chExt cx="1343632" cy="1743551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9E996530-63F5-1771-8335-7884365DED4D}"/>
                  </a:ext>
                </a:extLst>
              </p:cNvPr>
              <p:cNvSpPr/>
              <p:nvPr/>
            </p:nvSpPr>
            <p:spPr>
              <a:xfrm>
                <a:off x="9988934" y="5381663"/>
                <a:ext cx="1275278" cy="1092311"/>
              </a:xfrm>
              <a:prstGeom prst="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 Box 6">
                <a:extLst>
                  <a:ext uri="{FF2B5EF4-FFF2-40B4-BE49-F238E27FC236}">
                    <a16:creationId xmlns:a16="http://schemas.microsoft.com/office/drawing/2014/main" id="{9C5D4A45-3A82-D3EB-C342-6F20BA6F7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0580" y="6596864"/>
                <a:ext cx="1343627" cy="52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GIANT DIPOLE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RESONANCE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  <p:pic>
            <p:nvPicPr>
              <p:cNvPr id="37" name="Picture 5" descr="dipole2">
                <a:extLst>
                  <a:ext uri="{FF2B5EF4-FFF2-40B4-BE49-F238E27FC236}">
                    <a16:creationId xmlns:a16="http://schemas.microsoft.com/office/drawing/2014/main" id="{265082CF-94DB-8CA9-BE0A-057BF75F4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2144" y="5520652"/>
                <a:ext cx="1101299" cy="935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6">
                <a:extLst>
                  <a:ext uri="{FF2B5EF4-FFF2-40B4-BE49-F238E27FC236}">
                    <a16:creationId xmlns:a16="http://schemas.microsoft.com/office/drawing/2014/main" id="{A693F9B6-B47B-37D5-C3E7-B40FA4E5D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837" y="5409885"/>
                <a:ext cx="1017168" cy="335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8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Vibrations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</p:grp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F51554C8-7922-B612-4748-1831E6479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088" y="4789269"/>
              <a:ext cx="2464221" cy="41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angular momentum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F3AF4E22-3D3F-D4BF-A5E9-4048667A7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272" y="4604660"/>
              <a:ext cx="1828800" cy="1316179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FCD3FFC6-83FA-3AD1-D8DB-4357F8FBE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162" y="1742027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Temperature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1F36FC55-EBDD-659D-C0E0-59944F4CF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47199">
              <a:off x="682312" y="4823803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Isospin (exoticity)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pic>
          <p:nvPicPr>
            <p:cNvPr id="34" name="Picture 2" descr="Halo nucleus | TRIUMF : Canada's particle accelerator centre">
              <a:extLst>
                <a:ext uri="{FF2B5EF4-FFF2-40B4-BE49-F238E27FC236}">
                  <a16:creationId xmlns:a16="http://schemas.microsoft.com/office/drawing/2014/main" id="{C090110E-3377-7727-6486-65E20C36F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6055" y="5289775"/>
              <a:ext cx="981422" cy="895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890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uppo 94">
            <a:extLst>
              <a:ext uri="{FF2B5EF4-FFF2-40B4-BE49-F238E27FC236}">
                <a16:creationId xmlns:a16="http://schemas.microsoft.com/office/drawing/2014/main" id="{84D7BE4C-930A-8348-A277-F4D608D8A77D}"/>
              </a:ext>
            </a:extLst>
          </p:cNvPr>
          <p:cNvGrpSpPr/>
          <p:nvPr/>
        </p:nvGrpSpPr>
        <p:grpSpPr>
          <a:xfrm>
            <a:off x="523938" y="1287433"/>
            <a:ext cx="4910667" cy="5175997"/>
            <a:chOff x="523938" y="1287433"/>
            <a:chExt cx="4910667" cy="5175997"/>
          </a:xfrm>
        </p:grpSpPr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19C33CBC-34F5-B224-C4B2-7B651796E133}"/>
                </a:ext>
              </a:extLst>
            </p:cNvPr>
            <p:cNvSpPr/>
            <p:nvPr/>
          </p:nvSpPr>
          <p:spPr>
            <a:xfrm>
              <a:off x="523938" y="1287433"/>
              <a:ext cx="4910667" cy="51759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800" b="1" baseline="30000" dirty="0"/>
                <a:t>188</a:t>
              </a:r>
              <a:r>
                <a:rPr lang="pl-PL" sz="1800" b="1" dirty="0"/>
                <a:t>Pt</a:t>
              </a:r>
              <a:endParaRPr lang="en-US" dirty="0"/>
            </a:p>
          </p:txBody>
        </p:sp>
        <p:pic>
          <p:nvPicPr>
            <p:cNvPr id="57" name="Google Shape;256;p6">
              <a:extLst>
                <a:ext uri="{FF2B5EF4-FFF2-40B4-BE49-F238E27FC236}">
                  <a16:creationId xmlns:a16="http://schemas.microsoft.com/office/drawing/2014/main" id="{5AC38476-8167-EC8F-59D1-1F3E051B5D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79920" y="2417312"/>
              <a:ext cx="3070225" cy="34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2236A9D6-B91F-E752-4004-E0FA51D73599}"/>
                </a:ext>
              </a:extLst>
            </p:cNvPr>
            <p:cNvSpPr txBox="1"/>
            <p:nvPr/>
          </p:nvSpPr>
          <p:spPr>
            <a:xfrm>
              <a:off x="531467" y="5643079"/>
              <a:ext cx="17308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4000" b="1" baseline="30000" dirty="0">
                  <a:solidFill>
                    <a:srgbClr val="7030A0"/>
                  </a:solidFill>
                </a:rPr>
                <a:t>188</a:t>
              </a:r>
              <a:r>
                <a:rPr lang="pl-PL" sz="4000" b="1" dirty="0">
                  <a:solidFill>
                    <a:srgbClr val="7030A0"/>
                  </a:solidFill>
                </a:rPr>
                <a:t>Pt</a:t>
              </a:r>
              <a:endParaRPr lang="en-US" sz="40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B02ABB-B465-0310-E894-46C960AB8567}"/>
              </a:ext>
            </a:extLst>
          </p:cNvPr>
          <p:cNvSpPr txBox="1"/>
          <p:nvPr/>
        </p:nvSpPr>
        <p:spPr>
          <a:xfrm>
            <a:off x="6687325" y="1030678"/>
            <a:ext cx="149048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17E68D3-24D8-FA1A-5A6F-4FE1ADCE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850" y="653140"/>
            <a:ext cx="5549835" cy="3781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</p:pic>
      <p:pic>
        <p:nvPicPr>
          <p:cNvPr id="4" name="Picture 5" descr="dipole2">
            <a:extLst>
              <a:ext uri="{FF2B5EF4-FFF2-40B4-BE49-F238E27FC236}">
                <a16:creationId xmlns:a16="http://schemas.microsoft.com/office/drawing/2014/main" id="{F8EB1D9A-038C-77AA-A01B-6B070197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534" y="2180249"/>
            <a:ext cx="1350651" cy="9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6">
            <a:extLst>
              <a:ext uri="{FF2B5EF4-FFF2-40B4-BE49-F238E27FC236}">
                <a16:creationId xmlns:a16="http://schemas.microsoft.com/office/drawing/2014/main" id="{08C250D5-8BA3-49BA-8918-6E02A2EA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175" y="2846069"/>
            <a:ext cx="844423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GIANT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A4A51D3-A240-3106-A16A-0148F777AAEA}"/>
              </a:ext>
            </a:extLst>
          </p:cNvPr>
          <p:cNvGrpSpPr/>
          <p:nvPr/>
        </p:nvGrpSpPr>
        <p:grpSpPr>
          <a:xfrm>
            <a:off x="6783522" y="1036729"/>
            <a:ext cx="1486525" cy="1034110"/>
            <a:chOff x="4048633" y="1401987"/>
            <a:chExt cx="1486525" cy="1034110"/>
          </a:xfrm>
        </p:grpSpPr>
        <p:pic>
          <p:nvPicPr>
            <p:cNvPr id="7" name="Picture 3" descr="povnuc_pdr">
              <a:extLst>
                <a:ext uri="{FF2B5EF4-FFF2-40B4-BE49-F238E27FC236}">
                  <a16:creationId xmlns:a16="http://schemas.microsoft.com/office/drawing/2014/main" id="{78A13031-9C3B-862D-8BF3-05E0B41A5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633" y="1401987"/>
              <a:ext cx="1486525" cy="103411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6">
              <a:extLst>
                <a:ext uri="{FF2B5EF4-FFF2-40B4-BE49-F238E27FC236}">
                  <a16:creationId xmlns:a16="http://schemas.microsoft.com/office/drawing/2014/main" id="{8ED5516D-40C5-D959-E70B-294CA75A1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115" y="1402024"/>
              <a:ext cx="1263388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PYGMY </a:t>
              </a:r>
            </a:p>
          </p:txBody>
        </p:sp>
      </p:grpSp>
      <p:sp>
        <p:nvSpPr>
          <p:cNvPr id="9" name="Text Box 36">
            <a:extLst>
              <a:ext uri="{FF2B5EF4-FFF2-40B4-BE49-F238E27FC236}">
                <a16:creationId xmlns:a16="http://schemas.microsoft.com/office/drawing/2014/main" id="{1F4D7F6A-3601-277F-7B3D-6CB288B3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730" y="727281"/>
            <a:ext cx="2457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RESONANCES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251ECE-A000-5A06-E9D1-7B79698F1DD7}"/>
              </a:ext>
            </a:extLst>
          </p:cNvPr>
          <p:cNvSpPr txBox="1"/>
          <p:nvPr/>
        </p:nvSpPr>
        <p:spPr>
          <a:xfrm>
            <a:off x="6687324" y="68103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46B87C6-8615-DD3C-FEFC-65B1553C7551}"/>
              </a:ext>
            </a:extLst>
          </p:cNvPr>
          <p:cNvGrpSpPr/>
          <p:nvPr/>
        </p:nvGrpSpPr>
        <p:grpSpPr>
          <a:xfrm>
            <a:off x="7755599" y="2422606"/>
            <a:ext cx="844423" cy="1371641"/>
            <a:chOff x="4774480" y="2787863"/>
            <a:chExt cx="844422" cy="1371641"/>
          </a:xfrm>
        </p:grpSpPr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7DC874A8-1739-0FAE-8FF5-DDC70884AA84}"/>
                </a:ext>
              </a:extLst>
            </p:cNvPr>
            <p:cNvCxnSpPr/>
            <p:nvPr/>
          </p:nvCxnSpPr>
          <p:spPr>
            <a:xfrm flipH="1">
              <a:off x="4846563" y="3196695"/>
              <a:ext cx="12958" cy="96280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6">
              <a:extLst>
                <a:ext uri="{FF2B5EF4-FFF2-40B4-BE49-F238E27FC236}">
                  <a16:creationId xmlns:a16="http://schemas.microsoft.com/office/drawing/2014/main" id="{1702E8A6-907C-AFE1-2932-01D3935DE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480" y="2787863"/>
              <a:ext cx="844422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6D158E-2930-34F0-8DB5-F145031A7502}"/>
              </a:ext>
            </a:extLst>
          </p:cNvPr>
          <p:cNvSpPr txBox="1"/>
          <p:nvPr/>
        </p:nvSpPr>
        <p:spPr>
          <a:xfrm>
            <a:off x="7202667" y="4630694"/>
            <a:ext cx="491066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Corbel"/>
              </a:rPr>
              <a:t>Important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Corbel"/>
              </a:rPr>
              <a:t> probe of SHAPE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Corbel"/>
              </a:rPr>
              <a:t>and SHAPE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Corbel"/>
              </a:rPr>
              <a:t>Fluctuations</a:t>
            </a:r>
            <a:r>
              <a:rPr lang="it-IT" sz="2200" b="1" dirty="0">
                <a:solidFill>
                  <a:srgbClr val="00FFFF"/>
                </a:solidFill>
                <a:cs typeface="Corbel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sz="800" dirty="0">
              <a:solidFill>
                <a:srgbClr val="FFFFFF"/>
              </a:solidFill>
              <a:cs typeface="Corbe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b="1" dirty="0">
                <a:solidFill>
                  <a:srgbClr val="FFFFFF"/>
                </a:solidFill>
                <a:cs typeface="Corbel"/>
              </a:rPr>
              <a:t>IPN-Milano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orbel"/>
              </a:rPr>
              <a:t>Collaboration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orbel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orbel"/>
              </a:rPr>
              <a:t>in THEORY: </a:t>
            </a:r>
          </a:p>
          <a:p>
            <a:pPr lvl="0" algn="ctr"/>
            <a:endParaRPr lang="it-IT" sz="500" dirty="0">
              <a:solidFill>
                <a:srgbClr val="FFFFFF"/>
              </a:solidFill>
              <a:cs typeface="Corbel"/>
            </a:endParaRPr>
          </a:p>
          <a:p>
            <a:pPr lvl="0" algn="ctr"/>
            <a:r>
              <a:rPr lang="it-IT" sz="2000" dirty="0">
                <a:solidFill>
                  <a:srgbClr val="FFFFFF"/>
                </a:solidFill>
                <a:cs typeface="Corbel"/>
              </a:rPr>
              <a:t>N. Van Giai, </a:t>
            </a:r>
            <a:r>
              <a:rPr lang="it-IT" sz="2000" dirty="0" err="1">
                <a:solidFill>
                  <a:schemeClr val="bg1"/>
                </a:solidFill>
                <a:cs typeface="Corbel"/>
              </a:rPr>
              <a:t>Bohigas</a:t>
            </a:r>
            <a:r>
              <a:rPr lang="it-IT" sz="2000" dirty="0">
                <a:solidFill>
                  <a:schemeClr val="bg1"/>
                </a:solidFill>
                <a:cs typeface="Corbel"/>
              </a:rPr>
              <a:t>, Krivine e </a:t>
            </a:r>
            <a:r>
              <a:rPr lang="it-IT" sz="2000" dirty="0" err="1">
                <a:solidFill>
                  <a:schemeClr val="bg1"/>
                </a:solidFill>
                <a:cs typeface="Corbel"/>
              </a:rPr>
              <a:t>Treiner</a:t>
            </a:r>
            <a:r>
              <a:rPr lang="it-IT" sz="2000" dirty="0">
                <a:solidFill>
                  <a:schemeClr val="bg1"/>
                </a:solidFill>
                <a:cs typeface="Corbel"/>
              </a:rPr>
              <a:t> 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  <a:cs typeface="Corbe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000" dirty="0">
                <a:solidFill>
                  <a:srgbClr val="FFFFFF"/>
                </a:solidFill>
                <a:cs typeface="Corbel"/>
              </a:rPr>
              <a:t>P.F. Bortignon, R.A. Broglia, G. Colò …</a:t>
            </a:r>
            <a:endParaRPr kumimoji="0" lang="it-IT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orbe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A75620-4D55-2374-7A5E-29202262F552}"/>
              </a:ext>
            </a:extLst>
          </p:cNvPr>
          <p:cNvSpPr txBox="1"/>
          <p:nvPr/>
        </p:nvSpPr>
        <p:spPr>
          <a:xfrm>
            <a:off x="0" y="-236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The DIPOLE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Response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In Nuclei 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A9A572D3-CF8F-CF68-BD9E-9664329FB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41" y="2730354"/>
            <a:ext cx="988889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Few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% 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53C46795-933C-90C3-B04E-B7456660D849}"/>
              </a:ext>
            </a:extLst>
          </p:cNvPr>
          <p:cNvSpPr/>
          <p:nvPr/>
        </p:nvSpPr>
        <p:spPr>
          <a:xfrm>
            <a:off x="6771647" y="766476"/>
            <a:ext cx="1566963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7386BBE7-8EFB-F5F0-CA3E-A9F386FB5A66}"/>
              </a:ext>
            </a:extLst>
          </p:cNvPr>
          <p:cNvSpPr/>
          <p:nvPr/>
        </p:nvSpPr>
        <p:spPr>
          <a:xfrm>
            <a:off x="6733230" y="1924876"/>
            <a:ext cx="1080000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3C99F31A-7AAB-9073-42CA-5ABBB244B294}"/>
              </a:ext>
            </a:extLst>
          </p:cNvPr>
          <p:cNvGrpSpPr/>
          <p:nvPr/>
        </p:nvGrpSpPr>
        <p:grpSpPr>
          <a:xfrm>
            <a:off x="296717" y="601482"/>
            <a:ext cx="2526202" cy="3487196"/>
            <a:chOff x="296717" y="601482"/>
            <a:chExt cx="2526202" cy="3487196"/>
          </a:xfrm>
        </p:grpSpPr>
        <p:cxnSp>
          <p:nvCxnSpPr>
            <p:cNvPr id="60" name="Google Shape;259;p6">
              <a:extLst>
                <a:ext uri="{FF2B5EF4-FFF2-40B4-BE49-F238E27FC236}">
                  <a16:creationId xmlns:a16="http://schemas.microsoft.com/office/drawing/2014/main" id="{D974068F-952B-C083-D0DE-415F26C6E1ED}"/>
                </a:ext>
              </a:extLst>
            </p:cNvPr>
            <p:cNvCxnSpPr>
              <a:cxnSpLocks/>
            </p:cNvCxnSpPr>
            <p:nvPr/>
          </p:nvCxnSpPr>
          <p:spPr>
            <a:xfrm>
              <a:off x="1714141" y="3968298"/>
              <a:ext cx="943680" cy="0"/>
            </a:xfrm>
            <a:prstGeom prst="straightConnector1">
              <a:avLst/>
            </a:prstGeom>
            <a:noFill/>
            <a:ln w="57150" cap="flat" cmpd="sng">
              <a:solidFill>
                <a:srgbClr val="00905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154B5038-3E0F-D1D5-2B7C-19CE81FA13E1}"/>
                </a:ext>
              </a:extLst>
            </p:cNvPr>
            <p:cNvGrpSpPr/>
            <p:nvPr/>
          </p:nvGrpSpPr>
          <p:grpSpPr>
            <a:xfrm>
              <a:off x="296717" y="601482"/>
              <a:ext cx="2526202" cy="3487196"/>
              <a:chOff x="296717" y="601482"/>
              <a:chExt cx="2526202" cy="3487196"/>
            </a:xfrm>
          </p:grpSpPr>
          <p:sp>
            <p:nvSpPr>
              <p:cNvPr id="62" name="Google Shape;263;p6">
                <a:extLst>
                  <a:ext uri="{FF2B5EF4-FFF2-40B4-BE49-F238E27FC236}">
                    <a16:creationId xmlns:a16="http://schemas.microsoft.com/office/drawing/2014/main" id="{46997A3F-08D4-91F9-1627-BC654D090E83}"/>
                  </a:ext>
                </a:extLst>
              </p:cNvPr>
              <p:cNvSpPr/>
              <p:nvPr/>
            </p:nvSpPr>
            <p:spPr>
              <a:xfrm>
                <a:off x="1946619" y="2179187"/>
                <a:ext cx="876300" cy="1844675"/>
              </a:xfrm>
              <a:prstGeom prst="rect">
                <a:avLst/>
              </a:prstGeom>
              <a:solidFill>
                <a:srgbClr val="92D050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81" name="PoleTekstowe 11">
                <a:extLst>
                  <a:ext uri="{FF2B5EF4-FFF2-40B4-BE49-F238E27FC236}">
                    <a16:creationId xmlns:a16="http://schemas.microsoft.com/office/drawing/2014/main" id="{FBE4F958-ABF7-CF56-1D52-165C6FE41C8C}"/>
                  </a:ext>
                </a:extLst>
              </p:cNvPr>
              <p:cNvSpPr txBox="1"/>
              <p:nvPr/>
            </p:nvSpPr>
            <p:spPr>
              <a:xfrm>
                <a:off x="911959" y="3827068"/>
                <a:ext cx="127228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pl-PL" sz="1100" b="1" i="1" dirty="0">
                    <a:solidFill>
                      <a:srgbClr val="0090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0.66(4) </a:t>
                </a:r>
                <a:r>
                  <a:rPr lang="pl-PL" sz="1100" b="1" i="1" dirty="0" err="1">
                    <a:solidFill>
                      <a:srgbClr val="00905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ns</a:t>
                </a:r>
                <a:endParaRPr lang="pl-PL" sz="1100" b="1" i="1" dirty="0">
                  <a:solidFill>
                    <a:srgbClr val="00905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Google Shape;260;p6">
                <a:extLst>
                  <a:ext uri="{FF2B5EF4-FFF2-40B4-BE49-F238E27FC236}">
                    <a16:creationId xmlns:a16="http://schemas.microsoft.com/office/drawing/2014/main" id="{A793D49E-3C01-6FF0-67B4-616ACC5EE65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6717" y="601482"/>
                <a:ext cx="2423495" cy="139530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algn="l" rotWithShape="0">
                  <a:srgbClr val="009051">
                    <a:alpha val="40000"/>
                  </a:srgbClr>
                </a:outerShdw>
              </a:effectLst>
            </p:spPr>
          </p:pic>
          <p:grpSp>
            <p:nvGrpSpPr>
              <p:cNvPr id="69" name="Gruppo 68">
                <a:extLst>
                  <a:ext uri="{FF2B5EF4-FFF2-40B4-BE49-F238E27FC236}">
                    <a16:creationId xmlns:a16="http://schemas.microsoft.com/office/drawing/2014/main" id="{7E818C81-F085-2094-B331-28DA0F5E09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9230" y="2043724"/>
                <a:ext cx="1048136" cy="861036"/>
                <a:chOff x="9385279" y="2776365"/>
                <a:chExt cx="1187570" cy="1003081"/>
              </a:xfrm>
            </p:grpSpPr>
            <p:sp>
              <p:nvSpPr>
                <p:cNvPr id="70" name="PoleTekstowe 11">
                  <a:extLst>
                    <a:ext uri="{FF2B5EF4-FFF2-40B4-BE49-F238E27FC236}">
                      <a16:creationId xmlns:a16="http://schemas.microsoft.com/office/drawing/2014/main" id="{8AE48889-4ECE-634F-A16F-F80F352AB03E}"/>
                    </a:ext>
                  </a:extLst>
                </p:cNvPr>
                <p:cNvSpPr txBox="1"/>
                <p:nvPr/>
              </p:nvSpPr>
              <p:spPr>
                <a:xfrm>
                  <a:off x="9385279" y="3349186"/>
                  <a:ext cx="1187570" cy="430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pl-PL" b="1" i="1" dirty="0" err="1">
                      <a:solidFill>
                        <a:srgbClr val="00905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triaxial</a:t>
                  </a:r>
                  <a:endParaRPr lang="pl-PL" b="1" i="1" dirty="0">
                    <a:solidFill>
                      <a:srgbClr val="00905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1" name="Gruppo 70">
                  <a:extLst>
                    <a:ext uri="{FF2B5EF4-FFF2-40B4-BE49-F238E27FC236}">
                      <a16:creationId xmlns:a16="http://schemas.microsoft.com/office/drawing/2014/main" id="{02F5D676-62EF-956E-1F89-1A42FF8961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390808" y="2776365"/>
                  <a:ext cx="1028819" cy="647796"/>
                  <a:chOff x="3584867" y="2113561"/>
                  <a:chExt cx="799983" cy="503709"/>
                </a:xfrm>
              </p:grpSpPr>
              <p:pic>
                <p:nvPicPr>
                  <p:cNvPr id="72" name="Picture 2">
                    <a:extLst>
                      <a:ext uri="{FF2B5EF4-FFF2-40B4-BE49-F238E27FC236}">
                        <a16:creationId xmlns:a16="http://schemas.microsoft.com/office/drawing/2014/main" id="{91C2476F-CD95-15D8-FC28-A72260A903C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 rot="11387049" flipV="1">
                    <a:off x="3584867" y="2113561"/>
                    <a:ext cx="799983" cy="50370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3" name="Figura a mano libera 72">
                    <a:extLst>
                      <a:ext uri="{FF2B5EF4-FFF2-40B4-BE49-F238E27FC236}">
                        <a16:creationId xmlns:a16="http://schemas.microsoft.com/office/drawing/2014/main" id="{A3DFCE03-0A70-3998-88F8-44FE8F29D828}"/>
                      </a:ext>
                    </a:extLst>
                  </p:cNvPr>
                  <p:cNvSpPr/>
                  <p:nvPr/>
                </p:nvSpPr>
                <p:spPr>
                  <a:xfrm rot="200378">
                    <a:off x="3639068" y="2216917"/>
                    <a:ext cx="670645" cy="249185"/>
                  </a:xfrm>
                  <a:custGeom>
                    <a:avLst/>
                    <a:gdLst>
                      <a:gd name="connsiteX0" fmla="*/ 0 w 908221"/>
                      <a:gd name="connsiteY0" fmla="*/ 482904 h 482904"/>
                      <a:gd name="connsiteX1" fmla="*/ 86497 w 908221"/>
                      <a:gd name="connsiteY1" fmla="*/ 340802 h 482904"/>
                      <a:gd name="connsiteX2" fmla="*/ 117389 w 908221"/>
                      <a:gd name="connsiteY2" fmla="*/ 309910 h 482904"/>
                      <a:gd name="connsiteX3" fmla="*/ 383059 w 908221"/>
                      <a:gd name="connsiteY3" fmla="*/ 136915 h 482904"/>
                      <a:gd name="connsiteX4" fmla="*/ 624016 w 908221"/>
                      <a:gd name="connsiteY4" fmla="*/ 56596 h 482904"/>
                      <a:gd name="connsiteX5" fmla="*/ 815546 w 908221"/>
                      <a:gd name="connsiteY5" fmla="*/ 991 h 482904"/>
                      <a:gd name="connsiteX6" fmla="*/ 908221 w 908221"/>
                      <a:gd name="connsiteY6" fmla="*/ 19526 h 482904"/>
                      <a:gd name="connsiteX7" fmla="*/ 908221 w 908221"/>
                      <a:gd name="connsiteY7" fmla="*/ 19526 h 482904"/>
                      <a:gd name="connsiteX0" fmla="*/ 0 w 908221"/>
                      <a:gd name="connsiteY0" fmla="*/ 482904 h 482904"/>
                      <a:gd name="connsiteX1" fmla="*/ 55605 w 908221"/>
                      <a:gd name="connsiteY1" fmla="*/ 384051 h 482904"/>
                      <a:gd name="connsiteX2" fmla="*/ 117389 w 908221"/>
                      <a:gd name="connsiteY2" fmla="*/ 309910 h 482904"/>
                      <a:gd name="connsiteX3" fmla="*/ 383059 w 908221"/>
                      <a:gd name="connsiteY3" fmla="*/ 136915 h 482904"/>
                      <a:gd name="connsiteX4" fmla="*/ 624016 w 908221"/>
                      <a:gd name="connsiteY4" fmla="*/ 56596 h 482904"/>
                      <a:gd name="connsiteX5" fmla="*/ 815546 w 908221"/>
                      <a:gd name="connsiteY5" fmla="*/ 991 h 482904"/>
                      <a:gd name="connsiteX6" fmla="*/ 908221 w 908221"/>
                      <a:gd name="connsiteY6" fmla="*/ 19526 h 482904"/>
                      <a:gd name="connsiteX7" fmla="*/ 908221 w 908221"/>
                      <a:gd name="connsiteY7" fmla="*/ 19526 h 482904"/>
                      <a:gd name="connsiteX0" fmla="*/ 0 w 914400"/>
                      <a:gd name="connsiteY0" fmla="*/ 482904 h 482904"/>
                      <a:gd name="connsiteX1" fmla="*/ 55605 w 914400"/>
                      <a:gd name="connsiteY1" fmla="*/ 384051 h 482904"/>
                      <a:gd name="connsiteX2" fmla="*/ 117389 w 914400"/>
                      <a:gd name="connsiteY2" fmla="*/ 309910 h 482904"/>
                      <a:gd name="connsiteX3" fmla="*/ 383059 w 914400"/>
                      <a:gd name="connsiteY3" fmla="*/ 136915 h 482904"/>
                      <a:gd name="connsiteX4" fmla="*/ 624016 w 914400"/>
                      <a:gd name="connsiteY4" fmla="*/ 56596 h 482904"/>
                      <a:gd name="connsiteX5" fmla="*/ 815546 w 914400"/>
                      <a:gd name="connsiteY5" fmla="*/ 991 h 482904"/>
                      <a:gd name="connsiteX6" fmla="*/ 908221 w 914400"/>
                      <a:gd name="connsiteY6" fmla="*/ 19526 h 482904"/>
                      <a:gd name="connsiteX7" fmla="*/ 914400 w 914400"/>
                      <a:gd name="connsiteY7" fmla="*/ 68953 h 482904"/>
                      <a:gd name="connsiteX0" fmla="*/ 0 w 914400"/>
                      <a:gd name="connsiteY0" fmla="*/ 471286 h 471286"/>
                      <a:gd name="connsiteX1" fmla="*/ 55605 w 914400"/>
                      <a:gd name="connsiteY1" fmla="*/ 372433 h 471286"/>
                      <a:gd name="connsiteX2" fmla="*/ 117389 w 914400"/>
                      <a:gd name="connsiteY2" fmla="*/ 298292 h 471286"/>
                      <a:gd name="connsiteX3" fmla="*/ 383059 w 914400"/>
                      <a:gd name="connsiteY3" fmla="*/ 125297 h 471286"/>
                      <a:gd name="connsiteX4" fmla="*/ 624016 w 914400"/>
                      <a:gd name="connsiteY4" fmla="*/ 44978 h 471286"/>
                      <a:gd name="connsiteX5" fmla="*/ 772297 w 914400"/>
                      <a:gd name="connsiteY5" fmla="*/ 1730 h 471286"/>
                      <a:gd name="connsiteX6" fmla="*/ 908221 w 914400"/>
                      <a:gd name="connsiteY6" fmla="*/ 7908 h 471286"/>
                      <a:gd name="connsiteX7" fmla="*/ 914400 w 914400"/>
                      <a:gd name="connsiteY7" fmla="*/ 57335 h 471286"/>
                      <a:gd name="connsiteX0" fmla="*/ 0 w 914400"/>
                      <a:gd name="connsiteY0" fmla="*/ 470057 h 470057"/>
                      <a:gd name="connsiteX1" fmla="*/ 55605 w 914400"/>
                      <a:gd name="connsiteY1" fmla="*/ 371204 h 470057"/>
                      <a:gd name="connsiteX2" fmla="*/ 117389 w 914400"/>
                      <a:gd name="connsiteY2" fmla="*/ 297063 h 470057"/>
                      <a:gd name="connsiteX3" fmla="*/ 383059 w 914400"/>
                      <a:gd name="connsiteY3" fmla="*/ 124068 h 470057"/>
                      <a:gd name="connsiteX4" fmla="*/ 624016 w 914400"/>
                      <a:gd name="connsiteY4" fmla="*/ 43749 h 470057"/>
                      <a:gd name="connsiteX5" fmla="*/ 772297 w 914400"/>
                      <a:gd name="connsiteY5" fmla="*/ 501 h 470057"/>
                      <a:gd name="connsiteX6" fmla="*/ 871150 w 914400"/>
                      <a:gd name="connsiteY6" fmla="*/ 19035 h 470057"/>
                      <a:gd name="connsiteX7" fmla="*/ 914400 w 914400"/>
                      <a:gd name="connsiteY7" fmla="*/ 56106 h 470057"/>
                      <a:gd name="connsiteX0" fmla="*/ 0 w 914400"/>
                      <a:gd name="connsiteY0" fmla="*/ 470503 h 470503"/>
                      <a:gd name="connsiteX1" fmla="*/ 55605 w 914400"/>
                      <a:gd name="connsiteY1" fmla="*/ 371650 h 470503"/>
                      <a:gd name="connsiteX2" fmla="*/ 117389 w 914400"/>
                      <a:gd name="connsiteY2" fmla="*/ 297509 h 470503"/>
                      <a:gd name="connsiteX3" fmla="*/ 383059 w 914400"/>
                      <a:gd name="connsiteY3" fmla="*/ 124514 h 470503"/>
                      <a:gd name="connsiteX4" fmla="*/ 624016 w 914400"/>
                      <a:gd name="connsiteY4" fmla="*/ 44195 h 470503"/>
                      <a:gd name="connsiteX5" fmla="*/ 772297 w 914400"/>
                      <a:gd name="connsiteY5" fmla="*/ 947 h 470503"/>
                      <a:gd name="connsiteX6" fmla="*/ 840258 w 914400"/>
                      <a:gd name="connsiteY6" fmla="*/ 13303 h 470503"/>
                      <a:gd name="connsiteX7" fmla="*/ 914400 w 914400"/>
                      <a:gd name="connsiteY7" fmla="*/ 56552 h 470503"/>
                      <a:gd name="connsiteX0" fmla="*/ 0 w 914400"/>
                      <a:gd name="connsiteY0" fmla="*/ 470503 h 470503"/>
                      <a:gd name="connsiteX1" fmla="*/ 55605 w 914400"/>
                      <a:gd name="connsiteY1" fmla="*/ 371650 h 470503"/>
                      <a:gd name="connsiteX2" fmla="*/ 117389 w 914400"/>
                      <a:gd name="connsiteY2" fmla="*/ 297509 h 470503"/>
                      <a:gd name="connsiteX3" fmla="*/ 383059 w 914400"/>
                      <a:gd name="connsiteY3" fmla="*/ 124514 h 470503"/>
                      <a:gd name="connsiteX4" fmla="*/ 624016 w 914400"/>
                      <a:gd name="connsiteY4" fmla="*/ 44195 h 470503"/>
                      <a:gd name="connsiteX5" fmla="*/ 772297 w 914400"/>
                      <a:gd name="connsiteY5" fmla="*/ 947 h 470503"/>
                      <a:gd name="connsiteX6" fmla="*/ 840258 w 914400"/>
                      <a:gd name="connsiteY6" fmla="*/ 13303 h 470503"/>
                      <a:gd name="connsiteX7" fmla="*/ 914400 w 914400"/>
                      <a:gd name="connsiteY7" fmla="*/ 19481 h 470503"/>
                      <a:gd name="connsiteX0" fmla="*/ 0 w 914400"/>
                      <a:gd name="connsiteY0" fmla="*/ 459489 h 459489"/>
                      <a:gd name="connsiteX1" fmla="*/ 55605 w 914400"/>
                      <a:gd name="connsiteY1" fmla="*/ 360636 h 459489"/>
                      <a:gd name="connsiteX2" fmla="*/ 117389 w 914400"/>
                      <a:gd name="connsiteY2" fmla="*/ 286495 h 459489"/>
                      <a:gd name="connsiteX3" fmla="*/ 383059 w 914400"/>
                      <a:gd name="connsiteY3" fmla="*/ 113500 h 459489"/>
                      <a:gd name="connsiteX4" fmla="*/ 624016 w 914400"/>
                      <a:gd name="connsiteY4" fmla="*/ 33181 h 459489"/>
                      <a:gd name="connsiteX5" fmla="*/ 741405 w 914400"/>
                      <a:gd name="connsiteY5" fmla="*/ 2289 h 459489"/>
                      <a:gd name="connsiteX6" fmla="*/ 840258 w 914400"/>
                      <a:gd name="connsiteY6" fmla="*/ 2289 h 459489"/>
                      <a:gd name="connsiteX7" fmla="*/ 914400 w 914400"/>
                      <a:gd name="connsiteY7" fmla="*/ 8467 h 459489"/>
                      <a:gd name="connsiteX0" fmla="*/ 0 w 914400"/>
                      <a:gd name="connsiteY0" fmla="*/ 459489 h 459489"/>
                      <a:gd name="connsiteX1" fmla="*/ 55605 w 914400"/>
                      <a:gd name="connsiteY1" fmla="*/ 360636 h 459489"/>
                      <a:gd name="connsiteX2" fmla="*/ 185352 w 914400"/>
                      <a:gd name="connsiteY2" fmla="*/ 224711 h 459489"/>
                      <a:gd name="connsiteX3" fmla="*/ 383059 w 914400"/>
                      <a:gd name="connsiteY3" fmla="*/ 113500 h 459489"/>
                      <a:gd name="connsiteX4" fmla="*/ 624016 w 914400"/>
                      <a:gd name="connsiteY4" fmla="*/ 33181 h 459489"/>
                      <a:gd name="connsiteX5" fmla="*/ 741405 w 914400"/>
                      <a:gd name="connsiteY5" fmla="*/ 2289 h 459489"/>
                      <a:gd name="connsiteX6" fmla="*/ 840258 w 914400"/>
                      <a:gd name="connsiteY6" fmla="*/ 2289 h 459489"/>
                      <a:gd name="connsiteX7" fmla="*/ 914400 w 914400"/>
                      <a:gd name="connsiteY7" fmla="*/ 8467 h 45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459489">
                        <a:moveTo>
                          <a:pt x="0" y="459489"/>
                        </a:moveTo>
                        <a:cubicBezTo>
                          <a:pt x="33466" y="402854"/>
                          <a:pt x="24713" y="399766"/>
                          <a:pt x="55605" y="360636"/>
                        </a:cubicBezTo>
                        <a:cubicBezTo>
                          <a:pt x="86497" y="321506"/>
                          <a:pt x="130776" y="265900"/>
                          <a:pt x="185352" y="224711"/>
                        </a:cubicBezTo>
                        <a:cubicBezTo>
                          <a:pt x="239928" y="183522"/>
                          <a:pt x="309948" y="145422"/>
                          <a:pt x="383059" y="113500"/>
                        </a:cubicBezTo>
                        <a:cubicBezTo>
                          <a:pt x="456170" y="81578"/>
                          <a:pt x="564292" y="51716"/>
                          <a:pt x="624016" y="33181"/>
                        </a:cubicBezTo>
                        <a:cubicBezTo>
                          <a:pt x="683740" y="14646"/>
                          <a:pt x="705365" y="7438"/>
                          <a:pt x="741405" y="2289"/>
                        </a:cubicBezTo>
                        <a:cubicBezTo>
                          <a:pt x="777445" y="-2860"/>
                          <a:pt x="840258" y="2289"/>
                          <a:pt x="840258" y="2289"/>
                        </a:cubicBezTo>
                        <a:lnTo>
                          <a:pt x="914400" y="8467"/>
                        </a:ln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Figura a mano libera 73">
                    <a:extLst>
                      <a:ext uri="{FF2B5EF4-FFF2-40B4-BE49-F238E27FC236}">
                        <a16:creationId xmlns:a16="http://schemas.microsoft.com/office/drawing/2014/main" id="{8AB7480B-322E-E51D-D185-271B171BBBD4}"/>
                      </a:ext>
                    </a:extLst>
                  </p:cNvPr>
                  <p:cNvSpPr/>
                  <p:nvPr/>
                </p:nvSpPr>
                <p:spPr>
                  <a:xfrm rot="4868281">
                    <a:off x="3829720" y="2286092"/>
                    <a:ext cx="415484" cy="133418"/>
                  </a:xfrm>
                  <a:custGeom>
                    <a:avLst/>
                    <a:gdLst>
                      <a:gd name="connsiteX0" fmla="*/ 0 w 908221"/>
                      <a:gd name="connsiteY0" fmla="*/ 482904 h 482904"/>
                      <a:gd name="connsiteX1" fmla="*/ 86497 w 908221"/>
                      <a:gd name="connsiteY1" fmla="*/ 340802 h 482904"/>
                      <a:gd name="connsiteX2" fmla="*/ 117389 w 908221"/>
                      <a:gd name="connsiteY2" fmla="*/ 309910 h 482904"/>
                      <a:gd name="connsiteX3" fmla="*/ 383059 w 908221"/>
                      <a:gd name="connsiteY3" fmla="*/ 136915 h 482904"/>
                      <a:gd name="connsiteX4" fmla="*/ 624016 w 908221"/>
                      <a:gd name="connsiteY4" fmla="*/ 56596 h 482904"/>
                      <a:gd name="connsiteX5" fmla="*/ 815546 w 908221"/>
                      <a:gd name="connsiteY5" fmla="*/ 991 h 482904"/>
                      <a:gd name="connsiteX6" fmla="*/ 908221 w 908221"/>
                      <a:gd name="connsiteY6" fmla="*/ 19526 h 482904"/>
                      <a:gd name="connsiteX7" fmla="*/ 908221 w 908221"/>
                      <a:gd name="connsiteY7" fmla="*/ 19526 h 482904"/>
                      <a:gd name="connsiteX0" fmla="*/ 0 w 908221"/>
                      <a:gd name="connsiteY0" fmla="*/ 482904 h 482904"/>
                      <a:gd name="connsiteX1" fmla="*/ 55605 w 908221"/>
                      <a:gd name="connsiteY1" fmla="*/ 384051 h 482904"/>
                      <a:gd name="connsiteX2" fmla="*/ 117389 w 908221"/>
                      <a:gd name="connsiteY2" fmla="*/ 309910 h 482904"/>
                      <a:gd name="connsiteX3" fmla="*/ 383059 w 908221"/>
                      <a:gd name="connsiteY3" fmla="*/ 136915 h 482904"/>
                      <a:gd name="connsiteX4" fmla="*/ 624016 w 908221"/>
                      <a:gd name="connsiteY4" fmla="*/ 56596 h 482904"/>
                      <a:gd name="connsiteX5" fmla="*/ 815546 w 908221"/>
                      <a:gd name="connsiteY5" fmla="*/ 991 h 482904"/>
                      <a:gd name="connsiteX6" fmla="*/ 908221 w 908221"/>
                      <a:gd name="connsiteY6" fmla="*/ 19526 h 482904"/>
                      <a:gd name="connsiteX7" fmla="*/ 908221 w 908221"/>
                      <a:gd name="connsiteY7" fmla="*/ 19526 h 482904"/>
                      <a:gd name="connsiteX0" fmla="*/ 0 w 914400"/>
                      <a:gd name="connsiteY0" fmla="*/ 482904 h 482904"/>
                      <a:gd name="connsiteX1" fmla="*/ 55605 w 914400"/>
                      <a:gd name="connsiteY1" fmla="*/ 384051 h 482904"/>
                      <a:gd name="connsiteX2" fmla="*/ 117389 w 914400"/>
                      <a:gd name="connsiteY2" fmla="*/ 309910 h 482904"/>
                      <a:gd name="connsiteX3" fmla="*/ 383059 w 914400"/>
                      <a:gd name="connsiteY3" fmla="*/ 136915 h 482904"/>
                      <a:gd name="connsiteX4" fmla="*/ 624016 w 914400"/>
                      <a:gd name="connsiteY4" fmla="*/ 56596 h 482904"/>
                      <a:gd name="connsiteX5" fmla="*/ 815546 w 914400"/>
                      <a:gd name="connsiteY5" fmla="*/ 991 h 482904"/>
                      <a:gd name="connsiteX6" fmla="*/ 908221 w 914400"/>
                      <a:gd name="connsiteY6" fmla="*/ 19526 h 482904"/>
                      <a:gd name="connsiteX7" fmla="*/ 914400 w 914400"/>
                      <a:gd name="connsiteY7" fmla="*/ 68953 h 482904"/>
                      <a:gd name="connsiteX0" fmla="*/ 0 w 914400"/>
                      <a:gd name="connsiteY0" fmla="*/ 471286 h 471286"/>
                      <a:gd name="connsiteX1" fmla="*/ 55605 w 914400"/>
                      <a:gd name="connsiteY1" fmla="*/ 372433 h 471286"/>
                      <a:gd name="connsiteX2" fmla="*/ 117389 w 914400"/>
                      <a:gd name="connsiteY2" fmla="*/ 298292 h 471286"/>
                      <a:gd name="connsiteX3" fmla="*/ 383059 w 914400"/>
                      <a:gd name="connsiteY3" fmla="*/ 125297 h 471286"/>
                      <a:gd name="connsiteX4" fmla="*/ 624016 w 914400"/>
                      <a:gd name="connsiteY4" fmla="*/ 44978 h 471286"/>
                      <a:gd name="connsiteX5" fmla="*/ 772297 w 914400"/>
                      <a:gd name="connsiteY5" fmla="*/ 1730 h 471286"/>
                      <a:gd name="connsiteX6" fmla="*/ 908221 w 914400"/>
                      <a:gd name="connsiteY6" fmla="*/ 7908 h 471286"/>
                      <a:gd name="connsiteX7" fmla="*/ 914400 w 914400"/>
                      <a:gd name="connsiteY7" fmla="*/ 57335 h 471286"/>
                      <a:gd name="connsiteX0" fmla="*/ 0 w 914400"/>
                      <a:gd name="connsiteY0" fmla="*/ 470057 h 470057"/>
                      <a:gd name="connsiteX1" fmla="*/ 55605 w 914400"/>
                      <a:gd name="connsiteY1" fmla="*/ 371204 h 470057"/>
                      <a:gd name="connsiteX2" fmla="*/ 117389 w 914400"/>
                      <a:gd name="connsiteY2" fmla="*/ 297063 h 470057"/>
                      <a:gd name="connsiteX3" fmla="*/ 383059 w 914400"/>
                      <a:gd name="connsiteY3" fmla="*/ 124068 h 470057"/>
                      <a:gd name="connsiteX4" fmla="*/ 624016 w 914400"/>
                      <a:gd name="connsiteY4" fmla="*/ 43749 h 470057"/>
                      <a:gd name="connsiteX5" fmla="*/ 772297 w 914400"/>
                      <a:gd name="connsiteY5" fmla="*/ 501 h 470057"/>
                      <a:gd name="connsiteX6" fmla="*/ 871150 w 914400"/>
                      <a:gd name="connsiteY6" fmla="*/ 19035 h 470057"/>
                      <a:gd name="connsiteX7" fmla="*/ 914400 w 914400"/>
                      <a:gd name="connsiteY7" fmla="*/ 56106 h 470057"/>
                      <a:gd name="connsiteX0" fmla="*/ 0 w 914400"/>
                      <a:gd name="connsiteY0" fmla="*/ 470503 h 470503"/>
                      <a:gd name="connsiteX1" fmla="*/ 55605 w 914400"/>
                      <a:gd name="connsiteY1" fmla="*/ 371650 h 470503"/>
                      <a:gd name="connsiteX2" fmla="*/ 117389 w 914400"/>
                      <a:gd name="connsiteY2" fmla="*/ 297509 h 470503"/>
                      <a:gd name="connsiteX3" fmla="*/ 383059 w 914400"/>
                      <a:gd name="connsiteY3" fmla="*/ 124514 h 470503"/>
                      <a:gd name="connsiteX4" fmla="*/ 624016 w 914400"/>
                      <a:gd name="connsiteY4" fmla="*/ 44195 h 470503"/>
                      <a:gd name="connsiteX5" fmla="*/ 772297 w 914400"/>
                      <a:gd name="connsiteY5" fmla="*/ 947 h 470503"/>
                      <a:gd name="connsiteX6" fmla="*/ 840258 w 914400"/>
                      <a:gd name="connsiteY6" fmla="*/ 13303 h 470503"/>
                      <a:gd name="connsiteX7" fmla="*/ 914400 w 914400"/>
                      <a:gd name="connsiteY7" fmla="*/ 56552 h 470503"/>
                      <a:gd name="connsiteX0" fmla="*/ 0 w 914400"/>
                      <a:gd name="connsiteY0" fmla="*/ 470503 h 470503"/>
                      <a:gd name="connsiteX1" fmla="*/ 55605 w 914400"/>
                      <a:gd name="connsiteY1" fmla="*/ 371650 h 470503"/>
                      <a:gd name="connsiteX2" fmla="*/ 117389 w 914400"/>
                      <a:gd name="connsiteY2" fmla="*/ 297509 h 470503"/>
                      <a:gd name="connsiteX3" fmla="*/ 383059 w 914400"/>
                      <a:gd name="connsiteY3" fmla="*/ 124514 h 470503"/>
                      <a:gd name="connsiteX4" fmla="*/ 624016 w 914400"/>
                      <a:gd name="connsiteY4" fmla="*/ 44195 h 470503"/>
                      <a:gd name="connsiteX5" fmla="*/ 772297 w 914400"/>
                      <a:gd name="connsiteY5" fmla="*/ 947 h 470503"/>
                      <a:gd name="connsiteX6" fmla="*/ 840258 w 914400"/>
                      <a:gd name="connsiteY6" fmla="*/ 13303 h 470503"/>
                      <a:gd name="connsiteX7" fmla="*/ 914400 w 914400"/>
                      <a:gd name="connsiteY7" fmla="*/ 19481 h 470503"/>
                      <a:gd name="connsiteX0" fmla="*/ 0 w 914400"/>
                      <a:gd name="connsiteY0" fmla="*/ 459489 h 459489"/>
                      <a:gd name="connsiteX1" fmla="*/ 55605 w 914400"/>
                      <a:gd name="connsiteY1" fmla="*/ 360636 h 459489"/>
                      <a:gd name="connsiteX2" fmla="*/ 117389 w 914400"/>
                      <a:gd name="connsiteY2" fmla="*/ 286495 h 459489"/>
                      <a:gd name="connsiteX3" fmla="*/ 383059 w 914400"/>
                      <a:gd name="connsiteY3" fmla="*/ 113500 h 459489"/>
                      <a:gd name="connsiteX4" fmla="*/ 624016 w 914400"/>
                      <a:gd name="connsiteY4" fmla="*/ 33181 h 459489"/>
                      <a:gd name="connsiteX5" fmla="*/ 741405 w 914400"/>
                      <a:gd name="connsiteY5" fmla="*/ 2289 h 459489"/>
                      <a:gd name="connsiteX6" fmla="*/ 840258 w 914400"/>
                      <a:gd name="connsiteY6" fmla="*/ 2289 h 459489"/>
                      <a:gd name="connsiteX7" fmla="*/ 914400 w 914400"/>
                      <a:gd name="connsiteY7" fmla="*/ 8467 h 459489"/>
                      <a:gd name="connsiteX0" fmla="*/ 0 w 914400"/>
                      <a:gd name="connsiteY0" fmla="*/ 459489 h 459489"/>
                      <a:gd name="connsiteX1" fmla="*/ 55605 w 914400"/>
                      <a:gd name="connsiteY1" fmla="*/ 360636 h 459489"/>
                      <a:gd name="connsiteX2" fmla="*/ 185352 w 914400"/>
                      <a:gd name="connsiteY2" fmla="*/ 224711 h 459489"/>
                      <a:gd name="connsiteX3" fmla="*/ 383059 w 914400"/>
                      <a:gd name="connsiteY3" fmla="*/ 113500 h 459489"/>
                      <a:gd name="connsiteX4" fmla="*/ 624016 w 914400"/>
                      <a:gd name="connsiteY4" fmla="*/ 33181 h 459489"/>
                      <a:gd name="connsiteX5" fmla="*/ 741405 w 914400"/>
                      <a:gd name="connsiteY5" fmla="*/ 2289 h 459489"/>
                      <a:gd name="connsiteX6" fmla="*/ 840258 w 914400"/>
                      <a:gd name="connsiteY6" fmla="*/ 2289 h 459489"/>
                      <a:gd name="connsiteX7" fmla="*/ 914400 w 914400"/>
                      <a:gd name="connsiteY7" fmla="*/ 8467 h 45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459489">
                        <a:moveTo>
                          <a:pt x="0" y="459489"/>
                        </a:moveTo>
                        <a:cubicBezTo>
                          <a:pt x="33466" y="402854"/>
                          <a:pt x="24713" y="399766"/>
                          <a:pt x="55605" y="360636"/>
                        </a:cubicBezTo>
                        <a:cubicBezTo>
                          <a:pt x="86497" y="321506"/>
                          <a:pt x="130776" y="265900"/>
                          <a:pt x="185352" y="224711"/>
                        </a:cubicBezTo>
                        <a:cubicBezTo>
                          <a:pt x="239928" y="183522"/>
                          <a:pt x="309948" y="145422"/>
                          <a:pt x="383059" y="113500"/>
                        </a:cubicBezTo>
                        <a:cubicBezTo>
                          <a:pt x="456170" y="81578"/>
                          <a:pt x="564292" y="51716"/>
                          <a:pt x="624016" y="33181"/>
                        </a:cubicBezTo>
                        <a:cubicBezTo>
                          <a:pt x="683740" y="14646"/>
                          <a:pt x="705365" y="7438"/>
                          <a:pt x="741405" y="2289"/>
                        </a:cubicBezTo>
                        <a:cubicBezTo>
                          <a:pt x="777445" y="-2860"/>
                          <a:pt x="840258" y="2289"/>
                          <a:pt x="840258" y="2289"/>
                        </a:cubicBezTo>
                        <a:lnTo>
                          <a:pt x="914400" y="8467"/>
                        </a:ln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86" name="CasellaDiTesto 85">
                <a:extLst>
                  <a:ext uri="{FF2B5EF4-FFF2-40B4-BE49-F238E27FC236}">
                    <a16:creationId xmlns:a16="http://schemas.microsoft.com/office/drawing/2014/main" id="{4E84C3AF-19CD-003E-B73F-B3F409D43D9A}"/>
                  </a:ext>
                </a:extLst>
              </p:cNvPr>
              <p:cNvSpPr txBox="1"/>
              <p:nvPr/>
            </p:nvSpPr>
            <p:spPr>
              <a:xfrm>
                <a:off x="877568" y="2934091"/>
                <a:ext cx="982120" cy="459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20"/>
                  </a:lnSpc>
                </a:pPr>
                <a:r>
                  <a:rPr lang="pl-PL" sz="1600" i="1" dirty="0">
                    <a:solidFill>
                      <a:srgbClr val="009051"/>
                    </a:solidFill>
                    <a:latin typeface="Symbol" pitchFamily="2" charset="2"/>
                    <a:ea typeface="Calibri"/>
                    <a:cs typeface="Calibri"/>
                    <a:sym typeface="Calibri"/>
                  </a:rPr>
                  <a:t>β</a:t>
                </a:r>
                <a:r>
                  <a:rPr lang="pl-PL" sz="1600" i="1" dirty="0">
                    <a:solidFill>
                      <a:srgbClr val="0090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=0.16 </a:t>
                </a:r>
              </a:p>
              <a:p>
                <a:pPr>
                  <a:lnSpc>
                    <a:spcPts val="1420"/>
                  </a:lnSpc>
                </a:pPr>
                <a:r>
                  <a:rPr lang="pl-PL" sz="1600" i="1" dirty="0" err="1">
                    <a:solidFill>
                      <a:srgbClr val="0090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γ</a:t>
                </a:r>
                <a:r>
                  <a:rPr lang="pl-PL" sz="1600" i="1" dirty="0">
                    <a:solidFill>
                      <a:srgbClr val="00905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=−40°</a:t>
                </a:r>
                <a:endParaRPr lang="en-US" sz="1600" i="1" dirty="0">
                  <a:solidFill>
                    <a:srgbClr val="009051"/>
                  </a:solidFill>
                </a:endParaRPr>
              </a:p>
            </p:txBody>
          </p:sp>
        </p:grpSp>
      </p:grpSp>
      <p:grpSp>
        <p:nvGrpSpPr>
          <p:cNvPr id="91" name="Gruppo 90">
            <a:extLst>
              <a:ext uri="{FF2B5EF4-FFF2-40B4-BE49-F238E27FC236}">
                <a16:creationId xmlns:a16="http://schemas.microsoft.com/office/drawing/2014/main" id="{52FD026C-926E-36BD-EC42-DE67F2DF2D1F}"/>
              </a:ext>
            </a:extLst>
          </p:cNvPr>
          <p:cNvGrpSpPr/>
          <p:nvPr/>
        </p:nvGrpSpPr>
        <p:grpSpPr>
          <a:xfrm>
            <a:off x="3480145" y="4268336"/>
            <a:ext cx="3683061" cy="2482480"/>
            <a:chOff x="3480145" y="4268336"/>
            <a:chExt cx="3683061" cy="2482480"/>
          </a:xfrm>
        </p:grpSpPr>
        <p:cxnSp>
          <p:nvCxnSpPr>
            <p:cNvPr id="59" name="Google Shape;258;p6">
              <a:extLst>
                <a:ext uri="{FF2B5EF4-FFF2-40B4-BE49-F238E27FC236}">
                  <a16:creationId xmlns:a16="http://schemas.microsoft.com/office/drawing/2014/main" id="{7796CC5D-E364-F08C-D03F-20612952E199}"/>
                </a:ext>
              </a:extLst>
            </p:cNvPr>
            <p:cNvCxnSpPr/>
            <p:nvPr/>
          </p:nvCxnSpPr>
          <p:spPr>
            <a:xfrm>
              <a:off x="3480145" y="5814561"/>
              <a:ext cx="574675" cy="0"/>
            </a:xfrm>
            <a:prstGeom prst="straightConnector1">
              <a:avLst/>
            </a:prstGeom>
            <a:noFill/>
            <a:ln w="5715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262;p6">
              <a:extLst>
                <a:ext uri="{FF2B5EF4-FFF2-40B4-BE49-F238E27FC236}">
                  <a16:creationId xmlns:a16="http://schemas.microsoft.com/office/drawing/2014/main" id="{BBEB7833-CBFC-FBF4-5DA8-65B1FC93C9E3}"/>
                </a:ext>
              </a:extLst>
            </p:cNvPr>
            <p:cNvSpPr/>
            <p:nvPr/>
          </p:nvSpPr>
          <p:spPr>
            <a:xfrm>
              <a:off x="3480145" y="4268336"/>
              <a:ext cx="574675" cy="1568450"/>
            </a:xfrm>
            <a:prstGeom prst="rect">
              <a:avLst/>
            </a:prstGeom>
            <a:solidFill>
              <a:srgbClr val="FF0000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84" name="Google Shape;261;p6">
              <a:extLst>
                <a:ext uri="{FF2B5EF4-FFF2-40B4-BE49-F238E27FC236}">
                  <a16:creationId xmlns:a16="http://schemas.microsoft.com/office/drawing/2014/main" id="{0FFC71AC-4E13-FCE9-134B-FAF3C2C54C0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5059" y="4980602"/>
              <a:ext cx="2418147" cy="1770214"/>
            </a:xfrm>
            <a:prstGeom prst="rect">
              <a:avLst/>
            </a:prstGeom>
            <a:noFill/>
            <a:ln>
              <a:noFill/>
            </a:ln>
            <a:effectLst>
              <a:outerShdw blurRad="56026" dist="38100" algn="l" rotWithShape="0">
                <a:srgbClr val="FF0000">
                  <a:alpha val="40000"/>
                </a:srgbClr>
              </a:outerShdw>
            </a:effectLst>
          </p:spPr>
        </p:pic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2C1B2C68-FB06-2141-EC8D-8F03CF5338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4031" y="4783106"/>
              <a:ext cx="1178576" cy="1113539"/>
              <a:chOff x="8492247" y="4662283"/>
              <a:chExt cx="1393522" cy="1353738"/>
            </a:xfrm>
          </p:grpSpPr>
          <p:sp>
            <p:nvSpPr>
              <p:cNvPr id="76" name="PoleTekstowe 11">
                <a:extLst>
                  <a:ext uri="{FF2B5EF4-FFF2-40B4-BE49-F238E27FC236}">
                    <a16:creationId xmlns:a16="http://schemas.microsoft.com/office/drawing/2014/main" id="{3DD9E0B0-A3A6-27C1-E9EA-3F3A5B4BA118}"/>
                  </a:ext>
                </a:extLst>
              </p:cNvPr>
              <p:cNvSpPr txBox="1"/>
              <p:nvPr/>
            </p:nvSpPr>
            <p:spPr>
              <a:xfrm>
                <a:off x="8492247" y="5567023"/>
                <a:ext cx="1393522" cy="448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pl-PL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prolate</a:t>
                </a:r>
              </a:p>
            </p:txBody>
          </p:sp>
          <p:grpSp>
            <p:nvGrpSpPr>
              <p:cNvPr id="77" name="Gruppo 76">
                <a:extLst>
                  <a:ext uri="{FF2B5EF4-FFF2-40B4-BE49-F238E27FC236}">
                    <a16:creationId xmlns:a16="http://schemas.microsoft.com/office/drawing/2014/main" id="{7EF088D9-E199-94EF-8F6A-580EF6F5FA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69721" y="4662283"/>
                <a:ext cx="573528" cy="936000"/>
                <a:chOff x="2472766" y="2263337"/>
                <a:chExt cx="419386" cy="684442"/>
              </a:xfrm>
            </p:grpSpPr>
            <p:pic>
              <p:nvPicPr>
                <p:cNvPr id="78" name="Immagine 3">
                  <a:extLst>
                    <a:ext uri="{FF2B5EF4-FFF2-40B4-BE49-F238E27FC236}">
                      <a16:creationId xmlns:a16="http://schemas.microsoft.com/office/drawing/2014/main" id="{8F184499-F9A1-3A2C-1B16-9D1E71C4E1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2472766" y="2263337"/>
                  <a:ext cx="419386" cy="684442"/>
                </a:xfrm>
                <a:prstGeom prst="rect">
                  <a:avLst/>
                </a:prstGeom>
              </p:spPr>
            </p:pic>
            <p:sp>
              <p:nvSpPr>
                <p:cNvPr id="79" name="Figura a mano libera 78">
                  <a:extLst>
                    <a:ext uri="{FF2B5EF4-FFF2-40B4-BE49-F238E27FC236}">
                      <a16:creationId xmlns:a16="http://schemas.microsoft.com/office/drawing/2014/main" id="{F7ACCC5F-0CDB-771B-2445-CCBFEF98059E}"/>
                    </a:ext>
                  </a:extLst>
                </p:cNvPr>
                <p:cNvSpPr/>
                <p:nvPr/>
              </p:nvSpPr>
              <p:spPr>
                <a:xfrm rot="17199265">
                  <a:off x="2324532" y="2527046"/>
                  <a:ext cx="639759" cy="161734"/>
                </a:xfrm>
                <a:custGeom>
                  <a:avLst/>
                  <a:gdLst>
                    <a:gd name="connsiteX0" fmla="*/ 0 w 908221"/>
                    <a:gd name="connsiteY0" fmla="*/ 482904 h 482904"/>
                    <a:gd name="connsiteX1" fmla="*/ 86497 w 908221"/>
                    <a:gd name="connsiteY1" fmla="*/ 340802 h 482904"/>
                    <a:gd name="connsiteX2" fmla="*/ 117389 w 908221"/>
                    <a:gd name="connsiteY2" fmla="*/ 309910 h 482904"/>
                    <a:gd name="connsiteX3" fmla="*/ 383059 w 908221"/>
                    <a:gd name="connsiteY3" fmla="*/ 136915 h 482904"/>
                    <a:gd name="connsiteX4" fmla="*/ 624016 w 908221"/>
                    <a:gd name="connsiteY4" fmla="*/ 56596 h 482904"/>
                    <a:gd name="connsiteX5" fmla="*/ 815546 w 908221"/>
                    <a:gd name="connsiteY5" fmla="*/ 991 h 482904"/>
                    <a:gd name="connsiteX6" fmla="*/ 908221 w 908221"/>
                    <a:gd name="connsiteY6" fmla="*/ 19526 h 482904"/>
                    <a:gd name="connsiteX7" fmla="*/ 908221 w 908221"/>
                    <a:gd name="connsiteY7" fmla="*/ 19526 h 482904"/>
                    <a:gd name="connsiteX0" fmla="*/ 0 w 908221"/>
                    <a:gd name="connsiteY0" fmla="*/ 482904 h 482904"/>
                    <a:gd name="connsiteX1" fmla="*/ 55605 w 908221"/>
                    <a:gd name="connsiteY1" fmla="*/ 384051 h 482904"/>
                    <a:gd name="connsiteX2" fmla="*/ 117389 w 908221"/>
                    <a:gd name="connsiteY2" fmla="*/ 309910 h 482904"/>
                    <a:gd name="connsiteX3" fmla="*/ 383059 w 908221"/>
                    <a:gd name="connsiteY3" fmla="*/ 136915 h 482904"/>
                    <a:gd name="connsiteX4" fmla="*/ 624016 w 908221"/>
                    <a:gd name="connsiteY4" fmla="*/ 56596 h 482904"/>
                    <a:gd name="connsiteX5" fmla="*/ 815546 w 908221"/>
                    <a:gd name="connsiteY5" fmla="*/ 991 h 482904"/>
                    <a:gd name="connsiteX6" fmla="*/ 908221 w 908221"/>
                    <a:gd name="connsiteY6" fmla="*/ 19526 h 482904"/>
                    <a:gd name="connsiteX7" fmla="*/ 908221 w 908221"/>
                    <a:gd name="connsiteY7" fmla="*/ 19526 h 482904"/>
                    <a:gd name="connsiteX0" fmla="*/ 0 w 914400"/>
                    <a:gd name="connsiteY0" fmla="*/ 482904 h 482904"/>
                    <a:gd name="connsiteX1" fmla="*/ 55605 w 914400"/>
                    <a:gd name="connsiteY1" fmla="*/ 384051 h 482904"/>
                    <a:gd name="connsiteX2" fmla="*/ 117389 w 914400"/>
                    <a:gd name="connsiteY2" fmla="*/ 309910 h 482904"/>
                    <a:gd name="connsiteX3" fmla="*/ 383059 w 914400"/>
                    <a:gd name="connsiteY3" fmla="*/ 136915 h 482904"/>
                    <a:gd name="connsiteX4" fmla="*/ 624016 w 914400"/>
                    <a:gd name="connsiteY4" fmla="*/ 56596 h 482904"/>
                    <a:gd name="connsiteX5" fmla="*/ 815546 w 914400"/>
                    <a:gd name="connsiteY5" fmla="*/ 991 h 482904"/>
                    <a:gd name="connsiteX6" fmla="*/ 908221 w 914400"/>
                    <a:gd name="connsiteY6" fmla="*/ 19526 h 482904"/>
                    <a:gd name="connsiteX7" fmla="*/ 914400 w 914400"/>
                    <a:gd name="connsiteY7" fmla="*/ 68953 h 482904"/>
                    <a:gd name="connsiteX0" fmla="*/ 0 w 914400"/>
                    <a:gd name="connsiteY0" fmla="*/ 471286 h 471286"/>
                    <a:gd name="connsiteX1" fmla="*/ 55605 w 914400"/>
                    <a:gd name="connsiteY1" fmla="*/ 372433 h 471286"/>
                    <a:gd name="connsiteX2" fmla="*/ 117389 w 914400"/>
                    <a:gd name="connsiteY2" fmla="*/ 298292 h 471286"/>
                    <a:gd name="connsiteX3" fmla="*/ 383059 w 914400"/>
                    <a:gd name="connsiteY3" fmla="*/ 125297 h 471286"/>
                    <a:gd name="connsiteX4" fmla="*/ 624016 w 914400"/>
                    <a:gd name="connsiteY4" fmla="*/ 44978 h 471286"/>
                    <a:gd name="connsiteX5" fmla="*/ 772297 w 914400"/>
                    <a:gd name="connsiteY5" fmla="*/ 1730 h 471286"/>
                    <a:gd name="connsiteX6" fmla="*/ 908221 w 914400"/>
                    <a:gd name="connsiteY6" fmla="*/ 7908 h 471286"/>
                    <a:gd name="connsiteX7" fmla="*/ 914400 w 914400"/>
                    <a:gd name="connsiteY7" fmla="*/ 57335 h 471286"/>
                    <a:gd name="connsiteX0" fmla="*/ 0 w 914400"/>
                    <a:gd name="connsiteY0" fmla="*/ 470057 h 470057"/>
                    <a:gd name="connsiteX1" fmla="*/ 55605 w 914400"/>
                    <a:gd name="connsiteY1" fmla="*/ 371204 h 470057"/>
                    <a:gd name="connsiteX2" fmla="*/ 117389 w 914400"/>
                    <a:gd name="connsiteY2" fmla="*/ 297063 h 470057"/>
                    <a:gd name="connsiteX3" fmla="*/ 383059 w 914400"/>
                    <a:gd name="connsiteY3" fmla="*/ 124068 h 470057"/>
                    <a:gd name="connsiteX4" fmla="*/ 624016 w 914400"/>
                    <a:gd name="connsiteY4" fmla="*/ 43749 h 470057"/>
                    <a:gd name="connsiteX5" fmla="*/ 772297 w 914400"/>
                    <a:gd name="connsiteY5" fmla="*/ 501 h 470057"/>
                    <a:gd name="connsiteX6" fmla="*/ 871150 w 914400"/>
                    <a:gd name="connsiteY6" fmla="*/ 19035 h 470057"/>
                    <a:gd name="connsiteX7" fmla="*/ 914400 w 914400"/>
                    <a:gd name="connsiteY7" fmla="*/ 56106 h 470057"/>
                    <a:gd name="connsiteX0" fmla="*/ 0 w 914400"/>
                    <a:gd name="connsiteY0" fmla="*/ 470503 h 470503"/>
                    <a:gd name="connsiteX1" fmla="*/ 55605 w 914400"/>
                    <a:gd name="connsiteY1" fmla="*/ 371650 h 470503"/>
                    <a:gd name="connsiteX2" fmla="*/ 117389 w 914400"/>
                    <a:gd name="connsiteY2" fmla="*/ 297509 h 470503"/>
                    <a:gd name="connsiteX3" fmla="*/ 383059 w 914400"/>
                    <a:gd name="connsiteY3" fmla="*/ 124514 h 470503"/>
                    <a:gd name="connsiteX4" fmla="*/ 624016 w 914400"/>
                    <a:gd name="connsiteY4" fmla="*/ 44195 h 470503"/>
                    <a:gd name="connsiteX5" fmla="*/ 772297 w 914400"/>
                    <a:gd name="connsiteY5" fmla="*/ 947 h 470503"/>
                    <a:gd name="connsiteX6" fmla="*/ 840258 w 914400"/>
                    <a:gd name="connsiteY6" fmla="*/ 13303 h 470503"/>
                    <a:gd name="connsiteX7" fmla="*/ 914400 w 914400"/>
                    <a:gd name="connsiteY7" fmla="*/ 56552 h 470503"/>
                    <a:gd name="connsiteX0" fmla="*/ 0 w 914400"/>
                    <a:gd name="connsiteY0" fmla="*/ 470503 h 470503"/>
                    <a:gd name="connsiteX1" fmla="*/ 55605 w 914400"/>
                    <a:gd name="connsiteY1" fmla="*/ 371650 h 470503"/>
                    <a:gd name="connsiteX2" fmla="*/ 117389 w 914400"/>
                    <a:gd name="connsiteY2" fmla="*/ 297509 h 470503"/>
                    <a:gd name="connsiteX3" fmla="*/ 383059 w 914400"/>
                    <a:gd name="connsiteY3" fmla="*/ 124514 h 470503"/>
                    <a:gd name="connsiteX4" fmla="*/ 624016 w 914400"/>
                    <a:gd name="connsiteY4" fmla="*/ 44195 h 470503"/>
                    <a:gd name="connsiteX5" fmla="*/ 772297 w 914400"/>
                    <a:gd name="connsiteY5" fmla="*/ 947 h 470503"/>
                    <a:gd name="connsiteX6" fmla="*/ 840258 w 914400"/>
                    <a:gd name="connsiteY6" fmla="*/ 13303 h 470503"/>
                    <a:gd name="connsiteX7" fmla="*/ 914400 w 914400"/>
                    <a:gd name="connsiteY7" fmla="*/ 19481 h 470503"/>
                    <a:gd name="connsiteX0" fmla="*/ 0 w 914400"/>
                    <a:gd name="connsiteY0" fmla="*/ 459489 h 459489"/>
                    <a:gd name="connsiteX1" fmla="*/ 55605 w 914400"/>
                    <a:gd name="connsiteY1" fmla="*/ 360636 h 459489"/>
                    <a:gd name="connsiteX2" fmla="*/ 117389 w 914400"/>
                    <a:gd name="connsiteY2" fmla="*/ 286495 h 459489"/>
                    <a:gd name="connsiteX3" fmla="*/ 383059 w 914400"/>
                    <a:gd name="connsiteY3" fmla="*/ 113500 h 459489"/>
                    <a:gd name="connsiteX4" fmla="*/ 624016 w 914400"/>
                    <a:gd name="connsiteY4" fmla="*/ 33181 h 459489"/>
                    <a:gd name="connsiteX5" fmla="*/ 741405 w 914400"/>
                    <a:gd name="connsiteY5" fmla="*/ 2289 h 459489"/>
                    <a:gd name="connsiteX6" fmla="*/ 840258 w 914400"/>
                    <a:gd name="connsiteY6" fmla="*/ 2289 h 459489"/>
                    <a:gd name="connsiteX7" fmla="*/ 914400 w 914400"/>
                    <a:gd name="connsiteY7" fmla="*/ 8467 h 459489"/>
                    <a:gd name="connsiteX0" fmla="*/ 0 w 914400"/>
                    <a:gd name="connsiteY0" fmla="*/ 459489 h 459489"/>
                    <a:gd name="connsiteX1" fmla="*/ 55605 w 914400"/>
                    <a:gd name="connsiteY1" fmla="*/ 360636 h 459489"/>
                    <a:gd name="connsiteX2" fmla="*/ 185352 w 914400"/>
                    <a:gd name="connsiteY2" fmla="*/ 224711 h 459489"/>
                    <a:gd name="connsiteX3" fmla="*/ 383059 w 914400"/>
                    <a:gd name="connsiteY3" fmla="*/ 113500 h 459489"/>
                    <a:gd name="connsiteX4" fmla="*/ 624016 w 914400"/>
                    <a:gd name="connsiteY4" fmla="*/ 33181 h 459489"/>
                    <a:gd name="connsiteX5" fmla="*/ 741405 w 914400"/>
                    <a:gd name="connsiteY5" fmla="*/ 2289 h 459489"/>
                    <a:gd name="connsiteX6" fmla="*/ 840258 w 914400"/>
                    <a:gd name="connsiteY6" fmla="*/ 2289 h 459489"/>
                    <a:gd name="connsiteX7" fmla="*/ 914400 w 914400"/>
                    <a:gd name="connsiteY7" fmla="*/ 8467 h 459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459489">
                      <a:moveTo>
                        <a:pt x="0" y="459489"/>
                      </a:moveTo>
                      <a:cubicBezTo>
                        <a:pt x="33466" y="402854"/>
                        <a:pt x="24713" y="399766"/>
                        <a:pt x="55605" y="360636"/>
                      </a:cubicBezTo>
                      <a:cubicBezTo>
                        <a:pt x="86497" y="321506"/>
                        <a:pt x="130776" y="265900"/>
                        <a:pt x="185352" y="224711"/>
                      </a:cubicBezTo>
                      <a:cubicBezTo>
                        <a:pt x="239928" y="183522"/>
                        <a:pt x="309948" y="145422"/>
                        <a:pt x="383059" y="113500"/>
                      </a:cubicBezTo>
                      <a:cubicBezTo>
                        <a:pt x="456170" y="81578"/>
                        <a:pt x="564292" y="51716"/>
                        <a:pt x="624016" y="33181"/>
                      </a:cubicBezTo>
                      <a:cubicBezTo>
                        <a:pt x="683740" y="14646"/>
                        <a:pt x="705365" y="7438"/>
                        <a:pt x="741405" y="2289"/>
                      </a:cubicBezTo>
                      <a:cubicBezTo>
                        <a:pt x="777445" y="-2860"/>
                        <a:pt x="840258" y="2289"/>
                        <a:pt x="840258" y="2289"/>
                      </a:cubicBezTo>
                      <a:lnTo>
                        <a:pt x="914400" y="8467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Figura a mano libera 79">
                  <a:extLst>
                    <a:ext uri="{FF2B5EF4-FFF2-40B4-BE49-F238E27FC236}">
                      <a16:creationId xmlns:a16="http://schemas.microsoft.com/office/drawing/2014/main" id="{97691875-AFC6-3471-74E1-CAD644314937}"/>
                    </a:ext>
                  </a:extLst>
                </p:cNvPr>
                <p:cNvSpPr/>
                <p:nvPr/>
              </p:nvSpPr>
              <p:spPr>
                <a:xfrm rot="14170860">
                  <a:off x="2559926" y="2460891"/>
                  <a:ext cx="245872" cy="340541"/>
                </a:xfrm>
                <a:custGeom>
                  <a:avLst/>
                  <a:gdLst>
                    <a:gd name="connsiteX0" fmla="*/ 0 w 908221"/>
                    <a:gd name="connsiteY0" fmla="*/ 482904 h 482904"/>
                    <a:gd name="connsiteX1" fmla="*/ 86497 w 908221"/>
                    <a:gd name="connsiteY1" fmla="*/ 340802 h 482904"/>
                    <a:gd name="connsiteX2" fmla="*/ 117389 w 908221"/>
                    <a:gd name="connsiteY2" fmla="*/ 309910 h 482904"/>
                    <a:gd name="connsiteX3" fmla="*/ 383059 w 908221"/>
                    <a:gd name="connsiteY3" fmla="*/ 136915 h 482904"/>
                    <a:gd name="connsiteX4" fmla="*/ 624016 w 908221"/>
                    <a:gd name="connsiteY4" fmla="*/ 56596 h 482904"/>
                    <a:gd name="connsiteX5" fmla="*/ 815546 w 908221"/>
                    <a:gd name="connsiteY5" fmla="*/ 991 h 482904"/>
                    <a:gd name="connsiteX6" fmla="*/ 908221 w 908221"/>
                    <a:gd name="connsiteY6" fmla="*/ 19526 h 482904"/>
                    <a:gd name="connsiteX7" fmla="*/ 908221 w 908221"/>
                    <a:gd name="connsiteY7" fmla="*/ 19526 h 482904"/>
                    <a:gd name="connsiteX0" fmla="*/ 0 w 908221"/>
                    <a:gd name="connsiteY0" fmla="*/ 482904 h 482904"/>
                    <a:gd name="connsiteX1" fmla="*/ 55605 w 908221"/>
                    <a:gd name="connsiteY1" fmla="*/ 384051 h 482904"/>
                    <a:gd name="connsiteX2" fmla="*/ 117389 w 908221"/>
                    <a:gd name="connsiteY2" fmla="*/ 309910 h 482904"/>
                    <a:gd name="connsiteX3" fmla="*/ 383059 w 908221"/>
                    <a:gd name="connsiteY3" fmla="*/ 136915 h 482904"/>
                    <a:gd name="connsiteX4" fmla="*/ 624016 w 908221"/>
                    <a:gd name="connsiteY4" fmla="*/ 56596 h 482904"/>
                    <a:gd name="connsiteX5" fmla="*/ 815546 w 908221"/>
                    <a:gd name="connsiteY5" fmla="*/ 991 h 482904"/>
                    <a:gd name="connsiteX6" fmla="*/ 908221 w 908221"/>
                    <a:gd name="connsiteY6" fmla="*/ 19526 h 482904"/>
                    <a:gd name="connsiteX7" fmla="*/ 908221 w 908221"/>
                    <a:gd name="connsiteY7" fmla="*/ 19526 h 482904"/>
                    <a:gd name="connsiteX0" fmla="*/ 0 w 914400"/>
                    <a:gd name="connsiteY0" fmla="*/ 482904 h 482904"/>
                    <a:gd name="connsiteX1" fmla="*/ 55605 w 914400"/>
                    <a:gd name="connsiteY1" fmla="*/ 384051 h 482904"/>
                    <a:gd name="connsiteX2" fmla="*/ 117389 w 914400"/>
                    <a:gd name="connsiteY2" fmla="*/ 309910 h 482904"/>
                    <a:gd name="connsiteX3" fmla="*/ 383059 w 914400"/>
                    <a:gd name="connsiteY3" fmla="*/ 136915 h 482904"/>
                    <a:gd name="connsiteX4" fmla="*/ 624016 w 914400"/>
                    <a:gd name="connsiteY4" fmla="*/ 56596 h 482904"/>
                    <a:gd name="connsiteX5" fmla="*/ 815546 w 914400"/>
                    <a:gd name="connsiteY5" fmla="*/ 991 h 482904"/>
                    <a:gd name="connsiteX6" fmla="*/ 908221 w 914400"/>
                    <a:gd name="connsiteY6" fmla="*/ 19526 h 482904"/>
                    <a:gd name="connsiteX7" fmla="*/ 914400 w 914400"/>
                    <a:gd name="connsiteY7" fmla="*/ 68953 h 482904"/>
                    <a:gd name="connsiteX0" fmla="*/ 0 w 914400"/>
                    <a:gd name="connsiteY0" fmla="*/ 471286 h 471286"/>
                    <a:gd name="connsiteX1" fmla="*/ 55605 w 914400"/>
                    <a:gd name="connsiteY1" fmla="*/ 372433 h 471286"/>
                    <a:gd name="connsiteX2" fmla="*/ 117389 w 914400"/>
                    <a:gd name="connsiteY2" fmla="*/ 298292 h 471286"/>
                    <a:gd name="connsiteX3" fmla="*/ 383059 w 914400"/>
                    <a:gd name="connsiteY3" fmla="*/ 125297 h 471286"/>
                    <a:gd name="connsiteX4" fmla="*/ 624016 w 914400"/>
                    <a:gd name="connsiteY4" fmla="*/ 44978 h 471286"/>
                    <a:gd name="connsiteX5" fmla="*/ 772297 w 914400"/>
                    <a:gd name="connsiteY5" fmla="*/ 1730 h 471286"/>
                    <a:gd name="connsiteX6" fmla="*/ 908221 w 914400"/>
                    <a:gd name="connsiteY6" fmla="*/ 7908 h 471286"/>
                    <a:gd name="connsiteX7" fmla="*/ 914400 w 914400"/>
                    <a:gd name="connsiteY7" fmla="*/ 57335 h 471286"/>
                    <a:gd name="connsiteX0" fmla="*/ 0 w 914400"/>
                    <a:gd name="connsiteY0" fmla="*/ 470057 h 470057"/>
                    <a:gd name="connsiteX1" fmla="*/ 55605 w 914400"/>
                    <a:gd name="connsiteY1" fmla="*/ 371204 h 470057"/>
                    <a:gd name="connsiteX2" fmla="*/ 117389 w 914400"/>
                    <a:gd name="connsiteY2" fmla="*/ 297063 h 470057"/>
                    <a:gd name="connsiteX3" fmla="*/ 383059 w 914400"/>
                    <a:gd name="connsiteY3" fmla="*/ 124068 h 470057"/>
                    <a:gd name="connsiteX4" fmla="*/ 624016 w 914400"/>
                    <a:gd name="connsiteY4" fmla="*/ 43749 h 470057"/>
                    <a:gd name="connsiteX5" fmla="*/ 772297 w 914400"/>
                    <a:gd name="connsiteY5" fmla="*/ 501 h 470057"/>
                    <a:gd name="connsiteX6" fmla="*/ 871150 w 914400"/>
                    <a:gd name="connsiteY6" fmla="*/ 19035 h 470057"/>
                    <a:gd name="connsiteX7" fmla="*/ 914400 w 914400"/>
                    <a:gd name="connsiteY7" fmla="*/ 56106 h 470057"/>
                    <a:gd name="connsiteX0" fmla="*/ 0 w 914400"/>
                    <a:gd name="connsiteY0" fmla="*/ 470503 h 470503"/>
                    <a:gd name="connsiteX1" fmla="*/ 55605 w 914400"/>
                    <a:gd name="connsiteY1" fmla="*/ 371650 h 470503"/>
                    <a:gd name="connsiteX2" fmla="*/ 117389 w 914400"/>
                    <a:gd name="connsiteY2" fmla="*/ 297509 h 470503"/>
                    <a:gd name="connsiteX3" fmla="*/ 383059 w 914400"/>
                    <a:gd name="connsiteY3" fmla="*/ 124514 h 470503"/>
                    <a:gd name="connsiteX4" fmla="*/ 624016 w 914400"/>
                    <a:gd name="connsiteY4" fmla="*/ 44195 h 470503"/>
                    <a:gd name="connsiteX5" fmla="*/ 772297 w 914400"/>
                    <a:gd name="connsiteY5" fmla="*/ 947 h 470503"/>
                    <a:gd name="connsiteX6" fmla="*/ 840258 w 914400"/>
                    <a:gd name="connsiteY6" fmla="*/ 13303 h 470503"/>
                    <a:gd name="connsiteX7" fmla="*/ 914400 w 914400"/>
                    <a:gd name="connsiteY7" fmla="*/ 56552 h 470503"/>
                    <a:gd name="connsiteX0" fmla="*/ 0 w 914400"/>
                    <a:gd name="connsiteY0" fmla="*/ 470503 h 470503"/>
                    <a:gd name="connsiteX1" fmla="*/ 55605 w 914400"/>
                    <a:gd name="connsiteY1" fmla="*/ 371650 h 470503"/>
                    <a:gd name="connsiteX2" fmla="*/ 117389 w 914400"/>
                    <a:gd name="connsiteY2" fmla="*/ 297509 h 470503"/>
                    <a:gd name="connsiteX3" fmla="*/ 383059 w 914400"/>
                    <a:gd name="connsiteY3" fmla="*/ 124514 h 470503"/>
                    <a:gd name="connsiteX4" fmla="*/ 624016 w 914400"/>
                    <a:gd name="connsiteY4" fmla="*/ 44195 h 470503"/>
                    <a:gd name="connsiteX5" fmla="*/ 772297 w 914400"/>
                    <a:gd name="connsiteY5" fmla="*/ 947 h 470503"/>
                    <a:gd name="connsiteX6" fmla="*/ 840258 w 914400"/>
                    <a:gd name="connsiteY6" fmla="*/ 13303 h 470503"/>
                    <a:gd name="connsiteX7" fmla="*/ 914400 w 914400"/>
                    <a:gd name="connsiteY7" fmla="*/ 19481 h 470503"/>
                    <a:gd name="connsiteX0" fmla="*/ 0 w 914400"/>
                    <a:gd name="connsiteY0" fmla="*/ 459489 h 459489"/>
                    <a:gd name="connsiteX1" fmla="*/ 55605 w 914400"/>
                    <a:gd name="connsiteY1" fmla="*/ 360636 h 459489"/>
                    <a:gd name="connsiteX2" fmla="*/ 117389 w 914400"/>
                    <a:gd name="connsiteY2" fmla="*/ 286495 h 459489"/>
                    <a:gd name="connsiteX3" fmla="*/ 383059 w 914400"/>
                    <a:gd name="connsiteY3" fmla="*/ 113500 h 459489"/>
                    <a:gd name="connsiteX4" fmla="*/ 624016 w 914400"/>
                    <a:gd name="connsiteY4" fmla="*/ 33181 h 459489"/>
                    <a:gd name="connsiteX5" fmla="*/ 741405 w 914400"/>
                    <a:gd name="connsiteY5" fmla="*/ 2289 h 459489"/>
                    <a:gd name="connsiteX6" fmla="*/ 840258 w 914400"/>
                    <a:gd name="connsiteY6" fmla="*/ 2289 h 459489"/>
                    <a:gd name="connsiteX7" fmla="*/ 914400 w 914400"/>
                    <a:gd name="connsiteY7" fmla="*/ 8467 h 459489"/>
                    <a:gd name="connsiteX0" fmla="*/ 0 w 914400"/>
                    <a:gd name="connsiteY0" fmla="*/ 459489 h 459489"/>
                    <a:gd name="connsiteX1" fmla="*/ 55605 w 914400"/>
                    <a:gd name="connsiteY1" fmla="*/ 360636 h 459489"/>
                    <a:gd name="connsiteX2" fmla="*/ 185352 w 914400"/>
                    <a:gd name="connsiteY2" fmla="*/ 224711 h 459489"/>
                    <a:gd name="connsiteX3" fmla="*/ 383059 w 914400"/>
                    <a:gd name="connsiteY3" fmla="*/ 113500 h 459489"/>
                    <a:gd name="connsiteX4" fmla="*/ 624016 w 914400"/>
                    <a:gd name="connsiteY4" fmla="*/ 33181 h 459489"/>
                    <a:gd name="connsiteX5" fmla="*/ 741405 w 914400"/>
                    <a:gd name="connsiteY5" fmla="*/ 2289 h 459489"/>
                    <a:gd name="connsiteX6" fmla="*/ 840258 w 914400"/>
                    <a:gd name="connsiteY6" fmla="*/ 2289 h 459489"/>
                    <a:gd name="connsiteX7" fmla="*/ 914400 w 914400"/>
                    <a:gd name="connsiteY7" fmla="*/ 8467 h 459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459489">
                      <a:moveTo>
                        <a:pt x="0" y="459489"/>
                      </a:moveTo>
                      <a:cubicBezTo>
                        <a:pt x="33466" y="402854"/>
                        <a:pt x="24713" y="399766"/>
                        <a:pt x="55605" y="360636"/>
                      </a:cubicBezTo>
                      <a:cubicBezTo>
                        <a:pt x="86497" y="321506"/>
                        <a:pt x="130776" y="265900"/>
                        <a:pt x="185352" y="224711"/>
                      </a:cubicBezTo>
                      <a:cubicBezTo>
                        <a:pt x="239928" y="183522"/>
                        <a:pt x="309948" y="145422"/>
                        <a:pt x="383059" y="113500"/>
                      </a:cubicBezTo>
                      <a:cubicBezTo>
                        <a:pt x="456170" y="81578"/>
                        <a:pt x="564292" y="51716"/>
                        <a:pt x="624016" y="33181"/>
                      </a:cubicBezTo>
                      <a:cubicBezTo>
                        <a:pt x="683740" y="14646"/>
                        <a:pt x="705365" y="7438"/>
                        <a:pt x="741405" y="2289"/>
                      </a:cubicBezTo>
                      <a:cubicBezTo>
                        <a:pt x="777445" y="-2860"/>
                        <a:pt x="840258" y="2289"/>
                        <a:pt x="840258" y="2289"/>
                      </a:cubicBezTo>
                      <a:lnTo>
                        <a:pt x="914400" y="8467"/>
                      </a:ln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F3022ED5-F39E-EB31-AC0F-A102BB6CA719}"/>
                </a:ext>
              </a:extLst>
            </p:cNvPr>
            <p:cNvSpPr txBox="1"/>
            <p:nvPr/>
          </p:nvSpPr>
          <p:spPr>
            <a:xfrm>
              <a:off x="4260320" y="5865709"/>
              <a:ext cx="982120" cy="45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20"/>
                </a:lnSpc>
              </a:pPr>
              <a:r>
                <a:rPr lang="pl-PL" sz="1600" i="1" dirty="0">
                  <a:solidFill>
                    <a:srgbClr val="FF0000"/>
                  </a:solidFill>
                  <a:latin typeface="Symbol" pitchFamily="2" charset="2"/>
                  <a:ea typeface="Calibri"/>
                  <a:cs typeface="Calibri"/>
                  <a:sym typeface="Calibri"/>
                </a:rPr>
                <a:t>β</a:t>
              </a:r>
              <a:r>
                <a:rPr lang="pl-PL" sz="1600" i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=0.2 </a:t>
              </a:r>
            </a:p>
            <a:p>
              <a:pPr>
                <a:lnSpc>
                  <a:spcPts val="1420"/>
                </a:lnSpc>
              </a:pPr>
              <a:r>
                <a:rPr lang="pl-PL" sz="1600" i="1" dirty="0" err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γ</a:t>
              </a:r>
              <a:r>
                <a:rPr lang="pl-PL" sz="1600" i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=−6°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3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0;p24">
            <a:extLst>
              <a:ext uri="{FF2B5EF4-FFF2-40B4-BE49-F238E27FC236}">
                <a16:creationId xmlns:a16="http://schemas.microsoft.com/office/drawing/2014/main" id="{C3F6AF3A-B300-6E7F-E5F0-D09FF12B7B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164" y="2630824"/>
            <a:ext cx="4058638" cy="32520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23;p24">
            <a:extLst>
              <a:ext uri="{FF2B5EF4-FFF2-40B4-BE49-F238E27FC236}">
                <a16:creationId xmlns:a16="http://schemas.microsoft.com/office/drawing/2014/main" id="{531A224F-CB46-5F42-79B0-4372FD541426}"/>
              </a:ext>
            </a:extLst>
          </p:cNvPr>
          <p:cNvSpPr/>
          <p:nvPr/>
        </p:nvSpPr>
        <p:spPr>
          <a:xfrm>
            <a:off x="935450" y="5998800"/>
            <a:ext cx="286439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PARIS@Nu-Ball</a:t>
            </a:r>
            <a:endParaRPr lang="pl-PL"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(2016-2023)</a:t>
            </a:r>
            <a:endParaRPr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ZoneTexte 13">
            <a:extLst>
              <a:ext uri="{FF2B5EF4-FFF2-40B4-BE49-F238E27FC236}">
                <a16:creationId xmlns:a16="http://schemas.microsoft.com/office/drawing/2014/main" id="{C0111BE1-60BA-1158-97F8-E7F90E8301BC}"/>
              </a:ext>
            </a:extLst>
          </p:cNvPr>
          <p:cNvSpPr txBox="1"/>
          <p:nvPr/>
        </p:nvSpPr>
        <p:spPr>
          <a:xfrm>
            <a:off x="0" y="-61405"/>
            <a:ext cx="12192000" cy="13388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IPN/IJCLAB Campaign for High-Energy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rays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PARIS</a:t>
            </a:r>
          </a:p>
          <a:p>
            <a:pPr algn="ctr" defTabSz="457200"/>
            <a:endParaRPr kumimoji="0" lang="fr-FR" sz="500" b="1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fr-FR" sz="2400" dirty="0" err="1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eriments</a:t>
            </a:r>
            <a:r>
              <a:rPr lang="fr-FR" sz="2400" dirty="0">
                <a:solidFill>
                  <a:srgbClr val="00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2016-2023: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standalone,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nuBall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nuBall2, BEDO, Corset, …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Maj (</a:t>
            </a:r>
            <a:r>
              <a:rPr lang="fr-FR" sz="2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</a:t>
            </a:r>
            <a:r>
              <a:rPr lang="fr-FR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Man.), M. </a:t>
            </a:r>
            <a:r>
              <a:rPr lang="fr-FR" sz="2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Ciemala</a:t>
            </a:r>
            <a:r>
              <a:rPr lang="fr-FR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(IFJ-PAN), I. </a:t>
            </a:r>
            <a:r>
              <a:rPr lang="fr-FR" sz="2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Matea</a:t>
            </a:r>
            <a:r>
              <a:rPr lang="fr-FR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Wilson (IJCLAB), …. PARIS Collaboration</a:t>
            </a:r>
            <a:endParaRPr kumimoji="0" lang="fr-FR" sz="20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oogle Shape;285;p7">
            <a:extLst>
              <a:ext uri="{FF2B5EF4-FFF2-40B4-BE49-F238E27FC236}">
                <a16:creationId xmlns:a16="http://schemas.microsoft.com/office/drawing/2014/main" id="{CCC51673-312E-DA75-9D07-35C7DBD95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77" y="1442876"/>
            <a:ext cx="2330984" cy="10538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D6D490-E1CF-5DF3-AD56-B71CF1B4740D}"/>
              </a:ext>
            </a:extLst>
          </p:cNvPr>
          <p:cNvSpPr txBox="1"/>
          <p:nvPr/>
        </p:nvSpPr>
        <p:spPr>
          <a:xfrm>
            <a:off x="5351297" y="4979626"/>
            <a:ext cx="63401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MAJOR CAMPAIGNS: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FDFF"/>
                </a:solidFill>
              </a:rPr>
              <a:t>with AGATA at GANIL (2017-2018), and LNL (2024., ..)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FDFF"/>
                </a:solidFill>
              </a:rPr>
              <a:t>with NUBALL at IJCLAB (2016-2023)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FDFF"/>
                </a:solidFill>
              </a:rPr>
              <a:t>with VAMOS, and at LISE, NFS at GANIL (since 2017, ..)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FDFF"/>
                </a:solidFill>
              </a:rPr>
              <a:t>Krakow  (since 2016 - ..)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FDFF"/>
                </a:solidFill>
              </a:rPr>
              <a:t>Mumbai (2023-2024)</a:t>
            </a:r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A741AE2D-1404-7546-7322-511FFEBE03CC}"/>
              </a:ext>
            </a:extLst>
          </p:cNvPr>
          <p:cNvSpPr/>
          <p:nvPr/>
        </p:nvSpPr>
        <p:spPr>
          <a:xfrm rot="6694820" flipH="1" flipV="1">
            <a:off x="827169" y="5210780"/>
            <a:ext cx="1650973" cy="142272"/>
          </a:xfrm>
          <a:custGeom>
            <a:avLst/>
            <a:gdLst>
              <a:gd name="connsiteX0" fmla="*/ 1020417 w 1020417"/>
              <a:gd name="connsiteY0" fmla="*/ 74369 h 511691"/>
              <a:gd name="connsiteX1" fmla="*/ 490330 w 1020417"/>
              <a:gd name="connsiteY1" fmla="*/ 34613 h 511691"/>
              <a:gd name="connsiteX2" fmla="*/ 0 w 1020417"/>
              <a:gd name="connsiteY2" fmla="*/ 511691 h 511691"/>
              <a:gd name="connsiteX3" fmla="*/ 0 w 1020417"/>
              <a:gd name="connsiteY3" fmla="*/ 511691 h 51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417" h="511691">
                <a:moveTo>
                  <a:pt x="1020417" y="74369"/>
                </a:moveTo>
                <a:cubicBezTo>
                  <a:pt x="840408" y="18047"/>
                  <a:pt x="660399" y="-38274"/>
                  <a:pt x="490330" y="34613"/>
                </a:cubicBezTo>
                <a:cubicBezTo>
                  <a:pt x="320261" y="107500"/>
                  <a:pt x="0" y="511691"/>
                  <a:pt x="0" y="511691"/>
                </a:cubicBezTo>
                <a:lnTo>
                  <a:pt x="0" y="511691"/>
                </a:lnTo>
              </a:path>
            </a:pathLst>
          </a:custGeom>
          <a:noFill/>
          <a:ln w="31750">
            <a:solidFill>
              <a:srgbClr val="FFC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5891BF91-42BD-0F74-FFE3-E2616F5EF4E3}"/>
              </a:ext>
            </a:extLst>
          </p:cNvPr>
          <p:cNvSpPr/>
          <p:nvPr/>
        </p:nvSpPr>
        <p:spPr>
          <a:xfrm rot="3513233" flipH="1">
            <a:off x="2267762" y="5656956"/>
            <a:ext cx="883092" cy="45719"/>
          </a:xfrm>
          <a:custGeom>
            <a:avLst/>
            <a:gdLst>
              <a:gd name="connsiteX0" fmla="*/ 1020417 w 1020417"/>
              <a:gd name="connsiteY0" fmla="*/ 74369 h 511691"/>
              <a:gd name="connsiteX1" fmla="*/ 490330 w 1020417"/>
              <a:gd name="connsiteY1" fmla="*/ 34613 h 511691"/>
              <a:gd name="connsiteX2" fmla="*/ 0 w 1020417"/>
              <a:gd name="connsiteY2" fmla="*/ 511691 h 511691"/>
              <a:gd name="connsiteX3" fmla="*/ 0 w 1020417"/>
              <a:gd name="connsiteY3" fmla="*/ 511691 h 51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417" h="511691">
                <a:moveTo>
                  <a:pt x="1020417" y="74369"/>
                </a:moveTo>
                <a:cubicBezTo>
                  <a:pt x="840408" y="18047"/>
                  <a:pt x="660399" y="-38274"/>
                  <a:pt x="490330" y="34613"/>
                </a:cubicBezTo>
                <a:cubicBezTo>
                  <a:pt x="320261" y="107500"/>
                  <a:pt x="0" y="511691"/>
                  <a:pt x="0" y="511691"/>
                </a:cubicBezTo>
                <a:lnTo>
                  <a:pt x="0" y="511691"/>
                </a:lnTo>
              </a:path>
            </a:pathLst>
          </a:custGeom>
          <a:noFill/>
          <a:ln w="31750">
            <a:solidFill>
              <a:srgbClr val="FFC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65E28FF-2E72-0D1D-76D7-24DAD84E94B7}"/>
              </a:ext>
            </a:extLst>
          </p:cNvPr>
          <p:cNvGrpSpPr/>
          <p:nvPr/>
        </p:nvGrpSpPr>
        <p:grpSpPr>
          <a:xfrm>
            <a:off x="4425030" y="1458638"/>
            <a:ext cx="7711428" cy="3383445"/>
            <a:chOff x="4425030" y="1384496"/>
            <a:chExt cx="7711428" cy="3383445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325A3C3A-4CC9-D288-48CA-C21C62A9E3D4}"/>
                </a:ext>
              </a:extLst>
            </p:cNvPr>
            <p:cNvSpPr/>
            <p:nvPr/>
          </p:nvSpPr>
          <p:spPr>
            <a:xfrm>
              <a:off x="4425030" y="1384496"/>
              <a:ext cx="7641783" cy="33834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oogle Shape;355;p13">
              <a:extLst>
                <a:ext uri="{FF2B5EF4-FFF2-40B4-BE49-F238E27FC236}">
                  <a16:creationId xmlns:a16="http://schemas.microsoft.com/office/drawing/2014/main" id="{1CDE0F75-9D5E-DE2D-741F-D4EC4787F89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49246" y="2079357"/>
              <a:ext cx="1537030" cy="1466040"/>
            </a:xfrm>
            <a:prstGeom prst="rect">
              <a:avLst/>
            </a:prstGeom>
            <a:solidFill>
              <a:srgbClr val="FFC000">
                <a:alpha val="47843"/>
              </a:srgbClr>
            </a:solidFill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1" name="Google Shape;362;p13">
              <a:extLst>
                <a:ext uri="{FF2B5EF4-FFF2-40B4-BE49-F238E27FC236}">
                  <a16:creationId xmlns:a16="http://schemas.microsoft.com/office/drawing/2014/main" id="{6B640C69-EA59-BEC4-433C-75E1FA902AB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7443" y="2024707"/>
              <a:ext cx="1537030" cy="1575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9EDC136-7CF1-2424-2886-E1E8318A0B02}"/>
                </a:ext>
              </a:extLst>
            </p:cNvPr>
            <p:cNvSpPr txBox="1"/>
            <p:nvPr/>
          </p:nvSpPr>
          <p:spPr>
            <a:xfrm>
              <a:off x="4441285" y="2207672"/>
              <a:ext cx="2127476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l-PL" sz="2000" b="1" i="1" dirty="0" err="1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rectangular</a:t>
              </a:r>
              <a:r>
                <a:rPr lang="pl-PL" sz="2000" b="1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 </a:t>
              </a:r>
            </a:p>
            <a:p>
              <a:pPr algn="r"/>
              <a:r>
                <a:rPr lang="pl-PL" sz="2000" b="1" i="1" dirty="0" err="1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phoswiches</a:t>
              </a:r>
              <a:r>
                <a:rPr lang="pl-PL" sz="2000" b="1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 </a:t>
              </a:r>
            </a:p>
            <a:p>
              <a:pPr algn="r"/>
              <a:r>
                <a:rPr lang="pl-PL" sz="1800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(LaBr</a:t>
              </a:r>
              <a:r>
                <a:rPr lang="pl-PL" sz="1800" i="1" baseline="-25000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3</a:t>
              </a:r>
              <a:r>
                <a:rPr lang="pl-PL" sz="1800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/CeBr</a:t>
              </a:r>
              <a:r>
                <a:rPr lang="pl-PL" sz="1800" i="1" baseline="-25000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3</a:t>
              </a:r>
              <a:r>
                <a:rPr lang="pl-PL" sz="1800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+NaI) </a:t>
              </a:r>
              <a:endParaRPr lang="en-US" i="1" dirty="0">
                <a:solidFill>
                  <a:srgbClr val="0432FF"/>
                </a:solidFill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93D06CD-EBB8-BA63-CE8A-7F09BECDEACD}"/>
                </a:ext>
              </a:extLst>
            </p:cNvPr>
            <p:cNvSpPr txBox="1"/>
            <p:nvPr/>
          </p:nvSpPr>
          <p:spPr>
            <a:xfrm>
              <a:off x="9895284" y="2024707"/>
              <a:ext cx="1980059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i="1" dirty="0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Modular Geometry: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l-PL" sz="2000" i="1" dirty="0" err="1">
                  <a:solidFill>
                    <a:srgbClr val="0432FF"/>
                  </a:solidFill>
                  <a:ea typeface="Trebuchet MS"/>
                  <a:cs typeface="Trebuchet MS"/>
                  <a:sym typeface="Trebuchet MS"/>
                </a:rPr>
                <a:t>Clusters</a:t>
              </a:r>
              <a:endParaRPr lang="pl-PL" sz="2000" i="1" dirty="0">
                <a:solidFill>
                  <a:srgbClr val="0432FF"/>
                </a:solidFill>
                <a:ea typeface="Trebuchet MS"/>
                <a:cs typeface="Trebuchet MS"/>
                <a:sym typeface="Trebuchet MS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0432FF"/>
                  </a:solidFill>
                </a:rPr>
                <a:t>Wall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l-PL" sz="2000" i="1" dirty="0" err="1">
                  <a:solidFill>
                    <a:srgbClr val="0432FF"/>
                  </a:solidFill>
                  <a:sym typeface="Trebuchet MS"/>
                </a:rPr>
                <a:t>Cube</a:t>
              </a:r>
              <a:endParaRPr lang="pl-PL" sz="2000" i="1" dirty="0">
                <a:solidFill>
                  <a:srgbClr val="0432FF"/>
                </a:solidFill>
                <a:sym typeface="Trebuchet MS"/>
              </a:endParaRPr>
            </a:p>
          </p:txBody>
        </p:sp>
        <p:sp>
          <p:nvSpPr>
            <p:cNvPr id="15" name="Google Shape;371;p14">
              <a:extLst>
                <a:ext uri="{FF2B5EF4-FFF2-40B4-BE49-F238E27FC236}">
                  <a16:creationId xmlns:a16="http://schemas.microsoft.com/office/drawing/2014/main" id="{E0ADFC21-4A51-5E96-3A88-8613F7C1D731}"/>
                </a:ext>
              </a:extLst>
            </p:cNvPr>
            <p:cNvSpPr txBox="1"/>
            <p:nvPr/>
          </p:nvSpPr>
          <p:spPr>
            <a:xfrm>
              <a:off x="4494676" y="3760150"/>
              <a:ext cx="764178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000" b="1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Under Construction, MOU with 10 Partners: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800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France (IN2P3, GANIL), Poland, Italy, UK, Germany, …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b="1" dirty="0" err="1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at</a:t>
              </a:r>
              <a:r>
                <a:rPr lang="pl-PL" b="1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Orsay</a:t>
              </a:r>
              <a:r>
                <a:rPr lang="pl-PL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: I. </a:t>
              </a:r>
              <a:r>
                <a:rPr lang="pl-PL" dirty="0" err="1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Matea</a:t>
              </a:r>
              <a:r>
                <a:rPr lang="pl-PL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pl-PL" dirty="0" err="1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Mechanical</a:t>
              </a:r>
              <a:r>
                <a:rPr lang="pl-PL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Integration), J. Wilson (</a:t>
              </a:r>
              <a:r>
                <a:rPr lang="pl-PL" dirty="0" err="1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Scientific</a:t>
              </a:r>
              <a:r>
                <a:rPr lang="pl-PL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pl-PL" dirty="0" err="1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Council</a:t>
              </a:r>
              <a:r>
                <a:rPr lang="pl-PL" dirty="0">
                  <a:solidFill>
                    <a:srgbClr val="7030A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) 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7245EF76-5B30-B194-0844-89523CF32B03}"/>
                </a:ext>
              </a:extLst>
            </p:cNvPr>
            <p:cNvSpPr txBox="1"/>
            <p:nvPr/>
          </p:nvSpPr>
          <p:spPr>
            <a:xfrm>
              <a:off x="5335531" y="1384496"/>
              <a:ext cx="61109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90 </a:t>
              </a:r>
              <a:r>
                <a:rPr lang="pl-PL" sz="2800" b="1" dirty="0" err="1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detectors</a:t>
              </a:r>
              <a:r>
                <a:rPr lang="pl-PL" sz="2800" b="1" dirty="0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pl-PL" sz="2800" b="1" dirty="0" err="1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today</a:t>
              </a:r>
              <a:r>
                <a:rPr lang="pl-PL" sz="2800" b="1" dirty="0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pl-PL" sz="2800" b="1" dirty="0">
                  <a:solidFill>
                    <a:srgbClr val="7030A0"/>
                  </a:solidFill>
                  <a:latin typeface="Arial"/>
                  <a:cs typeface="Arial"/>
                  <a:sym typeface="Wingdings" pitchFamily="2" charset="2"/>
                </a:rPr>
                <a:t></a:t>
              </a:r>
              <a:r>
                <a:rPr lang="pl-PL" sz="2800" b="1" dirty="0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 150 </a:t>
              </a:r>
              <a:r>
                <a:rPr lang="pl-PL" sz="2800" b="1" dirty="0" err="1">
                  <a:solidFill>
                    <a:srgbClr val="7030A0"/>
                  </a:solidFill>
                  <a:latin typeface="Arial"/>
                  <a:cs typeface="Arial"/>
                  <a:sym typeface="Arial"/>
                </a:rPr>
                <a:t>final</a:t>
              </a:r>
              <a:endParaRPr lang="pl-PL" sz="28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B02ABB-B465-0310-E894-46C960AB8567}"/>
              </a:ext>
            </a:extLst>
          </p:cNvPr>
          <p:cNvSpPr txBox="1"/>
          <p:nvPr/>
        </p:nvSpPr>
        <p:spPr>
          <a:xfrm>
            <a:off x="6687325" y="1030678"/>
            <a:ext cx="149048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17E68D3-24D8-FA1A-5A6F-4FE1ADCE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850" y="653140"/>
            <a:ext cx="5549835" cy="3781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</p:pic>
      <p:pic>
        <p:nvPicPr>
          <p:cNvPr id="4" name="Picture 5" descr="dipole2">
            <a:extLst>
              <a:ext uri="{FF2B5EF4-FFF2-40B4-BE49-F238E27FC236}">
                <a16:creationId xmlns:a16="http://schemas.microsoft.com/office/drawing/2014/main" id="{F8EB1D9A-038C-77AA-A01B-6B070197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534" y="2180249"/>
            <a:ext cx="1350651" cy="9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6">
            <a:extLst>
              <a:ext uri="{FF2B5EF4-FFF2-40B4-BE49-F238E27FC236}">
                <a16:creationId xmlns:a16="http://schemas.microsoft.com/office/drawing/2014/main" id="{08C250D5-8BA3-49BA-8918-6E02A2EA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175" y="2846069"/>
            <a:ext cx="844423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GIANT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A4A51D3-A240-3106-A16A-0148F777AAEA}"/>
              </a:ext>
            </a:extLst>
          </p:cNvPr>
          <p:cNvGrpSpPr/>
          <p:nvPr/>
        </p:nvGrpSpPr>
        <p:grpSpPr>
          <a:xfrm>
            <a:off x="6783522" y="1036729"/>
            <a:ext cx="1486525" cy="1034110"/>
            <a:chOff x="4048633" y="1401987"/>
            <a:chExt cx="1486525" cy="1034110"/>
          </a:xfrm>
        </p:grpSpPr>
        <p:pic>
          <p:nvPicPr>
            <p:cNvPr id="7" name="Picture 3" descr="povnuc_pdr">
              <a:extLst>
                <a:ext uri="{FF2B5EF4-FFF2-40B4-BE49-F238E27FC236}">
                  <a16:creationId xmlns:a16="http://schemas.microsoft.com/office/drawing/2014/main" id="{78A13031-9C3B-862D-8BF3-05E0B41A5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633" y="1401987"/>
              <a:ext cx="1486525" cy="103411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6">
              <a:extLst>
                <a:ext uri="{FF2B5EF4-FFF2-40B4-BE49-F238E27FC236}">
                  <a16:creationId xmlns:a16="http://schemas.microsoft.com/office/drawing/2014/main" id="{8ED5516D-40C5-D959-E70B-294CA75A1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115" y="1402024"/>
              <a:ext cx="1263388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PYGMY </a:t>
              </a:r>
            </a:p>
          </p:txBody>
        </p:sp>
      </p:grpSp>
      <p:sp>
        <p:nvSpPr>
          <p:cNvPr id="9" name="Text Box 36">
            <a:extLst>
              <a:ext uri="{FF2B5EF4-FFF2-40B4-BE49-F238E27FC236}">
                <a16:creationId xmlns:a16="http://schemas.microsoft.com/office/drawing/2014/main" id="{1F4D7F6A-3601-277F-7B3D-6CB288B3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730" y="727281"/>
            <a:ext cx="2457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RESONANCES 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46B87C6-8615-DD3C-FEFC-65B1553C7551}"/>
              </a:ext>
            </a:extLst>
          </p:cNvPr>
          <p:cNvGrpSpPr/>
          <p:nvPr/>
        </p:nvGrpSpPr>
        <p:grpSpPr>
          <a:xfrm>
            <a:off x="7755599" y="2422606"/>
            <a:ext cx="844423" cy="1371641"/>
            <a:chOff x="4774480" y="2787863"/>
            <a:chExt cx="844422" cy="1371641"/>
          </a:xfrm>
        </p:grpSpPr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7DC874A8-1739-0FAE-8FF5-DDC70884AA84}"/>
                </a:ext>
              </a:extLst>
            </p:cNvPr>
            <p:cNvCxnSpPr/>
            <p:nvPr/>
          </p:nvCxnSpPr>
          <p:spPr>
            <a:xfrm flipH="1">
              <a:off x="4846563" y="3196695"/>
              <a:ext cx="12958" cy="96280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6">
              <a:extLst>
                <a:ext uri="{FF2B5EF4-FFF2-40B4-BE49-F238E27FC236}">
                  <a16:creationId xmlns:a16="http://schemas.microsoft.com/office/drawing/2014/main" id="{1702E8A6-907C-AFE1-2932-01D3935DE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480" y="2787863"/>
              <a:ext cx="844422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A75620-4D55-2374-7A5E-29202262F552}"/>
              </a:ext>
            </a:extLst>
          </p:cNvPr>
          <p:cNvSpPr txBox="1"/>
          <p:nvPr/>
        </p:nvSpPr>
        <p:spPr>
          <a:xfrm>
            <a:off x="0" y="-236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The DIPOLE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Response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In Nuclei 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A9A572D3-CF8F-CF68-BD9E-9664329FB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41" y="2730354"/>
            <a:ext cx="988889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Few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% 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53C46795-933C-90C3-B04E-B7456660D849}"/>
              </a:ext>
            </a:extLst>
          </p:cNvPr>
          <p:cNvSpPr/>
          <p:nvPr/>
        </p:nvSpPr>
        <p:spPr>
          <a:xfrm>
            <a:off x="6783522" y="766476"/>
            <a:ext cx="1486525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7386BBE7-8EFB-F5F0-CA3E-A9F386FB5A66}"/>
              </a:ext>
            </a:extLst>
          </p:cNvPr>
          <p:cNvSpPr/>
          <p:nvPr/>
        </p:nvSpPr>
        <p:spPr>
          <a:xfrm>
            <a:off x="6733230" y="1924876"/>
            <a:ext cx="1080000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326DF87C-6DEE-1F58-F1D8-33FFD0894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13" y="4784850"/>
            <a:ext cx="6207850" cy="2294992"/>
          </a:xfrm>
          <a:prstGeom prst="rect">
            <a:avLst/>
          </a:prstGeom>
          <a:effectLst>
            <a:innerShdw blurRad="63500" dist="50800" dir="18900000">
              <a:srgbClr val="0432FF">
                <a:alpha val="50000"/>
              </a:srgbClr>
            </a:innerShd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586EC9BC-394E-59E1-5566-B26F3542F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074" y="5711890"/>
            <a:ext cx="6541013" cy="1304926"/>
          </a:xfrm>
          <a:prstGeom prst="rect">
            <a:avLst/>
          </a:prstGeom>
          <a:ln>
            <a:noFill/>
          </a:ln>
          <a:effectLst>
            <a:innerShdw blurRad="63500" dist="50800" dir="18900000">
              <a:srgbClr val="0432FF">
                <a:alpha val="50000"/>
              </a:srgbClr>
            </a:innerShdw>
          </a:effectLst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AB072350-C313-C055-5A35-62EE22A751BE}"/>
              </a:ext>
            </a:extLst>
          </p:cNvPr>
          <p:cNvGrpSpPr/>
          <p:nvPr/>
        </p:nvGrpSpPr>
        <p:grpSpPr>
          <a:xfrm>
            <a:off x="-399993" y="634836"/>
            <a:ext cx="7400361" cy="4047646"/>
            <a:chOff x="-399993" y="634836"/>
            <a:chExt cx="7400361" cy="4047646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1251ECE-A000-5A06-E9D1-7B79698F1DD7}"/>
                </a:ext>
              </a:extLst>
            </p:cNvPr>
            <p:cNvSpPr txBox="1"/>
            <p:nvPr/>
          </p:nvSpPr>
          <p:spPr>
            <a:xfrm>
              <a:off x="6687324" y="6810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3DB860C-FFFA-1BC8-4526-AFD5F40F9877}"/>
                </a:ext>
              </a:extLst>
            </p:cNvPr>
            <p:cNvSpPr txBox="1"/>
            <p:nvPr/>
          </p:nvSpPr>
          <p:spPr>
            <a:xfrm>
              <a:off x="-399993" y="634836"/>
              <a:ext cx="6671673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Limiting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 Temperature</a:t>
              </a:r>
              <a:r>
                <a:rPr kumimoji="0" lang="it-IT" sz="2000" b="1" i="0" u="none" strike="noStrike" kern="1200" cap="none" spc="0" normalizeH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 of </a:t>
              </a:r>
              <a:r>
                <a:rPr kumimoji="0" lang="it-IT" sz="2000" b="1" i="0" u="none" strike="noStrike" kern="1200" cap="none" spc="0" normalizeH="0" noProof="0" dirty="0" err="1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Nuclear</a:t>
              </a:r>
              <a:r>
                <a:rPr kumimoji="0" lang="it-IT" sz="2000" b="1" i="0" u="none" strike="noStrike" kern="1200" cap="none" spc="0" normalizeH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 </a:t>
              </a:r>
              <a:r>
                <a:rPr kumimoji="0" lang="it-IT" sz="2000" b="1" i="0" u="none" strike="noStrike" kern="1200" cap="none" spc="0" normalizeH="0" noProof="0" dirty="0" err="1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ea typeface="+mn-ea"/>
                  <a:cs typeface="Corbel"/>
                </a:rPr>
                <a:t>Existence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ea typeface="+mn-ea"/>
                <a:cs typeface="Corbel"/>
              </a:endParaRPr>
            </a:p>
            <a:p>
              <a:pPr algn="ctr"/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orbel"/>
                </a:rPr>
                <a:t>  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Corbel"/>
                </a:rPr>
                <a:t>    No More GDR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Corbel"/>
                </a:rPr>
                <a:t>above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Corbel"/>
                </a:rPr>
                <a:t> E*=250 MeV 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Corbel"/>
                  <a:sym typeface="Wingdings" pitchFamily="2" charset="2"/>
                </a:rPr>
                <a:t> 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</a:rPr>
                <a:t>E</a:t>
              </a:r>
              <a:r>
                <a:rPr lang="en-US" sz="2000" b="1" baseline="30000" dirty="0">
                  <a:solidFill>
                    <a:schemeClr val="bg1"/>
                  </a:solidFill>
                  <a:latin typeface="Calibri"/>
                </a:rPr>
                <a:t>∗</a:t>
              </a:r>
              <a:r>
                <a:rPr lang="en-US" sz="2000" b="1" dirty="0">
                  <a:solidFill>
                    <a:schemeClr val="bg1"/>
                  </a:solidFill>
                  <a:latin typeface="Calibri"/>
                </a:rPr>
                <a:t>/A = 2.1 MeV 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orbel"/>
              </a:endParaRPr>
            </a:p>
          </p:txBody>
        </p:sp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09D961CE-4A28-68FE-68ED-28991F8E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15022" y="1334283"/>
              <a:ext cx="3205942" cy="3348199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A7930D51-D2C3-DB23-2157-DEC0F9EF9D7B}"/>
                </a:ext>
              </a:extLst>
            </p:cNvPr>
            <p:cNvSpPr txBox="1"/>
            <p:nvPr/>
          </p:nvSpPr>
          <p:spPr>
            <a:xfrm>
              <a:off x="4145277" y="2372783"/>
              <a:ext cx="1663917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MEDEA </a:t>
              </a:r>
            </a:p>
            <a:p>
              <a:r>
                <a:rPr lang="en-US" i="1" dirty="0">
                  <a:solidFill>
                    <a:schemeClr val="bg1"/>
                  </a:solidFill>
                </a:rPr>
                <a:t>multidetector </a:t>
              </a:r>
            </a:p>
            <a:p>
              <a:r>
                <a:rPr lang="en-US" i="1" dirty="0">
                  <a:solidFill>
                    <a:schemeClr val="bg1"/>
                  </a:solidFill>
                </a:rPr>
                <a:t>at GANIL</a:t>
              </a:r>
            </a:p>
            <a:p>
              <a:r>
                <a:rPr lang="en-US" i="1" dirty="0">
                  <a:solidFill>
                    <a:schemeClr val="bg1"/>
                  </a:solidFill>
                </a:rPr>
                <a:t>(180 BaF</a:t>
              </a:r>
              <a:r>
                <a:rPr lang="en-US" i="1" baseline="-25000" dirty="0">
                  <a:solidFill>
                    <a:schemeClr val="bg1"/>
                  </a:solidFill>
                </a:rPr>
                <a:t>2</a:t>
              </a:r>
              <a:r>
                <a:rPr lang="en-US" i="1" dirty="0">
                  <a:solidFill>
                    <a:schemeClr val="bg1"/>
                  </a:solidFill>
                </a:rPr>
                <a:t>)</a:t>
              </a:r>
            </a:p>
            <a:p>
              <a:endParaRPr lang="en-US" i="1" dirty="0">
                <a:solidFill>
                  <a:schemeClr val="bg1"/>
                </a:solidFill>
              </a:endParaRPr>
            </a:p>
            <a:p>
              <a:r>
                <a:rPr lang="en-US" i="1" dirty="0">
                  <a:solidFill>
                    <a:srgbClr val="00FDFF"/>
                  </a:solidFill>
                </a:rPr>
                <a:t>Y. Blumenfeld </a:t>
              </a:r>
            </a:p>
            <a:p>
              <a:r>
                <a:rPr lang="en-US" i="1" dirty="0">
                  <a:solidFill>
                    <a:srgbClr val="00FDFF"/>
                  </a:solidFill>
                </a:rPr>
                <a:t>et al., ...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43B74C3-3AE5-2109-D083-D8BED3E19B5B}"/>
                </a:ext>
              </a:extLst>
            </p:cNvPr>
            <p:cNvSpPr txBox="1"/>
            <p:nvPr/>
          </p:nvSpPr>
          <p:spPr>
            <a:xfrm>
              <a:off x="2779111" y="1452250"/>
              <a:ext cx="1132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</a:rPr>
                <a:t>Vanishing </a:t>
              </a:r>
            </a:p>
            <a:p>
              <a:r>
                <a:rPr lang="en-US" sz="1400" i="1" dirty="0">
                  <a:solidFill>
                    <a:srgbClr val="FF0000"/>
                  </a:solidFill>
                </a:rPr>
                <a:t>GDR Signal</a:t>
              </a:r>
            </a:p>
          </p:txBody>
        </p:sp>
        <p:sp>
          <p:nvSpPr>
            <p:cNvPr id="53" name="Figura a mano libera 52">
              <a:extLst>
                <a:ext uri="{FF2B5EF4-FFF2-40B4-BE49-F238E27FC236}">
                  <a16:creationId xmlns:a16="http://schemas.microsoft.com/office/drawing/2014/main" id="{55D22A41-2CF1-8C44-B431-64E29AE92362}"/>
                </a:ext>
              </a:extLst>
            </p:cNvPr>
            <p:cNvSpPr/>
            <p:nvPr/>
          </p:nvSpPr>
          <p:spPr>
            <a:xfrm rot="8919563" flipH="1" flipV="1">
              <a:off x="2466655" y="2047824"/>
              <a:ext cx="711444" cy="75406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3175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igura a mano libera 53">
              <a:extLst>
                <a:ext uri="{FF2B5EF4-FFF2-40B4-BE49-F238E27FC236}">
                  <a16:creationId xmlns:a16="http://schemas.microsoft.com/office/drawing/2014/main" id="{5182FC49-F469-0C10-4081-8B74F83EA066}"/>
                </a:ext>
              </a:extLst>
            </p:cNvPr>
            <p:cNvSpPr/>
            <p:nvPr/>
          </p:nvSpPr>
          <p:spPr>
            <a:xfrm rot="8256438" flipH="1" flipV="1">
              <a:off x="2260743" y="2280436"/>
              <a:ext cx="1123268" cy="118871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3175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igura a mano libera 54">
              <a:extLst>
                <a:ext uri="{FF2B5EF4-FFF2-40B4-BE49-F238E27FC236}">
                  <a16:creationId xmlns:a16="http://schemas.microsoft.com/office/drawing/2014/main" id="{12BC8F7D-37C6-3D61-68A4-F62C63320FF7}"/>
                </a:ext>
              </a:extLst>
            </p:cNvPr>
            <p:cNvSpPr/>
            <p:nvPr/>
          </p:nvSpPr>
          <p:spPr>
            <a:xfrm rot="7540123" flipH="1" flipV="1">
              <a:off x="2128091" y="2565846"/>
              <a:ext cx="1650973" cy="142272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3175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D9910E1-3558-2F30-69FD-637B8BC5EF15}"/>
                </a:ext>
              </a:extLst>
            </p:cNvPr>
            <p:cNvSpPr txBox="1"/>
            <p:nvPr/>
          </p:nvSpPr>
          <p:spPr>
            <a:xfrm>
              <a:off x="1512595" y="3803526"/>
              <a:ext cx="132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baseline="30000" dirty="0">
                  <a:solidFill>
                    <a:srgbClr val="0432FF"/>
                  </a:solidFill>
                </a:rPr>
                <a:t>116</a:t>
              </a:r>
              <a:r>
                <a:rPr lang="en-US" b="1" i="1" dirty="0">
                  <a:solidFill>
                    <a:srgbClr val="0432FF"/>
                  </a:solidFill>
                </a:rPr>
                <a:t>Sn + </a:t>
              </a:r>
              <a:r>
                <a:rPr lang="en-US" b="1" i="1" baseline="30000" dirty="0">
                  <a:solidFill>
                    <a:srgbClr val="0432FF"/>
                  </a:solidFill>
                </a:rPr>
                <a:t>12</a:t>
              </a:r>
              <a:r>
                <a:rPr lang="en-US" b="1" i="1" dirty="0">
                  <a:solidFill>
                    <a:srgbClr val="0432FF"/>
                  </a:solidFill>
                </a:rPr>
                <a:t>C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1F1AC0AE-39FB-299D-3765-C35465169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873" y="864846"/>
            <a:ext cx="3013849" cy="80866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6D79D2-96D8-A0D2-7072-6FA5ECCD941B}"/>
              </a:ext>
            </a:extLst>
          </p:cNvPr>
          <p:cNvSpPr txBox="1"/>
          <p:nvPr/>
        </p:nvSpPr>
        <p:spPr>
          <a:xfrm>
            <a:off x="6040382" y="4707098"/>
            <a:ext cx="6302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Giant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Dipole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Resonance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as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a probe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FFFF"/>
                </a:solidFill>
                <a:latin typeface="Arial"/>
                <a:cs typeface="Corbel"/>
              </a:rPr>
              <a:t>of Compound </a:t>
            </a:r>
            <a:r>
              <a:rPr lang="it-IT" sz="2400" b="1" dirty="0" err="1">
                <a:solidFill>
                  <a:srgbClr val="00FFFF"/>
                </a:solidFill>
                <a:latin typeface="Arial"/>
                <a:cs typeface="Corbel"/>
              </a:rPr>
              <a:t>Nucleus</a:t>
            </a:r>
            <a:r>
              <a:rPr lang="it-IT" sz="2400" b="1" dirty="0">
                <a:solidFill>
                  <a:srgbClr val="00FFFF"/>
                </a:solidFill>
                <a:latin typeface="Arial"/>
                <a:cs typeface="Corbel"/>
              </a:rPr>
              <a:t> </a:t>
            </a:r>
            <a:r>
              <a:rPr lang="it-IT" sz="2400" b="1" dirty="0" err="1">
                <a:solidFill>
                  <a:srgbClr val="00FFFF"/>
                </a:solidFill>
                <a:latin typeface="Arial"/>
                <a:cs typeface="Corbel"/>
              </a:rPr>
              <a:t>existence</a:t>
            </a:r>
            <a:r>
              <a:rPr lang="it-IT" sz="2400" b="1" dirty="0">
                <a:solidFill>
                  <a:srgbClr val="00FFFF"/>
                </a:solidFill>
                <a:latin typeface="Arial"/>
                <a:cs typeface="Corbel"/>
              </a:rPr>
              <a:t> 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41368A8-B99E-E37E-94F3-7AF58B44F700}"/>
              </a:ext>
            </a:extLst>
          </p:cNvPr>
          <p:cNvSpPr/>
          <p:nvPr/>
        </p:nvSpPr>
        <p:spPr>
          <a:xfrm>
            <a:off x="4485502" y="987637"/>
            <a:ext cx="1722347" cy="35190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C0B1EB36-3059-27D7-6C47-706C94BFD1A4}"/>
              </a:ext>
            </a:extLst>
          </p:cNvPr>
          <p:cNvGrpSpPr/>
          <p:nvPr/>
        </p:nvGrpSpPr>
        <p:grpSpPr>
          <a:xfrm>
            <a:off x="4779267" y="4202903"/>
            <a:ext cx="11268270" cy="2604586"/>
            <a:chOff x="4779267" y="4202903"/>
            <a:chExt cx="11268270" cy="2604586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B5C9B679-A9C8-36A6-F1AC-4AA58AB5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9267" y="4202903"/>
              <a:ext cx="4159440" cy="2549469"/>
            </a:xfrm>
            <a:prstGeom prst="rect">
              <a:avLst/>
            </a:prstGeom>
          </p:spPr>
        </p:pic>
        <p:cxnSp>
          <p:nvCxnSpPr>
            <p:cNvPr id="29" name="Connettore 1 28">
              <a:extLst>
                <a:ext uri="{FF2B5EF4-FFF2-40B4-BE49-F238E27FC236}">
                  <a16:creationId xmlns:a16="http://schemas.microsoft.com/office/drawing/2014/main" id="{ADD64E84-5C26-5CD4-5399-FA3E908DF81C}"/>
                </a:ext>
              </a:extLst>
            </p:cNvPr>
            <p:cNvCxnSpPr>
              <a:cxnSpLocks/>
            </p:cNvCxnSpPr>
            <p:nvPr/>
          </p:nvCxnSpPr>
          <p:spPr>
            <a:xfrm>
              <a:off x="5980548" y="6180612"/>
              <a:ext cx="111519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D833331E-0E27-8024-695E-2F7C231BCF95}"/>
                </a:ext>
              </a:extLst>
            </p:cNvPr>
            <p:cNvSpPr txBox="1"/>
            <p:nvPr/>
          </p:nvSpPr>
          <p:spPr>
            <a:xfrm>
              <a:off x="9083213" y="5149560"/>
              <a:ext cx="696432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multifragmentation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its links to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liquid-gas phase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transition in nuclei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7A08EB3-1ECA-133F-44CA-52F55525D7FA}"/>
                </a:ext>
              </a:extLst>
            </p:cNvPr>
            <p:cNvSpPr txBox="1"/>
            <p:nvPr/>
          </p:nvSpPr>
          <p:spPr>
            <a:xfrm>
              <a:off x="9083213" y="6284269"/>
              <a:ext cx="33151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B. </a:t>
              </a:r>
              <a:r>
                <a:rPr lang="it-IT" sz="1400" i="1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Borderie</a:t>
              </a:r>
              <a:r>
                <a:rPr lang="it-IT" sz="14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 and J.D. </a:t>
              </a:r>
              <a:r>
                <a:rPr lang="it-IT" sz="1400" i="1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Frankland</a:t>
              </a:r>
              <a:r>
                <a:rPr lang="it-IT" sz="14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 </a:t>
              </a:r>
              <a:endParaRPr lang="it-IT" sz="1400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it-IT" sz="1400" i="1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Prog</a:t>
              </a:r>
              <a:r>
                <a:rPr lang="it-IT" sz="14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. Part. </a:t>
              </a:r>
              <a:r>
                <a:rPr lang="it-IT" sz="1400" i="1" dirty="0" err="1">
                  <a:solidFill>
                    <a:schemeClr val="bg1"/>
                  </a:solidFill>
                  <a:effectLst/>
                  <a:latin typeface="Helvetica" pitchFamily="2" charset="0"/>
                </a:rPr>
                <a:t>Nucl</a:t>
              </a:r>
              <a:r>
                <a:rPr lang="it-IT" sz="1400" i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. Phys.105 (2019) 82</a:t>
              </a:r>
              <a:endParaRPr lang="it-IT" sz="1400" dirty="0">
                <a:solidFill>
                  <a:schemeClr val="bg1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3DB860C-FFFA-1BC8-4526-AFD5F40F9877}"/>
              </a:ext>
            </a:extLst>
          </p:cNvPr>
          <p:cNvSpPr txBox="1"/>
          <p:nvPr/>
        </p:nvSpPr>
        <p:spPr>
          <a:xfrm>
            <a:off x="7198274" y="-1687146"/>
            <a:ext cx="66716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ea typeface="+mn-ea"/>
                <a:cs typeface="Corbel"/>
              </a:rPr>
              <a:t>Caloric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ea typeface="+mn-ea"/>
                <a:cs typeface="Corbel"/>
              </a:rPr>
              <a:t> Curve of nuclei</a:t>
            </a:r>
          </a:p>
          <a:p>
            <a:pPr algn="ctr"/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orbel"/>
              </a:rPr>
              <a:t>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orbel"/>
              </a:rPr>
              <a:t>    No More GDR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orbel"/>
              </a:rPr>
              <a:t>above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orbel"/>
              </a:rPr>
              <a:t> E*=250 MeV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orbel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Calibri"/>
              </a:rPr>
              <a:t>E</a:t>
            </a:r>
            <a:r>
              <a:rPr lang="en-US" sz="2000" b="1" baseline="30000" dirty="0">
                <a:solidFill>
                  <a:schemeClr val="bg1"/>
                </a:solidFill>
                <a:latin typeface="Calibri"/>
              </a:rPr>
              <a:t>∗</a:t>
            </a:r>
            <a:r>
              <a:rPr lang="en-US" sz="2000" b="1" dirty="0">
                <a:solidFill>
                  <a:schemeClr val="bg1"/>
                </a:solidFill>
                <a:latin typeface="Calibri"/>
              </a:rPr>
              <a:t>/A = 2.1 MeV 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orbe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A75620-4D55-2374-7A5E-29202262F552}"/>
              </a:ext>
            </a:extLst>
          </p:cNvPr>
          <p:cNvSpPr txBox="1"/>
          <p:nvPr/>
        </p:nvSpPr>
        <p:spPr>
          <a:xfrm>
            <a:off x="0" y="-236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The Liquid-Gas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phase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</a:t>
            </a:r>
            <a:r>
              <a:rPr lang="it-IT" sz="3600" b="1" dirty="0">
                <a:solidFill>
                  <a:srgbClr val="FFFF00"/>
                </a:solidFill>
                <a:cs typeface="Corbel"/>
              </a:rPr>
              <a:t>t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ransition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in nuclei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6D79D2-96D8-A0D2-7072-6FA5ECCD941B}"/>
              </a:ext>
            </a:extLst>
          </p:cNvPr>
          <p:cNvSpPr txBox="1"/>
          <p:nvPr/>
        </p:nvSpPr>
        <p:spPr>
          <a:xfrm>
            <a:off x="4151909" y="837617"/>
            <a:ext cx="294383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MULTI-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Fragmentation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Corbe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1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Corbe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Vaporization</a:t>
            </a:r>
            <a:endParaRPr lang="it-IT" sz="2000" b="1" i="1" dirty="0">
              <a:solidFill>
                <a:srgbClr val="00FDFF"/>
              </a:solidFill>
              <a:latin typeface="Arial"/>
              <a:cs typeface="Corbel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72A9DDC-C354-884A-3C34-7C8D8E8CC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5" y="2635544"/>
            <a:ext cx="3595063" cy="417194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310EC09-E1C7-67B9-1DCF-78CC4D4C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12" y="790587"/>
            <a:ext cx="3119747" cy="1698336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7930D51-D2C3-DB23-2157-DEC0F9EF9D7B}"/>
              </a:ext>
            </a:extLst>
          </p:cNvPr>
          <p:cNvSpPr txBox="1"/>
          <p:nvPr/>
        </p:nvSpPr>
        <p:spPr>
          <a:xfrm>
            <a:off x="1058161" y="5811280"/>
            <a:ext cx="292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rgbClr val="7030A0"/>
                </a:solidFill>
                <a:highlight>
                  <a:srgbClr val="FFFF00"/>
                </a:highlight>
              </a:rPr>
              <a:t>Caloric curve of nuclei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B8981BD-58BB-07BE-A814-977E8EF3E6D9}"/>
              </a:ext>
            </a:extLst>
          </p:cNvPr>
          <p:cNvSpPr txBox="1"/>
          <p:nvPr/>
        </p:nvSpPr>
        <p:spPr>
          <a:xfrm>
            <a:off x="3321481" y="3754877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Fermi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51094CC-FEBF-6094-CDFB-DFE4F6C3113F}"/>
              </a:ext>
            </a:extLst>
          </p:cNvPr>
          <p:cNvSpPr txBox="1"/>
          <p:nvPr/>
        </p:nvSpPr>
        <p:spPr>
          <a:xfrm>
            <a:off x="1513664" y="3975189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432FF"/>
                </a:solidFill>
              </a:rPr>
              <a:t>CN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427BB379-7760-4465-8D61-4C633AF02DB4}"/>
              </a:ext>
            </a:extLst>
          </p:cNvPr>
          <p:cNvGrpSpPr/>
          <p:nvPr/>
        </p:nvGrpSpPr>
        <p:grpSpPr>
          <a:xfrm>
            <a:off x="7412042" y="643966"/>
            <a:ext cx="4159440" cy="4358432"/>
            <a:chOff x="7412042" y="643966"/>
            <a:chExt cx="4159440" cy="4358432"/>
          </a:xfrm>
        </p:grpSpPr>
        <p:pic>
          <p:nvPicPr>
            <p:cNvPr id="24" name="Image 146">
              <a:extLst>
                <a:ext uri="{FF2B5EF4-FFF2-40B4-BE49-F238E27FC236}">
                  <a16:creationId xmlns:a16="http://schemas.microsoft.com/office/drawing/2014/main" id="{50C09C0E-F732-4B28-E75E-2E79D12300E8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7469822" y="643966"/>
              <a:ext cx="4043880" cy="17653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Image 143">
              <a:extLst>
                <a:ext uri="{FF2B5EF4-FFF2-40B4-BE49-F238E27FC236}">
                  <a16:creationId xmlns:a16="http://schemas.microsoft.com/office/drawing/2014/main" id="{068E1F69-763D-B62E-0B85-D3C42E22557B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12042" y="2488858"/>
              <a:ext cx="4159440" cy="251354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9B013095-B7FA-3A3A-CD9B-F982FC89430A}"/>
                </a:ext>
              </a:extLst>
            </p:cNvPr>
            <p:cNvCxnSpPr/>
            <p:nvPr/>
          </p:nvCxnSpPr>
          <p:spPr>
            <a:xfrm>
              <a:off x="8204159" y="3496849"/>
              <a:ext cx="67266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35ED3863-BA3B-31EF-8713-5CDD9E2D6320}"/>
                </a:ext>
              </a:extLst>
            </p:cNvPr>
            <p:cNvCxnSpPr/>
            <p:nvPr/>
          </p:nvCxnSpPr>
          <p:spPr>
            <a:xfrm>
              <a:off x="9900437" y="3496849"/>
              <a:ext cx="67266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150">
              <a:extLst>
                <a:ext uri="{FF2B5EF4-FFF2-40B4-BE49-F238E27FC236}">
                  <a16:creationId xmlns:a16="http://schemas.microsoft.com/office/drawing/2014/main" id="{66F51DF3-027D-83CD-85DF-DD80692A0F24}"/>
                </a:ext>
              </a:extLst>
            </p:cNvPr>
            <p:cNvSpPr/>
            <p:nvPr/>
          </p:nvSpPr>
          <p:spPr>
            <a:xfrm>
              <a:off x="8093136" y="2621674"/>
              <a:ext cx="2797251" cy="141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400" b="0" i="1" strike="noStrike" spc="-1" dirty="0">
                  <a:solidFill>
                    <a:srgbClr val="FF0000"/>
                  </a:solidFill>
                  <a:ea typeface="DejaVu Sans"/>
                </a:rPr>
                <a:t>high efficiency for </a:t>
              </a:r>
            </a:p>
            <a:p>
              <a:pPr algn="ctr">
                <a:lnSpc>
                  <a:spcPct val="100000"/>
                </a:lnSpc>
              </a:pPr>
              <a:r>
                <a:rPr lang="en-GB" sz="1400" b="0" i="1" strike="noStrike" spc="-1" dirty="0">
                  <a:solidFill>
                    <a:srgbClr val="FF0000"/>
                  </a:solidFill>
                  <a:ea typeface="DejaVu Sans"/>
                </a:rPr>
                <a:t>high-multiplicity events</a:t>
              </a:r>
              <a:endParaRPr lang="en-GB" sz="1400" b="0" i="1" strike="noStrike" spc="-1" dirty="0">
                <a:solidFill>
                  <a:srgbClr val="FF0000"/>
                </a:solidFill>
              </a:endParaRPr>
            </a:p>
            <a:p>
              <a:pPr>
                <a:lnSpc>
                  <a:spcPct val="100000"/>
                </a:lnSpc>
              </a:pPr>
              <a:endParaRPr lang="en-GB" sz="1400" b="0" i="1" strike="noStrike" spc="-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644B998-0D70-0BAF-6B78-C90D0C3D07A4}"/>
              </a:ext>
            </a:extLst>
          </p:cNvPr>
          <p:cNvSpPr txBox="1"/>
          <p:nvPr/>
        </p:nvSpPr>
        <p:spPr>
          <a:xfrm>
            <a:off x="4523451" y="2879343"/>
            <a:ext cx="288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u="none" strike="noStrike" kern="1200" cap="none" spc="0" normalizeH="0" baseline="0" noProof="0" dirty="0" err="1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ea typeface="+mn-ea"/>
                <a:cs typeface="Corbel"/>
              </a:rPr>
              <a:t>Thermodynamical</a:t>
            </a:r>
            <a:r>
              <a:rPr lang="it-IT" sz="2400" b="1" dirty="0">
                <a:solidFill>
                  <a:srgbClr val="FFD579"/>
                </a:solidFill>
                <a:cs typeface="Corbel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FFD579"/>
                </a:solidFill>
                <a:cs typeface="Corbel"/>
              </a:rPr>
              <a:t>description</a:t>
            </a:r>
            <a:r>
              <a:rPr lang="it-IT" sz="2400" b="1" dirty="0">
                <a:solidFill>
                  <a:srgbClr val="FFD579"/>
                </a:solidFill>
                <a:cs typeface="Corbel"/>
              </a:rPr>
              <a:t> </a:t>
            </a:r>
            <a:endParaRPr kumimoji="0" lang="it-IT" sz="2400" b="1" u="none" strike="noStrike" kern="1200" cap="none" spc="0" normalizeH="0" baseline="0" noProof="0" dirty="0">
              <a:ln>
                <a:noFill/>
              </a:ln>
              <a:solidFill>
                <a:srgbClr val="FFD579"/>
              </a:solidFill>
              <a:effectLst/>
              <a:uLnTx/>
              <a:uFillTx/>
              <a:ea typeface="+mn-ea"/>
              <a:cs typeface="Corbel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67A6E3-B63C-9D69-4D92-2D5FF8922DDF}"/>
              </a:ext>
            </a:extLst>
          </p:cNvPr>
          <p:cNvSpPr txBox="1"/>
          <p:nvPr/>
        </p:nvSpPr>
        <p:spPr>
          <a:xfrm>
            <a:off x="4273056" y="1138361"/>
            <a:ext cx="8139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effectLst/>
              </a:rPr>
              <a:t>E* ~ 3-7/A MeV 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EA4F16E-79E5-28AB-8D2B-0D32F0269EF6}"/>
              </a:ext>
            </a:extLst>
          </p:cNvPr>
          <p:cNvSpPr txBox="1"/>
          <p:nvPr/>
        </p:nvSpPr>
        <p:spPr>
          <a:xfrm>
            <a:off x="4258848" y="1996610"/>
            <a:ext cx="8139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effectLst/>
              </a:rPr>
              <a:t>E* &gt;&gt;  10/A MeV 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4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2119C0-BFF7-1536-6639-0343A60BDD2C}"/>
              </a:ext>
            </a:extLst>
          </p:cNvPr>
          <p:cNvSpPr txBox="1"/>
          <p:nvPr/>
        </p:nvSpPr>
        <p:spPr>
          <a:xfrm>
            <a:off x="0" y="-6174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Current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experimental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program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: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</a:b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FAZIA-INDRA@ GANIL (2018- …)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Corbel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6754F95-C942-FF90-32C6-C4C03C1D8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736" y="64635"/>
            <a:ext cx="5313578" cy="799734"/>
          </a:xfrm>
          <a:prstGeom prst="rect">
            <a:avLst/>
          </a:prstGeom>
          <a:noFill/>
          <a:ln w="31750" cap="flat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55220" rIns="81638" bIns="40819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Collaboration: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</a:tabLst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France, Italy, Poland, Romania, Spain, Turkey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37A6B6C-953B-90F8-2A1E-02183630F481}"/>
              </a:ext>
            </a:extLst>
          </p:cNvPr>
          <p:cNvGrpSpPr/>
          <p:nvPr/>
        </p:nvGrpSpPr>
        <p:grpSpPr>
          <a:xfrm>
            <a:off x="722879" y="1141942"/>
            <a:ext cx="10563567" cy="3881012"/>
            <a:chOff x="195511" y="1082566"/>
            <a:chExt cx="11019103" cy="4051571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1AB92BC-79E4-1F0A-74F0-BAACA77A0964}"/>
                </a:ext>
              </a:extLst>
            </p:cNvPr>
            <p:cNvSpPr/>
            <p:nvPr/>
          </p:nvSpPr>
          <p:spPr>
            <a:xfrm>
              <a:off x="195511" y="1240047"/>
              <a:ext cx="10711892" cy="38940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E938C5C-83E7-2791-D4E8-E7FEE22AC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775" y="1082566"/>
              <a:ext cx="6488640" cy="4043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75D27F16-DF93-57A7-45B6-F88CA3C2B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2605" y="2183068"/>
              <a:ext cx="1619084" cy="835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</a:tabLst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bin" charset="0"/>
                </a:rPr>
                <a:t>FAZIA</a:t>
              </a:r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163F9858-2618-E0C9-6AB5-67E1AF7E8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8054" y="3748007"/>
              <a:ext cx="1169280" cy="210240"/>
            </a:xfrm>
            <a:prstGeom prst="line">
              <a:avLst/>
            </a:prstGeom>
            <a:noFill/>
            <a:ln w="73080" cap="flat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46FEFB90-58BB-C149-085E-B30B235DE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44054" y="2236007"/>
              <a:ext cx="6416640" cy="1334880"/>
            </a:xfrm>
            <a:prstGeom prst="line">
              <a:avLst/>
            </a:prstGeom>
            <a:noFill/>
            <a:ln w="73080" cap="flat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3DB425A2-193D-3C95-8E80-1BCC1826F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054" y="4020167"/>
              <a:ext cx="869760" cy="39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</a:tabLst>
                <a:defRPr/>
              </a:pPr>
              <a:r>
                <a:rPr kumimoji="0" lang="en-GB" altLang="en-US" sz="1814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bin" charset="0"/>
                </a:rPr>
                <a:t>beam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0C08B3-F406-806A-F816-0A97EF5F9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518775" y="2665127"/>
              <a:ext cx="763200" cy="42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7B5BC7-F80C-3918-49D1-6069E87D8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918134" y="2757287"/>
              <a:ext cx="835200" cy="83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1754B3-A265-F540-E5B9-E46603496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215" y="2463527"/>
              <a:ext cx="1150560" cy="58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F91BA2-1282-3248-98F7-0BC62C2DB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494" y="3290087"/>
              <a:ext cx="835200" cy="463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BF1FB53-ECAD-4AED-014B-9F3CBA487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815" y="2224487"/>
              <a:ext cx="1091520" cy="56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2C4D5EE5-51F0-24A3-02AF-F4A0760F4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7655" y="1240760"/>
              <a:ext cx="947520" cy="45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8" tIns="40819" rIns="81638" bIns="40819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</a:tabLst>
                <a:defRPr/>
              </a:pPr>
              <a:r>
                <a:rPr kumimoji="0" lang="en-GB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bin" charset="0"/>
                </a:rPr>
                <a:t>INDRA</a:t>
              </a: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BE1754-C821-252F-CBF0-4C81FF0FFE87}"/>
                </a:ext>
              </a:extLst>
            </p:cNvPr>
            <p:cNvSpPr txBox="1"/>
            <p:nvPr/>
          </p:nvSpPr>
          <p:spPr>
            <a:xfrm>
              <a:off x="8475735" y="3991447"/>
              <a:ext cx="2738879" cy="9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bin" charset="0"/>
                  <a:ea typeface="+mn-ea"/>
                  <a:cs typeface="+mn-cs"/>
                </a:rPr>
                <a:t>INDRA: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bin" charset="0"/>
                  <a:ea typeface="+mn-ea"/>
                  <a:cs typeface="+mn-cs"/>
                </a:rPr>
                <a:t>fragments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bin" charset="0"/>
                  <a:ea typeface="+mn-ea"/>
                  <a:cs typeface="+mn-cs"/>
                </a:rPr>
                <a:t>and particles at </a:t>
              </a:r>
              <a:r>
                <a:rPr kumimoji="0" lang="en-GB" alt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ymbol" charset="2"/>
                  <a:ea typeface="+mn-ea"/>
                  <a:cs typeface="+mn-cs"/>
                </a:rPr>
                <a:t>q</a:t>
              </a:r>
              <a:r>
                <a:rPr kumimoji="0" lang="en-GB" alt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bin" charset="0"/>
                  <a:ea typeface="+mn-ea"/>
                  <a:cs typeface="+mn-cs"/>
                </a:rPr>
                <a:t> &gt; 14°</a:t>
              </a:r>
            </a:p>
          </p:txBody>
        </p:sp>
      </p:grpSp>
      <p:sp>
        <p:nvSpPr>
          <p:cNvPr id="22" name="ZoneTexte 2">
            <a:extLst>
              <a:ext uri="{FF2B5EF4-FFF2-40B4-BE49-F238E27FC236}">
                <a16:creationId xmlns:a16="http://schemas.microsoft.com/office/drawing/2014/main" id="{5C29F032-508C-C0EB-5AD8-E906441D3845}"/>
              </a:ext>
            </a:extLst>
          </p:cNvPr>
          <p:cNvSpPr txBox="1"/>
          <p:nvPr/>
        </p:nvSpPr>
        <p:spPr>
          <a:xfrm>
            <a:off x="744499" y="1276433"/>
            <a:ext cx="461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Dream</a:t>
            </a:r>
            <a:r>
              <a:rPr lang="fr-FR" b="1" dirty="0">
                <a:solidFill>
                  <a:srgbClr val="00B050"/>
                </a:solidFill>
              </a:rPr>
              <a:t>: </a:t>
            </a:r>
          </a:p>
          <a:p>
            <a:r>
              <a:rPr lang="fr-FR" dirty="0">
                <a:solidFill>
                  <a:srgbClr val="00B050"/>
                </a:solidFill>
              </a:rPr>
              <a:t>A </a:t>
            </a:r>
            <a:r>
              <a:rPr lang="fr-FR" dirty="0" err="1">
                <a:solidFill>
                  <a:srgbClr val="00B050"/>
                </a:solidFill>
              </a:rPr>
              <a:t>ident</a:t>
            </a:r>
            <a:r>
              <a:rPr lang="fr-FR" dirty="0">
                <a:solidFill>
                  <a:srgbClr val="00B050"/>
                </a:solidFill>
              </a:rPr>
              <a:t>. up to 50 </a:t>
            </a:r>
          </a:p>
          <a:p>
            <a:r>
              <a:rPr lang="fr-FR" dirty="0">
                <a:solidFill>
                  <a:srgbClr val="00B050"/>
                </a:solidFill>
              </a:rPr>
              <a:t>in first </a:t>
            </a:r>
            <a:r>
              <a:rPr lang="fr-FR" dirty="0" err="1">
                <a:solidFill>
                  <a:srgbClr val="00B050"/>
                </a:solidFill>
              </a:rPr>
              <a:t>member</a:t>
            </a:r>
            <a:r>
              <a:rPr lang="fr-FR" dirty="0">
                <a:solidFill>
                  <a:srgbClr val="00B050"/>
                </a:solidFill>
              </a:rPr>
              <a:t> Si detector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2E0BBAF-F46B-95C3-6C95-11E8DC01C9E5}"/>
              </a:ext>
            </a:extLst>
          </p:cNvPr>
          <p:cNvSpPr txBox="1"/>
          <p:nvPr/>
        </p:nvSpPr>
        <p:spPr>
          <a:xfrm>
            <a:off x="471309" y="2771846"/>
            <a:ext cx="2781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dirty="0">
                <a:solidFill>
                  <a:srgbClr val="FF0000"/>
                </a:solidFill>
              </a:rPr>
              <a:t>Si-Si-</a:t>
            </a:r>
            <a:r>
              <a:rPr lang="fr-FR" dirty="0" err="1">
                <a:solidFill>
                  <a:srgbClr val="FF0000"/>
                </a:solidFill>
              </a:rPr>
              <a:t>CsI</a:t>
            </a:r>
            <a:r>
              <a:rPr lang="fr-FR" dirty="0">
                <a:solidFill>
                  <a:srgbClr val="FF0000"/>
                </a:solidFill>
              </a:rPr>
              <a:t>(Tl)</a:t>
            </a:r>
          </a:p>
          <a:p>
            <a:pPr algn="r"/>
            <a:r>
              <a:rPr lang="fr-FR" dirty="0">
                <a:solidFill>
                  <a:srgbClr val="FF0000"/>
                </a:solidFill>
              </a:rPr>
              <a:t>PSA, ∆E-E </a:t>
            </a:r>
          </a:p>
          <a:p>
            <a:pPr algn="r"/>
            <a:r>
              <a:rPr lang="fr-FR" dirty="0">
                <a:solidFill>
                  <a:srgbClr val="FF0000"/>
                </a:solidFill>
              </a:rPr>
              <a:t>for A,Z identifications 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730705D9-5B29-1A27-A281-EB291A37AFB7}"/>
              </a:ext>
            </a:extLst>
          </p:cNvPr>
          <p:cNvGrpSpPr/>
          <p:nvPr/>
        </p:nvGrpSpPr>
        <p:grpSpPr>
          <a:xfrm>
            <a:off x="110807" y="5056859"/>
            <a:ext cx="12470580" cy="1769915"/>
            <a:chOff x="110807" y="5056859"/>
            <a:chExt cx="12470580" cy="1769915"/>
          </a:xfrm>
        </p:grpSpPr>
        <p:pic>
          <p:nvPicPr>
            <p:cNvPr id="17" name="Picture 3" descr="FAZIA-FEECard.gif">
              <a:extLst>
                <a:ext uri="{FF2B5EF4-FFF2-40B4-BE49-F238E27FC236}">
                  <a16:creationId xmlns:a16="http://schemas.microsoft.com/office/drawing/2014/main" id="{C8FCE591-2CA8-6057-8E16-803B03ED2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7" y="5056859"/>
              <a:ext cx="3275445" cy="176991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FACA6ED9-5276-D716-9AB0-03D1B71A2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4692" y="5108794"/>
              <a:ext cx="3852472" cy="1666043"/>
            </a:xfrm>
            <a:prstGeom prst="rect">
              <a:avLst/>
            </a:prstGeom>
          </p:spPr>
        </p:pic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2C698281-71C3-70EB-7BE4-CF0B00C4CDAE}"/>
                </a:ext>
              </a:extLst>
            </p:cNvPr>
            <p:cNvSpPr txBox="1"/>
            <p:nvPr/>
          </p:nvSpPr>
          <p:spPr>
            <a:xfrm>
              <a:off x="7367164" y="5942639"/>
              <a:ext cx="47140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IPN Orsay: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FEE Design, construction</a:t>
              </a: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7567779C-CBC3-5522-EEA5-1776759249CB}"/>
                </a:ext>
              </a:extLst>
            </p:cNvPr>
            <p:cNvSpPr txBox="1"/>
            <p:nvPr/>
          </p:nvSpPr>
          <p:spPr>
            <a:xfrm>
              <a:off x="7392141" y="5056859"/>
              <a:ext cx="51892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Borderie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1200" cap="none" spc="0" normalizeH="0" baseline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 R&amp;D coordinator (2000-2005)</a:t>
              </a: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B49F144-0C34-FD22-1CC5-1C53FF439DA1}"/>
              </a:ext>
            </a:extLst>
          </p:cNvPr>
          <p:cNvSpPr txBox="1"/>
          <p:nvPr/>
        </p:nvSpPr>
        <p:spPr>
          <a:xfrm>
            <a:off x="32597" y="848464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Helvetica" pitchFamily="2" charset="0"/>
              </a:rPr>
              <a:t>N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uclear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equation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of state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low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density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phase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transitions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effectLst/>
                <a:latin typeface="Helvetica" pitchFamily="2" charset="0"/>
              </a:rPr>
              <a:t>exotic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systems, ISOSPIN </a:t>
            </a:r>
            <a:r>
              <a:rPr lang="it-IT" sz="2000" dirty="0" err="1">
                <a:solidFill>
                  <a:schemeClr val="bg1"/>
                </a:solidFill>
                <a:latin typeface="Helvetica" pitchFamily="2" charset="0"/>
              </a:rPr>
              <a:t>transport</a:t>
            </a:r>
            <a:r>
              <a:rPr lang="it-IT" sz="2000" dirty="0">
                <a:solidFill>
                  <a:schemeClr val="bg1"/>
                </a:solidFill>
                <a:effectLst/>
                <a:latin typeface="Helvetica" pitchFamily="2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316256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F76880-3BED-05DB-5822-749A752E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8429" y="-43757"/>
            <a:ext cx="12363713" cy="6901757"/>
          </a:xfrm>
          <a:prstGeom prst="rect">
            <a:avLst/>
          </a:prstGeom>
        </p:spPr>
      </p:pic>
      <p:cxnSp>
        <p:nvCxnSpPr>
          <p:cNvPr id="3" name="Łącznik prosty ze strzałką 96">
            <a:extLst>
              <a:ext uri="{FF2B5EF4-FFF2-40B4-BE49-F238E27FC236}">
                <a16:creationId xmlns:a16="http://schemas.microsoft.com/office/drawing/2014/main" id="{DC57155D-3F24-AECF-5F1C-CB7995DE0729}"/>
              </a:ext>
            </a:extLst>
          </p:cNvPr>
          <p:cNvCxnSpPr/>
          <p:nvPr/>
        </p:nvCxnSpPr>
        <p:spPr bwMode="auto">
          <a:xfrm>
            <a:off x="2884007" y="6213351"/>
            <a:ext cx="4268324" cy="95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ole tekstowe 101">
            <a:extLst>
              <a:ext uri="{FF2B5EF4-FFF2-40B4-BE49-F238E27FC236}">
                <a16:creationId xmlns:a16="http://schemas.microsoft.com/office/drawing/2014/main" id="{EE4EFAED-F9F2-F080-3753-D7E1C148D25B}"/>
              </a:ext>
            </a:extLst>
          </p:cNvPr>
          <p:cNvSpPr txBox="1"/>
          <p:nvPr/>
        </p:nvSpPr>
        <p:spPr>
          <a:xfrm>
            <a:off x="3658778" y="6196027"/>
            <a:ext cx="2399912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Neutron number N</a:t>
            </a:r>
          </a:p>
        </p:txBody>
      </p:sp>
      <p:cxnSp>
        <p:nvCxnSpPr>
          <p:cNvPr id="5" name="Łącznik prosty ze strzałką 93">
            <a:extLst>
              <a:ext uri="{FF2B5EF4-FFF2-40B4-BE49-F238E27FC236}">
                <a16:creationId xmlns:a16="http://schemas.microsoft.com/office/drawing/2014/main" id="{FF9C7F8C-559F-FB96-12B9-BA94EE7BB11F}"/>
              </a:ext>
            </a:extLst>
          </p:cNvPr>
          <p:cNvCxnSpPr/>
          <p:nvPr/>
        </p:nvCxnSpPr>
        <p:spPr bwMode="auto">
          <a:xfrm flipV="1">
            <a:off x="1286819" y="3540083"/>
            <a:ext cx="0" cy="2231440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pole tekstowe 104">
            <a:extLst>
              <a:ext uri="{FF2B5EF4-FFF2-40B4-BE49-F238E27FC236}">
                <a16:creationId xmlns:a16="http://schemas.microsoft.com/office/drawing/2014/main" id="{4B982288-7616-C940-FBED-01DD0F4A9533}"/>
              </a:ext>
            </a:extLst>
          </p:cNvPr>
          <p:cNvSpPr txBox="1"/>
          <p:nvPr/>
        </p:nvSpPr>
        <p:spPr>
          <a:xfrm rot="16200000">
            <a:off x="-167262" y="4367752"/>
            <a:ext cx="2280119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Proton number  Z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F56E93B-BED4-2BD5-4A88-645CF20F4FB9}"/>
              </a:ext>
            </a:extLst>
          </p:cNvPr>
          <p:cNvGrpSpPr/>
          <p:nvPr/>
        </p:nvGrpSpPr>
        <p:grpSpPr>
          <a:xfrm>
            <a:off x="5143753" y="3540084"/>
            <a:ext cx="1829875" cy="1865855"/>
            <a:chOff x="5142164" y="3540083"/>
            <a:chExt cx="1829875" cy="1865855"/>
          </a:xfrm>
        </p:grpSpPr>
        <p:cxnSp>
          <p:nvCxnSpPr>
            <p:cNvPr id="8" name="Straight Connector 66">
              <a:extLst>
                <a:ext uri="{FF2B5EF4-FFF2-40B4-BE49-F238E27FC236}">
                  <a16:creationId xmlns:a16="http://schemas.microsoft.com/office/drawing/2014/main" id="{99BD8613-6143-27AC-075E-480D5C39CE83}"/>
                </a:ext>
              </a:extLst>
            </p:cNvPr>
            <p:cNvCxnSpPr/>
            <p:nvPr/>
          </p:nvCxnSpPr>
          <p:spPr>
            <a:xfrm>
              <a:off x="5196944" y="3540083"/>
              <a:ext cx="860159" cy="1429833"/>
            </a:xfrm>
            <a:prstGeom prst="line">
              <a:avLst/>
            </a:prstGeom>
            <a:noFill/>
            <a:ln w="28575" cap="flat" cmpd="sng" algn="ctr">
              <a:solidFill>
                <a:srgbClr val="00FDFF"/>
              </a:solidFill>
              <a:prstDash val="solid"/>
            </a:ln>
            <a:effectLst/>
          </p:spPr>
        </p:cxn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E2C9866-B047-87C7-65ED-A7CB5D6D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164" y="4882752"/>
              <a:ext cx="1829875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037" eaLnBrk="1" hangingPunct="1">
                <a:defRPr/>
              </a:pPr>
              <a:r>
                <a:rPr lang="en-US" sz="2800" b="1" kern="0" dirty="0">
                  <a:solidFill>
                    <a:srgbClr val="00FDFF"/>
                  </a:solidFill>
                  <a:latin typeface="Corbel" charset="0"/>
                  <a:cs typeface="Corbel" charset="0"/>
                </a:rPr>
                <a:t>248 Stable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9DC4BA1-DE0E-52E1-3E31-58FDBA8284C5}"/>
              </a:ext>
            </a:extLst>
          </p:cNvPr>
          <p:cNvGrpSpPr/>
          <p:nvPr/>
        </p:nvGrpSpPr>
        <p:grpSpPr>
          <a:xfrm>
            <a:off x="3670856" y="1913318"/>
            <a:ext cx="6962274" cy="2676882"/>
            <a:chOff x="3643146" y="2069432"/>
            <a:chExt cx="6962274" cy="2676882"/>
          </a:xfrm>
        </p:grpSpPr>
        <p:sp>
          <p:nvSpPr>
            <p:cNvPr id="11" name="Dowolny kształt 4">
              <a:extLst>
                <a:ext uri="{FF2B5EF4-FFF2-40B4-BE49-F238E27FC236}">
                  <a16:creationId xmlns:a16="http://schemas.microsoft.com/office/drawing/2014/main" id="{5ABCB38E-9E73-E243-24BC-18D26F02B24D}"/>
                </a:ext>
              </a:extLst>
            </p:cNvPr>
            <p:cNvSpPr/>
            <p:nvPr/>
          </p:nvSpPr>
          <p:spPr>
            <a:xfrm>
              <a:off x="3643146" y="2069432"/>
              <a:ext cx="6962274" cy="2676882"/>
            </a:xfrm>
            <a:custGeom>
              <a:avLst/>
              <a:gdLst>
                <a:gd name="connsiteX0" fmla="*/ 0 w 6962274"/>
                <a:gd name="connsiteY0" fmla="*/ 2662990 h 2676882"/>
                <a:gd name="connsiteX1" fmla="*/ 689810 w 6962274"/>
                <a:gd name="connsiteY1" fmla="*/ 2662990 h 2676882"/>
                <a:gd name="connsiteX2" fmla="*/ 1026695 w 6962274"/>
                <a:gd name="connsiteY2" fmla="*/ 2518611 h 2676882"/>
                <a:gd name="connsiteX3" fmla="*/ 1347537 w 6962274"/>
                <a:gd name="connsiteY3" fmla="*/ 2390274 h 2676882"/>
                <a:gd name="connsiteX4" fmla="*/ 1604210 w 6962274"/>
                <a:gd name="connsiteY4" fmla="*/ 2294021 h 2676882"/>
                <a:gd name="connsiteX5" fmla="*/ 1925053 w 6962274"/>
                <a:gd name="connsiteY5" fmla="*/ 2213811 h 2676882"/>
                <a:gd name="connsiteX6" fmla="*/ 2117558 w 6962274"/>
                <a:gd name="connsiteY6" fmla="*/ 2149642 h 2676882"/>
                <a:gd name="connsiteX7" fmla="*/ 2342147 w 6962274"/>
                <a:gd name="connsiteY7" fmla="*/ 2053390 h 2676882"/>
                <a:gd name="connsiteX8" fmla="*/ 2406316 w 6962274"/>
                <a:gd name="connsiteY8" fmla="*/ 2037348 h 2676882"/>
                <a:gd name="connsiteX9" fmla="*/ 2406316 w 6962274"/>
                <a:gd name="connsiteY9" fmla="*/ 1941095 h 2676882"/>
                <a:gd name="connsiteX10" fmla="*/ 2502568 w 6962274"/>
                <a:gd name="connsiteY10" fmla="*/ 1844842 h 2676882"/>
                <a:gd name="connsiteX11" fmla="*/ 2743200 w 6962274"/>
                <a:gd name="connsiteY11" fmla="*/ 1684421 h 2676882"/>
                <a:gd name="connsiteX12" fmla="*/ 3015916 w 6962274"/>
                <a:gd name="connsiteY12" fmla="*/ 1620253 h 2676882"/>
                <a:gd name="connsiteX13" fmla="*/ 3368842 w 6962274"/>
                <a:gd name="connsiteY13" fmla="*/ 1524000 h 2676882"/>
                <a:gd name="connsiteX14" fmla="*/ 3850105 w 6962274"/>
                <a:gd name="connsiteY14" fmla="*/ 1363579 h 2676882"/>
                <a:gd name="connsiteX15" fmla="*/ 4203031 w 6962274"/>
                <a:gd name="connsiteY15" fmla="*/ 1251285 h 2676882"/>
                <a:gd name="connsiteX16" fmla="*/ 4411579 w 6962274"/>
                <a:gd name="connsiteY16" fmla="*/ 1171074 h 2676882"/>
                <a:gd name="connsiteX17" fmla="*/ 4555958 w 6962274"/>
                <a:gd name="connsiteY17" fmla="*/ 1106906 h 2676882"/>
                <a:gd name="connsiteX18" fmla="*/ 4572000 w 6962274"/>
                <a:gd name="connsiteY18" fmla="*/ 946485 h 2676882"/>
                <a:gd name="connsiteX19" fmla="*/ 4588042 w 6962274"/>
                <a:gd name="connsiteY19" fmla="*/ 818148 h 2676882"/>
                <a:gd name="connsiteX20" fmla="*/ 4860758 w 6962274"/>
                <a:gd name="connsiteY20" fmla="*/ 786064 h 2676882"/>
                <a:gd name="connsiteX21" fmla="*/ 5245768 w 6962274"/>
                <a:gd name="connsiteY21" fmla="*/ 721895 h 2676882"/>
                <a:gd name="connsiteX22" fmla="*/ 5646821 w 6962274"/>
                <a:gd name="connsiteY22" fmla="*/ 625642 h 2676882"/>
                <a:gd name="connsiteX23" fmla="*/ 5919537 w 6962274"/>
                <a:gd name="connsiteY23" fmla="*/ 497306 h 2676882"/>
                <a:gd name="connsiteX24" fmla="*/ 6256421 w 6962274"/>
                <a:gd name="connsiteY24" fmla="*/ 336885 h 2676882"/>
                <a:gd name="connsiteX25" fmla="*/ 6577263 w 6962274"/>
                <a:gd name="connsiteY25" fmla="*/ 192506 h 2676882"/>
                <a:gd name="connsiteX26" fmla="*/ 6866021 w 6962274"/>
                <a:gd name="connsiteY26" fmla="*/ 64169 h 2676882"/>
                <a:gd name="connsiteX27" fmla="*/ 6962274 w 6962274"/>
                <a:gd name="connsiteY27" fmla="*/ 0 h 2676882"/>
                <a:gd name="connsiteX28" fmla="*/ 6962274 w 6962274"/>
                <a:gd name="connsiteY28" fmla="*/ 0 h 267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274" h="2676882">
                  <a:moveTo>
                    <a:pt x="0" y="2662990"/>
                  </a:moveTo>
                  <a:cubicBezTo>
                    <a:pt x="259347" y="2675021"/>
                    <a:pt x="518694" y="2687053"/>
                    <a:pt x="689810" y="2662990"/>
                  </a:cubicBezTo>
                  <a:cubicBezTo>
                    <a:pt x="860926" y="2638927"/>
                    <a:pt x="917074" y="2564064"/>
                    <a:pt x="1026695" y="2518611"/>
                  </a:cubicBezTo>
                  <a:cubicBezTo>
                    <a:pt x="1136316" y="2473158"/>
                    <a:pt x="1251284" y="2427706"/>
                    <a:pt x="1347537" y="2390274"/>
                  </a:cubicBezTo>
                  <a:cubicBezTo>
                    <a:pt x="1443790" y="2352842"/>
                    <a:pt x="1507957" y="2323431"/>
                    <a:pt x="1604210" y="2294021"/>
                  </a:cubicBezTo>
                  <a:cubicBezTo>
                    <a:pt x="1700463" y="2264611"/>
                    <a:pt x="1839495" y="2237874"/>
                    <a:pt x="1925053" y="2213811"/>
                  </a:cubicBezTo>
                  <a:cubicBezTo>
                    <a:pt x="2010611" y="2189748"/>
                    <a:pt x="2048042" y="2176379"/>
                    <a:pt x="2117558" y="2149642"/>
                  </a:cubicBezTo>
                  <a:cubicBezTo>
                    <a:pt x="2187074" y="2122905"/>
                    <a:pt x="2342147" y="2053390"/>
                    <a:pt x="2342147" y="2053390"/>
                  </a:cubicBezTo>
                  <a:cubicBezTo>
                    <a:pt x="2390273" y="2034674"/>
                    <a:pt x="2395621" y="2056064"/>
                    <a:pt x="2406316" y="2037348"/>
                  </a:cubicBezTo>
                  <a:cubicBezTo>
                    <a:pt x="2417011" y="2018632"/>
                    <a:pt x="2390274" y="1973179"/>
                    <a:pt x="2406316" y="1941095"/>
                  </a:cubicBezTo>
                  <a:cubicBezTo>
                    <a:pt x="2422358" y="1909011"/>
                    <a:pt x="2446421" y="1887621"/>
                    <a:pt x="2502568" y="1844842"/>
                  </a:cubicBezTo>
                  <a:cubicBezTo>
                    <a:pt x="2558715" y="1802063"/>
                    <a:pt x="2657642" y="1721852"/>
                    <a:pt x="2743200" y="1684421"/>
                  </a:cubicBezTo>
                  <a:cubicBezTo>
                    <a:pt x="2828758" y="1646990"/>
                    <a:pt x="2911642" y="1646990"/>
                    <a:pt x="3015916" y="1620253"/>
                  </a:cubicBezTo>
                  <a:cubicBezTo>
                    <a:pt x="3120190" y="1593516"/>
                    <a:pt x="3229811" y="1566779"/>
                    <a:pt x="3368842" y="1524000"/>
                  </a:cubicBezTo>
                  <a:cubicBezTo>
                    <a:pt x="3507873" y="1481221"/>
                    <a:pt x="3850105" y="1363579"/>
                    <a:pt x="3850105" y="1363579"/>
                  </a:cubicBezTo>
                  <a:lnTo>
                    <a:pt x="4203031" y="1251285"/>
                  </a:lnTo>
                  <a:cubicBezTo>
                    <a:pt x="4296610" y="1219201"/>
                    <a:pt x="4352758" y="1195137"/>
                    <a:pt x="4411579" y="1171074"/>
                  </a:cubicBezTo>
                  <a:cubicBezTo>
                    <a:pt x="4470400" y="1147011"/>
                    <a:pt x="4529221" y="1144337"/>
                    <a:pt x="4555958" y="1106906"/>
                  </a:cubicBezTo>
                  <a:cubicBezTo>
                    <a:pt x="4582695" y="1069475"/>
                    <a:pt x="4566653" y="994611"/>
                    <a:pt x="4572000" y="946485"/>
                  </a:cubicBezTo>
                  <a:cubicBezTo>
                    <a:pt x="4577347" y="898359"/>
                    <a:pt x="4539916" y="844885"/>
                    <a:pt x="4588042" y="818148"/>
                  </a:cubicBezTo>
                  <a:cubicBezTo>
                    <a:pt x="4636168" y="791411"/>
                    <a:pt x="4751137" y="802106"/>
                    <a:pt x="4860758" y="786064"/>
                  </a:cubicBezTo>
                  <a:cubicBezTo>
                    <a:pt x="4970379" y="770022"/>
                    <a:pt x="5114758" y="748632"/>
                    <a:pt x="5245768" y="721895"/>
                  </a:cubicBezTo>
                  <a:cubicBezTo>
                    <a:pt x="5376779" y="695158"/>
                    <a:pt x="5534526" y="663073"/>
                    <a:pt x="5646821" y="625642"/>
                  </a:cubicBezTo>
                  <a:cubicBezTo>
                    <a:pt x="5759116" y="588211"/>
                    <a:pt x="5919537" y="497306"/>
                    <a:pt x="5919537" y="497306"/>
                  </a:cubicBezTo>
                  <a:lnTo>
                    <a:pt x="6256421" y="336885"/>
                  </a:lnTo>
                  <a:cubicBezTo>
                    <a:pt x="6366042" y="286085"/>
                    <a:pt x="6577263" y="192506"/>
                    <a:pt x="6577263" y="192506"/>
                  </a:cubicBezTo>
                  <a:cubicBezTo>
                    <a:pt x="6678863" y="147053"/>
                    <a:pt x="6801853" y="96253"/>
                    <a:pt x="6866021" y="64169"/>
                  </a:cubicBezTo>
                  <a:cubicBezTo>
                    <a:pt x="6930189" y="32085"/>
                    <a:pt x="6962274" y="0"/>
                    <a:pt x="6962274" y="0"/>
                  </a:cubicBezTo>
                  <a:lnTo>
                    <a:pt x="6962274" y="0"/>
                  </a:lnTo>
                </a:path>
              </a:pathLst>
            </a:custGeom>
            <a:noFill/>
            <a:ln w="120650">
              <a:solidFill>
                <a:srgbClr val="66FF66"/>
              </a:solidFill>
              <a:tailEnd type="stealth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8142252-5D1D-CCA2-9567-4E0D89839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79697">
              <a:off x="6143976" y="2926456"/>
              <a:ext cx="2023238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418BA-2726-258E-89C3-D0EF63359C07}"/>
              </a:ext>
            </a:extLst>
          </p:cNvPr>
          <p:cNvSpPr txBox="1"/>
          <p:nvPr/>
        </p:nvSpPr>
        <p:spPr>
          <a:xfrm rot="20174759">
            <a:off x="6757811" y="3474395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dripline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F7E4251-571F-0116-4FBC-ED671FA989E8}"/>
              </a:ext>
            </a:extLst>
          </p:cNvPr>
          <p:cNvSpPr/>
          <p:nvPr/>
        </p:nvSpPr>
        <p:spPr>
          <a:xfrm>
            <a:off x="114484" y="-43757"/>
            <a:ext cx="447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Nuclear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Structure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17" name="Straight Connector 69">
            <a:extLst>
              <a:ext uri="{FF2B5EF4-FFF2-40B4-BE49-F238E27FC236}">
                <a16:creationId xmlns:a16="http://schemas.microsoft.com/office/drawing/2014/main" id="{156195A0-9613-04CD-AF7E-30A483366C23}"/>
              </a:ext>
            </a:extLst>
          </p:cNvPr>
          <p:cNvCxnSpPr>
            <a:cxnSpLocks/>
          </p:cNvCxnSpPr>
          <p:nvPr/>
        </p:nvCxnSpPr>
        <p:spPr>
          <a:xfrm flipV="1">
            <a:off x="6745711" y="1406342"/>
            <a:ext cx="549735" cy="1319832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96FAB21B-427A-45A2-506D-828B0695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107" y="3345750"/>
            <a:ext cx="2896874" cy="954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&gt;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7000 estimated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   in the Universe</a:t>
            </a:r>
          </a:p>
        </p:txBody>
      </p:sp>
      <p:cxnSp>
        <p:nvCxnSpPr>
          <p:cNvPr id="19" name="Straight Connector 69">
            <a:extLst>
              <a:ext uri="{FF2B5EF4-FFF2-40B4-BE49-F238E27FC236}">
                <a16:creationId xmlns:a16="http://schemas.microsoft.com/office/drawing/2014/main" id="{AB273D08-D262-1BDE-230D-FE4A348886E5}"/>
              </a:ext>
            </a:extLst>
          </p:cNvPr>
          <p:cNvCxnSpPr>
            <a:cxnSpLocks/>
          </p:cNvCxnSpPr>
          <p:nvPr/>
        </p:nvCxnSpPr>
        <p:spPr>
          <a:xfrm>
            <a:off x="8665687" y="2479152"/>
            <a:ext cx="1417708" cy="949848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E0251B9E-C73C-4B8C-3681-0013563F9244}"/>
              </a:ext>
            </a:extLst>
          </p:cNvPr>
          <p:cNvSpPr/>
          <p:nvPr/>
        </p:nvSpPr>
        <p:spPr>
          <a:xfrm>
            <a:off x="6519198" y="150002"/>
            <a:ext cx="1984772" cy="5231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46">
            <a:extLst>
              <a:ext uri="{FF2B5EF4-FFF2-40B4-BE49-F238E27FC236}">
                <a16:creationId xmlns:a16="http://schemas.microsoft.com/office/drawing/2014/main" id="{A10DD917-8942-E12F-1660-54016E2804C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612" y="79320"/>
            <a:ext cx="1500045" cy="1372741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86FE9E65-FB91-29B3-9304-BF859301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724" y="452269"/>
            <a:ext cx="1859963" cy="95407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~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3000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discovered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7E1240-19FC-DF8E-F2BE-2ECED16D61F0}"/>
              </a:ext>
            </a:extLst>
          </p:cNvPr>
          <p:cNvSpPr txBox="1"/>
          <p:nvPr/>
        </p:nvSpPr>
        <p:spPr>
          <a:xfrm>
            <a:off x="8501304" y="4352696"/>
            <a:ext cx="381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a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research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field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with</a:t>
            </a:r>
            <a:r>
              <a:rPr kumimoji="0" lang="it-IT" sz="2800" b="1" i="1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enormous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discovery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potential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2511E0-0332-76E5-A14B-79FA462FEAAC}"/>
              </a:ext>
            </a:extLst>
          </p:cNvPr>
          <p:cNvSpPr txBox="1"/>
          <p:nvPr/>
        </p:nvSpPr>
        <p:spPr>
          <a:xfrm>
            <a:off x="-24211" y="6151745"/>
            <a:ext cx="12315276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IPN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always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contributed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with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pioneering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, top-class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research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 </a:t>
            </a:r>
            <a:endParaRPr lang="it-IT" sz="3000" dirty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B2BCD5F-FC8A-7150-D12C-58B654FCE454}"/>
              </a:ext>
            </a:extLst>
          </p:cNvPr>
          <p:cNvGrpSpPr/>
          <p:nvPr/>
        </p:nvGrpSpPr>
        <p:grpSpPr>
          <a:xfrm>
            <a:off x="6613375" y="1624347"/>
            <a:ext cx="5223606" cy="4536803"/>
            <a:chOff x="682312" y="911860"/>
            <a:chExt cx="5852036" cy="5486400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2E62EB5-9BE7-149B-2378-C559378A437C}"/>
                </a:ext>
              </a:extLst>
            </p:cNvPr>
            <p:cNvSpPr/>
            <p:nvPr/>
          </p:nvSpPr>
          <p:spPr>
            <a:xfrm>
              <a:off x="708396" y="911860"/>
              <a:ext cx="5825952" cy="5486400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EB930B47-6524-3BE2-F19F-888880193458}"/>
                </a:ext>
              </a:extLst>
            </p:cNvPr>
            <p:cNvCxnSpPr>
              <a:cxnSpLocks/>
            </p:cNvCxnSpPr>
            <p:nvPr/>
          </p:nvCxnSpPr>
          <p:spPr>
            <a:xfrm>
              <a:off x="2803072" y="4604660"/>
              <a:ext cx="2062842" cy="0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8" descr="rotation">
              <a:extLst>
                <a:ext uri="{FF2B5EF4-FFF2-40B4-BE49-F238E27FC236}">
                  <a16:creationId xmlns:a16="http://schemas.microsoft.com/office/drawing/2014/main" id="{FBB009F9-859D-150D-A84C-61EE7A47714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450" y="4127617"/>
              <a:ext cx="1188000" cy="114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11EFC674-3832-1D77-F4E2-7ADD0F082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691" y="4176604"/>
              <a:ext cx="1467517" cy="34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Rotations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91911CA-80C5-9006-2F1F-6991B9620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072" y="1265712"/>
              <a:ext cx="0" cy="3338948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8D0649F-7782-76D9-8A52-CA70E81864DB}"/>
                </a:ext>
              </a:extLst>
            </p:cNvPr>
            <p:cNvGrpSpPr/>
            <p:nvPr/>
          </p:nvGrpSpPr>
          <p:grpSpPr>
            <a:xfrm>
              <a:off x="3027477" y="1346806"/>
              <a:ext cx="1343632" cy="1743551"/>
              <a:chOff x="9920580" y="5381663"/>
              <a:chExt cx="1343632" cy="1743551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9E996530-63F5-1771-8335-7884365DED4D}"/>
                  </a:ext>
                </a:extLst>
              </p:cNvPr>
              <p:cNvSpPr/>
              <p:nvPr/>
            </p:nvSpPr>
            <p:spPr>
              <a:xfrm>
                <a:off x="9988934" y="5381663"/>
                <a:ext cx="1275278" cy="1092311"/>
              </a:xfrm>
              <a:prstGeom prst="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 Box 6">
                <a:extLst>
                  <a:ext uri="{FF2B5EF4-FFF2-40B4-BE49-F238E27FC236}">
                    <a16:creationId xmlns:a16="http://schemas.microsoft.com/office/drawing/2014/main" id="{9C5D4A45-3A82-D3EB-C342-6F20BA6F7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0580" y="6596864"/>
                <a:ext cx="1343627" cy="52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GIANT DIPOLE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RESONANCE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  <p:pic>
            <p:nvPicPr>
              <p:cNvPr id="37" name="Picture 5" descr="dipole2">
                <a:extLst>
                  <a:ext uri="{FF2B5EF4-FFF2-40B4-BE49-F238E27FC236}">
                    <a16:creationId xmlns:a16="http://schemas.microsoft.com/office/drawing/2014/main" id="{265082CF-94DB-8CA9-BE0A-057BF75F4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2144" y="5520652"/>
                <a:ext cx="1101299" cy="935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6">
                <a:extLst>
                  <a:ext uri="{FF2B5EF4-FFF2-40B4-BE49-F238E27FC236}">
                    <a16:creationId xmlns:a16="http://schemas.microsoft.com/office/drawing/2014/main" id="{A693F9B6-B47B-37D5-C3E7-B40FA4E5D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837" y="5409885"/>
                <a:ext cx="1017168" cy="335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8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Vibrations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</p:grp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F51554C8-7922-B612-4748-1831E6479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088" y="4789269"/>
              <a:ext cx="2464221" cy="41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angular momentum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F3AF4E22-3D3F-D4BF-A5E9-4048667A7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272" y="4604660"/>
              <a:ext cx="1828800" cy="1316179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FCD3FFC6-83FA-3AD1-D8DB-4357F8FBE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162" y="1742027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Temperature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1F36FC55-EBDD-659D-C0E0-59944F4CF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47199">
              <a:off x="682312" y="4823803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Isospin (exoticity)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pic>
          <p:nvPicPr>
            <p:cNvPr id="34" name="Picture 2" descr="Halo nucleus | TRIUMF : Canada's particle accelerator centre">
              <a:extLst>
                <a:ext uri="{FF2B5EF4-FFF2-40B4-BE49-F238E27FC236}">
                  <a16:creationId xmlns:a16="http://schemas.microsoft.com/office/drawing/2014/main" id="{C090110E-3377-7727-6486-65E20C36F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6055" y="5289775"/>
              <a:ext cx="981422" cy="895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2939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98448" y="621043"/>
            <a:ext cx="7792047" cy="5479480"/>
            <a:chOff x="584420" y="415002"/>
            <a:chExt cx="8441384" cy="5479480"/>
          </a:xfrm>
          <a:solidFill>
            <a:srgbClr val="FFFFFF"/>
          </a:solidFill>
        </p:grpSpPr>
        <p:grpSp>
          <p:nvGrpSpPr>
            <p:cNvPr id="142" name="Grupa 74"/>
            <p:cNvGrpSpPr/>
            <p:nvPr/>
          </p:nvGrpSpPr>
          <p:grpSpPr>
            <a:xfrm>
              <a:off x="584420" y="415002"/>
              <a:ext cx="8441384" cy="5479480"/>
              <a:chOff x="633118" y="163835"/>
              <a:chExt cx="9144833" cy="5936103"/>
            </a:xfrm>
            <a:grpFill/>
          </p:grpSpPr>
          <p:grpSp>
            <p:nvGrpSpPr>
              <p:cNvPr id="147" name="Grupa 79"/>
              <p:cNvGrpSpPr/>
              <p:nvPr/>
            </p:nvGrpSpPr>
            <p:grpSpPr>
              <a:xfrm>
                <a:off x="633118" y="163835"/>
                <a:ext cx="9144833" cy="5936103"/>
                <a:chOff x="553225" y="392228"/>
                <a:chExt cx="9144833" cy="5936103"/>
              </a:xfrm>
              <a:grpFill/>
            </p:grpSpPr>
            <p:sp>
              <p:nvSpPr>
                <p:cNvPr id="153" name="Prostokąt 49"/>
                <p:cNvSpPr>
                  <a:spLocks noChangeArrowheads="1"/>
                </p:cNvSpPr>
                <p:nvPr/>
              </p:nvSpPr>
              <p:spPr bwMode="auto">
                <a:xfrm>
                  <a:off x="553225" y="392229"/>
                  <a:ext cx="9144833" cy="5936102"/>
                </a:xfrm>
                <a:prstGeom prst="rect">
                  <a:avLst/>
                </a:pr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defTabSz="844083"/>
                  <a:endParaRPr lang="pl-PL" sz="2215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pic>
              <p:nvPicPr>
                <p:cNvPr id="154" name="Obraz 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163" t="3923" b="12035"/>
                <a:stretch/>
              </p:blipFill>
              <p:spPr bwMode="auto">
                <a:xfrm>
                  <a:off x="6845702" y="392228"/>
                  <a:ext cx="2690383" cy="17331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6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7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5"/>
                  <a:ext cx="3134298" cy="1899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8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600185" y="6012896"/>
                  <a:ext cx="324871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>
                      <a:solidFill>
                        <a:srgbClr val="7030A0"/>
                      </a:solidFill>
                    </a:rPr>
                    <a:t>8</a:t>
                  </a:r>
                </a:p>
              </p:txBody>
            </p:sp>
            <p:sp>
              <p:nvSpPr>
                <p:cNvPr id="159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0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chemeClr val="bg2">
                      <a:alpha val="5098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1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8945" y="6000040"/>
                  <a:ext cx="324871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 dirty="0">
                      <a:solidFill>
                        <a:srgbClr val="7030A0"/>
                      </a:solidFill>
                    </a:rPr>
                    <a:t>2</a:t>
                  </a:r>
                </a:p>
              </p:txBody>
            </p:sp>
            <p:sp>
              <p:nvSpPr>
                <p:cNvPr id="163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4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5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6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7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8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69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0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1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2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3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201436" y="5449857"/>
                  <a:ext cx="324871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>
                      <a:solidFill>
                        <a:srgbClr val="C00000"/>
                      </a:solidFill>
                    </a:rPr>
                    <a:t>8</a:t>
                  </a:r>
                </a:p>
              </p:txBody>
            </p:sp>
            <p:sp>
              <p:nvSpPr>
                <p:cNvPr id="174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5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58" y="4895050"/>
                  <a:ext cx="433016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 dirty="0">
                      <a:solidFill>
                        <a:srgbClr val="C00000"/>
                      </a:solidFill>
                    </a:rPr>
                    <a:t>20</a:t>
                  </a:r>
                </a:p>
              </p:txBody>
            </p:sp>
            <p:sp>
              <p:nvSpPr>
                <p:cNvPr id="176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7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78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4"/>
                  <a:ext cx="433016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>
                      <a:solidFill>
                        <a:srgbClr val="C00000"/>
                      </a:solidFill>
                    </a:rPr>
                    <a:t>28</a:t>
                  </a:r>
                </a:p>
              </p:txBody>
            </p:sp>
            <p:sp>
              <p:nvSpPr>
                <p:cNvPr id="179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0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1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2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3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4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5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056262" y="3472149"/>
                  <a:ext cx="433016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 dirty="0">
                      <a:solidFill>
                        <a:srgbClr val="C00000"/>
                      </a:solidFill>
                    </a:rPr>
                    <a:t>50</a:t>
                  </a:r>
                </a:p>
              </p:txBody>
            </p:sp>
            <p:sp>
              <p:nvSpPr>
                <p:cNvPr id="186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7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8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89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0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3" y="1926614"/>
                  <a:ext cx="433016" cy="31542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 dirty="0">
                      <a:solidFill>
                        <a:srgbClr val="C00000"/>
                      </a:solidFill>
                    </a:rPr>
                    <a:t>82</a:t>
                  </a:r>
                </a:p>
              </p:txBody>
            </p:sp>
            <p:sp>
              <p:nvSpPr>
                <p:cNvPr id="191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2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93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844083"/>
                  <a:endParaRPr lang="pl-PL" sz="2215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96" name="Grupa 130"/>
                <p:cNvGrpSpPr/>
                <p:nvPr/>
              </p:nvGrpSpPr>
              <p:grpSpPr>
                <a:xfrm>
                  <a:off x="2079441" y="4658832"/>
                  <a:ext cx="1717107" cy="1349957"/>
                  <a:chOff x="1641783" y="4949650"/>
                  <a:chExt cx="1717107" cy="1349957"/>
                </a:xfrm>
                <a:grpFill/>
              </p:grpSpPr>
              <p:sp>
                <p:nvSpPr>
                  <p:cNvPr id="197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708" y="5807786"/>
                    <a:ext cx="433016" cy="3154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hangingPunct="1"/>
                    <a:r>
                      <a:rPr lang="pl-PL" sz="1292" b="1">
                        <a:solidFill>
                          <a:srgbClr val="7030A0"/>
                        </a:solidFill>
                      </a:rPr>
                      <a:t>28</a:t>
                    </a:r>
                  </a:p>
                </p:txBody>
              </p:sp>
              <p:sp>
                <p:nvSpPr>
                  <p:cNvPr id="198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41783" y="5984187"/>
                    <a:ext cx="433016" cy="3154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hangingPunct="1"/>
                    <a:r>
                      <a:rPr lang="pl-PL" sz="1292" b="1" dirty="0">
                        <a:solidFill>
                          <a:srgbClr val="7030A0"/>
                        </a:solidFill>
                      </a:rPr>
                      <a:t>20</a:t>
                    </a:r>
                  </a:p>
                </p:txBody>
              </p:sp>
              <p:sp>
                <p:nvSpPr>
                  <p:cNvPr id="199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3016" cy="3154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defTabSz="844083" eaLnBrk="1" hangingPunct="1"/>
                    <a:r>
                      <a:rPr lang="pl-PL" sz="1292" b="1" dirty="0">
                        <a:solidFill>
                          <a:srgbClr val="000000"/>
                        </a:solidFill>
                      </a:rPr>
                      <a:t>50</a:t>
                    </a:r>
                  </a:p>
                </p:txBody>
              </p:sp>
            </p:grpSp>
            <p:sp>
              <p:nvSpPr>
                <p:cNvPr id="162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13901" y="5753140"/>
                  <a:ext cx="324871" cy="315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defTabSz="844083" eaLnBrk="1" hangingPunct="1"/>
                  <a:r>
                    <a:rPr lang="pl-PL" sz="1292" b="1" dirty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p:grpSp>
          <p:sp>
            <p:nvSpPr>
              <p:cNvPr id="148" name="Prostokąt 80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pl-PL" sz="2215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49" name="Prostokąt 81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pl-PL" sz="2215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50" name="Prostokąt 84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grpFill/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pl-PL" sz="2215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51" name="Prostokąt 85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rgbClr val="FF6FCF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pl-PL" sz="2215">
                  <a:solidFill>
                    <a:srgbClr val="FF00FF"/>
                  </a:solidFill>
                  <a:latin typeface="Calibri"/>
                </a:endParaRPr>
              </a:p>
            </p:txBody>
          </p:sp>
          <p:sp>
            <p:nvSpPr>
              <p:cNvPr id="152" name="Prostokąt 86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rgbClr val="FF6FCF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84406" tIns="42203" rIns="84406" bIns="4220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44083"/>
                <a:endParaRPr lang="pl-PL" sz="2215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138" name="pole tekstowe 65"/>
            <p:cNvSpPr txBox="1"/>
            <p:nvPr/>
          </p:nvSpPr>
          <p:spPr>
            <a:xfrm>
              <a:off x="3089289" y="5461753"/>
              <a:ext cx="2516039" cy="37641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844083"/>
              <a:r>
                <a:rPr lang="pl-PL" sz="1846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Neutron number N</a:t>
              </a:r>
            </a:p>
          </p:txBody>
        </p:sp>
        <p:sp>
          <p:nvSpPr>
            <p:cNvPr id="139" name="pole tekstowe 66"/>
            <p:cNvSpPr txBox="1"/>
            <p:nvPr/>
          </p:nvSpPr>
          <p:spPr>
            <a:xfrm rot="16200000">
              <a:off x="-221461" y="2939939"/>
              <a:ext cx="2217194" cy="40777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844083"/>
              <a:r>
                <a:rPr lang="pl-PL" sz="1846" b="1" i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Proton number  Z</a:t>
              </a:r>
            </a:p>
          </p:txBody>
        </p:sp>
      </p:grpSp>
      <p:sp>
        <p:nvSpPr>
          <p:cNvPr id="202" name="pole tekstowe 6"/>
          <p:cNvSpPr txBox="1">
            <a:spLocks noChangeArrowheads="1"/>
          </p:cNvSpPr>
          <p:nvPr/>
        </p:nvSpPr>
        <p:spPr bwMode="auto">
          <a:xfrm>
            <a:off x="3810703" y="3844614"/>
            <a:ext cx="441544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44083" eaLnBrk="1" hangingPunct="1"/>
            <a:r>
              <a:rPr lang="pl-PL" sz="1292" b="1" dirty="0">
                <a:solidFill>
                  <a:srgbClr val="000000"/>
                </a:solidFill>
              </a:rPr>
              <a:t>82</a:t>
            </a:r>
          </a:p>
        </p:txBody>
      </p:sp>
      <p:sp>
        <p:nvSpPr>
          <p:cNvPr id="203" name="pole tekstowe 6"/>
          <p:cNvSpPr txBox="1">
            <a:spLocks noChangeArrowheads="1"/>
          </p:cNvSpPr>
          <p:nvPr/>
        </p:nvSpPr>
        <p:spPr bwMode="auto">
          <a:xfrm>
            <a:off x="5366569" y="2452867"/>
            <a:ext cx="594007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44083" eaLnBrk="1" hangingPunct="1"/>
            <a:r>
              <a:rPr lang="pl-PL" sz="1292" b="1" dirty="0">
                <a:solidFill>
                  <a:srgbClr val="000000"/>
                </a:solidFill>
              </a:rPr>
              <a:t>126</a:t>
            </a:r>
          </a:p>
        </p:txBody>
      </p:sp>
      <p:cxnSp>
        <p:nvCxnSpPr>
          <p:cNvPr id="204" name="Łącznik prosty ze strzałką 64"/>
          <p:cNvCxnSpPr>
            <a:cxnSpLocks/>
          </p:cNvCxnSpPr>
          <p:nvPr/>
        </p:nvCxnSpPr>
        <p:spPr bwMode="auto">
          <a:xfrm>
            <a:off x="2015602" y="5683758"/>
            <a:ext cx="2955762" cy="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5" name="Łącznik prosty ze strzałką 64"/>
          <p:cNvCxnSpPr>
            <a:cxnSpLocks/>
          </p:cNvCxnSpPr>
          <p:nvPr/>
        </p:nvCxnSpPr>
        <p:spPr bwMode="auto">
          <a:xfrm flipV="1">
            <a:off x="673863" y="1794032"/>
            <a:ext cx="0" cy="28371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Rettangolo 4"/>
          <p:cNvSpPr/>
          <p:nvPr/>
        </p:nvSpPr>
        <p:spPr>
          <a:xfrm>
            <a:off x="0" y="-8877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Moving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into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 the </a:t>
            </a:r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exotic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: </a:t>
            </a:r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fission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 studies </a:t>
            </a:r>
            <a:r>
              <a:rPr lang="it-IT" sz="3600" b="1" dirty="0" err="1">
                <a:solidFill>
                  <a:srgbClr val="FFFF00"/>
                </a:solidFill>
                <a:latin typeface="Corbel"/>
                <a:cs typeface="Corbel"/>
              </a:rPr>
              <a:t>at</a:t>
            </a:r>
            <a:r>
              <a:rPr lang="it-IT" sz="3600" b="1" dirty="0">
                <a:solidFill>
                  <a:srgbClr val="FFFF00"/>
                </a:solidFill>
                <a:latin typeface="Corbel"/>
                <a:cs typeface="Corbel"/>
              </a:rPr>
              <a:t> IPN Orsay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20847" y="845987"/>
            <a:ext cx="5270892" cy="82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ts val="3000"/>
              </a:lnSpc>
              <a:buFont typeface="Wingdings" pitchFamily="2" charset="2"/>
              <a:buChar char="Ø"/>
            </a:pPr>
            <a:r>
              <a:rPr lang="it-IT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it-IT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  <a:r>
              <a:rPr lang="it-IT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products</a:t>
            </a:r>
          </a:p>
          <a:p>
            <a:pPr marL="342900" indent="-342900" defTabSz="457200">
              <a:lnSpc>
                <a:spcPts val="3000"/>
              </a:lnSpc>
              <a:buFont typeface="Wingdings" pitchFamily="2" charset="2"/>
              <a:buChar char="Ø"/>
            </a:pPr>
            <a:r>
              <a:rPr lang="it-IT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of </a:t>
            </a:r>
            <a:r>
              <a:rPr lang="it-IT" sz="20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  <a:r>
              <a:rPr lang="it-IT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</a:p>
        </p:txBody>
      </p:sp>
      <p:sp>
        <p:nvSpPr>
          <p:cNvPr id="107" name="Rettangolo 8"/>
          <p:cNvSpPr/>
          <p:nvPr/>
        </p:nvSpPr>
        <p:spPr>
          <a:xfrm>
            <a:off x="8958736" y="5231056"/>
            <a:ext cx="26447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it-IT" sz="2800" b="1" i="1" dirty="0" err="1">
                <a:solidFill>
                  <a:srgbClr val="00FDFF"/>
                </a:solidFill>
                <a:latin typeface="Corbel"/>
                <a:cs typeface="Corbel"/>
              </a:rPr>
              <a:t>Complementary</a:t>
            </a:r>
            <a:r>
              <a:rPr lang="it-IT" sz="2800" b="1" i="1" dirty="0">
                <a:solidFill>
                  <a:srgbClr val="00FDFF"/>
                </a:solidFill>
                <a:latin typeface="Corbel"/>
                <a:cs typeface="Corbel"/>
              </a:rPr>
              <a:t> </a:t>
            </a:r>
          </a:p>
          <a:p>
            <a:pPr algn="ctr" defTabSz="457200"/>
            <a:r>
              <a:rPr lang="it-IT" sz="2800" b="1" i="1" dirty="0">
                <a:solidFill>
                  <a:srgbClr val="00FDFF"/>
                </a:solidFill>
                <a:latin typeface="Corbel"/>
                <a:cs typeface="Corbel"/>
              </a:rPr>
              <a:t>Techniques</a:t>
            </a:r>
          </a:p>
        </p:txBody>
      </p:sp>
      <p:grpSp>
        <p:nvGrpSpPr>
          <p:cNvPr id="102" name="Group 5"/>
          <p:cNvGrpSpPr/>
          <p:nvPr/>
        </p:nvGrpSpPr>
        <p:grpSpPr>
          <a:xfrm>
            <a:off x="2148770" y="1317707"/>
            <a:ext cx="3672195" cy="2788443"/>
            <a:chOff x="2678650" y="1491344"/>
            <a:chExt cx="3672195" cy="2788443"/>
          </a:xfrm>
        </p:grpSpPr>
        <p:sp>
          <p:nvSpPr>
            <p:cNvPr id="103" name="Oval 82"/>
            <p:cNvSpPr/>
            <p:nvPr/>
          </p:nvSpPr>
          <p:spPr>
            <a:xfrm rot="19550457">
              <a:off x="2678650" y="3910447"/>
              <a:ext cx="2600938" cy="3693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 84"/>
            <p:cNvSpPr/>
            <p:nvPr/>
          </p:nvSpPr>
          <p:spPr>
            <a:xfrm rot="2111395" flipH="1" flipV="1">
              <a:off x="5411717" y="1491344"/>
              <a:ext cx="939128" cy="2722285"/>
            </a:xfrm>
            <a:custGeom>
              <a:avLst/>
              <a:gdLst>
                <a:gd name="connsiteX0" fmla="*/ 0 w 2177322"/>
                <a:gd name="connsiteY0" fmla="*/ 665201 h 665201"/>
                <a:gd name="connsiteX1" fmla="*/ 892097 w 2177322"/>
                <a:gd name="connsiteY1" fmla="*/ 181418 h 665201"/>
                <a:gd name="connsiteX2" fmla="*/ 2177322 w 2177322"/>
                <a:gd name="connsiteY2" fmla="*/ 0 h 665201"/>
                <a:gd name="connsiteX0" fmla="*/ 0 w 2177322"/>
                <a:gd name="connsiteY0" fmla="*/ 665201 h 665201"/>
                <a:gd name="connsiteX1" fmla="*/ 426436 w 2177322"/>
                <a:gd name="connsiteY1" fmla="*/ 263528 h 665201"/>
                <a:gd name="connsiteX2" fmla="*/ 2177322 w 2177322"/>
                <a:gd name="connsiteY2" fmla="*/ 0 h 665201"/>
                <a:gd name="connsiteX0" fmla="*/ 348352 w 1839416"/>
                <a:gd name="connsiteY0" fmla="*/ 643073 h 643073"/>
                <a:gd name="connsiteX1" fmla="*/ 88530 w 1839416"/>
                <a:gd name="connsiteY1" fmla="*/ 263528 h 643073"/>
                <a:gd name="connsiteX2" fmla="*/ 1839416 w 1839416"/>
                <a:gd name="connsiteY2" fmla="*/ 0 h 643073"/>
                <a:gd name="connsiteX0" fmla="*/ 433260 w 1924324"/>
                <a:gd name="connsiteY0" fmla="*/ 643073 h 643073"/>
                <a:gd name="connsiteX1" fmla="*/ 173438 w 1924324"/>
                <a:gd name="connsiteY1" fmla="*/ 263528 h 643073"/>
                <a:gd name="connsiteX2" fmla="*/ 1924324 w 1924324"/>
                <a:gd name="connsiteY2" fmla="*/ 0 h 643073"/>
                <a:gd name="connsiteX0" fmla="*/ 529616 w 1895931"/>
                <a:gd name="connsiteY0" fmla="*/ 645562 h 645562"/>
                <a:gd name="connsiteX1" fmla="*/ 145045 w 1895931"/>
                <a:gd name="connsiteY1" fmla="*/ 263528 h 645562"/>
                <a:gd name="connsiteX2" fmla="*/ 1895931 w 1895931"/>
                <a:gd name="connsiteY2" fmla="*/ 0 h 645562"/>
                <a:gd name="connsiteX0" fmla="*/ 557694 w 1924009"/>
                <a:gd name="connsiteY0" fmla="*/ 645562 h 645562"/>
                <a:gd name="connsiteX1" fmla="*/ 173123 w 1924009"/>
                <a:gd name="connsiteY1" fmla="*/ 263528 h 645562"/>
                <a:gd name="connsiteX2" fmla="*/ 1924009 w 1924009"/>
                <a:gd name="connsiteY2" fmla="*/ 0 h 645562"/>
                <a:gd name="connsiteX0" fmla="*/ 557694 w 2127696"/>
                <a:gd name="connsiteY0" fmla="*/ 660025 h 660025"/>
                <a:gd name="connsiteX1" fmla="*/ 173123 w 2127696"/>
                <a:gd name="connsiteY1" fmla="*/ 277991 h 660025"/>
                <a:gd name="connsiteX2" fmla="*/ 2127696 w 2127696"/>
                <a:gd name="connsiteY2" fmla="*/ 0 h 660025"/>
                <a:gd name="connsiteX0" fmla="*/ 630180 w 2106234"/>
                <a:gd name="connsiteY0" fmla="*/ 654668 h 654668"/>
                <a:gd name="connsiteX1" fmla="*/ 151661 w 2106234"/>
                <a:gd name="connsiteY1" fmla="*/ 277991 h 654668"/>
                <a:gd name="connsiteX2" fmla="*/ 2106234 w 2106234"/>
                <a:gd name="connsiteY2" fmla="*/ 0 h 654668"/>
                <a:gd name="connsiteX0" fmla="*/ 312870 w 1788924"/>
                <a:gd name="connsiteY0" fmla="*/ 654668 h 654668"/>
                <a:gd name="connsiteX1" fmla="*/ 344344 w 1788924"/>
                <a:gd name="connsiteY1" fmla="*/ 293501 h 654668"/>
                <a:gd name="connsiteX2" fmla="*/ 1788924 w 1788924"/>
                <a:gd name="connsiteY2" fmla="*/ 0 h 654668"/>
                <a:gd name="connsiteX0" fmla="*/ 312868 w 2061670"/>
                <a:gd name="connsiteY0" fmla="*/ 632528 h 632528"/>
                <a:gd name="connsiteX1" fmla="*/ 344342 w 2061670"/>
                <a:gd name="connsiteY1" fmla="*/ 271361 h 632528"/>
                <a:gd name="connsiteX2" fmla="*/ 2061671 w 2061670"/>
                <a:gd name="connsiteY2" fmla="*/ 0 h 632528"/>
                <a:gd name="connsiteX0" fmla="*/ 312868 w 1683140"/>
                <a:gd name="connsiteY0" fmla="*/ 599718 h 599718"/>
                <a:gd name="connsiteX1" fmla="*/ 344342 w 1683140"/>
                <a:gd name="connsiteY1" fmla="*/ 238551 h 599718"/>
                <a:gd name="connsiteX2" fmla="*/ 1683140 w 1683140"/>
                <a:gd name="connsiteY2" fmla="*/ 0 h 5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3140" h="599718">
                  <a:moveTo>
                    <a:pt x="312868" y="599718"/>
                  </a:moveTo>
                  <a:cubicBezTo>
                    <a:pt x="-188983" y="410321"/>
                    <a:pt x="-18545" y="349418"/>
                    <a:pt x="344342" y="238551"/>
                  </a:cubicBezTo>
                  <a:cubicBezTo>
                    <a:pt x="707229" y="127684"/>
                    <a:pt x="1683140" y="0"/>
                    <a:pt x="1683140" y="0"/>
                  </a:cubicBezTo>
                </a:path>
              </a:pathLst>
            </a:custGeom>
            <a:ln w="31750" cmpd="sng">
              <a:solidFill>
                <a:schemeClr val="accent6"/>
              </a:solidFill>
              <a:headEnd type="none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Oval 1"/>
          <p:cNvSpPr>
            <a:spLocks noChangeAspect="1"/>
          </p:cNvSpPr>
          <p:nvPr/>
        </p:nvSpPr>
        <p:spPr>
          <a:xfrm>
            <a:off x="6346766" y="1633194"/>
            <a:ext cx="107996" cy="107996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79"/>
          <p:cNvSpPr>
            <a:spLocks noChangeAspect="1"/>
          </p:cNvSpPr>
          <p:nvPr/>
        </p:nvSpPr>
        <p:spPr>
          <a:xfrm>
            <a:off x="6237368" y="1710685"/>
            <a:ext cx="107996" cy="107996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2"/>
          <p:cNvSpPr/>
          <p:nvPr/>
        </p:nvSpPr>
        <p:spPr>
          <a:xfrm>
            <a:off x="6382749" y="1668072"/>
            <a:ext cx="1005595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b="1" i="1" dirty="0" err="1">
                <a:solidFill>
                  <a:srgbClr val="0000FF"/>
                </a:solidFill>
                <a:latin typeface="Corbel"/>
                <a:cs typeface="Corbel"/>
              </a:rPr>
              <a:t>n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 + </a:t>
            </a:r>
            <a:r>
              <a:rPr lang="it-IT" b="1" i="1" baseline="30000" dirty="0">
                <a:solidFill>
                  <a:srgbClr val="0000FF"/>
                </a:solidFill>
                <a:latin typeface="Corbel"/>
                <a:cs typeface="Corbel"/>
              </a:rPr>
              <a:t>232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Th</a:t>
            </a:r>
          </a:p>
        </p:txBody>
      </p:sp>
      <p:sp>
        <p:nvSpPr>
          <p:cNvPr id="110" name="Rectangle 3"/>
          <p:cNvSpPr/>
          <p:nvPr/>
        </p:nvSpPr>
        <p:spPr>
          <a:xfrm>
            <a:off x="6588185" y="1434147"/>
            <a:ext cx="907814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b="1" i="1" dirty="0" err="1">
                <a:solidFill>
                  <a:srgbClr val="0000FF"/>
                </a:solidFill>
                <a:latin typeface="Corbel"/>
                <a:cs typeface="Corbel"/>
              </a:rPr>
              <a:t>n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 + </a:t>
            </a:r>
            <a:r>
              <a:rPr lang="it-IT" b="1" i="1" baseline="30000" dirty="0">
                <a:solidFill>
                  <a:srgbClr val="0000FF"/>
                </a:solidFill>
                <a:latin typeface="Corbel"/>
                <a:cs typeface="Corbel"/>
              </a:rPr>
              <a:t>238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U</a:t>
            </a:r>
          </a:p>
        </p:txBody>
      </p: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2064FA59-ED11-72D3-8F3C-BC3121A516A1}"/>
              </a:ext>
            </a:extLst>
          </p:cNvPr>
          <p:cNvGrpSpPr/>
          <p:nvPr/>
        </p:nvGrpSpPr>
        <p:grpSpPr>
          <a:xfrm>
            <a:off x="2373124" y="3182798"/>
            <a:ext cx="5882701" cy="3410637"/>
            <a:chOff x="2373124" y="3182798"/>
            <a:chExt cx="5882701" cy="3410637"/>
          </a:xfrm>
        </p:grpSpPr>
        <p:grpSp>
          <p:nvGrpSpPr>
            <p:cNvPr id="27" name="Group 26"/>
            <p:cNvGrpSpPr/>
            <p:nvPr/>
          </p:nvGrpSpPr>
          <p:grpSpPr>
            <a:xfrm>
              <a:off x="2373124" y="3182798"/>
              <a:ext cx="5806251" cy="3380883"/>
              <a:chOff x="2639003" y="3250898"/>
              <a:chExt cx="6290104" cy="3380883"/>
            </a:xfrm>
          </p:grpSpPr>
          <p:cxnSp>
            <p:nvCxnSpPr>
              <p:cNvPr id="84" name="Łącznik prostoliniowy 123"/>
              <p:cNvCxnSpPr>
                <a:cxnSpLocks/>
              </p:cNvCxnSpPr>
              <p:nvPr/>
            </p:nvCxnSpPr>
            <p:spPr bwMode="auto">
              <a:xfrm>
                <a:off x="4930314" y="3250898"/>
                <a:ext cx="3998793" cy="5199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Łącznik prostoliniowy 129"/>
              <p:cNvCxnSpPr>
                <a:cxnSpLocks/>
                <a:stCxn id="103" idx="2"/>
              </p:cNvCxnSpPr>
              <p:nvPr/>
            </p:nvCxnSpPr>
            <p:spPr bwMode="auto">
              <a:xfrm>
                <a:off x="2639003" y="4719783"/>
                <a:ext cx="2028306" cy="19119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B23C936C-3407-B9DC-D7BB-21A5D93C0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8910" y="3683101"/>
              <a:ext cx="4036915" cy="2910334"/>
            </a:xfrm>
            <a:prstGeom prst="rect">
              <a:avLst/>
            </a:prstGeom>
          </p:spPr>
        </p:pic>
      </p:grpSp>
      <p:grpSp>
        <p:nvGrpSpPr>
          <p:cNvPr id="77" name="Groupe 41">
            <a:extLst>
              <a:ext uri="{FF2B5EF4-FFF2-40B4-BE49-F238E27FC236}">
                <a16:creationId xmlns:a16="http://schemas.microsoft.com/office/drawing/2014/main" id="{4E046B66-B1E5-A998-3DC2-008DB6027470}"/>
              </a:ext>
            </a:extLst>
          </p:cNvPr>
          <p:cNvGrpSpPr/>
          <p:nvPr/>
        </p:nvGrpSpPr>
        <p:grpSpPr>
          <a:xfrm>
            <a:off x="8380263" y="1652154"/>
            <a:ext cx="3649906" cy="3541109"/>
            <a:chOff x="535904" y="392710"/>
            <a:chExt cx="6000751" cy="5666778"/>
          </a:xfrm>
        </p:grpSpPr>
        <p:pic>
          <p:nvPicPr>
            <p:cNvPr id="83" name="Image 32">
              <a:extLst>
                <a:ext uri="{FF2B5EF4-FFF2-40B4-BE49-F238E27FC236}">
                  <a16:creationId xmlns:a16="http://schemas.microsoft.com/office/drawing/2014/main" id="{608ABF50-0859-4E2E-31CB-B3B66B5B8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904" y="392710"/>
              <a:ext cx="6000751" cy="5666778"/>
            </a:xfrm>
            <a:prstGeom prst="rect">
              <a:avLst/>
            </a:prstGeom>
          </p:spPr>
        </p:pic>
        <p:cxnSp>
          <p:nvCxnSpPr>
            <p:cNvPr id="115" name="Connecteur droit avec flèche 33">
              <a:extLst>
                <a:ext uri="{FF2B5EF4-FFF2-40B4-BE49-F238E27FC236}">
                  <a16:creationId xmlns:a16="http://schemas.microsoft.com/office/drawing/2014/main" id="{52E78165-AE8A-FDCB-AB87-FFD13B4AF7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4176" y="1144806"/>
              <a:ext cx="2808312" cy="273630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6" name="ZoneTexte 34">
              <a:extLst>
                <a:ext uri="{FF2B5EF4-FFF2-40B4-BE49-F238E27FC236}">
                  <a16:creationId xmlns:a16="http://schemas.microsoft.com/office/drawing/2014/main" id="{A926211A-4A9D-4B8D-F5AC-6B73AAD9019E}"/>
                </a:ext>
              </a:extLst>
            </p:cNvPr>
            <p:cNvSpPr txBox="1"/>
            <p:nvPr/>
          </p:nvSpPr>
          <p:spPr>
            <a:xfrm>
              <a:off x="3776265" y="1576853"/>
              <a:ext cx="2016224" cy="593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13723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811" kern="0" dirty="0" err="1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Exoticity</a:t>
              </a:r>
              <a:endParaRPr lang="fr-FR" sz="1584" kern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Ellipse 35">
              <a:extLst>
                <a:ext uri="{FF2B5EF4-FFF2-40B4-BE49-F238E27FC236}">
                  <a16:creationId xmlns:a16="http://schemas.microsoft.com/office/drawing/2014/main" id="{B4791016-F329-0263-399C-FCEBE3073B33}"/>
                </a:ext>
              </a:extLst>
            </p:cNvPr>
            <p:cNvSpPr/>
            <p:nvPr/>
          </p:nvSpPr>
          <p:spPr>
            <a:xfrm rot="19926564">
              <a:off x="3469444" y="2754876"/>
              <a:ext cx="504056" cy="1584176"/>
            </a:xfrm>
            <a:prstGeom prst="ellipse">
              <a:avLst/>
            </a:prstGeom>
            <a:noFill/>
            <a:ln w="28575" cap="rnd" cmpd="sng" algn="ctr">
              <a:solidFill>
                <a:srgbClr val="008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263" kern="0">
                <a:solidFill>
                  <a:prstClr val="white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8" name="Ellipse 36">
              <a:extLst>
                <a:ext uri="{FF2B5EF4-FFF2-40B4-BE49-F238E27FC236}">
                  <a16:creationId xmlns:a16="http://schemas.microsoft.com/office/drawing/2014/main" id="{9B327C86-4DC2-4B0B-5903-9AE7A1F825DB}"/>
                </a:ext>
              </a:extLst>
            </p:cNvPr>
            <p:cNvSpPr/>
            <p:nvPr/>
          </p:nvSpPr>
          <p:spPr>
            <a:xfrm rot="14800686">
              <a:off x="2713372" y="2922771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0000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263" kern="0">
                <a:solidFill>
                  <a:prstClr val="white"/>
                </a:solidFill>
                <a:latin typeface="Times New Roman"/>
                <a:cs typeface="Arial"/>
              </a:endParaRPr>
            </a:p>
          </p:txBody>
        </p:sp>
        <p:sp>
          <p:nvSpPr>
            <p:cNvPr id="119" name="Ellipse 37">
              <a:extLst>
                <a:ext uri="{FF2B5EF4-FFF2-40B4-BE49-F238E27FC236}">
                  <a16:creationId xmlns:a16="http://schemas.microsoft.com/office/drawing/2014/main" id="{A6BD192F-9586-36DA-81EF-7BE4C88A8E80}"/>
                </a:ext>
              </a:extLst>
            </p:cNvPr>
            <p:cNvSpPr/>
            <p:nvPr/>
          </p:nvSpPr>
          <p:spPr>
            <a:xfrm rot="14800686">
              <a:off x="2180084" y="1234512"/>
              <a:ext cx="825970" cy="2089892"/>
            </a:xfrm>
            <a:prstGeom prst="ellips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263" kern="0">
                <a:solidFill>
                  <a:prstClr val="white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0" name="Ellipse 38">
              <a:extLst>
                <a:ext uri="{FF2B5EF4-FFF2-40B4-BE49-F238E27FC236}">
                  <a16:creationId xmlns:a16="http://schemas.microsoft.com/office/drawing/2014/main" id="{16DB7C3D-6DAC-EDB2-DAB0-8BCD7150D72E}"/>
                </a:ext>
              </a:extLst>
            </p:cNvPr>
            <p:cNvSpPr/>
            <p:nvPr/>
          </p:nvSpPr>
          <p:spPr>
            <a:xfrm rot="16200000">
              <a:off x="4945618" y="4270695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7030A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263" kern="0">
                <a:solidFill>
                  <a:prstClr val="white"/>
                </a:solidFill>
                <a:latin typeface="Times New Roman"/>
                <a:cs typeface="Arial"/>
              </a:endParaRPr>
            </a:p>
          </p:txBody>
        </p:sp>
        <p:sp>
          <p:nvSpPr>
            <p:cNvPr id="121" name="ZoneTexte 39">
              <a:extLst>
                <a:ext uri="{FF2B5EF4-FFF2-40B4-BE49-F238E27FC236}">
                  <a16:creationId xmlns:a16="http://schemas.microsoft.com/office/drawing/2014/main" id="{DAF73792-F737-BD30-CB66-7F7FD4FA60D2}"/>
                </a:ext>
              </a:extLst>
            </p:cNvPr>
            <p:cNvSpPr txBox="1"/>
            <p:nvPr/>
          </p:nvSpPr>
          <p:spPr>
            <a:xfrm>
              <a:off x="4675181" y="4041699"/>
              <a:ext cx="1736900" cy="593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137232"/>
              <a:r>
                <a:rPr lang="fr-FR" sz="1358" kern="0" dirty="0" err="1">
                  <a:solidFill>
                    <a:prstClr val="black"/>
                  </a:solidFill>
                  <a:latin typeface="Arial"/>
                  <a:cs typeface="Arial"/>
                </a:rPr>
                <a:t>Too</a:t>
              </a:r>
              <a:r>
                <a:rPr lang="fr-FR" sz="1358" kern="0" dirty="0">
                  <a:solidFill>
                    <a:prstClr val="black"/>
                  </a:solidFill>
                  <a:latin typeface="Arial"/>
                  <a:cs typeface="Arial"/>
                </a:rPr>
                <a:t> hot</a:t>
              </a:r>
              <a:r>
                <a:rPr lang="fr-FR" sz="1811" kern="0" dirty="0">
                  <a:solidFill>
                    <a:prstClr val="black"/>
                  </a:solidFill>
                  <a:latin typeface="Arial"/>
                  <a:cs typeface="Arial"/>
                </a:rPr>
                <a:t>!</a:t>
              </a:r>
            </a:p>
          </p:txBody>
        </p:sp>
      </p:grpSp>
      <p:sp>
        <p:nvSpPr>
          <p:cNvPr id="128" name="ZoneTexte 39">
            <a:extLst>
              <a:ext uri="{FF2B5EF4-FFF2-40B4-BE49-F238E27FC236}">
                <a16:creationId xmlns:a16="http://schemas.microsoft.com/office/drawing/2014/main" id="{FDD699A1-50B4-FEFB-46A0-48A55006BE37}"/>
              </a:ext>
            </a:extLst>
          </p:cNvPr>
          <p:cNvSpPr txBox="1"/>
          <p:nvPr/>
        </p:nvSpPr>
        <p:spPr>
          <a:xfrm>
            <a:off x="8929275" y="2028511"/>
            <a:ext cx="1309606" cy="510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/>
            <a:r>
              <a:rPr lang="fr-FR" sz="1358" b="1" i="1" kern="0" dirty="0" err="1">
                <a:solidFill>
                  <a:srgbClr val="FF0000"/>
                </a:solidFill>
                <a:latin typeface="Arial"/>
                <a:cs typeface="Arial"/>
              </a:rPr>
              <a:t>most</a:t>
            </a:r>
            <a:r>
              <a:rPr lang="fr-FR" sz="1358" b="1" i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defTabSz="1137232"/>
            <a:r>
              <a:rPr lang="fr-FR" sz="1358" b="1" i="1" kern="0" dirty="0">
                <a:solidFill>
                  <a:srgbClr val="FF0000"/>
                </a:solidFill>
                <a:latin typeface="Arial"/>
                <a:cs typeface="Arial"/>
              </a:rPr>
              <a:t>neutron </a:t>
            </a:r>
            <a:r>
              <a:rPr lang="fr-FR" sz="1358" b="1" i="1" kern="0" dirty="0" err="1">
                <a:solidFill>
                  <a:srgbClr val="FF0000"/>
                </a:solidFill>
                <a:latin typeface="Arial"/>
                <a:cs typeface="Arial"/>
              </a:rPr>
              <a:t>rich</a:t>
            </a:r>
            <a:endParaRPr lang="fr-FR" sz="1811" b="1" i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3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DB0ADDAD-522A-7E27-9309-B179C85E62E5}"/>
              </a:ext>
            </a:extLst>
          </p:cNvPr>
          <p:cNvSpPr/>
          <p:nvPr/>
        </p:nvSpPr>
        <p:spPr>
          <a:xfrm>
            <a:off x="833377" y="4815312"/>
            <a:ext cx="9664861" cy="1996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E57CCE-E5BD-2776-66E2-F2805C0E2282}"/>
              </a:ext>
            </a:extLst>
          </p:cNvPr>
          <p:cNvSpPr txBox="1"/>
          <p:nvPr/>
        </p:nvSpPr>
        <p:spPr>
          <a:xfrm>
            <a:off x="0" y="-679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The LICORNE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Fission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program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 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orbel"/>
              </a:rPr>
              <a:t>(J.N. Wilson, Project Manager)</a:t>
            </a:r>
          </a:p>
          <a:p>
            <a:endParaRPr lang="en-US" dirty="0"/>
          </a:p>
        </p:txBody>
      </p:sp>
      <p:sp>
        <p:nvSpPr>
          <p:cNvPr id="4" name="Titre 8">
            <a:extLst>
              <a:ext uri="{FF2B5EF4-FFF2-40B4-BE49-F238E27FC236}">
                <a16:creationId xmlns:a16="http://schemas.microsoft.com/office/drawing/2014/main" id="{B740DD90-3DDB-58FD-CAB9-C9E7C718C7BD}"/>
              </a:ext>
            </a:extLst>
          </p:cNvPr>
          <p:cNvSpPr txBox="1">
            <a:spLocks/>
          </p:cNvSpPr>
          <p:nvPr/>
        </p:nvSpPr>
        <p:spPr bwMode="auto">
          <a:xfrm>
            <a:off x="0" y="384199"/>
            <a:ext cx="12192000" cy="68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2800" b="1" kern="0" dirty="0">
                <a:solidFill>
                  <a:srgbClr val="00FDFF"/>
                </a:solidFill>
              </a:rPr>
              <a:t>Inverse </a:t>
            </a:r>
            <a:r>
              <a:rPr lang="fr-FR" sz="2800" b="1" kern="0" dirty="0" err="1">
                <a:solidFill>
                  <a:srgbClr val="00FDFF"/>
                </a:solidFill>
              </a:rPr>
              <a:t>kinematics</a:t>
            </a:r>
            <a:r>
              <a:rPr lang="fr-FR" sz="2800" b="1" kern="0" dirty="0">
                <a:solidFill>
                  <a:srgbClr val="00FDFF"/>
                </a:solidFill>
              </a:rPr>
              <a:t> neutron production</a:t>
            </a:r>
          </a:p>
        </p:txBody>
      </p:sp>
      <p:pic>
        <p:nvPicPr>
          <p:cNvPr id="5" name="Picture 3" descr="C:\Users\$wilson\Desktop\CS in2p3\Figure1.png">
            <a:extLst>
              <a:ext uri="{FF2B5EF4-FFF2-40B4-BE49-F238E27FC236}">
                <a16:creationId xmlns:a16="http://schemas.microsoft.com/office/drawing/2014/main" id="{6CC0366C-9BD9-A1DA-3BED-12147553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" t="7492" r="21567" b="2037"/>
          <a:stretch/>
        </p:blipFill>
        <p:spPr bwMode="auto">
          <a:xfrm>
            <a:off x="3103494" y="1094425"/>
            <a:ext cx="3881837" cy="36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E8D9A33-E52C-74A0-922E-EC4AA408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85331" y="1663305"/>
            <a:ext cx="4967510" cy="27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12">
            <a:extLst>
              <a:ext uri="{FF2B5EF4-FFF2-40B4-BE49-F238E27FC236}">
                <a16:creationId xmlns:a16="http://schemas.microsoft.com/office/drawing/2014/main" id="{DA32105F-5A14-F19F-8A35-7AB478A7DE5A}"/>
              </a:ext>
            </a:extLst>
          </p:cNvPr>
          <p:cNvSpPr txBox="1"/>
          <p:nvPr/>
        </p:nvSpPr>
        <p:spPr>
          <a:xfrm>
            <a:off x="925382" y="4815312"/>
            <a:ext cx="2381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/>
            <a:r>
              <a:rPr lang="fr-FR" sz="2000" b="1" kern="0" dirty="0" err="1">
                <a:latin typeface="Arial"/>
                <a:cs typeface="Arial"/>
              </a:rPr>
              <a:t>Primary</a:t>
            </a:r>
            <a:r>
              <a:rPr lang="fr-FR" sz="2000" b="1" kern="0" dirty="0">
                <a:latin typeface="Arial"/>
                <a:cs typeface="Arial"/>
              </a:rPr>
              <a:t> </a:t>
            </a:r>
            <a:r>
              <a:rPr lang="fr-FR" sz="2000" b="1" kern="0" dirty="0" err="1">
                <a:latin typeface="Arial"/>
                <a:cs typeface="Arial"/>
              </a:rPr>
              <a:t>beam</a:t>
            </a:r>
            <a:r>
              <a:rPr lang="fr-FR" sz="2000" b="1" kern="0" dirty="0">
                <a:latin typeface="Arial"/>
                <a:cs typeface="Arial"/>
              </a:rPr>
              <a:t> </a:t>
            </a:r>
            <a:r>
              <a:rPr lang="fr-FR" sz="2000" kern="0" dirty="0">
                <a:latin typeface="Arial"/>
                <a:cs typeface="Arial"/>
              </a:rPr>
              <a:t>(400ns – </a:t>
            </a:r>
            <a:r>
              <a:rPr lang="fr-FR" sz="2000" kern="0" dirty="0" err="1">
                <a:latin typeface="Arial"/>
                <a:cs typeface="Arial"/>
              </a:rPr>
              <a:t>pulsed</a:t>
            </a:r>
            <a:r>
              <a:rPr lang="fr-FR" sz="2000" kern="0" dirty="0">
                <a:latin typeface="Arial"/>
                <a:cs typeface="Arial"/>
              </a:rPr>
              <a:t>)</a:t>
            </a:r>
          </a:p>
          <a:p>
            <a:pPr defTabSz="1137232"/>
            <a:r>
              <a:rPr lang="fr-FR" sz="2000" kern="0" dirty="0">
                <a:latin typeface="Arial"/>
                <a:cs typeface="Arial"/>
              </a:rPr>
              <a:t>2 x 10</a:t>
            </a:r>
            <a:r>
              <a:rPr lang="fr-FR" sz="2000" kern="0" baseline="30000" dirty="0">
                <a:latin typeface="Arial"/>
                <a:cs typeface="Arial"/>
              </a:rPr>
              <a:t>11</a:t>
            </a:r>
            <a:r>
              <a:rPr lang="fr-FR" sz="2000" kern="0" dirty="0">
                <a:latin typeface="Arial"/>
                <a:cs typeface="Arial"/>
              </a:rPr>
              <a:t> /s</a:t>
            </a:r>
          </a:p>
        </p:txBody>
      </p:sp>
      <p:sp>
        <p:nvSpPr>
          <p:cNvPr id="8" name="Flèche droite 13">
            <a:extLst>
              <a:ext uri="{FF2B5EF4-FFF2-40B4-BE49-F238E27FC236}">
                <a16:creationId xmlns:a16="http://schemas.microsoft.com/office/drawing/2014/main" id="{CA53A43E-78E6-D793-0052-D8327925C61F}"/>
              </a:ext>
            </a:extLst>
          </p:cNvPr>
          <p:cNvSpPr/>
          <p:nvPr/>
        </p:nvSpPr>
        <p:spPr>
          <a:xfrm>
            <a:off x="1081978" y="5566440"/>
            <a:ext cx="2390672" cy="1118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r>
              <a:rPr lang="fr-FR" sz="3200" b="1" kern="0" baseline="30000" dirty="0">
                <a:solidFill>
                  <a:srgbClr val="FF0000"/>
                </a:solidFill>
                <a:latin typeface="Calibri"/>
                <a:cs typeface="Arial"/>
              </a:rPr>
              <a:t>7</a:t>
            </a:r>
            <a:r>
              <a:rPr lang="fr-FR" sz="2800" b="1" kern="0" dirty="0">
                <a:solidFill>
                  <a:srgbClr val="FF0000"/>
                </a:solidFill>
                <a:latin typeface="Calibri"/>
                <a:cs typeface="Arial"/>
              </a:rPr>
              <a:t>Li </a:t>
            </a:r>
            <a:r>
              <a:rPr lang="fr-FR" sz="2000" b="1" kern="0" dirty="0">
                <a:solidFill>
                  <a:srgbClr val="FF0000"/>
                </a:solidFill>
                <a:latin typeface="Calibri"/>
                <a:cs typeface="Arial"/>
              </a:rPr>
              <a:t>(16 MeV)</a:t>
            </a:r>
            <a:endParaRPr lang="fr-FR" sz="2800" b="1" kern="0" dirty="0">
              <a:solidFill>
                <a:srgbClr val="FF0000"/>
              </a:solidFill>
              <a:latin typeface="Calibri"/>
              <a:cs typeface="Arial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2209DC8-76BF-F833-185C-D86B568B69AD}"/>
              </a:ext>
            </a:extLst>
          </p:cNvPr>
          <p:cNvSpPr/>
          <p:nvPr/>
        </p:nvSpPr>
        <p:spPr>
          <a:xfrm>
            <a:off x="4069024" y="5842233"/>
            <a:ext cx="472950" cy="5043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r>
              <a:rPr lang="fr-FR" sz="2000" b="1" kern="0" dirty="0">
                <a:solidFill>
                  <a:srgbClr val="FF0000"/>
                </a:solidFill>
                <a:latin typeface="Calibri"/>
                <a:cs typeface="Arial"/>
              </a:rPr>
              <a:t>H</a:t>
            </a:r>
            <a:r>
              <a:rPr lang="fr-FR" sz="2000" b="1" kern="0" baseline="-25000" dirty="0">
                <a:solidFill>
                  <a:srgbClr val="FF0000"/>
                </a:solidFill>
                <a:latin typeface="Calibri"/>
                <a:cs typeface="Arial"/>
              </a:rPr>
              <a:t>2</a:t>
            </a:r>
          </a:p>
        </p:txBody>
      </p:sp>
      <p:sp>
        <p:nvSpPr>
          <p:cNvPr id="10" name="Flèche droite 15">
            <a:extLst>
              <a:ext uri="{FF2B5EF4-FFF2-40B4-BE49-F238E27FC236}">
                <a16:creationId xmlns:a16="http://schemas.microsoft.com/office/drawing/2014/main" id="{4AF9341E-2B78-E589-7B46-7C08ADCF1220}"/>
              </a:ext>
            </a:extLst>
          </p:cNvPr>
          <p:cNvSpPr/>
          <p:nvPr/>
        </p:nvSpPr>
        <p:spPr>
          <a:xfrm>
            <a:off x="5116112" y="5736740"/>
            <a:ext cx="2486595" cy="7071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r>
              <a:rPr lang="fr-FR" sz="2000" b="1" kern="0" dirty="0">
                <a:solidFill>
                  <a:srgbClr val="FF0000"/>
                </a:solidFill>
                <a:latin typeface="Calibri"/>
                <a:cs typeface="Arial"/>
              </a:rPr>
              <a:t>1.5 MeV neutrons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EE10C067-6D19-51BA-BD6A-F45501CACBE1}"/>
              </a:ext>
            </a:extLst>
          </p:cNvPr>
          <p:cNvSpPr/>
          <p:nvPr/>
        </p:nvSpPr>
        <p:spPr>
          <a:xfrm>
            <a:off x="7800310" y="5902856"/>
            <a:ext cx="520245" cy="4452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/>
            <a:endParaRPr lang="fr-FR" sz="2000" kern="0">
              <a:solidFill>
                <a:schemeClr val="tx1"/>
              </a:solidFill>
              <a:latin typeface="Calibri"/>
              <a:cs typeface="Arial"/>
            </a:endParaRPr>
          </a:p>
        </p:txBody>
      </p:sp>
      <p:sp>
        <p:nvSpPr>
          <p:cNvPr id="12" name="ZoneTexte 17">
            <a:extLst>
              <a:ext uri="{FF2B5EF4-FFF2-40B4-BE49-F238E27FC236}">
                <a16:creationId xmlns:a16="http://schemas.microsoft.com/office/drawing/2014/main" id="{D0B49324-668E-EBA9-740B-3178D524BD64}"/>
              </a:ext>
            </a:extLst>
          </p:cNvPr>
          <p:cNvSpPr txBox="1"/>
          <p:nvPr/>
        </p:nvSpPr>
        <p:spPr>
          <a:xfrm>
            <a:off x="5301530" y="5265248"/>
            <a:ext cx="2238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b="1" kern="0" dirty="0" err="1">
                <a:latin typeface="Arial"/>
                <a:cs typeface="Arial"/>
              </a:rPr>
              <a:t>Secondary</a:t>
            </a:r>
            <a:r>
              <a:rPr lang="fr-FR" sz="2000" b="1" kern="0" dirty="0">
                <a:latin typeface="Arial"/>
                <a:cs typeface="Arial"/>
              </a:rPr>
              <a:t> </a:t>
            </a:r>
            <a:r>
              <a:rPr lang="fr-FR" sz="2000" b="1" kern="0" dirty="0" err="1">
                <a:latin typeface="Arial"/>
                <a:cs typeface="Arial"/>
              </a:rPr>
              <a:t>beam</a:t>
            </a:r>
            <a:endParaRPr lang="fr-FR" sz="2000" b="1" kern="0" dirty="0">
              <a:latin typeface="Arial"/>
              <a:cs typeface="Arial"/>
            </a:endParaRPr>
          </a:p>
          <a:p>
            <a:pPr defTabSz="1137232"/>
            <a:r>
              <a:rPr lang="fr-FR" sz="2000" kern="0" dirty="0">
                <a:latin typeface="Arial"/>
                <a:cs typeface="Arial"/>
              </a:rPr>
              <a:t>2 x 10</a:t>
            </a:r>
            <a:r>
              <a:rPr lang="fr-FR" sz="2000" kern="0" baseline="30000" dirty="0">
                <a:latin typeface="Arial"/>
                <a:cs typeface="Arial"/>
              </a:rPr>
              <a:t>7</a:t>
            </a:r>
            <a:r>
              <a:rPr lang="fr-FR" sz="2000" kern="0" dirty="0">
                <a:latin typeface="Arial"/>
                <a:cs typeface="Arial"/>
              </a:rPr>
              <a:t> /s</a:t>
            </a:r>
          </a:p>
        </p:txBody>
      </p:sp>
      <p:sp>
        <p:nvSpPr>
          <p:cNvPr id="13" name="ZoneTexte 18">
            <a:extLst>
              <a:ext uri="{FF2B5EF4-FFF2-40B4-BE49-F238E27FC236}">
                <a16:creationId xmlns:a16="http://schemas.microsoft.com/office/drawing/2014/main" id="{9EA0FB37-8E29-CF76-FF7C-2988EA88D073}"/>
              </a:ext>
            </a:extLst>
          </p:cNvPr>
          <p:cNvSpPr txBox="1"/>
          <p:nvPr/>
        </p:nvSpPr>
        <p:spPr>
          <a:xfrm>
            <a:off x="3340794" y="6411371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kern="0" dirty="0">
                <a:latin typeface="Arial"/>
                <a:cs typeface="Arial"/>
              </a:rPr>
              <a:t>3 x 10</a:t>
            </a:r>
            <a:r>
              <a:rPr lang="fr-FR" sz="2000" kern="0" baseline="30000" dirty="0">
                <a:latin typeface="Arial"/>
                <a:cs typeface="Arial"/>
              </a:rPr>
              <a:t>20</a:t>
            </a:r>
            <a:r>
              <a:rPr lang="fr-FR" sz="2000" kern="0" dirty="0">
                <a:latin typeface="Arial"/>
                <a:cs typeface="Arial"/>
              </a:rPr>
              <a:t> </a:t>
            </a:r>
            <a:r>
              <a:rPr lang="fr-FR" sz="2000" kern="0" dirty="0" err="1">
                <a:latin typeface="Arial"/>
                <a:cs typeface="Arial"/>
              </a:rPr>
              <a:t>atoms</a:t>
            </a:r>
            <a:r>
              <a:rPr lang="fr-FR" sz="2000" kern="0" dirty="0">
                <a:latin typeface="Arial"/>
                <a:cs typeface="Arial"/>
              </a:rPr>
              <a:t>/cm</a:t>
            </a:r>
            <a:r>
              <a:rPr lang="fr-FR" sz="2000" kern="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14" name="ZoneTexte 19">
            <a:extLst>
              <a:ext uri="{FF2B5EF4-FFF2-40B4-BE49-F238E27FC236}">
                <a16:creationId xmlns:a16="http://schemas.microsoft.com/office/drawing/2014/main" id="{B4EFAAD2-9BC6-56ED-617D-F0A36673C394}"/>
              </a:ext>
            </a:extLst>
          </p:cNvPr>
          <p:cNvSpPr txBox="1"/>
          <p:nvPr/>
        </p:nvSpPr>
        <p:spPr>
          <a:xfrm>
            <a:off x="8372492" y="5743505"/>
            <a:ext cx="885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400" kern="0" baseline="30000" dirty="0">
                <a:latin typeface="Arial"/>
                <a:cs typeface="Arial"/>
              </a:rPr>
              <a:t>238</a:t>
            </a:r>
            <a:r>
              <a:rPr lang="fr-FR" sz="2400" kern="0" dirty="0">
                <a:latin typeface="Arial"/>
                <a:cs typeface="Arial"/>
              </a:rPr>
              <a:t>U</a:t>
            </a:r>
          </a:p>
          <a:p>
            <a:pPr defTabSz="1137232"/>
            <a:r>
              <a:rPr lang="fr-FR" sz="2400" kern="0" baseline="30000" dirty="0">
                <a:latin typeface="Arial"/>
                <a:cs typeface="Arial"/>
              </a:rPr>
              <a:t>232</a:t>
            </a:r>
            <a:r>
              <a:rPr lang="fr-FR" sz="2400" kern="0" dirty="0">
                <a:latin typeface="Arial"/>
                <a:cs typeface="Arial"/>
              </a:rPr>
              <a:t>Th</a:t>
            </a: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id="{670ED52C-2039-2BA2-1B3F-1F7FB8BB48A7}"/>
              </a:ext>
            </a:extLst>
          </p:cNvPr>
          <p:cNvSpPr txBox="1"/>
          <p:nvPr/>
        </p:nvSpPr>
        <p:spPr>
          <a:xfrm>
            <a:off x="8448016" y="4945451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b="1" kern="0" dirty="0" err="1">
                <a:latin typeface="Arial"/>
                <a:cs typeface="Arial"/>
              </a:rPr>
              <a:t>Samples</a:t>
            </a:r>
            <a:endParaRPr lang="fr-FR" sz="1600" b="1" kern="0" dirty="0">
              <a:latin typeface="Arial"/>
              <a:cs typeface="Arial"/>
            </a:endParaRPr>
          </a:p>
        </p:txBody>
      </p:sp>
      <p:sp>
        <p:nvSpPr>
          <p:cNvPr id="16" name="ZoneTexte 21">
            <a:extLst>
              <a:ext uri="{FF2B5EF4-FFF2-40B4-BE49-F238E27FC236}">
                <a16:creationId xmlns:a16="http://schemas.microsoft.com/office/drawing/2014/main" id="{CBE80D29-509D-7037-6BE1-996061DA080F}"/>
              </a:ext>
            </a:extLst>
          </p:cNvPr>
          <p:cNvSpPr txBox="1"/>
          <p:nvPr/>
        </p:nvSpPr>
        <p:spPr>
          <a:xfrm>
            <a:off x="3612598" y="5343407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b="1" kern="0" dirty="0" err="1">
                <a:latin typeface="Arial"/>
                <a:cs typeface="Arial"/>
              </a:rPr>
              <a:t>Gas</a:t>
            </a:r>
            <a:r>
              <a:rPr lang="fr-FR" sz="2000" b="1" kern="0" dirty="0">
                <a:latin typeface="Arial"/>
                <a:cs typeface="Arial"/>
              </a:rPr>
              <a:t> </a:t>
            </a:r>
            <a:r>
              <a:rPr lang="fr-FR" sz="2000" b="1" kern="0" dirty="0" err="1">
                <a:latin typeface="Arial"/>
                <a:cs typeface="Arial"/>
              </a:rPr>
              <a:t>target</a:t>
            </a:r>
            <a:endParaRPr lang="fr-FR" sz="2000" b="1" kern="0" dirty="0">
              <a:latin typeface="Arial"/>
              <a:cs typeface="Arial"/>
            </a:endParaRPr>
          </a:p>
        </p:txBody>
      </p:sp>
      <p:sp>
        <p:nvSpPr>
          <p:cNvPr id="17" name="ZoneTexte 22">
            <a:extLst>
              <a:ext uri="{FF2B5EF4-FFF2-40B4-BE49-F238E27FC236}">
                <a16:creationId xmlns:a16="http://schemas.microsoft.com/office/drawing/2014/main" id="{EFA86075-B650-F6BD-94D1-9FDCB10C8015}"/>
              </a:ext>
            </a:extLst>
          </p:cNvPr>
          <p:cNvSpPr txBox="1"/>
          <p:nvPr/>
        </p:nvSpPr>
        <p:spPr>
          <a:xfrm>
            <a:off x="8013926" y="5286977"/>
            <a:ext cx="23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kern="0" dirty="0">
                <a:highlight>
                  <a:srgbClr val="FFFF00"/>
                </a:highlight>
                <a:latin typeface="Arial"/>
                <a:cs typeface="Arial"/>
              </a:rPr>
              <a:t>up to 10</a:t>
            </a:r>
            <a:r>
              <a:rPr lang="fr-FR" sz="2000" kern="0" baseline="30000" dirty="0">
                <a:highlight>
                  <a:srgbClr val="FFFF00"/>
                </a:highlight>
                <a:latin typeface="Arial"/>
                <a:cs typeface="Arial"/>
              </a:rPr>
              <a:t>5</a:t>
            </a:r>
            <a:r>
              <a:rPr lang="fr-FR" sz="2000" kern="0" dirty="0">
                <a:highlight>
                  <a:srgbClr val="FFFF00"/>
                </a:highlight>
                <a:latin typeface="Arial"/>
                <a:cs typeface="Arial"/>
              </a:rPr>
              <a:t> fissions/s</a:t>
            </a:r>
          </a:p>
        </p:txBody>
      </p:sp>
      <p:sp>
        <p:nvSpPr>
          <p:cNvPr id="18" name="ZoneTexte 23">
            <a:extLst>
              <a:ext uri="{FF2B5EF4-FFF2-40B4-BE49-F238E27FC236}">
                <a16:creationId xmlns:a16="http://schemas.microsoft.com/office/drawing/2014/main" id="{91EA7546-48CA-466F-E36D-0E98DA77286B}"/>
              </a:ext>
            </a:extLst>
          </p:cNvPr>
          <p:cNvSpPr txBox="1"/>
          <p:nvPr/>
        </p:nvSpPr>
        <p:spPr>
          <a:xfrm>
            <a:off x="9115573" y="5925419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fr-FR" sz="2000" kern="0" dirty="0">
                <a:latin typeface="Arial"/>
                <a:cs typeface="Arial"/>
              </a:rPr>
              <a:t>~100 g</a:t>
            </a:r>
          </a:p>
        </p:txBody>
      </p:sp>
      <p:sp>
        <p:nvSpPr>
          <p:cNvPr id="19" name="ZoneTexte 1">
            <a:extLst>
              <a:ext uri="{FF2B5EF4-FFF2-40B4-BE49-F238E27FC236}">
                <a16:creationId xmlns:a16="http://schemas.microsoft.com/office/drawing/2014/main" id="{F4A724A6-9961-EAD8-28F8-C19BC7E5B96A}"/>
              </a:ext>
            </a:extLst>
          </p:cNvPr>
          <p:cNvSpPr txBox="1"/>
          <p:nvPr/>
        </p:nvSpPr>
        <p:spPr>
          <a:xfrm>
            <a:off x="1434773" y="6393789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/>
            <a:r>
              <a:rPr lang="en-GB" sz="2000" b="1" kern="0" dirty="0">
                <a:latin typeface="Arial"/>
                <a:cs typeface="Arial"/>
              </a:rPr>
              <a:t>200 </a:t>
            </a:r>
            <a:r>
              <a:rPr lang="en-GB" sz="2000" b="1" kern="0" dirty="0" err="1">
                <a:latin typeface="Arial"/>
                <a:cs typeface="Arial"/>
              </a:rPr>
              <a:t>nA</a:t>
            </a:r>
            <a:endParaRPr lang="fr-FR" sz="2000" b="1" kern="0" dirty="0">
              <a:latin typeface="Arial"/>
              <a:cs typeface="Arial"/>
            </a:endParaRP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7CB4CBF3-4EF3-C1D4-1F11-8EA891B803D5}"/>
              </a:ext>
            </a:extLst>
          </p:cNvPr>
          <p:cNvSpPr txBox="1"/>
          <p:nvPr/>
        </p:nvSpPr>
        <p:spPr>
          <a:xfrm>
            <a:off x="126410" y="1918496"/>
            <a:ext cx="28447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/>
            <a:r>
              <a:rPr lang="en-GB" sz="2800" b="1" kern="0" dirty="0">
                <a:solidFill>
                  <a:srgbClr val="FFFF00"/>
                </a:solidFill>
                <a:latin typeface="Arial"/>
                <a:cs typeface="Arial"/>
              </a:rPr>
              <a:t>LICORNE: </a:t>
            </a:r>
          </a:p>
          <a:p>
            <a:pPr defTabSz="1137232"/>
            <a:r>
              <a:rPr lang="en-GB" sz="2400" kern="0" dirty="0">
                <a:solidFill>
                  <a:schemeClr val="bg1"/>
                </a:solidFill>
                <a:latin typeface="Arial"/>
                <a:cs typeface="Arial"/>
              </a:rPr>
              <a:t>The unique </a:t>
            </a:r>
          </a:p>
          <a:p>
            <a:pPr defTabSz="1137232"/>
            <a:r>
              <a:rPr lang="en-GB" sz="2400" u="sng" kern="0" dirty="0">
                <a:solidFill>
                  <a:schemeClr val="bg1"/>
                </a:solidFill>
                <a:latin typeface="Arial"/>
                <a:cs typeface="Arial"/>
              </a:rPr>
              <a:t>inverse kinematics </a:t>
            </a:r>
            <a:r>
              <a:rPr lang="en-GB" sz="2400" kern="0" dirty="0">
                <a:solidFill>
                  <a:schemeClr val="bg1"/>
                </a:solidFill>
                <a:latin typeface="Arial"/>
                <a:cs typeface="Arial"/>
              </a:rPr>
              <a:t>neutron source </a:t>
            </a:r>
          </a:p>
          <a:p>
            <a:pPr defTabSz="1137232"/>
            <a:r>
              <a:rPr lang="en-GB" sz="2400" kern="0" dirty="0">
                <a:solidFill>
                  <a:schemeClr val="bg1"/>
                </a:solidFill>
                <a:latin typeface="Arial"/>
                <a:cs typeface="Arial"/>
              </a:rPr>
              <a:t>of the ALTO facility</a:t>
            </a:r>
            <a:endParaRPr lang="fr-FR" sz="24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ZoneTexte 39">
            <a:extLst>
              <a:ext uri="{FF2B5EF4-FFF2-40B4-BE49-F238E27FC236}">
                <a16:creationId xmlns:a16="http://schemas.microsoft.com/office/drawing/2014/main" id="{868AE48A-1E37-1581-E899-A8CBFCD399D2}"/>
              </a:ext>
            </a:extLst>
          </p:cNvPr>
          <p:cNvSpPr txBox="1"/>
          <p:nvPr/>
        </p:nvSpPr>
        <p:spPr>
          <a:xfrm>
            <a:off x="10512892" y="5087932"/>
            <a:ext cx="1507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/>
            <a:r>
              <a:rPr lang="fr-FR" sz="1600" b="1" i="1" kern="0" dirty="0">
                <a:solidFill>
                  <a:srgbClr val="00FDFF"/>
                </a:solidFill>
                <a:latin typeface="Arial"/>
                <a:cs typeface="Arial"/>
              </a:rPr>
              <a:t>population of </a:t>
            </a:r>
            <a:r>
              <a:rPr lang="fr-FR" sz="1600" b="1" i="1" kern="0" dirty="0" err="1">
                <a:solidFill>
                  <a:srgbClr val="00FDFF"/>
                </a:solidFill>
                <a:latin typeface="Arial"/>
                <a:cs typeface="Arial"/>
              </a:rPr>
              <a:t>very</a:t>
            </a:r>
            <a:r>
              <a:rPr lang="fr-FR" sz="1600" b="1" i="1" kern="0" dirty="0">
                <a:solidFill>
                  <a:srgbClr val="00FDFF"/>
                </a:solidFill>
                <a:latin typeface="Arial"/>
                <a:cs typeface="Arial"/>
              </a:rPr>
              <a:t> </a:t>
            </a:r>
          </a:p>
          <a:p>
            <a:pPr defTabSz="1137232"/>
            <a:r>
              <a:rPr lang="fr-FR" sz="1600" b="1" i="1" kern="0" dirty="0">
                <a:solidFill>
                  <a:srgbClr val="00FDFF"/>
                </a:solidFill>
                <a:latin typeface="Arial"/>
                <a:cs typeface="Arial"/>
              </a:rPr>
              <a:t>neutron-</a:t>
            </a:r>
            <a:r>
              <a:rPr lang="fr-FR" sz="1600" b="1" i="1" kern="0" dirty="0" err="1">
                <a:solidFill>
                  <a:srgbClr val="00FDFF"/>
                </a:solidFill>
                <a:latin typeface="Arial"/>
                <a:cs typeface="Arial"/>
              </a:rPr>
              <a:t>rich</a:t>
            </a:r>
            <a:endParaRPr lang="fr-FR" sz="1600" b="1" i="1" kern="0" dirty="0">
              <a:solidFill>
                <a:srgbClr val="00FDFF"/>
              </a:solidFill>
              <a:latin typeface="Arial"/>
              <a:cs typeface="Arial"/>
            </a:endParaRPr>
          </a:p>
          <a:p>
            <a:pPr defTabSz="1137232"/>
            <a:r>
              <a:rPr lang="fr-FR" sz="1600" b="1" i="1" kern="0" dirty="0">
                <a:solidFill>
                  <a:srgbClr val="00FDFF"/>
                </a:solidFill>
                <a:latin typeface="Arial"/>
                <a:cs typeface="Arial"/>
              </a:rPr>
              <a:t>fission fragments</a:t>
            </a:r>
            <a:endParaRPr lang="fr-FR" sz="2400" b="1" i="1" kern="0" dirty="0">
              <a:solidFill>
                <a:srgbClr val="00FD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837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5F2337D-00D4-4EDD-8EF8-CDFC237C4A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41496" y="30252"/>
            <a:ext cx="12674991" cy="48896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FFFF00"/>
                </a:solidFill>
                <a:latin typeface="+mn-lt"/>
              </a:rPr>
              <a:t>10 </a:t>
            </a:r>
            <a:r>
              <a:rPr lang="fr-FR" sz="3200" b="1" dirty="0" err="1">
                <a:solidFill>
                  <a:srgbClr val="FFFF00"/>
                </a:solidFill>
                <a:latin typeface="+mn-lt"/>
              </a:rPr>
              <a:t>years</a:t>
            </a:r>
            <a:r>
              <a:rPr lang="fr-FR" sz="3200" b="1" dirty="0">
                <a:solidFill>
                  <a:srgbClr val="FFFF00"/>
                </a:solidFill>
                <a:latin typeface="+mn-lt"/>
              </a:rPr>
              <a:t> of LICORNE@ALTO </a:t>
            </a:r>
            <a:r>
              <a:rPr lang="fr-FR" sz="2800" dirty="0">
                <a:solidFill>
                  <a:srgbClr val="FFFF00"/>
                </a:solidFill>
                <a:latin typeface="+mn-lt"/>
              </a:rPr>
              <a:t>(inverse </a:t>
            </a:r>
            <a:r>
              <a:rPr lang="fr-FR" sz="2800" dirty="0" err="1">
                <a:solidFill>
                  <a:srgbClr val="FFFF00"/>
                </a:solidFill>
                <a:latin typeface="+mn-lt"/>
              </a:rPr>
              <a:t>kinematics</a:t>
            </a:r>
            <a:r>
              <a:rPr lang="fr-FR" sz="2800" dirty="0">
                <a:solidFill>
                  <a:srgbClr val="FFFF00"/>
                </a:solidFill>
                <a:latin typeface="+mn-lt"/>
              </a:rPr>
              <a:t> neutron production)</a:t>
            </a:r>
            <a:endParaRPr lang="fr-FR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A8A58-B420-467A-A2F1-0E46ABCA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023" y="542731"/>
            <a:ext cx="1866693" cy="20720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A2BCD1-3321-43F8-AB53-FF74EECC0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984" y="3705289"/>
            <a:ext cx="4877049" cy="27433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E8BD9D-8629-447A-BAD2-621697779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522" y="615503"/>
            <a:ext cx="2648414" cy="19863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874FF9-2100-4B75-BBB8-57F116F10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" y="629399"/>
            <a:ext cx="4599931" cy="25874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C64626-2555-48FF-8D7C-D1FAED6C73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14856" y="3167107"/>
            <a:ext cx="3973844" cy="298038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5C8F6BB-D7DB-498B-8B0D-F54F4D2ED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32" y="3423035"/>
            <a:ext cx="2987194" cy="256525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72F73B3-D577-4FFB-8E47-451C7D9A63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417915" y="599939"/>
            <a:ext cx="2762686" cy="20720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99322-9D3D-44FE-9375-83833AE55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6419" y="4533929"/>
            <a:ext cx="640607" cy="13597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21B11A-3FEE-431E-B1EF-89F1E0338A44}"/>
              </a:ext>
            </a:extLst>
          </p:cNvPr>
          <p:cNvSpPr txBox="1"/>
          <p:nvPr/>
        </p:nvSpPr>
        <p:spPr>
          <a:xfrm>
            <a:off x="4571330" y="2629749"/>
            <a:ext cx="44704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3383" indent="-323383" defTabSz="1137232">
              <a:buFont typeface="Arial" panose="020B0604020202020204" pitchFamily="34" charset="0"/>
              <a:buChar char="•"/>
            </a:pPr>
            <a:r>
              <a:rPr lang="fr-FR" sz="2000" i="1" kern="0" dirty="0" err="1">
                <a:solidFill>
                  <a:schemeClr val="bg1"/>
                </a:solidFill>
                <a:latin typeface="Arial"/>
                <a:cs typeface="Arial"/>
              </a:rPr>
              <a:t>Study</a:t>
            </a:r>
            <a:r>
              <a:rPr lang="fr-FR" sz="2000" i="1" kern="0" dirty="0">
                <a:solidFill>
                  <a:schemeClr val="bg1"/>
                </a:solidFill>
                <a:latin typeface="Arial"/>
                <a:cs typeface="Arial"/>
              </a:rPr>
              <a:t> of prompt </a:t>
            </a:r>
            <a:r>
              <a:rPr lang="fr-FR" sz="2000" i="1" kern="0" dirty="0" err="1">
                <a:solidFill>
                  <a:schemeClr val="bg1"/>
                </a:solidFill>
                <a:latin typeface="Arial"/>
                <a:cs typeface="Arial"/>
              </a:rPr>
              <a:t>emission</a:t>
            </a:r>
            <a:r>
              <a:rPr lang="fr-FR" sz="2000" i="1" kern="0" dirty="0">
                <a:solidFill>
                  <a:schemeClr val="bg1"/>
                </a:solidFill>
                <a:latin typeface="Arial"/>
                <a:cs typeface="Arial"/>
              </a:rPr>
              <a:t> in fission</a:t>
            </a:r>
          </a:p>
          <a:p>
            <a:pPr marL="323383" indent="-323383" defTabSz="1137232">
              <a:buFont typeface="Arial" panose="020B0604020202020204" pitchFamily="34" charset="0"/>
              <a:buChar char="•"/>
            </a:pPr>
            <a:r>
              <a:rPr lang="fr-FR" sz="2000" i="1" kern="0" dirty="0">
                <a:solidFill>
                  <a:schemeClr val="bg1"/>
                </a:solidFill>
                <a:latin typeface="Arial"/>
                <a:cs typeface="Arial"/>
              </a:rPr>
              <a:t>Fast neutron </a:t>
            </a:r>
            <a:r>
              <a:rPr lang="fr-FR" sz="2000" i="1" kern="0" dirty="0" err="1">
                <a:solidFill>
                  <a:schemeClr val="bg1"/>
                </a:solidFill>
                <a:latin typeface="Arial"/>
                <a:cs typeface="Arial"/>
              </a:rPr>
              <a:t>tomography</a:t>
            </a:r>
            <a:endParaRPr lang="fr-FR" sz="2000" i="1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23383" indent="-323383" defTabSz="1137232">
              <a:buFont typeface="Arial" panose="020B0604020202020204" pitchFamily="34" charset="0"/>
              <a:buChar char="•"/>
            </a:pPr>
            <a:r>
              <a:rPr lang="fr-FR" sz="2000" i="1" kern="0" dirty="0" err="1">
                <a:solidFill>
                  <a:schemeClr val="bg1"/>
                </a:solidFill>
                <a:latin typeface="Arial"/>
                <a:cs typeface="Arial"/>
              </a:rPr>
              <a:t>Dark</a:t>
            </a:r>
            <a:r>
              <a:rPr lang="fr-FR" sz="2000" i="1" kern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2000" i="1" kern="0" dirty="0" err="1">
                <a:solidFill>
                  <a:schemeClr val="bg1"/>
                </a:solidFill>
                <a:latin typeface="Arial"/>
                <a:cs typeface="Arial"/>
              </a:rPr>
              <a:t>matter</a:t>
            </a:r>
            <a:r>
              <a:rPr lang="fr-FR" sz="2000" i="1" kern="0" dirty="0">
                <a:solidFill>
                  <a:schemeClr val="bg1"/>
                </a:solidFill>
                <a:latin typeface="Arial"/>
                <a:cs typeface="Arial"/>
              </a:rPr>
              <a:t> TPC tests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F58B89-AC1B-4C4F-8213-0719A67E71EC}"/>
              </a:ext>
            </a:extLst>
          </p:cNvPr>
          <p:cNvSpPr txBox="1"/>
          <p:nvPr/>
        </p:nvSpPr>
        <p:spPr>
          <a:xfrm>
            <a:off x="0" y="6353665"/>
            <a:ext cx="12188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37232"/>
            <a:r>
              <a:rPr lang="fr-FR" sz="2400" b="1" kern="0" dirty="0" err="1">
                <a:solidFill>
                  <a:srgbClr val="00FDFF"/>
                </a:solidFill>
                <a:latin typeface="Arial"/>
                <a:cs typeface="Arial"/>
              </a:rPr>
              <a:t>Since</a:t>
            </a:r>
            <a:r>
              <a:rPr lang="fr-FR" sz="2400" b="1" kern="0" dirty="0">
                <a:solidFill>
                  <a:srgbClr val="00FDFF"/>
                </a:solidFill>
                <a:latin typeface="Arial"/>
                <a:cs typeface="Arial"/>
              </a:rPr>
              <a:t> 2013: 33 publications, 8 </a:t>
            </a:r>
            <a:r>
              <a:rPr lang="fr-FR" sz="2400" b="1" kern="0" dirty="0" err="1">
                <a:solidFill>
                  <a:srgbClr val="00FDFF"/>
                </a:solidFill>
                <a:latin typeface="Arial"/>
                <a:cs typeface="Arial"/>
              </a:rPr>
              <a:t>Ph.D</a:t>
            </a:r>
            <a:r>
              <a:rPr lang="fr-FR" sz="2400" b="1" kern="0" dirty="0">
                <a:solidFill>
                  <a:srgbClr val="00FDFF"/>
                </a:solidFill>
                <a:latin typeface="Arial"/>
                <a:cs typeface="Arial"/>
              </a:rPr>
              <a:t>. </a:t>
            </a:r>
            <a:r>
              <a:rPr lang="fr-FR" sz="2400" b="1" kern="0" dirty="0" err="1">
                <a:solidFill>
                  <a:srgbClr val="00FDFF"/>
                </a:solidFill>
                <a:latin typeface="Arial"/>
                <a:cs typeface="Arial"/>
              </a:rPr>
              <a:t>theses</a:t>
            </a:r>
            <a:endParaRPr lang="fr-FR" sz="2400" b="1" kern="0" dirty="0">
              <a:solidFill>
                <a:srgbClr val="00FDFF"/>
              </a:solidFill>
              <a:latin typeface="Arial"/>
              <a:cs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7AB88D-76DE-3C82-C1E2-191A77126E7E}"/>
              </a:ext>
            </a:extLst>
          </p:cNvPr>
          <p:cNvSpPr txBox="1"/>
          <p:nvPr/>
        </p:nvSpPr>
        <p:spPr>
          <a:xfrm>
            <a:off x="3231984" y="5800505"/>
            <a:ext cx="6384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kern="0" dirty="0">
                <a:solidFill>
                  <a:schemeClr val="bg1"/>
                </a:solidFill>
                <a:latin typeface="Arial"/>
                <a:cs typeface="Arial"/>
              </a:rPr>
              <a:t>MINIBALL</a:t>
            </a:r>
          </a:p>
          <a:p>
            <a:r>
              <a:rPr lang="fr-FR" i="1" kern="0" dirty="0">
                <a:solidFill>
                  <a:schemeClr val="bg1"/>
                </a:solidFill>
                <a:latin typeface="Arial"/>
                <a:cs typeface="Arial"/>
              </a:rPr>
              <a:t>Campaign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1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F76880-3BED-05DB-5822-749A752E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8429" y="-43757"/>
            <a:ext cx="12363713" cy="6901757"/>
          </a:xfrm>
          <a:prstGeom prst="rect">
            <a:avLst/>
          </a:prstGeom>
        </p:spPr>
      </p:pic>
      <p:cxnSp>
        <p:nvCxnSpPr>
          <p:cNvPr id="3" name="Łącznik prosty ze strzałką 96">
            <a:extLst>
              <a:ext uri="{FF2B5EF4-FFF2-40B4-BE49-F238E27FC236}">
                <a16:creationId xmlns:a16="http://schemas.microsoft.com/office/drawing/2014/main" id="{DC57155D-3F24-AECF-5F1C-CB7995DE0729}"/>
              </a:ext>
            </a:extLst>
          </p:cNvPr>
          <p:cNvCxnSpPr/>
          <p:nvPr/>
        </p:nvCxnSpPr>
        <p:spPr bwMode="auto">
          <a:xfrm>
            <a:off x="2884007" y="6213351"/>
            <a:ext cx="4268324" cy="95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ole tekstowe 101">
            <a:extLst>
              <a:ext uri="{FF2B5EF4-FFF2-40B4-BE49-F238E27FC236}">
                <a16:creationId xmlns:a16="http://schemas.microsoft.com/office/drawing/2014/main" id="{EE4EFAED-F9F2-F080-3753-D7E1C148D25B}"/>
              </a:ext>
            </a:extLst>
          </p:cNvPr>
          <p:cNvSpPr txBox="1"/>
          <p:nvPr/>
        </p:nvSpPr>
        <p:spPr>
          <a:xfrm>
            <a:off x="3658778" y="6196027"/>
            <a:ext cx="2399912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Neutron number N</a:t>
            </a:r>
          </a:p>
        </p:txBody>
      </p:sp>
      <p:cxnSp>
        <p:nvCxnSpPr>
          <p:cNvPr id="5" name="Łącznik prosty ze strzałką 93">
            <a:extLst>
              <a:ext uri="{FF2B5EF4-FFF2-40B4-BE49-F238E27FC236}">
                <a16:creationId xmlns:a16="http://schemas.microsoft.com/office/drawing/2014/main" id="{FF9C7F8C-559F-FB96-12B9-BA94EE7BB11F}"/>
              </a:ext>
            </a:extLst>
          </p:cNvPr>
          <p:cNvCxnSpPr/>
          <p:nvPr/>
        </p:nvCxnSpPr>
        <p:spPr bwMode="auto">
          <a:xfrm flipV="1">
            <a:off x="1286819" y="3540083"/>
            <a:ext cx="0" cy="2231440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pole tekstowe 104">
            <a:extLst>
              <a:ext uri="{FF2B5EF4-FFF2-40B4-BE49-F238E27FC236}">
                <a16:creationId xmlns:a16="http://schemas.microsoft.com/office/drawing/2014/main" id="{4B982288-7616-C940-FBED-01DD0F4A9533}"/>
              </a:ext>
            </a:extLst>
          </p:cNvPr>
          <p:cNvSpPr txBox="1"/>
          <p:nvPr/>
        </p:nvSpPr>
        <p:spPr>
          <a:xfrm rot="16200000">
            <a:off x="-167262" y="4367752"/>
            <a:ext cx="2280119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Proton number  Z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F56E93B-BED4-2BD5-4A88-645CF20F4FB9}"/>
              </a:ext>
            </a:extLst>
          </p:cNvPr>
          <p:cNvGrpSpPr/>
          <p:nvPr/>
        </p:nvGrpSpPr>
        <p:grpSpPr>
          <a:xfrm>
            <a:off x="5143753" y="3540084"/>
            <a:ext cx="1829875" cy="1865855"/>
            <a:chOff x="5142164" y="3540083"/>
            <a:chExt cx="1829875" cy="1865855"/>
          </a:xfrm>
        </p:grpSpPr>
        <p:cxnSp>
          <p:nvCxnSpPr>
            <p:cNvPr id="8" name="Straight Connector 66">
              <a:extLst>
                <a:ext uri="{FF2B5EF4-FFF2-40B4-BE49-F238E27FC236}">
                  <a16:creationId xmlns:a16="http://schemas.microsoft.com/office/drawing/2014/main" id="{99BD8613-6143-27AC-075E-480D5C39CE83}"/>
                </a:ext>
              </a:extLst>
            </p:cNvPr>
            <p:cNvCxnSpPr/>
            <p:nvPr/>
          </p:nvCxnSpPr>
          <p:spPr>
            <a:xfrm>
              <a:off x="5196944" y="3540083"/>
              <a:ext cx="860159" cy="1429833"/>
            </a:xfrm>
            <a:prstGeom prst="line">
              <a:avLst/>
            </a:prstGeom>
            <a:noFill/>
            <a:ln w="28575" cap="flat" cmpd="sng" algn="ctr">
              <a:solidFill>
                <a:srgbClr val="00FDFF"/>
              </a:solidFill>
              <a:prstDash val="solid"/>
            </a:ln>
            <a:effectLst/>
          </p:spPr>
        </p:cxn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E2C9866-B047-87C7-65ED-A7CB5D6D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164" y="4882752"/>
              <a:ext cx="1829875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037" eaLnBrk="1" hangingPunct="1">
                <a:defRPr/>
              </a:pPr>
              <a:r>
                <a:rPr lang="en-US" sz="2800" b="1" kern="0" dirty="0">
                  <a:solidFill>
                    <a:srgbClr val="00FDFF"/>
                  </a:solidFill>
                  <a:latin typeface="Corbel" charset="0"/>
                  <a:cs typeface="Corbel" charset="0"/>
                </a:rPr>
                <a:t>248 Stable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9DC4BA1-DE0E-52E1-3E31-58FDBA8284C5}"/>
              </a:ext>
            </a:extLst>
          </p:cNvPr>
          <p:cNvGrpSpPr/>
          <p:nvPr/>
        </p:nvGrpSpPr>
        <p:grpSpPr>
          <a:xfrm>
            <a:off x="3670856" y="1913318"/>
            <a:ext cx="6962274" cy="2676882"/>
            <a:chOff x="3643146" y="2069432"/>
            <a:chExt cx="6962274" cy="2676882"/>
          </a:xfrm>
        </p:grpSpPr>
        <p:sp>
          <p:nvSpPr>
            <p:cNvPr id="11" name="Dowolny kształt 4">
              <a:extLst>
                <a:ext uri="{FF2B5EF4-FFF2-40B4-BE49-F238E27FC236}">
                  <a16:creationId xmlns:a16="http://schemas.microsoft.com/office/drawing/2014/main" id="{5ABCB38E-9E73-E243-24BC-18D26F02B24D}"/>
                </a:ext>
              </a:extLst>
            </p:cNvPr>
            <p:cNvSpPr/>
            <p:nvPr/>
          </p:nvSpPr>
          <p:spPr>
            <a:xfrm>
              <a:off x="3643146" y="2069432"/>
              <a:ext cx="6962274" cy="2676882"/>
            </a:xfrm>
            <a:custGeom>
              <a:avLst/>
              <a:gdLst>
                <a:gd name="connsiteX0" fmla="*/ 0 w 6962274"/>
                <a:gd name="connsiteY0" fmla="*/ 2662990 h 2676882"/>
                <a:gd name="connsiteX1" fmla="*/ 689810 w 6962274"/>
                <a:gd name="connsiteY1" fmla="*/ 2662990 h 2676882"/>
                <a:gd name="connsiteX2" fmla="*/ 1026695 w 6962274"/>
                <a:gd name="connsiteY2" fmla="*/ 2518611 h 2676882"/>
                <a:gd name="connsiteX3" fmla="*/ 1347537 w 6962274"/>
                <a:gd name="connsiteY3" fmla="*/ 2390274 h 2676882"/>
                <a:gd name="connsiteX4" fmla="*/ 1604210 w 6962274"/>
                <a:gd name="connsiteY4" fmla="*/ 2294021 h 2676882"/>
                <a:gd name="connsiteX5" fmla="*/ 1925053 w 6962274"/>
                <a:gd name="connsiteY5" fmla="*/ 2213811 h 2676882"/>
                <a:gd name="connsiteX6" fmla="*/ 2117558 w 6962274"/>
                <a:gd name="connsiteY6" fmla="*/ 2149642 h 2676882"/>
                <a:gd name="connsiteX7" fmla="*/ 2342147 w 6962274"/>
                <a:gd name="connsiteY7" fmla="*/ 2053390 h 2676882"/>
                <a:gd name="connsiteX8" fmla="*/ 2406316 w 6962274"/>
                <a:gd name="connsiteY8" fmla="*/ 2037348 h 2676882"/>
                <a:gd name="connsiteX9" fmla="*/ 2406316 w 6962274"/>
                <a:gd name="connsiteY9" fmla="*/ 1941095 h 2676882"/>
                <a:gd name="connsiteX10" fmla="*/ 2502568 w 6962274"/>
                <a:gd name="connsiteY10" fmla="*/ 1844842 h 2676882"/>
                <a:gd name="connsiteX11" fmla="*/ 2743200 w 6962274"/>
                <a:gd name="connsiteY11" fmla="*/ 1684421 h 2676882"/>
                <a:gd name="connsiteX12" fmla="*/ 3015916 w 6962274"/>
                <a:gd name="connsiteY12" fmla="*/ 1620253 h 2676882"/>
                <a:gd name="connsiteX13" fmla="*/ 3368842 w 6962274"/>
                <a:gd name="connsiteY13" fmla="*/ 1524000 h 2676882"/>
                <a:gd name="connsiteX14" fmla="*/ 3850105 w 6962274"/>
                <a:gd name="connsiteY14" fmla="*/ 1363579 h 2676882"/>
                <a:gd name="connsiteX15" fmla="*/ 4203031 w 6962274"/>
                <a:gd name="connsiteY15" fmla="*/ 1251285 h 2676882"/>
                <a:gd name="connsiteX16" fmla="*/ 4411579 w 6962274"/>
                <a:gd name="connsiteY16" fmla="*/ 1171074 h 2676882"/>
                <a:gd name="connsiteX17" fmla="*/ 4555958 w 6962274"/>
                <a:gd name="connsiteY17" fmla="*/ 1106906 h 2676882"/>
                <a:gd name="connsiteX18" fmla="*/ 4572000 w 6962274"/>
                <a:gd name="connsiteY18" fmla="*/ 946485 h 2676882"/>
                <a:gd name="connsiteX19" fmla="*/ 4588042 w 6962274"/>
                <a:gd name="connsiteY19" fmla="*/ 818148 h 2676882"/>
                <a:gd name="connsiteX20" fmla="*/ 4860758 w 6962274"/>
                <a:gd name="connsiteY20" fmla="*/ 786064 h 2676882"/>
                <a:gd name="connsiteX21" fmla="*/ 5245768 w 6962274"/>
                <a:gd name="connsiteY21" fmla="*/ 721895 h 2676882"/>
                <a:gd name="connsiteX22" fmla="*/ 5646821 w 6962274"/>
                <a:gd name="connsiteY22" fmla="*/ 625642 h 2676882"/>
                <a:gd name="connsiteX23" fmla="*/ 5919537 w 6962274"/>
                <a:gd name="connsiteY23" fmla="*/ 497306 h 2676882"/>
                <a:gd name="connsiteX24" fmla="*/ 6256421 w 6962274"/>
                <a:gd name="connsiteY24" fmla="*/ 336885 h 2676882"/>
                <a:gd name="connsiteX25" fmla="*/ 6577263 w 6962274"/>
                <a:gd name="connsiteY25" fmla="*/ 192506 h 2676882"/>
                <a:gd name="connsiteX26" fmla="*/ 6866021 w 6962274"/>
                <a:gd name="connsiteY26" fmla="*/ 64169 h 2676882"/>
                <a:gd name="connsiteX27" fmla="*/ 6962274 w 6962274"/>
                <a:gd name="connsiteY27" fmla="*/ 0 h 2676882"/>
                <a:gd name="connsiteX28" fmla="*/ 6962274 w 6962274"/>
                <a:gd name="connsiteY28" fmla="*/ 0 h 267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274" h="2676882">
                  <a:moveTo>
                    <a:pt x="0" y="2662990"/>
                  </a:moveTo>
                  <a:cubicBezTo>
                    <a:pt x="259347" y="2675021"/>
                    <a:pt x="518694" y="2687053"/>
                    <a:pt x="689810" y="2662990"/>
                  </a:cubicBezTo>
                  <a:cubicBezTo>
                    <a:pt x="860926" y="2638927"/>
                    <a:pt x="917074" y="2564064"/>
                    <a:pt x="1026695" y="2518611"/>
                  </a:cubicBezTo>
                  <a:cubicBezTo>
                    <a:pt x="1136316" y="2473158"/>
                    <a:pt x="1251284" y="2427706"/>
                    <a:pt x="1347537" y="2390274"/>
                  </a:cubicBezTo>
                  <a:cubicBezTo>
                    <a:pt x="1443790" y="2352842"/>
                    <a:pt x="1507957" y="2323431"/>
                    <a:pt x="1604210" y="2294021"/>
                  </a:cubicBezTo>
                  <a:cubicBezTo>
                    <a:pt x="1700463" y="2264611"/>
                    <a:pt x="1839495" y="2237874"/>
                    <a:pt x="1925053" y="2213811"/>
                  </a:cubicBezTo>
                  <a:cubicBezTo>
                    <a:pt x="2010611" y="2189748"/>
                    <a:pt x="2048042" y="2176379"/>
                    <a:pt x="2117558" y="2149642"/>
                  </a:cubicBezTo>
                  <a:cubicBezTo>
                    <a:pt x="2187074" y="2122905"/>
                    <a:pt x="2342147" y="2053390"/>
                    <a:pt x="2342147" y="2053390"/>
                  </a:cubicBezTo>
                  <a:cubicBezTo>
                    <a:pt x="2390273" y="2034674"/>
                    <a:pt x="2395621" y="2056064"/>
                    <a:pt x="2406316" y="2037348"/>
                  </a:cubicBezTo>
                  <a:cubicBezTo>
                    <a:pt x="2417011" y="2018632"/>
                    <a:pt x="2390274" y="1973179"/>
                    <a:pt x="2406316" y="1941095"/>
                  </a:cubicBezTo>
                  <a:cubicBezTo>
                    <a:pt x="2422358" y="1909011"/>
                    <a:pt x="2446421" y="1887621"/>
                    <a:pt x="2502568" y="1844842"/>
                  </a:cubicBezTo>
                  <a:cubicBezTo>
                    <a:pt x="2558715" y="1802063"/>
                    <a:pt x="2657642" y="1721852"/>
                    <a:pt x="2743200" y="1684421"/>
                  </a:cubicBezTo>
                  <a:cubicBezTo>
                    <a:pt x="2828758" y="1646990"/>
                    <a:pt x="2911642" y="1646990"/>
                    <a:pt x="3015916" y="1620253"/>
                  </a:cubicBezTo>
                  <a:cubicBezTo>
                    <a:pt x="3120190" y="1593516"/>
                    <a:pt x="3229811" y="1566779"/>
                    <a:pt x="3368842" y="1524000"/>
                  </a:cubicBezTo>
                  <a:cubicBezTo>
                    <a:pt x="3507873" y="1481221"/>
                    <a:pt x="3850105" y="1363579"/>
                    <a:pt x="3850105" y="1363579"/>
                  </a:cubicBezTo>
                  <a:lnTo>
                    <a:pt x="4203031" y="1251285"/>
                  </a:lnTo>
                  <a:cubicBezTo>
                    <a:pt x="4296610" y="1219201"/>
                    <a:pt x="4352758" y="1195137"/>
                    <a:pt x="4411579" y="1171074"/>
                  </a:cubicBezTo>
                  <a:cubicBezTo>
                    <a:pt x="4470400" y="1147011"/>
                    <a:pt x="4529221" y="1144337"/>
                    <a:pt x="4555958" y="1106906"/>
                  </a:cubicBezTo>
                  <a:cubicBezTo>
                    <a:pt x="4582695" y="1069475"/>
                    <a:pt x="4566653" y="994611"/>
                    <a:pt x="4572000" y="946485"/>
                  </a:cubicBezTo>
                  <a:cubicBezTo>
                    <a:pt x="4577347" y="898359"/>
                    <a:pt x="4539916" y="844885"/>
                    <a:pt x="4588042" y="818148"/>
                  </a:cubicBezTo>
                  <a:cubicBezTo>
                    <a:pt x="4636168" y="791411"/>
                    <a:pt x="4751137" y="802106"/>
                    <a:pt x="4860758" y="786064"/>
                  </a:cubicBezTo>
                  <a:cubicBezTo>
                    <a:pt x="4970379" y="770022"/>
                    <a:pt x="5114758" y="748632"/>
                    <a:pt x="5245768" y="721895"/>
                  </a:cubicBezTo>
                  <a:cubicBezTo>
                    <a:pt x="5376779" y="695158"/>
                    <a:pt x="5534526" y="663073"/>
                    <a:pt x="5646821" y="625642"/>
                  </a:cubicBezTo>
                  <a:cubicBezTo>
                    <a:pt x="5759116" y="588211"/>
                    <a:pt x="5919537" y="497306"/>
                    <a:pt x="5919537" y="497306"/>
                  </a:cubicBezTo>
                  <a:lnTo>
                    <a:pt x="6256421" y="336885"/>
                  </a:lnTo>
                  <a:cubicBezTo>
                    <a:pt x="6366042" y="286085"/>
                    <a:pt x="6577263" y="192506"/>
                    <a:pt x="6577263" y="192506"/>
                  </a:cubicBezTo>
                  <a:cubicBezTo>
                    <a:pt x="6678863" y="147053"/>
                    <a:pt x="6801853" y="96253"/>
                    <a:pt x="6866021" y="64169"/>
                  </a:cubicBezTo>
                  <a:cubicBezTo>
                    <a:pt x="6930189" y="32085"/>
                    <a:pt x="6962274" y="0"/>
                    <a:pt x="6962274" y="0"/>
                  </a:cubicBezTo>
                  <a:lnTo>
                    <a:pt x="6962274" y="0"/>
                  </a:lnTo>
                </a:path>
              </a:pathLst>
            </a:custGeom>
            <a:noFill/>
            <a:ln w="120650">
              <a:solidFill>
                <a:srgbClr val="66FF66"/>
              </a:solidFill>
              <a:tailEnd type="stealth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8142252-5D1D-CCA2-9567-4E0D89839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79697">
              <a:off x="6143976" y="2926456"/>
              <a:ext cx="2023238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418BA-2726-258E-89C3-D0EF63359C07}"/>
              </a:ext>
            </a:extLst>
          </p:cNvPr>
          <p:cNvSpPr txBox="1"/>
          <p:nvPr/>
        </p:nvSpPr>
        <p:spPr>
          <a:xfrm rot="20174759">
            <a:off x="6757811" y="3474395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dripline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F7E4251-571F-0116-4FBC-ED671FA989E8}"/>
              </a:ext>
            </a:extLst>
          </p:cNvPr>
          <p:cNvSpPr/>
          <p:nvPr/>
        </p:nvSpPr>
        <p:spPr>
          <a:xfrm>
            <a:off x="114484" y="-43757"/>
            <a:ext cx="447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Nuclear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Structure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17" name="Straight Connector 69">
            <a:extLst>
              <a:ext uri="{FF2B5EF4-FFF2-40B4-BE49-F238E27FC236}">
                <a16:creationId xmlns:a16="http://schemas.microsoft.com/office/drawing/2014/main" id="{156195A0-9613-04CD-AF7E-30A483366C23}"/>
              </a:ext>
            </a:extLst>
          </p:cNvPr>
          <p:cNvCxnSpPr>
            <a:cxnSpLocks/>
          </p:cNvCxnSpPr>
          <p:nvPr/>
        </p:nvCxnSpPr>
        <p:spPr>
          <a:xfrm flipV="1">
            <a:off x="6745711" y="1406342"/>
            <a:ext cx="549735" cy="1319832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96FAB21B-427A-45A2-506D-828B0695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107" y="3345750"/>
            <a:ext cx="2896874" cy="954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&gt;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7000 estimated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   in the Universe</a:t>
            </a:r>
          </a:p>
        </p:txBody>
      </p:sp>
      <p:cxnSp>
        <p:nvCxnSpPr>
          <p:cNvPr id="19" name="Straight Connector 69">
            <a:extLst>
              <a:ext uri="{FF2B5EF4-FFF2-40B4-BE49-F238E27FC236}">
                <a16:creationId xmlns:a16="http://schemas.microsoft.com/office/drawing/2014/main" id="{AB273D08-D262-1BDE-230D-FE4A348886E5}"/>
              </a:ext>
            </a:extLst>
          </p:cNvPr>
          <p:cNvCxnSpPr>
            <a:cxnSpLocks/>
          </p:cNvCxnSpPr>
          <p:nvPr/>
        </p:nvCxnSpPr>
        <p:spPr>
          <a:xfrm>
            <a:off x="8665687" y="2479152"/>
            <a:ext cx="1417708" cy="949848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E0251B9E-C73C-4B8C-3681-0013563F9244}"/>
              </a:ext>
            </a:extLst>
          </p:cNvPr>
          <p:cNvSpPr/>
          <p:nvPr/>
        </p:nvSpPr>
        <p:spPr>
          <a:xfrm>
            <a:off x="6519198" y="150002"/>
            <a:ext cx="1984772" cy="5231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46">
            <a:extLst>
              <a:ext uri="{FF2B5EF4-FFF2-40B4-BE49-F238E27FC236}">
                <a16:creationId xmlns:a16="http://schemas.microsoft.com/office/drawing/2014/main" id="{A10DD917-8942-E12F-1660-54016E2804C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612" y="79320"/>
            <a:ext cx="1500045" cy="1372741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86FE9E65-FB91-29B3-9304-BF859301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724" y="452269"/>
            <a:ext cx="1859963" cy="95407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~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3000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discovered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7E1240-19FC-DF8E-F2BE-2ECED16D61F0}"/>
              </a:ext>
            </a:extLst>
          </p:cNvPr>
          <p:cNvSpPr txBox="1"/>
          <p:nvPr/>
        </p:nvSpPr>
        <p:spPr>
          <a:xfrm>
            <a:off x="8501304" y="4352696"/>
            <a:ext cx="381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a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research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field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with</a:t>
            </a:r>
            <a:r>
              <a:rPr kumimoji="0" lang="it-IT" sz="2800" b="1" i="1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enormous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discovery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potential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2511E0-0332-76E5-A14B-79FA462FEAAC}"/>
              </a:ext>
            </a:extLst>
          </p:cNvPr>
          <p:cNvSpPr txBox="1"/>
          <p:nvPr/>
        </p:nvSpPr>
        <p:spPr>
          <a:xfrm>
            <a:off x="-24211" y="6151745"/>
            <a:ext cx="12315276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IPN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always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contributed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with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pioneering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, top-class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research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 </a:t>
            </a:r>
            <a:endParaRPr lang="it-IT" sz="3000" dirty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25" grpId="0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38B924F2-B332-7B75-1118-68ED6372E6B2}"/>
              </a:ext>
            </a:extLst>
          </p:cNvPr>
          <p:cNvSpPr txBox="1">
            <a:spLocks/>
          </p:cNvSpPr>
          <p:nvPr/>
        </p:nvSpPr>
        <p:spPr bwMode="auto">
          <a:xfrm>
            <a:off x="-241496" y="30252"/>
            <a:ext cx="12674991" cy="48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3200" b="1" kern="0" dirty="0">
                <a:solidFill>
                  <a:srgbClr val="FFFF00"/>
                </a:solidFill>
                <a:latin typeface="+mn-lt"/>
              </a:rPr>
              <a:t>The </a:t>
            </a:r>
            <a:r>
              <a:rPr lang="fr-FR" sz="3200" b="1" kern="0" dirty="0" err="1">
                <a:solidFill>
                  <a:srgbClr val="FFFF00"/>
                </a:solidFill>
                <a:latin typeface="+mn-lt"/>
              </a:rPr>
              <a:t>most</a:t>
            </a:r>
            <a:r>
              <a:rPr lang="fr-FR" sz="3200" b="1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FR" sz="3200" b="1" kern="0" dirty="0" err="1">
                <a:solidFill>
                  <a:srgbClr val="FFFF00"/>
                </a:solidFill>
                <a:latin typeface="+mn-lt"/>
              </a:rPr>
              <a:t>recent</a:t>
            </a:r>
            <a:r>
              <a:rPr lang="fr-FR" sz="3200" b="1" kern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FR" sz="3200" b="1" kern="0" dirty="0" err="1">
                <a:solidFill>
                  <a:srgbClr val="FFFF00"/>
                </a:solidFill>
                <a:latin typeface="+mn-lt"/>
              </a:rPr>
              <a:t>campaigns</a:t>
            </a:r>
            <a:r>
              <a:rPr lang="fr-FR" sz="3200" b="1" kern="0" dirty="0">
                <a:solidFill>
                  <a:srgbClr val="FFFF00"/>
                </a:solidFill>
                <a:latin typeface="+mn-lt"/>
              </a:rPr>
              <a:t> at LICORNE </a:t>
            </a:r>
            <a:r>
              <a:rPr lang="fr-FR" sz="2400" kern="0" dirty="0">
                <a:solidFill>
                  <a:srgbClr val="FFFF00"/>
                </a:solidFill>
                <a:latin typeface="+mn-lt"/>
              </a:rPr>
              <a:t>(&gt;70 international </a:t>
            </a:r>
            <a:r>
              <a:rPr lang="fr-FR" sz="2400" kern="0" dirty="0" err="1">
                <a:solidFill>
                  <a:srgbClr val="FFFF00"/>
                </a:solidFill>
                <a:latin typeface="+mn-lt"/>
              </a:rPr>
              <a:t>users</a:t>
            </a:r>
            <a:r>
              <a:rPr lang="fr-FR" sz="2400" kern="0" dirty="0">
                <a:solidFill>
                  <a:srgbClr val="FFFF00"/>
                </a:solidFill>
                <a:latin typeface="+mn-lt"/>
              </a:rPr>
              <a:t>)</a:t>
            </a:r>
            <a:endParaRPr lang="fr-FR" sz="3200" kern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8394B4-06E1-9C19-AA2C-D001585E09C6}"/>
              </a:ext>
            </a:extLst>
          </p:cNvPr>
          <p:cNvSpPr txBox="1"/>
          <p:nvPr/>
        </p:nvSpPr>
        <p:spPr>
          <a:xfrm>
            <a:off x="0" y="51921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kern="0" dirty="0">
                <a:solidFill>
                  <a:srgbClr val="00FDFF"/>
                </a:solidFill>
                <a:latin typeface="+mn-lt"/>
              </a:rPr>
              <a:t>Nuball1 &amp; Nuball2 </a:t>
            </a:r>
            <a:r>
              <a:rPr lang="en-GB" sz="2800" b="1" dirty="0">
                <a:solidFill>
                  <a:srgbClr val="00FDFF"/>
                </a:solidFill>
              </a:rPr>
              <a:t>Hybrid </a:t>
            </a:r>
            <a:r>
              <a:rPr lang="it-IT" sz="2800" b="1" dirty="0">
                <a:solidFill>
                  <a:srgbClr val="00FDFF"/>
                </a:solidFill>
                <a:latin typeface="Symbol" pitchFamily="2" charset="2"/>
              </a:rPr>
              <a:t>g</a:t>
            </a:r>
            <a:r>
              <a:rPr lang="en-GB" sz="2800" b="1" dirty="0">
                <a:solidFill>
                  <a:srgbClr val="00FDFF"/>
                </a:solidFill>
              </a:rPr>
              <a:t>-ray spectrometer </a:t>
            </a:r>
            <a:endParaRPr lang="en-US" sz="2800" b="1" dirty="0">
              <a:solidFill>
                <a:srgbClr val="00FDFF"/>
              </a:solidFill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AD3F7FE4-6B6C-EDA5-66BD-5F24CC60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09" y="1209900"/>
            <a:ext cx="2717019" cy="2798298"/>
          </a:xfrm>
          <a:prstGeom prst="rect">
            <a:avLst/>
          </a:prstGeom>
        </p:spPr>
      </p:pic>
      <p:pic>
        <p:nvPicPr>
          <p:cNvPr id="7" name="Image 19">
            <a:extLst>
              <a:ext uri="{FF2B5EF4-FFF2-40B4-BE49-F238E27FC236}">
                <a16:creationId xmlns:a16="http://schemas.microsoft.com/office/drawing/2014/main" id="{7F1737B4-9509-AE1E-6580-46D7BBAFCB07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9000805" y="1262037"/>
            <a:ext cx="2930443" cy="2166293"/>
          </a:xfrm>
          <a:prstGeom prst="rect">
            <a:avLst/>
          </a:prstGeom>
          <a:ln>
            <a:noFill/>
          </a:ln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64E3E0CD-C5B4-60B2-29F0-0E2850FBEE96}"/>
              </a:ext>
            </a:extLst>
          </p:cNvPr>
          <p:cNvSpPr txBox="1"/>
          <p:nvPr/>
        </p:nvSpPr>
        <p:spPr bwMode="auto">
          <a:xfrm>
            <a:off x="197720" y="4217914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137232">
              <a:defRPr/>
            </a:pPr>
            <a:r>
              <a:rPr lang="en-GB" sz="2000" b="1" kern="0" dirty="0">
                <a:solidFill>
                  <a:srgbClr val="00FDFF"/>
                </a:solidFill>
                <a:latin typeface="Arial"/>
                <a:cs typeface="Arial"/>
              </a:rPr>
              <a:t>The core of the array:</a:t>
            </a:r>
          </a:p>
          <a:p>
            <a:pPr algn="ctr" defTabSz="1137232">
              <a:defRPr/>
            </a:pPr>
            <a:r>
              <a:rPr lang="en-GB" sz="2000" b="1" kern="0" dirty="0">
                <a:solidFill>
                  <a:srgbClr val="00FDFF"/>
                </a:solidFill>
                <a:latin typeface="Arial"/>
                <a:cs typeface="Arial"/>
              </a:rPr>
              <a:t>Gamma detectors</a:t>
            </a:r>
            <a:endParaRPr sz="2400" kern="0" dirty="0">
              <a:solidFill>
                <a:srgbClr val="00FDFF"/>
              </a:solidFill>
              <a:latin typeface="Arial"/>
              <a:cs typeface="Arial"/>
            </a:endParaRPr>
          </a:p>
        </p:txBody>
      </p:sp>
      <p:sp>
        <p:nvSpPr>
          <p:cNvPr id="10" name="ZoneTexte 13">
            <a:extLst>
              <a:ext uri="{FF2B5EF4-FFF2-40B4-BE49-F238E27FC236}">
                <a16:creationId xmlns:a16="http://schemas.microsoft.com/office/drawing/2014/main" id="{107B5B14-A689-E936-F77D-3671E7BE9537}"/>
              </a:ext>
            </a:extLst>
          </p:cNvPr>
          <p:cNvSpPr txBox="1"/>
          <p:nvPr/>
        </p:nvSpPr>
        <p:spPr bwMode="auto">
          <a:xfrm>
            <a:off x="9339757" y="4258618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>
              <a:defRPr/>
            </a:pPr>
            <a:r>
              <a:rPr lang="en-GB" sz="2000" b="1" kern="0" dirty="0">
                <a:solidFill>
                  <a:srgbClr val="00FDFF"/>
                </a:solidFill>
                <a:latin typeface="Arial"/>
                <a:cs typeface="Arial"/>
              </a:rPr>
              <a:t>Coupled Devices</a:t>
            </a:r>
            <a:endParaRPr sz="2400" kern="0" dirty="0">
              <a:solidFill>
                <a:srgbClr val="00FDFF"/>
              </a:solidFill>
              <a:latin typeface="Arial"/>
              <a:cs typeface="Arial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BD9C7F-DFF3-2B42-D7E3-74987C3D1FB8}"/>
              </a:ext>
            </a:extLst>
          </p:cNvPr>
          <p:cNvSpPr/>
          <p:nvPr/>
        </p:nvSpPr>
        <p:spPr bwMode="auto">
          <a:xfrm>
            <a:off x="197720" y="4908595"/>
            <a:ext cx="4866845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28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Clover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Ge’s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(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GammapoolEU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consortium)</a:t>
            </a:r>
            <a:endParaRPr lang="fr-FR" sz="2263" kern="0" spc="-1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15 Coaxial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Ge’s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(UK/France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loan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pool)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36 FATIMA LaBr3 (FATIMA collaboration)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72 PARIS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phoswich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(PARIS collaboration)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C1EC61EC-0DFA-9D64-93FA-2DA43ADF174C}"/>
              </a:ext>
            </a:extLst>
          </p:cNvPr>
          <p:cNvSpPr/>
          <p:nvPr/>
        </p:nvSpPr>
        <p:spPr bwMode="auto">
          <a:xfrm>
            <a:off x="7150143" y="4658728"/>
            <a:ext cx="4971162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TFGIC (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European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Commission, JRC Geel)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DSSD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silicon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detectors (HIL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Warsaw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LICORNE neutron source (ALTO)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OUPS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plunger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(IJC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Lab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 defTabSz="1137232">
              <a:defRPr/>
            </a:pP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OPSA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charged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particle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detctor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 (IJC </a:t>
            </a:r>
            <a:r>
              <a:rPr lang="fr-FR" sz="1811" kern="0" spc="-1" dirty="0" err="1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Lab</a:t>
            </a:r>
            <a:r>
              <a:rPr lang="fr-FR" sz="1811" kern="0" spc="-1" dirty="0">
                <a:solidFill>
                  <a:schemeClr val="bg1"/>
                </a:solidFill>
                <a:latin typeface="Arial"/>
                <a:ea typeface="DejaVu Sans"/>
                <a:cs typeface="Arial"/>
              </a:rPr>
              <a:t>)</a:t>
            </a:r>
            <a:endParaRPr sz="2263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1CD41A7-76E8-3A25-0BFC-146BCD7042BA}"/>
              </a:ext>
            </a:extLst>
          </p:cNvPr>
          <p:cNvGrpSpPr/>
          <p:nvPr/>
        </p:nvGrpSpPr>
        <p:grpSpPr>
          <a:xfrm>
            <a:off x="0" y="1366612"/>
            <a:ext cx="12192000" cy="5414254"/>
            <a:chOff x="0" y="1366612"/>
            <a:chExt cx="12192000" cy="5414254"/>
          </a:xfrm>
        </p:grpSpPr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C5F2C1DC-C57D-639C-A605-65CA3FB2ADEB}"/>
                </a:ext>
              </a:extLst>
            </p:cNvPr>
            <p:cNvSpPr/>
            <p:nvPr/>
          </p:nvSpPr>
          <p:spPr bwMode="auto">
            <a:xfrm>
              <a:off x="4028766" y="1437674"/>
              <a:ext cx="41344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137232">
                <a:defRPr/>
              </a:pPr>
              <a:r>
                <a:rPr lang="en-US" sz="2400" b="1" kern="0" dirty="0">
                  <a:solidFill>
                    <a:srgbClr val="00FDFF"/>
                  </a:solidFill>
                  <a:latin typeface="Arial"/>
                  <a:cs typeface="Arial"/>
                </a:rPr>
                <a:t>Very Innovative Instrument</a:t>
              </a:r>
              <a:endParaRPr sz="2800" kern="0" dirty="0">
                <a:solidFill>
                  <a:srgbClr val="00FDFF"/>
                </a:solidFill>
                <a:latin typeface="Arial"/>
                <a:cs typeface="Arial"/>
              </a:endParaRPr>
            </a:p>
          </p:txBody>
        </p:sp>
        <p:sp>
          <p:nvSpPr>
            <p:cNvPr id="14" name="ZoneTexte 20">
              <a:extLst>
                <a:ext uri="{FF2B5EF4-FFF2-40B4-BE49-F238E27FC236}">
                  <a16:creationId xmlns:a16="http://schemas.microsoft.com/office/drawing/2014/main" id="{8940BCBC-D6AE-BB86-02B0-D10E91EB08F8}"/>
                </a:ext>
              </a:extLst>
            </p:cNvPr>
            <p:cNvSpPr txBox="1"/>
            <p:nvPr/>
          </p:nvSpPr>
          <p:spPr bwMode="auto">
            <a:xfrm>
              <a:off x="0" y="6319201"/>
              <a:ext cx="121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>
                <a:defRPr/>
              </a:pPr>
              <a:r>
                <a:rPr lang="en-GB" sz="2400" b="1" i="1" kern="0" dirty="0">
                  <a:solidFill>
                    <a:srgbClr val="00FDFF"/>
                  </a:solidFill>
                  <a:latin typeface="Arial"/>
                  <a:cs typeface="Arial"/>
                </a:rPr>
                <a:t>March 2022 – June 2023: 15 approved experiments,  2900 hours beam time</a:t>
              </a:r>
              <a:endParaRPr sz="2400" b="1" i="1" kern="0" dirty="0">
                <a:solidFill>
                  <a:srgbClr val="00FD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4452D72B-F911-32B9-C980-3794630E04EC}"/>
                </a:ext>
              </a:extLst>
            </p:cNvPr>
            <p:cNvSpPr/>
            <p:nvPr/>
          </p:nvSpPr>
          <p:spPr>
            <a:xfrm>
              <a:off x="3710371" y="1366612"/>
              <a:ext cx="4642801" cy="2092692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ZoneTexte 17">
              <a:extLst>
                <a:ext uri="{FF2B5EF4-FFF2-40B4-BE49-F238E27FC236}">
                  <a16:creationId xmlns:a16="http://schemas.microsoft.com/office/drawing/2014/main" id="{2C1D88DC-4E47-3839-3936-A6D37BDA1497}"/>
                </a:ext>
              </a:extLst>
            </p:cNvPr>
            <p:cNvSpPr txBox="1"/>
            <p:nvPr/>
          </p:nvSpPr>
          <p:spPr bwMode="auto">
            <a:xfrm>
              <a:off x="3837113" y="1926502"/>
              <a:ext cx="506465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1137232">
                <a:buFont typeface="Arial" panose="020B0604020202020204" pitchFamily="34" charset="0"/>
                <a:buChar char="•"/>
                <a:defRPr/>
              </a:pP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nuclear fission: </a:t>
              </a:r>
            </a:p>
            <a:p>
              <a:pPr defTabSz="1137232">
                <a:defRPr/>
              </a:pP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     2.3 x 10</a:t>
              </a:r>
              <a:r>
                <a:rPr lang="en-GB" sz="2000" i="1" kern="0" baseline="30000" dirty="0">
                  <a:solidFill>
                    <a:srgbClr val="FFFF00"/>
                  </a:solidFill>
                  <a:cs typeface="Arial"/>
                </a:rPr>
                <a:t>10</a:t>
              </a: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 events (</a:t>
              </a:r>
              <a:r>
                <a:rPr lang="en-GB" sz="2000" i="1" kern="0" baseline="30000" dirty="0">
                  <a:solidFill>
                    <a:srgbClr val="FFFF00"/>
                  </a:solidFill>
                  <a:cs typeface="Arial"/>
                </a:rPr>
                <a:t>238</a:t>
              </a: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U(</a:t>
              </a:r>
              <a:r>
                <a:rPr lang="en-GB" sz="2000" i="1" kern="0" dirty="0" err="1">
                  <a:solidFill>
                    <a:srgbClr val="FFFF00"/>
                  </a:solidFill>
                  <a:cs typeface="Arial"/>
                </a:rPr>
                <a:t>n,F</a:t>
              </a: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))</a:t>
              </a:r>
            </a:p>
            <a:p>
              <a:pPr marL="342900" indent="-342900" defTabSz="1137232">
                <a:buFont typeface="Arial" panose="020B0604020202020204" pitchFamily="34" charset="0"/>
                <a:buChar char="•"/>
                <a:defRPr/>
              </a:pPr>
              <a:endParaRPr lang="en-GB" sz="1000" i="1" kern="0" dirty="0">
                <a:solidFill>
                  <a:srgbClr val="FFFF00"/>
                </a:solidFill>
                <a:cs typeface="Arial"/>
              </a:endParaRPr>
            </a:p>
            <a:p>
              <a:pPr marL="342900" indent="-342900" defTabSz="1137232">
                <a:buFont typeface="Arial" panose="020B0604020202020204" pitchFamily="34" charset="0"/>
                <a:buChar char="•"/>
                <a:defRPr/>
              </a:pP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neutron rich isotopes</a:t>
              </a:r>
            </a:p>
            <a:p>
              <a:pPr marL="342900" indent="-342900" defTabSz="1137232">
                <a:buFont typeface="Arial" panose="020B0604020202020204" pitchFamily="34" charset="0"/>
                <a:buChar char="•"/>
                <a:defRPr/>
              </a:pPr>
              <a:r>
                <a:rPr lang="en-GB" sz="2000" i="1" kern="0" dirty="0">
                  <a:solidFill>
                    <a:srgbClr val="FFFF00"/>
                  </a:solidFill>
                  <a:cs typeface="Arial"/>
                </a:rPr>
                <a:t>lifetimes/nuclear moments</a:t>
              </a:r>
              <a:endParaRPr sz="3200" i="1" kern="0" dirty="0">
                <a:solidFill>
                  <a:srgbClr val="FFFF00"/>
                </a:solidFill>
                <a:cs typeface="Arial"/>
              </a:endParaRPr>
            </a:p>
          </p:txBody>
        </p:sp>
      </p:grpSp>
      <p:sp>
        <p:nvSpPr>
          <p:cNvPr id="21" name="Google Shape;523;p24">
            <a:extLst>
              <a:ext uri="{FF2B5EF4-FFF2-40B4-BE49-F238E27FC236}">
                <a16:creationId xmlns:a16="http://schemas.microsoft.com/office/drawing/2014/main" id="{56674983-122C-972F-ABEC-B26E5D1E25C4}"/>
              </a:ext>
            </a:extLst>
          </p:cNvPr>
          <p:cNvSpPr/>
          <p:nvPr/>
        </p:nvSpPr>
        <p:spPr>
          <a:xfrm>
            <a:off x="9066851" y="3412963"/>
            <a:ext cx="286439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PARIS@Nu-Ball</a:t>
            </a:r>
            <a:endParaRPr lang="pl-PL" sz="2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9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88">
            <a:extLst>
              <a:ext uri="{FF2B5EF4-FFF2-40B4-BE49-F238E27FC236}">
                <a16:creationId xmlns:a16="http://schemas.microsoft.com/office/drawing/2014/main" id="{F4744F02-E929-D86D-AD05-C2B0B1EC1C26}"/>
              </a:ext>
            </a:extLst>
          </p:cNvPr>
          <p:cNvSpPr/>
          <p:nvPr/>
        </p:nvSpPr>
        <p:spPr>
          <a:xfrm>
            <a:off x="228400" y="771534"/>
            <a:ext cx="6185464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  <a:highlight>
                  <a:srgbClr val="FFFF00"/>
                </a:highlight>
                <a:ea typeface="Palatino" pitchFamily="2" charset="77"/>
              </a:rPr>
              <a:t>J.N. Wilson et al., Nature 590,  566 (2021)</a:t>
            </a: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  <a:p>
            <a:endParaRPr lang="en-GB" b="1" i="1" dirty="0">
              <a:solidFill>
                <a:srgbClr val="FF0000"/>
              </a:solidFill>
              <a:highlight>
                <a:srgbClr val="FFFF00"/>
              </a:highlight>
              <a:ea typeface="Palatino" pitchFamily="2" charset="77"/>
            </a:endParaRP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D05E59BC-4FEF-844B-444F-107A25D20F81}"/>
              </a:ext>
            </a:extLst>
          </p:cNvPr>
          <p:cNvSpPr txBox="1">
            <a:spLocks/>
          </p:cNvSpPr>
          <p:nvPr/>
        </p:nvSpPr>
        <p:spPr bwMode="auto">
          <a:xfrm>
            <a:off x="0" y="-180559"/>
            <a:ext cx="12192000" cy="102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3200" b="1" kern="0" dirty="0">
                <a:solidFill>
                  <a:srgbClr val="FFFF00"/>
                </a:solidFill>
                <a:latin typeface="+mn-lt"/>
              </a:rPr>
              <a:t>NUBALL Highlight: </a:t>
            </a:r>
            <a:r>
              <a:rPr lang="fr-FR" sz="2800" kern="0" dirty="0" err="1">
                <a:solidFill>
                  <a:srgbClr val="00FDFF"/>
                </a:solidFill>
                <a:latin typeface="+mn-lt"/>
              </a:rPr>
              <a:t>Angular</a:t>
            </a:r>
            <a:r>
              <a:rPr lang="fr-FR" sz="2800" kern="0" dirty="0">
                <a:solidFill>
                  <a:srgbClr val="00FDFF"/>
                </a:solidFill>
                <a:latin typeface="+mn-lt"/>
              </a:rPr>
              <a:t> </a:t>
            </a:r>
            <a:r>
              <a:rPr lang="fr-FR" sz="2800" kern="0" dirty="0" err="1">
                <a:solidFill>
                  <a:srgbClr val="00FDFF"/>
                </a:solidFill>
                <a:latin typeface="+mn-lt"/>
              </a:rPr>
              <a:t>momentum</a:t>
            </a:r>
            <a:r>
              <a:rPr lang="fr-FR" sz="2800" kern="0" dirty="0">
                <a:solidFill>
                  <a:srgbClr val="00FDFF"/>
                </a:solidFill>
                <a:latin typeface="+mn-lt"/>
              </a:rPr>
              <a:t> </a:t>
            </a:r>
            <a:r>
              <a:rPr lang="fr-FR" sz="2800" kern="0" dirty="0" err="1">
                <a:solidFill>
                  <a:srgbClr val="00FDFF"/>
                </a:solidFill>
                <a:latin typeface="+mn-lt"/>
              </a:rPr>
              <a:t>generation</a:t>
            </a:r>
            <a:r>
              <a:rPr lang="fr-FR" sz="2800" kern="0" dirty="0">
                <a:solidFill>
                  <a:srgbClr val="00FDFF"/>
                </a:solidFill>
                <a:latin typeface="+mn-lt"/>
              </a:rPr>
              <a:t> in </a:t>
            </a:r>
            <a:r>
              <a:rPr lang="fr-FR" sz="2800" kern="0" dirty="0" err="1">
                <a:solidFill>
                  <a:srgbClr val="00FDFF"/>
                </a:solidFill>
                <a:latin typeface="+mn-lt"/>
              </a:rPr>
              <a:t>nuclear</a:t>
            </a:r>
            <a:r>
              <a:rPr lang="fr-FR" sz="2800" kern="0" dirty="0">
                <a:solidFill>
                  <a:srgbClr val="00FDFF"/>
                </a:solidFill>
                <a:latin typeface="+mn-lt"/>
              </a:rPr>
              <a:t> fission</a:t>
            </a:r>
            <a:endParaRPr lang="fr-FR" sz="3200" kern="0" dirty="0">
              <a:solidFill>
                <a:srgbClr val="00FDFF"/>
              </a:solidFill>
              <a:latin typeface="+mn-lt"/>
            </a:endParaRPr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A538E717-A71A-A885-6D91-7A3609AED1BD}"/>
              </a:ext>
            </a:extLst>
          </p:cNvPr>
          <p:cNvSpPr txBox="1">
            <a:spLocks/>
          </p:cNvSpPr>
          <p:nvPr/>
        </p:nvSpPr>
        <p:spPr>
          <a:xfrm>
            <a:off x="228399" y="7682759"/>
            <a:ext cx="2729259" cy="364730"/>
          </a:xfr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37232">
              <a:defRPr/>
            </a:pPr>
            <a:r>
              <a:rPr lang="fr-FR" sz="2263" kern="0">
                <a:solidFill>
                  <a:schemeClr val="bg1"/>
                </a:solidFill>
                <a:latin typeface="Arial"/>
                <a:cs typeface="Arial"/>
              </a:rPr>
              <a:t>12/05/2023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465C1C6A-11F1-9E5C-728F-96D62D871D6F}"/>
              </a:ext>
            </a:extLst>
          </p:cNvPr>
          <p:cNvSpPr txBox="1">
            <a:spLocks/>
          </p:cNvSpPr>
          <p:nvPr/>
        </p:nvSpPr>
        <p:spPr>
          <a:xfrm>
            <a:off x="3325189" y="7682759"/>
            <a:ext cx="5541624" cy="364730"/>
          </a:xfr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37232">
              <a:defRPr/>
            </a:pPr>
            <a:r>
              <a:rPr lang="fr-FR" sz="2263" kern="0">
                <a:solidFill>
                  <a:schemeClr val="bg1"/>
                </a:solidFill>
                <a:latin typeface="Arial"/>
                <a:cs typeface="Arial"/>
              </a:rPr>
              <a:t>COPIL ALTO IN2P3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F673CD0D-7A00-14AE-0E90-403F0CBE9F19}"/>
              </a:ext>
            </a:extLst>
          </p:cNvPr>
          <p:cNvSpPr txBox="1">
            <a:spLocks/>
          </p:cNvSpPr>
          <p:nvPr/>
        </p:nvSpPr>
        <p:spPr>
          <a:xfrm>
            <a:off x="9234343" y="7682759"/>
            <a:ext cx="2741673" cy="364730"/>
          </a:xfr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37232">
              <a:defRPr/>
            </a:pPr>
            <a:fld id="{77E71596-5F9D-49C5-9701-16B3CA54319D}" type="slidenum">
              <a:rPr lang="fr-FR" sz="2263" kern="0" smtClean="0">
                <a:solidFill>
                  <a:schemeClr val="bg1"/>
                </a:solidFill>
                <a:latin typeface="Arial"/>
                <a:cs typeface="Arial"/>
              </a:rPr>
              <a:pPr defTabSz="1137232">
                <a:defRPr/>
              </a:pPr>
              <a:t>31</a:t>
            </a:fld>
            <a:endParaRPr lang="fr-FR" sz="2263" ker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6F09CDA8-AF9A-4BCD-301D-07E2FFBE5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97" y="771534"/>
            <a:ext cx="2930619" cy="3124693"/>
          </a:xfrm>
          <a:prstGeom prst="rect">
            <a:avLst/>
          </a:prstGeom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CE1CA4CC-58EE-DBF9-4A8F-8F4ED6714ED2}"/>
              </a:ext>
            </a:extLst>
          </p:cNvPr>
          <p:cNvSpPr txBox="1"/>
          <p:nvPr/>
        </p:nvSpPr>
        <p:spPr>
          <a:xfrm>
            <a:off x="232133" y="1981130"/>
            <a:ext cx="4967428" cy="103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3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The experiments (7 weeks beam)</a:t>
            </a:r>
          </a:p>
          <a:p>
            <a:pPr marL="0" marR="0" lvl="0" indent="0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3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γ-spectroscopy of neutron-induced fission with </a:t>
            </a:r>
            <a:r>
              <a:rPr kumimoji="0" lang="el-GR" sz="203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ν</a:t>
            </a:r>
            <a:r>
              <a:rPr kumimoji="0" lang="en-GB" sz="203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-ball/LICORNE@ALTO</a:t>
            </a:r>
            <a:endParaRPr kumimoji="0" lang="fr-FR" sz="203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97F60AB-A20C-46F1-C44C-67322D36C5A5}"/>
              </a:ext>
            </a:extLst>
          </p:cNvPr>
          <p:cNvSpPr/>
          <p:nvPr/>
        </p:nvSpPr>
        <p:spPr>
          <a:xfrm>
            <a:off x="0" y="4503728"/>
            <a:ext cx="956201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cs typeface="Arial"/>
              </a:rPr>
              <a:t>MAIN Findings:</a:t>
            </a:r>
          </a:p>
          <a:p>
            <a:pPr marL="0" marR="0" lvl="0" indent="0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23383" marR="0" lvl="0" indent="-323383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</a:rPr>
              <a:t>Fragment spins are </a:t>
            </a:r>
            <a:r>
              <a:rPr kumimoji="0" lang="en-US" sz="2000" b="0" i="1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</a:rPr>
              <a:t>uncorrelated</a:t>
            </a:r>
            <a:r>
              <a:rPr lang="en-US" sz="2000" i="1" kern="0" dirty="0">
                <a:solidFill>
                  <a:srgbClr val="FFFF00"/>
                </a:solidFill>
                <a:latin typeface="Arial"/>
                <a:cs typeface="Arial"/>
              </a:rPr>
              <a:t> !!!!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23383" marR="0" lvl="0" indent="-323383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Average fragment spin depends only on mass, no dependence 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fissioning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system</a:t>
            </a:r>
          </a:p>
          <a:p>
            <a:pPr marL="323383" marR="0" lvl="0" indent="-323383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Spin-mass relationship is a universal saw-tooth curve </a:t>
            </a:r>
          </a:p>
          <a:p>
            <a:pPr marR="0" lvl="0" algn="l" defTabSz="1137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kern="0" dirty="0">
                <a:solidFill>
                  <a:schemeClr val="bg1"/>
                </a:solidFill>
                <a:latin typeface="Arial"/>
                <a:cs typeface="Arial"/>
              </a:rPr>
              <a:t>    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(well-described by statistical theory for two independent excited nuclei)</a:t>
            </a:r>
          </a:p>
        </p:txBody>
      </p:sp>
      <p:pic>
        <p:nvPicPr>
          <p:cNvPr id="11" name="Image 16">
            <a:extLst>
              <a:ext uri="{FF2B5EF4-FFF2-40B4-BE49-F238E27FC236}">
                <a16:creationId xmlns:a16="http://schemas.microsoft.com/office/drawing/2014/main" id="{AA3EC1F9-BBAF-42C5-5CBA-8FEFA039C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594" y="1477811"/>
            <a:ext cx="2372812" cy="1498083"/>
          </a:xfrm>
          <a:prstGeom prst="rect">
            <a:avLst/>
          </a:prstGeom>
          <a:noFill/>
        </p:spPr>
      </p:pic>
      <p:pic>
        <p:nvPicPr>
          <p:cNvPr id="12" name="Image 17">
            <a:extLst>
              <a:ext uri="{FF2B5EF4-FFF2-40B4-BE49-F238E27FC236}">
                <a16:creationId xmlns:a16="http://schemas.microsoft.com/office/drawing/2014/main" id="{4E920654-E97C-1E39-FB0B-2A4E06542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430" y="3726429"/>
            <a:ext cx="3122673" cy="2621411"/>
          </a:xfrm>
          <a:prstGeom prst="rect">
            <a:avLst/>
          </a:prstGeom>
        </p:spPr>
      </p:pic>
      <p:pic>
        <p:nvPicPr>
          <p:cNvPr id="16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31BCF3D-6EC4-2BCF-C019-574C1B6BB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21" y="1243307"/>
            <a:ext cx="5986387" cy="2458591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E8EA2F5E-2C4E-D8C5-02C8-754BF4E540CC}"/>
              </a:ext>
            </a:extLst>
          </p:cNvPr>
          <p:cNvSpPr/>
          <p:nvPr/>
        </p:nvSpPr>
        <p:spPr>
          <a:xfrm>
            <a:off x="303708" y="3529400"/>
            <a:ext cx="5792292" cy="83099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endParaRPr lang="en-GB" sz="1600" i="1" dirty="0">
              <a:solidFill>
                <a:srgbClr val="0432FF"/>
              </a:solidFill>
              <a:ea typeface="Palatino" pitchFamily="2" charset="77"/>
            </a:endParaRPr>
          </a:p>
          <a:p>
            <a:r>
              <a:rPr lang="en-GB" sz="1600" i="1" dirty="0">
                <a:solidFill>
                  <a:srgbClr val="0432FF"/>
                </a:solidFill>
                <a:ea typeface="Palatino" pitchFamily="2" charset="77"/>
              </a:rPr>
              <a:t>+ 3 PRC papers on  </a:t>
            </a:r>
            <a:r>
              <a:rPr lang="en-GB" sz="1600" i="1" baseline="30000" dirty="0">
                <a:solidFill>
                  <a:srgbClr val="0432FF"/>
                </a:solidFill>
                <a:ea typeface="Palatino" pitchFamily="2" charset="77"/>
              </a:rPr>
              <a:t>134,136,138</a:t>
            </a:r>
            <a:r>
              <a:rPr lang="en-GB" sz="1600" i="1" dirty="0">
                <a:solidFill>
                  <a:srgbClr val="0432FF"/>
                </a:solidFill>
                <a:ea typeface="Palatino" pitchFamily="2" charset="77"/>
              </a:rPr>
              <a:t>Te, </a:t>
            </a:r>
            <a:r>
              <a:rPr lang="en-GB" sz="1600" i="1" baseline="30000" dirty="0">
                <a:solidFill>
                  <a:srgbClr val="0432FF"/>
                </a:solidFill>
                <a:ea typeface="Palatino" pitchFamily="2" charset="77"/>
              </a:rPr>
              <a:t>135,137,139</a:t>
            </a:r>
            <a:r>
              <a:rPr lang="en-GB" sz="1600" i="1" dirty="0">
                <a:solidFill>
                  <a:srgbClr val="0432FF"/>
                </a:solidFill>
                <a:ea typeface="Palatino" pitchFamily="2" charset="77"/>
              </a:rPr>
              <a:t>I and </a:t>
            </a:r>
            <a:r>
              <a:rPr lang="en-GB" sz="1600" i="1" baseline="30000" dirty="0">
                <a:solidFill>
                  <a:srgbClr val="0432FF"/>
                </a:solidFill>
                <a:ea typeface="Palatino" pitchFamily="2" charset="77"/>
              </a:rPr>
              <a:t>94</a:t>
            </a:r>
            <a:r>
              <a:rPr lang="en-GB" sz="1600" i="1" dirty="0">
                <a:solidFill>
                  <a:srgbClr val="0432FF"/>
                </a:solidFill>
                <a:ea typeface="Palatino" pitchFamily="2" charset="77"/>
              </a:rPr>
              <a:t>K </a:t>
            </a:r>
          </a:p>
          <a:p>
            <a:r>
              <a:rPr lang="en-GB" sz="1600" i="1" dirty="0">
                <a:solidFill>
                  <a:srgbClr val="0432FF"/>
                </a:solidFill>
                <a:ea typeface="Palatino" pitchFamily="2" charset="77"/>
              </a:rPr>
              <a:t>+ xx in preparation </a:t>
            </a:r>
            <a:endParaRPr lang="en-GB" sz="1600" i="1" dirty="0">
              <a:solidFill>
                <a:srgbClr val="0432FF"/>
              </a:solidFill>
              <a:effectLst/>
              <a:ea typeface="Palatino" pitchFamily="2" charset="77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7B48A8A-12AF-686A-70E6-A98C999637C2}"/>
              </a:ext>
            </a:extLst>
          </p:cNvPr>
          <p:cNvGrpSpPr/>
          <p:nvPr/>
        </p:nvGrpSpPr>
        <p:grpSpPr>
          <a:xfrm>
            <a:off x="5110931" y="4007664"/>
            <a:ext cx="3737666" cy="1139515"/>
            <a:chOff x="4923008" y="4360397"/>
            <a:chExt cx="3737666" cy="1139515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64FB53AA-203C-2689-C724-DCBCF7FC2E75}"/>
                </a:ext>
              </a:extLst>
            </p:cNvPr>
            <p:cNvSpPr/>
            <p:nvPr/>
          </p:nvSpPr>
          <p:spPr>
            <a:xfrm>
              <a:off x="4923008" y="4360397"/>
              <a:ext cx="3737666" cy="1139515"/>
            </a:xfrm>
            <a:prstGeom prst="rect">
              <a:avLst/>
            </a:prstGeom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20">
                  <a:extLst>
                    <a:ext uri="{FF2B5EF4-FFF2-40B4-BE49-F238E27FC236}">
                      <a16:creationId xmlns:a16="http://schemas.microsoft.com/office/drawing/2014/main" id="{A5085F71-1BD9-D357-0510-9B4F7BB8A94B}"/>
                    </a:ext>
                  </a:extLst>
                </p:cNvPr>
                <p:cNvSpPr txBox="1"/>
                <p:nvPr/>
              </p:nvSpPr>
              <p:spPr>
                <a:xfrm>
                  <a:off x="5857002" y="4363690"/>
                  <a:ext cx="2168433" cy="43947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113723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432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fr-FR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  <m:sub>
                          <m:r>
                            <a:rPr kumimoji="0" lang="en-GB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kumimoji="0" lang="en-GB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fr-FR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  <m:sub>
                          <m:r>
                            <a:rPr kumimoji="0" lang="en-GB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0" lang="en-GB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fr-FR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fr-FR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432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  <m:sub>
                          <m:r>
                            <a:rPr kumimoji="0" lang="en-GB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kumimoji="0" lang="en-GB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endParaRPr kumimoji="0" lang="fr-FR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ZoneTexte 20">
                  <a:extLst>
                    <a:ext uri="{FF2B5EF4-FFF2-40B4-BE49-F238E27FC236}">
                      <a16:creationId xmlns:a16="http://schemas.microsoft.com/office/drawing/2014/main" id="{A5085F71-1BD9-D357-0510-9B4F7BB8A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7002" y="4363690"/>
                  <a:ext cx="2168433" cy="439479"/>
                </a:xfrm>
                <a:prstGeom prst="rect">
                  <a:avLst/>
                </a:prstGeom>
                <a:blipFill>
                  <a:blip r:embed="rId6"/>
                  <a:stretch>
                    <a:fillRect b="-2778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2401282-2A2D-9545-F104-8325D571BDC5}"/>
                </a:ext>
              </a:extLst>
            </p:cNvPr>
            <p:cNvSpPr txBox="1"/>
            <p:nvPr/>
          </p:nvSpPr>
          <p:spPr>
            <a:xfrm>
              <a:off x="4923008" y="4792454"/>
              <a:ext cx="373766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137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Sizable</a:t>
              </a: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  orbital </a:t>
              </a:r>
              <a:r>
                <a:rPr kumimoji="0" lang="fr-FR" sz="17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angular</a:t>
              </a: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7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momentum</a:t>
              </a: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, </a:t>
              </a:r>
            </a:p>
            <a:p>
              <a:pPr marL="0" marR="0" lvl="0" indent="0" algn="ctr" defTabSz="1137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S</a:t>
              </a:r>
              <a:r>
                <a:rPr kumimoji="0" lang="fr-FR" sz="1700" b="0" i="1" u="none" strike="noStrike" kern="0" cap="none" spc="0" normalizeH="0" baseline="-2500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o</a:t>
              </a: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fr-FR" sz="17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explains</a:t>
              </a:r>
              <a:r>
                <a:rPr kumimoji="0" lang="fr-FR" sz="1700" b="0" i="1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 spin </a:t>
              </a:r>
              <a:r>
                <a:rPr kumimoji="0" lang="fr-FR" sz="17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cs typeface="Arial"/>
                </a:rPr>
                <a:t>independence</a:t>
              </a:r>
              <a:endParaRPr kumimoji="0" lang="fr-FR" sz="17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14B04F4-8F73-CD1B-9419-2886E4D797D3}"/>
              </a:ext>
            </a:extLst>
          </p:cNvPr>
          <p:cNvSpPr txBox="1"/>
          <p:nvPr/>
        </p:nvSpPr>
        <p:spPr>
          <a:xfrm>
            <a:off x="78378" y="6386715"/>
            <a:ext cx="1267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Large Interest from Theory community: </a:t>
            </a:r>
            <a:r>
              <a:rPr lang="en-US" i="1" dirty="0">
                <a:solidFill>
                  <a:srgbClr val="FFFF00"/>
                </a:solidFill>
              </a:rPr>
              <a:t>5 PRL + PRC ... in 2 years, dedicated Workshops organized </a:t>
            </a:r>
            <a:endParaRPr lang="en-US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FDEA1CE-FED5-313E-A1E1-110EFDC2DBDB}"/>
              </a:ext>
            </a:extLst>
          </p:cNvPr>
          <p:cNvSpPr/>
          <p:nvPr/>
        </p:nvSpPr>
        <p:spPr>
          <a:xfrm>
            <a:off x="171050" y="1134093"/>
            <a:ext cx="4233362" cy="4919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19A4DCA-F83E-DF14-2571-37B8A6809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335" y="3904520"/>
            <a:ext cx="3613721" cy="20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5">
            <a:extLst>
              <a:ext uri="{FF2B5EF4-FFF2-40B4-BE49-F238E27FC236}">
                <a16:creationId xmlns:a16="http://schemas.microsoft.com/office/drawing/2014/main" id="{421BF9A0-4A40-3A92-0F14-24E4E38ED5C8}"/>
              </a:ext>
            </a:extLst>
          </p:cNvPr>
          <p:cNvSpPr txBox="1"/>
          <p:nvPr/>
        </p:nvSpPr>
        <p:spPr>
          <a:xfrm>
            <a:off x="320970" y="1196086"/>
            <a:ext cx="40679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7030A0"/>
                </a:solidFill>
                <a:highlight>
                  <a:srgbClr val="FFFF00"/>
                </a:highlight>
              </a:rPr>
              <a:t>ISOL facility at Orsay:</a:t>
            </a:r>
          </a:p>
          <a:p>
            <a:endParaRPr lang="it-IT" sz="500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432FF"/>
                </a:solidFill>
              </a:rPr>
              <a:t>50 MeV, 10 </a:t>
            </a:r>
            <a:r>
              <a:rPr lang="el-GR" b="1" dirty="0">
                <a:solidFill>
                  <a:srgbClr val="0432FF"/>
                </a:solidFill>
              </a:rPr>
              <a:t>μ</a:t>
            </a:r>
            <a:r>
              <a:rPr lang="it-IT" b="1" dirty="0">
                <a:solidFill>
                  <a:srgbClr val="0432FF"/>
                </a:solidFill>
              </a:rPr>
              <a:t>A e</a:t>
            </a:r>
            <a:r>
              <a:rPr lang="it-IT" b="1" baseline="30000" dirty="0">
                <a:solidFill>
                  <a:srgbClr val="0432FF"/>
                </a:solidFill>
              </a:rPr>
              <a:t>-</a:t>
            </a:r>
            <a:r>
              <a:rPr lang="it-IT" b="1" dirty="0">
                <a:solidFill>
                  <a:srgbClr val="0432FF"/>
                </a:solidFill>
              </a:rPr>
              <a:t> </a:t>
            </a:r>
            <a:r>
              <a:rPr lang="it-IT" b="1" dirty="0" err="1">
                <a:solidFill>
                  <a:srgbClr val="0432FF"/>
                </a:solidFill>
              </a:rPr>
              <a:t>beam</a:t>
            </a:r>
            <a:r>
              <a:rPr lang="it-IT" b="1" dirty="0">
                <a:solidFill>
                  <a:srgbClr val="0432FF"/>
                </a:solidFill>
              </a:rPr>
              <a:t> </a:t>
            </a:r>
          </a:p>
          <a:p>
            <a:r>
              <a:rPr lang="it-IT" dirty="0">
                <a:solidFill>
                  <a:srgbClr val="0432FF"/>
                </a:solidFill>
              </a:rPr>
              <a:t>    (LEP </a:t>
            </a:r>
            <a:r>
              <a:rPr lang="it-IT" dirty="0" err="1">
                <a:solidFill>
                  <a:srgbClr val="0432FF"/>
                </a:solidFill>
              </a:rPr>
              <a:t>pre-injector</a:t>
            </a:r>
            <a:r>
              <a:rPr lang="it-IT" dirty="0">
                <a:solidFill>
                  <a:srgbClr val="0432FF"/>
                </a:solidFill>
              </a:rPr>
              <a:t>) </a:t>
            </a:r>
          </a:p>
          <a:p>
            <a:endParaRPr lang="it-IT" sz="500" dirty="0">
              <a:solidFill>
                <a:srgbClr val="0432FF"/>
              </a:solidFill>
            </a:endParaRPr>
          </a:p>
          <a:p>
            <a:r>
              <a:rPr lang="it-IT" dirty="0">
                <a:solidFill>
                  <a:srgbClr val="0432FF"/>
                </a:solidFill>
              </a:rPr>
              <a:t>-   </a:t>
            </a:r>
            <a:r>
              <a:rPr lang="it-IT" b="1" dirty="0" err="1">
                <a:solidFill>
                  <a:srgbClr val="0432FF"/>
                </a:solidFill>
              </a:rPr>
              <a:t>UC</a:t>
            </a:r>
            <a:r>
              <a:rPr lang="it-IT" b="1" baseline="-25000" dirty="0" err="1">
                <a:solidFill>
                  <a:srgbClr val="0432FF"/>
                </a:solidFill>
              </a:rPr>
              <a:t>x</a:t>
            </a:r>
            <a:r>
              <a:rPr lang="it-IT" b="1" dirty="0">
                <a:solidFill>
                  <a:srgbClr val="0432FF"/>
                </a:solidFill>
              </a:rPr>
              <a:t> target</a:t>
            </a:r>
          </a:p>
          <a:p>
            <a:endParaRPr lang="it-IT" sz="500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432FF"/>
                </a:solidFill>
              </a:rPr>
              <a:t>10</a:t>
            </a:r>
            <a:r>
              <a:rPr lang="it-IT" b="1" baseline="30000" dirty="0">
                <a:solidFill>
                  <a:srgbClr val="0432FF"/>
                </a:solidFill>
              </a:rPr>
              <a:t>11</a:t>
            </a:r>
            <a:r>
              <a:rPr lang="it-IT" b="1" dirty="0">
                <a:solidFill>
                  <a:srgbClr val="0432FF"/>
                </a:solidFill>
              </a:rPr>
              <a:t> fissions/</a:t>
            </a:r>
            <a:r>
              <a:rPr lang="it-IT" b="1" dirty="0" err="1">
                <a:solidFill>
                  <a:srgbClr val="0432FF"/>
                </a:solidFill>
              </a:rPr>
              <a:t>s</a:t>
            </a:r>
            <a:r>
              <a:rPr lang="it-IT" b="1" dirty="0">
                <a:solidFill>
                  <a:srgbClr val="0432FF"/>
                </a:solidFill>
              </a:rPr>
              <a:t> </a:t>
            </a:r>
          </a:p>
          <a:p>
            <a:r>
              <a:rPr lang="it-IT" dirty="0">
                <a:solidFill>
                  <a:srgbClr val="0432FF"/>
                </a:solidFill>
              </a:rPr>
              <a:t>     (</a:t>
            </a:r>
            <a:r>
              <a:rPr lang="it-IT" dirty="0" err="1">
                <a:solidFill>
                  <a:srgbClr val="0432FF"/>
                </a:solidFill>
              </a:rPr>
              <a:t>photofission</a:t>
            </a:r>
            <a:r>
              <a:rPr lang="it-IT" dirty="0">
                <a:solidFill>
                  <a:srgbClr val="0432FF"/>
                </a:solidFill>
              </a:rPr>
              <a:t> from bremsstrahlung)</a:t>
            </a:r>
          </a:p>
          <a:p>
            <a:r>
              <a:rPr lang="it-IT" dirty="0">
                <a:solidFill>
                  <a:srgbClr val="0432FF"/>
                </a:solidFill>
              </a:rPr>
              <a:t>     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FIRST of 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</a:rPr>
              <a:t>this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 </a:t>
            </a:r>
            <a:r>
              <a:rPr lang="it-IT" b="1" dirty="0" err="1">
                <a:solidFill>
                  <a:srgbClr val="0432FF"/>
                </a:solidFill>
                <a:highlight>
                  <a:srgbClr val="FFFF00"/>
                </a:highlight>
              </a:rPr>
              <a:t>type</a:t>
            </a:r>
            <a:r>
              <a:rPr lang="it-IT" b="1" dirty="0">
                <a:solidFill>
                  <a:srgbClr val="0432FF"/>
                </a:solidFill>
                <a:highlight>
                  <a:srgbClr val="FFFF00"/>
                </a:highlight>
              </a:rPr>
              <a:t> in the world</a:t>
            </a:r>
          </a:p>
          <a:p>
            <a:endParaRPr lang="it-IT" sz="500" dirty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0432FF"/>
                </a:solidFill>
              </a:rPr>
              <a:t>Surface and laser ionization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216B57-E9B6-4687-90CF-A90136F8C373}"/>
              </a:ext>
            </a:extLst>
          </p:cNvPr>
          <p:cNvSpPr txBox="1"/>
          <p:nvPr/>
        </p:nvSpPr>
        <p:spPr>
          <a:xfrm>
            <a:off x="0" y="-617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Moving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into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EXOTIC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regions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Corbe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(first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beam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in 2006, full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operation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since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Corbel"/>
              </a:rPr>
              <a:t> 2012) </a:t>
            </a:r>
            <a:endParaRPr kumimoji="0" lang="it-IT" sz="32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Corbel"/>
            </a:endParaRPr>
          </a:p>
        </p:txBody>
      </p:sp>
      <p:pic>
        <p:nvPicPr>
          <p:cNvPr id="11" name="Image 3" descr="visuel_ALTO_sanslogos_redimensionner.jpg">
            <a:extLst>
              <a:ext uri="{FF2B5EF4-FFF2-40B4-BE49-F238E27FC236}">
                <a16:creationId xmlns:a16="http://schemas.microsoft.com/office/drawing/2014/main" id="{70897997-2F14-976A-B320-E9DF7FB4D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0275" y="29879"/>
            <a:ext cx="4570189" cy="22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31BA49-8B1D-8237-96EB-4E9EFFDE8951}"/>
              </a:ext>
            </a:extLst>
          </p:cNvPr>
          <p:cNvSpPr txBox="1"/>
          <p:nvPr/>
        </p:nvSpPr>
        <p:spPr>
          <a:xfrm>
            <a:off x="7575934" y="36964"/>
            <a:ext cx="2266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Linear Accelerator </a:t>
            </a:r>
          </a:p>
          <a:p>
            <a:r>
              <a:rPr lang="en-US" b="1" i="1" dirty="0">
                <a:solidFill>
                  <a:srgbClr val="0432FF"/>
                </a:solidFill>
              </a:rPr>
              <a:t>at Orsay Tandem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1498F3B-5806-BC2F-3A52-58391480BA9F}"/>
              </a:ext>
            </a:extLst>
          </p:cNvPr>
          <p:cNvGrpSpPr/>
          <p:nvPr/>
        </p:nvGrpSpPr>
        <p:grpSpPr>
          <a:xfrm>
            <a:off x="3266578" y="1931125"/>
            <a:ext cx="12491977" cy="4692830"/>
            <a:chOff x="3266578" y="1931125"/>
            <a:chExt cx="12491977" cy="469283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8461D4B-D7FC-E421-6C1F-3A9D571F0CB9}"/>
                </a:ext>
              </a:extLst>
            </p:cNvPr>
            <p:cNvGrpSpPr/>
            <p:nvPr/>
          </p:nvGrpSpPr>
          <p:grpSpPr>
            <a:xfrm>
              <a:off x="4569830" y="2497440"/>
              <a:ext cx="11188725" cy="4126515"/>
              <a:chOff x="4569830" y="1309910"/>
              <a:chExt cx="11188725" cy="4126515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85CF5B3A-5DE6-136B-CDFF-51E44581B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 bwMode="auto">
              <a:xfrm>
                <a:off x="4569830" y="1309910"/>
                <a:ext cx="7497696" cy="4126515"/>
              </a:xfrm>
              <a:prstGeom prst="rect">
                <a:avLst/>
              </a:prstGeom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C8EC97E-3AD6-BF5F-D676-594B3FB9A62E}"/>
                  </a:ext>
                </a:extLst>
              </p:cNvPr>
              <p:cNvSpPr txBox="1"/>
              <p:nvPr/>
            </p:nvSpPr>
            <p:spPr>
              <a:xfrm>
                <a:off x="9583387" y="4124811"/>
                <a:ext cx="617516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solidFill>
                      <a:srgbClr val="0432FF"/>
                    </a:solidFill>
                  </a:rPr>
                  <a:t>14.8 MV</a:t>
                </a:r>
                <a:endParaRPr lang="en-US" sz="1600" b="1" dirty="0"/>
              </a:p>
            </p:txBody>
          </p:sp>
        </p:grpSp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3056D890-62DB-90E2-A1A7-157C67CF9D96}"/>
                </a:ext>
              </a:extLst>
            </p:cNvPr>
            <p:cNvSpPr/>
            <p:nvPr/>
          </p:nvSpPr>
          <p:spPr>
            <a:xfrm rot="470107" flipH="1">
              <a:off x="3266578" y="1931125"/>
              <a:ext cx="3903617" cy="1306048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AD4376-B6CF-B543-848D-095ABBE76C03}"/>
              </a:ext>
            </a:extLst>
          </p:cNvPr>
          <p:cNvSpPr txBox="1"/>
          <p:nvPr/>
        </p:nvSpPr>
        <p:spPr>
          <a:xfrm>
            <a:off x="171050" y="6107992"/>
            <a:ext cx="796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ea typeface="+mn-ea"/>
                <a:cs typeface="Corbel"/>
              </a:rPr>
              <a:t>STABLE and RADIOACTIVE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ea typeface="+mn-ea"/>
                <a:cs typeface="Corbel"/>
              </a:rPr>
              <a:t>beams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ea typeface="+mn-ea"/>
              <a:cs typeface="Corbel"/>
            </a:endParaRPr>
          </a:p>
          <a:p>
            <a:r>
              <a:rPr lang="it-IT" b="1" i="1" dirty="0">
                <a:solidFill>
                  <a:srgbClr val="00FDFF"/>
                </a:solidFill>
              </a:rPr>
              <a:t>in </a:t>
            </a:r>
            <a:r>
              <a:rPr lang="it-IT" b="1" i="1" dirty="0" err="1">
                <a:solidFill>
                  <a:srgbClr val="00FDFF"/>
                </a:solidFill>
              </a:rPr>
              <a:t>parallel</a:t>
            </a:r>
            <a:endParaRPr lang="en-US" b="1" i="1" dirty="0">
              <a:solidFill>
                <a:srgbClr val="00FDFF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FEA3B5C-E785-FCE8-89C3-DD42A7BC8EED}"/>
              </a:ext>
            </a:extLst>
          </p:cNvPr>
          <p:cNvSpPr/>
          <p:nvPr/>
        </p:nvSpPr>
        <p:spPr>
          <a:xfrm rot="19916475">
            <a:off x="7922320" y="3375942"/>
            <a:ext cx="1736782" cy="1440410"/>
          </a:xfrm>
          <a:prstGeom prst="ellipse">
            <a:avLst/>
          </a:pr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o_mes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4" y="3104525"/>
            <a:ext cx="7580816" cy="334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9948" y="2240523"/>
            <a:ext cx="2382838" cy="2795587"/>
            <a:chOff x="150" y="624"/>
            <a:chExt cx="1501" cy="1761"/>
          </a:xfrm>
        </p:grpSpPr>
        <p:sp>
          <p:nvSpPr>
            <p:cNvPr id="4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5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prstClr val="black"/>
                  </a:solidFill>
                  <a:latin typeface="Tahoma" pitchFamily="34" charset="0"/>
                </a:rPr>
                <a:t>Production /s/100nA</a:t>
              </a:r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10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1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2 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3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3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solidFill>
                        <a:prstClr val="black"/>
                      </a:solidFill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solidFill>
                        <a:prstClr val="black"/>
                      </a:solidFill>
                      <a:latin typeface="Tahoma" pitchFamily="34" charset="0"/>
                    </a:rPr>
                    <a:t>4</a:t>
                  </a:r>
                  <a:r>
                    <a:rPr lang="fr-FR" sz="1200" b="1" dirty="0">
                      <a:solidFill>
                        <a:prstClr val="black"/>
                      </a:solidFill>
                      <a:latin typeface="Tahoma" pitchFamily="34" charset="0"/>
                    </a:rPr>
                    <a:t> – 5 10</a:t>
                  </a:r>
                  <a:r>
                    <a:rPr lang="fr-FR" sz="1200" b="1" baseline="30000" dirty="0">
                      <a:solidFill>
                        <a:prstClr val="black"/>
                      </a:solidFill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4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5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solidFill>
                        <a:prstClr val="black"/>
                      </a:solidFill>
                      <a:latin typeface="Tahoma" pitchFamily="34" charset="0"/>
                    </a:rPr>
                    <a:t>5 10</a:t>
                  </a:r>
                  <a:r>
                    <a:rPr lang="fr-FR" sz="1200" b="1" baseline="30000" dirty="0">
                      <a:solidFill>
                        <a:prstClr val="black"/>
                      </a:solidFill>
                      <a:latin typeface="Tahoma" pitchFamily="34" charset="0"/>
                    </a:rPr>
                    <a:t>5</a:t>
                  </a:r>
                  <a:r>
                    <a:rPr lang="fr-FR" sz="1200" b="1" dirty="0">
                      <a:solidFill>
                        <a:prstClr val="black"/>
                      </a:solidFill>
                      <a:latin typeface="Tahoma" pitchFamily="34" charset="0"/>
                    </a:rPr>
                    <a:t> – 10</a:t>
                  </a:r>
                  <a:r>
                    <a:rPr lang="fr-FR" sz="1200" b="1" baseline="30000" dirty="0">
                      <a:solidFill>
                        <a:prstClr val="black"/>
                      </a:solidFill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1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6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6</a:t>
                  </a:r>
                  <a:r>
                    <a:rPr lang="fr-FR" sz="1200" b="1">
                      <a:solidFill>
                        <a:prstClr val="black"/>
                      </a:solidFill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solidFill>
                        <a:prstClr val="black"/>
                      </a:solidFill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9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12798" y="1870358"/>
            <a:ext cx="2003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Calibri" pitchFamily="34" charset="0"/>
              </a:rPr>
              <a:t>June 2006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7571233" y="4384218"/>
            <a:ext cx="2368550" cy="10587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628871" y="4409766"/>
            <a:ext cx="25892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Hot plasma ion source</a:t>
            </a:r>
          </a:p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100nA electrons</a:t>
            </a:r>
          </a:p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50 MeV</a:t>
            </a:r>
          </a:p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10</a:t>
            </a:r>
            <a:r>
              <a:rPr lang="en-US" sz="1400" b="1" baseline="30000" dirty="0">
                <a:solidFill>
                  <a:prstClr val="black"/>
                </a:solidFill>
                <a:latin typeface="Calibri" pitchFamily="34" charset="0"/>
              </a:rPr>
              <a:t>9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Calibri" pitchFamily="34" charset="0"/>
              </a:rPr>
              <a:t>fissons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</a:rPr>
              <a:t>/s inside the target</a:t>
            </a: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7628871" y="5386704"/>
            <a:ext cx="2915727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 pitchFamily="34" charset="0"/>
              </a:rPr>
              <a:t>nominal intensity:</a:t>
            </a:r>
          </a:p>
          <a:p>
            <a:r>
              <a:rPr lang="en-GB" b="1" dirty="0">
                <a:solidFill>
                  <a:prstClr val="black"/>
                </a:solidFill>
                <a:latin typeface="Calibri" pitchFamily="34" charset="0"/>
              </a:rPr>
              <a:t>10 </a:t>
            </a:r>
            <a:r>
              <a:rPr lang="el-GR" b="1" dirty="0">
                <a:solidFill>
                  <a:prstClr val="black"/>
                </a:solidFill>
                <a:latin typeface="Arial"/>
                <a:cs typeface="Arial"/>
              </a:rPr>
              <a:t>μ</a:t>
            </a:r>
            <a:r>
              <a:rPr lang="fr-FR" b="1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fr-FR" b="1" dirty="0">
                <a:solidFill>
                  <a:prstClr val="black"/>
                </a:solidFill>
                <a:latin typeface="Arial"/>
                <a:cs typeface="Arial"/>
                <a:sym typeface="Symbol"/>
              </a:rPr>
              <a:t>~ 10</a:t>
            </a:r>
            <a:r>
              <a:rPr lang="fr-FR" b="1" baseline="30000" dirty="0">
                <a:solidFill>
                  <a:prstClr val="black"/>
                </a:solidFill>
                <a:latin typeface="Arial"/>
                <a:cs typeface="Arial"/>
                <a:sym typeface="Symbol"/>
              </a:rPr>
              <a:t>11 </a:t>
            </a:r>
            <a:r>
              <a:rPr lang="fr-FR" b="1" dirty="0">
                <a:solidFill>
                  <a:prstClr val="black"/>
                </a:solidFill>
                <a:latin typeface="Arial"/>
                <a:cs typeface="Arial"/>
                <a:sym typeface="Symbol"/>
              </a:rPr>
              <a:t>fissions/s</a:t>
            </a:r>
            <a:endParaRPr lang="en-GB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6" name="Accolade fermante 25"/>
          <p:cNvSpPr/>
          <p:nvPr/>
        </p:nvSpPr>
        <p:spPr>
          <a:xfrm>
            <a:off x="1646090" y="2664950"/>
            <a:ext cx="301500" cy="2341562"/>
          </a:xfrm>
          <a:prstGeom prst="rightBrace">
            <a:avLst>
              <a:gd name="adj1" fmla="val 588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947590" y="3651065"/>
            <a:ext cx="720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/>
              </a:rPr>
              <a:t>×100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59154" y="38483"/>
            <a:ext cx="9144000" cy="68737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023" y="-10008"/>
            <a:ext cx="7329021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ALTO production</a:t>
            </a: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59154" y="1153154"/>
            <a:ext cx="491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Measured productions yields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at the detection point </a:t>
            </a:r>
            <a:r>
              <a:rPr lang="fr-FR" dirty="0">
                <a:solidFill>
                  <a:prstClr val="black"/>
                </a:solidFill>
                <a:latin typeface="Calibri"/>
                <a:cs typeface="Arial" pitchFamily="34" charset="0"/>
              </a:rPr>
              <a:t>at</a:t>
            </a:r>
            <a:r>
              <a:rPr lang="en-US" dirty="0">
                <a:solidFill>
                  <a:prstClr val="black"/>
                </a:solidFill>
                <a:latin typeface="Calibri"/>
                <a:cs typeface="Arial" pitchFamily="34" charset="0"/>
              </a:rPr>
              <a:t> PARRNe</a:t>
            </a:r>
            <a:endParaRPr lang="fr-FR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2901" y="737206"/>
            <a:ext cx="2767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Calibri"/>
              </a:rPr>
              <a:t>M. Lebois, M. Cheikh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Mahmed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oupe 102"/>
          <p:cNvGrpSpPr/>
          <p:nvPr/>
        </p:nvGrpSpPr>
        <p:grpSpPr>
          <a:xfrm>
            <a:off x="8354" y="6381328"/>
            <a:ext cx="9144000" cy="493023"/>
            <a:chOff x="0" y="6389265"/>
            <a:chExt cx="9144000" cy="493023"/>
          </a:xfrm>
        </p:grpSpPr>
        <p:sp>
          <p:nvSpPr>
            <p:cNvPr id="37" name="Rectangle 3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endParaRPr lang="en-US" sz="900" b="1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38" name="Forme libre 3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ZoneTexte 38"/>
            <p:cNvSpPr txBox="1">
              <a:spLocks noChangeArrowheads="1"/>
            </p:cNvSpPr>
            <p:nvPr/>
          </p:nvSpPr>
          <p:spPr bwMode="auto">
            <a:xfrm>
              <a:off x="0" y="6605289"/>
              <a:ext cx="80343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prstClr val="white"/>
                  </a:solidFill>
                  <a:latin typeface="Calibri" pitchFamily="34" charset="0"/>
                </a:rPr>
                <a:t> Taken from D.  Verney talk at IPNO 1956-2016 : Heritage from the past, legacy for the future –  Orsay - 11-13 October 2016</a:t>
              </a:r>
            </a:p>
          </p:txBody>
        </p:sp>
        <p:pic>
          <p:nvPicPr>
            <p:cNvPr id="40" name="Image 39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61AC265A-1FE1-F4FC-15D5-783098EDA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0220" y="82115"/>
            <a:ext cx="5170424" cy="320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2E903E50-B582-FA86-EDFF-443D195A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37"/>
          <a:stretch/>
        </p:blipFill>
        <p:spPr bwMode="auto">
          <a:xfrm>
            <a:off x="9559809" y="3306935"/>
            <a:ext cx="2589213" cy="43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2">
            <a:extLst>
              <a:ext uri="{FF2B5EF4-FFF2-40B4-BE49-F238E27FC236}">
                <a16:creationId xmlns:a16="http://schemas.microsoft.com/office/drawing/2014/main" id="{69946405-374D-52C9-E84B-1C95F8226CF8}"/>
              </a:ext>
            </a:extLst>
          </p:cNvPr>
          <p:cNvSpPr/>
          <p:nvPr/>
        </p:nvSpPr>
        <p:spPr>
          <a:xfrm>
            <a:off x="5828798" y="445476"/>
            <a:ext cx="7329021" cy="338554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The pioneering </a:t>
            </a:r>
            <a:r>
              <a:rPr lang="en-US" sz="1600" b="1" i="1" dirty="0" err="1">
                <a:solidFill>
                  <a:srgbClr val="FF0000"/>
                </a:solidFill>
              </a:rPr>
              <a:t>photofission</a:t>
            </a:r>
            <a:r>
              <a:rPr lang="en-US" sz="1600" b="1" i="1" dirty="0">
                <a:solidFill>
                  <a:srgbClr val="FF0000"/>
                </a:solidFill>
              </a:rPr>
              <a:t> experiment at CERN</a:t>
            </a:r>
            <a:endParaRPr lang="en-US" sz="1600" b="1" i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35C12A98-8824-8278-5422-CAFDBC21AFA8}"/>
              </a:ext>
            </a:extLst>
          </p:cNvPr>
          <p:cNvSpPr/>
          <p:nvPr/>
        </p:nvSpPr>
        <p:spPr>
          <a:xfrm>
            <a:off x="7120220" y="82115"/>
            <a:ext cx="5077257" cy="37557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64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tangolo 58">
            <a:extLst>
              <a:ext uri="{FF2B5EF4-FFF2-40B4-BE49-F238E27FC236}">
                <a16:creationId xmlns:a16="http://schemas.microsoft.com/office/drawing/2014/main" id="{C6FB6F63-991F-45A1-F0A7-AD74DD8C5C50}"/>
              </a:ext>
            </a:extLst>
          </p:cNvPr>
          <p:cNvSpPr/>
          <p:nvPr/>
        </p:nvSpPr>
        <p:spPr>
          <a:xfrm>
            <a:off x="0" y="852749"/>
            <a:ext cx="6096000" cy="579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e 9">
            <a:extLst>
              <a:ext uri="{FF2B5EF4-FFF2-40B4-BE49-F238E27FC236}">
                <a16:creationId xmlns:a16="http://schemas.microsoft.com/office/drawing/2014/main" id="{58C6DBCA-F652-E1A6-95CA-C7974059584B}"/>
              </a:ext>
            </a:extLst>
          </p:cNvPr>
          <p:cNvGrpSpPr/>
          <p:nvPr/>
        </p:nvGrpSpPr>
        <p:grpSpPr bwMode="auto">
          <a:xfrm>
            <a:off x="2" y="852749"/>
            <a:ext cx="6247721" cy="5675545"/>
            <a:chOff x="5219338" y="648000"/>
            <a:chExt cx="5520447" cy="5014876"/>
          </a:xfrm>
        </p:grpSpPr>
        <p:pic>
          <p:nvPicPr>
            <p:cNvPr id="41" name="Image 10" descr="Une image contenant texte, carte&#10;&#10;Description générée automatiquement">
              <a:extLst>
                <a:ext uri="{FF2B5EF4-FFF2-40B4-BE49-F238E27FC236}">
                  <a16:creationId xmlns:a16="http://schemas.microsoft.com/office/drawing/2014/main" id="{8651B0E8-8334-BD8C-804E-2496C7DA6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48"/>
            <a:stretch/>
          </p:blipFill>
          <p:spPr bwMode="auto">
            <a:xfrm>
              <a:off x="5219338" y="648000"/>
              <a:ext cx="4980051" cy="4826108"/>
            </a:xfrm>
            <a:prstGeom prst="rect">
              <a:avLst/>
            </a:prstGeom>
          </p:spPr>
        </p:pic>
        <p:sp>
          <p:nvSpPr>
            <p:cNvPr id="42" name="Rectangle 21">
              <a:extLst>
                <a:ext uri="{FF2B5EF4-FFF2-40B4-BE49-F238E27FC236}">
                  <a16:creationId xmlns:a16="http://schemas.microsoft.com/office/drawing/2014/main" id="{41E1C45F-38B6-FE85-5136-6C0099263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2745" y="3480619"/>
              <a:ext cx="861989" cy="432000"/>
            </a:xfrm>
            <a:prstGeom prst="ellipse">
              <a:avLst/>
            </a:prstGeom>
            <a:solidFill>
              <a:srgbClr val="70AD47"/>
            </a:solidFill>
            <a:ln w="57150">
              <a:noFill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BEDO</a:t>
              </a:r>
              <a:endParaRPr kumimoji="0" sz="362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3" name="Ellipse 12">
              <a:extLst>
                <a:ext uri="{FF2B5EF4-FFF2-40B4-BE49-F238E27FC236}">
                  <a16:creationId xmlns:a16="http://schemas.microsoft.com/office/drawing/2014/main" id="{E9A0F208-8452-B7F6-C4F9-B83CA2CAE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2845" y="1406399"/>
              <a:ext cx="1845282" cy="467957"/>
            </a:xfrm>
            <a:prstGeom prst="ellipse">
              <a:avLst/>
            </a:prstGeom>
            <a:solidFill>
              <a:srgbClr val="70AD47"/>
            </a:solidFill>
            <a:ln w="57150">
              <a:noFill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tabLst>
                  <a:tab pos="0" algn="l"/>
                  <a:tab pos="342900" algn="l"/>
                  <a:tab pos="685800" algn="l"/>
                  <a:tab pos="1027113" algn="l"/>
                  <a:tab pos="1371600" algn="l"/>
                  <a:tab pos="1714500" algn="l"/>
                  <a:tab pos="2055813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3213" algn="l"/>
                  <a:tab pos="4457700" algn="l"/>
                  <a:tab pos="4799013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736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>
                  <a:tab pos="0" algn="l"/>
                  <a:tab pos="388060" algn="l"/>
                  <a:tab pos="776120" algn="l"/>
                  <a:tab pos="1162384" algn="l"/>
                  <a:tab pos="1552240" algn="l"/>
                  <a:tab pos="1940300" algn="l"/>
                  <a:tab pos="2326564" algn="l"/>
                  <a:tab pos="2716420" algn="l"/>
                  <a:tab pos="3104479" algn="l"/>
                  <a:tab pos="3492539" algn="l"/>
                  <a:tab pos="3880599" algn="l"/>
                  <a:tab pos="4268659" algn="l"/>
                  <a:tab pos="4654923" algn="l"/>
                  <a:tab pos="5044779" algn="l"/>
                  <a:tab pos="5431043" algn="l"/>
                  <a:tab pos="5820899" algn="l"/>
                  <a:tab pos="6208959" algn="l"/>
                  <a:tab pos="6597019" algn="l"/>
                  <a:tab pos="6985079" algn="l"/>
                  <a:tab pos="7373139" algn="l"/>
                  <a:tab pos="7761199" algn="l"/>
                </a:tabLst>
                <a:defRPr/>
              </a:pPr>
              <a:r>
                <a:rPr kumimoji="0" lang="en-US" sz="1584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MS PGothic"/>
                  <a:cs typeface="Arial"/>
                </a:rPr>
                <a:t>Identification station/COeCO</a:t>
              </a:r>
            </a:p>
          </p:txBody>
        </p:sp>
        <p:cxnSp>
          <p:nvCxnSpPr>
            <p:cNvPr id="44" name="Connecteur droit avec flèche 13">
              <a:extLst>
                <a:ext uri="{FF2B5EF4-FFF2-40B4-BE49-F238E27FC236}">
                  <a16:creationId xmlns:a16="http://schemas.microsoft.com/office/drawing/2014/main" id="{CDF3139E-5A3D-9F4C-846C-58610A5D375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176250" y="4684631"/>
              <a:ext cx="234294" cy="528037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45" name="Rectangle 14">
              <a:extLst>
                <a:ext uri="{FF2B5EF4-FFF2-40B4-BE49-F238E27FC236}">
                  <a16:creationId xmlns:a16="http://schemas.microsoft.com/office/drawing/2014/main" id="{05DB9BC0-AC13-83B0-968C-9DC903908EA7}"/>
                </a:ext>
              </a:extLst>
            </p:cNvPr>
            <p:cNvSpPr/>
            <p:nvPr/>
          </p:nvSpPr>
          <p:spPr bwMode="auto">
            <a:xfrm rot="18846371">
              <a:off x="6378469" y="1552226"/>
              <a:ext cx="1161834" cy="497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9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  <a:t>PARRNe</a:t>
              </a:r>
              <a:br>
                <a:rPr kumimoji="0" lang="en-US" sz="1019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en-US" sz="1019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  <a:t>Mass separator</a:t>
              </a:r>
              <a:endParaRPr kumimoji="0" sz="22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19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  <a:t>(magnet dipole</a:t>
              </a:r>
              <a:r>
                <a:rPr kumimoji="0" lang="en-US" sz="1019" b="1" i="0" u="none" strike="noStrike" kern="0" cap="none" spc="0" normalizeH="0" baseline="0" noProof="0">
                  <a:ln>
                    <a:noFill/>
                  </a:ln>
                  <a:solidFill>
                    <a:srgbClr val="00294B"/>
                  </a:solidFill>
                  <a:effectLst/>
                  <a:uLnTx/>
                  <a:uFillTx/>
                  <a:latin typeface="Calibri"/>
                  <a:cs typeface="Arial"/>
                </a:rPr>
                <a:t>)</a:t>
              </a:r>
              <a:endParaRPr kumimoji="0" sz="226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</p:txBody>
        </p:sp>
        <p:cxnSp>
          <p:nvCxnSpPr>
            <p:cNvPr id="46" name="Connecteur droit avec flèche 15">
              <a:extLst>
                <a:ext uri="{FF2B5EF4-FFF2-40B4-BE49-F238E27FC236}">
                  <a16:creationId xmlns:a16="http://schemas.microsoft.com/office/drawing/2014/main" id="{B5698A4C-3305-5EF3-9BA9-3984AA9D94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2648" y="2049264"/>
              <a:ext cx="144016" cy="1216935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miter lim="800000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Connecteur droit avec flèche 16">
              <a:extLst>
                <a:ext uri="{FF2B5EF4-FFF2-40B4-BE49-F238E27FC236}">
                  <a16:creationId xmlns:a16="http://schemas.microsoft.com/office/drawing/2014/main" id="{A59F517C-D449-1D55-8791-71A3123753D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228667" y="3029744"/>
              <a:ext cx="1535072" cy="140097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miter lim="800000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" name="Rectangle 21">
              <a:extLst>
                <a:ext uri="{FF2B5EF4-FFF2-40B4-BE49-F238E27FC236}">
                  <a16:creationId xmlns:a16="http://schemas.microsoft.com/office/drawing/2014/main" id="{AB92A56E-2F8A-7EB7-F3EC-0C5875DE1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7834" y="5230876"/>
              <a:ext cx="900000" cy="432000"/>
            </a:xfrm>
            <a:prstGeom prst="ellipse">
              <a:avLst/>
            </a:prstGeom>
            <a:solidFill>
              <a:srgbClr val="70AD47"/>
            </a:solidFill>
            <a:ln w="57150">
              <a:noFill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LINO</a:t>
              </a:r>
              <a:endParaRPr kumimoji="0" sz="362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7C4ADC8A-F2DD-4B4A-FDC5-2D397033C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791" y="5227785"/>
              <a:ext cx="900000" cy="432000"/>
            </a:xfrm>
            <a:prstGeom prst="rect">
              <a:avLst/>
            </a:prstGeom>
            <a:solidFill>
              <a:srgbClr val="70AD47"/>
            </a:solidFill>
            <a:ln w="57150">
              <a:solidFill>
                <a:sysClr val="windowText" lastClr="000000"/>
              </a:solidFill>
              <a:prstDash val="sysDash"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MLLTRAP</a:t>
              </a:r>
              <a:endParaRPr kumimoji="0" sz="362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50" name="Connecteur droit avec flèche 19">
              <a:extLst>
                <a:ext uri="{FF2B5EF4-FFF2-40B4-BE49-F238E27FC236}">
                  <a16:creationId xmlns:a16="http://schemas.microsoft.com/office/drawing/2014/main" id="{F428CD5D-DC1F-FDBC-31C4-779CA085B2F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304857" y="4235088"/>
              <a:ext cx="450982" cy="99578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cxnSp>
          <p:nvCxnSpPr>
            <p:cNvPr id="51" name="Connecteur droit avec flèche 20">
              <a:extLst>
                <a:ext uri="{FF2B5EF4-FFF2-40B4-BE49-F238E27FC236}">
                  <a16:creationId xmlns:a16="http://schemas.microsoft.com/office/drawing/2014/main" id="{9F2CB092-19EB-5596-72DC-DF692A59320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665156" y="4126751"/>
              <a:ext cx="227138" cy="1085917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Connecteur droit avec flèche 21">
              <a:extLst>
                <a:ext uri="{FF2B5EF4-FFF2-40B4-BE49-F238E27FC236}">
                  <a16:creationId xmlns:a16="http://schemas.microsoft.com/office/drawing/2014/main" id="{1040E921-7407-67E3-9DE3-9C4928864DD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61410" y="2566319"/>
              <a:ext cx="331678" cy="304339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Connecteur droit avec flèche 22">
              <a:extLst>
                <a:ext uri="{FF2B5EF4-FFF2-40B4-BE49-F238E27FC236}">
                  <a16:creationId xmlns:a16="http://schemas.microsoft.com/office/drawing/2014/main" id="{A7DB3882-5001-B9B0-D7A4-49B3C3E89E3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925275" y="3615231"/>
              <a:ext cx="335448" cy="81388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Connecteur droit avec flèche 23">
              <a:extLst>
                <a:ext uri="{FF2B5EF4-FFF2-40B4-BE49-F238E27FC236}">
                  <a16:creationId xmlns:a16="http://schemas.microsoft.com/office/drawing/2014/main" id="{6B9DD4F8-205B-DC7F-8FE9-DBB1B1B044B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04343" y="1874357"/>
              <a:ext cx="204297" cy="456422"/>
            </a:xfrm>
            <a:prstGeom prst="straightConnector1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5" name="Rectangle 21">
              <a:extLst>
                <a:ext uri="{FF2B5EF4-FFF2-40B4-BE49-F238E27FC236}">
                  <a16:creationId xmlns:a16="http://schemas.microsoft.com/office/drawing/2014/main" id="{DAB2F963-068C-AA63-FCA8-AED766BBD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2293" y="2118626"/>
              <a:ext cx="1307095" cy="599861"/>
            </a:xfrm>
            <a:prstGeom prst="ellipse">
              <a:avLst/>
            </a:prstGeom>
            <a:solidFill>
              <a:srgbClr val="70AD47"/>
            </a:solidFill>
            <a:ln w="57150">
              <a:noFill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TETRA </a:t>
              </a:r>
              <a:r>
                <a:rPr kumimoji="0" lang="fr-FR" sz="1584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/</a:t>
              </a:r>
              <a:endParaRPr kumimoji="0" sz="36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F</a:t>
              </a:r>
              <a:r>
                <a:rPr kumimoji="0" lang="fr-FR" sz="1584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RØZEN</a:t>
              </a:r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492BDEDF-9591-0AB4-E7EE-976868E1A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857" y="5212668"/>
              <a:ext cx="900000" cy="432000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57150">
              <a:solidFill>
                <a:sysClr val="windowText" lastClr="000000"/>
              </a:solidFill>
              <a:prstDash val="sysDash"/>
            </a:ln>
          </p:spPr>
          <p:txBody>
            <a:bodyPr anchor="ctr"/>
            <a:lstStyle>
              <a:lvl1pPr>
                <a:spcBef>
                  <a:spcPts val="0"/>
                </a:spcBef>
                <a:buFont typeface="Arial"/>
                <a:buChar char="•"/>
                <a:defRPr sz="3200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Arial"/>
                <a:buChar char="–"/>
                <a:defRPr sz="2800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Font typeface="Arial"/>
                <a:buChar char="•"/>
                <a:defRPr sz="2400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Font typeface="Arial"/>
                <a:buChar char="–"/>
                <a:defRPr sz="2000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2000">
                  <a:solidFill>
                    <a:schemeClr val="tx1"/>
                  </a:solidFill>
                  <a:latin typeface="Arial"/>
                </a:defRPr>
              </a:lvl9pPr>
            </a:lstStyle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1584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POLAREX</a:t>
              </a:r>
              <a:endParaRPr kumimoji="0" sz="362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7" name="Rectangle 26">
              <a:extLst>
                <a:ext uri="{FF2B5EF4-FFF2-40B4-BE49-F238E27FC236}">
                  <a16:creationId xmlns:a16="http://schemas.microsoft.com/office/drawing/2014/main" id="{98F83CEE-3548-8F98-F2F0-838F216E509F}"/>
                </a:ext>
              </a:extLst>
            </p:cNvPr>
            <p:cNvSpPr/>
            <p:nvPr/>
          </p:nvSpPr>
          <p:spPr bwMode="auto">
            <a:xfrm>
              <a:off x="9677122" y="2855489"/>
              <a:ext cx="1062663" cy="389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32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  <a:t>Kicker-Bender</a:t>
              </a:r>
              <a:endParaRPr kumimoji="0" sz="226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algn="ctr" defTabSz="11372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32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cs typeface="Arial"/>
                </a:rPr>
                <a:t>(35°)</a:t>
              </a:r>
              <a:endParaRPr kumimoji="0" lang="en-US" sz="1188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58" name="Titre 1">
            <a:extLst>
              <a:ext uri="{FF2B5EF4-FFF2-40B4-BE49-F238E27FC236}">
                <a16:creationId xmlns:a16="http://schemas.microsoft.com/office/drawing/2014/main" id="{3F7D97F7-4030-0E88-161B-21700E0D55D5}"/>
              </a:ext>
            </a:extLst>
          </p:cNvPr>
          <p:cNvSpPr txBox="1">
            <a:spLocks/>
          </p:cNvSpPr>
          <p:nvPr/>
        </p:nvSpPr>
        <p:spPr bwMode="auto">
          <a:xfrm>
            <a:off x="0" y="55082"/>
            <a:ext cx="8325800" cy="488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34826">
              <a:lnSpc>
                <a:spcPct val="90000"/>
              </a:lnSpc>
              <a:spcBef>
                <a:spcPts val="0"/>
              </a:spcBef>
              <a:buNone/>
              <a:defRPr sz="2716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3482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69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cs typeface="Arial"/>
              </a:rPr>
              <a:t>ALTO-LEB : Observation – Room 110</a:t>
            </a:r>
          </a:p>
        </p:txBody>
      </p:sp>
      <p:pic>
        <p:nvPicPr>
          <p:cNvPr id="62" name="Picture 2" descr="D:\projets\altophy\detecteurs\bedo\BEDO-SPECOLOR-ALTOPHY 2.jpg">
            <a:extLst>
              <a:ext uri="{FF2B5EF4-FFF2-40B4-BE49-F238E27FC236}">
                <a16:creationId xmlns:a16="http://schemas.microsoft.com/office/drawing/2014/main" id="{F066D940-BFF5-4735-5FCB-1C7078F7F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0"/>
          <a:stretch/>
        </p:blipFill>
        <p:spPr bwMode="auto">
          <a:xfrm>
            <a:off x="9092792" y="2240668"/>
            <a:ext cx="2969431" cy="441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B2391CD-B4E4-4F5F-B4FF-F698978047D5}"/>
              </a:ext>
            </a:extLst>
          </p:cNvPr>
          <p:cNvSpPr txBox="1"/>
          <p:nvPr/>
        </p:nvSpPr>
        <p:spPr>
          <a:xfrm>
            <a:off x="5774014" y="4004967"/>
            <a:ext cx="3154326" cy="1569660"/>
          </a:xfrm>
          <a:prstGeom prst="rect">
            <a:avLst/>
          </a:prstGeom>
          <a:solidFill>
            <a:schemeClr val="bg1"/>
          </a:solidFill>
          <a:ln w="69850">
            <a:solidFill>
              <a:srgbClr val="FAD052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  <a:latin typeface="+mn-lt"/>
              </a:rPr>
              <a:t>BE</a:t>
            </a:r>
            <a:r>
              <a:rPr lang="fr-FR" sz="2400" dirty="0" err="1">
                <a:solidFill>
                  <a:srgbClr val="0432FF"/>
                </a:solidFill>
                <a:latin typeface="+mn-lt"/>
              </a:rPr>
              <a:t>ta</a:t>
            </a:r>
            <a:r>
              <a:rPr lang="fr-FR" sz="2400" dirty="0">
                <a:solidFill>
                  <a:srgbClr val="0432FF"/>
                </a:solidFill>
                <a:latin typeface="+mn-lt"/>
              </a:rPr>
              <a:t> </a:t>
            </a:r>
            <a:r>
              <a:rPr lang="fr-FR" sz="2400" b="1" dirty="0" err="1">
                <a:solidFill>
                  <a:srgbClr val="0432FF"/>
                </a:solidFill>
                <a:latin typeface="+mn-lt"/>
              </a:rPr>
              <a:t>D</a:t>
            </a:r>
            <a:r>
              <a:rPr lang="fr-FR" sz="2400" dirty="0" err="1">
                <a:solidFill>
                  <a:srgbClr val="0432FF"/>
                </a:solidFill>
                <a:latin typeface="+mn-lt"/>
              </a:rPr>
              <a:t>ecay</a:t>
            </a:r>
            <a:r>
              <a:rPr lang="fr-FR" sz="2400" dirty="0">
                <a:solidFill>
                  <a:srgbClr val="0432FF"/>
                </a:solidFill>
                <a:latin typeface="+mn-lt"/>
              </a:rPr>
              <a:t> in </a:t>
            </a:r>
            <a:r>
              <a:rPr lang="fr-FR" sz="2400" b="1" dirty="0">
                <a:solidFill>
                  <a:srgbClr val="0432FF"/>
                </a:solidFill>
                <a:latin typeface="+mn-lt"/>
              </a:rPr>
              <a:t>O</a:t>
            </a:r>
            <a:r>
              <a:rPr lang="fr-FR" sz="2400" dirty="0">
                <a:solidFill>
                  <a:srgbClr val="0432FF"/>
                </a:solidFill>
                <a:latin typeface="+mn-lt"/>
              </a:rPr>
              <a:t>rsay </a:t>
            </a:r>
            <a:endParaRPr lang="fr-FR" sz="24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up to 5 </a:t>
            </a:r>
            <a:r>
              <a:rPr lang="en-US" sz="1800" dirty="0" err="1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HPGe</a:t>
            </a: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, </a:t>
            </a:r>
            <a:r>
              <a:rPr lang="en-US" sz="1800" dirty="0" err="1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ε</a:t>
            </a: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 = 5-6%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4π β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Fast-timing studies </a:t>
            </a:r>
          </a:p>
          <a:p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    using LaBr</a:t>
            </a:r>
            <a:r>
              <a:rPr lang="en-US" sz="1800" baseline="-250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3 </a:t>
            </a:r>
            <a:r>
              <a:rPr lang="en-US" sz="18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detectors</a:t>
            </a: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3B6782D8-7338-7742-E5E9-65169AB4645A}"/>
              </a:ext>
            </a:extLst>
          </p:cNvPr>
          <p:cNvSpPr/>
          <p:nvPr/>
        </p:nvSpPr>
        <p:spPr>
          <a:xfrm>
            <a:off x="5656652" y="2548583"/>
            <a:ext cx="2526302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Neutron detection </a:t>
            </a:r>
          </a:p>
          <a:p>
            <a:r>
              <a:rPr lang="en-US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80 </a:t>
            </a:r>
            <a:r>
              <a:rPr lang="en-US" baseline="300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3</a:t>
            </a:r>
            <a:r>
              <a:rPr lang="en-US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He tubes ε(</a:t>
            </a:r>
            <a:r>
              <a:rPr lang="en-US" baseline="33000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252</a:t>
            </a:r>
            <a:r>
              <a:rPr lang="en-US" dirty="0">
                <a:solidFill>
                  <a:srgbClr val="0432FF"/>
                </a:solidFill>
                <a:latin typeface="+mn-lt"/>
                <a:ea typeface="ＭＳ Ｐゴシック" pitchFamily="34"/>
                <a:cs typeface="ＭＳ Ｐゴシック" pitchFamily="34"/>
              </a:rPr>
              <a:t>Cf) </a:t>
            </a:r>
          </a:p>
        </p:txBody>
      </p:sp>
      <p:sp>
        <p:nvSpPr>
          <p:cNvPr id="66" name="Rectangle 25">
            <a:extLst>
              <a:ext uri="{FF2B5EF4-FFF2-40B4-BE49-F238E27FC236}">
                <a16:creationId xmlns:a16="http://schemas.microsoft.com/office/drawing/2014/main" id="{82D8EEF6-E7AB-12BC-DC85-DD52DCE47910}"/>
              </a:ext>
            </a:extLst>
          </p:cNvPr>
          <p:cNvSpPr/>
          <p:nvPr/>
        </p:nvSpPr>
        <p:spPr>
          <a:xfrm>
            <a:off x="5332639" y="1659195"/>
            <a:ext cx="25263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432FF"/>
                </a:solidFill>
                <a:latin typeface="+mn-lt"/>
                <a:cs typeface="Arial" panose="020B0604020202020204" pitchFamily="34" charset="0"/>
              </a:rPr>
              <a:t>Conversion Electron</a:t>
            </a:r>
          </a:p>
          <a:p>
            <a:r>
              <a:rPr lang="it-IT" b="1" dirty="0" err="1">
                <a:solidFill>
                  <a:srgbClr val="0432FF"/>
                </a:solidFill>
                <a:ea typeface="ＭＳ Ｐゴシック" pitchFamily="34"/>
                <a:cs typeface="Arial" panose="020B0604020202020204" pitchFamily="34" charset="0"/>
              </a:rPr>
              <a:t>Spectroscopy</a:t>
            </a:r>
            <a:endParaRPr lang="en-US" b="1" dirty="0">
              <a:solidFill>
                <a:srgbClr val="0432FF"/>
              </a:solidFill>
              <a:latin typeface="+mn-lt"/>
              <a:ea typeface="ＭＳ Ｐゴシック" pitchFamily="34"/>
              <a:cs typeface="ＭＳ Ｐゴシック" pitchFamily="34"/>
            </a:endParaRPr>
          </a:p>
        </p:txBody>
      </p: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621F3E41-1E81-EB35-4562-8645D38BBD43}"/>
              </a:ext>
            </a:extLst>
          </p:cNvPr>
          <p:cNvGrpSpPr/>
          <p:nvPr/>
        </p:nvGrpSpPr>
        <p:grpSpPr>
          <a:xfrm>
            <a:off x="8532397" y="205409"/>
            <a:ext cx="3345744" cy="3502602"/>
            <a:chOff x="8532397" y="205409"/>
            <a:chExt cx="3345744" cy="3502602"/>
          </a:xfrm>
        </p:grpSpPr>
        <p:sp>
          <p:nvSpPr>
            <p:cNvPr id="68" name="Figura a mano libera 67">
              <a:extLst>
                <a:ext uri="{FF2B5EF4-FFF2-40B4-BE49-F238E27FC236}">
                  <a16:creationId xmlns:a16="http://schemas.microsoft.com/office/drawing/2014/main" id="{338A906A-8E2F-08B6-5DB7-42CD886DDC97}"/>
                </a:ext>
              </a:extLst>
            </p:cNvPr>
            <p:cNvSpPr/>
            <p:nvPr/>
          </p:nvSpPr>
          <p:spPr>
            <a:xfrm rot="4031625" flipH="1">
              <a:off x="9267746" y="2590838"/>
              <a:ext cx="1875044" cy="359301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2">
              <a:extLst>
                <a:ext uri="{FF2B5EF4-FFF2-40B4-BE49-F238E27FC236}">
                  <a16:creationId xmlns:a16="http://schemas.microsoft.com/office/drawing/2014/main" id="{027A1526-A0C7-8EBE-9E43-9C5D659FCB31}"/>
                </a:ext>
              </a:extLst>
            </p:cNvPr>
            <p:cNvSpPr/>
            <p:nvPr/>
          </p:nvSpPr>
          <p:spPr>
            <a:xfrm>
              <a:off x="8532397" y="205409"/>
              <a:ext cx="334574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i="1" dirty="0">
                  <a:solidFill>
                    <a:srgbClr val="00FDFF"/>
                  </a:solidFill>
                  <a:latin typeface="+mn-lt"/>
                  <a:cs typeface="Arial" panose="020B0604020202020204" pitchFamily="34" charset="0"/>
                </a:rPr>
                <a:t>BEDO TAPE STATION</a:t>
              </a:r>
            </a:p>
            <a:p>
              <a:r>
                <a:rPr lang="en-US" sz="2000" i="1" dirty="0">
                  <a:solidFill>
                    <a:srgbClr val="00FDFF"/>
                  </a:solidFill>
                  <a:ea typeface="ＭＳ Ｐゴシック" pitchFamily="34"/>
                  <a:cs typeface="Arial" panose="020B0604020202020204" pitchFamily="34" charset="0"/>
                </a:rPr>
                <a:t>mechanical design</a:t>
              </a:r>
            </a:p>
            <a:p>
              <a:r>
                <a:rPr lang="en-US" sz="2000" i="1" dirty="0">
                  <a:solidFill>
                    <a:schemeClr val="bg1"/>
                  </a:solidFill>
                  <a:latin typeface="+mn-lt"/>
                  <a:ea typeface="ＭＳ Ｐゴシック" pitchFamily="34"/>
                  <a:cs typeface="Arial" panose="020B0604020202020204" pitchFamily="34" charset="0"/>
                </a:rPr>
                <a:t>also used at</a:t>
              </a:r>
            </a:p>
            <a:p>
              <a:r>
                <a:rPr lang="en-US" sz="2000" i="1" dirty="0">
                  <a:solidFill>
                    <a:schemeClr val="bg1"/>
                  </a:solidFill>
                  <a:ea typeface="ＭＳ Ｐゴシック" pitchFamily="34"/>
                  <a:cs typeface="Arial" panose="020B0604020202020204" pitchFamily="34" charset="0"/>
                </a:rPr>
                <a:t>ISOL-facility </a:t>
              </a:r>
              <a:r>
                <a:rPr lang="en-US" sz="2000" i="1" dirty="0">
                  <a:solidFill>
                    <a:schemeClr val="bg1"/>
                  </a:solidFill>
                  <a:latin typeface="+mn-lt"/>
                  <a:ea typeface="ＭＳ Ｐゴシック" pitchFamily="34"/>
                  <a:cs typeface="Arial" panose="020B0604020202020204" pitchFamily="34" charset="0"/>
                </a:rPr>
                <a:t>SPES (Italy)</a:t>
              </a:r>
            </a:p>
            <a:p>
              <a:r>
                <a:rPr lang="en-US" sz="2000" i="1" dirty="0" err="1">
                  <a:solidFill>
                    <a:schemeClr val="bg1"/>
                  </a:solidFill>
                  <a:ea typeface="ＭＳ Ｐゴシック" pitchFamily="34"/>
                  <a:cs typeface="Arial" panose="020B0604020202020204" pitchFamily="34" charset="0"/>
                </a:rPr>
                <a:t>iThemba</a:t>
              </a:r>
              <a:r>
                <a:rPr lang="en-US" sz="2000" i="1" dirty="0">
                  <a:solidFill>
                    <a:schemeClr val="bg1"/>
                  </a:solidFill>
                  <a:ea typeface="ＭＳ Ｐゴシック" pitchFamily="34"/>
                  <a:cs typeface="Arial" panose="020B0604020202020204" pitchFamily="34" charset="0"/>
                </a:rPr>
                <a:t>  Lab  (ZA)</a:t>
              </a:r>
              <a:r>
                <a:rPr lang="en-US" sz="2000" i="1" dirty="0">
                  <a:solidFill>
                    <a:schemeClr val="bg1"/>
                  </a:solidFill>
                  <a:latin typeface="+mn-lt"/>
                  <a:ea typeface="ＭＳ Ｐゴシック" pitchFamily="34"/>
                  <a:cs typeface="Arial" panose="020B0604020202020204" pitchFamily="34" charset="0"/>
                </a:rPr>
                <a:t> </a:t>
              </a:r>
              <a:endParaRPr lang="en-US" i="1" dirty="0">
                <a:solidFill>
                  <a:schemeClr val="bg1"/>
                </a:solidFill>
                <a:latin typeface="+mn-lt"/>
                <a:ea typeface="ＭＳ Ｐゴシック" pitchFamily="34"/>
                <a:cs typeface="ＭＳ Ｐゴシック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416CB3-5923-4221-B51E-FF6D700C5550}"/>
              </a:ext>
            </a:extLst>
          </p:cNvPr>
          <p:cNvSpPr/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609B1-450C-481B-BDE3-482DE9EDD94C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45648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Decay studies in Orsay” - BEDO program – extremely productive ! </a:t>
            </a:r>
          </a:p>
        </p:txBody>
      </p:sp>
      <p:pic>
        <p:nvPicPr>
          <p:cNvPr id="28" name="Image 6" descr="region4.jpg">
            <a:extLst>
              <a:ext uri="{FF2B5EF4-FFF2-40B4-BE49-F238E27FC236}">
                <a16:creationId xmlns:a16="http://schemas.microsoft.com/office/drawing/2014/main" id="{92F8AEEC-C50A-4835-BAC8-6501177F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915" y="1501453"/>
            <a:ext cx="377031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e 18">
            <a:extLst>
              <a:ext uri="{FF2B5EF4-FFF2-40B4-BE49-F238E27FC236}">
                <a16:creationId xmlns:a16="http://schemas.microsoft.com/office/drawing/2014/main" id="{1D66A40B-7837-49A6-9C64-722ACAF5CB54}"/>
              </a:ext>
            </a:extLst>
          </p:cNvPr>
          <p:cNvGrpSpPr>
            <a:grpSpLocks/>
          </p:cNvGrpSpPr>
          <p:nvPr/>
        </p:nvGrpSpPr>
        <p:grpSpPr bwMode="auto">
          <a:xfrm>
            <a:off x="2995544" y="4702104"/>
            <a:ext cx="528637" cy="261938"/>
            <a:chOff x="3063832" y="3877294"/>
            <a:chExt cx="528451" cy="2612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562FFF-8E9C-4509-B3BE-43E948C1068B}"/>
                </a:ext>
              </a:extLst>
            </p:cNvPr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ZoneTexte 266">
              <a:extLst>
                <a:ext uri="{FF2B5EF4-FFF2-40B4-BE49-F238E27FC236}">
                  <a16:creationId xmlns:a16="http://schemas.microsoft.com/office/drawing/2014/main" id="{C0566EC6-3ED3-469A-9B15-F6F6F52F2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Zn81</a:t>
              </a:r>
            </a:p>
          </p:txBody>
        </p: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0501301-1ED9-4F7E-9315-5008432B13A1}"/>
              </a:ext>
            </a:extLst>
          </p:cNvPr>
          <p:cNvCxnSpPr/>
          <p:nvPr/>
        </p:nvCxnSpPr>
        <p:spPr>
          <a:xfrm flipV="1">
            <a:off x="3919165" y="4362652"/>
            <a:ext cx="347205" cy="1226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18">
            <a:extLst>
              <a:ext uri="{FF2B5EF4-FFF2-40B4-BE49-F238E27FC236}">
                <a16:creationId xmlns:a16="http://schemas.microsoft.com/office/drawing/2014/main" id="{76D7D3CB-AA85-420F-888B-D63CF6883831}"/>
              </a:ext>
            </a:extLst>
          </p:cNvPr>
          <p:cNvGrpSpPr>
            <a:grpSpLocks/>
          </p:cNvGrpSpPr>
          <p:nvPr/>
        </p:nvGrpSpPr>
        <p:grpSpPr bwMode="auto">
          <a:xfrm>
            <a:off x="3834640" y="4393878"/>
            <a:ext cx="528637" cy="261938"/>
            <a:chOff x="3063832" y="3877294"/>
            <a:chExt cx="528451" cy="2612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A86555-0F03-4EE1-96C6-492D75D00CFF}"/>
                </a:ext>
              </a:extLst>
            </p:cNvPr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ZoneTexte 266">
              <a:extLst>
                <a:ext uri="{FF2B5EF4-FFF2-40B4-BE49-F238E27FC236}">
                  <a16:creationId xmlns:a16="http://schemas.microsoft.com/office/drawing/2014/main" id="{491B35F1-3FE8-448F-A609-3C868836A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Ga84</a:t>
              </a:r>
            </a:p>
          </p:txBody>
        </p:sp>
      </p:grpSp>
      <p:grpSp>
        <p:nvGrpSpPr>
          <p:cNvPr id="38" name="Groupe 22">
            <a:extLst>
              <a:ext uri="{FF2B5EF4-FFF2-40B4-BE49-F238E27FC236}">
                <a16:creationId xmlns:a16="http://schemas.microsoft.com/office/drawing/2014/main" id="{81817D1F-AC50-4415-862F-9D500DEAA875}"/>
              </a:ext>
            </a:extLst>
          </p:cNvPr>
          <p:cNvGrpSpPr>
            <a:grpSpLocks/>
          </p:cNvGrpSpPr>
          <p:nvPr/>
        </p:nvGrpSpPr>
        <p:grpSpPr bwMode="auto">
          <a:xfrm>
            <a:off x="3410777" y="4390703"/>
            <a:ext cx="528638" cy="260350"/>
            <a:chOff x="3057894" y="3877294"/>
            <a:chExt cx="528451" cy="26125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CFD54EF-5DF6-4982-87AA-A2A83C8E1E67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ZoneTexte 264">
              <a:extLst>
                <a:ext uri="{FF2B5EF4-FFF2-40B4-BE49-F238E27FC236}">
                  <a16:creationId xmlns:a16="http://schemas.microsoft.com/office/drawing/2014/main" id="{8FBC21BA-CFA8-4544-96DB-35C8FF741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Ga83</a:t>
              </a:r>
            </a:p>
          </p:txBody>
        </p:sp>
      </p:grpSp>
      <p:grpSp>
        <p:nvGrpSpPr>
          <p:cNvPr id="41" name="Groupe 22">
            <a:extLst>
              <a:ext uri="{FF2B5EF4-FFF2-40B4-BE49-F238E27FC236}">
                <a16:creationId xmlns:a16="http://schemas.microsoft.com/office/drawing/2014/main" id="{05305D00-10FE-4617-A6AE-B8DBDBD1370B}"/>
              </a:ext>
            </a:extLst>
          </p:cNvPr>
          <p:cNvGrpSpPr>
            <a:grpSpLocks/>
          </p:cNvGrpSpPr>
          <p:nvPr/>
        </p:nvGrpSpPr>
        <p:grpSpPr bwMode="auto">
          <a:xfrm>
            <a:off x="2980565" y="4389116"/>
            <a:ext cx="528637" cy="260350"/>
            <a:chOff x="3057894" y="3877294"/>
            <a:chExt cx="528451" cy="26125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F246B6-5CBB-4ECC-BAC7-C08E06BC18A8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ZoneTexte 264">
              <a:extLst>
                <a:ext uri="{FF2B5EF4-FFF2-40B4-BE49-F238E27FC236}">
                  <a16:creationId xmlns:a16="http://schemas.microsoft.com/office/drawing/2014/main" id="{BA277243-4CDE-4E29-B7AA-AF0BFFDE5E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Ga82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D46BEC3-1E70-4548-BB30-0A7EE175346A}"/>
              </a:ext>
            </a:extLst>
          </p:cNvPr>
          <p:cNvGrpSpPr>
            <a:grpSpLocks/>
          </p:cNvGrpSpPr>
          <p:nvPr/>
        </p:nvGrpSpPr>
        <p:grpSpPr bwMode="auto">
          <a:xfrm>
            <a:off x="4260090" y="4393878"/>
            <a:ext cx="528637" cy="261938"/>
            <a:chOff x="3063832" y="3877294"/>
            <a:chExt cx="528451" cy="2612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1A35BFB-51DB-42FB-9DDB-BF33F86B3733}"/>
                </a:ext>
              </a:extLst>
            </p:cNvPr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ZoneTexte 266">
              <a:extLst>
                <a:ext uri="{FF2B5EF4-FFF2-40B4-BE49-F238E27FC236}">
                  <a16:creationId xmlns:a16="http://schemas.microsoft.com/office/drawing/2014/main" id="{C2EFDEE2-3CCE-4A26-A484-4E6B1CEC8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Ga85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911E2CB-95D3-4090-85A7-027A60B2D702}"/>
              </a:ext>
            </a:extLst>
          </p:cNvPr>
          <p:cNvGrpSpPr>
            <a:grpSpLocks/>
          </p:cNvGrpSpPr>
          <p:nvPr/>
        </p:nvGrpSpPr>
        <p:grpSpPr bwMode="auto">
          <a:xfrm>
            <a:off x="2136015" y="4381178"/>
            <a:ext cx="528637" cy="260350"/>
            <a:chOff x="3057894" y="3877294"/>
            <a:chExt cx="528451" cy="26125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0ACD327-2FF8-4273-9444-87673F70B676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ZoneTexte 264">
              <a:extLst>
                <a:ext uri="{FF2B5EF4-FFF2-40B4-BE49-F238E27FC236}">
                  <a16:creationId xmlns:a16="http://schemas.microsoft.com/office/drawing/2014/main" id="{B5F2E3F0-F35B-4502-8690-0F4B195DB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Ga80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E48A929-8D7B-428C-899F-64F1AC213EF1}"/>
              </a:ext>
            </a:extLst>
          </p:cNvPr>
          <p:cNvGrpSpPr>
            <a:grpSpLocks/>
          </p:cNvGrpSpPr>
          <p:nvPr/>
        </p:nvGrpSpPr>
        <p:grpSpPr bwMode="auto">
          <a:xfrm>
            <a:off x="1701040" y="4390703"/>
            <a:ext cx="528637" cy="260350"/>
            <a:chOff x="3057894" y="3877294"/>
            <a:chExt cx="528451" cy="26125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A20C40-45EC-49DC-944F-C42D2E1E2C9B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ZoneTexte 264">
              <a:extLst>
                <a:ext uri="{FF2B5EF4-FFF2-40B4-BE49-F238E27FC236}">
                  <a16:creationId xmlns:a16="http://schemas.microsoft.com/office/drawing/2014/main" id="{5A61DDF7-3A2C-43A6-B000-CA505D685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Ga79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A1F4AE2-7F2D-455E-90C7-38F02DB51378}"/>
              </a:ext>
            </a:extLst>
          </p:cNvPr>
          <p:cNvGrpSpPr>
            <a:grpSpLocks/>
          </p:cNvGrpSpPr>
          <p:nvPr/>
        </p:nvGrpSpPr>
        <p:grpSpPr bwMode="auto">
          <a:xfrm>
            <a:off x="1699452" y="4076378"/>
            <a:ext cx="528638" cy="260350"/>
            <a:chOff x="3057894" y="3877294"/>
            <a:chExt cx="528451" cy="2612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BCFA229-F513-4298-AEE8-85F9AEF922F4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5" name="ZoneTexte 264">
              <a:extLst>
                <a:ext uri="{FF2B5EF4-FFF2-40B4-BE49-F238E27FC236}">
                  <a16:creationId xmlns:a16="http://schemas.microsoft.com/office/drawing/2014/main" id="{B6A40B2F-EE9E-461E-96F0-4275E5971C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Ge80</a:t>
              </a:r>
            </a:p>
          </p:txBody>
        </p:sp>
      </p:grpSp>
      <p:grpSp>
        <p:nvGrpSpPr>
          <p:cNvPr id="56" name="Groupe 22">
            <a:extLst>
              <a:ext uri="{FF2B5EF4-FFF2-40B4-BE49-F238E27FC236}">
                <a16:creationId xmlns:a16="http://schemas.microsoft.com/office/drawing/2014/main" id="{C5A81DD4-51AE-4FDE-A7D8-C96CEB74B572}"/>
              </a:ext>
            </a:extLst>
          </p:cNvPr>
          <p:cNvGrpSpPr>
            <a:grpSpLocks/>
          </p:cNvGrpSpPr>
          <p:nvPr/>
        </p:nvGrpSpPr>
        <p:grpSpPr bwMode="auto">
          <a:xfrm>
            <a:off x="1258127" y="4074791"/>
            <a:ext cx="528638" cy="260350"/>
            <a:chOff x="3057894" y="3877294"/>
            <a:chExt cx="528451" cy="26125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9DF81B-18CE-4184-A187-8F0864FB024A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ZoneTexte 264">
              <a:extLst>
                <a:ext uri="{FF2B5EF4-FFF2-40B4-BE49-F238E27FC236}">
                  <a16:creationId xmlns:a16="http://schemas.microsoft.com/office/drawing/2014/main" id="{3770D50D-D84B-4AEE-9B43-50225EC8D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Ge79</a:t>
              </a:r>
            </a:p>
          </p:txBody>
        </p:sp>
      </p:grpSp>
      <p:grpSp>
        <p:nvGrpSpPr>
          <p:cNvPr id="59" name="Groupe 22">
            <a:extLst>
              <a:ext uri="{FF2B5EF4-FFF2-40B4-BE49-F238E27FC236}">
                <a16:creationId xmlns:a16="http://schemas.microsoft.com/office/drawing/2014/main" id="{364D1DAF-C308-4042-8BB7-CA8BC8905EFF}"/>
              </a:ext>
            </a:extLst>
          </p:cNvPr>
          <p:cNvGrpSpPr>
            <a:grpSpLocks/>
          </p:cNvGrpSpPr>
          <p:nvPr/>
        </p:nvGrpSpPr>
        <p:grpSpPr bwMode="auto">
          <a:xfrm>
            <a:off x="2136015" y="4073203"/>
            <a:ext cx="528637" cy="260350"/>
            <a:chOff x="3057894" y="3877294"/>
            <a:chExt cx="528451" cy="26125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2A6D976-F66D-4BB4-B768-3E3825CF9577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ZoneTexte 264">
              <a:extLst>
                <a:ext uri="{FF2B5EF4-FFF2-40B4-BE49-F238E27FC236}">
                  <a16:creationId xmlns:a16="http://schemas.microsoft.com/office/drawing/2014/main" id="{366013B7-6313-4F3B-87BB-13C6D7137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Ge81</a:t>
              </a:r>
            </a:p>
          </p:txBody>
        </p:sp>
      </p:grpSp>
      <p:grpSp>
        <p:nvGrpSpPr>
          <p:cNvPr id="62" name="Groupe 22">
            <a:extLst>
              <a:ext uri="{FF2B5EF4-FFF2-40B4-BE49-F238E27FC236}">
                <a16:creationId xmlns:a16="http://schemas.microsoft.com/office/drawing/2014/main" id="{62E0E5B1-8AB5-4220-A1E8-728C356C0E1A}"/>
              </a:ext>
            </a:extLst>
          </p:cNvPr>
          <p:cNvGrpSpPr>
            <a:grpSpLocks/>
          </p:cNvGrpSpPr>
          <p:nvPr/>
        </p:nvGrpSpPr>
        <p:grpSpPr bwMode="auto">
          <a:xfrm>
            <a:off x="3828290" y="4077966"/>
            <a:ext cx="528637" cy="260350"/>
            <a:chOff x="3057894" y="3877294"/>
            <a:chExt cx="528451" cy="26125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6A5EB22-E0C7-47E0-95F2-EBC8630FFF87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4" name="ZoneTexte 264">
              <a:extLst>
                <a:ext uri="{FF2B5EF4-FFF2-40B4-BE49-F238E27FC236}">
                  <a16:creationId xmlns:a16="http://schemas.microsoft.com/office/drawing/2014/main" id="{E252B7C5-D03C-4367-9ACE-A4623501F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Ge85</a:t>
              </a:r>
            </a:p>
          </p:txBody>
        </p:sp>
      </p:grpSp>
      <p:sp>
        <p:nvSpPr>
          <p:cNvPr id="65" name="Flèche vers le bas 41">
            <a:extLst>
              <a:ext uri="{FF2B5EF4-FFF2-40B4-BE49-F238E27FC236}">
                <a16:creationId xmlns:a16="http://schemas.microsoft.com/office/drawing/2014/main" id="{C16292AB-E25A-44A0-A8B5-49D8B948E663}"/>
              </a:ext>
            </a:extLst>
          </p:cNvPr>
          <p:cNvSpPr/>
          <p:nvPr/>
        </p:nvSpPr>
        <p:spPr>
          <a:xfrm rot="8316408">
            <a:off x="3780665" y="4257353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lèche vers le bas 42">
            <a:extLst>
              <a:ext uri="{FF2B5EF4-FFF2-40B4-BE49-F238E27FC236}">
                <a16:creationId xmlns:a16="http://schemas.microsoft.com/office/drawing/2014/main" id="{8D60DF46-4832-40FD-81FB-30BD1E8FD06F}"/>
              </a:ext>
            </a:extLst>
          </p:cNvPr>
          <p:cNvSpPr/>
          <p:nvPr/>
        </p:nvSpPr>
        <p:spPr>
          <a:xfrm rot="8316408">
            <a:off x="3345690" y="4254178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lèche vers le bas 43">
            <a:extLst>
              <a:ext uri="{FF2B5EF4-FFF2-40B4-BE49-F238E27FC236}">
                <a16:creationId xmlns:a16="http://schemas.microsoft.com/office/drawing/2014/main" id="{2FC5F1EA-494C-47F7-BF1F-4BC46130F964}"/>
              </a:ext>
            </a:extLst>
          </p:cNvPr>
          <p:cNvSpPr/>
          <p:nvPr/>
        </p:nvSpPr>
        <p:spPr>
          <a:xfrm rot="8316408">
            <a:off x="2971040" y="4265291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èche vers le bas 44">
            <a:extLst>
              <a:ext uri="{FF2B5EF4-FFF2-40B4-BE49-F238E27FC236}">
                <a16:creationId xmlns:a16="http://schemas.microsoft.com/office/drawing/2014/main" id="{FF7B26B0-B0D0-4914-A74A-B607E2FA5A4E}"/>
              </a:ext>
            </a:extLst>
          </p:cNvPr>
          <p:cNvSpPr/>
          <p:nvPr/>
        </p:nvSpPr>
        <p:spPr>
          <a:xfrm rot="8316408">
            <a:off x="2091565" y="4255766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lèche vers le bas 45">
            <a:extLst>
              <a:ext uri="{FF2B5EF4-FFF2-40B4-BE49-F238E27FC236}">
                <a16:creationId xmlns:a16="http://schemas.microsoft.com/office/drawing/2014/main" id="{DDBC249C-4B36-44F1-8D05-88E594C5A0A6}"/>
              </a:ext>
            </a:extLst>
          </p:cNvPr>
          <p:cNvSpPr/>
          <p:nvPr/>
        </p:nvSpPr>
        <p:spPr>
          <a:xfrm rot="8316408">
            <a:off x="1643890" y="4255766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5D844BE-5105-4991-9010-44DEDC963E74}"/>
              </a:ext>
            </a:extLst>
          </p:cNvPr>
          <p:cNvSpPr/>
          <p:nvPr/>
        </p:nvSpPr>
        <p:spPr bwMode="auto">
          <a:xfrm>
            <a:off x="2913890" y="3654103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e 22">
            <a:extLst>
              <a:ext uri="{FF2B5EF4-FFF2-40B4-BE49-F238E27FC236}">
                <a16:creationId xmlns:a16="http://schemas.microsoft.com/office/drawing/2014/main" id="{FDA67EC3-73E4-49A1-850F-6A687A36959F}"/>
              </a:ext>
            </a:extLst>
          </p:cNvPr>
          <p:cNvGrpSpPr>
            <a:grpSpLocks/>
          </p:cNvGrpSpPr>
          <p:nvPr/>
        </p:nvGrpSpPr>
        <p:grpSpPr bwMode="auto">
          <a:xfrm>
            <a:off x="4251035" y="4079291"/>
            <a:ext cx="528637" cy="260350"/>
            <a:chOff x="3057894" y="3877294"/>
            <a:chExt cx="528451" cy="261257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ECF125E-9146-4590-A1E3-F3DACA3A52A0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ZoneTexte 264">
              <a:extLst>
                <a:ext uri="{FF2B5EF4-FFF2-40B4-BE49-F238E27FC236}">
                  <a16:creationId xmlns:a16="http://schemas.microsoft.com/office/drawing/2014/main" id="{A83A29EC-93E0-42FC-9809-21A7E66C2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Ge86</a:t>
              </a:r>
            </a:p>
          </p:txBody>
        </p:sp>
      </p:grp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31E561D0-2BE6-4535-9C27-1EA79F833874}"/>
              </a:ext>
            </a:extLst>
          </p:cNvPr>
          <p:cNvCxnSpPr/>
          <p:nvPr/>
        </p:nvCxnSpPr>
        <p:spPr>
          <a:xfrm flipV="1">
            <a:off x="3901936" y="4019752"/>
            <a:ext cx="326334" cy="397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9903C39-C895-4234-BBE5-C812E96FF2BD}"/>
              </a:ext>
            </a:extLst>
          </p:cNvPr>
          <p:cNvCxnSpPr/>
          <p:nvPr/>
        </p:nvCxnSpPr>
        <p:spPr>
          <a:xfrm rot="5400000">
            <a:off x="4086889" y="4187562"/>
            <a:ext cx="364433" cy="132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22">
            <a:extLst>
              <a:ext uri="{FF2B5EF4-FFF2-40B4-BE49-F238E27FC236}">
                <a16:creationId xmlns:a16="http://schemas.microsoft.com/office/drawing/2014/main" id="{3637633E-8A87-4F33-81C3-27E2B91CF0E0}"/>
              </a:ext>
            </a:extLst>
          </p:cNvPr>
          <p:cNvGrpSpPr>
            <a:grpSpLocks/>
          </p:cNvGrpSpPr>
          <p:nvPr/>
        </p:nvGrpSpPr>
        <p:grpSpPr bwMode="auto">
          <a:xfrm>
            <a:off x="2137314" y="3762564"/>
            <a:ext cx="528637" cy="260350"/>
            <a:chOff x="3057894" y="3877294"/>
            <a:chExt cx="528451" cy="26125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0EE9059-0F53-4B3B-AB0E-0B2CF53C0A07}"/>
                </a:ext>
              </a:extLst>
            </p:cNvPr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8" name="ZoneTexte 264">
              <a:extLst>
                <a:ext uri="{FF2B5EF4-FFF2-40B4-BE49-F238E27FC236}">
                  <a16:creationId xmlns:a16="http://schemas.microsoft.com/office/drawing/2014/main" id="{4975DAE6-080A-4EDC-A5C7-B174A201E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As82</a:t>
              </a:r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94021EEB-20A0-465D-89A1-46B7C89878BA}"/>
              </a:ext>
            </a:extLst>
          </p:cNvPr>
          <p:cNvSpPr/>
          <p:nvPr/>
        </p:nvSpPr>
        <p:spPr bwMode="auto">
          <a:xfrm>
            <a:off x="2072376" y="3655427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lèche vers le bas 56">
            <a:extLst>
              <a:ext uri="{FF2B5EF4-FFF2-40B4-BE49-F238E27FC236}">
                <a16:creationId xmlns:a16="http://schemas.microsoft.com/office/drawing/2014/main" id="{A7EE22BA-EFD4-449A-9429-80C9EAA5F44D}"/>
              </a:ext>
            </a:extLst>
          </p:cNvPr>
          <p:cNvSpPr/>
          <p:nvPr/>
        </p:nvSpPr>
        <p:spPr>
          <a:xfrm rot="8316408">
            <a:off x="2535066" y="4282524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91D8686-524F-4A7B-B98C-022A3F0CA3FD}"/>
              </a:ext>
            </a:extLst>
          </p:cNvPr>
          <p:cNvSpPr/>
          <p:nvPr/>
        </p:nvSpPr>
        <p:spPr bwMode="auto">
          <a:xfrm>
            <a:off x="1628694" y="3968709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lèche vers le bas 58">
            <a:extLst>
              <a:ext uri="{FF2B5EF4-FFF2-40B4-BE49-F238E27FC236}">
                <a16:creationId xmlns:a16="http://schemas.microsoft.com/office/drawing/2014/main" id="{8E0C42CA-9F04-4476-B950-F96B66770911}"/>
              </a:ext>
            </a:extLst>
          </p:cNvPr>
          <p:cNvSpPr/>
          <p:nvPr/>
        </p:nvSpPr>
        <p:spPr>
          <a:xfrm rot="8316408">
            <a:off x="4207702" y="4258941"/>
            <a:ext cx="107950" cy="22701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4B60304E-F452-495E-9127-E68169D3EEEC}"/>
              </a:ext>
            </a:extLst>
          </p:cNvPr>
          <p:cNvSpPr/>
          <p:nvPr/>
        </p:nvSpPr>
        <p:spPr bwMode="auto">
          <a:xfrm>
            <a:off x="2501001" y="4284077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B51469C-E8B8-4C12-B68E-395E001FC490}"/>
              </a:ext>
            </a:extLst>
          </p:cNvPr>
          <p:cNvSpPr/>
          <p:nvPr/>
        </p:nvSpPr>
        <p:spPr bwMode="auto">
          <a:xfrm>
            <a:off x="2932940" y="3968428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4D1FD92-B1A3-4D0B-8138-65D84848D207}"/>
              </a:ext>
            </a:extLst>
          </p:cNvPr>
          <p:cNvSpPr/>
          <p:nvPr/>
        </p:nvSpPr>
        <p:spPr bwMode="auto">
          <a:xfrm>
            <a:off x="3371090" y="3958903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e 18">
            <a:extLst>
              <a:ext uri="{FF2B5EF4-FFF2-40B4-BE49-F238E27FC236}">
                <a16:creationId xmlns:a16="http://schemas.microsoft.com/office/drawing/2014/main" id="{28D1ABA4-9E3D-4FB0-9582-9D01EC8483C3}"/>
              </a:ext>
            </a:extLst>
          </p:cNvPr>
          <p:cNvGrpSpPr>
            <a:grpSpLocks/>
          </p:cNvGrpSpPr>
          <p:nvPr/>
        </p:nvGrpSpPr>
        <p:grpSpPr bwMode="auto">
          <a:xfrm>
            <a:off x="3410777" y="4704711"/>
            <a:ext cx="528637" cy="261938"/>
            <a:chOff x="3063832" y="3877294"/>
            <a:chExt cx="528451" cy="261257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C5F202C-DA03-46D6-B1F5-8C09471C6DF0}"/>
                </a:ext>
              </a:extLst>
            </p:cNvPr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9" name="ZoneTexte 266">
              <a:extLst>
                <a:ext uri="{FF2B5EF4-FFF2-40B4-BE49-F238E27FC236}">
                  <a16:creationId xmlns:a16="http://schemas.microsoft.com/office/drawing/2014/main" id="{A072EF41-4440-4EB7-9CD2-E29AA97EB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Zn82</a:t>
              </a:r>
            </a:p>
          </p:txBody>
        </p:sp>
      </p:grpSp>
      <p:pic>
        <p:nvPicPr>
          <p:cNvPr id="91" name="Image 90">
            <a:extLst>
              <a:ext uri="{FF2B5EF4-FFF2-40B4-BE49-F238E27FC236}">
                <a16:creationId xmlns:a16="http://schemas.microsoft.com/office/drawing/2014/main" id="{7F942BDC-5159-41DF-8D63-D4D9038C4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52" y="446581"/>
            <a:ext cx="1278237" cy="1923329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A254FF17-38D4-4299-8704-FED0064DA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545" y="2487479"/>
            <a:ext cx="3419253" cy="1923330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99026352-959B-4AFB-87AB-62616D33F8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094" y="4456260"/>
            <a:ext cx="2459949" cy="20088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BD0754-E1F0-4512-B8BA-F3658D6BFD60}"/>
              </a:ext>
            </a:extLst>
          </p:cNvPr>
          <p:cNvSpPr txBox="1"/>
          <p:nvPr/>
        </p:nvSpPr>
        <p:spPr>
          <a:xfrm>
            <a:off x="10947669" y="5400483"/>
            <a:ext cx="102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Lebois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93ABDC-EFAC-4D92-8D90-211A0E5CDE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384" y="1370215"/>
            <a:ext cx="867393" cy="1273387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2C25FF4F-8A68-477F-8E0F-C486768BCD64}"/>
              </a:ext>
            </a:extLst>
          </p:cNvPr>
          <p:cNvSpPr txBox="1"/>
          <p:nvPr/>
        </p:nvSpPr>
        <p:spPr>
          <a:xfrm>
            <a:off x="10102329" y="5128321"/>
            <a:ext cx="102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Sagui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58D1EE40-6AFE-42C9-8FB3-C3C86C506D05}"/>
              </a:ext>
            </a:extLst>
          </p:cNvPr>
          <p:cNvSpPr txBox="1"/>
          <p:nvPr/>
        </p:nvSpPr>
        <p:spPr>
          <a:xfrm>
            <a:off x="8573251" y="2716954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Delafosse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F6E42E4A-6968-497C-B8D4-F72832697203}"/>
              </a:ext>
            </a:extLst>
          </p:cNvPr>
          <p:cNvSpPr txBox="1"/>
          <p:nvPr/>
        </p:nvSpPr>
        <p:spPr>
          <a:xfrm>
            <a:off x="10913763" y="3492391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Tocabens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A3E3D33E-A34F-46F0-B3A2-8F79E8556251}"/>
              </a:ext>
            </a:extLst>
          </p:cNvPr>
          <p:cNvSpPr txBox="1"/>
          <p:nvPr/>
        </p:nvSpPr>
        <p:spPr>
          <a:xfrm>
            <a:off x="10065384" y="2256693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Tastet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72EB3B44-4458-421B-AFC1-3A42B34D7234}"/>
              </a:ext>
            </a:extLst>
          </p:cNvPr>
          <p:cNvSpPr txBox="1"/>
          <p:nvPr/>
        </p:nvSpPr>
        <p:spPr>
          <a:xfrm>
            <a:off x="8778674" y="1962229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Picture 4" descr="D:\temporaire\DETECTEURS_TANDEM_ALTO\Radioactivité\BEDO\Photos BEDO\IMG_0157.JPG">
            <a:extLst>
              <a:ext uri="{FF2B5EF4-FFF2-40B4-BE49-F238E27FC236}">
                <a16:creationId xmlns:a16="http://schemas.microsoft.com/office/drawing/2014/main" id="{154A305E-2375-4435-AE0E-E45E5CE92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661" y="4827999"/>
            <a:ext cx="1905180" cy="13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5CCF2741-4624-4F20-931C-E5C82F2C6BFB}"/>
              </a:ext>
            </a:extLst>
          </p:cNvPr>
          <p:cNvSpPr txBox="1"/>
          <p:nvPr/>
        </p:nvSpPr>
        <p:spPr>
          <a:xfrm>
            <a:off x="8573251" y="5170095"/>
            <a:ext cx="102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2">
            <a:extLst>
              <a:ext uri="{FF2B5EF4-FFF2-40B4-BE49-F238E27FC236}">
                <a16:creationId xmlns:a16="http://schemas.microsoft.com/office/drawing/2014/main" id="{4D740348-B37B-43F1-B0CF-C84D7719F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058916" y="1404085"/>
            <a:ext cx="1061231" cy="98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ZoneTexte 101">
            <a:extLst>
              <a:ext uri="{FF2B5EF4-FFF2-40B4-BE49-F238E27FC236}">
                <a16:creationId xmlns:a16="http://schemas.microsoft.com/office/drawing/2014/main" id="{3CDF8CEF-F1E8-4B99-A9C0-FA91678C2289}"/>
              </a:ext>
            </a:extLst>
          </p:cNvPr>
          <p:cNvSpPr txBox="1"/>
          <p:nvPr/>
        </p:nvSpPr>
        <p:spPr>
          <a:xfrm>
            <a:off x="11014591" y="2134251"/>
            <a:ext cx="127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L. Al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Ayoubi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24DB51-D184-3418-B5F3-0197F52DFF71}"/>
              </a:ext>
            </a:extLst>
          </p:cNvPr>
          <p:cNvSpPr/>
          <p:nvPr/>
        </p:nvSpPr>
        <p:spPr>
          <a:xfrm>
            <a:off x="818147" y="6465131"/>
            <a:ext cx="11622506" cy="65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5F1A072-5BB4-4716-BD92-04688CAB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437" y="627353"/>
            <a:ext cx="326231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plasma ionization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µA deuteron primary beam)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•O.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–2004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Eur. Phys. J. A 28, 307 (2006)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76 054312 (2007)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 µA electron primary beam)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Etilé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CSNSM –2014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91 064317 (2015)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ionization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(2-4 µA electron primary beam)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•M. Lebois PhD –2008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80, 044308 (2009)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•P.V Cuong PhD –2009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•B. Tastet PhD –2011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87, 054307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•C. Delafosse PhD –2018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PRL 118 182501 (2016)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Phys.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 772 359 (2017)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ionization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 µA electron primary beam)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•K. Kolos PhD –2012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88, 047301 (2013)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•D. Testov PhD –2014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 A815, 96 (2016)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PRC 95 054320 (2017)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•G.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Tocabens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•R. Li PhD - 2022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•L. 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Ayoubi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–ongoing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3">
            <a:extLst>
              <a:ext uri="{FF2B5EF4-FFF2-40B4-BE49-F238E27FC236}">
                <a16:creationId xmlns:a16="http://schemas.microsoft.com/office/drawing/2014/main" id="{DF03395C-17EB-0F3C-8CCD-CD196079B478}"/>
              </a:ext>
            </a:extLst>
          </p:cNvPr>
          <p:cNvCxnSpPr>
            <a:cxnSpLocks/>
          </p:cNvCxnSpPr>
          <p:nvPr/>
        </p:nvCxnSpPr>
        <p:spPr>
          <a:xfrm>
            <a:off x="2973054" y="1356591"/>
            <a:ext cx="0" cy="432230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4">
            <a:extLst>
              <a:ext uri="{FF2B5EF4-FFF2-40B4-BE49-F238E27FC236}">
                <a16:creationId xmlns:a16="http://schemas.microsoft.com/office/drawing/2014/main" id="{B381F0AC-8F0D-9F03-FB49-DFE8350DEF9E}"/>
              </a:ext>
            </a:extLst>
          </p:cNvPr>
          <p:cNvCxnSpPr>
            <a:cxnSpLocks/>
          </p:cNvCxnSpPr>
          <p:nvPr/>
        </p:nvCxnSpPr>
        <p:spPr>
          <a:xfrm>
            <a:off x="2573395" y="1356591"/>
            <a:ext cx="15364" cy="434637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id="{5B57F92A-EBDA-C82D-8D44-083F21045750}"/>
              </a:ext>
            </a:extLst>
          </p:cNvPr>
          <p:cNvSpPr/>
          <p:nvPr/>
        </p:nvSpPr>
        <p:spPr>
          <a:xfrm>
            <a:off x="1625237" y="3906680"/>
            <a:ext cx="594000" cy="594000"/>
          </a:xfrm>
          <a:prstGeom prst="ellipse">
            <a:avLst/>
          </a:prstGeom>
          <a:solidFill>
            <a:srgbClr val="FFFF00"/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80</a:t>
            </a:r>
            <a:r>
              <a:rPr lang="en-US" dirty="0">
                <a:solidFill>
                  <a:srgbClr val="FF0000"/>
                </a:solidFill>
              </a:rPr>
              <a:t>Ge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08AEB6E9-5A4B-653D-BC31-37FD88FA2355}"/>
              </a:ext>
            </a:extLst>
          </p:cNvPr>
          <p:cNvSpPr/>
          <p:nvPr/>
        </p:nvSpPr>
        <p:spPr>
          <a:xfrm>
            <a:off x="2946951" y="3913732"/>
            <a:ext cx="594000" cy="594000"/>
          </a:xfrm>
          <a:prstGeom prst="ellipse">
            <a:avLst/>
          </a:prstGeom>
          <a:solidFill>
            <a:srgbClr val="FFFF00"/>
          </a:solidFill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aseline="30000" dirty="0">
                <a:solidFill>
                  <a:srgbClr val="FF0000"/>
                </a:solidFill>
              </a:rPr>
              <a:t>83</a:t>
            </a:r>
            <a:r>
              <a:rPr lang="en-US" dirty="0">
                <a:solidFill>
                  <a:srgbClr val="FF0000"/>
                </a:solidFill>
              </a:rPr>
              <a:t>Ge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7EFBB7D-C7B9-2AF2-4EBD-709CE09F4B55}"/>
              </a:ext>
            </a:extLst>
          </p:cNvPr>
          <p:cNvSpPr/>
          <p:nvPr/>
        </p:nvSpPr>
        <p:spPr>
          <a:xfrm>
            <a:off x="4815768" y="4406867"/>
            <a:ext cx="2170673" cy="2426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B02ABB-B465-0310-E894-46C960AB8567}"/>
              </a:ext>
            </a:extLst>
          </p:cNvPr>
          <p:cNvSpPr txBox="1"/>
          <p:nvPr/>
        </p:nvSpPr>
        <p:spPr>
          <a:xfrm>
            <a:off x="6687325" y="1115343"/>
            <a:ext cx="149048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17E68D3-24D8-FA1A-5A6F-4FE1ADCE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850" y="737805"/>
            <a:ext cx="5549835" cy="3781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</p:pic>
      <p:pic>
        <p:nvPicPr>
          <p:cNvPr id="4" name="Picture 5" descr="dipole2">
            <a:extLst>
              <a:ext uri="{FF2B5EF4-FFF2-40B4-BE49-F238E27FC236}">
                <a16:creationId xmlns:a16="http://schemas.microsoft.com/office/drawing/2014/main" id="{F8EB1D9A-038C-77AA-A01B-6B070197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534" y="2264914"/>
            <a:ext cx="1350651" cy="9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6">
            <a:extLst>
              <a:ext uri="{FF2B5EF4-FFF2-40B4-BE49-F238E27FC236}">
                <a16:creationId xmlns:a16="http://schemas.microsoft.com/office/drawing/2014/main" id="{08C250D5-8BA3-49BA-8918-6E02A2EA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175" y="2930734"/>
            <a:ext cx="844423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GIANT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A4A51D3-A240-3106-A16A-0148F777AAEA}"/>
              </a:ext>
            </a:extLst>
          </p:cNvPr>
          <p:cNvGrpSpPr/>
          <p:nvPr/>
        </p:nvGrpSpPr>
        <p:grpSpPr>
          <a:xfrm>
            <a:off x="6783522" y="1121394"/>
            <a:ext cx="1486525" cy="1034110"/>
            <a:chOff x="4048633" y="1401987"/>
            <a:chExt cx="1486525" cy="1034110"/>
          </a:xfrm>
        </p:grpSpPr>
        <p:pic>
          <p:nvPicPr>
            <p:cNvPr id="7" name="Picture 3" descr="povnuc_pdr">
              <a:extLst>
                <a:ext uri="{FF2B5EF4-FFF2-40B4-BE49-F238E27FC236}">
                  <a16:creationId xmlns:a16="http://schemas.microsoft.com/office/drawing/2014/main" id="{78A13031-9C3B-862D-8BF3-05E0B41A5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633" y="1401987"/>
              <a:ext cx="1486525" cy="103411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6">
              <a:extLst>
                <a:ext uri="{FF2B5EF4-FFF2-40B4-BE49-F238E27FC236}">
                  <a16:creationId xmlns:a16="http://schemas.microsoft.com/office/drawing/2014/main" id="{8ED5516D-40C5-D959-E70B-294CA75A1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115" y="1402024"/>
              <a:ext cx="1263388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PYGMY </a:t>
              </a:r>
            </a:p>
          </p:txBody>
        </p:sp>
      </p:grpSp>
      <p:sp>
        <p:nvSpPr>
          <p:cNvPr id="9" name="Text Box 36">
            <a:extLst>
              <a:ext uri="{FF2B5EF4-FFF2-40B4-BE49-F238E27FC236}">
                <a16:creationId xmlns:a16="http://schemas.microsoft.com/office/drawing/2014/main" id="{1F4D7F6A-3601-277F-7B3D-6CB288B39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730" y="811946"/>
            <a:ext cx="2457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RESONANCES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251ECE-A000-5A06-E9D1-7B79698F1DD7}"/>
              </a:ext>
            </a:extLst>
          </p:cNvPr>
          <p:cNvSpPr txBox="1"/>
          <p:nvPr/>
        </p:nvSpPr>
        <p:spPr>
          <a:xfrm>
            <a:off x="6687324" y="76570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3DB860C-FFFA-1BC8-4526-AFD5F40F9877}"/>
              </a:ext>
            </a:extLst>
          </p:cNvPr>
          <p:cNvSpPr txBox="1"/>
          <p:nvPr/>
        </p:nvSpPr>
        <p:spPr>
          <a:xfrm>
            <a:off x="5928452" y="4819028"/>
            <a:ext cx="647254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à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PIGMY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Strength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increses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with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neutron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skin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   (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Microscopic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Nature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not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fully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clear…)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46B87C6-8615-DD3C-FEFC-65B1553C7551}"/>
              </a:ext>
            </a:extLst>
          </p:cNvPr>
          <p:cNvGrpSpPr/>
          <p:nvPr/>
        </p:nvGrpSpPr>
        <p:grpSpPr>
          <a:xfrm>
            <a:off x="7755599" y="2507271"/>
            <a:ext cx="844423" cy="1371641"/>
            <a:chOff x="4774480" y="2787863"/>
            <a:chExt cx="844422" cy="1371641"/>
          </a:xfrm>
        </p:grpSpPr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7DC874A8-1739-0FAE-8FF5-DDC70884AA84}"/>
                </a:ext>
              </a:extLst>
            </p:cNvPr>
            <p:cNvCxnSpPr/>
            <p:nvPr/>
          </p:nvCxnSpPr>
          <p:spPr>
            <a:xfrm flipH="1">
              <a:off x="4846563" y="3196695"/>
              <a:ext cx="12958" cy="962809"/>
            </a:xfrm>
            <a:prstGeom prst="line">
              <a:avLst/>
            </a:prstGeom>
            <a:ln w="38100" cmpd="sng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6">
              <a:extLst>
                <a:ext uri="{FF2B5EF4-FFF2-40B4-BE49-F238E27FC236}">
                  <a16:creationId xmlns:a16="http://schemas.microsoft.com/office/drawing/2014/main" id="{1702E8A6-907C-AFE1-2932-01D3935DE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480" y="2787863"/>
              <a:ext cx="844422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n</a:t>
              </a:r>
              <a:r>
                <a:rPr kumimoji="0" 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6D158E-2930-34F0-8DB5-F145031A7502}"/>
              </a:ext>
            </a:extLst>
          </p:cNvPr>
          <p:cNvSpPr txBox="1"/>
          <p:nvPr/>
        </p:nvSpPr>
        <p:spPr>
          <a:xfrm>
            <a:off x="6007061" y="5783664"/>
            <a:ext cx="53784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  <a:sym typeface="Wingdings"/>
              </a:rPr>
              <a:t>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Important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for ASTROPHYSICS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(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Nucleosynthesis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,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Neutron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Stars 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FA75620-4D55-2374-7A5E-29202262F552}"/>
              </a:ext>
            </a:extLst>
          </p:cNvPr>
          <p:cNvSpPr txBox="1"/>
          <p:nvPr/>
        </p:nvSpPr>
        <p:spPr>
          <a:xfrm>
            <a:off x="0" y="-236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The DIPOLE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Response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In Nuclei 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5E7A8E2-A50C-9916-194A-450663E5B9F4}"/>
              </a:ext>
            </a:extLst>
          </p:cNvPr>
          <p:cNvGrpSpPr/>
          <p:nvPr/>
        </p:nvGrpSpPr>
        <p:grpSpPr>
          <a:xfrm>
            <a:off x="881662" y="3422868"/>
            <a:ext cx="4245986" cy="3328115"/>
            <a:chOff x="-41305" y="692998"/>
            <a:chExt cx="3538627" cy="3068085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716C19CE-ECDE-92FF-AD87-96A7366FA94E}"/>
                </a:ext>
              </a:extLst>
            </p:cNvPr>
            <p:cNvSpPr/>
            <p:nvPr/>
          </p:nvSpPr>
          <p:spPr>
            <a:xfrm>
              <a:off x="-41305" y="698651"/>
              <a:ext cx="3446051" cy="30624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7">
              <a:extLst>
                <a:ext uri="{FF2B5EF4-FFF2-40B4-BE49-F238E27FC236}">
                  <a16:creationId xmlns:a16="http://schemas.microsoft.com/office/drawing/2014/main" id="{E2C74A85-30E3-6797-B996-2824175BCA1B}"/>
                </a:ext>
              </a:extLst>
            </p:cNvPr>
            <p:cNvSpPr/>
            <p:nvPr/>
          </p:nvSpPr>
          <p:spPr>
            <a:xfrm>
              <a:off x="383872" y="954151"/>
              <a:ext cx="3055296" cy="482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Relevant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ENERGY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window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,n) </a:t>
              </a:r>
              <a:r>
                <a:rPr kumimoji="0" lang="it-IT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reactions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 STARS </a:t>
              </a:r>
            </a:p>
          </p:txBody>
        </p: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FE357317-B9D7-167E-81A9-CB1336BD1933}"/>
                </a:ext>
              </a:extLst>
            </p:cNvPr>
            <p:cNvGrpSpPr/>
            <p:nvPr/>
          </p:nvGrpSpPr>
          <p:grpSpPr>
            <a:xfrm>
              <a:off x="75269" y="692998"/>
              <a:ext cx="3422053" cy="3036085"/>
              <a:chOff x="75269" y="692998"/>
              <a:chExt cx="3422053" cy="3036085"/>
            </a:xfrm>
            <a:solidFill>
              <a:srgbClr val="FFFFFF"/>
            </a:solidFill>
          </p:grpSpPr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1B39F8AA-44C8-3C30-230D-126B99134A78}"/>
                  </a:ext>
                </a:extLst>
              </p:cNvPr>
              <p:cNvSpPr/>
              <p:nvPr/>
            </p:nvSpPr>
            <p:spPr>
              <a:xfrm>
                <a:off x="397666" y="692998"/>
                <a:ext cx="3099656" cy="3642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Element Abundance </a:t>
                </a:r>
              </a:p>
            </p:txBody>
          </p:sp>
          <p:grpSp>
            <p:nvGrpSpPr>
              <p:cNvPr id="36" name="Group 10">
                <a:extLst>
                  <a:ext uri="{FF2B5EF4-FFF2-40B4-BE49-F238E27FC236}">
                    <a16:creationId xmlns:a16="http://schemas.microsoft.com/office/drawing/2014/main" id="{594041F3-0D5B-29CE-3B70-65C9CA6ACF72}"/>
                  </a:ext>
                </a:extLst>
              </p:cNvPr>
              <p:cNvGrpSpPr/>
              <p:nvPr/>
            </p:nvGrpSpPr>
            <p:grpSpPr>
              <a:xfrm>
                <a:off x="75269" y="1436491"/>
                <a:ext cx="3112912" cy="2292592"/>
                <a:chOff x="4143043" y="4435311"/>
                <a:chExt cx="4582068" cy="3367594"/>
              </a:xfrm>
              <a:grpFill/>
            </p:grpSpPr>
            <p:pic>
              <p:nvPicPr>
                <p:cNvPr id="37" name="Picture 46">
                  <a:extLst>
                    <a:ext uri="{FF2B5EF4-FFF2-40B4-BE49-F238E27FC236}">
                      <a16:creationId xmlns:a16="http://schemas.microsoft.com/office/drawing/2014/main" id="{78F392BA-EDF7-C3E7-FC53-B2128D6F2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3043" y="4435311"/>
                  <a:ext cx="4582068" cy="336759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8" name="Text Box 47">
                  <a:extLst>
                    <a:ext uri="{FF2B5EF4-FFF2-40B4-BE49-F238E27FC236}">
                      <a16:creationId xmlns:a16="http://schemas.microsoft.com/office/drawing/2014/main" id="{92F6E897-32F1-03BA-B7E0-0C21A7A245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60745" y="4694150"/>
                  <a:ext cx="824340" cy="5001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FF00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Exp</a:t>
                  </a:r>
                  <a:r>
                    <a:rPr kumimoji="0" 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0" lang="en-GB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 Box 48">
                  <a:extLst>
                    <a:ext uri="{FF2B5EF4-FFF2-40B4-BE49-F238E27FC236}">
                      <a16:creationId xmlns:a16="http://schemas.microsoft.com/office/drawing/2014/main" id="{275D55EC-FB80-22D2-E56F-5B4911EE30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94576" y="6626545"/>
                  <a:ext cx="1135041" cy="4584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9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Theory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 Box 49">
                  <a:extLst>
                    <a:ext uri="{FF2B5EF4-FFF2-40B4-BE49-F238E27FC236}">
                      <a16:creationId xmlns:a16="http://schemas.microsoft.com/office/drawing/2014/main" id="{164C3CDC-887B-55B6-E2A9-2FBB79FC03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59160" y="6046224"/>
                  <a:ext cx="1433943" cy="4167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CC3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with pygmy</a:t>
                  </a:r>
                  <a:endPara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1" name="Text Box 36">
            <a:extLst>
              <a:ext uri="{FF2B5EF4-FFF2-40B4-BE49-F238E27FC236}">
                <a16:creationId xmlns:a16="http://schemas.microsoft.com/office/drawing/2014/main" id="{A9A572D3-CF8F-CF68-BD9E-9664329FB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41" y="2815019"/>
            <a:ext cx="988889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Few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% 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53C46795-933C-90C3-B04E-B7456660D849}"/>
              </a:ext>
            </a:extLst>
          </p:cNvPr>
          <p:cNvSpPr/>
          <p:nvPr/>
        </p:nvSpPr>
        <p:spPr>
          <a:xfrm>
            <a:off x="6771490" y="851141"/>
            <a:ext cx="1486525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7386BBE7-8EFB-F5F0-CA3E-A9F386FB5A66}"/>
              </a:ext>
            </a:extLst>
          </p:cNvPr>
          <p:cNvSpPr/>
          <p:nvPr/>
        </p:nvSpPr>
        <p:spPr>
          <a:xfrm>
            <a:off x="6733230" y="2009541"/>
            <a:ext cx="1080000" cy="1656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D9F48C14-BB47-2CC7-C58B-34B5F7E18DA6}"/>
              </a:ext>
            </a:extLst>
          </p:cNvPr>
          <p:cNvGrpSpPr/>
          <p:nvPr/>
        </p:nvGrpSpPr>
        <p:grpSpPr>
          <a:xfrm>
            <a:off x="134572" y="218361"/>
            <a:ext cx="5749188" cy="3152920"/>
            <a:chOff x="134572" y="218361"/>
            <a:chExt cx="5749188" cy="3152920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2DEAC53E-77B0-1AA0-242C-C4862D9C5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32" y="218361"/>
              <a:ext cx="4138004" cy="285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53136F66-FDF4-AC5B-DD42-D373BA91705D}"/>
                </a:ext>
              </a:extLst>
            </p:cNvPr>
            <p:cNvSpPr/>
            <p:nvPr/>
          </p:nvSpPr>
          <p:spPr>
            <a:xfrm>
              <a:off x="134572" y="3063504"/>
              <a:ext cx="57491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400" i="1" dirty="0">
                  <a:solidFill>
                    <a:schemeClr val="bg1"/>
                  </a:solidFill>
                </a:rPr>
                <a:t>S. Ebata, T. Nakatsukasa, T. Inakura, Phys. Rev. C90 (2013)024303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Connecteur droit 4">
              <a:extLst>
                <a:ext uri="{FF2B5EF4-FFF2-40B4-BE49-F238E27FC236}">
                  <a16:creationId xmlns:a16="http://schemas.microsoft.com/office/drawing/2014/main" id="{590F9DF1-DDD2-245B-5EAC-0C1F910C5BB8}"/>
                </a:ext>
              </a:extLst>
            </p:cNvPr>
            <p:cNvCxnSpPr>
              <a:cxnSpLocks/>
            </p:cNvCxnSpPr>
            <p:nvPr/>
          </p:nvCxnSpPr>
          <p:spPr>
            <a:xfrm>
              <a:off x="2601156" y="753940"/>
              <a:ext cx="0" cy="1163875"/>
            </a:xfrm>
            <a:prstGeom prst="line">
              <a:avLst/>
            </a:prstGeom>
            <a:ln w="31750">
              <a:solidFill>
                <a:srgbClr val="FF0000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BCDCB518-4C35-EAD3-7C2D-E9C83ABAEC32}"/>
                </a:ext>
              </a:extLst>
            </p:cNvPr>
            <p:cNvSpPr txBox="1"/>
            <p:nvPr/>
          </p:nvSpPr>
          <p:spPr>
            <a:xfrm>
              <a:off x="2268032" y="468268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N=50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9D290C01-5904-193E-4C52-C1B94D765AD4}"/>
                </a:ext>
              </a:extLst>
            </p:cNvPr>
            <p:cNvSpPr txBox="1"/>
            <p:nvPr/>
          </p:nvSpPr>
          <p:spPr>
            <a:xfrm>
              <a:off x="780199" y="737680"/>
              <a:ext cx="50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%</a:t>
              </a:r>
            </a:p>
          </p:txBody>
        </p:sp>
      </p:grpSp>
      <p:sp>
        <p:nvSpPr>
          <p:cNvPr id="46" name="Figura a mano libera 45">
            <a:extLst>
              <a:ext uri="{FF2B5EF4-FFF2-40B4-BE49-F238E27FC236}">
                <a16:creationId xmlns:a16="http://schemas.microsoft.com/office/drawing/2014/main" id="{6C070454-A0E5-692D-9184-5D098B17D579}"/>
              </a:ext>
            </a:extLst>
          </p:cNvPr>
          <p:cNvSpPr/>
          <p:nvPr/>
        </p:nvSpPr>
        <p:spPr>
          <a:xfrm rot="12106251" flipH="1" flipV="1">
            <a:off x="4385864" y="2068366"/>
            <a:ext cx="3285407" cy="492767"/>
          </a:xfrm>
          <a:custGeom>
            <a:avLst/>
            <a:gdLst>
              <a:gd name="connsiteX0" fmla="*/ 1020417 w 1020417"/>
              <a:gd name="connsiteY0" fmla="*/ 74369 h 511691"/>
              <a:gd name="connsiteX1" fmla="*/ 490330 w 1020417"/>
              <a:gd name="connsiteY1" fmla="*/ 34613 h 511691"/>
              <a:gd name="connsiteX2" fmla="*/ 0 w 1020417"/>
              <a:gd name="connsiteY2" fmla="*/ 511691 h 511691"/>
              <a:gd name="connsiteX3" fmla="*/ 0 w 1020417"/>
              <a:gd name="connsiteY3" fmla="*/ 511691 h 51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0417" h="511691">
                <a:moveTo>
                  <a:pt x="1020417" y="74369"/>
                </a:moveTo>
                <a:cubicBezTo>
                  <a:pt x="840408" y="18047"/>
                  <a:pt x="660399" y="-38274"/>
                  <a:pt x="490330" y="34613"/>
                </a:cubicBezTo>
                <a:cubicBezTo>
                  <a:pt x="320261" y="107500"/>
                  <a:pt x="0" y="511691"/>
                  <a:pt x="0" y="511691"/>
                </a:cubicBezTo>
                <a:lnTo>
                  <a:pt x="0" y="511691"/>
                </a:lnTo>
              </a:path>
            </a:pathLst>
          </a:custGeom>
          <a:noFill/>
          <a:ln w="63500">
            <a:solidFill>
              <a:srgbClr val="FFC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3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42" grpId="0" animBg="1"/>
      <p:bldP spid="43" grpId="0" animBg="1"/>
      <p:bldP spid="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 37">
            <a:extLst>
              <a:ext uri="{FF2B5EF4-FFF2-40B4-BE49-F238E27FC236}">
                <a16:creationId xmlns:a16="http://schemas.microsoft.com/office/drawing/2014/main" id="{A67391BD-BDBD-40ED-330C-9DF4CD6326EC}"/>
              </a:ext>
            </a:extLst>
          </p:cNvPr>
          <p:cNvGrpSpPr/>
          <p:nvPr/>
        </p:nvGrpSpPr>
        <p:grpSpPr>
          <a:xfrm>
            <a:off x="5496434" y="4297793"/>
            <a:ext cx="6712146" cy="2268141"/>
            <a:chOff x="5496434" y="4297793"/>
            <a:chExt cx="6712146" cy="2268141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95A04A54-017C-692B-AD53-6C9D4F27DFB6}"/>
                </a:ext>
              </a:extLst>
            </p:cNvPr>
            <p:cNvGrpSpPr/>
            <p:nvPr/>
          </p:nvGrpSpPr>
          <p:grpSpPr>
            <a:xfrm>
              <a:off x="5496434" y="4297793"/>
              <a:ext cx="6712146" cy="2268141"/>
              <a:chOff x="5496434" y="4297793"/>
              <a:chExt cx="6712146" cy="2268141"/>
            </a:xfrm>
          </p:grpSpPr>
          <p:grpSp>
            <p:nvGrpSpPr>
              <p:cNvPr id="15" name="Gruppo 14">
                <a:extLst>
                  <a:ext uri="{FF2B5EF4-FFF2-40B4-BE49-F238E27FC236}">
                    <a16:creationId xmlns:a16="http://schemas.microsoft.com/office/drawing/2014/main" id="{3C79DD2C-0000-285A-ABDB-3E52A59E816C}"/>
                  </a:ext>
                </a:extLst>
              </p:cNvPr>
              <p:cNvGrpSpPr/>
              <p:nvPr/>
            </p:nvGrpSpPr>
            <p:grpSpPr>
              <a:xfrm>
                <a:off x="5496434" y="4297793"/>
                <a:ext cx="5223313" cy="2268141"/>
                <a:chOff x="545828" y="622432"/>
                <a:chExt cx="5223313" cy="2268141"/>
              </a:xfrm>
            </p:grpSpPr>
            <p:pic>
              <p:nvPicPr>
                <p:cNvPr id="12" name="Immagine 11">
                  <a:extLst>
                    <a:ext uri="{FF2B5EF4-FFF2-40B4-BE49-F238E27FC236}">
                      <a16:creationId xmlns:a16="http://schemas.microsoft.com/office/drawing/2014/main" id="{338C6847-D830-A42F-D89E-C2B935A98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828" y="622432"/>
                  <a:ext cx="5223313" cy="2268141"/>
                </a:xfrm>
                <a:prstGeom prst="rect">
                  <a:avLst/>
                </a:prstGeom>
              </p:spPr>
            </p:pic>
            <p:cxnSp>
              <p:nvCxnSpPr>
                <p:cNvPr id="14" name="Connettore 2 13">
                  <a:extLst>
                    <a:ext uri="{FF2B5EF4-FFF2-40B4-BE49-F238E27FC236}">
                      <a16:creationId xmlns:a16="http://schemas.microsoft.com/office/drawing/2014/main" id="{2AC2BC6C-9EFB-05B0-C015-CF0B4638E3AB}"/>
                    </a:ext>
                  </a:extLst>
                </p:cNvPr>
                <p:cNvCxnSpPr/>
                <p:nvPr/>
              </p:nvCxnSpPr>
              <p:spPr>
                <a:xfrm>
                  <a:off x="3248526" y="1227221"/>
                  <a:ext cx="276727" cy="0"/>
                </a:xfrm>
                <a:prstGeom prst="straightConnector1">
                  <a:avLst/>
                </a:prstGeom>
                <a:ln w="317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20B44756-F707-866A-CB98-A76F554FFD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88868" y="4860073"/>
                <a:ext cx="1619712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fr-FR" sz="1600" b="1" dirty="0">
                    <a:solidFill>
                      <a:schemeClr val="bg1"/>
                    </a:solidFill>
                  </a:rPr>
                  <a:t>Microscopic </a:t>
                </a:r>
                <a:r>
                  <a:rPr lang="en-US" altLang="fr-FR" sz="1600" b="1" dirty="0" err="1">
                    <a:solidFill>
                      <a:schemeClr val="bg1"/>
                    </a:solidFill>
                  </a:rPr>
                  <a:t>Gogny</a:t>
                </a:r>
                <a:r>
                  <a:rPr lang="en-US" altLang="fr-FR" sz="1600" b="1" dirty="0">
                    <a:solidFill>
                      <a:schemeClr val="bg1"/>
                    </a:solidFill>
                  </a:rPr>
                  <a:t>-QRPA calculations </a:t>
                </a:r>
                <a:r>
                  <a:rPr lang="en-US" altLang="fr-FR" sz="1600" dirty="0">
                    <a:solidFill>
                      <a:schemeClr val="bg1"/>
                    </a:solidFill>
                  </a:rPr>
                  <a:t>(S. </a:t>
                </a:r>
                <a:r>
                  <a:rPr lang="en-US" altLang="fr-FR" sz="1600" dirty="0" err="1">
                    <a:solidFill>
                      <a:schemeClr val="bg1"/>
                    </a:solidFill>
                  </a:rPr>
                  <a:t>Perù</a:t>
                </a:r>
                <a:r>
                  <a:rPr lang="en-US" altLang="fr-FR" sz="1600" dirty="0">
                    <a:solidFill>
                      <a:schemeClr val="bg1"/>
                    </a:solidFill>
                  </a:rPr>
                  <a:t> et al.)</a:t>
                </a: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5DC9BD9-FBE6-67C4-CFAB-7D8D79D6D487}"/>
                </a:ext>
              </a:extLst>
            </p:cNvPr>
            <p:cNvSpPr txBox="1"/>
            <p:nvPr/>
          </p:nvSpPr>
          <p:spPr>
            <a:xfrm>
              <a:off x="6268460" y="4752670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432FF"/>
                  </a:solidFill>
                </a:rPr>
                <a:t>E1</a:t>
              </a:r>
            </a:p>
          </p:txBody>
        </p:sp>
      </p:grpSp>
      <p:pic>
        <p:nvPicPr>
          <p:cNvPr id="2" name="Picture 2" descr="C:\Users\gottardo\Desktop\POSTDOCLNL\seminario_PD2016\comparison_samebeta_tempo.png">
            <a:extLst>
              <a:ext uri="{FF2B5EF4-FFF2-40B4-BE49-F238E27FC236}">
                <a16:creationId xmlns:a16="http://schemas.microsoft.com/office/drawing/2014/main" id="{2961CFD1-C86B-F82D-FA8F-91B872BEF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272" y="1672310"/>
            <a:ext cx="5524103" cy="25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B3274AF-6488-5338-2BDC-665053B8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433" y="1093335"/>
            <a:ext cx="8448675" cy="5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ts val="1100"/>
              </a:lnSpc>
              <a:spcBef>
                <a:spcPct val="50000"/>
              </a:spcBef>
            </a:pPr>
            <a:r>
              <a:rPr lang="en-US" altLang="fr-FR" sz="2400" b="1" baseline="30000" dirty="0">
                <a:solidFill>
                  <a:srgbClr val="00FDFF"/>
                </a:solidFill>
              </a:rPr>
              <a:t>80</a:t>
            </a:r>
            <a:r>
              <a:rPr lang="en-US" altLang="fr-FR" sz="2400" b="1" dirty="0">
                <a:solidFill>
                  <a:srgbClr val="00FDFF"/>
                </a:solidFill>
              </a:rPr>
              <a:t>Ge vs </a:t>
            </a:r>
            <a:r>
              <a:rPr lang="en-US" altLang="fr-FR" sz="2400" b="1" baseline="30000" dirty="0">
                <a:solidFill>
                  <a:srgbClr val="00FDFF"/>
                </a:solidFill>
              </a:rPr>
              <a:t>83</a:t>
            </a:r>
            <a:r>
              <a:rPr lang="en-US" altLang="fr-FR" sz="2400" b="1" dirty="0">
                <a:solidFill>
                  <a:srgbClr val="00FDFF"/>
                </a:solidFill>
              </a:rPr>
              <a:t>Ge spectra</a:t>
            </a:r>
            <a:endParaRPr lang="en-US" altLang="fr-FR" sz="2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 eaLnBrk="1" hangingPunct="1">
              <a:lnSpc>
                <a:spcPts val="1100"/>
              </a:lnSpc>
              <a:spcBef>
                <a:spcPct val="50000"/>
              </a:spcBef>
            </a:pPr>
            <a:r>
              <a:rPr lang="en-US" altLang="fr-FR" sz="2400" dirty="0">
                <a:solidFill>
                  <a:srgbClr val="00FDFF"/>
                </a:solidFill>
              </a:rPr>
              <a:t>(below vs above N=50) up to </a:t>
            </a:r>
            <a:r>
              <a:rPr lang="en-US" altLang="fr-FR" sz="2400" dirty="0">
                <a:solidFill>
                  <a:srgbClr val="00FDFF"/>
                </a:solidFill>
                <a:latin typeface="Times New Roman"/>
                <a:cs typeface="Times New Roman"/>
              </a:rPr>
              <a:t>≈</a:t>
            </a:r>
            <a:r>
              <a:rPr lang="en-US" altLang="fr-FR" sz="2400" dirty="0">
                <a:solidFill>
                  <a:srgbClr val="00FDFF"/>
                </a:solidFill>
              </a:rPr>
              <a:t>Q</a:t>
            </a:r>
            <a:r>
              <a:rPr lang="el-GR" altLang="fr-FR" sz="2400" baseline="-25000" dirty="0">
                <a:solidFill>
                  <a:srgbClr val="00FDFF"/>
                </a:solidFill>
              </a:rPr>
              <a:t>β</a:t>
            </a:r>
            <a:endParaRPr lang="en-US" altLang="fr-FR" sz="2400" baseline="-25000" dirty="0">
              <a:solidFill>
                <a:srgbClr val="00FDFF"/>
              </a:solidFill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DACF1C62-B79B-A6D8-AA5F-ADFCD93346B1}"/>
              </a:ext>
            </a:extLst>
          </p:cNvPr>
          <p:cNvGrpSpPr/>
          <p:nvPr/>
        </p:nvGrpSpPr>
        <p:grpSpPr>
          <a:xfrm>
            <a:off x="8942645" y="1592350"/>
            <a:ext cx="3117053" cy="1084642"/>
            <a:chOff x="8942645" y="1592350"/>
            <a:chExt cx="3117053" cy="1084642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34D571D-5040-DA2C-B6FF-E0156BF467B5}"/>
                </a:ext>
              </a:extLst>
            </p:cNvPr>
            <p:cNvGrpSpPr/>
            <p:nvPr/>
          </p:nvGrpSpPr>
          <p:grpSpPr>
            <a:xfrm>
              <a:off x="10677539" y="1592350"/>
              <a:ext cx="1382159" cy="1050028"/>
              <a:chOff x="4048633" y="1386069"/>
              <a:chExt cx="1382159" cy="1050028"/>
            </a:xfrm>
          </p:grpSpPr>
          <p:pic>
            <p:nvPicPr>
              <p:cNvPr id="6" name="Picture 3" descr="povnuc_pdr">
                <a:extLst>
                  <a:ext uri="{FF2B5EF4-FFF2-40B4-BE49-F238E27FC236}">
                    <a16:creationId xmlns:a16="http://schemas.microsoft.com/office/drawing/2014/main" id="{B24CF6D4-9A6C-33D6-4953-7A3A47F16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8633" y="1401987"/>
                <a:ext cx="1382159" cy="1034110"/>
              </a:xfrm>
              <a:prstGeom prst="rect">
                <a:avLst/>
              </a:prstGeom>
              <a:noFill/>
              <a:ln/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36">
                <a:extLst>
                  <a:ext uri="{FF2B5EF4-FFF2-40B4-BE49-F238E27FC236}">
                    <a16:creationId xmlns:a16="http://schemas.microsoft.com/office/drawing/2014/main" id="{2486AC62-567A-7002-61B7-2BA55BC0C1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8633" y="1386069"/>
                <a:ext cx="1263388" cy="2975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PYGMY </a:t>
                </a:r>
              </a:p>
            </p:txBody>
          </p:sp>
        </p:grpSp>
        <p:sp>
          <p:nvSpPr>
            <p:cNvPr id="4" name="Figura a mano libera 3">
              <a:extLst>
                <a:ext uri="{FF2B5EF4-FFF2-40B4-BE49-F238E27FC236}">
                  <a16:creationId xmlns:a16="http://schemas.microsoft.com/office/drawing/2014/main" id="{A377F987-F534-8164-B445-329926B08EC5}"/>
                </a:ext>
              </a:extLst>
            </p:cNvPr>
            <p:cNvSpPr/>
            <p:nvPr/>
          </p:nvSpPr>
          <p:spPr>
            <a:xfrm rot="10346939" flipH="1" flipV="1">
              <a:off x="8942645" y="2376886"/>
              <a:ext cx="1921498" cy="300106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73F0B5-6B56-A69C-6D78-2FE7A06B0D06}"/>
              </a:ext>
            </a:extLst>
          </p:cNvPr>
          <p:cNvSpPr txBox="1"/>
          <p:nvPr/>
        </p:nvSpPr>
        <p:spPr>
          <a:xfrm>
            <a:off x="1" y="-63094"/>
            <a:ext cx="1219200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20"/>
              </a:lnSpc>
            </a:pPr>
            <a:r>
              <a:rPr lang="it-IT" sz="3200" b="1" dirty="0">
                <a:solidFill>
                  <a:srgbClr val="FFFF00"/>
                </a:solidFill>
                <a:effectLst/>
                <a:latin typeface="Symbol" pitchFamily="2" charset="2"/>
              </a:rPr>
              <a:t>g </a:t>
            </a:r>
            <a:r>
              <a:rPr lang="it-IT" sz="3200" b="1" dirty="0" err="1">
                <a:solidFill>
                  <a:srgbClr val="FFFF00"/>
                </a:solidFill>
                <a:effectLst/>
              </a:rPr>
              <a:t>spectroscopy</a:t>
            </a:r>
            <a:r>
              <a:rPr lang="it-IT" sz="3200" b="1" dirty="0">
                <a:solidFill>
                  <a:srgbClr val="FFFF00"/>
                </a:solidFill>
                <a:effectLst/>
              </a:rPr>
              <a:t> after </a:t>
            </a:r>
            <a:r>
              <a:rPr lang="el-GR" sz="3200" b="1" dirty="0">
                <a:solidFill>
                  <a:srgbClr val="FFFF00"/>
                </a:solidFill>
                <a:effectLst/>
              </a:rPr>
              <a:t>β </a:t>
            </a:r>
            <a:r>
              <a:rPr lang="it-IT" sz="3200" b="1" dirty="0" err="1">
                <a:solidFill>
                  <a:srgbClr val="FFFF00"/>
                </a:solidFill>
                <a:effectLst/>
              </a:rPr>
              <a:t>decay</a:t>
            </a:r>
            <a:r>
              <a:rPr lang="it-IT" sz="3200" b="1" dirty="0">
                <a:solidFill>
                  <a:srgbClr val="FFFF00"/>
                </a:solidFill>
                <a:effectLst/>
              </a:rPr>
              <a:t> </a:t>
            </a:r>
          </a:p>
          <a:p>
            <a:pPr algn="ctr">
              <a:lnSpc>
                <a:spcPts val="3520"/>
              </a:lnSpc>
            </a:pPr>
            <a:r>
              <a:rPr lang="it-IT" sz="2800" dirty="0">
                <a:solidFill>
                  <a:srgbClr val="FFFF00"/>
                </a:solidFill>
                <a:effectLst/>
              </a:rPr>
              <a:t>(with high </a:t>
            </a:r>
            <a:r>
              <a:rPr lang="it-IT" sz="2800" dirty="0" err="1">
                <a:solidFill>
                  <a:srgbClr val="FFFF00"/>
                </a:solidFill>
                <a:effectLst/>
              </a:rPr>
              <a:t>Q</a:t>
            </a:r>
            <a:r>
              <a:rPr lang="it-IT" sz="2800" dirty="0">
                <a:solidFill>
                  <a:srgbClr val="FFFF00"/>
                </a:solidFill>
                <a:effectLst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/>
              </a:rPr>
              <a:t>values</a:t>
            </a:r>
            <a:r>
              <a:rPr lang="it-IT" sz="3600" dirty="0">
                <a:solidFill>
                  <a:srgbClr val="FFFF00"/>
                </a:solidFill>
                <a:effectLst/>
              </a:rPr>
              <a:t>)  </a:t>
            </a:r>
            <a:r>
              <a:rPr lang="it-IT" sz="2800" b="1" dirty="0">
                <a:solidFill>
                  <a:srgbClr val="FFFF00"/>
                </a:solidFill>
                <a:effectLst/>
              </a:rPr>
              <a:t>to probe </a:t>
            </a:r>
            <a:r>
              <a:rPr lang="it-IT" sz="2800" b="1" dirty="0">
                <a:solidFill>
                  <a:srgbClr val="FFFF00"/>
                </a:solidFill>
              </a:rPr>
              <a:t>PYGMY </a:t>
            </a:r>
            <a:r>
              <a:rPr lang="it-IT" sz="2800" b="1" dirty="0" err="1">
                <a:solidFill>
                  <a:srgbClr val="FFFF00"/>
                </a:solidFill>
              </a:rPr>
              <a:t>resonances</a:t>
            </a:r>
            <a:r>
              <a:rPr lang="it-IT" sz="2800" b="1" dirty="0">
                <a:solidFill>
                  <a:srgbClr val="FFFF00"/>
                </a:solidFill>
                <a:effectLst/>
              </a:rPr>
              <a:t> </a:t>
            </a:r>
            <a:endParaRPr lang="it-IT" sz="2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1FDEFBD7-E678-CFB9-3916-B61F4C26AC06}"/>
              </a:ext>
            </a:extLst>
          </p:cNvPr>
          <p:cNvSpPr/>
          <p:nvPr/>
        </p:nvSpPr>
        <p:spPr>
          <a:xfrm>
            <a:off x="5654848" y="6581928"/>
            <a:ext cx="6096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i="1" dirty="0">
                <a:solidFill>
                  <a:schemeClr val="bg1"/>
                </a:solidFill>
              </a:rPr>
              <a:t>A. </a:t>
            </a:r>
            <a:r>
              <a:rPr lang="fi-FI" sz="1400" i="1" dirty="0" err="1">
                <a:solidFill>
                  <a:schemeClr val="bg1"/>
                </a:solidFill>
              </a:rPr>
              <a:t>Gottardo</a:t>
            </a:r>
            <a:r>
              <a:rPr lang="fi-FI" sz="1400" i="1" dirty="0">
                <a:solidFill>
                  <a:schemeClr val="bg1"/>
                </a:solidFill>
              </a:rPr>
              <a:t>, D, </a:t>
            </a:r>
            <a:r>
              <a:rPr lang="fi-FI" sz="1400" i="1" dirty="0" err="1">
                <a:solidFill>
                  <a:schemeClr val="bg1"/>
                </a:solidFill>
              </a:rPr>
              <a:t>Verney</a:t>
            </a:r>
            <a:r>
              <a:rPr lang="fi-FI" sz="1400" i="1" dirty="0">
                <a:solidFill>
                  <a:schemeClr val="bg1"/>
                </a:solidFill>
              </a:rPr>
              <a:t>  et al., Phys. </a:t>
            </a:r>
            <a:r>
              <a:rPr lang="fi-FI" sz="1400" i="1" dirty="0" err="1">
                <a:solidFill>
                  <a:schemeClr val="bg1"/>
                </a:solidFill>
              </a:rPr>
              <a:t>Lett</a:t>
            </a:r>
            <a:r>
              <a:rPr lang="fi-FI" sz="1400" i="1" dirty="0">
                <a:solidFill>
                  <a:schemeClr val="bg1"/>
                </a:solidFill>
              </a:rPr>
              <a:t>. B772 (2017) 359–362 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22E8D80-49EE-F4B6-B044-5A612558BC1A}"/>
              </a:ext>
            </a:extLst>
          </p:cNvPr>
          <p:cNvGrpSpPr/>
          <p:nvPr/>
        </p:nvGrpSpPr>
        <p:grpSpPr>
          <a:xfrm>
            <a:off x="5976647" y="4784542"/>
            <a:ext cx="2146382" cy="1556372"/>
            <a:chOff x="5976647" y="4784542"/>
            <a:chExt cx="2146382" cy="1556372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7D220ADD-19DD-A026-9918-37DFB8835157}"/>
                </a:ext>
              </a:extLst>
            </p:cNvPr>
            <p:cNvSpPr/>
            <p:nvPr/>
          </p:nvSpPr>
          <p:spPr>
            <a:xfrm rot="21294863">
              <a:off x="5976647" y="4784542"/>
              <a:ext cx="2146382" cy="1556372"/>
            </a:xfrm>
            <a:prstGeom prst="ellipse">
              <a:avLst/>
            </a:prstGeom>
            <a:noFill/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DCC5A76-2CC2-076E-F466-93B8F22709DC}"/>
                </a:ext>
              </a:extLst>
            </p:cNvPr>
            <p:cNvSpPr txBox="1"/>
            <p:nvPr/>
          </p:nvSpPr>
          <p:spPr>
            <a:xfrm>
              <a:off x="6111405" y="5278633"/>
              <a:ext cx="1208984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80"/>
                </a:lnSpc>
              </a:pPr>
              <a:r>
                <a:rPr lang="en-US" sz="1400" i="1" dirty="0">
                  <a:solidFill>
                    <a:srgbClr val="FF9300"/>
                  </a:solidFill>
                </a:rPr>
                <a:t>2p2h</a:t>
              </a:r>
            </a:p>
            <a:p>
              <a:pPr algn="ctr">
                <a:lnSpc>
                  <a:spcPts val="1280"/>
                </a:lnSpc>
              </a:pPr>
              <a:r>
                <a:rPr lang="en-US" sz="1400" i="1" dirty="0">
                  <a:solidFill>
                    <a:srgbClr val="FF9300"/>
                  </a:solidFill>
                </a:rPr>
                <a:t>components </a:t>
              </a:r>
            </a:p>
          </p:txBody>
        </p:sp>
      </p:grpSp>
      <p:grpSp>
        <p:nvGrpSpPr>
          <p:cNvPr id="21" name="Groupe 11">
            <a:extLst>
              <a:ext uri="{FF2B5EF4-FFF2-40B4-BE49-F238E27FC236}">
                <a16:creationId xmlns:a16="http://schemas.microsoft.com/office/drawing/2014/main" id="{9EB6834D-7627-2A01-C341-E8C91708A5FD}"/>
              </a:ext>
            </a:extLst>
          </p:cNvPr>
          <p:cNvGrpSpPr/>
          <p:nvPr/>
        </p:nvGrpSpPr>
        <p:grpSpPr>
          <a:xfrm>
            <a:off x="523737" y="1408397"/>
            <a:ext cx="4043900" cy="2265755"/>
            <a:chOff x="50108" y="1256758"/>
            <a:chExt cx="4894084" cy="2537132"/>
          </a:xfrm>
        </p:grpSpPr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6914335F-F778-46DD-BCCC-D928F61E0933}"/>
                </a:ext>
              </a:extLst>
            </p:cNvPr>
            <p:cNvSpPr txBox="1"/>
            <p:nvPr/>
          </p:nvSpPr>
          <p:spPr>
            <a:xfrm>
              <a:off x="50108" y="3399873"/>
              <a:ext cx="635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3" name="ZoneTexte 13">
              <a:extLst>
                <a:ext uri="{FF2B5EF4-FFF2-40B4-BE49-F238E27FC236}">
                  <a16:creationId xmlns:a16="http://schemas.microsoft.com/office/drawing/2014/main" id="{C1C5ABAD-04F8-E9BA-505E-08376C1A29EB}"/>
                </a:ext>
              </a:extLst>
            </p:cNvPr>
            <p:cNvSpPr txBox="1"/>
            <p:nvPr/>
          </p:nvSpPr>
          <p:spPr>
            <a:xfrm>
              <a:off x="50108" y="2645025"/>
              <a:ext cx="635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3A7E392E-EDCA-3BE9-A8D0-DDCE54D78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57" y="1257830"/>
              <a:ext cx="4770335" cy="2536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oupe 15">
              <a:extLst>
                <a:ext uri="{FF2B5EF4-FFF2-40B4-BE49-F238E27FC236}">
                  <a16:creationId xmlns:a16="http://schemas.microsoft.com/office/drawing/2014/main" id="{2BFED412-F644-69FD-4641-90A1A72052AF}"/>
                </a:ext>
              </a:extLst>
            </p:cNvPr>
            <p:cNvGrpSpPr/>
            <p:nvPr/>
          </p:nvGrpSpPr>
          <p:grpSpPr>
            <a:xfrm>
              <a:off x="277952" y="1256758"/>
              <a:ext cx="2244827" cy="1031981"/>
              <a:chOff x="334893" y="1251954"/>
              <a:chExt cx="2581275" cy="683148"/>
            </a:xfrm>
          </p:grpSpPr>
          <p:cxnSp>
            <p:nvCxnSpPr>
              <p:cNvPr id="26" name="Connecteur droit avec flèche 16">
                <a:extLst>
                  <a:ext uri="{FF2B5EF4-FFF2-40B4-BE49-F238E27FC236}">
                    <a16:creationId xmlns:a16="http://schemas.microsoft.com/office/drawing/2014/main" id="{49CC4746-B9FF-AE2F-326F-004DF0CDA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427" y="1489110"/>
                <a:ext cx="356207" cy="44599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64">
                <a:extLst>
                  <a:ext uri="{FF2B5EF4-FFF2-40B4-BE49-F238E27FC236}">
                    <a16:creationId xmlns:a16="http://schemas.microsoft.com/office/drawing/2014/main" id="{F1A1C50C-75A3-858B-3FFC-6DE8C6989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93" y="1251954"/>
                <a:ext cx="2581275" cy="224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fr-FR" sz="1600" dirty="0"/>
                  <a:t>2</a:t>
                </a:r>
                <a:r>
                  <a:rPr lang="en-US" altLang="fr-FR" sz="1600" dirty="0">
                    <a:sym typeface="Symbol"/>
                  </a:rPr>
                  <a:t>24’’</a:t>
                </a:r>
                <a:r>
                  <a:rPr lang="en-US" altLang="fr-FR" sz="1600" dirty="0"/>
                  <a:t> LaBr3 </a:t>
                </a:r>
              </a:p>
            </p:txBody>
          </p:sp>
        </p:grp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EAE4E45-0619-087C-AB56-5363DEE1F330}"/>
              </a:ext>
            </a:extLst>
          </p:cNvPr>
          <p:cNvSpPr txBox="1"/>
          <p:nvPr/>
        </p:nvSpPr>
        <p:spPr>
          <a:xfrm>
            <a:off x="1168263" y="969757"/>
            <a:ext cx="3283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fr-FR" sz="2400" b="1" dirty="0">
                <a:solidFill>
                  <a:srgbClr val="00FDFF"/>
                </a:solidFill>
              </a:rPr>
              <a:t>ALTO experiment </a:t>
            </a:r>
            <a:endParaRPr lang="en-US" sz="2400" b="1" dirty="0">
              <a:solidFill>
                <a:srgbClr val="00FDFF"/>
              </a:solidFill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2223B5E3-E1D0-F903-14FA-5D32CFEF6755}"/>
              </a:ext>
            </a:extLst>
          </p:cNvPr>
          <p:cNvGrpSpPr/>
          <p:nvPr/>
        </p:nvGrpSpPr>
        <p:grpSpPr>
          <a:xfrm>
            <a:off x="354560" y="3816852"/>
            <a:ext cx="4522676" cy="3117322"/>
            <a:chOff x="354560" y="3816852"/>
            <a:chExt cx="4522676" cy="3117322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5E971CF5-F8DA-DB01-F305-B5CD5F6497E9}"/>
                </a:ext>
              </a:extLst>
            </p:cNvPr>
            <p:cNvSpPr/>
            <p:nvPr/>
          </p:nvSpPr>
          <p:spPr>
            <a:xfrm>
              <a:off x="354560" y="3823900"/>
              <a:ext cx="4432891" cy="29023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D21655C-1A89-87E7-1082-211641AE8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0482" y="4196089"/>
              <a:ext cx="3693393" cy="2214485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19576A5E-CB13-8EEA-75EA-DBA37426E8DC}"/>
                </a:ext>
              </a:extLst>
            </p:cNvPr>
            <p:cNvSpPr txBox="1"/>
            <p:nvPr/>
          </p:nvSpPr>
          <p:spPr>
            <a:xfrm>
              <a:off x="1362596" y="3816852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Possible other cases 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EBF0AE82-0EC3-0720-E00A-186A1280456D}"/>
                </a:ext>
              </a:extLst>
            </p:cNvPr>
            <p:cNvSpPr/>
            <p:nvPr/>
          </p:nvSpPr>
          <p:spPr>
            <a:xfrm>
              <a:off x="444345" y="6410954"/>
              <a:ext cx="44328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400" i="1" dirty="0"/>
                <a:t>M. </a:t>
              </a:r>
              <a:r>
                <a:rPr lang="fi-FI" sz="1400" i="1" dirty="0" err="1"/>
                <a:t>Scheck</a:t>
              </a:r>
              <a:r>
                <a:rPr lang="fi-FI" sz="1400" i="1" dirty="0"/>
                <a:t> et al., Phys. Rev. </a:t>
              </a:r>
              <a:r>
                <a:rPr lang="fi-FI" sz="1400" i="1" dirty="0" err="1"/>
                <a:t>Lett</a:t>
              </a:r>
              <a:r>
                <a:rPr lang="fi-FI" sz="1400" i="1" dirty="0"/>
                <a:t>. 116, 132501 (2016)</a:t>
              </a:r>
            </a:p>
            <a:p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895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2590651-BEC6-DB2C-9444-C8C64431F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62"/>
          <a:stretch/>
        </p:blipFill>
        <p:spPr bwMode="auto">
          <a:xfrm>
            <a:off x="180980" y="2050780"/>
            <a:ext cx="5543412" cy="435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1">
            <a:extLst>
              <a:ext uri="{FF2B5EF4-FFF2-40B4-BE49-F238E27FC236}">
                <a16:creationId xmlns:a16="http://schemas.microsoft.com/office/drawing/2014/main" id="{39ED2DB9-B1D7-A6C2-9EA1-3D926947014F}"/>
              </a:ext>
            </a:extLst>
          </p:cNvPr>
          <p:cNvSpPr>
            <a:spLocks noChangeArrowheads="1"/>
          </p:cNvSpPr>
          <p:nvPr/>
        </p:nvSpPr>
        <p:spPr bwMode="auto">
          <a:xfrm rot="2876418">
            <a:off x="3482660" y="5545535"/>
            <a:ext cx="1012272" cy="437426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  <a:latin typeface="Calibri" pitchFamily="34" charset="0"/>
              </a:rPr>
              <a:t>LINO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D5F4152B-274B-DB0A-CACF-6403CCC219E8}"/>
              </a:ext>
            </a:extLst>
          </p:cNvPr>
          <p:cNvSpPr>
            <a:spLocks noChangeArrowheads="1"/>
          </p:cNvSpPr>
          <p:nvPr/>
        </p:nvSpPr>
        <p:spPr bwMode="auto">
          <a:xfrm rot="20775335">
            <a:off x="3647485" y="2717165"/>
            <a:ext cx="1012272" cy="437426"/>
          </a:xfrm>
          <a:prstGeom prst="rect">
            <a:avLst/>
          </a:prstGeom>
          <a:solidFill>
            <a:srgbClr val="00B05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  <a:latin typeface="Calibri" pitchFamily="34" charset="0"/>
              </a:rPr>
              <a:t>TETRA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5384D9F-9E0A-6D7A-E0B7-B5AE9D6B8BBD}"/>
              </a:ext>
            </a:extLst>
          </p:cNvPr>
          <p:cNvSpPr txBox="1"/>
          <p:nvPr/>
        </p:nvSpPr>
        <p:spPr>
          <a:xfrm>
            <a:off x="155333" y="1489983"/>
            <a:ext cx="3833463" cy="1523494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MO</a:t>
            </a:r>
            <a:r>
              <a:rPr lang="en-US" b="1" dirty="0" err="1">
                <a:solidFill>
                  <a:prstClr val="black"/>
                </a:solidFill>
                <a:latin typeface="Arial"/>
                <a:cs typeface="Arial"/>
              </a:rPr>
              <a:t>dular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eutron 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b="1" dirty="0" err="1">
                <a:solidFill>
                  <a:prstClr val="black"/>
                </a:solidFill>
                <a:latin typeface="Arial"/>
                <a:cs typeface="Arial"/>
              </a:rPr>
              <a:t>pectrome</a:t>
            </a:r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TER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(built for FAIR)</a:t>
            </a:r>
          </a:p>
          <a:p>
            <a:pPr algn="ctr"/>
            <a:endParaRPr lang="en-US" sz="3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International collaboration: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CIEMAT, VECC (India), Univ. de 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Jyväskylä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(Finlandia), IFIC (Valencia), UPC (Barcelona)</a:t>
            </a:r>
          </a:p>
          <a:p>
            <a:pPr algn="ctr"/>
            <a:endParaRPr lang="en-US" sz="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43B9E31F-768C-2356-796F-00243CDFE727}"/>
              </a:ext>
            </a:extLst>
          </p:cNvPr>
          <p:cNvSpPr>
            <a:spLocks noChangeArrowheads="1"/>
          </p:cNvSpPr>
          <p:nvPr/>
        </p:nvSpPr>
        <p:spPr bwMode="auto">
          <a:xfrm rot="775812">
            <a:off x="3648851" y="4604809"/>
            <a:ext cx="1012272" cy="437426"/>
          </a:xfrm>
          <a:prstGeom prst="rect">
            <a:avLst/>
          </a:prstGeom>
          <a:solidFill>
            <a:srgbClr val="00B05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  <a:latin typeface="Calibri" pitchFamily="34" charset="0"/>
              </a:rPr>
              <a:t>BEDO</a:t>
            </a:r>
          </a:p>
        </p:txBody>
      </p:sp>
      <p:sp>
        <p:nvSpPr>
          <p:cNvPr id="7" name="12 CuadroTexto">
            <a:extLst>
              <a:ext uri="{FF2B5EF4-FFF2-40B4-BE49-F238E27FC236}">
                <a16:creationId xmlns:a16="http://schemas.microsoft.com/office/drawing/2014/main" id="{4B03DDD7-0082-3726-99DE-8B1E801FB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171" y="1745984"/>
            <a:ext cx="4498275" cy="1714380"/>
          </a:xfrm>
          <a:prstGeom prst="rect">
            <a:avLst/>
          </a:prstGeom>
          <a:solidFill>
            <a:schemeClr val="bg1"/>
          </a:solidFill>
          <a:ln w="44450">
            <a:solidFill>
              <a:srgbClr val="0432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100 cylindrical BC501A </a:t>
            </a:r>
            <a:r>
              <a:rPr lang="en-US" sz="14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cell </a:t>
            </a:r>
            <a:r>
              <a:rPr lang="en-US" sz="16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(20 cm x 5 cm)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Intrinsic efficiency (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Symbol" pitchFamily="18" charset="2"/>
              </a:rPr>
              <a:t>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50% @ 1MeV)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Energy threshold 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1400" baseline="-250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Symbol" pitchFamily="18" charset="2"/>
              </a:rPr>
              <a:t>15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0 keV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Good neutron timing ~1ns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Digital DAQ 14bits &amp; 1 </a:t>
            </a:r>
            <a:r>
              <a:rPr lang="en-US" sz="14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Gsample</a:t>
            </a:r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/s</a:t>
            </a:r>
          </a:p>
        </p:txBody>
      </p:sp>
      <p:grpSp>
        <p:nvGrpSpPr>
          <p:cNvPr id="8" name="Groupe 1">
            <a:extLst>
              <a:ext uri="{FF2B5EF4-FFF2-40B4-BE49-F238E27FC236}">
                <a16:creationId xmlns:a16="http://schemas.microsoft.com/office/drawing/2014/main" id="{699DF5AC-EB77-8E78-EF0A-DDC625FA354A}"/>
              </a:ext>
            </a:extLst>
          </p:cNvPr>
          <p:cNvGrpSpPr/>
          <p:nvPr/>
        </p:nvGrpSpPr>
        <p:grpSpPr>
          <a:xfrm>
            <a:off x="5750039" y="3608253"/>
            <a:ext cx="1536454" cy="1777692"/>
            <a:chOff x="7273802" y="435783"/>
            <a:chExt cx="1536454" cy="1777692"/>
          </a:xfrm>
        </p:grpSpPr>
        <p:pic>
          <p:nvPicPr>
            <p:cNvPr id="9" name="Picture 4" descr="cell-000">
              <a:extLst>
                <a:ext uri="{FF2B5EF4-FFF2-40B4-BE49-F238E27FC236}">
                  <a16:creationId xmlns:a16="http://schemas.microsoft.com/office/drawing/2014/main" id="{C6FE84D6-EC37-D91F-3AAC-100FB1C02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74148" y="435783"/>
              <a:ext cx="920306" cy="1520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5E466260-D8BB-C182-AE94-C4A17598D4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802" y="1951865"/>
              <a:ext cx="153645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Ø=</a:t>
              </a:r>
              <a:r>
                <a:rPr lang="es-ES" sz="11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20cm x L=5cm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810587-3573-87B4-E060-78962D7595FA}"/>
              </a:ext>
            </a:extLst>
          </p:cNvPr>
          <p:cNvSpPr txBox="1"/>
          <p:nvPr/>
        </p:nvSpPr>
        <p:spPr>
          <a:xfrm>
            <a:off x="0" y="44930"/>
            <a:ext cx="12192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 err="1">
                <a:solidFill>
                  <a:srgbClr val="FFFF00"/>
                </a:solidFill>
                <a:effectLst/>
              </a:rPr>
              <a:t>Perspectives</a:t>
            </a:r>
            <a:r>
              <a:rPr lang="it-IT" sz="3600" b="1" dirty="0">
                <a:solidFill>
                  <a:srgbClr val="FFFF00"/>
                </a:solidFill>
                <a:effectLst/>
              </a:rPr>
              <a:t> </a:t>
            </a:r>
            <a:r>
              <a:rPr lang="it-IT" sz="3600" b="1" dirty="0" err="1">
                <a:solidFill>
                  <a:srgbClr val="FFFF00"/>
                </a:solidFill>
                <a:effectLst/>
              </a:rPr>
              <a:t>at</a:t>
            </a:r>
            <a:r>
              <a:rPr lang="it-IT" sz="3600" b="1" dirty="0">
                <a:solidFill>
                  <a:srgbClr val="FFFF00"/>
                </a:solidFill>
                <a:effectLst/>
              </a:rPr>
              <a:t> ALTO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2065561-F17B-00F6-A04A-2C80C32E1DD7}"/>
              </a:ext>
            </a:extLst>
          </p:cNvPr>
          <p:cNvSpPr txBox="1"/>
          <p:nvPr/>
        </p:nvSpPr>
        <p:spPr>
          <a:xfrm>
            <a:off x="1184951" y="866502"/>
            <a:ext cx="6101542" cy="498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20"/>
              </a:lnSpc>
            </a:pPr>
            <a:r>
              <a:rPr lang="it-IT" sz="2400" b="1" dirty="0">
                <a:solidFill>
                  <a:srgbClr val="00FDFF"/>
                </a:solidFill>
              </a:rPr>
              <a:t>BEDO with MONSTER </a:t>
            </a:r>
            <a:r>
              <a:rPr lang="it-IT" sz="2400" b="1" dirty="0" err="1">
                <a:solidFill>
                  <a:srgbClr val="00FDFF"/>
                </a:solidFill>
              </a:rPr>
              <a:t>neutron</a:t>
            </a:r>
            <a:r>
              <a:rPr lang="it-IT" sz="2400" b="1" dirty="0">
                <a:solidFill>
                  <a:srgbClr val="00FDFF"/>
                </a:solidFill>
              </a:rPr>
              <a:t> Array</a:t>
            </a:r>
            <a:endParaRPr lang="it-IT" sz="2400" b="1" dirty="0">
              <a:solidFill>
                <a:srgbClr val="00FDFF"/>
              </a:solidFill>
              <a:effectLst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32F93D9-1E9E-3204-0474-0BABD56E5792}"/>
              </a:ext>
            </a:extLst>
          </p:cNvPr>
          <p:cNvGrpSpPr/>
          <p:nvPr/>
        </p:nvGrpSpPr>
        <p:grpSpPr>
          <a:xfrm>
            <a:off x="8965335" y="409229"/>
            <a:ext cx="3346952" cy="6108148"/>
            <a:chOff x="8965335" y="409229"/>
            <a:chExt cx="3346952" cy="6108148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B19812FC-0702-F72D-C8E8-726E80B9B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99331" y="2241563"/>
              <a:ext cx="4878961" cy="2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39F5291-DB94-C72A-D916-C05213020776}"/>
                </a:ext>
              </a:extLst>
            </p:cNvPr>
            <p:cNvSpPr txBox="1"/>
            <p:nvPr/>
          </p:nvSpPr>
          <p:spPr>
            <a:xfrm>
              <a:off x="8965335" y="409229"/>
              <a:ext cx="3346952" cy="682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320"/>
                </a:lnSpc>
              </a:pPr>
              <a:r>
                <a:rPr lang="it-IT" sz="2400" b="1" dirty="0">
                  <a:solidFill>
                    <a:srgbClr val="00FDFF"/>
                  </a:solidFill>
                </a:rPr>
                <a:t>BEDO with PARIS </a:t>
              </a:r>
            </a:p>
            <a:p>
              <a:pPr algn="ctr">
                <a:lnSpc>
                  <a:spcPts val="2320"/>
                </a:lnSpc>
              </a:pPr>
              <a:r>
                <a:rPr lang="it-IT" sz="2400" b="1" dirty="0">
                  <a:solidFill>
                    <a:srgbClr val="00FDFF"/>
                  </a:solidFill>
                </a:rPr>
                <a:t>High-Energy </a:t>
              </a:r>
              <a:r>
                <a:rPr lang="it-IT" sz="2400" b="1" dirty="0">
                  <a:solidFill>
                    <a:srgbClr val="00FDFF"/>
                  </a:solidFill>
                  <a:latin typeface="Symbol" pitchFamily="2" charset="2"/>
                </a:rPr>
                <a:t>g</a:t>
              </a:r>
              <a:r>
                <a:rPr lang="it-IT" sz="2400" b="1" dirty="0">
                  <a:solidFill>
                    <a:srgbClr val="00FDFF"/>
                  </a:solidFill>
                </a:rPr>
                <a:t> rays</a:t>
              </a:r>
              <a:endParaRPr lang="it-IT" sz="2400" b="1" dirty="0">
                <a:solidFill>
                  <a:srgbClr val="00FDFF"/>
                </a:solidFill>
                <a:effectLst/>
              </a:endParaRPr>
            </a:p>
          </p:txBody>
        </p:sp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3F977098-640B-8CAF-DC06-A3D69387EC8B}"/>
                </a:ext>
              </a:extLst>
            </p:cNvPr>
            <p:cNvSpPr/>
            <p:nvPr/>
          </p:nvSpPr>
          <p:spPr>
            <a:xfrm rot="7257580" flipH="1" flipV="1">
              <a:off x="9800971" y="1780987"/>
              <a:ext cx="2055465" cy="361297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C26892B-CFCE-295C-4998-AE831B3B4C9B}"/>
                </a:ext>
              </a:extLst>
            </p:cNvPr>
            <p:cNvSpPr txBox="1"/>
            <p:nvPr/>
          </p:nvSpPr>
          <p:spPr>
            <a:xfrm>
              <a:off x="9614361" y="5994157"/>
              <a:ext cx="2382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First explorative experiment</a:t>
              </a:r>
            </a:p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I. </a:t>
              </a:r>
              <a:r>
                <a:rPr lang="en-US" sz="1400" i="1" dirty="0" err="1">
                  <a:solidFill>
                    <a:schemeClr val="bg1"/>
                  </a:solidFill>
                </a:rPr>
                <a:t>Matea</a:t>
              </a:r>
              <a:r>
                <a:rPr lang="en-US" sz="1400" i="1" dirty="0">
                  <a:solidFill>
                    <a:schemeClr val="bg1"/>
                  </a:solidFill>
                </a:rPr>
                <a:t> et al., (2019)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4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2A8B8E8B-7100-1B9A-FCBA-AD8CD961855F}"/>
              </a:ext>
            </a:extLst>
          </p:cNvPr>
          <p:cNvSpPr/>
          <p:nvPr/>
        </p:nvSpPr>
        <p:spPr>
          <a:xfrm>
            <a:off x="178190" y="637851"/>
            <a:ext cx="6289033" cy="36881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31">
            <a:extLst>
              <a:ext uri="{FF2B5EF4-FFF2-40B4-BE49-F238E27FC236}">
                <a16:creationId xmlns:a16="http://schemas.microsoft.com/office/drawing/2014/main" id="{81BB0886-7F78-46B4-9FCF-AF907C275437}"/>
              </a:ext>
            </a:extLst>
          </p:cNvPr>
          <p:cNvGrpSpPr/>
          <p:nvPr/>
        </p:nvGrpSpPr>
        <p:grpSpPr>
          <a:xfrm>
            <a:off x="-226294" y="859017"/>
            <a:ext cx="6693517" cy="3413242"/>
            <a:chOff x="-131607" y="3682000"/>
            <a:chExt cx="6693517" cy="3413242"/>
          </a:xfrm>
        </p:grpSpPr>
        <p:sp>
          <p:nvSpPr>
            <p:cNvPr id="3" name="Rectangle : coins arrondis 30">
              <a:extLst>
                <a:ext uri="{FF2B5EF4-FFF2-40B4-BE49-F238E27FC236}">
                  <a16:creationId xmlns:a16="http://schemas.microsoft.com/office/drawing/2014/main" id="{66659FAB-32D9-57CA-AFF6-F4B56BD8DA22}"/>
                </a:ext>
              </a:extLst>
            </p:cNvPr>
            <p:cNvSpPr/>
            <p:nvPr/>
          </p:nvSpPr>
          <p:spPr>
            <a:xfrm>
              <a:off x="420824" y="3682000"/>
              <a:ext cx="6004360" cy="12125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 3">
              <a:extLst>
                <a:ext uri="{FF2B5EF4-FFF2-40B4-BE49-F238E27FC236}">
                  <a16:creationId xmlns:a16="http://schemas.microsoft.com/office/drawing/2014/main" id="{FF6B7B41-6EC9-8C69-AFE5-42473E0E97C5}"/>
                </a:ext>
              </a:extLst>
            </p:cNvPr>
            <p:cNvSpPr/>
            <p:nvPr/>
          </p:nvSpPr>
          <p:spPr bwMode="auto">
            <a:xfrm>
              <a:off x="-131607" y="4231032"/>
              <a:ext cx="121632" cy="304835"/>
            </a:xfrm>
          </p:spPr>
          <p:txBody>
  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ZoneTexte 26">
              <a:extLst>
                <a:ext uri="{FF2B5EF4-FFF2-40B4-BE49-F238E27FC236}">
                  <a16:creationId xmlns:a16="http://schemas.microsoft.com/office/drawing/2014/main" id="{EF32D323-84B6-2F6A-654C-0C518254BAB9}"/>
                </a:ext>
              </a:extLst>
            </p:cNvPr>
            <p:cNvSpPr txBox="1"/>
            <p:nvPr/>
          </p:nvSpPr>
          <p:spPr>
            <a:xfrm>
              <a:off x="522807" y="3682000"/>
              <a:ext cx="603910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949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-&gt;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9492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nil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jector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Purpose: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Have highest stable beam intensity for Spiral2 facility @ GANIL </a:t>
              </a:r>
              <a:r>
                <a:rPr kumimoji="0" lang="en-GB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(superconductive ion source and RFQ A/Q=7)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Scientific coordination:      I STEFAN  IJCLab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Budget for equipment: 21.1 M€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               13.7 M€ from Equipex 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9CCD0D9-775A-2F89-51B5-F66162156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468" y="5823288"/>
              <a:ext cx="676485" cy="505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28">
              <a:extLst>
                <a:ext uri="{FF2B5EF4-FFF2-40B4-BE49-F238E27FC236}">
                  <a16:creationId xmlns:a16="http://schemas.microsoft.com/office/drawing/2014/main" id="{DA5380DD-B103-57F0-49C1-6FDEFD0A15B1}"/>
                </a:ext>
              </a:extLst>
            </p:cNvPr>
            <p:cNvSpPr txBox="1"/>
            <p:nvPr/>
          </p:nvSpPr>
          <p:spPr>
            <a:xfrm>
              <a:off x="645898" y="6448911"/>
              <a:ext cx="4958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 beam in               2028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 beam SC source 2031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53D4BF-5831-91A8-FB5F-75E0A043281D}"/>
              </a:ext>
            </a:extLst>
          </p:cNvPr>
          <p:cNvSpPr txBox="1"/>
          <p:nvPr/>
        </p:nvSpPr>
        <p:spPr>
          <a:xfrm>
            <a:off x="0" y="44930"/>
            <a:ext cx="12192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>
                <a:solidFill>
                  <a:srgbClr val="FFFF00"/>
                </a:solidFill>
                <a:effectLst/>
              </a:rPr>
              <a:t>Impact of IPN on Facilities Development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3D1732E2-3D71-FA55-48BD-4E346979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87687" y="661298"/>
            <a:ext cx="5279231" cy="2159758"/>
          </a:xfrm>
          <a:prstGeom prst="rect">
            <a:avLst/>
          </a:prstGeom>
        </p:spPr>
      </p:pic>
      <p:pic>
        <p:nvPicPr>
          <p:cNvPr id="11" name="Image 27">
            <a:extLst>
              <a:ext uri="{FF2B5EF4-FFF2-40B4-BE49-F238E27FC236}">
                <a16:creationId xmlns:a16="http://schemas.microsoft.com/office/drawing/2014/main" id="{C3310AEE-3FC1-A23D-8B8A-60FEEE56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6168633"/>
            <a:ext cx="12287778" cy="768807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A2441177-3F91-49B6-3B78-BFD4386782E9}"/>
              </a:ext>
            </a:extLst>
          </p:cNvPr>
          <p:cNvGrpSpPr/>
          <p:nvPr/>
        </p:nvGrpSpPr>
        <p:grpSpPr>
          <a:xfrm>
            <a:off x="7243948" y="2977755"/>
            <a:ext cx="6079576" cy="3006670"/>
            <a:chOff x="7243948" y="2977755"/>
            <a:chExt cx="6079576" cy="3006670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B17BB24-907B-A373-BB3B-EBBA5049F532}"/>
                </a:ext>
              </a:extLst>
            </p:cNvPr>
            <p:cNvSpPr/>
            <p:nvPr/>
          </p:nvSpPr>
          <p:spPr>
            <a:xfrm>
              <a:off x="7243948" y="2977755"/>
              <a:ext cx="4298868" cy="30041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07AC7DB-0D2F-6B87-1199-2227FA6B8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9035" y="3099461"/>
              <a:ext cx="5914489" cy="2638321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866EE67-DE7E-BD44-7601-B544AF318E05}"/>
                </a:ext>
              </a:extLst>
            </p:cNvPr>
            <p:cNvSpPr/>
            <p:nvPr/>
          </p:nvSpPr>
          <p:spPr>
            <a:xfrm>
              <a:off x="8965770" y="3502830"/>
              <a:ext cx="495946" cy="2177299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FF73D48-52FD-5267-0806-FCCAB3C4CEC1}"/>
                </a:ext>
              </a:extLst>
            </p:cNvPr>
            <p:cNvSpPr txBox="1"/>
            <p:nvPr/>
          </p:nvSpPr>
          <p:spPr>
            <a:xfrm>
              <a:off x="8069141" y="5707426"/>
              <a:ext cx="2861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FF0000"/>
                  </a:solidFill>
                </a:rPr>
                <a:t>large improvement in beam intensity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31B85E-1F46-08B6-F9D6-D5F298B5C60F}"/>
              </a:ext>
            </a:extLst>
          </p:cNvPr>
          <p:cNvSpPr txBox="1"/>
          <p:nvPr/>
        </p:nvSpPr>
        <p:spPr>
          <a:xfrm>
            <a:off x="326137" y="4566792"/>
            <a:ext cx="597843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80"/>
              </a:lnSpc>
            </a:pPr>
            <a:r>
              <a:rPr lang="it-IT" sz="2400" b="1" i="1" u="none" strike="noStrike" dirty="0">
                <a:solidFill>
                  <a:srgbClr val="00FDFF"/>
                </a:solidFill>
                <a:effectLst/>
              </a:rPr>
              <a:t>Strategic for Scientific </a:t>
            </a:r>
            <a:r>
              <a:rPr lang="it-IT" sz="2400" b="1" i="1" dirty="0">
                <a:solidFill>
                  <a:srgbClr val="00FDFF"/>
                </a:solidFill>
              </a:rPr>
              <a:t>P</a:t>
            </a:r>
            <a:r>
              <a:rPr lang="it-IT" sz="2400" b="1" i="1" u="none" strike="noStrike" dirty="0">
                <a:solidFill>
                  <a:srgbClr val="00FDFF"/>
                </a:solidFill>
                <a:effectLst/>
              </a:rPr>
              <a:t>rograms on</a:t>
            </a:r>
          </a:p>
          <a:p>
            <a:pPr marL="342900" indent="-34290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00FDFF"/>
                </a:solidFill>
              </a:rPr>
              <a:t>Super Heavy</a:t>
            </a:r>
          </a:p>
          <a:p>
            <a:pPr marL="342900" indent="-34290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it-IT" sz="2000" i="1" dirty="0" err="1">
                <a:solidFill>
                  <a:srgbClr val="00FDFF"/>
                </a:solidFill>
              </a:rPr>
              <a:t>N</a:t>
            </a:r>
            <a:r>
              <a:rPr lang="it-IT" sz="2000" i="1" dirty="0">
                <a:solidFill>
                  <a:srgbClr val="00FDFF"/>
                </a:solidFill>
              </a:rPr>
              <a:t>=</a:t>
            </a:r>
            <a:r>
              <a:rPr lang="it-IT" sz="2000" i="1" dirty="0" err="1">
                <a:solidFill>
                  <a:srgbClr val="00FDFF"/>
                </a:solidFill>
              </a:rPr>
              <a:t>Z</a:t>
            </a:r>
            <a:r>
              <a:rPr lang="it-IT" sz="2000" i="1" dirty="0">
                <a:solidFill>
                  <a:srgbClr val="00FDFF"/>
                </a:solidFill>
              </a:rPr>
              <a:t> nuclei</a:t>
            </a:r>
          </a:p>
          <a:p>
            <a:pPr marL="342900" indent="-34290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it-IT" sz="2000" i="1" dirty="0" err="1">
                <a:solidFill>
                  <a:srgbClr val="00FDFF"/>
                </a:solidFill>
              </a:rPr>
              <a:t>Fission</a:t>
            </a:r>
            <a:r>
              <a:rPr lang="it-IT" sz="2000" i="1" dirty="0">
                <a:solidFill>
                  <a:srgbClr val="00FDFF"/>
                </a:solidFill>
              </a:rPr>
              <a:t> </a:t>
            </a:r>
          </a:p>
          <a:p>
            <a:pPr marL="342900" indent="-342900">
              <a:lnSpc>
                <a:spcPts val="2180"/>
              </a:lnSpc>
              <a:buFont typeface="Arial" panose="020B0604020202020204" pitchFamily="34" charset="0"/>
              <a:buChar char="•"/>
            </a:pPr>
            <a:r>
              <a:rPr lang="it-IT" sz="2000" i="1" dirty="0" err="1">
                <a:solidFill>
                  <a:srgbClr val="00FDFF"/>
                </a:solidFill>
              </a:rPr>
              <a:t>Atomic</a:t>
            </a:r>
            <a:r>
              <a:rPr lang="it-IT" sz="2000" i="1" dirty="0">
                <a:solidFill>
                  <a:srgbClr val="00FDFF"/>
                </a:solidFill>
              </a:rPr>
              <a:t> and </a:t>
            </a:r>
            <a:r>
              <a:rPr lang="it-IT" sz="2000" i="1" dirty="0" err="1">
                <a:solidFill>
                  <a:srgbClr val="00FDFF"/>
                </a:solidFill>
              </a:rPr>
              <a:t>interdiciplinary</a:t>
            </a:r>
            <a:r>
              <a:rPr lang="it-IT" sz="2000" i="1" dirty="0">
                <a:solidFill>
                  <a:srgbClr val="00FDFF"/>
                </a:solidFill>
              </a:rPr>
              <a:t> </a:t>
            </a:r>
            <a:r>
              <a:rPr lang="it-IT" sz="2000" i="1" dirty="0" err="1">
                <a:solidFill>
                  <a:srgbClr val="00FDFF"/>
                </a:solidFill>
              </a:rPr>
              <a:t>physics</a:t>
            </a:r>
            <a:r>
              <a:rPr lang="it-IT" sz="2000" i="1" dirty="0">
                <a:solidFill>
                  <a:srgbClr val="00FDFF"/>
                </a:solidFill>
              </a:rPr>
              <a:t>, ….</a:t>
            </a:r>
          </a:p>
          <a:p>
            <a:pPr>
              <a:lnSpc>
                <a:spcPts val="2180"/>
              </a:lnSpc>
            </a:pPr>
            <a:endParaRPr lang="en-US" sz="2400" i="1" dirty="0">
              <a:solidFill>
                <a:srgbClr val="0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6F76880-3BED-05DB-5822-749A752E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8429" y="-43757"/>
            <a:ext cx="12363713" cy="6901757"/>
          </a:xfrm>
          <a:prstGeom prst="rect">
            <a:avLst/>
          </a:prstGeom>
        </p:spPr>
      </p:pic>
      <p:cxnSp>
        <p:nvCxnSpPr>
          <p:cNvPr id="3" name="Łącznik prosty ze strzałką 96">
            <a:extLst>
              <a:ext uri="{FF2B5EF4-FFF2-40B4-BE49-F238E27FC236}">
                <a16:creationId xmlns:a16="http://schemas.microsoft.com/office/drawing/2014/main" id="{DC57155D-3F24-AECF-5F1C-CB7995DE0729}"/>
              </a:ext>
            </a:extLst>
          </p:cNvPr>
          <p:cNvCxnSpPr/>
          <p:nvPr/>
        </p:nvCxnSpPr>
        <p:spPr bwMode="auto">
          <a:xfrm>
            <a:off x="2884007" y="6213351"/>
            <a:ext cx="4268324" cy="95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ole tekstowe 101">
            <a:extLst>
              <a:ext uri="{FF2B5EF4-FFF2-40B4-BE49-F238E27FC236}">
                <a16:creationId xmlns:a16="http://schemas.microsoft.com/office/drawing/2014/main" id="{EE4EFAED-F9F2-F080-3753-D7E1C148D25B}"/>
              </a:ext>
            </a:extLst>
          </p:cNvPr>
          <p:cNvSpPr txBox="1"/>
          <p:nvPr/>
        </p:nvSpPr>
        <p:spPr>
          <a:xfrm>
            <a:off x="3658778" y="6196027"/>
            <a:ext cx="2399912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Neutron number N</a:t>
            </a:r>
          </a:p>
        </p:txBody>
      </p:sp>
      <p:cxnSp>
        <p:nvCxnSpPr>
          <p:cNvPr id="5" name="Łącznik prosty ze strzałką 93">
            <a:extLst>
              <a:ext uri="{FF2B5EF4-FFF2-40B4-BE49-F238E27FC236}">
                <a16:creationId xmlns:a16="http://schemas.microsoft.com/office/drawing/2014/main" id="{FF9C7F8C-559F-FB96-12B9-BA94EE7BB11F}"/>
              </a:ext>
            </a:extLst>
          </p:cNvPr>
          <p:cNvCxnSpPr/>
          <p:nvPr/>
        </p:nvCxnSpPr>
        <p:spPr bwMode="auto">
          <a:xfrm flipV="1">
            <a:off x="1286819" y="3540083"/>
            <a:ext cx="0" cy="2231440"/>
          </a:xfrm>
          <a:prstGeom prst="straightConnector1">
            <a:avLst/>
          </a:prstGeom>
          <a:solidFill>
            <a:srgbClr val="00FFFF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pole tekstowe 104">
            <a:extLst>
              <a:ext uri="{FF2B5EF4-FFF2-40B4-BE49-F238E27FC236}">
                <a16:creationId xmlns:a16="http://schemas.microsoft.com/office/drawing/2014/main" id="{4B982288-7616-C940-FBED-01DD0F4A9533}"/>
              </a:ext>
            </a:extLst>
          </p:cNvPr>
          <p:cNvSpPr txBox="1"/>
          <p:nvPr/>
        </p:nvSpPr>
        <p:spPr>
          <a:xfrm rot="16200000">
            <a:off x="-167262" y="4367752"/>
            <a:ext cx="2280119" cy="41546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1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Proton number  Z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F56E93B-BED4-2BD5-4A88-645CF20F4FB9}"/>
              </a:ext>
            </a:extLst>
          </p:cNvPr>
          <p:cNvGrpSpPr/>
          <p:nvPr/>
        </p:nvGrpSpPr>
        <p:grpSpPr>
          <a:xfrm>
            <a:off x="5143753" y="3540084"/>
            <a:ext cx="1829875" cy="1865855"/>
            <a:chOff x="5142164" y="3540083"/>
            <a:chExt cx="1829875" cy="1865855"/>
          </a:xfrm>
        </p:grpSpPr>
        <p:cxnSp>
          <p:nvCxnSpPr>
            <p:cNvPr id="8" name="Straight Connector 66">
              <a:extLst>
                <a:ext uri="{FF2B5EF4-FFF2-40B4-BE49-F238E27FC236}">
                  <a16:creationId xmlns:a16="http://schemas.microsoft.com/office/drawing/2014/main" id="{99BD8613-6143-27AC-075E-480D5C39CE83}"/>
                </a:ext>
              </a:extLst>
            </p:cNvPr>
            <p:cNvCxnSpPr/>
            <p:nvPr/>
          </p:nvCxnSpPr>
          <p:spPr>
            <a:xfrm>
              <a:off x="5196944" y="3540083"/>
              <a:ext cx="860159" cy="1429833"/>
            </a:xfrm>
            <a:prstGeom prst="line">
              <a:avLst/>
            </a:prstGeom>
            <a:noFill/>
            <a:ln w="28575" cap="flat" cmpd="sng" algn="ctr">
              <a:solidFill>
                <a:srgbClr val="00FDFF"/>
              </a:solidFill>
              <a:prstDash val="solid"/>
            </a:ln>
            <a:effectLst/>
          </p:spPr>
        </p:cxn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E2C9866-B047-87C7-65ED-A7CB5D6D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2164" y="4882752"/>
              <a:ext cx="1829875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037" eaLnBrk="1" hangingPunct="1">
                <a:defRPr/>
              </a:pPr>
              <a:r>
                <a:rPr lang="en-US" sz="2800" b="1" kern="0" dirty="0">
                  <a:solidFill>
                    <a:srgbClr val="00FDFF"/>
                  </a:solidFill>
                  <a:latin typeface="Corbel" charset="0"/>
                  <a:cs typeface="Corbel" charset="0"/>
                </a:rPr>
                <a:t>248 Stable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9DC4BA1-DE0E-52E1-3E31-58FDBA8284C5}"/>
              </a:ext>
            </a:extLst>
          </p:cNvPr>
          <p:cNvGrpSpPr/>
          <p:nvPr/>
        </p:nvGrpSpPr>
        <p:grpSpPr>
          <a:xfrm>
            <a:off x="3670856" y="1913318"/>
            <a:ext cx="6962274" cy="2676882"/>
            <a:chOff x="3643146" y="2069432"/>
            <a:chExt cx="6962274" cy="2676882"/>
          </a:xfrm>
        </p:grpSpPr>
        <p:sp>
          <p:nvSpPr>
            <p:cNvPr id="11" name="Dowolny kształt 4">
              <a:extLst>
                <a:ext uri="{FF2B5EF4-FFF2-40B4-BE49-F238E27FC236}">
                  <a16:creationId xmlns:a16="http://schemas.microsoft.com/office/drawing/2014/main" id="{5ABCB38E-9E73-E243-24BC-18D26F02B24D}"/>
                </a:ext>
              </a:extLst>
            </p:cNvPr>
            <p:cNvSpPr/>
            <p:nvPr/>
          </p:nvSpPr>
          <p:spPr>
            <a:xfrm>
              <a:off x="3643146" y="2069432"/>
              <a:ext cx="6962274" cy="2676882"/>
            </a:xfrm>
            <a:custGeom>
              <a:avLst/>
              <a:gdLst>
                <a:gd name="connsiteX0" fmla="*/ 0 w 6962274"/>
                <a:gd name="connsiteY0" fmla="*/ 2662990 h 2676882"/>
                <a:gd name="connsiteX1" fmla="*/ 689810 w 6962274"/>
                <a:gd name="connsiteY1" fmla="*/ 2662990 h 2676882"/>
                <a:gd name="connsiteX2" fmla="*/ 1026695 w 6962274"/>
                <a:gd name="connsiteY2" fmla="*/ 2518611 h 2676882"/>
                <a:gd name="connsiteX3" fmla="*/ 1347537 w 6962274"/>
                <a:gd name="connsiteY3" fmla="*/ 2390274 h 2676882"/>
                <a:gd name="connsiteX4" fmla="*/ 1604210 w 6962274"/>
                <a:gd name="connsiteY4" fmla="*/ 2294021 h 2676882"/>
                <a:gd name="connsiteX5" fmla="*/ 1925053 w 6962274"/>
                <a:gd name="connsiteY5" fmla="*/ 2213811 h 2676882"/>
                <a:gd name="connsiteX6" fmla="*/ 2117558 w 6962274"/>
                <a:gd name="connsiteY6" fmla="*/ 2149642 h 2676882"/>
                <a:gd name="connsiteX7" fmla="*/ 2342147 w 6962274"/>
                <a:gd name="connsiteY7" fmla="*/ 2053390 h 2676882"/>
                <a:gd name="connsiteX8" fmla="*/ 2406316 w 6962274"/>
                <a:gd name="connsiteY8" fmla="*/ 2037348 h 2676882"/>
                <a:gd name="connsiteX9" fmla="*/ 2406316 w 6962274"/>
                <a:gd name="connsiteY9" fmla="*/ 1941095 h 2676882"/>
                <a:gd name="connsiteX10" fmla="*/ 2502568 w 6962274"/>
                <a:gd name="connsiteY10" fmla="*/ 1844842 h 2676882"/>
                <a:gd name="connsiteX11" fmla="*/ 2743200 w 6962274"/>
                <a:gd name="connsiteY11" fmla="*/ 1684421 h 2676882"/>
                <a:gd name="connsiteX12" fmla="*/ 3015916 w 6962274"/>
                <a:gd name="connsiteY12" fmla="*/ 1620253 h 2676882"/>
                <a:gd name="connsiteX13" fmla="*/ 3368842 w 6962274"/>
                <a:gd name="connsiteY13" fmla="*/ 1524000 h 2676882"/>
                <a:gd name="connsiteX14" fmla="*/ 3850105 w 6962274"/>
                <a:gd name="connsiteY14" fmla="*/ 1363579 h 2676882"/>
                <a:gd name="connsiteX15" fmla="*/ 4203031 w 6962274"/>
                <a:gd name="connsiteY15" fmla="*/ 1251285 h 2676882"/>
                <a:gd name="connsiteX16" fmla="*/ 4411579 w 6962274"/>
                <a:gd name="connsiteY16" fmla="*/ 1171074 h 2676882"/>
                <a:gd name="connsiteX17" fmla="*/ 4555958 w 6962274"/>
                <a:gd name="connsiteY17" fmla="*/ 1106906 h 2676882"/>
                <a:gd name="connsiteX18" fmla="*/ 4572000 w 6962274"/>
                <a:gd name="connsiteY18" fmla="*/ 946485 h 2676882"/>
                <a:gd name="connsiteX19" fmla="*/ 4588042 w 6962274"/>
                <a:gd name="connsiteY19" fmla="*/ 818148 h 2676882"/>
                <a:gd name="connsiteX20" fmla="*/ 4860758 w 6962274"/>
                <a:gd name="connsiteY20" fmla="*/ 786064 h 2676882"/>
                <a:gd name="connsiteX21" fmla="*/ 5245768 w 6962274"/>
                <a:gd name="connsiteY21" fmla="*/ 721895 h 2676882"/>
                <a:gd name="connsiteX22" fmla="*/ 5646821 w 6962274"/>
                <a:gd name="connsiteY22" fmla="*/ 625642 h 2676882"/>
                <a:gd name="connsiteX23" fmla="*/ 5919537 w 6962274"/>
                <a:gd name="connsiteY23" fmla="*/ 497306 h 2676882"/>
                <a:gd name="connsiteX24" fmla="*/ 6256421 w 6962274"/>
                <a:gd name="connsiteY24" fmla="*/ 336885 h 2676882"/>
                <a:gd name="connsiteX25" fmla="*/ 6577263 w 6962274"/>
                <a:gd name="connsiteY25" fmla="*/ 192506 h 2676882"/>
                <a:gd name="connsiteX26" fmla="*/ 6866021 w 6962274"/>
                <a:gd name="connsiteY26" fmla="*/ 64169 h 2676882"/>
                <a:gd name="connsiteX27" fmla="*/ 6962274 w 6962274"/>
                <a:gd name="connsiteY27" fmla="*/ 0 h 2676882"/>
                <a:gd name="connsiteX28" fmla="*/ 6962274 w 6962274"/>
                <a:gd name="connsiteY28" fmla="*/ 0 h 267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62274" h="2676882">
                  <a:moveTo>
                    <a:pt x="0" y="2662990"/>
                  </a:moveTo>
                  <a:cubicBezTo>
                    <a:pt x="259347" y="2675021"/>
                    <a:pt x="518694" y="2687053"/>
                    <a:pt x="689810" y="2662990"/>
                  </a:cubicBezTo>
                  <a:cubicBezTo>
                    <a:pt x="860926" y="2638927"/>
                    <a:pt x="917074" y="2564064"/>
                    <a:pt x="1026695" y="2518611"/>
                  </a:cubicBezTo>
                  <a:cubicBezTo>
                    <a:pt x="1136316" y="2473158"/>
                    <a:pt x="1251284" y="2427706"/>
                    <a:pt x="1347537" y="2390274"/>
                  </a:cubicBezTo>
                  <a:cubicBezTo>
                    <a:pt x="1443790" y="2352842"/>
                    <a:pt x="1507957" y="2323431"/>
                    <a:pt x="1604210" y="2294021"/>
                  </a:cubicBezTo>
                  <a:cubicBezTo>
                    <a:pt x="1700463" y="2264611"/>
                    <a:pt x="1839495" y="2237874"/>
                    <a:pt x="1925053" y="2213811"/>
                  </a:cubicBezTo>
                  <a:cubicBezTo>
                    <a:pt x="2010611" y="2189748"/>
                    <a:pt x="2048042" y="2176379"/>
                    <a:pt x="2117558" y="2149642"/>
                  </a:cubicBezTo>
                  <a:cubicBezTo>
                    <a:pt x="2187074" y="2122905"/>
                    <a:pt x="2342147" y="2053390"/>
                    <a:pt x="2342147" y="2053390"/>
                  </a:cubicBezTo>
                  <a:cubicBezTo>
                    <a:pt x="2390273" y="2034674"/>
                    <a:pt x="2395621" y="2056064"/>
                    <a:pt x="2406316" y="2037348"/>
                  </a:cubicBezTo>
                  <a:cubicBezTo>
                    <a:pt x="2417011" y="2018632"/>
                    <a:pt x="2390274" y="1973179"/>
                    <a:pt x="2406316" y="1941095"/>
                  </a:cubicBezTo>
                  <a:cubicBezTo>
                    <a:pt x="2422358" y="1909011"/>
                    <a:pt x="2446421" y="1887621"/>
                    <a:pt x="2502568" y="1844842"/>
                  </a:cubicBezTo>
                  <a:cubicBezTo>
                    <a:pt x="2558715" y="1802063"/>
                    <a:pt x="2657642" y="1721852"/>
                    <a:pt x="2743200" y="1684421"/>
                  </a:cubicBezTo>
                  <a:cubicBezTo>
                    <a:pt x="2828758" y="1646990"/>
                    <a:pt x="2911642" y="1646990"/>
                    <a:pt x="3015916" y="1620253"/>
                  </a:cubicBezTo>
                  <a:cubicBezTo>
                    <a:pt x="3120190" y="1593516"/>
                    <a:pt x="3229811" y="1566779"/>
                    <a:pt x="3368842" y="1524000"/>
                  </a:cubicBezTo>
                  <a:cubicBezTo>
                    <a:pt x="3507873" y="1481221"/>
                    <a:pt x="3850105" y="1363579"/>
                    <a:pt x="3850105" y="1363579"/>
                  </a:cubicBezTo>
                  <a:lnTo>
                    <a:pt x="4203031" y="1251285"/>
                  </a:lnTo>
                  <a:cubicBezTo>
                    <a:pt x="4296610" y="1219201"/>
                    <a:pt x="4352758" y="1195137"/>
                    <a:pt x="4411579" y="1171074"/>
                  </a:cubicBezTo>
                  <a:cubicBezTo>
                    <a:pt x="4470400" y="1147011"/>
                    <a:pt x="4529221" y="1144337"/>
                    <a:pt x="4555958" y="1106906"/>
                  </a:cubicBezTo>
                  <a:cubicBezTo>
                    <a:pt x="4582695" y="1069475"/>
                    <a:pt x="4566653" y="994611"/>
                    <a:pt x="4572000" y="946485"/>
                  </a:cubicBezTo>
                  <a:cubicBezTo>
                    <a:pt x="4577347" y="898359"/>
                    <a:pt x="4539916" y="844885"/>
                    <a:pt x="4588042" y="818148"/>
                  </a:cubicBezTo>
                  <a:cubicBezTo>
                    <a:pt x="4636168" y="791411"/>
                    <a:pt x="4751137" y="802106"/>
                    <a:pt x="4860758" y="786064"/>
                  </a:cubicBezTo>
                  <a:cubicBezTo>
                    <a:pt x="4970379" y="770022"/>
                    <a:pt x="5114758" y="748632"/>
                    <a:pt x="5245768" y="721895"/>
                  </a:cubicBezTo>
                  <a:cubicBezTo>
                    <a:pt x="5376779" y="695158"/>
                    <a:pt x="5534526" y="663073"/>
                    <a:pt x="5646821" y="625642"/>
                  </a:cubicBezTo>
                  <a:cubicBezTo>
                    <a:pt x="5759116" y="588211"/>
                    <a:pt x="5919537" y="497306"/>
                    <a:pt x="5919537" y="497306"/>
                  </a:cubicBezTo>
                  <a:lnTo>
                    <a:pt x="6256421" y="336885"/>
                  </a:lnTo>
                  <a:cubicBezTo>
                    <a:pt x="6366042" y="286085"/>
                    <a:pt x="6577263" y="192506"/>
                    <a:pt x="6577263" y="192506"/>
                  </a:cubicBezTo>
                  <a:cubicBezTo>
                    <a:pt x="6678863" y="147053"/>
                    <a:pt x="6801853" y="96253"/>
                    <a:pt x="6866021" y="64169"/>
                  </a:cubicBezTo>
                  <a:cubicBezTo>
                    <a:pt x="6930189" y="32085"/>
                    <a:pt x="6962274" y="0"/>
                    <a:pt x="6962274" y="0"/>
                  </a:cubicBezTo>
                  <a:lnTo>
                    <a:pt x="6962274" y="0"/>
                  </a:lnTo>
                </a:path>
              </a:pathLst>
            </a:custGeom>
            <a:noFill/>
            <a:ln w="120650">
              <a:solidFill>
                <a:srgbClr val="66FF66"/>
              </a:solidFill>
              <a:tailEnd type="stealth" w="sm" len="sm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D8142252-5D1D-CCA2-9567-4E0D89839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79697">
              <a:off x="6143976" y="2926456"/>
              <a:ext cx="2023238" cy="523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04" tIns="45703" rIns="91404" bIns="4570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kumimoji="0" lang="it-IT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FF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6418BA-2726-258E-89C3-D0EF63359C07}"/>
              </a:ext>
            </a:extLst>
          </p:cNvPr>
          <p:cNvSpPr txBox="1"/>
          <p:nvPr/>
        </p:nvSpPr>
        <p:spPr>
          <a:xfrm rot="20174759">
            <a:off x="6757811" y="3474395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dripline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F7E4251-571F-0116-4FBC-ED671FA989E8}"/>
              </a:ext>
            </a:extLst>
          </p:cNvPr>
          <p:cNvSpPr/>
          <p:nvPr/>
        </p:nvSpPr>
        <p:spPr>
          <a:xfrm>
            <a:off x="114484" y="-43757"/>
            <a:ext cx="44749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Nuclear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Structure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cxnSp>
        <p:nvCxnSpPr>
          <p:cNvPr id="17" name="Straight Connector 69">
            <a:extLst>
              <a:ext uri="{FF2B5EF4-FFF2-40B4-BE49-F238E27FC236}">
                <a16:creationId xmlns:a16="http://schemas.microsoft.com/office/drawing/2014/main" id="{156195A0-9613-04CD-AF7E-30A483366C23}"/>
              </a:ext>
            </a:extLst>
          </p:cNvPr>
          <p:cNvCxnSpPr>
            <a:cxnSpLocks/>
          </p:cNvCxnSpPr>
          <p:nvPr/>
        </p:nvCxnSpPr>
        <p:spPr>
          <a:xfrm flipV="1">
            <a:off x="6745711" y="1406342"/>
            <a:ext cx="549735" cy="1319832"/>
          </a:xfrm>
          <a:prstGeom prst="line">
            <a:avLst/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18" name="TextBox 18">
            <a:extLst>
              <a:ext uri="{FF2B5EF4-FFF2-40B4-BE49-F238E27FC236}">
                <a16:creationId xmlns:a16="http://schemas.microsoft.com/office/drawing/2014/main" id="{96FAB21B-427A-45A2-506D-828B0695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107" y="3345750"/>
            <a:ext cx="2896874" cy="954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&gt;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7000 estimated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   in the Universe</a:t>
            </a:r>
          </a:p>
        </p:txBody>
      </p:sp>
      <p:cxnSp>
        <p:nvCxnSpPr>
          <p:cNvPr id="19" name="Straight Connector 69">
            <a:extLst>
              <a:ext uri="{FF2B5EF4-FFF2-40B4-BE49-F238E27FC236}">
                <a16:creationId xmlns:a16="http://schemas.microsoft.com/office/drawing/2014/main" id="{AB273D08-D262-1BDE-230D-FE4A348886E5}"/>
              </a:ext>
            </a:extLst>
          </p:cNvPr>
          <p:cNvCxnSpPr>
            <a:cxnSpLocks/>
          </p:cNvCxnSpPr>
          <p:nvPr/>
        </p:nvCxnSpPr>
        <p:spPr>
          <a:xfrm>
            <a:off x="8665687" y="2479152"/>
            <a:ext cx="1417708" cy="949848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E0251B9E-C73C-4B8C-3681-0013563F9244}"/>
              </a:ext>
            </a:extLst>
          </p:cNvPr>
          <p:cNvSpPr/>
          <p:nvPr/>
        </p:nvSpPr>
        <p:spPr>
          <a:xfrm>
            <a:off x="6519198" y="150002"/>
            <a:ext cx="1984772" cy="5231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46">
            <a:extLst>
              <a:ext uri="{FF2B5EF4-FFF2-40B4-BE49-F238E27FC236}">
                <a16:creationId xmlns:a16="http://schemas.microsoft.com/office/drawing/2014/main" id="{A10DD917-8942-E12F-1660-54016E2804C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612" y="79320"/>
            <a:ext cx="1500045" cy="1372741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86FE9E65-FB91-29B3-9304-BF859301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724" y="452269"/>
            <a:ext cx="1859963" cy="95407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4" tIns="45703" rIns="91404" bIns="4570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~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3000 </a:t>
            </a:r>
          </a:p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Corbel" charset="0"/>
                <a:ea typeface="ＭＳ Ｐゴシック" charset="0"/>
                <a:cs typeface="Corbel" charset="0"/>
              </a:rPr>
              <a:t>discovered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7E1240-19FC-DF8E-F2BE-2ECED16D61F0}"/>
              </a:ext>
            </a:extLst>
          </p:cNvPr>
          <p:cNvSpPr txBox="1"/>
          <p:nvPr/>
        </p:nvSpPr>
        <p:spPr>
          <a:xfrm>
            <a:off x="8501304" y="4352696"/>
            <a:ext cx="381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a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research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field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with</a:t>
            </a:r>
            <a:r>
              <a:rPr kumimoji="0" lang="it-IT" sz="2800" b="1" i="1" u="none" strike="noStrike" kern="1200" cap="none" spc="0" normalizeH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enormous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</a:p>
          <a:p>
            <a:pPr marL="0" marR="0" lvl="0" indent="0" algn="ctr" defTabSz="45702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discovery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 </a:t>
            </a:r>
            <a:r>
              <a:rPr kumimoji="0" lang="it-IT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orbel" panose="020B0503020204020204" pitchFamily="34" charset="0"/>
                <a:cs typeface="Calibri"/>
              </a:rPr>
              <a:t>potential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2511E0-0332-76E5-A14B-79FA462FEAAC}"/>
              </a:ext>
            </a:extLst>
          </p:cNvPr>
          <p:cNvSpPr txBox="1"/>
          <p:nvPr/>
        </p:nvSpPr>
        <p:spPr>
          <a:xfrm>
            <a:off x="-24211" y="6151745"/>
            <a:ext cx="12315276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IPN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always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contributed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with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pioneering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, top-class </a:t>
            </a:r>
            <a:r>
              <a:rPr lang="it-IT" sz="3000" b="1" dirty="0" err="1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research</a:t>
            </a:r>
            <a:r>
              <a:rPr lang="it-IT" sz="3000" b="1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  </a:t>
            </a:r>
            <a:endParaRPr lang="it-IT" sz="3000" dirty="0">
              <a:solidFill>
                <a:srgbClr val="FFFF00"/>
              </a:solidFill>
              <a:effectLst/>
              <a:latin typeface="Corbel" panose="020B050302020402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B2BCD5F-FC8A-7150-D12C-58B654FCE454}"/>
              </a:ext>
            </a:extLst>
          </p:cNvPr>
          <p:cNvGrpSpPr/>
          <p:nvPr/>
        </p:nvGrpSpPr>
        <p:grpSpPr>
          <a:xfrm>
            <a:off x="6613375" y="1624347"/>
            <a:ext cx="5223606" cy="4536803"/>
            <a:chOff x="682312" y="911860"/>
            <a:chExt cx="5852036" cy="5486400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2E62EB5-9BE7-149B-2378-C559378A437C}"/>
                </a:ext>
              </a:extLst>
            </p:cNvPr>
            <p:cNvSpPr/>
            <p:nvPr/>
          </p:nvSpPr>
          <p:spPr>
            <a:xfrm>
              <a:off x="708396" y="911860"/>
              <a:ext cx="5825952" cy="5486400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EB930B47-6524-3BE2-F19F-888880193458}"/>
                </a:ext>
              </a:extLst>
            </p:cNvPr>
            <p:cNvCxnSpPr>
              <a:cxnSpLocks/>
            </p:cNvCxnSpPr>
            <p:nvPr/>
          </p:nvCxnSpPr>
          <p:spPr>
            <a:xfrm>
              <a:off x="2803072" y="4604660"/>
              <a:ext cx="2062842" cy="0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8" descr="rotation">
              <a:extLst>
                <a:ext uri="{FF2B5EF4-FFF2-40B4-BE49-F238E27FC236}">
                  <a16:creationId xmlns:a16="http://schemas.microsoft.com/office/drawing/2014/main" id="{FBB009F9-859D-150D-A84C-61EE7A47714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450" y="4127617"/>
              <a:ext cx="1188000" cy="114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11EFC674-3832-1D77-F4E2-7ADD0F082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8691" y="4176604"/>
              <a:ext cx="1467517" cy="34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Rotations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91911CA-80C5-9006-2F1F-6991B9620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072" y="1265712"/>
              <a:ext cx="0" cy="3338948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8D0649F-7782-76D9-8A52-CA70E81864DB}"/>
                </a:ext>
              </a:extLst>
            </p:cNvPr>
            <p:cNvGrpSpPr/>
            <p:nvPr/>
          </p:nvGrpSpPr>
          <p:grpSpPr>
            <a:xfrm>
              <a:off x="3027477" y="1346806"/>
              <a:ext cx="1343632" cy="1743551"/>
              <a:chOff x="9920580" y="5381663"/>
              <a:chExt cx="1343632" cy="1743551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9E996530-63F5-1771-8335-7884365DED4D}"/>
                  </a:ext>
                </a:extLst>
              </p:cNvPr>
              <p:cNvSpPr/>
              <p:nvPr/>
            </p:nvSpPr>
            <p:spPr>
              <a:xfrm>
                <a:off x="9988934" y="5381663"/>
                <a:ext cx="1275278" cy="1092311"/>
              </a:xfrm>
              <a:prstGeom prst="rect">
                <a:avLst/>
              </a:prstGeom>
              <a:solidFill>
                <a:srgbClr val="92929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 Box 6">
                <a:extLst>
                  <a:ext uri="{FF2B5EF4-FFF2-40B4-BE49-F238E27FC236}">
                    <a16:creationId xmlns:a16="http://schemas.microsoft.com/office/drawing/2014/main" id="{9C5D4A45-3A82-D3EB-C342-6F20BA6F7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0580" y="6596864"/>
                <a:ext cx="1343627" cy="528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GIANT DIPOLE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RESONANCE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  <p:pic>
            <p:nvPicPr>
              <p:cNvPr id="37" name="Picture 5" descr="dipole2">
                <a:extLst>
                  <a:ext uri="{FF2B5EF4-FFF2-40B4-BE49-F238E27FC236}">
                    <a16:creationId xmlns:a16="http://schemas.microsoft.com/office/drawing/2014/main" id="{265082CF-94DB-8CA9-BE0A-057BF75F4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2144" y="5520652"/>
                <a:ext cx="1101299" cy="935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 Box 6">
                <a:extLst>
                  <a:ext uri="{FF2B5EF4-FFF2-40B4-BE49-F238E27FC236}">
                    <a16:creationId xmlns:a16="http://schemas.microsoft.com/office/drawing/2014/main" id="{A693F9B6-B47B-37D5-C3E7-B40FA4E5D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837" y="5409885"/>
                <a:ext cx="1017168" cy="335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ts val="18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</a:rPr>
                  <a:t>Vibrations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endParaRPr>
              </a:p>
            </p:txBody>
          </p:sp>
        </p:grp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F51554C8-7922-B612-4748-1831E6479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088" y="4789269"/>
              <a:ext cx="2464221" cy="41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angular momentum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F3AF4E22-3D3F-D4BF-A5E9-4048667A7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272" y="4604660"/>
              <a:ext cx="1828800" cy="1316179"/>
            </a:xfrm>
            <a:prstGeom prst="straightConnector1">
              <a:avLst/>
            </a:prstGeom>
            <a:ln w="793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FCD3FFC6-83FA-3AD1-D8DB-4357F8FBE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162" y="1742027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Temperature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33" name="Text Box 6">
              <a:extLst>
                <a:ext uri="{FF2B5EF4-FFF2-40B4-BE49-F238E27FC236}">
                  <a16:creationId xmlns:a16="http://schemas.microsoft.com/office/drawing/2014/main" id="{1F36FC55-EBDD-659D-C0E0-59944F4CF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547199">
              <a:off x="682312" y="4823803"/>
              <a:ext cx="2464221" cy="43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1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Isospin (exoticity)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pic>
          <p:nvPicPr>
            <p:cNvPr id="34" name="Picture 2" descr="Halo nucleus | TRIUMF : Canada's particle accelerator centre">
              <a:extLst>
                <a:ext uri="{FF2B5EF4-FFF2-40B4-BE49-F238E27FC236}">
                  <a16:creationId xmlns:a16="http://schemas.microsoft.com/office/drawing/2014/main" id="{C090110E-3377-7727-6486-65E20C36F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46055" y="5289775"/>
              <a:ext cx="981422" cy="895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82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A7589D-4B64-EF01-5B07-3559EBF09252}"/>
              </a:ext>
            </a:extLst>
          </p:cNvPr>
          <p:cNvSpPr txBox="1"/>
          <p:nvPr/>
        </p:nvSpPr>
        <p:spPr>
          <a:xfrm>
            <a:off x="0" y="44930"/>
            <a:ext cx="12192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 err="1">
                <a:solidFill>
                  <a:srgbClr val="FFFF00"/>
                </a:solidFill>
                <a:effectLst/>
              </a:rPr>
              <a:t>Further</a:t>
            </a:r>
            <a:r>
              <a:rPr lang="it-IT" sz="3600" b="1" dirty="0">
                <a:solidFill>
                  <a:srgbClr val="FFFF00"/>
                </a:solidFill>
                <a:effectLst/>
              </a:rPr>
              <a:t> impact in Europe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5402D4-6C6D-C389-931B-258430BD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9" y="1"/>
            <a:ext cx="3831770" cy="18114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319396F-DB04-993A-0849-7C72C76F8265}"/>
              </a:ext>
            </a:extLst>
          </p:cNvPr>
          <p:cNvSpPr txBox="1"/>
          <p:nvPr/>
        </p:nvSpPr>
        <p:spPr>
          <a:xfrm>
            <a:off x="0" y="586104"/>
            <a:ext cx="5978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 err="1">
                <a:solidFill>
                  <a:srgbClr val="00FDFF"/>
                </a:solidFill>
                <a:effectLst/>
              </a:rPr>
              <a:t>September</a:t>
            </a:r>
            <a:r>
              <a:rPr lang="it-IT" sz="2400" b="1" i="0" u="none" strike="noStrike" dirty="0">
                <a:solidFill>
                  <a:srgbClr val="00FDFF"/>
                </a:solidFill>
                <a:effectLst/>
              </a:rPr>
              <a:t> 2022- August 2026 (4 </a:t>
            </a:r>
            <a:r>
              <a:rPr lang="it-IT" sz="2400" b="1" i="0" u="none" strike="noStrike" dirty="0" err="1">
                <a:solidFill>
                  <a:srgbClr val="00FDFF"/>
                </a:solidFill>
                <a:effectLst/>
              </a:rPr>
              <a:t>years</a:t>
            </a:r>
            <a:r>
              <a:rPr lang="it-IT" sz="2400" b="1" i="0" u="none" strike="noStrike" dirty="0">
                <a:solidFill>
                  <a:srgbClr val="00FDFF"/>
                </a:solidFill>
                <a:effectLst/>
              </a:rPr>
              <a:t>)</a:t>
            </a:r>
          </a:p>
          <a:p>
            <a:r>
              <a:rPr lang="en-US" sz="2400" dirty="0">
                <a:solidFill>
                  <a:srgbClr val="00FDFF"/>
                </a:solidFill>
              </a:rPr>
              <a:t>33 participants from 18 countries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A0BE89-09D2-D559-2E00-5BB04A18F3DB}"/>
              </a:ext>
            </a:extLst>
          </p:cNvPr>
          <p:cNvSpPr txBox="1"/>
          <p:nvPr/>
        </p:nvSpPr>
        <p:spPr>
          <a:xfrm>
            <a:off x="0" y="1457552"/>
            <a:ext cx="6962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access to a network of 47 </a:t>
            </a:r>
            <a:r>
              <a:rPr lang="it-IT" sz="20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r>
              <a:rPr lang="it-IT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it-IT" sz="2000" b="0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</a:t>
            </a:r>
            <a:r>
              <a:rPr lang="it-IT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Virtual Access)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8AEAFDE-487A-CFA3-F0D0-D9F0BF424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882" y="2307435"/>
            <a:ext cx="9352502" cy="422229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B3BB1F-1DA0-C30C-1AE4-4C93315CA630}"/>
              </a:ext>
            </a:extLst>
          </p:cNvPr>
          <p:cNvSpPr txBox="1"/>
          <p:nvPr/>
        </p:nvSpPr>
        <p:spPr>
          <a:xfrm>
            <a:off x="191037" y="5052406"/>
            <a:ext cx="21976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algn="ctr"/>
            <a:endParaRPr lang="it-IT" sz="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b="1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Wilson (IJCLab)</a:t>
            </a:r>
          </a:p>
          <a:p>
            <a:pPr algn="ctr"/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Facility </a:t>
            </a:r>
          </a:p>
          <a:p>
            <a:pPr algn="ctr"/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5B6470C-7BD7-DB36-7107-7E228BC07696}"/>
              </a:ext>
            </a:extLst>
          </p:cNvPr>
          <p:cNvGrpSpPr/>
          <p:nvPr/>
        </p:nvGrpSpPr>
        <p:grpSpPr>
          <a:xfrm>
            <a:off x="610832" y="2409820"/>
            <a:ext cx="5946722" cy="2567129"/>
            <a:chOff x="610832" y="2409820"/>
            <a:chExt cx="5946722" cy="256712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D8E0B6B-AEE8-0148-F6F8-5C6F985E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832" y="2409820"/>
              <a:ext cx="1358094" cy="2567129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85645298-0618-4E69-7C72-7CBCF2B75DBF}"/>
                </a:ext>
              </a:extLst>
            </p:cNvPr>
            <p:cNvSpPr/>
            <p:nvPr/>
          </p:nvSpPr>
          <p:spPr>
            <a:xfrm>
              <a:off x="4624251" y="3801291"/>
              <a:ext cx="1933303" cy="666206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FD87CBE6-6533-73FD-F656-B9FD8799A583}"/>
                </a:ext>
              </a:extLst>
            </p:cNvPr>
            <p:cNvSpPr/>
            <p:nvPr/>
          </p:nvSpPr>
          <p:spPr>
            <a:xfrm rot="12153882" flipH="1" flipV="1">
              <a:off x="1930463" y="3279819"/>
              <a:ext cx="3154121" cy="428771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6350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B4BC50-A0EC-A536-71C3-73CA6D7B43E7}"/>
              </a:ext>
            </a:extLst>
          </p:cNvPr>
          <p:cNvSpPr txBox="1"/>
          <p:nvPr/>
        </p:nvSpPr>
        <p:spPr>
          <a:xfrm>
            <a:off x="6721146" y="6529734"/>
            <a:ext cx="61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Last Meeting: </a:t>
            </a:r>
            <a:r>
              <a:rPr lang="it-IT" b="0" i="1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Krakow</a:t>
            </a:r>
            <a:r>
              <a:rPr lang="it-IT" b="0" i="1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it-IT" b="0" i="1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October</a:t>
            </a:r>
            <a:r>
              <a:rPr lang="it-IT" b="0" i="1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9 - </a:t>
            </a:r>
            <a:r>
              <a:rPr lang="it-IT" b="0" i="1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October</a:t>
            </a:r>
            <a:r>
              <a:rPr lang="it-IT" b="0" i="1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11 2023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9796AD-B318-8835-8FEC-9264B6F6CC0C}"/>
              </a:ext>
            </a:extLst>
          </p:cNvPr>
          <p:cNvSpPr txBox="1"/>
          <p:nvPr/>
        </p:nvSpPr>
        <p:spPr>
          <a:xfrm>
            <a:off x="0" y="44930"/>
            <a:ext cx="12192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 err="1">
                <a:solidFill>
                  <a:srgbClr val="FFFF00"/>
                </a:solidFill>
                <a:effectLst/>
              </a:rPr>
              <a:t>Further</a:t>
            </a:r>
            <a:r>
              <a:rPr lang="it-IT" sz="3600" b="1" dirty="0">
                <a:solidFill>
                  <a:srgbClr val="FFFF00"/>
                </a:solidFill>
                <a:effectLst/>
              </a:rPr>
              <a:t> impact in Europe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60DC3C-08FA-98BC-3D14-136F4487D0D5}"/>
              </a:ext>
            </a:extLst>
          </p:cNvPr>
          <p:cNvSpPr txBox="1"/>
          <p:nvPr/>
        </p:nvSpPr>
        <p:spPr>
          <a:xfrm>
            <a:off x="115475" y="1869030"/>
            <a:ext cx="6753498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 dirty="0">
                <a:solidFill>
                  <a:schemeClr val="bg1"/>
                </a:solidFill>
                <a:effectLst/>
              </a:rPr>
              <a:t>The </a:t>
            </a:r>
            <a:r>
              <a:rPr lang="it-IT" sz="2400" b="1" i="0" u="none" strike="noStrike" dirty="0" err="1">
                <a:solidFill>
                  <a:srgbClr val="FFFF00"/>
                </a:solidFill>
                <a:effectLst/>
              </a:rPr>
              <a:t>Nuclear</a:t>
            </a:r>
            <a:r>
              <a:rPr lang="it-IT" sz="2400" b="1" i="0" u="none" strike="noStrike" dirty="0">
                <a:solidFill>
                  <a:srgbClr val="FFFF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FFFF00"/>
                </a:solidFill>
                <a:effectLst/>
              </a:rPr>
              <a:t>Physics</a:t>
            </a:r>
            <a:r>
              <a:rPr lang="it-IT" sz="2400" b="1" i="0" u="none" strike="noStrike" dirty="0">
                <a:solidFill>
                  <a:srgbClr val="FFFF00"/>
                </a:solidFill>
                <a:effectLst/>
              </a:rPr>
              <a:t> </a:t>
            </a:r>
            <a:r>
              <a:rPr lang="it-IT" sz="2400" b="1" i="0" u="none" strike="noStrike" dirty="0" err="1">
                <a:solidFill>
                  <a:srgbClr val="FFFF00"/>
                </a:solidFill>
                <a:effectLst/>
              </a:rPr>
              <a:t>European</a:t>
            </a:r>
            <a:r>
              <a:rPr lang="it-IT" sz="2400" b="1" i="0" u="none" strike="noStrike" dirty="0">
                <a:solidFill>
                  <a:srgbClr val="FFFF00"/>
                </a:solidFill>
                <a:effectLst/>
              </a:rPr>
              <a:t> Collaboration Committee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</a:rPr>
              <a:t>is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</a:rPr>
              <a:t> an Expert Committee of the </a:t>
            </a:r>
            <a:r>
              <a:rPr lang="it-IT" sz="2000" b="0" i="0" u="none" strike="noStrike" dirty="0" err="1">
                <a:solidFill>
                  <a:schemeClr val="bg1"/>
                </a:solidFill>
                <a:effectLst/>
              </a:rPr>
              <a:t>European</a:t>
            </a:r>
            <a:r>
              <a:rPr lang="it-IT" sz="2000" b="0" i="0" u="none" strike="noStrike" dirty="0">
                <a:solidFill>
                  <a:schemeClr val="bg1"/>
                </a:solidFill>
                <a:effectLst/>
              </a:rPr>
              <a:t> Science Foundation.</a:t>
            </a:r>
          </a:p>
          <a:p>
            <a:endParaRPr lang="it-IT" sz="2000" b="0" i="0" u="none" strike="noStrike" dirty="0">
              <a:solidFill>
                <a:schemeClr val="bg1"/>
              </a:solidFill>
              <a:effectLst/>
            </a:endParaRPr>
          </a:p>
          <a:p>
            <a:r>
              <a:rPr lang="it-IT" sz="2400" b="1" i="1" dirty="0" err="1">
                <a:solidFill>
                  <a:srgbClr val="00FDFF"/>
                </a:solidFill>
              </a:rPr>
              <a:t>O</a:t>
            </a:r>
            <a:r>
              <a:rPr lang="it-IT" sz="2400" b="1" i="1" strike="noStrike" dirty="0" err="1">
                <a:solidFill>
                  <a:srgbClr val="00FDFF"/>
                </a:solidFill>
                <a:effectLst/>
              </a:rPr>
              <a:t>bjective</a:t>
            </a:r>
            <a:r>
              <a:rPr lang="it-IT" sz="2400" b="1" i="1" strike="noStrike" dirty="0">
                <a:solidFill>
                  <a:srgbClr val="00FDFF"/>
                </a:solidFill>
                <a:effectLst/>
              </a:rPr>
              <a:t> of </a:t>
            </a:r>
            <a:r>
              <a:rPr lang="it-IT" sz="2400" b="1" i="1" strike="noStrike" dirty="0" err="1">
                <a:solidFill>
                  <a:srgbClr val="00FDFF"/>
                </a:solidFill>
                <a:effectLst/>
              </a:rPr>
              <a:t>NuPECC</a:t>
            </a:r>
            <a:r>
              <a:rPr lang="it-IT" sz="2400" b="0" i="1" strike="noStrike" dirty="0">
                <a:solidFill>
                  <a:srgbClr val="00FDFF"/>
                </a:solidFill>
                <a:effectLst/>
              </a:rPr>
              <a:t>:</a:t>
            </a:r>
          </a:p>
          <a:p>
            <a:endParaRPr lang="it-IT" sz="800" b="0" i="1" u="none" strike="noStrike" dirty="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b="1" i="1" u="none" strike="noStrike" dirty="0" err="1">
                <a:solidFill>
                  <a:srgbClr val="00FDFF"/>
                </a:solidFill>
                <a:effectLst/>
              </a:rPr>
              <a:t>develop</a:t>
            </a:r>
            <a:r>
              <a:rPr lang="it-IT" b="1" i="1" u="none" strike="noStrike" dirty="0">
                <a:solidFill>
                  <a:srgbClr val="00FDFF"/>
                </a:solidFill>
                <a:effectLst/>
              </a:rPr>
              <a:t> the strategy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for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European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Collaboration in </a:t>
            </a:r>
            <a:r>
              <a:rPr lang="it-IT" b="0" i="1" u="sng" strike="noStrike" dirty="0" err="1">
                <a:solidFill>
                  <a:schemeClr val="bg1"/>
                </a:solidFill>
                <a:effectLst/>
              </a:rPr>
              <a:t>nuclear</a:t>
            </a:r>
            <a:r>
              <a:rPr lang="it-IT" b="0" i="1" u="sng" strike="noStrike" dirty="0">
                <a:solidFill>
                  <a:schemeClr val="bg1"/>
                </a:solidFill>
                <a:effectLst/>
              </a:rPr>
              <a:t> science</a:t>
            </a:r>
            <a:r>
              <a:rPr lang="it-IT" b="0" i="1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by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supporting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collaborative ventures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between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research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groups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within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Europe, and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700" b="0" i="1" u="none" strike="noStrike" dirty="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b="1" i="1" u="none" strike="noStrike" dirty="0" err="1">
                <a:solidFill>
                  <a:srgbClr val="00FDFF"/>
                </a:solidFill>
                <a:effectLst/>
              </a:rPr>
              <a:t>promote</a:t>
            </a:r>
            <a:r>
              <a:rPr lang="it-IT" b="1" i="1" u="none" strike="noStrike" dirty="0">
                <a:solidFill>
                  <a:srgbClr val="00FDFF"/>
                </a:solidFill>
                <a:effectLst/>
              </a:rPr>
              <a:t> </a:t>
            </a:r>
            <a:r>
              <a:rPr lang="it-IT" b="1" i="1" u="none" strike="noStrike" dirty="0" err="1">
                <a:solidFill>
                  <a:srgbClr val="00FDFF"/>
                </a:solidFill>
                <a:effectLst/>
              </a:rPr>
              <a:t>nuclear</a:t>
            </a:r>
            <a:r>
              <a:rPr lang="it-IT" b="1" i="1" u="none" strike="noStrike" dirty="0">
                <a:solidFill>
                  <a:srgbClr val="00FDFF"/>
                </a:solidFill>
                <a:effectLst/>
              </a:rPr>
              <a:t> </a:t>
            </a:r>
            <a:r>
              <a:rPr lang="it-IT" b="1" i="1" u="none" strike="noStrike" dirty="0" err="1">
                <a:solidFill>
                  <a:srgbClr val="00FDFF"/>
                </a:solidFill>
                <a:effectLst/>
              </a:rPr>
              <a:t>physics</a:t>
            </a:r>
            <a:r>
              <a:rPr lang="it-IT" b="1" i="1" u="none" strike="noStrike" dirty="0">
                <a:solidFill>
                  <a:srgbClr val="00FDFF"/>
                </a:solidFill>
                <a:effectLst/>
              </a:rPr>
              <a:t> 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and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its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it-IT" b="0" i="1" u="sng" strike="noStrike" dirty="0">
                <a:solidFill>
                  <a:schemeClr val="bg1"/>
                </a:solidFill>
                <a:effectLst/>
              </a:rPr>
              <a:t>trans-</a:t>
            </a:r>
            <a:r>
              <a:rPr lang="it-IT" b="0" i="1" u="sng" strike="noStrike" dirty="0" err="1">
                <a:solidFill>
                  <a:schemeClr val="bg1"/>
                </a:solidFill>
                <a:effectLst/>
              </a:rPr>
              <a:t>disciplinary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use in </a:t>
            </a:r>
            <a:r>
              <a:rPr lang="it-IT" b="0" i="1" u="sng" strike="noStrike" dirty="0" err="1">
                <a:solidFill>
                  <a:schemeClr val="bg1"/>
                </a:solidFill>
                <a:effectLst/>
              </a:rPr>
              <a:t>applications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for </a:t>
            </a:r>
            <a:r>
              <a:rPr lang="it-IT" b="0" i="1" u="none" strike="noStrike" dirty="0" err="1">
                <a:solidFill>
                  <a:schemeClr val="bg1"/>
                </a:solidFill>
                <a:effectLst/>
              </a:rPr>
              <a:t>societal</a:t>
            </a:r>
            <a:r>
              <a:rPr lang="it-IT" b="0" i="1" u="none" strike="noStrike" dirty="0">
                <a:solidFill>
                  <a:schemeClr val="bg1"/>
                </a:solidFill>
                <a:effectLst/>
              </a:rPr>
              <a:t> benefit.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5DEF196-37BB-4015-D646-65FBFE540B39}"/>
              </a:ext>
            </a:extLst>
          </p:cNvPr>
          <p:cNvSpPr/>
          <p:nvPr/>
        </p:nvSpPr>
        <p:spPr>
          <a:xfrm>
            <a:off x="119144" y="3248881"/>
            <a:ext cx="6653173" cy="206393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A1B8CFC-98F4-8EFD-118A-F41878709BF8}"/>
              </a:ext>
            </a:extLst>
          </p:cNvPr>
          <p:cNvGrpSpPr/>
          <p:nvPr/>
        </p:nvGrpSpPr>
        <p:grpSpPr>
          <a:xfrm>
            <a:off x="7084773" y="44930"/>
            <a:ext cx="5107227" cy="6858000"/>
            <a:chOff x="7084773" y="44930"/>
            <a:chExt cx="5107227" cy="685800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CE28361-64F2-4D48-C828-7AD3599AC1AF}"/>
                </a:ext>
              </a:extLst>
            </p:cNvPr>
            <p:cNvGrpSpPr/>
            <p:nvPr/>
          </p:nvGrpSpPr>
          <p:grpSpPr>
            <a:xfrm>
              <a:off x="7084773" y="44930"/>
              <a:ext cx="5107227" cy="6858000"/>
              <a:chOff x="7084773" y="44930"/>
              <a:chExt cx="5107227" cy="6858000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080FD5BA-F906-F6EF-3ABA-A3A5C6B30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84773" y="44930"/>
                <a:ext cx="5107227" cy="6858000"/>
              </a:xfrm>
              <a:prstGeom prst="rect">
                <a:avLst/>
              </a:prstGeom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B60F859C-EF07-8376-35C0-7797839DD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2581" y="4706361"/>
                <a:ext cx="512692" cy="541175"/>
              </a:xfrm>
              <a:prstGeom prst="rect">
                <a:avLst/>
              </a:prstGeom>
            </p:spPr>
          </p:pic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01252F5F-7F91-650F-C40E-8BF7F569A1B8}"/>
                  </a:ext>
                </a:extLst>
              </p:cNvPr>
              <p:cNvCxnSpPr/>
              <p:nvPr/>
            </p:nvCxnSpPr>
            <p:spPr>
              <a:xfrm>
                <a:off x="9078012" y="1696824"/>
                <a:ext cx="115949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2EC9544-1A8A-7868-0E1B-CF9A5B9C2CC8}"/>
                </a:ext>
              </a:extLst>
            </p:cNvPr>
            <p:cNvSpPr txBox="1"/>
            <p:nvPr/>
          </p:nvSpPr>
          <p:spPr>
            <a:xfrm>
              <a:off x="11224922" y="5208831"/>
              <a:ext cx="68800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</a:rPr>
                <a:t>Marek Lewitowicz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297AC26-A3BE-EDEB-DA71-58C691230DB0}"/>
              </a:ext>
            </a:extLst>
          </p:cNvPr>
          <p:cNvGrpSpPr/>
          <p:nvPr/>
        </p:nvGrpSpPr>
        <p:grpSpPr>
          <a:xfrm>
            <a:off x="115475" y="2346656"/>
            <a:ext cx="8746077" cy="4333968"/>
            <a:chOff x="115475" y="2346656"/>
            <a:chExt cx="8746077" cy="4333968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22563CF-FE23-4F3B-B028-EC16450196D5}"/>
                </a:ext>
              </a:extLst>
            </p:cNvPr>
            <p:cNvSpPr txBox="1"/>
            <p:nvPr/>
          </p:nvSpPr>
          <p:spPr>
            <a:xfrm>
              <a:off x="115475" y="5468222"/>
              <a:ext cx="675349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- Claude </a:t>
              </a:r>
              <a:r>
                <a:rPr lang="it-IT" sz="2400" b="1" i="0" u="none" strike="noStrike" dirty="0" err="1">
                  <a:solidFill>
                    <a:srgbClr val="FFFF00"/>
                  </a:solidFill>
                  <a:effectLst/>
                  <a:latin typeface="sourcesans-regular"/>
                </a:rPr>
                <a:t>Detraz</a:t>
              </a:r>
              <a:r>
                <a:rPr lang="it-IT" sz="2400" b="1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 (IPN): </a:t>
              </a:r>
              <a:r>
                <a:rPr lang="it-IT" sz="2400" b="1" dirty="0">
                  <a:solidFill>
                    <a:srgbClr val="FFFF00"/>
                  </a:solidFill>
                  <a:latin typeface="sourcesans-regular"/>
                </a:rPr>
                <a:t> </a:t>
              </a:r>
              <a:r>
                <a:rPr lang="it-IT" b="0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one of the </a:t>
              </a:r>
              <a:r>
                <a:rPr lang="it-IT" b="0" i="0" u="none" strike="noStrike" dirty="0" err="1">
                  <a:solidFill>
                    <a:srgbClr val="FFFF00"/>
                  </a:solidFill>
                  <a:effectLst/>
                  <a:latin typeface="sourcesans-regular"/>
                </a:rPr>
                <a:t>main</a:t>
              </a:r>
              <a:r>
                <a:rPr lang="it-IT" b="0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 founders of </a:t>
              </a:r>
              <a:r>
                <a:rPr lang="it-IT" b="0" i="0" dirty="0">
                  <a:solidFill>
                    <a:srgbClr val="FFFF00"/>
                  </a:solidFill>
                  <a:effectLst/>
                  <a:latin typeface="sourcesans-regular"/>
                </a:rPr>
                <a:t>NUPECC</a:t>
              </a:r>
              <a:r>
                <a:rPr lang="it-IT" b="0" i="0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 </a:t>
              </a:r>
            </a:p>
            <a:p>
              <a:r>
                <a:rPr lang="it-IT" b="0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	          	                   First Chair from 1989 to 1992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D5FE86B-EBF3-0EB8-C2CD-0D34E28D8047}"/>
                </a:ext>
              </a:extLst>
            </p:cNvPr>
            <p:cNvSpPr txBox="1"/>
            <p:nvPr/>
          </p:nvSpPr>
          <p:spPr>
            <a:xfrm>
              <a:off x="115475" y="6218959"/>
              <a:ext cx="61960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- Sydney Galles (IPN): </a:t>
              </a:r>
              <a:r>
                <a:rPr lang="it-IT" sz="2400" b="1" dirty="0">
                  <a:solidFill>
                    <a:srgbClr val="FFFF00"/>
                  </a:solidFill>
                  <a:latin typeface="sourcesans-regular"/>
                </a:rPr>
                <a:t> </a:t>
              </a:r>
              <a:r>
                <a:rPr lang="it-IT" b="0" i="0" u="none" strike="noStrike" dirty="0">
                  <a:solidFill>
                    <a:srgbClr val="FFFF00"/>
                  </a:solidFill>
                  <a:effectLst/>
                  <a:latin typeface="sourcesans-regular"/>
                </a:rPr>
                <a:t>NUPECC Chair (1996-1999) 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F7962E57-0643-20AD-EB70-B40AE4AC5D73}"/>
                </a:ext>
              </a:extLst>
            </p:cNvPr>
            <p:cNvSpPr/>
            <p:nvPr/>
          </p:nvSpPr>
          <p:spPr>
            <a:xfrm>
              <a:off x="7592026" y="3934111"/>
              <a:ext cx="512692" cy="772250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C7547AF-8FCF-0F24-2256-6740D0ED0B17}"/>
                </a:ext>
              </a:extLst>
            </p:cNvPr>
            <p:cNvSpPr/>
            <p:nvPr/>
          </p:nvSpPr>
          <p:spPr>
            <a:xfrm>
              <a:off x="8348860" y="2346656"/>
              <a:ext cx="512692" cy="772250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32F6DF2E-7410-A9B7-9A40-D795E20ED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635" y="651114"/>
            <a:ext cx="2082800" cy="9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73E19A-4FA2-224D-DCD0-908056839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6" y="1188672"/>
            <a:ext cx="2546888" cy="35348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AEE6F6-4980-4F65-3D24-A2392E909E7C}"/>
              </a:ext>
            </a:extLst>
          </p:cNvPr>
          <p:cNvSpPr txBox="1"/>
          <p:nvPr/>
        </p:nvSpPr>
        <p:spPr>
          <a:xfrm>
            <a:off x="0" y="44930"/>
            <a:ext cx="1219200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>
                <a:solidFill>
                  <a:srgbClr val="FFFF00"/>
                </a:solidFill>
                <a:effectLst/>
              </a:rPr>
              <a:t>One of the NUPECC mission: </a:t>
            </a:r>
          </a:p>
          <a:p>
            <a:pPr>
              <a:lnSpc>
                <a:spcPts val="3520"/>
              </a:lnSpc>
            </a:pPr>
            <a:r>
              <a:rPr lang="it-IT" sz="3200" b="1" i="1" dirty="0">
                <a:solidFill>
                  <a:srgbClr val="00FDFF"/>
                </a:solidFill>
              </a:rPr>
              <a:t>T</a:t>
            </a:r>
            <a:r>
              <a:rPr lang="it-IT" sz="3200" b="1" i="1" dirty="0">
                <a:solidFill>
                  <a:srgbClr val="00FDFF"/>
                </a:solidFill>
                <a:effectLst/>
              </a:rPr>
              <a:t>he Long Range Plan for </a:t>
            </a:r>
            <a:r>
              <a:rPr lang="it-IT" sz="3200" b="1" i="1" dirty="0" err="1">
                <a:solidFill>
                  <a:srgbClr val="00FDFF"/>
                </a:solidFill>
                <a:effectLst/>
              </a:rPr>
              <a:t>Nuclear</a:t>
            </a:r>
            <a:r>
              <a:rPr lang="it-IT" sz="3200" b="1" i="1" dirty="0">
                <a:solidFill>
                  <a:srgbClr val="00FDFF"/>
                </a:solidFill>
                <a:effectLst/>
              </a:rPr>
              <a:t> </a:t>
            </a:r>
            <a:r>
              <a:rPr lang="it-IT" sz="3200" b="1" i="1" dirty="0" err="1">
                <a:solidFill>
                  <a:srgbClr val="00FDFF"/>
                </a:solidFill>
                <a:effectLst/>
              </a:rPr>
              <a:t>Physics</a:t>
            </a:r>
            <a:r>
              <a:rPr lang="it-IT" sz="3200" b="1" i="1" dirty="0">
                <a:solidFill>
                  <a:srgbClr val="00FDFF"/>
                </a:solidFill>
                <a:effectLst/>
              </a:rPr>
              <a:t> in Europe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AD7717-532E-EDE1-E913-78F1347D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969" y="1034945"/>
            <a:ext cx="4980205" cy="56501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B8EBD3-F3C8-FECE-ED94-34788CC3BD60}"/>
              </a:ext>
            </a:extLst>
          </p:cNvPr>
          <p:cNvSpPr txBox="1"/>
          <p:nvPr/>
        </p:nvSpPr>
        <p:spPr>
          <a:xfrm>
            <a:off x="121413" y="4877205"/>
            <a:ext cx="6726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rgbClr val="FFFF00"/>
                </a:solidFill>
              </a:rPr>
              <a:t>T</a:t>
            </a:r>
            <a:r>
              <a:rPr lang="it-IT" sz="2000" b="1" i="1" u="none" strike="noStrike" dirty="0">
                <a:solidFill>
                  <a:srgbClr val="FFFF00"/>
                </a:solidFill>
                <a:effectLst/>
              </a:rPr>
              <a:t>he 2024 Long Range Plan </a:t>
            </a:r>
          </a:p>
          <a:p>
            <a:r>
              <a:rPr lang="it-IT" sz="2000" b="1" i="1" u="none" strike="noStrike" dirty="0" err="1">
                <a:solidFill>
                  <a:srgbClr val="FFFF00"/>
                </a:solidFill>
                <a:effectLst/>
              </a:rPr>
              <a:t>is</a:t>
            </a:r>
            <a:r>
              <a:rPr lang="it-IT" sz="2000" b="1" i="1" u="none" strike="noStrike" dirty="0">
                <a:solidFill>
                  <a:srgbClr val="FFFF00"/>
                </a:solidFill>
                <a:effectLst/>
              </a:rPr>
              <a:t> </a:t>
            </a:r>
            <a:r>
              <a:rPr lang="it-IT" sz="2000" b="1" i="1" u="none" strike="noStrike" dirty="0" err="1">
                <a:solidFill>
                  <a:srgbClr val="FFFF00"/>
                </a:solidFill>
                <a:effectLst/>
              </a:rPr>
              <a:t>currently</a:t>
            </a:r>
            <a:r>
              <a:rPr lang="it-IT" sz="2000" b="1" i="1" u="none" strike="noStrike" dirty="0">
                <a:solidFill>
                  <a:srgbClr val="FFFF00"/>
                </a:solidFill>
                <a:effectLst/>
              </a:rPr>
              <a:t> </a:t>
            </a:r>
            <a:r>
              <a:rPr lang="it-IT" sz="2000" b="1" i="1" u="none" strike="noStrike" dirty="0" err="1">
                <a:solidFill>
                  <a:srgbClr val="FFFF00"/>
                </a:solidFill>
                <a:effectLst/>
              </a:rPr>
              <a:t>being</a:t>
            </a:r>
            <a:r>
              <a:rPr lang="it-IT" sz="2000" b="1" i="1" u="none" strike="noStrike" dirty="0">
                <a:solidFill>
                  <a:srgbClr val="FFFF00"/>
                </a:solidFill>
                <a:effectLst/>
              </a:rPr>
              <a:t> </a:t>
            </a:r>
            <a:r>
              <a:rPr lang="it-IT" sz="2000" b="1" i="1" u="none" strike="noStrike" dirty="0" err="1">
                <a:solidFill>
                  <a:srgbClr val="FFFF00"/>
                </a:solidFill>
                <a:effectLst/>
              </a:rPr>
              <a:t>prepared</a:t>
            </a:r>
            <a:r>
              <a:rPr lang="it-IT" sz="2000" b="1" i="1" u="none" strike="noStrike" dirty="0">
                <a:solidFill>
                  <a:srgbClr val="FFFF00"/>
                </a:solidFill>
                <a:effectLst/>
              </a:rPr>
              <a:t>:</a:t>
            </a:r>
          </a:p>
          <a:p>
            <a:endParaRPr lang="it-IT" sz="1000" b="1" i="1" u="none" strike="noStrike" dirty="0">
              <a:solidFill>
                <a:srgbClr val="FFFF00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00FDFF"/>
                </a:solidFill>
              </a:rPr>
              <a:t>10 </a:t>
            </a:r>
            <a:r>
              <a:rPr lang="it-IT" sz="2000" i="1" dirty="0" err="1">
                <a:solidFill>
                  <a:srgbClr val="00FDFF"/>
                </a:solidFill>
              </a:rPr>
              <a:t>Thematical</a:t>
            </a:r>
            <a:r>
              <a:rPr lang="it-IT" sz="2000" i="1" dirty="0">
                <a:solidFill>
                  <a:srgbClr val="00FDFF"/>
                </a:solidFill>
              </a:rPr>
              <a:t> Working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00FDFF"/>
                </a:solidFill>
              </a:rPr>
              <a:t>strong </a:t>
            </a:r>
            <a:r>
              <a:rPr lang="it-IT" sz="2000" i="1" dirty="0" err="1">
                <a:solidFill>
                  <a:srgbClr val="00FDFF"/>
                </a:solidFill>
              </a:rPr>
              <a:t>involvement</a:t>
            </a:r>
            <a:r>
              <a:rPr lang="it-IT" sz="2000" i="1" dirty="0">
                <a:solidFill>
                  <a:srgbClr val="00FDFF"/>
                </a:solidFill>
              </a:rPr>
              <a:t> of IJCLAB in </a:t>
            </a:r>
            <a:r>
              <a:rPr lang="it-IT" sz="2000" i="1" dirty="0" err="1">
                <a:solidFill>
                  <a:srgbClr val="00FDFF"/>
                </a:solidFill>
              </a:rPr>
              <a:t>TWGs</a:t>
            </a:r>
            <a:endParaRPr lang="it-IT" sz="2000" i="1" dirty="0">
              <a:solidFill>
                <a:srgbClr val="00FDF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91E468-DA17-CAE3-E2D9-331245D2CFFE}"/>
              </a:ext>
            </a:extLst>
          </p:cNvPr>
          <p:cNvSpPr txBox="1"/>
          <p:nvPr/>
        </p:nvSpPr>
        <p:spPr>
          <a:xfrm>
            <a:off x="7530898" y="2208692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Silvia Niccolai (IJCLAB)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9E2473-BB4C-2DA4-84EA-FCFAF0C5AA59}"/>
              </a:ext>
            </a:extLst>
          </p:cNvPr>
          <p:cNvSpPr txBox="1"/>
          <p:nvPr/>
        </p:nvSpPr>
        <p:spPr>
          <a:xfrm>
            <a:off x="7530897" y="4187645"/>
            <a:ext cx="17206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Jonathan Wilson (IJCLAB)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6FF0036-FF06-A6E9-BFA0-339AF61F84B5}"/>
              </a:ext>
            </a:extLst>
          </p:cNvPr>
          <p:cNvSpPr txBox="1"/>
          <p:nvPr/>
        </p:nvSpPr>
        <p:spPr>
          <a:xfrm>
            <a:off x="10018066" y="4392786"/>
            <a:ext cx="23106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Denis Lacroix (IJCLAB)</a:t>
            </a:r>
            <a:endParaRPr lang="it-IT" sz="9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147BE2C-7487-3EDE-759E-66FEBB4171E6}"/>
              </a:ext>
            </a:extLst>
          </p:cNvPr>
          <p:cNvSpPr txBox="1"/>
          <p:nvPr/>
        </p:nvSpPr>
        <p:spPr>
          <a:xfrm>
            <a:off x="7503466" y="5141062"/>
            <a:ext cx="23106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Nicolas de Sereville (IJCLAB)</a:t>
            </a:r>
            <a:endParaRPr lang="en-US" sz="9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1AFE0AB-D9CF-A060-C1C0-F08AA609B965}"/>
              </a:ext>
            </a:extLst>
          </p:cNvPr>
          <p:cNvSpPr txBox="1"/>
          <p:nvPr/>
        </p:nvSpPr>
        <p:spPr>
          <a:xfrm>
            <a:off x="176719" y="6443738"/>
            <a:ext cx="6256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https://</a:t>
            </a:r>
            <a:r>
              <a:rPr lang="en-US" sz="1600" b="1" i="1" dirty="0" err="1">
                <a:solidFill>
                  <a:schemeClr val="bg1"/>
                </a:solidFill>
              </a:rPr>
              <a:t>www.nupecc.org</a:t>
            </a:r>
            <a:r>
              <a:rPr lang="en-US" sz="1600" b="1" i="1" dirty="0">
                <a:solidFill>
                  <a:schemeClr val="bg1"/>
                </a:solidFill>
              </a:rPr>
              <a:t>/?display=lrp2024/</a:t>
            </a:r>
          </a:p>
        </p:txBody>
      </p:sp>
    </p:spTree>
    <p:extLst>
      <p:ext uri="{BB962C8B-B14F-4D97-AF65-F5344CB8AC3E}">
        <p14:creationId xmlns:p14="http://schemas.microsoft.com/office/powerpoint/2010/main" val="1752309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713148-9DF5-0D0D-4579-96B5952EF710}"/>
              </a:ext>
            </a:extLst>
          </p:cNvPr>
          <p:cNvSpPr txBox="1"/>
          <p:nvPr/>
        </p:nvSpPr>
        <p:spPr>
          <a:xfrm>
            <a:off x="0" y="44930"/>
            <a:ext cx="1219200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20"/>
              </a:lnSpc>
            </a:pPr>
            <a:r>
              <a:rPr lang="it-IT" sz="3600" b="1" dirty="0" err="1">
                <a:solidFill>
                  <a:srgbClr val="FFFF00"/>
                </a:solidFill>
                <a:effectLst/>
              </a:rPr>
              <a:t>Further</a:t>
            </a:r>
            <a:r>
              <a:rPr lang="it-IT" sz="3600" b="1" dirty="0">
                <a:solidFill>
                  <a:srgbClr val="FFFF00"/>
                </a:solidFill>
                <a:effectLst/>
              </a:rPr>
              <a:t> impact in Europe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212DA6-C7F9-9B38-2114-007EAA26D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1736" y="74780"/>
            <a:ext cx="1578899" cy="12844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3C5815-4F6D-946A-BD21-792E6F0A6D67}"/>
              </a:ext>
            </a:extLst>
          </p:cNvPr>
          <p:cNvSpPr txBox="1"/>
          <p:nvPr/>
        </p:nvSpPr>
        <p:spPr>
          <a:xfrm>
            <a:off x="-2" y="586104"/>
            <a:ext cx="119525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1" strike="noStrike" dirty="0">
                <a:solidFill>
                  <a:srgbClr val="00FDFF"/>
                </a:solidFill>
                <a:effectLst/>
                <a:latin typeface="arial" panose="020B0604020202020204" pitchFamily="34" charset="0"/>
              </a:rPr>
              <a:t>NPD - Board - European </a:t>
            </a:r>
            <a:r>
              <a:rPr lang="it-IT" sz="3200" b="1" i="1" strike="noStrike" dirty="0" err="1">
                <a:solidFill>
                  <a:srgbClr val="00FDFF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lang="it-IT" sz="3200" b="1" i="1" strike="noStrike" dirty="0">
                <a:solidFill>
                  <a:srgbClr val="00FDFF"/>
                </a:solidFill>
                <a:effectLst/>
                <a:latin typeface="arial" panose="020B0604020202020204" pitchFamily="34" charset="0"/>
              </a:rPr>
              <a:t> Society (EPS)</a:t>
            </a:r>
          </a:p>
          <a:p>
            <a:pPr algn="l"/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</a:rPr>
              <a:t>A. Bruce (Chair), A. Fantoni (elected vice Chair)</a:t>
            </a:r>
          </a:p>
          <a:p>
            <a:pPr algn="l"/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</a:rPr>
              <a:t>18 </a:t>
            </a:r>
            <a:r>
              <a:rPr lang="it-IT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Members</a:t>
            </a:r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</a:rPr>
              <a:t> (from IJCLAB: S. Niccolai and new </a:t>
            </a:r>
            <a:r>
              <a:rPr lang="it-IT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member</a:t>
            </a:r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</a:rPr>
              <a:t> A. Lopez-Martens)</a:t>
            </a:r>
          </a:p>
          <a:p>
            <a:pPr algn="l"/>
            <a:endParaRPr lang="it-IT" sz="2800" i="1" dirty="0">
              <a:solidFill>
                <a:srgbClr val="00FDFF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ED3420-570B-8BD2-8453-B730FF697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94779"/>
            <a:ext cx="6014635" cy="358844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3D5F250-5E58-D122-02BE-8433AE2E53B3}"/>
              </a:ext>
            </a:extLst>
          </p:cNvPr>
          <p:cNvGrpSpPr/>
          <p:nvPr/>
        </p:nvGrpSpPr>
        <p:grpSpPr>
          <a:xfrm>
            <a:off x="81365" y="2386735"/>
            <a:ext cx="7772400" cy="4385416"/>
            <a:chOff x="81365" y="2386735"/>
            <a:chExt cx="7772400" cy="4385416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D037E30-F040-0DB3-91EA-A071C2EA017A}"/>
                </a:ext>
              </a:extLst>
            </p:cNvPr>
            <p:cNvSpPr txBox="1"/>
            <p:nvPr/>
          </p:nvSpPr>
          <p:spPr>
            <a:xfrm>
              <a:off x="81365" y="2401724"/>
              <a:ext cx="7772400" cy="4370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2400" b="1" i="1" strike="noStrike" dirty="0" err="1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Objective</a:t>
              </a:r>
              <a:r>
                <a:rPr lang="it-IT" sz="2400" b="1" i="1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sz="2400" b="1" i="1" strike="noStrike" dirty="0" err="1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Division</a:t>
              </a:r>
              <a:r>
                <a:rPr lang="it-IT" sz="2400" i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l"/>
              <a:endParaRPr lang="it-IT" sz="9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assist the </a:t>
              </a:r>
              <a:r>
                <a:rPr lang="it-IT" b="1" i="1" u="none" strike="noStrike" dirty="0" err="1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advancement</a:t>
              </a:r>
              <a:r>
                <a:rPr lang="it-IT" b="1" i="1" u="none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</a:p>
            <a:p>
              <a:pPr algn="l"/>
              <a:r>
                <a:rPr lang="it-IT" b="1" i="1" u="none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it-IT" b="1" i="1" u="none" strike="noStrike" dirty="0" err="1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dissemination</a:t>
              </a:r>
              <a:r>
                <a:rPr lang="it-IT" b="1" i="1" u="none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of knowledge</a:t>
              </a:r>
              <a:r>
                <a:rPr lang="it-IT" i="1" u="none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nuclear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endParaRPr lang="it-IT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it-IT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it-IT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rganisation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approval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it-IT" b="1" i="1" u="none" strike="noStrike" dirty="0">
                  <a:solidFill>
                    <a:srgbClr val="00FD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  <a:p>
              <a:pPr algn="l"/>
              <a:r>
                <a:rPr lang="it-IT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(e.g., EUNP, ANP, NPA) and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summer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schools, </a:t>
              </a:r>
            </a:p>
            <a:p>
              <a:pPr algn="l"/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promotion of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exchange</a:t>
              </a:r>
              <a:r>
                <a:rPr lang="it-IT" i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of scientists and </a:t>
              </a:r>
              <a:r>
                <a:rPr lang="it-IT" i="1" u="none" strike="noStrike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  <a:endParaRPr lang="it-IT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it-IT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t-IT" i="1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Lise Meitner </a:t>
              </a:r>
              <a:r>
                <a:rPr lang="it-IT" i="1" u="none" strike="noStrike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Prize</a:t>
              </a:r>
              <a:endParaRPr lang="it-IT" i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t-IT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</a:t>
              </a:r>
              <a:r>
                <a:rPr lang="it-IT" i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it-IT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i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Prize</a:t>
              </a:r>
              <a:endParaRPr lang="it-IT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t-IT" i="1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Emmy </a:t>
              </a:r>
              <a:r>
                <a:rPr lang="it-IT" i="1" u="none" strike="noStrike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Noeter</a:t>
              </a:r>
              <a:r>
                <a:rPr lang="it-IT" i="1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i="1" u="none" strike="noStrike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Distinction</a:t>
              </a:r>
              <a:endParaRPr lang="it-IT" i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t-IT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PhD Thesis Award</a:t>
              </a:r>
            </a:p>
            <a:p>
              <a:pPr algn="l"/>
              <a:endParaRPr lang="it-IT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t-IT" i="1" u="none" strike="noStrike" dirty="0" err="1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Historic</a:t>
              </a:r>
              <a:r>
                <a:rPr lang="it-IT" i="1" u="none" strike="noStrike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Site </a:t>
              </a:r>
            </a:p>
            <a:p>
              <a:pPr lvl="1"/>
              <a:r>
                <a:rPr lang="it-IT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it-IT" i="1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(Elena Gonzalez </a:t>
              </a:r>
              <a:r>
                <a:rPr lang="it-IT" i="1" u="none" strike="noStrike" dirty="0" err="1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Ferreiro</a:t>
              </a:r>
              <a:r>
                <a:rPr lang="it-IT" i="1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and S. Niccolai)</a:t>
              </a:r>
            </a:p>
            <a:p>
              <a:pPr algn="l"/>
              <a:endParaRPr lang="it-IT" sz="20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F3EF310-E3F6-C699-9FFF-68F5B0B61FB4}"/>
                </a:ext>
              </a:extLst>
            </p:cNvPr>
            <p:cNvSpPr/>
            <p:nvPr/>
          </p:nvSpPr>
          <p:spPr>
            <a:xfrm>
              <a:off x="81365" y="2386735"/>
              <a:ext cx="5399593" cy="4133987"/>
            </a:xfrm>
            <a:prstGeom prst="rect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37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6C00E2-4BBA-5657-EA88-10E255CC31DA}"/>
              </a:ext>
            </a:extLst>
          </p:cNvPr>
          <p:cNvSpPr txBox="1"/>
          <p:nvPr/>
        </p:nvSpPr>
        <p:spPr>
          <a:xfrm>
            <a:off x="27600" y="5468220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Special Thanks for providing material:</a:t>
            </a:r>
          </a:p>
          <a:p>
            <a:r>
              <a:rPr lang="en-US" i="1" dirty="0">
                <a:solidFill>
                  <a:schemeClr val="bg1"/>
                </a:solidFill>
              </a:rPr>
              <a:t>Marlene </a:t>
            </a:r>
            <a:r>
              <a:rPr lang="en-US" i="1" dirty="0" err="1">
                <a:solidFill>
                  <a:schemeClr val="bg1"/>
                </a:solidFill>
              </a:rPr>
              <a:t>Assiè</a:t>
            </a:r>
            <a:r>
              <a:rPr lang="en-US" i="1" dirty="0">
                <a:solidFill>
                  <a:schemeClr val="bg1"/>
                </a:solidFill>
              </a:rPr>
              <a:t>, Bernard </a:t>
            </a:r>
            <a:r>
              <a:rPr lang="en-US" i="1" dirty="0" err="1">
                <a:solidFill>
                  <a:schemeClr val="bg1"/>
                </a:solidFill>
              </a:rPr>
              <a:t>Borderie</a:t>
            </a:r>
            <a:r>
              <a:rPr lang="en-US" i="1" dirty="0">
                <a:solidFill>
                  <a:schemeClr val="bg1"/>
                </a:solidFill>
              </a:rPr>
              <a:t>, Michal </a:t>
            </a:r>
            <a:r>
              <a:rPr lang="en-US" i="1" dirty="0" err="1">
                <a:solidFill>
                  <a:schemeClr val="bg1"/>
                </a:solidFill>
              </a:rPr>
              <a:t>Ciemala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Amel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Korichi</a:t>
            </a:r>
            <a:r>
              <a:rPr lang="en-US" i="1" dirty="0">
                <a:solidFill>
                  <a:schemeClr val="bg1"/>
                </a:solidFill>
              </a:rPr>
              <a:t>, Andrea Gottardo, Francois Le Blanc, </a:t>
            </a:r>
          </a:p>
          <a:p>
            <a:r>
              <a:rPr lang="en-US" i="1" dirty="0">
                <a:solidFill>
                  <a:schemeClr val="bg1"/>
                </a:solidFill>
              </a:rPr>
              <a:t>Araceli Lopez-Martens, I. </a:t>
            </a:r>
            <a:r>
              <a:rPr lang="en-US" i="1" dirty="0" err="1">
                <a:solidFill>
                  <a:schemeClr val="bg1"/>
                </a:solidFill>
              </a:rPr>
              <a:t>Matea</a:t>
            </a:r>
            <a:r>
              <a:rPr lang="en-US" i="1" dirty="0">
                <a:solidFill>
                  <a:schemeClr val="bg1"/>
                </a:solidFill>
              </a:rPr>
              <a:t>, Enrique </a:t>
            </a:r>
            <a:r>
              <a:rPr lang="en-US" i="1" dirty="0" err="1">
                <a:solidFill>
                  <a:schemeClr val="bg1"/>
                </a:solidFill>
              </a:rPr>
              <a:t>Minaya</a:t>
            </a:r>
            <a:r>
              <a:rPr lang="en-US" i="1" dirty="0">
                <a:solidFill>
                  <a:schemeClr val="bg1"/>
                </a:solidFill>
              </a:rPr>
              <a:t> Ramirez, Iulian Stefan, Giuseppe Verde, David Verney, </a:t>
            </a:r>
          </a:p>
          <a:p>
            <a:r>
              <a:rPr lang="en-US" i="1" dirty="0">
                <a:solidFill>
                  <a:schemeClr val="bg1"/>
                </a:solidFill>
              </a:rPr>
              <a:t>Marine </a:t>
            </a:r>
            <a:r>
              <a:rPr lang="en-US" i="1" dirty="0" err="1">
                <a:solidFill>
                  <a:schemeClr val="bg1"/>
                </a:solidFill>
              </a:rPr>
              <a:t>Vandebrouck</a:t>
            </a:r>
            <a:r>
              <a:rPr lang="en-US" i="1" dirty="0">
                <a:solidFill>
                  <a:schemeClr val="bg1"/>
                </a:solidFill>
              </a:rPr>
              <a:t>, Jonathan Wilson ...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85D6DD-BD26-2B68-26FF-FDD59846A14B}"/>
              </a:ext>
            </a:extLst>
          </p:cNvPr>
          <p:cNvSpPr txBox="1"/>
          <p:nvPr/>
        </p:nvSpPr>
        <p:spPr>
          <a:xfrm>
            <a:off x="-1" y="389926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</a:rPr>
              <a:t>Thank you for the attention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78171A-E30D-454D-CD96-D513EA09318C}"/>
              </a:ext>
            </a:extLst>
          </p:cNvPr>
          <p:cNvSpPr txBox="1"/>
          <p:nvPr/>
        </p:nvSpPr>
        <p:spPr>
          <a:xfrm>
            <a:off x="322729" y="654546"/>
            <a:ext cx="1154654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The </a:t>
            </a:r>
            <a:r>
              <a:rPr lang="en-US" sz="3600" b="1" i="1" dirty="0">
                <a:solidFill>
                  <a:srgbClr val="00FDFF"/>
                </a:solidFill>
                <a:latin typeface="Corbel" panose="020B0503020204020204" pitchFamily="34" charset="0"/>
              </a:rPr>
              <a:t>Institute of Nuclear Physics in Orsay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 (IPN, now IJCLAB) 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 has always contributed  to the European Nuclear Physics 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providing </a:t>
            </a:r>
            <a:r>
              <a:rPr lang="en-US" sz="3600" b="1" i="1" dirty="0">
                <a:solidFill>
                  <a:srgbClr val="00FDFF"/>
                </a:solidFill>
                <a:latin typeface="Corbel" panose="020B0503020204020204" pitchFamily="34" charset="0"/>
              </a:rPr>
              <a:t>inspiration and guidance </a:t>
            </a:r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for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latin typeface="Corbel" panose="020B0503020204020204" pitchFamily="34" charset="0"/>
              </a:rPr>
              <a:t>top-class activities at the forefront of the field</a:t>
            </a:r>
          </a:p>
          <a:p>
            <a:pPr algn="ctr"/>
            <a:endParaRPr lang="en-US" sz="800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A3FDE7-FC29-6D68-AE85-2F943266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6A85BD-7F7A-0C4E-C0CD-556125DE4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74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A2438-7A7B-2427-8672-8FC0FF97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2F98C7-753E-36C4-9227-AEB2545F3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8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BC8BA1C1-9207-F678-0C0A-6AA30D6E4E63}"/>
              </a:ext>
            </a:extLst>
          </p:cNvPr>
          <p:cNvGrpSpPr/>
          <p:nvPr/>
        </p:nvGrpSpPr>
        <p:grpSpPr>
          <a:xfrm>
            <a:off x="-1543452" y="93974"/>
            <a:ext cx="7977188" cy="6689786"/>
            <a:chOff x="-1271588" y="990600"/>
            <a:chExt cx="7977188" cy="6689786"/>
          </a:xfrm>
        </p:grpSpPr>
        <p:sp>
          <p:nvSpPr>
            <p:cNvPr id="3" name="AutoShape 192">
              <a:extLst>
                <a:ext uri="{FF2B5EF4-FFF2-40B4-BE49-F238E27FC236}">
                  <a16:creationId xmlns:a16="http://schemas.microsoft.com/office/drawing/2014/main" id="{4B09A59A-501A-BDD5-5653-9A85D43A85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96689">
              <a:off x="-1271588" y="2320925"/>
              <a:ext cx="5538788" cy="3657600"/>
            </a:xfrm>
            <a:prstGeom prst="parallelogram">
              <a:avLst>
                <a:gd name="adj" fmla="val 79193"/>
              </a:avLst>
            </a:prstGeom>
            <a:gradFill rotWithShape="0">
              <a:gsLst>
                <a:gs pos="0">
                  <a:srgbClr val="5E9EFF"/>
                </a:gs>
                <a:gs pos="100000">
                  <a:srgbClr val="FFEBF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188">
              <a:extLst>
                <a:ext uri="{FF2B5EF4-FFF2-40B4-BE49-F238E27FC236}">
                  <a16:creationId xmlns:a16="http://schemas.microsoft.com/office/drawing/2014/main" id="{9DF3C78D-E879-301B-5476-F49932682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990600"/>
              <a:ext cx="4114800" cy="4648200"/>
            </a:xfrm>
            <a:prstGeom prst="rect">
              <a:avLst/>
            </a:prstGeom>
            <a:gradFill rotWithShape="0">
              <a:gsLst>
                <a:gs pos="0">
                  <a:srgbClr val="FFEFFB"/>
                </a:gs>
                <a:gs pos="100000">
                  <a:srgbClr val="FF9999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146">
              <a:extLst>
                <a:ext uri="{FF2B5EF4-FFF2-40B4-BE49-F238E27FC236}">
                  <a16:creationId xmlns:a16="http://schemas.microsoft.com/office/drawing/2014/main" id="{C34BDABE-F808-2E5B-0D19-C92A27E99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881313"/>
              <a:ext cx="447675" cy="149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31D87D7B-3589-8B31-D912-C3DCBB8DF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563" y="5019675"/>
              <a:ext cx="492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5C83E820-0406-B014-5EBE-449A9F2C8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563" y="2743200"/>
              <a:ext cx="492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7FDF40E7-66B0-3453-4789-B04A2FF09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6825" y="5638800"/>
              <a:ext cx="4092575" cy="63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06181C78-AD5E-8153-17B7-4B6659EB12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121150" y="5634038"/>
              <a:ext cx="47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549B73C5-BF40-4760-A968-D99188D0EA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795962" y="5634038"/>
              <a:ext cx="47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B62BC6D9-3AA2-5CDF-34F8-4DFD319814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5687295"/>
              <a:ext cx="9493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SPIN</a:t>
              </a: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463601D5-7C15-18CF-022D-6709C65FA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725" y="3725863"/>
              <a:ext cx="47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F99933E3-DADA-FC45-F09B-1A573C824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675" y="2514600"/>
              <a:ext cx="619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50</a:t>
              </a: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C765BF41-0468-2ACF-FD2A-2392A329AB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563" y="4324350"/>
              <a:ext cx="492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FA93AB86-5553-5D4D-11C7-CDD649372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8650" y="5346700"/>
              <a:ext cx="271463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Arc 14">
              <a:extLst>
                <a:ext uri="{FF2B5EF4-FFF2-40B4-BE49-F238E27FC236}">
                  <a16:creationId xmlns:a16="http://schemas.microsoft.com/office/drawing/2014/main" id="{15151B96-86C3-8B8C-BC43-F7CE3E48DBF3}"/>
                </a:ext>
              </a:extLst>
            </p:cNvPr>
            <p:cNvSpPr>
              <a:spLocks/>
            </p:cNvSpPr>
            <p:nvPr/>
          </p:nvSpPr>
          <p:spPr bwMode="auto">
            <a:xfrm rot="19881834" flipV="1">
              <a:off x="2246313" y="4422775"/>
              <a:ext cx="2682875" cy="696913"/>
            </a:xfrm>
            <a:custGeom>
              <a:avLst/>
              <a:gdLst>
                <a:gd name="G0" fmla="+- 9268 0 0"/>
                <a:gd name="G1" fmla="+- 21600 0 0"/>
                <a:gd name="G2" fmla="+- 21600 0 0"/>
                <a:gd name="T0" fmla="*/ 0 w 24560"/>
                <a:gd name="T1" fmla="*/ 2089 h 21600"/>
                <a:gd name="T2" fmla="*/ 24560 w 24560"/>
                <a:gd name="T3" fmla="*/ 6345 h 21600"/>
                <a:gd name="T4" fmla="*/ 9268 w 245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60" h="21600" fill="none" extrusionOk="0">
                  <a:moveTo>
                    <a:pt x="0" y="2089"/>
                  </a:moveTo>
                  <a:cubicBezTo>
                    <a:pt x="2896" y="713"/>
                    <a:pt x="6061" y="0"/>
                    <a:pt x="9268" y="0"/>
                  </a:cubicBezTo>
                  <a:cubicBezTo>
                    <a:pt x="15005" y="0"/>
                    <a:pt x="20507" y="2282"/>
                    <a:pt x="24559" y="6345"/>
                  </a:cubicBezTo>
                </a:path>
                <a:path w="24560" h="21600" stroke="0" extrusionOk="0">
                  <a:moveTo>
                    <a:pt x="0" y="2089"/>
                  </a:moveTo>
                  <a:cubicBezTo>
                    <a:pt x="2896" y="713"/>
                    <a:pt x="6061" y="0"/>
                    <a:pt x="9268" y="0"/>
                  </a:cubicBezTo>
                  <a:cubicBezTo>
                    <a:pt x="15005" y="0"/>
                    <a:pt x="20507" y="2282"/>
                    <a:pt x="24559" y="6345"/>
                  </a:cubicBezTo>
                  <a:lnTo>
                    <a:pt x="9268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4CE974B6-44F4-D0B9-9EF0-12824ABC4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563" y="2881313"/>
              <a:ext cx="492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6CE372C0-9675-97C3-82A6-C678880F3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7638" y="5667375"/>
              <a:ext cx="6143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7C3C8AF4-F1E3-46A9-93EE-518658142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5950" y="5645150"/>
              <a:ext cx="781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20" name="Arc 20">
              <a:extLst>
                <a:ext uri="{FF2B5EF4-FFF2-40B4-BE49-F238E27FC236}">
                  <a16:creationId xmlns:a16="http://schemas.microsoft.com/office/drawing/2014/main" id="{55F29F8D-C30E-5450-8901-3E3E95F03B0C}"/>
                </a:ext>
              </a:extLst>
            </p:cNvPr>
            <p:cNvSpPr>
              <a:spLocks/>
            </p:cNvSpPr>
            <p:nvPr/>
          </p:nvSpPr>
          <p:spPr bwMode="auto">
            <a:xfrm rot="20542408" flipV="1">
              <a:off x="3138488" y="4075113"/>
              <a:ext cx="2684462" cy="696912"/>
            </a:xfrm>
            <a:custGeom>
              <a:avLst/>
              <a:gdLst>
                <a:gd name="G0" fmla="+- 9268 0 0"/>
                <a:gd name="G1" fmla="+- 21600 0 0"/>
                <a:gd name="G2" fmla="+- 21600 0 0"/>
                <a:gd name="T0" fmla="*/ 0 w 24560"/>
                <a:gd name="T1" fmla="*/ 2089 h 21600"/>
                <a:gd name="T2" fmla="*/ 24560 w 24560"/>
                <a:gd name="T3" fmla="*/ 6345 h 21600"/>
                <a:gd name="T4" fmla="*/ 9268 w 245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60" h="21600" fill="none" extrusionOk="0">
                  <a:moveTo>
                    <a:pt x="0" y="2089"/>
                  </a:moveTo>
                  <a:cubicBezTo>
                    <a:pt x="2896" y="713"/>
                    <a:pt x="6061" y="0"/>
                    <a:pt x="9268" y="0"/>
                  </a:cubicBezTo>
                  <a:cubicBezTo>
                    <a:pt x="15005" y="0"/>
                    <a:pt x="20507" y="2282"/>
                    <a:pt x="24559" y="6345"/>
                  </a:cubicBezTo>
                </a:path>
                <a:path w="24560" h="21600" stroke="0" extrusionOk="0">
                  <a:moveTo>
                    <a:pt x="0" y="2089"/>
                  </a:moveTo>
                  <a:cubicBezTo>
                    <a:pt x="2896" y="713"/>
                    <a:pt x="6061" y="0"/>
                    <a:pt x="9268" y="0"/>
                  </a:cubicBezTo>
                  <a:cubicBezTo>
                    <a:pt x="15005" y="0"/>
                    <a:pt x="20507" y="2282"/>
                    <a:pt x="24559" y="6345"/>
                  </a:cubicBezTo>
                  <a:lnTo>
                    <a:pt x="9268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2D18021E-1BB3-DAC9-3A60-A77DDC2AE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750" y="5192713"/>
              <a:ext cx="6254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ND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6F38DD6E-3273-542A-FF4C-C804FE2BC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887913"/>
              <a:ext cx="5746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8AC602D4-1FD2-3024-FE49-5D1590E9F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650" y="4191000"/>
              <a:ext cx="869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HD ?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4" name="Picture 25">
              <a:extLst>
                <a:ext uri="{FF2B5EF4-FFF2-40B4-BE49-F238E27FC236}">
                  <a16:creationId xmlns:a16="http://schemas.microsoft.com/office/drawing/2014/main" id="{05921D92-33B5-D0CB-DD40-BA671C5EF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5563" y="5029200"/>
              <a:ext cx="390525" cy="23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6">
              <a:extLst>
                <a:ext uri="{FF2B5EF4-FFF2-40B4-BE49-F238E27FC236}">
                  <a16:creationId xmlns:a16="http://schemas.microsoft.com/office/drawing/2014/main" id="{D960E268-7F23-95D7-6FEA-A92FEA040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697413"/>
              <a:ext cx="620713" cy="255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D0AF0701-F30F-3F68-C775-777966A0F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4600" y="1066800"/>
              <a:ext cx="0" cy="198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5B33A04D-47C4-FFFB-F217-8931A6CB7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9050" y="5241925"/>
              <a:ext cx="7127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1.3:1</a:t>
              </a:r>
              <a:endParaRPr kumimoji="0" lang="en-GB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 Box 29">
              <a:extLst>
                <a:ext uri="{FF2B5EF4-FFF2-40B4-BE49-F238E27FC236}">
                  <a16:creationId xmlns:a16="http://schemas.microsoft.com/office/drawing/2014/main" id="{02316489-38B2-DAFA-040D-A98F0369C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8250" y="4937125"/>
              <a:ext cx="522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2:1</a:t>
              </a:r>
              <a:endParaRPr kumimoji="0" lang="en-GB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" name="Group 30">
              <a:extLst>
                <a:ext uri="{FF2B5EF4-FFF2-40B4-BE49-F238E27FC236}">
                  <a16:creationId xmlns:a16="http://schemas.microsoft.com/office/drawing/2014/main" id="{BC7D8ECB-0B34-F630-B8E9-2FA2418C18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800" y="4114800"/>
              <a:ext cx="1192213" cy="1196975"/>
              <a:chOff x="2160" y="1584"/>
              <a:chExt cx="1392" cy="1728"/>
            </a:xfrm>
          </p:grpSpPr>
          <p:sp>
            <p:nvSpPr>
              <p:cNvPr id="85" name="Rectangle 31">
                <a:extLst>
                  <a:ext uri="{FF2B5EF4-FFF2-40B4-BE49-F238E27FC236}">
                    <a16:creationId xmlns:a16="http://schemas.microsoft.com/office/drawing/2014/main" id="{CC54C06D-1954-ABA2-E43A-2D19FC43D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584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Rectangle 32">
                <a:extLst>
                  <a:ext uri="{FF2B5EF4-FFF2-40B4-BE49-F238E27FC236}">
                    <a16:creationId xmlns:a16="http://schemas.microsoft.com/office/drawing/2014/main" id="{44EAC2FE-48DB-5082-6298-41D1821E2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547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Rectangle 33">
                <a:extLst>
                  <a:ext uri="{FF2B5EF4-FFF2-40B4-BE49-F238E27FC236}">
                    <a16:creationId xmlns:a16="http://schemas.microsoft.com/office/drawing/2014/main" id="{FF1BF0BA-DBCB-9728-7AB9-B3CCA42EB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374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Rectangle 34">
                <a:extLst>
                  <a:ext uri="{FF2B5EF4-FFF2-40B4-BE49-F238E27FC236}">
                    <a16:creationId xmlns:a16="http://schemas.microsoft.com/office/drawing/2014/main" id="{4F8D5A70-C807-2D8B-3FB6-D83557198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200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Rectangle 35">
                <a:extLst>
                  <a:ext uri="{FF2B5EF4-FFF2-40B4-BE49-F238E27FC236}">
                    <a16:creationId xmlns:a16="http://schemas.microsoft.com/office/drawing/2014/main" id="{4EA4EB6F-EE78-A35A-41A8-9D6F0C93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076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Rectangle 36">
                <a:extLst>
                  <a:ext uri="{FF2B5EF4-FFF2-40B4-BE49-F238E27FC236}">
                    <a16:creationId xmlns:a16="http://schemas.microsoft.com/office/drawing/2014/main" id="{8E0EAE69-8272-D274-51BC-12B460D1D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002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 37">
                <a:extLst>
                  <a:ext uri="{FF2B5EF4-FFF2-40B4-BE49-F238E27FC236}">
                    <a16:creationId xmlns:a16="http://schemas.microsoft.com/office/drawing/2014/main" id="{6416D7F3-FD62-22C1-AEBB-CFE470EDB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952"/>
                <a:ext cx="212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Rectangle 38">
                <a:extLst>
                  <a:ext uri="{FF2B5EF4-FFF2-40B4-BE49-F238E27FC236}">
                    <a16:creationId xmlns:a16="http://schemas.microsoft.com/office/drawing/2014/main" id="{BB7782B8-F49D-A908-62E5-39C375E74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903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Rectangle 39">
                <a:extLst>
                  <a:ext uri="{FF2B5EF4-FFF2-40B4-BE49-F238E27FC236}">
                    <a16:creationId xmlns:a16="http://schemas.microsoft.com/office/drawing/2014/main" id="{BCEA64F9-5B5D-1546-9D50-84FF126ED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878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Rectangle 40">
                <a:extLst>
                  <a:ext uri="{FF2B5EF4-FFF2-40B4-BE49-F238E27FC236}">
                    <a16:creationId xmlns:a16="http://schemas.microsoft.com/office/drawing/2014/main" id="{D9B64845-EAF0-74C6-BE71-6D6FC0555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853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Rectangle 41">
                <a:extLst>
                  <a:ext uri="{FF2B5EF4-FFF2-40B4-BE49-F238E27FC236}">
                    <a16:creationId xmlns:a16="http://schemas.microsoft.com/office/drawing/2014/main" id="{76C6732C-D0B6-8335-A9D4-3F2AAA6B1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828"/>
                <a:ext cx="212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Rectangle 42">
                <a:extLst>
                  <a:ext uri="{FF2B5EF4-FFF2-40B4-BE49-F238E27FC236}">
                    <a16:creationId xmlns:a16="http://schemas.microsoft.com/office/drawing/2014/main" id="{EF5F5246-5290-EA8B-5425-27FDFDC2E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804"/>
                <a:ext cx="212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Rectangle 43">
                <a:extLst>
                  <a:ext uri="{FF2B5EF4-FFF2-40B4-BE49-F238E27FC236}">
                    <a16:creationId xmlns:a16="http://schemas.microsoft.com/office/drawing/2014/main" id="{76F4110B-1665-8E07-8B68-5DA3A66D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77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Rectangle 44">
                <a:extLst>
                  <a:ext uri="{FF2B5EF4-FFF2-40B4-BE49-F238E27FC236}">
                    <a16:creationId xmlns:a16="http://schemas.microsoft.com/office/drawing/2014/main" id="{FF31AE64-5661-C2B2-7C15-1ED15EB5D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52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Rectangle 45">
                <a:extLst>
                  <a:ext uri="{FF2B5EF4-FFF2-40B4-BE49-F238E27FC236}">
                    <a16:creationId xmlns:a16="http://schemas.microsoft.com/office/drawing/2014/main" id="{108AAA32-90ED-C4EE-0BE8-C79B52E83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27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Rectangle 46">
                <a:extLst>
                  <a:ext uri="{FF2B5EF4-FFF2-40B4-BE49-F238E27FC236}">
                    <a16:creationId xmlns:a16="http://schemas.microsoft.com/office/drawing/2014/main" id="{D86C7D59-7799-706A-7C3F-A97A9446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703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Rectangle 47">
                <a:extLst>
                  <a:ext uri="{FF2B5EF4-FFF2-40B4-BE49-F238E27FC236}">
                    <a16:creationId xmlns:a16="http://schemas.microsoft.com/office/drawing/2014/main" id="{FD079928-9532-D41A-21FB-833634EA0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678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Rectangle 48">
                <a:extLst>
                  <a:ext uri="{FF2B5EF4-FFF2-40B4-BE49-F238E27FC236}">
                    <a16:creationId xmlns:a16="http://schemas.microsoft.com/office/drawing/2014/main" id="{C3172E78-7980-DD6D-9182-877F565DF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1653"/>
                <a:ext cx="212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Rectangle 49">
                <a:extLst>
                  <a:ext uri="{FF2B5EF4-FFF2-40B4-BE49-F238E27FC236}">
                    <a16:creationId xmlns:a16="http://schemas.microsoft.com/office/drawing/2014/main" id="{953A9305-0F8A-D813-A51C-CD443A5DD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770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Rectangle 50">
                <a:extLst>
                  <a:ext uri="{FF2B5EF4-FFF2-40B4-BE49-F238E27FC236}">
                    <a16:creationId xmlns:a16="http://schemas.microsoft.com/office/drawing/2014/main" id="{2D128336-4DE8-507A-38E7-38D06A22B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597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Rectangle 51">
                <a:extLst>
                  <a:ext uri="{FF2B5EF4-FFF2-40B4-BE49-F238E27FC236}">
                    <a16:creationId xmlns:a16="http://schemas.microsoft.com/office/drawing/2014/main" id="{2E230181-1B0A-7E11-6DAE-75C629233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423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Rectangle 52">
                <a:extLst>
                  <a:ext uri="{FF2B5EF4-FFF2-40B4-BE49-F238E27FC236}">
                    <a16:creationId xmlns:a16="http://schemas.microsoft.com/office/drawing/2014/main" id="{490196A7-E794-4872-12E1-0DBE7CC4F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299"/>
                <a:ext cx="211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Rectangle 53">
                <a:extLst>
                  <a:ext uri="{FF2B5EF4-FFF2-40B4-BE49-F238E27FC236}">
                    <a16:creationId xmlns:a16="http://schemas.microsoft.com/office/drawing/2014/main" id="{870A45D4-7A95-2C1A-94E0-143E72AC4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225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Rectangle 54">
                <a:extLst>
                  <a:ext uri="{FF2B5EF4-FFF2-40B4-BE49-F238E27FC236}">
                    <a16:creationId xmlns:a16="http://schemas.microsoft.com/office/drawing/2014/main" id="{F0292E82-BAB5-70FA-CD9E-8C59A4DF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175"/>
                <a:ext cx="211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Rectangle 55">
                <a:extLst>
                  <a:ext uri="{FF2B5EF4-FFF2-40B4-BE49-F238E27FC236}">
                    <a16:creationId xmlns:a16="http://schemas.microsoft.com/office/drawing/2014/main" id="{C329BB06-BC6D-07B7-69B7-C6164F978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126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Rectangle 56">
                <a:extLst>
                  <a:ext uri="{FF2B5EF4-FFF2-40B4-BE49-F238E27FC236}">
                    <a16:creationId xmlns:a16="http://schemas.microsoft.com/office/drawing/2014/main" id="{F8B9B1DB-79A4-F512-1DA8-8924115B9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101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Rectangle 57">
                <a:extLst>
                  <a:ext uri="{FF2B5EF4-FFF2-40B4-BE49-F238E27FC236}">
                    <a16:creationId xmlns:a16="http://schemas.microsoft.com/office/drawing/2014/main" id="{B487770B-6254-482A-082C-71FE0C9F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076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Rectangle 58">
                <a:extLst>
                  <a:ext uri="{FF2B5EF4-FFF2-40B4-BE49-F238E27FC236}">
                    <a16:creationId xmlns:a16="http://schemas.microsoft.com/office/drawing/2014/main" id="{7B2A6D91-C64A-5E86-F797-829F8A8C9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051"/>
                <a:ext cx="211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Rectangle 59">
                <a:extLst>
                  <a:ext uri="{FF2B5EF4-FFF2-40B4-BE49-F238E27FC236}">
                    <a16:creationId xmlns:a16="http://schemas.microsoft.com/office/drawing/2014/main" id="{02CEA90C-14C2-B96A-1B2A-A5D6F865F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027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Rectangle 60">
                <a:extLst>
                  <a:ext uri="{FF2B5EF4-FFF2-40B4-BE49-F238E27FC236}">
                    <a16:creationId xmlns:a16="http://schemas.microsoft.com/office/drawing/2014/main" id="{F0D03083-329F-57FB-1863-18114896F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002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Rectangle 61">
                <a:extLst>
                  <a:ext uri="{FF2B5EF4-FFF2-40B4-BE49-F238E27FC236}">
                    <a16:creationId xmlns:a16="http://schemas.microsoft.com/office/drawing/2014/main" id="{E84533E6-9810-F936-D4B4-16EA9973B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977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Rectangle 62">
                <a:extLst>
                  <a:ext uri="{FF2B5EF4-FFF2-40B4-BE49-F238E27FC236}">
                    <a16:creationId xmlns:a16="http://schemas.microsoft.com/office/drawing/2014/main" id="{4E8CE207-0C9E-BF6C-4FA9-36D9D45D0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952"/>
                <a:ext cx="211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tangle 63">
                <a:extLst>
                  <a:ext uri="{FF2B5EF4-FFF2-40B4-BE49-F238E27FC236}">
                    <a16:creationId xmlns:a16="http://schemas.microsoft.com/office/drawing/2014/main" id="{940B19CE-408B-0479-380D-A6625A62E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927"/>
                <a:ext cx="211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tangle 64">
                <a:extLst>
                  <a:ext uri="{FF2B5EF4-FFF2-40B4-BE49-F238E27FC236}">
                    <a16:creationId xmlns:a16="http://schemas.microsoft.com/office/drawing/2014/main" id="{7AF4A242-91E8-4AED-459E-8A879AF18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903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Rectangle 65">
                <a:extLst>
                  <a:ext uri="{FF2B5EF4-FFF2-40B4-BE49-F238E27FC236}">
                    <a16:creationId xmlns:a16="http://schemas.microsoft.com/office/drawing/2014/main" id="{F4A2AC24-A136-9578-F644-587509805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878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Rectangle 66">
                <a:extLst>
                  <a:ext uri="{FF2B5EF4-FFF2-40B4-BE49-F238E27FC236}">
                    <a16:creationId xmlns:a16="http://schemas.microsoft.com/office/drawing/2014/main" id="{F7DF6E5E-A32D-3317-1DA0-DC83BEC0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1853"/>
                <a:ext cx="211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Rectangle 67">
                <a:extLst>
                  <a:ext uri="{FF2B5EF4-FFF2-40B4-BE49-F238E27FC236}">
                    <a16:creationId xmlns:a16="http://schemas.microsoft.com/office/drawing/2014/main" id="{599DE294-CEDA-3A1A-6329-C22895D1D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3043"/>
                <a:ext cx="210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Rectangle 68">
                <a:extLst>
                  <a:ext uri="{FF2B5EF4-FFF2-40B4-BE49-F238E27FC236}">
                    <a16:creationId xmlns:a16="http://schemas.microsoft.com/office/drawing/2014/main" id="{E044A72F-7402-DC50-186B-C61FEC98E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869"/>
                <a:ext cx="210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Rectangle 69">
                <a:extLst>
                  <a:ext uri="{FF2B5EF4-FFF2-40B4-BE49-F238E27FC236}">
                    <a16:creationId xmlns:a16="http://schemas.microsoft.com/office/drawing/2014/main" id="{C3E53F9D-C1B7-8B12-1C0D-6465A78C6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696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Rectangle 70">
                <a:extLst>
                  <a:ext uri="{FF2B5EF4-FFF2-40B4-BE49-F238E27FC236}">
                    <a16:creationId xmlns:a16="http://schemas.microsoft.com/office/drawing/2014/main" id="{D119088F-CDDF-60C7-C241-7CDD1CB4D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572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Rectangle 71">
                <a:extLst>
                  <a:ext uri="{FF2B5EF4-FFF2-40B4-BE49-F238E27FC236}">
                    <a16:creationId xmlns:a16="http://schemas.microsoft.com/office/drawing/2014/main" id="{FFE0DB6F-69D9-E046-7747-20557F4B9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498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Rectangle 72">
                <a:extLst>
                  <a:ext uri="{FF2B5EF4-FFF2-40B4-BE49-F238E27FC236}">
                    <a16:creationId xmlns:a16="http://schemas.microsoft.com/office/drawing/2014/main" id="{5B463739-DE09-CF4B-AA65-FC65554D8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448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Rectangle 73">
                <a:extLst>
                  <a:ext uri="{FF2B5EF4-FFF2-40B4-BE49-F238E27FC236}">
                    <a16:creationId xmlns:a16="http://schemas.microsoft.com/office/drawing/2014/main" id="{8BBE908F-95FF-E933-8C2B-CA67504C5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98"/>
                <a:ext cx="210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Rectangle 74">
                <a:extLst>
                  <a:ext uri="{FF2B5EF4-FFF2-40B4-BE49-F238E27FC236}">
                    <a16:creationId xmlns:a16="http://schemas.microsoft.com/office/drawing/2014/main" id="{623777C0-B35E-4355-92CE-CBC1D016C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74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Rectangle 75">
                <a:extLst>
                  <a:ext uri="{FF2B5EF4-FFF2-40B4-BE49-F238E27FC236}">
                    <a16:creationId xmlns:a16="http://schemas.microsoft.com/office/drawing/2014/main" id="{20E327C3-9684-9FE7-48F2-80325E454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49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Rectangle 76">
                <a:extLst>
                  <a:ext uri="{FF2B5EF4-FFF2-40B4-BE49-F238E27FC236}">
                    <a16:creationId xmlns:a16="http://schemas.microsoft.com/office/drawing/2014/main" id="{B75C6868-83F4-05FE-C0B4-2528858C6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324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Rectangle 77">
                <a:extLst>
                  <a:ext uri="{FF2B5EF4-FFF2-40B4-BE49-F238E27FC236}">
                    <a16:creationId xmlns:a16="http://schemas.microsoft.com/office/drawing/2014/main" id="{44369559-D871-8905-C43F-A06C9C7D0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299"/>
                <a:ext cx="210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Rectangle 78">
                <a:extLst>
                  <a:ext uri="{FF2B5EF4-FFF2-40B4-BE49-F238E27FC236}">
                    <a16:creationId xmlns:a16="http://schemas.microsoft.com/office/drawing/2014/main" id="{6C142E0E-4756-C112-A219-093B38EBD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274"/>
                <a:ext cx="210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79">
                <a:extLst>
                  <a:ext uri="{FF2B5EF4-FFF2-40B4-BE49-F238E27FC236}">
                    <a16:creationId xmlns:a16="http://schemas.microsoft.com/office/drawing/2014/main" id="{0BE719C7-0F90-B5FE-8CDE-B46D5D92D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250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80">
                <a:extLst>
                  <a:ext uri="{FF2B5EF4-FFF2-40B4-BE49-F238E27FC236}">
                    <a16:creationId xmlns:a16="http://schemas.microsoft.com/office/drawing/2014/main" id="{22A108B6-9D59-84E2-1566-3A5E50B73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225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Rectangle 81">
                <a:extLst>
                  <a:ext uri="{FF2B5EF4-FFF2-40B4-BE49-F238E27FC236}">
                    <a16:creationId xmlns:a16="http://schemas.microsoft.com/office/drawing/2014/main" id="{A9B37F08-0AE8-C47F-2E03-17A0EFFAF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200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Rectangle 82">
                <a:extLst>
                  <a:ext uri="{FF2B5EF4-FFF2-40B4-BE49-F238E27FC236}">
                    <a16:creationId xmlns:a16="http://schemas.microsoft.com/office/drawing/2014/main" id="{AD6A42C4-8CD1-7FF9-AD3C-96BDD6E39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175"/>
                <a:ext cx="210" cy="2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Rectangle 83">
                <a:extLst>
                  <a:ext uri="{FF2B5EF4-FFF2-40B4-BE49-F238E27FC236}">
                    <a16:creationId xmlns:a16="http://schemas.microsoft.com/office/drawing/2014/main" id="{DF169189-9431-8FA0-F376-E4D7F632D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151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Rectangle 84">
                <a:extLst>
                  <a:ext uri="{FF2B5EF4-FFF2-40B4-BE49-F238E27FC236}">
                    <a16:creationId xmlns:a16="http://schemas.microsoft.com/office/drawing/2014/main" id="{60D42CBE-9F7F-7FC2-74C9-14AEE840B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2126"/>
                <a:ext cx="210" cy="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Rectangle 85">
                <a:extLst>
                  <a:ext uri="{FF2B5EF4-FFF2-40B4-BE49-F238E27FC236}">
                    <a16:creationId xmlns:a16="http://schemas.microsoft.com/office/drawing/2014/main" id="{0BE8615E-A6F2-1AA8-8913-1142C973E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6" y="2616"/>
                <a:ext cx="3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Rectangle 86">
                <a:extLst>
                  <a:ext uri="{FF2B5EF4-FFF2-40B4-BE49-F238E27FC236}">
                    <a16:creationId xmlns:a16="http://schemas.microsoft.com/office/drawing/2014/main" id="{0022D17D-8B5D-3EA5-5A3F-516E49BE6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2" y="2832"/>
                <a:ext cx="16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Rectangle 87">
                <a:extLst>
                  <a:ext uri="{FF2B5EF4-FFF2-40B4-BE49-F238E27FC236}">
                    <a16:creationId xmlns:a16="http://schemas.microsoft.com/office/drawing/2014/main" id="{99C2F5C5-6353-3340-3C67-F6117616E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062"/>
                <a:ext cx="34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42" name="Group 88">
                <a:extLst>
                  <a:ext uri="{FF2B5EF4-FFF2-40B4-BE49-F238E27FC236}">
                    <a16:creationId xmlns:a16="http://schemas.microsoft.com/office/drawing/2014/main" id="{FFC6140B-4468-0EB7-3C17-6B19373C9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32"/>
                <a:ext cx="309" cy="230"/>
                <a:chOff x="2965" y="3651"/>
                <a:chExt cx="198" cy="130"/>
              </a:xfrm>
            </p:grpSpPr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id="{30DEC0FF-5F1F-D96D-74BE-E4A6F5806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3651"/>
                  <a:ext cx="141" cy="94"/>
                </a:xfrm>
                <a:custGeom>
                  <a:avLst/>
                  <a:gdLst>
                    <a:gd name="T0" fmla="*/ 421 w 421"/>
                    <a:gd name="T1" fmla="*/ 28 h 373"/>
                    <a:gd name="T2" fmla="*/ 396 w 421"/>
                    <a:gd name="T3" fmla="*/ 0 h 373"/>
                    <a:gd name="T4" fmla="*/ 0 w 421"/>
                    <a:gd name="T5" fmla="*/ 345 h 373"/>
                    <a:gd name="T6" fmla="*/ 25 w 421"/>
                    <a:gd name="T7" fmla="*/ 373 h 373"/>
                    <a:gd name="T8" fmla="*/ 421 w 421"/>
                    <a:gd name="T9" fmla="*/ 28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1" h="373">
                      <a:moveTo>
                        <a:pt x="421" y="28"/>
                      </a:moveTo>
                      <a:lnTo>
                        <a:pt x="396" y="0"/>
                      </a:lnTo>
                      <a:lnTo>
                        <a:pt x="0" y="345"/>
                      </a:lnTo>
                      <a:lnTo>
                        <a:pt x="25" y="373"/>
                      </a:lnTo>
                      <a:lnTo>
                        <a:pt x="421" y="28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id="{91D19786-B5C9-EDD2-AD37-C95B29DF1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726"/>
                  <a:ext cx="79" cy="55"/>
                </a:xfrm>
                <a:custGeom>
                  <a:avLst/>
                  <a:gdLst>
                    <a:gd name="T0" fmla="*/ 134 w 237"/>
                    <a:gd name="T1" fmla="*/ 0 h 217"/>
                    <a:gd name="T2" fmla="*/ 0 w 237"/>
                    <a:gd name="T3" fmla="*/ 217 h 217"/>
                    <a:gd name="T4" fmla="*/ 237 w 237"/>
                    <a:gd name="T5" fmla="*/ 111 h 217"/>
                    <a:gd name="T6" fmla="*/ 134 w 237"/>
                    <a:gd name="T7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7" h="217">
                      <a:moveTo>
                        <a:pt x="134" y="0"/>
                      </a:moveTo>
                      <a:lnTo>
                        <a:pt x="0" y="217"/>
                      </a:lnTo>
                      <a:lnTo>
                        <a:pt x="237" y="111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91">
                <a:extLst>
                  <a:ext uri="{FF2B5EF4-FFF2-40B4-BE49-F238E27FC236}">
                    <a16:creationId xmlns:a16="http://schemas.microsoft.com/office/drawing/2014/main" id="{6D712425-4854-AB46-0216-2C4CD656D4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34"/>
                <a:ext cx="309" cy="302"/>
                <a:chOff x="2965" y="3652"/>
                <a:chExt cx="198" cy="171"/>
              </a:xfrm>
            </p:grpSpPr>
            <p:sp>
              <p:nvSpPr>
                <p:cNvPr id="186" name="Freeform 92">
                  <a:extLst>
                    <a:ext uri="{FF2B5EF4-FFF2-40B4-BE49-F238E27FC236}">
                      <a16:creationId xmlns:a16="http://schemas.microsoft.com/office/drawing/2014/main" id="{7FC43C29-D6BE-3132-7B47-935CA8E18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3" y="3652"/>
                  <a:ext cx="150" cy="128"/>
                </a:xfrm>
                <a:custGeom>
                  <a:avLst/>
                  <a:gdLst>
                    <a:gd name="T0" fmla="*/ 450 w 450"/>
                    <a:gd name="T1" fmla="*/ 23 h 513"/>
                    <a:gd name="T2" fmla="*/ 421 w 450"/>
                    <a:gd name="T3" fmla="*/ 0 h 513"/>
                    <a:gd name="T4" fmla="*/ 0 w 450"/>
                    <a:gd name="T5" fmla="*/ 489 h 513"/>
                    <a:gd name="T6" fmla="*/ 29 w 450"/>
                    <a:gd name="T7" fmla="*/ 513 h 513"/>
                    <a:gd name="T8" fmla="*/ 450 w 450"/>
                    <a:gd name="T9" fmla="*/ 23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0" h="513">
                      <a:moveTo>
                        <a:pt x="450" y="23"/>
                      </a:moveTo>
                      <a:lnTo>
                        <a:pt x="421" y="0"/>
                      </a:lnTo>
                      <a:lnTo>
                        <a:pt x="0" y="489"/>
                      </a:lnTo>
                      <a:lnTo>
                        <a:pt x="29" y="513"/>
                      </a:lnTo>
                      <a:lnTo>
                        <a:pt x="450" y="2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93">
                  <a:extLst>
                    <a:ext uri="{FF2B5EF4-FFF2-40B4-BE49-F238E27FC236}">
                      <a16:creationId xmlns:a16="http://schemas.microsoft.com/office/drawing/2014/main" id="{7B40682A-4699-130E-E312-F8BB4A44E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764"/>
                  <a:ext cx="73" cy="59"/>
                </a:xfrm>
                <a:custGeom>
                  <a:avLst/>
                  <a:gdLst>
                    <a:gd name="T0" fmla="*/ 102 w 219"/>
                    <a:gd name="T1" fmla="*/ 0 h 233"/>
                    <a:gd name="T2" fmla="*/ 0 w 219"/>
                    <a:gd name="T3" fmla="*/ 233 h 233"/>
                    <a:gd name="T4" fmla="*/ 219 w 219"/>
                    <a:gd name="T5" fmla="*/ 96 h 233"/>
                    <a:gd name="T6" fmla="*/ 102 w 219"/>
                    <a:gd name="T7" fmla="*/ 0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9" h="233">
                      <a:moveTo>
                        <a:pt x="102" y="0"/>
                      </a:moveTo>
                      <a:lnTo>
                        <a:pt x="0" y="233"/>
                      </a:lnTo>
                      <a:lnTo>
                        <a:pt x="219" y="96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94">
                <a:extLst>
                  <a:ext uri="{FF2B5EF4-FFF2-40B4-BE49-F238E27FC236}">
                    <a16:creationId xmlns:a16="http://schemas.microsoft.com/office/drawing/2014/main" id="{C0350C48-32E3-4B82-4869-B290C1F7E9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34"/>
                <a:ext cx="310" cy="352"/>
                <a:chOff x="2965" y="3652"/>
                <a:chExt cx="199" cy="199"/>
              </a:xfrm>
            </p:grpSpPr>
            <p:sp>
              <p:nvSpPr>
                <p:cNvPr id="184" name="Freeform 95">
                  <a:extLst>
                    <a:ext uri="{FF2B5EF4-FFF2-40B4-BE49-F238E27FC236}">
                      <a16:creationId xmlns:a16="http://schemas.microsoft.com/office/drawing/2014/main" id="{2D8EEE7F-8E93-6E4A-D1D4-2C1105B50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3652"/>
                  <a:ext cx="156" cy="153"/>
                </a:xfrm>
                <a:custGeom>
                  <a:avLst/>
                  <a:gdLst>
                    <a:gd name="T0" fmla="*/ 468 w 468"/>
                    <a:gd name="T1" fmla="*/ 21 h 612"/>
                    <a:gd name="T2" fmla="*/ 437 w 468"/>
                    <a:gd name="T3" fmla="*/ 0 h 612"/>
                    <a:gd name="T4" fmla="*/ 0 w 468"/>
                    <a:gd name="T5" fmla="*/ 591 h 612"/>
                    <a:gd name="T6" fmla="*/ 30 w 468"/>
                    <a:gd name="T7" fmla="*/ 612 h 612"/>
                    <a:gd name="T8" fmla="*/ 468 w 468"/>
                    <a:gd name="T9" fmla="*/ 21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8" h="612">
                      <a:moveTo>
                        <a:pt x="468" y="21"/>
                      </a:moveTo>
                      <a:lnTo>
                        <a:pt x="437" y="0"/>
                      </a:lnTo>
                      <a:lnTo>
                        <a:pt x="0" y="591"/>
                      </a:lnTo>
                      <a:lnTo>
                        <a:pt x="30" y="612"/>
                      </a:lnTo>
                      <a:lnTo>
                        <a:pt x="468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96">
                  <a:extLst>
                    <a:ext uri="{FF2B5EF4-FFF2-40B4-BE49-F238E27FC236}">
                      <a16:creationId xmlns:a16="http://schemas.microsoft.com/office/drawing/2014/main" id="{9FC6F05A-5978-B7B9-20C1-619E54138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791"/>
                  <a:ext cx="69" cy="60"/>
                </a:xfrm>
                <a:custGeom>
                  <a:avLst/>
                  <a:gdLst>
                    <a:gd name="T0" fmla="*/ 82 w 208"/>
                    <a:gd name="T1" fmla="*/ 0 h 240"/>
                    <a:gd name="T2" fmla="*/ 0 w 208"/>
                    <a:gd name="T3" fmla="*/ 240 h 240"/>
                    <a:gd name="T4" fmla="*/ 208 w 208"/>
                    <a:gd name="T5" fmla="*/ 86 h 240"/>
                    <a:gd name="T6" fmla="*/ 82 w 208"/>
                    <a:gd name="T7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8" h="240">
                      <a:moveTo>
                        <a:pt x="82" y="0"/>
                      </a:moveTo>
                      <a:lnTo>
                        <a:pt x="0" y="240"/>
                      </a:lnTo>
                      <a:lnTo>
                        <a:pt x="208" y="86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" name="Group 97">
                <a:extLst>
                  <a:ext uri="{FF2B5EF4-FFF2-40B4-BE49-F238E27FC236}">
                    <a16:creationId xmlns:a16="http://schemas.microsoft.com/office/drawing/2014/main" id="{CE795937-B1FE-BA9D-C275-DAD3925DF3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58"/>
                <a:ext cx="310" cy="402"/>
                <a:chOff x="2965" y="3666"/>
                <a:chExt cx="199" cy="227"/>
              </a:xfrm>
            </p:grpSpPr>
            <p:sp>
              <p:nvSpPr>
                <p:cNvPr id="182" name="Freeform 98">
                  <a:extLst>
                    <a:ext uri="{FF2B5EF4-FFF2-40B4-BE49-F238E27FC236}">
                      <a16:creationId xmlns:a16="http://schemas.microsoft.com/office/drawing/2014/main" id="{8A78859F-A954-4F6C-EB93-B5B47F82E1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" y="3666"/>
                  <a:ext cx="161" cy="179"/>
                </a:xfrm>
                <a:custGeom>
                  <a:avLst/>
                  <a:gdLst>
                    <a:gd name="T0" fmla="*/ 481 w 481"/>
                    <a:gd name="T1" fmla="*/ 20 h 714"/>
                    <a:gd name="T2" fmla="*/ 449 w 481"/>
                    <a:gd name="T3" fmla="*/ 0 h 714"/>
                    <a:gd name="T4" fmla="*/ 0 w 481"/>
                    <a:gd name="T5" fmla="*/ 694 h 714"/>
                    <a:gd name="T6" fmla="*/ 31 w 481"/>
                    <a:gd name="T7" fmla="*/ 714 h 714"/>
                    <a:gd name="T8" fmla="*/ 481 w 481"/>
                    <a:gd name="T9" fmla="*/ 20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1" h="714">
                      <a:moveTo>
                        <a:pt x="481" y="20"/>
                      </a:moveTo>
                      <a:lnTo>
                        <a:pt x="449" y="0"/>
                      </a:lnTo>
                      <a:lnTo>
                        <a:pt x="0" y="694"/>
                      </a:lnTo>
                      <a:lnTo>
                        <a:pt x="31" y="714"/>
                      </a:lnTo>
                      <a:lnTo>
                        <a:pt x="481" y="2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99">
                  <a:extLst>
                    <a:ext uri="{FF2B5EF4-FFF2-40B4-BE49-F238E27FC236}">
                      <a16:creationId xmlns:a16="http://schemas.microsoft.com/office/drawing/2014/main" id="{F72EEF64-8BFC-D8CE-C986-6CF87E5B6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832"/>
                  <a:ext cx="66" cy="61"/>
                </a:xfrm>
                <a:custGeom>
                  <a:avLst/>
                  <a:gdLst>
                    <a:gd name="T0" fmla="*/ 67 w 197"/>
                    <a:gd name="T1" fmla="*/ 0 h 244"/>
                    <a:gd name="T2" fmla="*/ 0 w 197"/>
                    <a:gd name="T3" fmla="*/ 244 h 244"/>
                    <a:gd name="T4" fmla="*/ 197 w 197"/>
                    <a:gd name="T5" fmla="*/ 78 h 244"/>
                    <a:gd name="T6" fmla="*/ 67 w 197"/>
                    <a:gd name="T7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244">
                      <a:moveTo>
                        <a:pt x="67" y="0"/>
                      </a:moveTo>
                      <a:lnTo>
                        <a:pt x="0" y="244"/>
                      </a:lnTo>
                      <a:lnTo>
                        <a:pt x="197" y="78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100">
                <a:extLst>
                  <a:ext uri="{FF2B5EF4-FFF2-40B4-BE49-F238E27FC236}">
                    <a16:creationId xmlns:a16="http://schemas.microsoft.com/office/drawing/2014/main" id="{0B7412D2-FE1F-95FE-5539-452EFD682C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60"/>
                <a:ext cx="310" cy="475"/>
                <a:chOff x="2965" y="3667"/>
                <a:chExt cx="199" cy="268"/>
              </a:xfrm>
            </p:grpSpPr>
            <p:sp>
              <p:nvSpPr>
                <p:cNvPr id="180" name="Freeform 101">
                  <a:extLst>
                    <a:ext uri="{FF2B5EF4-FFF2-40B4-BE49-F238E27FC236}">
                      <a16:creationId xmlns:a16="http://schemas.microsoft.com/office/drawing/2014/main" id="{6CDD3CE7-781C-1D3E-A205-4B8C4BACA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7" y="3667"/>
                  <a:ext cx="167" cy="217"/>
                </a:xfrm>
                <a:custGeom>
                  <a:avLst/>
                  <a:gdLst>
                    <a:gd name="T0" fmla="*/ 500 w 500"/>
                    <a:gd name="T1" fmla="*/ 17 h 871"/>
                    <a:gd name="T2" fmla="*/ 466 w 500"/>
                    <a:gd name="T3" fmla="*/ 0 h 871"/>
                    <a:gd name="T4" fmla="*/ 0 w 500"/>
                    <a:gd name="T5" fmla="*/ 853 h 871"/>
                    <a:gd name="T6" fmla="*/ 34 w 500"/>
                    <a:gd name="T7" fmla="*/ 871 h 871"/>
                    <a:gd name="T8" fmla="*/ 500 w 500"/>
                    <a:gd name="T9" fmla="*/ 17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0" h="871">
                      <a:moveTo>
                        <a:pt x="500" y="17"/>
                      </a:moveTo>
                      <a:lnTo>
                        <a:pt x="466" y="0"/>
                      </a:lnTo>
                      <a:lnTo>
                        <a:pt x="0" y="853"/>
                      </a:lnTo>
                      <a:lnTo>
                        <a:pt x="34" y="871"/>
                      </a:lnTo>
                      <a:lnTo>
                        <a:pt x="500" y="17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02">
                  <a:extLst>
                    <a:ext uri="{FF2B5EF4-FFF2-40B4-BE49-F238E27FC236}">
                      <a16:creationId xmlns:a16="http://schemas.microsoft.com/office/drawing/2014/main" id="{2B00C067-C417-12A8-8C9E-DB948604E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873"/>
                  <a:ext cx="61" cy="62"/>
                </a:xfrm>
                <a:custGeom>
                  <a:avLst/>
                  <a:gdLst>
                    <a:gd name="T0" fmla="*/ 47 w 184"/>
                    <a:gd name="T1" fmla="*/ 0 h 249"/>
                    <a:gd name="T2" fmla="*/ 0 w 184"/>
                    <a:gd name="T3" fmla="*/ 249 h 249"/>
                    <a:gd name="T4" fmla="*/ 184 w 184"/>
                    <a:gd name="T5" fmla="*/ 69 h 249"/>
                    <a:gd name="T6" fmla="*/ 47 w 184"/>
                    <a:gd name="T7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4" h="249">
                      <a:moveTo>
                        <a:pt x="47" y="0"/>
                      </a:moveTo>
                      <a:lnTo>
                        <a:pt x="0" y="249"/>
                      </a:lnTo>
                      <a:lnTo>
                        <a:pt x="184" y="69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" name="Group 103">
                <a:extLst>
                  <a:ext uri="{FF2B5EF4-FFF2-40B4-BE49-F238E27FC236}">
                    <a16:creationId xmlns:a16="http://schemas.microsoft.com/office/drawing/2014/main" id="{A7026136-89B5-DA8F-D768-5EF921ED36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60"/>
                <a:ext cx="310" cy="574"/>
                <a:chOff x="2965" y="3667"/>
                <a:chExt cx="199" cy="324"/>
              </a:xfrm>
            </p:grpSpPr>
            <p:sp>
              <p:nvSpPr>
                <p:cNvPr id="178" name="Freeform 104">
                  <a:extLst>
                    <a:ext uri="{FF2B5EF4-FFF2-40B4-BE49-F238E27FC236}">
                      <a16:creationId xmlns:a16="http://schemas.microsoft.com/office/drawing/2014/main" id="{F00B3894-BDA5-3DDE-2CFD-856A51C3F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3" y="3667"/>
                  <a:ext cx="171" cy="271"/>
                </a:xfrm>
                <a:custGeom>
                  <a:avLst/>
                  <a:gdLst>
                    <a:gd name="T0" fmla="*/ 515 w 515"/>
                    <a:gd name="T1" fmla="*/ 15 h 1085"/>
                    <a:gd name="T2" fmla="*/ 480 w 515"/>
                    <a:gd name="T3" fmla="*/ 0 h 1085"/>
                    <a:gd name="T4" fmla="*/ 0 w 515"/>
                    <a:gd name="T5" fmla="*/ 1069 h 1085"/>
                    <a:gd name="T6" fmla="*/ 35 w 515"/>
                    <a:gd name="T7" fmla="*/ 1085 h 1085"/>
                    <a:gd name="T8" fmla="*/ 515 w 515"/>
                    <a:gd name="T9" fmla="*/ 15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5" h="1085">
                      <a:moveTo>
                        <a:pt x="515" y="15"/>
                      </a:moveTo>
                      <a:lnTo>
                        <a:pt x="480" y="0"/>
                      </a:lnTo>
                      <a:lnTo>
                        <a:pt x="0" y="1069"/>
                      </a:lnTo>
                      <a:lnTo>
                        <a:pt x="35" y="1085"/>
                      </a:lnTo>
                      <a:lnTo>
                        <a:pt x="515" y="15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05">
                  <a:extLst>
                    <a:ext uri="{FF2B5EF4-FFF2-40B4-BE49-F238E27FC236}">
                      <a16:creationId xmlns:a16="http://schemas.microsoft.com/office/drawing/2014/main" id="{AB0A7EB7-3BB0-31E3-8762-6AB7B56FA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3928"/>
                  <a:ext cx="57" cy="63"/>
                </a:xfrm>
                <a:custGeom>
                  <a:avLst/>
                  <a:gdLst>
                    <a:gd name="T0" fmla="*/ 29 w 170"/>
                    <a:gd name="T1" fmla="*/ 0 h 251"/>
                    <a:gd name="T2" fmla="*/ 0 w 170"/>
                    <a:gd name="T3" fmla="*/ 251 h 251"/>
                    <a:gd name="T4" fmla="*/ 170 w 170"/>
                    <a:gd name="T5" fmla="*/ 59 h 251"/>
                    <a:gd name="T6" fmla="*/ 29 w 170"/>
                    <a:gd name="T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251">
                      <a:moveTo>
                        <a:pt x="29" y="0"/>
                      </a:moveTo>
                      <a:lnTo>
                        <a:pt x="0" y="251"/>
                      </a:lnTo>
                      <a:lnTo>
                        <a:pt x="170" y="59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8" name="Group 106">
                <a:extLst>
                  <a:ext uri="{FF2B5EF4-FFF2-40B4-BE49-F238E27FC236}">
                    <a16:creationId xmlns:a16="http://schemas.microsoft.com/office/drawing/2014/main" id="{8CD56C8A-D555-A4B3-9A9B-29005CB2A0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4" y="1835"/>
                <a:ext cx="310" cy="797"/>
                <a:chOff x="2965" y="3653"/>
                <a:chExt cx="199" cy="450"/>
              </a:xfrm>
            </p:grpSpPr>
            <p:sp>
              <p:nvSpPr>
                <p:cNvPr id="176" name="Freeform 107">
                  <a:extLst>
                    <a:ext uri="{FF2B5EF4-FFF2-40B4-BE49-F238E27FC236}">
                      <a16:creationId xmlns:a16="http://schemas.microsoft.com/office/drawing/2014/main" id="{FE2F5411-54D6-6E99-6937-9BE0DE654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4" y="3653"/>
                  <a:ext cx="180" cy="394"/>
                </a:xfrm>
                <a:custGeom>
                  <a:avLst/>
                  <a:gdLst>
                    <a:gd name="T0" fmla="*/ 541 w 541"/>
                    <a:gd name="T1" fmla="*/ 11 h 1576"/>
                    <a:gd name="T2" fmla="*/ 505 w 541"/>
                    <a:gd name="T3" fmla="*/ 0 h 1576"/>
                    <a:gd name="T4" fmla="*/ 0 w 541"/>
                    <a:gd name="T5" fmla="*/ 1565 h 1576"/>
                    <a:gd name="T6" fmla="*/ 36 w 541"/>
                    <a:gd name="T7" fmla="*/ 1576 h 1576"/>
                    <a:gd name="T8" fmla="*/ 541 w 541"/>
                    <a:gd name="T9" fmla="*/ 11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1" h="1576">
                      <a:moveTo>
                        <a:pt x="541" y="11"/>
                      </a:moveTo>
                      <a:lnTo>
                        <a:pt x="505" y="0"/>
                      </a:lnTo>
                      <a:lnTo>
                        <a:pt x="0" y="1565"/>
                      </a:lnTo>
                      <a:lnTo>
                        <a:pt x="36" y="1576"/>
                      </a:lnTo>
                      <a:lnTo>
                        <a:pt x="541" y="1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08">
                  <a:extLst>
                    <a:ext uri="{FF2B5EF4-FFF2-40B4-BE49-F238E27FC236}">
                      <a16:creationId xmlns:a16="http://schemas.microsoft.com/office/drawing/2014/main" id="{D95A779D-A55F-2532-8031-7575D974C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" y="4040"/>
                  <a:ext cx="49" cy="63"/>
                </a:xfrm>
                <a:custGeom>
                  <a:avLst/>
                  <a:gdLst>
                    <a:gd name="T0" fmla="*/ 1 w 147"/>
                    <a:gd name="T1" fmla="*/ 0 h 253"/>
                    <a:gd name="T2" fmla="*/ 0 w 147"/>
                    <a:gd name="T3" fmla="*/ 253 h 253"/>
                    <a:gd name="T4" fmla="*/ 147 w 147"/>
                    <a:gd name="T5" fmla="*/ 44 h 253"/>
                    <a:gd name="T6" fmla="*/ 1 w 147"/>
                    <a:gd name="T7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7" h="253">
                      <a:moveTo>
                        <a:pt x="1" y="0"/>
                      </a:moveTo>
                      <a:lnTo>
                        <a:pt x="0" y="253"/>
                      </a:lnTo>
                      <a:lnTo>
                        <a:pt x="147" y="4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Group 109">
                <a:extLst>
                  <a:ext uri="{FF2B5EF4-FFF2-40B4-BE49-F238E27FC236}">
                    <a16:creationId xmlns:a16="http://schemas.microsoft.com/office/drawing/2014/main" id="{7D3AFA30-A1B0-593D-C619-14D7DC8E12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9" y="1862"/>
                <a:ext cx="315" cy="919"/>
                <a:chOff x="2962" y="3668"/>
                <a:chExt cx="202" cy="519"/>
              </a:xfrm>
            </p:grpSpPr>
            <p:sp>
              <p:nvSpPr>
                <p:cNvPr id="174" name="Freeform 110">
                  <a:extLst>
                    <a:ext uri="{FF2B5EF4-FFF2-40B4-BE49-F238E27FC236}">
                      <a16:creationId xmlns:a16="http://schemas.microsoft.com/office/drawing/2014/main" id="{1E8A7AF5-BE62-8391-4BB2-574662B26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3668"/>
                  <a:ext cx="183" cy="463"/>
                </a:xfrm>
                <a:custGeom>
                  <a:avLst/>
                  <a:gdLst>
                    <a:gd name="T0" fmla="*/ 551 w 551"/>
                    <a:gd name="T1" fmla="*/ 9 h 1852"/>
                    <a:gd name="T2" fmla="*/ 515 w 551"/>
                    <a:gd name="T3" fmla="*/ 0 h 1852"/>
                    <a:gd name="T4" fmla="*/ 0 w 551"/>
                    <a:gd name="T5" fmla="*/ 1843 h 1852"/>
                    <a:gd name="T6" fmla="*/ 36 w 551"/>
                    <a:gd name="T7" fmla="*/ 1852 h 1852"/>
                    <a:gd name="T8" fmla="*/ 551 w 551"/>
                    <a:gd name="T9" fmla="*/ 9 h 1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1" h="1852">
                      <a:moveTo>
                        <a:pt x="551" y="9"/>
                      </a:moveTo>
                      <a:lnTo>
                        <a:pt x="515" y="0"/>
                      </a:lnTo>
                      <a:lnTo>
                        <a:pt x="0" y="1843"/>
                      </a:lnTo>
                      <a:lnTo>
                        <a:pt x="36" y="1852"/>
                      </a:lnTo>
                      <a:lnTo>
                        <a:pt x="551" y="9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11">
                  <a:extLst>
                    <a:ext uri="{FF2B5EF4-FFF2-40B4-BE49-F238E27FC236}">
                      <a16:creationId xmlns:a16="http://schemas.microsoft.com/office/drawing/2014/main" id="{419C9E21-9842-E57F-3DBE-B1BDF3871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4124"/>
                  <a:ext cx="49" cy="63"/>
                </a:xfrm>
                <a:custGeom>
                  <a:avLst/>
                  <a:gdLst>
                    <a:gd name="T0" fmla="*/ 0 w 149"/>
                    <a:gd name="T1" fmla="*/ 0 h 254"/>
                    <a:gd name="T2" fmla="*/ 10 w 149"/>
                    <a:gd name="T3" fmla="*/ 254 h 254"/>
                    <a:gd name="T4" fmla="*/ 149 w 149"/>
                    <a:gd name="T5" fmla="*/ 40 h 254"/>
                    <a:gd name="T6" fmla="*/ 0 w 149"/>
                    <a:gd name="T7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9" h="254">
                      <a:moveTo>
                        <a:pt x="0" y="0"/>
                      </a:moveTo>
                      <a:lnTo>
                        <a:pt x="10" y="254"/>
                      </a:lnTo>
                      <a:lnTo>
                        <a:pt x="149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Group 112">
                <a:extLst>
                  <a:ext uri="{FF2B5EF4-FFF2-40B4-BE49-F238E27FC236}">
                    <a16:creationId xmlns:a16="http://schemas.microsoft.com/office/drawing/2014/main" id="{3D7C9F6F-45C4-5BD9-DF35-A8617D7D8A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05"/>
                <a:ext cx="309" cy="230"/>
                <a:chOff x="2636" y="3805"/>
                <a:chExt cx="198" cy="130"/>
              </a:xfrm>
            </p:grpSpPr>
            <p:sp>
              <p:nvSpPr>
                <p:cNvPr id="172" name="Freeform 113">
                  <a:extLst>
                    <a:ext uri="{FF2B5EF4-FFF2-40B4-BE49-F238E27FC236}">
                      <a16:creationId xmlns:a16="http://schemas.microsoft.com/office/drawing/2014/main" id="{C030BEC1-92EF-1AB0-FFCE-81F217FB3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" y="3805"/>
                  <a:ext cx="140" cy="94"/>
                </a:xfrm>
                <a:custGeom>
                  <a:avLst/>
                  <a:gdLst>
                    <a:gd name="T0" fmla="*/ 422 w 422"/>
                    <a:gd name="T1" fmla="*/ 28 h 374"/>
                    <a:gd name="T2" fmla="*/ 396 w 422"/>
                    <a:gd name="T3" fmla="*/ 0 h 374"/>
                    <a:gd name="T4" fmla="*/ 0 w 422"/>
                    <a:gd name="T5" fmla="*/ 346 h 374"/>
                    <a:gd name="T6" fmla="*/ 25 w 422"/>
                    <a:gd name="T7" fmla="*/ 374 h 374"/>
                    <a:gd name="T8" fmla="*/ 422 w 422"/>
                    <a:gd name="T9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2" h="374">
                      <a:moveTo>
                        <a:pt x="422" y="28"/>
                      </a:moveTo>
                      <a:lnTo>
                        <a:pt x="396" y="0"/>
                      </a:lnTo>
                      <a:lnTo>
                        <a:pt x="0" y="346"/>
                      </a:lnTo>
                      <a:lnTo>
                        <a:pt x="25" y="374"/>
                      </a:lnTo>
                      <a:lnTo>
                        <a:pt x="422" y="28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14">
                  <a:extLst>
                    <a:ext uri="{FF2B5EF4-FFF2-40B4-BE49-F238E27FC236}">
                      <a16:creationId xmlns:a16="http://schemas.microsoft.com/office/drawing/2014/main" id="{ED00A0E4-B12B-8315-6D0E-66C0A0A72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881"/>
                  <a:ext cx="79" cy="54"/>
                </a:xfrm>
                <a:custGeom>
                  <a:avLst/>
                  <a:gdLst>
                    <a:gd name="T0" fmla="*/ 135 w 237"/>
                    <a:gd name="T1" fmla="*/ 0 h 217"/>
                    <a:gd name="T2" fmla="*/ 0 w 237"/>
                    <a:gd name="T3" fmla="*/ 217 h 217"/>
                    <a:gd name="T4" fmla="*/ 237 w 237"/>
                    <a:gd name="T5" fmla="*/ 111 h 217"/>
                    <a:gd name="T6" fmla="*/ 135 w 237"/>
                    <a:gd name="T7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7" h="217">
                      <a:moveTo>
                        <a:pt x="135" y="0"/>
                      </a:moveTo>
                      <a:lnTo>
                        <a:pt x="0" y="217"/>
                      </a:lnTo>
                      <a:lnTo>
                        <a:pt x="237" y="111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" name="Group 115">
                <a:extLst>
                  <a:ext uri="{FF2B5EF4-FFF2-40B4-BE49-F238E27FC236}">
                    <a16:creationId xmlns:a16="http://schemas.microsoft.com/office/drawing/2014/main" id="{220E10CD-E101-F79B-2DD3-AFF022B11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06"/>
                <a:ext cx="311" cy="303"/>
                <a:chOff x="2636" y="3806"/>
                <a:chExt cx="199" cy="171"/>
              </a:xfrm>
            </p:grpSpPr>
            <p:sp>
              <p:nvSpPr>
                <p:cNvPr id="170" name="Freeform 116">
                  <a:extLst>
                    <a:ext uri="{FF2B5EF4-FFF2-40B4-BE49-F238E27FC236}">
                      <a16:creationId xmlns:a16="http://schemas.microsoft.com/office/drawing/2014/main" id="{09628A77-4262-F865-C9FA-0797C25A9E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4" y="3806"/>
                  <a:ext cx="151" cy="128"/>
                </a:xfrm>
                <a:custGeom>
                  <a:avLst/>
                  <a:gdLst>
                    <a:gd name="T0" fmla="*/ 451 w 451"/>
                    <a:gd name="T1" fmla="*/ 23 h 512"/>
                    <a:gd name="T2" fmla="*/ 422 w 451"/>
                    <a:gd name="T3" fmla="*/ 0 h 512"/>
                    <a:gd name="T4" fmla="*/ 0 w 451"/>
                    <a:gd name="T5" fmla="*/ 489 h 512"/>
                    <a:gd name="T6" fmla="*/ 29 w 451"/>
                    <a:gd name="T7" fmla="*/ 512 h 512"/>
                    <a:gd name="T8" fmla="*/ 451 w 451"/>
                    <a:gd name="T9" fmla="*/ 23 h 5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512">
                      <a:moveTo>
                        <a:pt x="451" y="23"/>
                      </a:moveTo>
                      <a:lnTo>
                        <a:pt x="422" y="0"/>
                      </a:lnTo>
                      <a:lnTo>
                        <a:pt x="0" y="489"/>
                      </a:lnTo>
                      <a:lnTo>
                        <a:pt x="29" y="512"/>
                      </a:lnTo>
                      <a:lnTo>
                        <a:pt x="451" y="23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17">
                  <a:extLst>
                    <a:ext uri="{FF2B5EF4-FFF2-40B4-BE49-F238E27FC236}">
                      <a16:creationId xmlns:a16="http://schemas.microsoft.com/office/drawing/2014/main" id="{5B214B3A-0240-9F91-6F87-6B3D509C7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919"/>
                  <a:ext cx="73" cy="58"/>
                </a:xfrm>
                <a:custGeom>
                  <a:avLst/>
                  <a:gdLst>
                    <a:gd name="T0" fmla="*/ 102 w 219"/>
                    <a:gd name="T1" fmla="*/ 0 h 234"/>
                    <a:gd name="T2" fmla="*/ 0 w 219"/>
                    <a:gd name="T3" fmla="*/ 234 h 234"/>
                    <a:gd name="T4" fmla="*/ 219 w 219"/>
                    <a:gd name="T5" fmla="*/ 96 h 234"/>
                    <a:gd name="T6" fmla="*/ 102 w 219"/>
                    <a:gd name="T7" fmla="*/ 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9" h="234">
                      <a:moveTo>
                        <a:pt x="102" y="0"/>
                      </a:moveTo>
                      <a:lnTo>
                        <a:pt x="0" y="234"/>
                      </a:lnTo>
                      <a:lnTo>
                        <a:pt x="219" y="96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" name="Group 118">
                <a:extLst>
                  <a:ext uri="{FF2B5EF4-FFF2-40B4-BE49-F238E27FC236}">
                    <a16:creationId xmlns:a16="http://schemas.microsoft.com/office/drawing/2014/main" id="{509914E6-E8B1-740A-BD57-DFD92E2B2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06"/>
                <a:ext cx="311" cy="353"/>
                <a:chOff x="2636" y="3806"/>
                <a:chExt cx="199" cy="199"/>
              </a:xfrm>
            </p:grpSpPr>
            <p:sp>
              <p:nvSpPr>
                <p:cNvPr id="168" name="Freeform 119">
                  <a:extLst>
                    <a:ext uri="{FF2B5EF4-FFF2-40B4-BE49-F238E27FC236}">
                      <a16:creationId xmlns:a16="http://schemas.microsoft.com/office/drawing/2014/main" id="{95A770E3-0FD8-B858-2368-1D70D4E7C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9" y="3806"/>
                  <a:ext cx="156" cy="153"/>
                </a:xfrm>
                <a:custGeom>
                  <a:avLst/>
                  <a:gdLst>
                    <a:gd name="T0" fmla="*/ 468 w 468"/>
                    <a:gd name="T1" fmla="*/ 21 h 612"/>
                    <a:gd name="T2" fmla="*/ 438 w 468"/>
                    <a:gd name="T3" fmla="*/ 0 h 612"/>
                    <a:gd name="T4" fmla="*/ 0 w 468"/>
                    <a:gd name="T5" fmla="*/ 591 h 612"/>
                    <a:gd name="T6" fmla="*/ 31 w 468"/>
                    <a:gd name="T7" fmla="*/ 612 h 612"/>
                    <a:gd name="T8" fmla="*/ 468 w 468"/>
                    <a:gd name="T9" fmla="*/ 21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8" h="612">
                      <a:moveTo>
                        <a:pt x="468" y="21"/>
                      </a:moveTo>
                      <a:lnTo>
                        <a:pt x="438" y="0"/>
                      </a:lnTo>
                      <a:lnTo>
                        <a:pt x="0" y="591"/>
                      </a:lnTo>
                      <a:lnTo>
                        <a:pt x="31" y="612"/>
                      </a:lnTo>
                      <a:lnTo>
                        <a:pt x="468" y="21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20">
                  <a:extLst>
                    <a:ext uri="{FF2B5EF4-FFF2-40B4-BE49-F238E27FC236}">
                      <a16:creationId xmlns:a16="http://schemas.microsoft.com/office/drawing/2014/main" id="{485A32A9-4F56-B712-C48C-0103CC431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945"/>
                  <a:ext cx="70" cy="60"/>
                </a:xfrm>
                <a:custGeom>
                  <a:avLst/>
                  <a:gdLst>
                    <a:gd name="T0" fmla="*/ 83 w 208"/>
                    <a:gd name="T1" fmla="*/ 0 h 240"/>
                    <a:gd name="T2" fmla="*/ 0 w 208"/>
                    <a:gd name="T3" fmla="*/ 240 h 240"/>
                    <a:gd name="T4" fmla="*/ 208 w 208"/>
                    <a:gd name="T5" fmla="*/ 86 h 240"/>
                    <a:gd name="T6" fmla="*/ 83 w 208"/>
                    <a:gd name="T7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8" h="240">
                      <a:moveTo>
                        <a:pt x="83" y="0"/>
                      </a:moveTo>
                      <a:lnTo>
                        <a:pt x="0" y="240"/>
                      </a:lnTo>
                      <a:lnTo>
                        <a:pt x="208" y="86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" name="Group 121">
                <a:extLst>
                  <a:ext uri="{FF2B5EF4-FFF2-40B4-BE49-F238E27FC236}">
                    <a16:creationId xmlns:a16="http://schemas.microsoft.com/office/drawing/2014/main" id="{F8BE56C0-A6D5-F0A4-1ABE-9D7D5C72D3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31"/>
                <a:ext cx="311" cy="402"/>
                <a:chOff x="2636" y="3820"/>
                <a:chExt cx="199" cy="227"/>
              </a:xfrm>
            </p:grpSpPr>
            <p:sp>
              <p:nvSpPr>
                <p:cNvPr id="166" name="Freeform 122">
                  <a:extLst>
                    <a:ext uri="{FF2B5EF4-FFF2-40B4-BE49-F238E27FC236}">
                      <a16:creationId xmlns:a16="http://schemas.microsoft.com/office/drawing/2014/main" id="{8259B550-B56D-DF08-45EB-E17208CED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5" y="3820"/>
                  <a:ext cx="160" cy="179"/>
                </a:xfrm>
                <a:custGeom>
                  <a:avLst/>
                  <a:gdLst>
                    <a:gd name="T0" fmla="*/ 481 w 481"/>
                    <a:gd name="T1" fmla="*/ 20 h 714"/>
                    <a:gd name="T2" fmla="*/ 450 w 481"/>
                    <a:gd name="T3" fmla="*/ 0 h 714"/>
                    <a:gd name="T4" fmla="*/ 0 w 481"/>
                    <a:gd name="T5" fmla="*/ 694 h 714"/>
                    <a:gd name="T6" fmla="*/ 32 w 481"/>
                    <a:gd name="T7" fmla="*/ 714 h 714"/>
                    <a:gd name="T8" fmla="*/ 481 w 481"/>
                    <a:gd name="T9" fmla="*/ 20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1" h="714">
                      <a:moveTo>
                        <a:pt x="481" y="20"/>
                      </a:moveTo>
                      <a:lnTo>
                        <a:pt x="450" y="0"/>
                      </a:lnTo>
                      <a:lnTo>
                        <a:pt x="0" y="694"/>
                      </a:lnTo>
                      <a:lnTo>
                        <a:pt x="32" y="714"/>
                      </a:lnTo>
                      <a:lnTo>
                        <a:pt x="481" y="2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23">
                  <a:extLst>
                    <a:ext uri="{FF2B5EF4-FFF2-40B4-BE49-F238E27FC236}">
                      <a16:creationId xmlns:a16="http://schemas.microsoft.com/office/drawing/2014/main" id="{1188E0C5-4207-E44E-BEC5-CF7B0BC3A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3986"/>
                  <a:ext cx="66" cy="61"/>
                </a:xfrm>
                <a:custGeom>
                  <a:avLst/>
                  <a:gdLst>
                    <a:gd name="T0" fmla="*/ 67 w 197"/>
                    <a:gd name="T1" fmla="*/ 0 h 244"/>
                    <a:gd name="T2" fmla="*/ 0 w 197"/>
                    <a:gd name="T3" fmla="*/ 244 h 244"/>
                    <a:gd name="T4" fmla="*/ 197 w 197"/>
                    <a:gd name="T5" fmla="*/ 78 h 244"/>
                    <a:gd name="T6" fmla="*/ 67 w 197"/>
                    <a:gd name="T7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244">
                      <a:moveTo>
                        <a:pt x="67" y="0"/>
                      </a:moveTo>
                      <a:lnTo>
                        <a:pt x="0" y="244"/>
                      </a:lnTo>
                      <a:lnTo>
                        <a:pt x="197" y="78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Group 124">
                <a:extLst>
                  <a:ext uri="{FF2B5EF4-FFF2-40B4-BE49-F238E27FC236}">
                    <a16:creationId xmlns:a16="http://schemas.microsoft.com/office/drawing/2014/main" id="{DBAF20FA-C1CD-18D0-6ED3-6ACFCCA02D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33"/>
                <a:ext cx="311" cy="474"/>
                <a:chOff x="2636" y="3821"/>
                <a:chExt cx="199" cy="268"/>
              </a:xfrm>
            </p:grpSpPr>
            <p:sp>
              <p:nvSpPr>
                <p:cNvPr id="164" name="Freeform 125">
                  <a:extLst>
                    <a:ext uri="{FF2B5EF4-FFF2-40B4-BE49-F238E27FC236}">
                      <a16:creationId xmlns:a16="http://schemas.microsoft.com/office/drawing/2014/main" id="{79D1585A-0E5C-5C7E-897D-7A0EDF3AA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9" y="3821"/>
                  <a:ext cx="166" cy="218"/>
                </a:xfrm>
                <a:custGeom>
                  <a:avLst/>
                  <a:gdLst>
                    <a:gd name="T0" fmla="*/ 500 w 500"/>
                    <a:gd name="T1" fmla="*/ 18 h 871"/>
                    <a:gd name="T2" fmla="*/ 466 w 500"/>
                    <a:gd name="T3" fmla="*/ 0 h 871"/>
                    <a:gd name="T4" fmla="*/ 0 w 500"/>
                    <a:gd name="T5" fmla="*/ 854 h 871"/>
                    <a:gd name="T6" fmla="*/ 34 w 500"/>
                    <a:gd name="T7" fmla="*/ 871 h 871"/>
                    <a:gd name="T8" fmla="*/ 500 w 500"/>
                    <a:gd name="T9" fmla="*/ 18 h 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0" h="871">
                      <a:moveTo>
                        <a:pt x="500" y="18"/>
                      </a:moveTo>
                      <a:lnTo>
                        <a:pt x="466" y="0"/>
                      </a:lnTo>
                      <a:lnTo>
                        <a:pt x="0" y="854"/>
                      </a:lnTo>
                      <a:lnTo>
                        <a:pt x="34" y="871"/>
                      </a:lnTo>
                      <a:lnTo>
                        <a:pt x="500" y="18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26">
                  <a:extLst>
                    <a:ext uri="{FF2B5EF4-FFF2-40B4-BE49-F238E27FC236}">
                      <a16:creationId xmlns:a16="http://schemas.microsoft.com/office/drawing/2014/main" id="{D0CC6EE4-6DD0-34B6-CF43-5BC90E8DD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4027"/>
                  <a:ext cx="62" cy="62"/>
                </a:xfrm>
                <a:custGeom>
                  <a:avLst/>
                  <a:gdLst>
                    <a:gd name="T0" fmla="*/ 48 w 184"/>
                    <a:gd name="T1" fmla="*/ 0 h 248"/>
                    <a:gd name="T2" fmla="*/ 0 w 184"/>
                    <a:gd name="T3" fmla="*/ 248 h 248"/>
                    <a:gd name="T4" fmla="*/ 184 w 184"/>
                    <a:gd name="T5" fmla="*/ 69 h 248"/>
                    <a:gd name="T6" fmla="*/ 48 w 184"/>
                    <a:gd name="T7" fmla="*/ 0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4" h="248">
                      <a:moveTo>
                        <a:pt x="48" y="0"/>
                      </a:moveTo>
                      <a:lnTo>
                        <a:pt x="0" y="248"/>
                      </a:lnTo>
                      <a:lnTo>
                        <a:pt x="184" y="69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" name="Group 127">
                <a:extLst>
                  <a:ext uri="{FF2B5EF4-FFF2-40B4-BE49-F238E27FC236}">
                    <a16:creationId xmlns:a16="http://schemas.microsoft.com/office/drawing/2014/main" id="{162247B8-DEA2-B298-591C-4627FAE103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33"/>
                <a:ext cx="312" cy="573"/>
                <a:chOff x="2636" y="3821"/>
                <a:chExt cx="200" cy="324"/>
              </a:xfrm>
            </p:grpSpPr>
            <p:sp>
              <p:nvSpPr>
                <p:cNvPr id="162" name="Freeform 128">
                  <a:extLst>
                    <a:ext uri="{FF2B5EF4-FFF2-40B4-BE49-F238E27FC236}">
                      <a16:creationId xmlns:a16="http://schemas.microsoft.com/office/drawing/2014/main" id="{80809614-5924-80F2-61CB-FFB3F0FF9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3821"/>
                  <a:ext cx="172" cy="271"/>
                </a:xfrm>
                <a:custGeom>
                  <a:avLst/>
                  <a:gdLst>
                    <a:gd name="T0" fmla="*/ 514 w 514"/>
                    <a:gd name="T1" fmla="*/ 16 h 1085"/>
                    <a:gd name="T2" fmla="*/ 479 w 514"/>
                    <a:gd name="T3" fmla="*/ 0 h 1085"/>
                    <a:gd name="T4" fmla="*/ 0 w 514"/>
                    <a:gd name="T5" fmla="*/ 1070 h 1085"/>
                    <a:gd name="T6" fmla="*/ 35 w 514"/>
                    <a:gd name="T7" fmla="*/ 1085 h 1085"/>
                    <a:gd name="T8" fmla="*/ 514 w 514"/>
                    <a:gd name="T9" fmla="*/ 16 h 1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4" h="1085">
                      <a:moveTo>
                        <a:pt x="514" y="16"/>
                      </a:moveTo>
                      <a:lnTo>
                        <a:pt x="479" y="0"/>
                      </a:lnTo>
                      <a:lnTo>
                        <a:pt x="0" y="1070"/>
                      </a:lnTo>
                      <a:lnTo>
                        <a:pt x="35" y="1085"/>
                      </a:lnTo>
                      <a:lnTo>
                        <a:pt x="514" y="16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29">
                  <a:extLst>
                    <a:ext uri="{FF2B5EF4-FFF2-40B4-BE49-F238E27FC236}">
                      <a16:creationId xmlns:a16="http://schemas.microsoft.com/office/drawing/2014/main" id="{A20D8700-CE9B-CBE6-4916-5AF42F089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4082"/>
                  <a:ext cx="57" cy="63"/>
                </a:xfrm>
                <a:custGeom>
                  <a:avLst/>
                  <a:gdLst>
                    <a:gd name="T0" fmla="*/ 29 w 171"/>
                    <a:gd name="T1" fmla="*/ 0 h 251"/>
                    <a:gd name="T2" fmla="*/ 0 w 171"/>
                    <a:gd name="T3" fmla="*/ 251 h 251"/>
                    <a:gd name="T4" fmla="*/ 171 w 171"/>
                    <a:gd name="T5" fmla="*/ 59 h 251"/>
                    <a:gd name="T6" fmla="*/ 29 w 171"/>
                    <a:gd name="T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1" h="251">
                      <a:moveTo>
                        <a:pt x="29" y="0"/>
                      </a:moveTo>
                      <a:lnTo>
                        <a:pt x="0" y="251"/>
                      </a:lnTo>
                      <a:lnTo>
                        <a:pt x="171" y="59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" name="Group 130">
                <a:extLst>
                  <a:ext uri="{FF2B5EF4-FFF2-40B4-BE49-F238E27FC236}">
                    <a16:creationId xmlns:a16="http://schemas.microsoft.com/office/drawing/2014/main" id="{D15C03A5-EB13-A6AD-8434-9027645BA0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0" y="2108"/>
                <a:ext cx="312" cy="797"/>
                <a:chOff x="2636" y="3807"/>
                <a:chExt cx="200" cy="450"/>
              </a:xfrm>
            </p:grpSpPr>
            <p:sp>
              <p:nvSpPr>
                <p:cNvPr id="160" name="Freeform 131">
                  <a:extLst>
                    <a:ext uri="{FF2B5EF4-FFF2-40B4-BE49-F238E27FC236}">
                      <a16:creationId xmlns:a16="http://schemas.microsoft.com/office/drawing/2014/main" id="{6C0EB162-1FEC-641C-CD0B-5CEBD0889E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5" y="3807"/>
                  <a:ext cx="181" cy="395"/>
                </a:xfrm>
                <a:custGeom>
                  <a:avLst/>
                  <a:gdLst>
                    <a:gd name="T0" fmla="*/ 541 w 541"/>
                    <a:gd name="T1" fmla="*/ 12 h 1577"/>
                    <a:gd name="T2" fmla="*/ 505 w 541"/>
                    <a:gd name="T3" fmla="*/ 0 h 1577"/>
                    <a:gd name="T4" fmla="*/ 0 w 541"/>
                    <a:gd name="T5" fmla="*/ 1565 h 1577"/>
                    <a:gd name="T6" fmla="*/ 36 w 541"/>
                    <a:gd name="T7" fmla="*/ 1577 h 1577"/>
                    <a:gd name="T8" fmla="*/ 541 w 541"/>
                    <a:gd name="T9" fmla="*/ 12 h 1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1" h="1577">
                      <a:moveTo>
                        <a:pt x="541" y="12"/>
                      </a:moveTo>
                      <a:lnTo>
                        <a:pt x="505" y="0"/>
                      </a:lnTo>
                      <a:lnTo>
                        <a:pt x="0" y="1565"/>
                      </a:lnTo>
                      <a:lnTo>
                        <a:pt x="36" y="1577"/>
                      </a:lnTo>
                      <a:lnTo>
                        <a:pt x="541" y="12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32">
                  <a:extLst>
                    <a:ext uri="{FF2B5EF4-FFF2-40B4-BE49-F238E27FC236}">
                      <a16:creationId xmlns:a16="http://schemas.microsoft.com/office/drawing/2014/main" id="{20423BEB-88E0-9767-89DC-F547B3F6E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6" y="4194"/>
                  <a:ext cx="50" cy="63"/>
                </a:xfrm>
                <a:custGeom>
                  <a:avLst/>
                  <a:gdLst>
                    <a:gd name="T0" fmla="*/ 2 w 148"/>
                    <a:gd name="T1" fmla="*/ 0 h 253"/>
                    <a:gd name="T2" fmla="*/ 0 w 148"/>
                    <a:gd name="T3" fmla="*/ 253 h 253"/>
                    <a:gd name="T4" fmla="*/ 148 w 148"/>
                    <a:gd name="T5" fmla="*/ 44 h 253"/>
                    <a:gd name="T6" fmla="*/ 2 w 148"/>
                    <a:gd name="T7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8" h="253">
                      <a:moveTo>
                        <a:pt x="2" y="0"/>
                      </a:moveTo>
                      <a:lnTo>
                        <a:pt x="0" y="253"/>
                      </a:lnTo>
                      <a:lnTo>
                        <a:pt x="148" y="4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7" name="Group 133">
                <a:extLst>
                  <a:ext uri="{FF2B5EF4-FFF2-40B4-BE49-F238E27FC236}">
                    <a16:creationId xmlns:a16="http://schemas.microsoft.com/office/drawing/2014/main" id="{9116F45D-25D0-0FCF-7C60-21AA05B527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96" y="2135"/>
                <a:ext cx="316" cy="919"/>
                <a:chOff x="2633" y="3822"/>
                <a:chExt cx="203" cy="519"/>
              </a:xfrm>
            </p:grpSpPr>
            <p:sp>
              <p:nvSpPr>
                <p:cNvPr id="158" name="Freeform 134">
                  <a:extLst>
                    <a:ext uri="{FF2B5EF4-FFF2-40B4-BE49-F238E27FC236}">
                      <a16:creationId xmlns:a16="http://schemas.microsoft.com/office/drawing/2014/main" id="{C67C59D2-441C-C1DB-58C2-531B446B7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" y="3822"/>
                  <a:ext cx="184" cy="463"/>
                </a:xfrm>
                <a:custGeom>
                  <a:avLst/>
                  <a:gdLst>
                    <a:gd name="T0" fmla="*/ 550 w 550"/>
                    <a:gd name="T1" fmla="*/ 9 h 1852"/>
                    <a:gd name="T2" fmla="*/ 514 w 550"/>
                    <a:gd name="T3" fmla="*/ 0 h 1852"/>
                    <a:gd name="T4" fmla="*/ 0 w 550"/>
                    <a:gd name="T5" fmla="*/ 1843 h 1852"/>
                    <a:gd name="T6" fmla="*/ 36 w 550"/>
                    <a:gd name="T7" fmla="*/ 1852 h 1852"/>
                    <a:gd name="T8" fmla="*/ 550 w 550"/>
                    <a:gd name="T9" fmla="*/ 9 h 18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" h="1852">
                      <a:moveTo>
                        <a:pt x="550" y="9"/>
                      </a:moveTo>
                      <a:lnTo>
                        <a:pt x="514" y="0"/>
                      </a:lnTo>
                      <a:lnTo>
                        <a:pt x="0" y="1843"/>
                      </a:lnTo>
                      <a:lnTo>
                        <a:pt x="36" y="1852"/>
                      </a:lnTo>
                      <a:lnTo>
                        <a:pt x="550" y="9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35">
                  <a:extLst>
                    <a:ext uri="{FF2B5EF4-FFF2-40B4-BE49-F238E27FC236}">
                      <a16:creationId xmlns:a16="http://schemas.microsoft.com/office/drawing/2014/main" id="{AD1D02CA-7EE4-4AA3-9B7E-B05BC73DD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3" y="4278"/>
                  <a:ext cx="50" cy="63"/>
                </a:xfrm>
                <a:custGeom>
                  <a:avLst/>
                  <a:gdLst>
                    <a:gd name="T0" fmla="*/ 0 w 148"/>
                    <a:gd name="T1" fmla="*/ 0 h 253"/>
                    <a:gd name="T2" fmla="*/ 9 w 148"/>
                    <a:gd name="T3" fmla="*/ 253 h 253"/>
                    <a:gd name="T4" fmla="*/ 148 w 148"/>
                    <a:gd name="T5" fmla="*/ 40 h 253"/>
                    <a:gd name="T6" fmla="*/ 0 w 148"/>
                    <a:gd name="T7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8" h="253">
                      <a:moveTo>
                        <a:pt x="0" y="0"/>
                      </a:moveTo>
                      <a:lnTo>
                        <a:pt x="9" y="253"/>
                      </a:lnTo>
                      <a:lnTo>
                        <a:pt x="148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Text Box 136">
              <a:extLst>
                <a:ext uri="{FF2B5EF4-FFF2-40B4-BE49-F238E27FC236}">
                  <a16:creationId xmlns:a16="http://schemas.microsoft.com/office/drawing/2014/main" id="{550D72F4-B394-2BE3-5B7C-2F565CE88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7103" y="3728412"/>
              <a:ext cx="11176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CHAOS/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ORDER</a:t>
              </a:r>
              <a:endPara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1" name="Group 206">
              <a:extLst>
                <a:ext uri="{FF2B5EF4-FFF2-40B4-BE49-F238E27FC236}">
                  <a16:creationId xmlns:a16="http://schemas.microsoft.com/office/drawing/2014/main" id="{59D4983E-04F3-1814-9E0F-78093B147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1600" y="2514600"/>
              <a:ext cx="381000" cy="1981200"/>
              <a:chOff x="3209" y="1248"/>
              <a:chExt cx="281" cy="1632"/>
            </a:xfrm>
          </p:grpSpPr>
          <p:pic>
            <p:nvPicPr>
              <p:cNvPr id="83" name="Picture 138">
                <a:extLst>
                  <a:ext uri="{FF2B5EF4-FFF2-40B4-BE49-F238E27FC236}">
                    <a16:creationId xmlns:a16="http://schemas.microsoft.com/office/drawing/2014/main" id="{639E17AA-8FB9-7974-3A25-9C19FBC573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1689"/>
                <a:ext cx="130" cy="1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39">
                <a:extLst>
                  <a:ext uri="{FF2B5EF4-FFF2-40B4-BE49-F238E27FC236}">
                    <a16:creationId xmlns:a16="http://schemas.microsoft.com/office/drawing/2014/main" id="{BC1CD0AE-6623-6387-A8B2-2F9439D4EC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9" y="1248"/>
                <a:ext cx="281" cy="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202">
              <a:extLst>
                <a:ext uri="{FF2B5EF4-FFF2-40B4-BE49-F238E27FC236}">
                  <a16:creationId xmlns:a16="http://schemas.microsoft.com/office/drawing/2014/main" id="{D909771F-DD6E-A092-39B3-8ECA888B5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3513" y="4038600"/>
              <a:ext cx="1665287" cy="533400"/>
              <a:chOff x="2562" y="2304"/>
              <a:chExt cx="983" cy="535"/>
            </a:xfrm>
          </p:grpSpPr>
          <p:sp>
            <p:nvSpPr>
              <p:cNvPr id="80" name="Arc 140">
                <a:extLst>
                  <a:ext uri="{FF2B5EF4-FFF2-40B4-BE49-F238E27FC236}">
                    <a16:creationId xmlns:a16="http://schemas.microsoft.com/office/drawing/2014/main" id="{4139E1CC-FCF3-C29E-77FF-EF8E7AAA2A57}"/>
                  </a:ext>
                </a:extLst>
              </p:cNvPr>
              <p:cNvSpPr>
                <a:spLocks/>
              </p:cNvSpPr>
              <p:nvPr/>
            </p:nvSpPr>
            <p:spPr bwMode="auto">
              <a:xfrm rot="20412057" flipV="1">
                <a:off x="2652" y="2400"/>
                <a:ext cx="893" cy="439"/>
              </a:xfrm>
              <a:custGeom>
                <a:avLst/>
                <a:gdLst>
                  <a:gd name="G0" fmla="+- 1274 0 0"/>
                  <a:gd name="G1" fmla="+- 21600 0 0"/>
                  <a:gd name="G2" fmla="+- 21600 0 0"/>
                  <a:gd name="T0" fmla="*/ 0 w 12983"/>
                  <a:gd name="T1" fmla="*/ 38 h 21600"/>
                  <a:gd name="T2" fmla="*/ 12983 w 12983"/>
                  <a:gd name="T3" fmla="*/ 3449 h 21600"/>
                  <a:gd name="T4" fmla="*/ 1274 w 1298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983" h="21600" fill="none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</a:path>
                  <a:path w="12983" h="21600" stroke="0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  <a:lnTo>
                      <a:pt x="1274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Arc 141">
                <a:extLst>
                  <a:ext uri="{FF2B5EF4-FFF2-40B4-BE49-F238E27FC236}">
                    <a16:creationId xmlns:a16="http://schemas.microsoft.com/office/drawing/2014/main" id="{333B1BA5-D76A-BAEF-E5D0-F0B9B31B4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20339112" flipV="1">
                <a:off x="2611" y="2352"/>
                <a:ext cx="893" cy="439"/>
              </a:xfrm>
              <a:custGeom>
                <a:avLst/>
                <a:gdLst>
                  <a:gd name="G0" fmla="+- 1274 0 0"/>
                  <a:gd name="G1" fmla="+- 21600 0 0"/>
                  <a:gd name="G2" fmla="+- 21600 0 0"/>
                  <a:gd name="T0" fmla="*/ 0 w 12983"/>
                  <a:gd name="T1" fmla="*/ 38 h 21600"/>
                  <a:gd name="T2" fmla="*/ 12983 w 12983"/>
                  <a:gd name="T3" fmla="*/ 3449 h 21600"/>
                  <a:gd name="T4" fmla="*/ 1274 w 1298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983" h="21600" fill="none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</a:path>
                  <a:path w="12983" h="21600" stroke="0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  <a:lnTo>
                      <a:pt x="1274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Arc 142">
                <a:extLst>
                  <a:ext uri="{FF2B5EF4-FFF2-40B4-BE49-F238E27FC236}">
                    <a16:creationId xmlns:a16="http://schemas.microsoft.com/office/drawing/2014/main" id="{019D3A03-F49D-8365-5A05-5CD7B25D8E4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339112" flipV="1">
                <a:off x="2562" y="2304"/>
                <a:ext cx="893" cy="439"/>
              </a:xfrm>
              <a:custGeom>
                <a:avLst/>
                <a:gdLst>
                  <a:gd name="G0" fmla="+- 1274 0 0"/>
                  <a:gd name="G1" fmla="+- 21600 0 0"/>
                  <a:gd name="G2" fmla="+- 21600 0 0"/>
                  <a:gd name="T0" fmla="*/ 0 w 12983"/>
                  <a:gd name="T1" fmla="*/ 38 h 21600"/>
                  <a:gd name="T2" fmla="*/ 12983 w 12983"/>
                  <a:gd name="T3" fmla="*/ 3449 h 21600"/>
                  <a:gd name="T4" fmla="*/ 1274 w 1298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983" h="21600" fill="none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</a:path>
                  <a:path w="12983" h="21600" stroke="0" extrusionOk="0">
                    <a:moveTo>
                      <a:pt x="-1" y="37"/>
                    </a:moveTo>
                    <a:cubicBezTo>
                      <a:pt x="424" y="12"/>
                      <a:pt x="849" y="0"/>
                      <a:pt x="1274" y="0"/>
                    </a:cubicBezTo>
                    <a:cubicBezTo>
                      <a:pt x="5427" y="0"/>
                      <a:pt x="9492" y="1197"/>
                      <a:pt x="12983" y="3448"/>
                    </a:cubicBezTo>
                    <a:lnTo>
                      <a:pt x="1274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143">
              <a:extLst>
                <a:ext uri="{FF2B5EF4-FFF2-40B4-BE49-F238E27FC236}">
                  <a16:creationId xmlns:a16="http://schemas.microsoft.com/office/drawing/2014/main" id="{6C1E4747-D093-63CF-4492-CE7DA8EA0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0375" y="2732088"/>
              <a:ext cx="862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GR’s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Text Box 144">
              <a:extLst>
                <a:ext uri="{FF2B5EF4-FFF2-40B4-BE49-F238E27FC236}">
                  <a16:creationId xmlns:a16="http://schemas.microsoft.com/office/drawing/2014/main" id="{8C0E4DCA-EB63-984D-CA18-19E772E2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1125" y="2667000"/>
              <a:ext cx="862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GR’s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Picture 145">
              <a:extLst>
                <a:ext uri="{FF2B5EF4-FFF2-40B4-BE49-F238E27FC236}">
                  <a16:creationId xmlns:a16="http://schemas.microsoft.com/office/drawing/2014/main" id="{116F278B-2310-D906-8FB1-CF11EE41A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133600"/>
              <a:ext cx="339725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Line 147">
              <a:extLst>
                <a:ext uri="{FF2B5EF4-FFF2-40B4-BE49-F238E27FC236}">
                  <a16:creationId xmlns:a16="http://schemas.microsoft.com/office/drawing/2014/main" id="{1E863BDF-EF99-554F-D9D9-697B39F5A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4125" y="2979738"/>
              <a:ext cx="0" cy="26876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 Box 148">
              <a:extLst>
                <a:ext uri="{FF2B5EF4-FFF2-40B4-BE49-F238E27FC236}">
                  <a16:creationId xmlns:a16="http://schemas.microsoft.com/office/drawing/2014/main" id="{FC1DC222-D39E-25C3-7967-BAE7E979B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50" y="3429000"/>
              <a:ext cx="6238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GT</a:t>
              </a:r>
              <a:endPara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21">
              <a:extLst>
                <a:ext uri="{FF2B5EF4-FFF2-40B4-BE49-F238E27FC236}">
                  <a16:creationId xmlns:a16="http://schemas.microsoft.com/office/drawing/2014/main" id="{7AE6CD83-3FE6-86C2-517B-0FF658773898}"/>
                </a:ext>
              </a:extLst>
            </p:cNvPr>
            <p:cNvSpPr>
              <a:spLocks/>
            </p:cNvSpPr>
            <p:nvPr/>
          </p:nvSpPr>
          <p:spPr bwMode="auto">
            <a:xfrm rot="20542408" flipV="1">
              <a:off x="5105400" y="3581400"/>
              <a:ext cx="1339850" cy="696913"/>
            </a:xfrm>
            <a:custGeom>
              <a:avLst/>
              <a:gdLst>
                <a:gd name="G0" fmla="+- 6769 0 0"/>
                <a:gd name="G1" fmla="+- 21600 0 0"/>
                <a:gd name="G2" fmla="+- 21600 0 0"/>
                <a:gd name="T0" fmla="*/ 0 w 12260"/>
                <a:gd name="T1" fmla="*/ 1088 h 21600"/>
                <a:gd name="T2" fmla="*/ 12260 w 12260"/>
                <a:gd name="T3" fmla="*/ 710 h 21600"/>
                <a:gd name="T4" fmla="*/ 6769 w 122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60" h="21600" fill="none" extrusionOk="0">
                  <a:moveTo>
                    <a:pt x="0" y="1088"/>
                  </a:moveTo>
                  <a:cubicBezTo>
                    <a:pt x="2184" y="367"/>
                    <a:pt x="4469" y="0"/>
                    <a:pt x="6769" y="0"/>
                  </a:cubicBezTo>
                  <a:cubicBezTo>
                    <a:pt x="8622" y="0"/>
                    <a:pt x="10467" y="238"/>
                    <a:pt x="12260" y="709"/>
                  </a:cubicBezTo>
                </a:path>
                <a:path w="12260" h="21600" stroke="0" extrusionOk="0">
                  <a:moveTo>
                    <a:pt x="0" y="1088"/>
                  </a:moveTo>
                  <a:cubicBezTo>
                    <a:pt x="2184" y="367"/>
                    <a:pt x="4469" y="0"/>
                    <a:pt x="6769" y="0"/>
                  </a:cubicBezTo>
                  <a:cubicBezTo>
                    <a:pt x="8622" y="0"/>
                    <a:pt x="10467" y="238"/>
                    <a:pt x="12260" y="709"/>
                  </a:cubicBezTo>
                  <a:lnTo>
                    <a:pt x="6769" y="21600"/>
                  </a:ln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9" name="Group 194">
              <a:extLst>
                <a:ext uri="{FF2B5EF4-FFF2-40B4-BE49-F238E27FC236}">
                  <a16:creationId xmlns:a16="http://schemas.microsoft.com/office/drawing/2014/main" id="{67A612E2-D857-38D1-1DA9-1869C66D3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200" y="6415093"/>
              <a:ext cx="1527175" cy="1214438"/>
              <a:chOff x="1344" y="3840"/>
              <a:chExt cx="962" cy="765"/>
            </a:xfrm>
          </p:grpSpPr>
          <p:grpSp>
            <p:nvGrpSpPr>
              <p:cNvPr id="72" name="Group 172">
                <a:extLst>
                  <a:ext uri="{FF2B5EF4-FFF2-40B4-BE49-F238E27FC236}">
                    <a16:creationId xmlns:a16="http://schemas.microsoft.com/office/drawing/2014/main" id="{CCAD43B1-6B10-8841-BB2F-31F5C88206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840"/>
                <a:ext cx="361" cy="359"/>
                <a:chOff x="1056" y="4345"/>
                <a:chExt cx="361" cy="359"/>
              </a:xfrm>
            </p:grpSpPr>
            <p:pic>
              <p:nvPicPr>
                <p:cNvPr id="77" name="Picture 152">
                  <a:extLst>
                    <a:ext uri="{FF2B5EF4-FFF2-40B4-BE49-F238E27FC236}">
                      <a16:creationId xmlns:a16="http://schemas.microsoft.com/office/drawing/2014/main" id="{5CC08866-87DA-F8A9-AC28-7243BFD8B1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6" y="4440"/>
                  <a:ext cx="288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8" name="Oval 161">
                  <a:extLst>
                    <a:ext uri="{FF2B5EF4-FFF2-40B4-BE49-F238E27FC236}">
                      <a16:creationId xmlns:a16="http://schemas.microsoft.com/office/drawing/2014/main" id="{2478FAEF-2558-943E-C91C-A5EF90659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4441"/>
                  <a:ext cx="73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>
                        <a:gamma/>
                        <a:shade val="1372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1372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171">
                  <a:extLst>
                    <a:ext uri="{FF2B5EF4-FFF2-40B4-BE49-F238E27FC236}">
                      <a16:creationId xmlns:a16="http://schemas.microsoft.com/office/drawing/2014/main" id="{5BA2779D-43EE-C47A-B517-469EE0065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48" y="4345"/>
                  <a:ext cx="73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>
                        <a:gamma/>
                        <a:shade val="1372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13725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Text Box 174">
                <a:extLst>
                  <a:ext uri="{FF2B5EF4-FFF2-40B4-BE49-F238E27FC236}">
                    <a16:creationId xmlns:a16="http://schemas.microsoft.com/office/drawing/2014/main" id="{F7AE42FC-2EE1-6640-49BC-8A5F739DE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2" y="4017"/>
                <a:ext cx="60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n-halo</a:t>
                </a:r>
                <a:endParaRPr kumimoji="0" lang="en-GB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Text Box 175">
                <a:extLst>
                  <a:ext uri="{FF2B5EF4-FFF2-40B4-BE49-F238E27FC236}">
                    <a16:creationId xmlns:a16="http://schemas.microsoft.com/office/drawing/2014/main" id="{60741A85-43E0-877E-C2DF-52EBAD6470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3" y="4198"/>
                <a:ext cx="63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n-skin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p-decay</a:t>
                </a:r>
                <a:endParaRPr kumimoji="0" lang="en-GB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220">
              <a:extLst>
                <a:ext uri="{FF2B5EF4-FFF2-40B4-BE49-F238E27FC236}">
                  <a16:creationId xmlns:a16="http://schemas.microsoft.com/office/drawing/2014/main" id="{1E1D51EC-44DB-F782-22D2-3FD7817280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4267200"/>
              <a:ext cx="457200" cy="1981200"/>
              <a:chOff x="877" y="2400"/>
              <a:chExt cx="281" cy="1536"/>
            </a:xfrm>
          </p:grpSpPr>
          <p:pic>
            <p:nvPicPr>
              <p:cNvPr id="70" name="Picture 178">
                <a:extLst>
                  <a:ext uri="{FF2B5EF4-FFF2-40B4-BE49-F238E27FC236}">
                    <a16:creationId xmlns:a16="http://schemas.microsoft.com/office/drawing/2014/main" id="{9C89ED00-639A-2E02-5200-3DC926E63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" y="2976"/>
                <a:ext cx="192" cy="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79">
                <a:extLst>
                  <a:ext uri="{FF2B5EF4-FFF2-40B4-BE49-F238E27FC236}">
                    <a16:creationId xmlns:a16="http://schemas.microsoft.com/office/drawing/2014/main" id="{270B5621-D378-E2A8-249F-DE48B505B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2400"/>
                <a:ext cx="281" cy="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 Box 180">
              <a:extLst>
                <a:ext uri="{FF2B5EF4-FFF2-40B4-BE49-F238E27FC236}">
                  <a16:creationId xmlns:a16="http://schemas.microsoft.com/office/drawing/2014/main" id="{75C01AB0-4546-320B-03CA-2A5760885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4675188"/>
              <a:ext cx="979488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SOFT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GR’s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 Box 181">
              <a:extLst>
                <a:ext uri="{FF2B5EF4-FFF2-40B4-BE49-F238E27FC236}">
                  <a16:creationId xmlns:a16="http://schemas.microsoft.com/office/drawing/2014/main" id="{2EB6398C-45A4-9B7A-2DA4-360E8BED9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104182">
              <a:off x="381000" y="6245225"/>
              <a:ext cx="1447800" cy="460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ISOSPIN</a:t>
              </a:r>
            </a:p>
            <a:p>
              <a:pPr marL="0" marR="0" lvl="0" indent="0" algn="l" defTabSz="914400" rtl="0" eaLnBrk="0" fontAlgn="auto" latinLnBrk="0" hangingPunct="0">
                <a:lnSpc>
                  <a:spcPct val="3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(N-Z)/A</a:t>
              </a:r>
            </a:p>
          </p:txBody>
        </p:sp>
        <p:grpSp>
          <p:nvGrpSpPr>
            <p:cNvPr id="43" name="Group 193">
              <a:extLst>
                <a:ext uri="{FF2B5EF4-FFF2-40B4-BE49-F238E27FC236}">
                  <a16:creationId xmlns:a16="http://schemas.microsoft.com/office/drawing/2014/main" id="{5208457F-13BE-DA29-DDC4-14B3E84B7A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5638800"/>
              <a:ext cx="2438400" cy="1752600"/>
              <a:chOff x="192" y="3552"/>
              <a:chExt cx="1584" cy="1536"/>
            </a:xfrm>
          </p:grpSpPr>
          <p:sp>
            <p:nvSpPr>
              <p:cNvPr id="64" name="Line 149">
                <a:extLst>
                  <a:ext uri="{FF2B5EF4-FFF2-40B4-BE49-F238E27FC236}">
                    <a16:creationId xmlns:a16="http://schemas.microsoft.com/office/drawing/2014/main" id="{4ACA1E4D-6965-BAE1-70B4-0B48E4884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" y="3552"/>
                <a:ext cx="1392" cy="15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182">
                <a:extLst>
                  <a:ext uri="{FF2B5EF4-FFF2-40B4-BE49-F238E27FC236}">
                    <a16:creationId xmlns:a16="http://schemas.microsoft.com/office/drawing/2014/main" id="{5FE35FDC-6A20-1657-DF26-38C0700AAB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7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Line 183">
                <a:extLst>
                  <a:ext uri="{FF2B5EF4-FFF2-40B4-BE49-F238E27FC236}">
                    <a16:creationId xmlns:a16="http://schemas.microsoft.com/office/drawing/2014/main" id="{D6C205ED-0DB3-7F5F-2DAD-C0A27CA4D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403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Line 184">
                <a:extLst>
                  <a:ext uri="{FF2B5EF4-FFF2-40B4-BE49-F238E27FC236}">
                    <a16:creationId xmlns:a16="http://schemas.microsoft.com/office/drawing/2014/main" id="{E738C928-0693-758D-DE06-55AF000B2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432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Line 185">
                <a:extLst>
                  <a:ext uri="{FF2B5EF4-FFF2-40B4-BE49-F238E27FC236}">
                    <a16:creationId xmlns:a16="http://schemas.microsoft.com/office/drawing/2014/main" id="{F46AA00A-68E4-AB87-5EC6-A523698D1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46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Text Box 186">
                <a:extLst>
                  <a:ext uri="{FF2B5EF4-FFF2-40B4-BE49-F238E27FC236}">
                    <a16:creationId xmlns:a16="http://schemas.microsoft.com/office/drawing/2014/main" id="{F14CA634-046B-259E-00D4-B4955C44EE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705"/>
                <a:ext cx="432" cy="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0.2 </a:t>
                </a:r>
              </a:p>
            </p:txBody>
          </p:sp>
        </p:grpSp>
        <p:sp>
          <p:nvSpPr>
            <p:cNvPr id="44" name="Line 195">
              <a:extLst>
                <a:ext uri="{FF2B5EF4-FFF2-40B4-BE49-F238E27FC236}">
                  <a16:creationId xmlns:a16="http://schemas.microsoft.com/office/drawing/2014/main" id="{F526C0DF-A590-EDE2-0096-6A3378747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9313" y="7375586"/>
              <a:ext cx="6746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196">
              <a:extLst>
                <a:ext uri="{FF2B5EF4-FFF2-40B4-BE49-F238E27FC236}">
                  <a16:creationId xmlns:a16="http://schemas.microsoft.com/office/drawing/2014/main" id="{E9CD2F6E-9A2E-11ED-B7ED-DC2C5DA5A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8200" y="6765986"/>
              <a:ext cx="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Line 197">
              <a:extLst>
                <a:ext uri="{FF2B5EF4-FFF2-40B4-BE49-F238E27FC236}">
                  <a16:creationId xmlns:a16="http://schemas.microsoft.com/office/drawing/2014/main" id="{DA04ED54-BEDF-43F7-3FC7-CC884EC3F4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4800" y="7375586"/>
              <a:ext cx="544513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 Box 199">
              <a:extLst>
                <a:ext uri="{FF2B5EF4-FFF2-40B4-BE49-F238E27FC236}">
                  <a16:creationId xmlns:a16="http://schemas.microsoft.com/office/drawing/2014/main" id="{E83BFC1C-622A-3EF7-C4AB-F787897F8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3635" y="7204563"/>
              <a:ext cx="1053494" cy="2897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g</a:t>
              </a: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-arrays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 Box 200">
              <a:extLst>
                <a:ext uri="{FF2B5EF4-FFF2-40B4-BE49-F238E27FC236}">
                  <a16:creationId xmlns:a16="http://schemas.microsoft.com/office/drawing/2014/main" id="{AAA0C005-CAFD-A779-DBCB-8AAAF24FD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088" y="6115688"/>
              <a:ext cx="1571572" cy="6385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Accelerators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+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Detectors</a:t>
              </a:r>
              <a:endPara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 Box 201">
              <a:extLst>
                <a:ext uri="{FF2B5EF4-FFF2-40B4-BE49-F238E27FC236}">
                  <a16:creationId xmlns:a16="http://schemas.microsoft.com/office/drawing/2014/main" id="{EA8855B0-E1B5-F5C5-02D3-CA6E3042F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455801">
              <a:off x="3519870" y="7086137"/>
              <a:ext cx="941283" cy="4841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Exotic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Beams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 Box 204">
              <a:extLst>
                <a:ext uri="{FF2B5EF4-FFF2-40B4-BE49-F238E27FC236}">
                  <a16:creationId xmlns:a16="http://schemas.microsoft.com/office/drawing/2014/main" id="{E9E0717B-01AB-A11F-9D57-5D5E70F42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387475" y="1506538"/>
              <a:ext cx="15240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ENERGY (MeV)</a:t>
              </a:r>
            </a:p>
          </p:txBody>
        </p:sp>
        <p:pic>
          <p:nvPicPr>
            <p:cNvPr id="51" name="Picture 205">
              <a:extLst>
                <a:ext uri="{FF2B5EF4-FFF2-40B4-BE49-F238E27FC236}">
                  <a16:creationId xmlns:a16="http://schemas.microsoft.com/office/drawing/2014/main" id="{ED47A64E-5EE9-AA6D-5952-61AEF362E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572000"/>
              <a:ext cx="9906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2" name="Group 219">
              <a:extLst>
                <a:ext uri="{FF2B5EF4-FFF2-40B4-BE49-F238E27FC236}">
                  <a16:creationId xmlns:a16="http://schemas.microsoft.com/office/drawing/2014/main" id="{732EE758-33CA-C104-ED31-A3233F4735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6200" y="1219200"/>
              <a:ext cx="1631950" cy="842963"/>
              <a:chOff x="2304" y="672"/>
              <a:chExt cx="1028" cy="531"/>
            </a:xfrm>
          </p:grpSpPr>
          <p:pic>
            <p:nvPicPr>
              <p:cNvPr id="53" name="Picture 208">
                <a:extLst>
                  <a:ext uri="{FF2B5EF4-FFF2-40B4-BE49-F238E27FC236}">
                    <a16:creationId xmlns:a16="http://schemas.microsoft.com/office/drawing/2014/main" id="{7A13C8E1-963D-FBF3-CAC1-78DC9C792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884"/>
                <a:ext cx="367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Line 209">
                <a:extLst>
                  <a:ext uri="{FF2B5EF4-FFF2-40B4-BE49-F238E27FC236}">
                    <a16:creationId xmlns:a16="http://schemas.microsoft.com/office/drawing/2014/main" id="{158598E5-0C76-46AF-E4DE-8761A05D30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8" y="1132"/>
                <a:ext cx="0" cy="7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Line 210">
                <a:extLst>
                  <a:ext uri="{FF2B5EF4-FFF2-40B4-BE49-F238E27FC236}">
                    <a16:creationId xmlns:a16="http://schemas.microsoft.com/office/drawing/2014/main" id="{AEC1B094-1B47-B941-7980-8BFE9460B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18" y="672"/>
                <a:ext cx="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AutoShape 211">
                <a:extLst>
                  <a:ext uri="{FF2B5EF4-FFF2-40B4-BE49-F238E27FC236}">
                    <a16:creationId xmlns:a16="http://schemas.microsoft.com/office/drawing/2014/main" id="{60927765-52A6-21D1-D0C7-3CD3349F7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778"/>
                <a:ext cx="110" cy="71"/>
              </a:xfrm>
              <a:prstGeom prst="curvedRightArrow">
                <a:avLst>
                  <a:gd name="adj1" fmla="val 1185"/>
                  <a:gd name="adj2" fmla="val 40000"/>
                  <a:gd name="adj3" fmla="val 51643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AutoShape 212">
                <a:extLst>
                  <a:ext uri="{FF2B5EF4-FFF2-40B4-BE49-F238E27FC236}">
                    <a16:creationId xmlns:a16="http://schemas.microsoft.com/office/drawing/2014/main" id="{9981E9CC-D6B8-D52C-ABAE-87DA18A50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818" y="778"/>
                <a:ext cx="109" cy="71"/>
              </a:xfrm>
              <a:prstGeom prst="curvedRightArrow">
                <a:avLst>
                  <a:gd name="adj1" fmla="val 1185"/>
                  <a:gd name="adj2" fmla="val 40000"/>
                  <a:gd name="adj3" fmla="val 51174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AutoShape 213">
                <a:extLst>
                  <a:ext uri="{FF2B5EF4-FFF2-40B4-BE49-F238E27FC236}">
                    <a16:creationId xmlns:a16="http://schemas.microsoft.com/office/drawing/2014/main" id="{78435831-458D-1894-33BC-E398DBE7F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40780" flipV="1">
                <a:off x="2744" y="672"/>
                <a:ext cx="367" cy="248"/>
              </a:xfrm>
              <a:custGeom>
                <a:avLst/>
                <a:gdLst>
                  <a:gd name="G0" fmla="+- 1127753 0 0"/>
                  <a:gd name="G1" fmla="+- -1960339 0 0"/>
                  <a:gd name="G2" fmla="+- 1127753 0 -1960339"/>
                  <a:gd name="G3" fmla="+- 10800 0 0"/>
                  <a:gd name="G4" fmla="+- 0 0 112775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950 0 0"/>
                  <a:gd name="G9" fmla="+- 0 0 -1960339"/>
                  <a:gd name="G10" fmla="+- 8950 0 2700"/>
                  <a:gd name="G11" fmla="cos G10 1127753"/>
                  <a:gd name="G12" fmla="sin G10 1127753"/>
                  <a:gd name="G13" fmla="cos 13500 1127753"/>
                  <a:gd name="G14" fmla="sin 13500 112775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950 1 2"/>
                  <a:gd name="G20" fmla="+- G19 5400 0"/>
                  <a:gd name="G21" fmla="cos G20 1127753"/>
                  <a:gd name="G22" fmla="sin G20 1127753"/>
                  <a:gd name="G23" fmla="+- G21 10800 0"/>
                  <a:gd name="G24" fmla="+- G12 G23 G22"/>
                  <a:gd name="G25" fmla="+- G22 G23 G11"/>
                  <a:gd name="G26" fmla="cos 10800 1127753"/>
                  <a:gd name="G27" fmla="sin 10800 1127753"/>
                  <a:gd name="G28" fmla="cos 8950 1127753"/>
                  <a:gd name="G29" fmla="sin 8950 112775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960339"/>
                  <a:gd name="G36" fmla="sin G34 -1960339"/>
                  <a:gd name="G37" fmla="+/ -1960339 112775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950 G39"/>
                  <a:gd name="G43" fmla="sin 89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21533 w 21600"/>
                  <a:gd name="T5" fmla="*/ 9605 h 21600"/>
                  <a:gd name="T6" fmla="*/ 19359 w 21600"/>
                  <a:gd name="T7" fmla="*/ 5875 h 21600"/>
                  <a:gd name="T8" fmla="*/ 19695 w 21600"/>
                  <a:gd name="T9" fmla="*/ 9809 h 21600"/>
                  <a:gd name="T10" fmla="*/ 23695 w 21600"/>
                  <a:gd name="T11" fmla="*/ 14793 h 21600"/>
                  <a:gd name="T12" fmla="*/ 19160 w 21600"/>
                  <a:gd name="T13" fmla="*/ 17183 h 21600"/>
                  <a:gd name="T14" fmla="*/ 16770 w 21600"/>
                  <a:gd name="T15" fmla="*/ 1264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349" y="13447"/>
                    </a:moveTo>
                    <a:cubicBezTo>
                      <a:pt x="19614" y="12590"/>
                      <a:pt x="19750" y="11697"/>
                      <a:pt x="19750" y="10800"/>
                    </a:cubicBezTo>
                    <a:cubicBezTo>
                      <a:pt x="19750" y="9233"/>
                      <a:pt x="19338" y="7694"/>
                      <a:pt x="18557" y="6336"/>
                    </a:cubicBezTo>
                    <a:lnTo>
                      <a:pt x="20161" y="5414"/>
                    </a:lnTo>
                    <a:cubicBezTo>
                      <a:pt x="21103" y="7052"/>
                      <a:pt x="21600" y="8909"/>
                      <a:pt x="21600" y="10800"/>
                    </a:cubicBezTo>
                    <a:cubicBezTo>
                      <a:pt x="21600" y="11883"/>
                      <a:pt x="21437" y="12960"/>
                      <a:pt x="21116" y="13995"/>
                    </a:cubicBezTo>
                    <a:lnTo>
                      <a:pt x="23695" y="14793"/>
                    </a:lnTo>
                    <a:lnTo>
                      <a:pt x="19160" y="17183"/>
                    </a:lnTo>
                    <a:lnTo>
                      <a:pt x="16770" y="12649"/>
                    </a:lnTo>
                    <a:lnTo>
                      <a:pt x="19349" y="1344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52157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AutoShape 214">
                <a:extLst>
                  <a:ext uri="{FF2B5EF4-FFF2-40B4-BE49-F238E27FC236}">
                    <a16:creationId xmlns:a16="http://schemas.microsoft.com/office/drawing/2014/main" id="{70F10CDA-4FE1-9BD6-AD4D-C856926E4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29850" flipH="1" flipV="1">
                <a:off x="2439" y="755"/>
                <a:ext cx="354" cy="257"/>
              </a:xfrm>
              <a:custGeom>
                <a:avLst/>
                <a:gdLst>
                  <a:gd name="G0" fmla="+- 1127753 0 0"/>
                  <a:gd name="G1" fmla="+- -1960339 0 0"/>
                  <a:gd name="G2" fmla="+- 1127753 0 -1960339"/>
                  <a:gd name="G3" fmla="+- 10800 0 0"/>
                  <a:gd name="G4" fmla="+- 0 0 1127753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950 0 0"/>
                  <a:gd name="G9" fmla="+- 0 0 -1960339"/>
                  <a:gd name="G10" fmla="+- 8950 0 2700"/>
                  <a:gd name="G11" fmla="cos G10 1127753"/>
                  <a:gd name="G12" fmla="sin G10 1127753"/>
                  <a:gd name="G13" fmla="cos 13500 1127753"/>
                  <a:gd name="G14" fmla="sin 13500 1127753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950 1 2"/>
                  <a:gd name="G20" fmla="+- G19 5400 0"/>
                  <a:gd name="G21" fmla="cos G20 1127753"/>
                  <a:gd name="G22" fmla="sin G20 1127753"/>
                  <a:gd name="G23" fmla="+- G21 10800 0"/>
                  <a:gd name="G24" fmla="+- G12 G23 G22"/>
                  <a:gd name="G25" fmla="+- G22 G23 G11"/>
                  <a:gd name="G26" fmla="cos 10800 1127753"/>
                  <a:gd name="G27" fmla="sin 10800 1127753"/>
                  <a:gd name="G28" fmla="cos 8950 1127753"/>
                  <a:gd name="G29" fmla="sin 8950 1127753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960339"/>
                  <a:gd name="G36" fmla="sin G34 -1960339"/>
                  <a:gd name="G37" fmla="+/ -1960339 1127753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950 G39"/>
                  <a:gd name="G43" fmla="sin 895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21533 w 21600"/>
                  <a:gd name="T5" fmla="*/ 9605 h 21600"/>
                  <a:gd name="T6" fmla="*/ 19359 w 21600"/>
                  <a:gd name="T7" fmla="*/ 5875 h 21600"/>
                  <a:gd name="T8" fmla="*/ 19695 w 21600"/>
                  <a:gd name="T9" fmla="*/ 9809 h 21600"/>
                  <a:gd name="T10" fmla="*/ 23695 w 21600"/>
                  <a:gd name="T11" fmla="*/ 14793 h 21600"/>
                  <a:gd name="T12" fmla="*/ 19160 w 21600"/>
                  <a:gd name="T13" fmla="*/ 17183 h 21600"/>
                  <a:gd name="T14" fmla="*/ 16770 w 21600"/>
                  <a:gd name="T15" fmla="*/ 12649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9349" y="13447"/>
                    </a:moveTo>
                    <a:cubicBezTo>
                      <a:pt x="19614" y="12590"/>
                      <a:pt x="19750" y="11697"/>
                      <a:pt x="19750" y="10800"/>
                    </a:cubicBezTo>
                    <a:cubicBezTo>
                      <a:pt x="19750" y="9233"/>
                      <a:pt x="19338" y="7694"/>
                      <a:pt x="18557" y="6336"/>
                    </a:cubicBezTo>
                    <a:lnTo>
                      <a:pt x="20161" y="5414"/>
                    </a:lnTo>
                    <a:cubicBezTo>
                      <a:pt x="21103" y="7052"/>
                      <a:pt x="21600" y="8909"/>
                      <a:pt x="21600" y="10800"/>
                    </a:cubicBezTo>
                    <a:cubicBezTo>
                      <a:pt x="21600" y="11883"/>
                      <a:pt x="21437" y="12960"/>
                      <a:pt x="21116" y="13995"/>
                    </a:cubicBezTo>
                    <a:lnTo>
                      <a:pt x="23695" y="14793"/>
                    </a:lnTo>
                    <a:lnTo>
                      <a:pt x="19160" y="17183"/>
                    </a:lnTo>
                    <a:lnTo>
                      <a:pt x="16770" y="12649"/>
                    </a:lnTo>
                    <a:lnTo>
                      <a:pt x="19349" y="1344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46667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Oval 215">
                <a:extLst>
                  <a:ext uri="{FF2B5EF4-FFF2-40B4-BE49-F238E27FC236}">
                    <a16:creationId xmlns:a16="http://schemas.microsoft.com/office/drawing/2014/main" id="{9EEE3B8D-F10A-3F1F-AC94-14F151598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849"/>
                <a:ext cx="74" cy="71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24706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24706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 Box 216">
                <a:extLst>
                  <a:ext uri="{FF2B5EF4-FFF2-40B4-BE49-F238E27FC236}">
                    <a16:creationId xmlns:a16="http://schemas.microsoft.com/office/drawing/2014/main" id="{27F1A0D4-42E3-33D5-E9E8-92E4AEC236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814"/>
                <a:ext cx="18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62" name="Oval 217">
                <a:extLst>
                  <a:ext uri="{FF2B5EF4-FFF2-40B4-BE49-F238E27FC236}">
                    <a16:creationId xmlns:a16="http://schemas.microsoft.com/office/drawing/2014/main" id="{D3FD2A1B-EB73-BBA1-16F4-5A7492722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707"/>
                <a:ext cx="73" cy="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13725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1372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Text Box 218">
                <a:extLst>
                  <a:ext uri="{FF2B5EF4-FFF2-40B4-BE49-F238E27FC236}">
                    <a16:creationId xmlns:a16="http://schemas.microsoft.com/office/drawing/2014/main" id="{C48536CD-0ECA-51EC-58EE-09F71E91FC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0" y="672"/>
                <a:ext cx="18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</a:t>
                </a:r>
              </a:p>
            </p:txBody>
          </p:sp>
        </p:grpSp>
      </p:grpSp>
      <p:cxnSp>
        <p:nvCxnSpPr>
          <p:cNvPr id="190" name="Connettore 2 189">
            <a:extLst>
              <a:ext uri="{FF2B5EF4-FFF2-40B4-BE49-F238E27FC236}">
                <a16:creationId xmlns:a16="http://schemas.microsoft.com/office/drawing/2014/main" id="{37375149-E852-4C3F-23DF-7E66B5421053}"/>
              </a:ext>
            </a:extLst>
          </p:cNvPr>
          <p:cNvCxnSpPr>
            <a:cxnSpLocks/>
          </p:cNvCxnSpPr>
          <p:nvPr/>
        </p:nvCxnSpPr>
        <p:spPr>
          <a:xfrm>
            <a:off x="2251972" y="4744710"/>
            <a:ext cx="4181764" cy="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0FCD7239-43E8-AA72-BD10-BDF1B916D3A8}"/>
              </a:ext>
            </a:extLst>
          </p:cNvPr>
          <p:cNvSpPr txBox="1"/>
          <p:nvPr/>
        </p:nvSpPr>
        <p:spPr>
          <a:xfrm>
            <a:off x="7102970" y="-51156"/>
            <a:ext cx="517404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Evolution of Nuclear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function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Angular momentum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(High Spin Physics)</a:t>
            </a: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(Order-to-chaos,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Hot Resonances,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Multifragmentation)</a:t>
            </a: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Isospin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(Exoticity)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195" name="Connettore 2 194">
            <a:extLst>
              <a:ext uri="{FF2B5EF4-FFF2-40B4-BE49-F238E27FC236}">
                <a16:creationId xmlns:a16="http://schemas.microsoft.com/office/drawing/2014/main" id="{FF7B0E8B-9C0D-6C2F-40FB-79966ED2E47A}"/>
              </a:ext>
            </a:extLst>
          </p:cNvPr>
          <p:cNvCxnSpPr>
            <a:cxnSpLocks/>
          </p:cNvCxnSpPr>
          <p:nvPr/>
        </p:nvCxnSpPr>
        <p:spPr>
          <a:xfrm flipV="1">
            <a:off x="2264961" y="111227"/>
            <a:ext cx="0" cy="4610074"/>
          </a:xfrm>
          <a:prstGeom prst="straightConnector1">
            <a:avLst/>
          </a:prstGeom>
          <a:ln w="793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ttore 2 201">
            <a:extLst>
              <a:ext uri="{FF2B5EF4-FFF2-40B4-BE49-F238E27FC236}">
                <a16:creationId xmlns:a16="http://schemas.microsoft.com/office/drawing/2014/main" id="{47EFF52F-8A76-8D7D-B73B-B306ED6CEEAD}"/>
              </a:ext>
            </a:extLst>
          </p:cNvPr>
          <p:cNvCxnSpPr>
            <a:cxnSpLocks/>
          </p:cNvCxnSpPr>
          <p:nvPr/>
        </p:nvCxnSpPr>
        <p:spPr>
          <a:xfrm flipH="1">
            <a:off x="49393" y="4737235"/>
            <a:ext cx="2221941" cy="1823066"/>
          </a:xfrm>
          <a:prstGeom prst="straightConnector1">
            <a:avLst/>
          </a:prstGeom>
          <a:ln w="793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FE6C914A-1BF5-F195-5232-45D72740F9E7}"/>
              </a:ext>
            </a:extLst>
          </p:cNvPr>
          <p:cNvSpPr txBox="1"/>
          <p:nvPr/>
        </p:nvSpPr>
        <p:spPr>
          <a:xfrm>
            <a:off x="7121385" y="5589812"/>
            <a:ext cx="4510965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 focus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particle spectroscopy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developments</a:t>
            </a:r>
          </a:p>
        </p:txBody>
      </p:sp>
      <p:sp>
        <p:nvSpPr>
          <p:cNvPr id="196" name="Rettangolo 195">
            <a:extLst>
              <a:ext uri="{FF2B5EF4-FFF2-40B4-BE49-F238E27FC236}">
                <a16:creationId xmlns:a16="http://schemas.microsoft.com/office/drawing/2014/main" id="{E2B10661-44EC-A3B9-6B8B-D48C7B4ECC26}"/>
              </a:ext>
            </a:extLst>
          </p:cNvPr>
          <p:cNvSpPr/>
          <p:nvPr/>
        </p:nvSpPr>
        <p:spPr>
          <a:xfrm>
            <a:off x="7102970" y="1735868"/>
            <a:ext cx="3714555" cy="914400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Rettangolo 196">
            <a:extLst>
              <a:ext uri="{FF2B5EF4-FFF2-40B4-BE49-F238E27FC236}">
                <a16:creationId xmlns:a16="http://schemas.microsoft.com/office/drawing/2014/main" id="{C8E08976-2A7A-22A4-7C10-BE0235C5786E}"/>
              </a:ext>
            </a:extLst>
          </p:cNvPr>
          <p:cNvSpPr/>
          <p:nvPr/>
        </p:nvSpPr>
        <p:spPr>
          <a:xfrm>
            <a:off x="7126122" y="2838512"/>
            <a:ext cx="3714555" cy="1499270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8" name="Rettangolo 197">
            <a:extLst>
              <a:ext uri="{FF2B5EF4-FFF2-40B4-BE49-F238E27FC236}">
                <a16:creationId xmlns:a16="http://schemas.microsoft.com/office/drawing/2014/main" id="{1B4B0872-09FC-A0EF-B6CD-9FB8DD5556F8}"/>
              </a:ext>
            </a:extLst>
          </p:cNvPr>
          <p:cNvSpPr/>
          <p:nvPr/>
        </p:nvSpPr>
        <p:spPr>
          <a:xfrm>
            <a:off x="7121385" y="4530809"/>
            <a:ext cx="3714555" cy="914400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97" grpId="0" animBg="1"/>
      <p:bldP spid="1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4A5F35-8383-31CB-1C39-67A4EC4D7ED0}"/>
              </a:ext>
            </a:extLst>
          </p:cNvPr>
          <p:cNvSpPr txBox="1"/>
          <p:nvPr/>
        </p:nvSpPr>
        <p:spPr>
          <a:xfrm>
            <a:off x="1" y="-4525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SPINNING the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Nucleus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HIGHEST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Angular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Momenta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(1985-2010)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03FE00-A9C8-6F27-52F8-B2720ACFA24C}"/>
              </a:ext>
            </a:extLst>
          </p:cNvPr>
          <p:cNvSpPr txBox="1"/>
          <p:nvPr/>
        </p:nvSpPr>
        <p:spPr>
          <a:xfrm>
            <a:off x="620" y="340794"/>
            <a:ext cx="121919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Superdeformed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it-IT" sz="2800" b="1" kern="0" dirty="0">
                <a:solidFill>
                  <a:srgbClr val="00FDFF"/>
                </a:solidFill>
                <a:latin typeface="Arial"/>
              </a:rPr>
              <a:t>S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tates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minima of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</a:t>
            </a:r>
            <a:endParaRPr kumimoji="0" lang="it-IT" sz="2800" i="0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&gt;350 SD bands discovered with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Arrays (up to 200 detectors)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3" descr="Dy152_discret.png">
            <a:extLst>
              <a:ext uri="{FF2B5EF4-FFF2-40B4-BE49-F238E27FC236}">
                <a16:creationId xmlns:a16="http://schemas.microsoft.com/office/drawing/2014/main" id="{CB66062F-1A33-7E3D-006F-395B2361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9" y="1380921"/>
            <a:ext cx="4982891" cy="357191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35EE45D-917F-747B-15F4-23D7EE994A6D}"/>
              </a:ext>
            </a:extLst>
          </p:cNvPr>
          <p:cNvSpPr txBox="1"/>
          <p:nvPr/>
        </p:nvSpPr>
        <p:spPr>
          <a:xfrm>
            <a:off x="789703" y="1520169"/>
            <a:ext cx="1974836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P.Twin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PRL57(1986) 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11B33B42-CADC-A47E-0CBD-38F086495093}"/>
              </a:ext>
            </a:extLst>
          </p:cNvPr>
          <p:cNvGrpSpPr/>
          <p:nvPr/>
        </p:nvGrpSpPr>
        <p:grpSpPr>
          <a:xfrm>
            <a:off x="5417445" y="1373492"/>
            <a:ext cx="6532970" cy="5301615"/>
            <a:chOff x="5417445" y="1373492"/>
            <a:chExt cx="6532970" cy="5301615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6CC744A9-F270-4BED-76DF-BAF5D09DF430}"/>
                </a:ext>
              </a:extLst>
            </p:cNvPr>
            <p:cNvSpPr/>
            <p:nvPr/>
          </p:nvSpPr>
          <p:spPr>
            <a:xfrm>
              <a:off x="5488966" y="1373492"/>
              <a:ext cx="6461449" cy="5301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7AA3505E-7BFB-EBCE-CB75-8CB07A4901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72480" y="3595217"/>
              <a:ext cx="1012427" cy="928771"/>
              <a:chOff x="5002817" y="436842"/>
              <a:chExt cx="1280375" cy="1141212"/>
            </a:xfrm>
          </p:grpSpPr>
          <p:pic>
            <p:nvPicPr>
              <p:cNvPr id="104" name="Immagine 3">
                <a:extLst>
                  <a:ext uri="{FF2B5EF4-FFF2-40B4-BE49-F238E27FC236}">
                    <a16:creationId xmlns:a16="http://schemas.microsoft.com/office/drawing/2014/main" id="{95FA8F4A-28A8-C856-F737-6D4BCD603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16200000">
                <a:off x="5366985" y="781940"/>
                <a:ext cx="468000" cy="936000"/>
              </a:xfrm>
              <a:prstGeom prst="rect">
                <a:avLst/>
              </a:prstGeom>
            </p:spPr>
          </p:pic>
          <p:grpSp>
            <p:nvGrpSpPr>
              <p:cNvPr id="105" name="Gruppo 104">
                <a:extLst>
                  <a:ext uri="{FF2B5EF4-FFF2-40B4-BE49-F238E27FC236}">
                    <a16:creationId xmlns:a16="http://schemas.microsoft.com/office/drawing/2014/main" id="{3D16E4D4-14B7-D2C2-9E2A-3A7AC7A086FE}"/>
                  </a:ext>
                </a:extLst>
              </p:cNvPr>
              <p:cNvGrpSpPr/>
              <p:nvPr/>
            </p:nvGrpSpPr>
            <p:grpSpPr>
              <a:xfrm>
                <a:off x="5002817" y="436842"/>
                <a:ext cx="1280375" cy="1141212"/>
                <a:chOff x="7170116" y="-17507"/>
                <a:chExt cx="1280375" cy="1141212"/>
              </a:xfrm>
            </p:grpSpPr>
            <p:cxnSp>
              <p:nvCxnSpPr>
                <p:cNvPr id="106" name="Connettore 2 105">
                  <a:extLst>
                    <a:ext uri="{FF2B5EF4-FFF2-40B4-BE49-F238E27FC236}">
                      <a16:creationId xmlns:a16="http://schemas.microsoft.com/office/drawing/2014/main" id="{A19672BD-0A75-1F52-62A3-D459D5D3A2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4009" y="163420"/>
                  <a:ext cx="0" cy="960285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ttore 2 106">
                  <a:extLst>
                    <a:ext uri="{FF2B5EF4-FFF2-40B4-BE49-F238E27FC236}">
                      <a16:creationId xmlns:a16="http://schemas.microsoft.com/office/drawing/2014/main" id="{0FA6E5AD-A3F1-ACB4-EE4F-F40A80A9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70116" y="800450"/>
                  <a:ext cx="1273911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CasellaDiTesto 107">
                  <a:extLst>
                    <a:ext uri="{FF2B5EF4-FFF2-40B4-BE49-F238E27FC236}">
                      <a16:creationId xmlns:a16="http://schemas.microsoft.com/office/drawing/2014/main" id="{BE861348-7AA6-672C-FE32-D4FFD648625B}"/>
                    </a:ext>
                  </a:extLst>
                </p:cNvPr>
                <p:cNvSpPr txBox="1"/>
                <p:nvPr/>
              </p:nvSpPr>
              <p:spPr>
                <a:xfrm>
                  <a:off x="7787285" y="-17507"/>
                  <a:ext cx="263215" cy="369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109" name="Freccia circolare a sinistra 108">
                  <a:extLst>
                    <a:ext uri="{FF2B5EF4-FFF2-40B4-BE49-F238E27FC236}">
                      <a16:creationId xmlns:a16="http://schemas.microsoft.com/office/drawing/2014/main" id="{C8D337AF-F5F3-15C2-D929-5B85D1285A7E}"/>
                    </a:ext>
                  </a:extLst>
                </p:cNvPr>
                <p:cNvSpPr/>
                <p:nvPr/>
              </p:nvSpPr>
              <p:spPr>
                <a:xfrm rot="10800000" flipH="1">
                  <a:off x="7668247" y="347376"/>
                  <a:ext cx="300437" cy="120036"/>
                </a:xfrm>
                <a:prstGeom prst="curvedLeftArrow">
                  <a:avLst>
                    <a:gd name="adj1" fmla="val 0"/>
                    <a:gd name="adj2" fmla="val 15800"/>
                    <a:gd name="adj3" fmla="val 25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CasellaDiTesto 109">
                  <a:extLst>
                    <a:ext uri="{FF2B5EF4-FFF2-40B4-BE49-F238E27FC236}">
                      <a16:creationId xmlns:a16="http://schemas.microsoft.com/office/drawing/2014/main" id="{F0B48949-B25B-52BE-E353-666E23816D43}"/>
                    </a:ext>
                  </a:extLst>
                </p:cNvPr>
                <p:cNvSpPr txBox="1"/>
                <p:nvPr/>
              </p:nvSpPr>
              <p:spPr>
                <a:xfrm>
                  <a:off x="8187277" y="728039"/>
                  <a:ext cx="263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z</a:t>
                  </a:r>
                </a:p>
              </p:txBody>
            </p:sp>
          </p:grpSp>
        </p:grpSp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0E4E58B6-3FC6-11BB-85FB-D0CA0E17106B}"/>
                </a:ext>
              </a:extLst>
            </p:cNvPr>
            <p:cNvGrpSpPr/>
            <p:nvPr/>
          </p:nvGrpSpPr>
          <p:grpSpPr>
            <a:xfrm>
              <a:off x="8801209" y="4569084"/>
              <a:ext cx="1167453" cy="1063505"/>
              <a:chOff x="4690393" y="4407367"/>
              <a:chExt cx="1328398" cy="1175743"/>
            </a:xfrm>
          </p:grpSpPr>
          <p:pic>
            <p:nvPicPr>
              <p:cNvPr id="98" name="Immagine 88">
                <a:extLst>
                  <a:ext uri="{FF2B5EF4-FFF2-40B4-BE49-F238E27FC236}">
                    <a16:creationId xmlns:a16="http://schemas.microsoft.com/office/drawing/2014/main" id="{977D323D-FF72-C0D8-E08A-8DFC3C500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78597" y="4948136"/>
                <a:ext cx="710848" cy="473897"/>
              </a:xfrm>
              <a:prstGeom prst="rect">
                <a:avLst/>
              </a:prstGeom>
            </p:spPr>
          </p:pic>
          <p:cxnSp>
            <p:nvCxnSpPr>
              <p:cNvPr id="99" name="Connettore 2 98">
                <a:extLst>
                  <a:ext uri="{FF2B5EF4-FFF2-40B4-BE49-F238E27FC236}">
                    <a16:creationId xmlns:a16="http://schemas.microsoft.com/office/drawing/2014/main" id="{44C750B6-BF40-9E04-40EE-CA39DCA70E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0971" y="4575110"/>
                <a:ext cx="0" cy="1008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2 99">
                <a:extLst>
                  <a:ext uri="{FF2B5EF4-FFF2-40B4-BE49-F238E27FC236}">
                    <a16:creationId xmlns:a16="http://schemas.microsoft.com/office/drawing/2014/main" id="{FA4822C2-1E92-D60F-66D3-DE5D9057C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0393" y="5207899"/>
                <a:ext cx="132839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CasellaDiTesto 100">
                <a:extLst>
                  <a:ext uri="{FF2B5EF4-FFF2-40B4-BE49-F238E27FC236}">
                    <a16:creationId xmlns:a16="http://schemas.microsoft.com/office/drawing/2014/main" id="{4517AA0F-AB58-FD59-A6C8-33ABB9DD9E91}"/>
                  </a:ext>
                </a:extLst>
              </p:cNvPr>
              <p:cNvSpPr txBox="1"/>
              <p:nvPr/>
            </p:nvSpPr>
            <p:spPr>
              <a:xfrm>
                <a:off x="5303680" y="4407367"/>
                <a:ext cx="274473" cy="385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102" name="Freccia circolare a sinistra 101">
                <a:extLst>
                  <a:ext uri="{FF2B5EF4-FFF2-40B4-BE49-F238E27FC236}">
                    <a16:creationId xmlns:a16="http://schemas.microsoft.com/office/drawing/2014/main" id="{A77A5884-8428-A520-5723-CD3BF84EB60F}"/>
                  </a:ext>
                </a:extLst>
              </p:cNvPr>
              <p:cNvSpPr>
                <a:spLocks/>
              </p:cNvSpPr>
              <p:nvPr/>
            </p:nvSpPr>
            <p:spPr>
              <a:xfrm rot="10800000" flipH="1">
                <a:off x="5199117" y="4716618"/>
                <a:ext cx="324000" cy="144000"/>
              </a:xfrm>
              <a:prstGeom prst="curvedLeftArrow">
                <a:avLst>
                  <a:gd name="adj1" fmla="val 0"/>
                  <a:gd name="adj2" fmla="val 15800"/>
                  <a:gd name="adj3" fmla="val 25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38CF255F-7A72-75C1-2A4B-484C46969B0A}"/>
                  </a:ext>
                </a:extLst>
              </p:cNvPr>
              <p:cNvSpPr txBox="1"/>
              <p:nvPr/>
            </p:nvSpPr>
            <p:spPr>
              <a:xfrm>
                <a:off x="5710194" y="5132391"/>
                <a:ext cx="274472" cy="38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</a:t>
                </a:r>
              </a:p>
            </p:txBody>
          </p:sp>
        </p:grp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4CB5D47F-A832-9ECA-CF8F-590EBAC0CEF3}"/>
                </a:ext>
              </a:extLst>
            </p:cNvPr>
            <p:cNvSpPr/>
            <p:nvPr/>
          </p:nvSpPr>
          <p:spPr>
            <a:xfrm>
              <a:off x="8374071" y="2546469"/>
              <a:ext cx="416430" cy="394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02825039-DFCE-79F0-03E9-004DF69EEB64}"/>
                </a:ext>
              </a:extLst>
            </p:cNvPr>
            <p:cNvSpPr txBox="1"/>
            <p:nvPr/>
          </p:nvSpPr>
          <p:spPr>
            <a:xfrm>
              <a:off x="5831978" y="4116884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54C3516E-7FC0-01EE-558E-4B94C466F94E}"/>
                </a:ext>
              </a:extLst>
            </p:cNvPr>
            <p:cNvSpPr txBox="1"/>
            <p:nvPr/>
          </p:nvSpPr>
          <p:spPr>
            <a:xfrm rot="16200000">
              <a:off x="4229333" y="2852779"/>
              <a:ext cx="2837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Energy [MeV]</a:t>
              </a:r>
            </a:p>
          </p:txBody>
        </p:sp>
        <p:cxnSp>
          <p:nvCxnSpPr>
            <p:cNvPr id="86" name="Connettore 1 85">
              <a:extLst>
                <a:ext uri="{FF2B5EF4-FFF2-40B4-BE49-F238E27FC236}">
                  <a16:creationId xmlns:a16="http://schemas.microsoft.com/office/drawing/2014/main" id="{73976AD1-8833-530D-F9B9-9F6DFE71D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4991" y="4284076"/>
              <a:ext cx="7909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E4A95354-7EA2-FBAF-DA8A-CCF5CE60614A}"/>
                </a:ext>
              </a:extLst>
            </p:cNvPr>
            <p:cNvSpPr txBox="1"/>
            <p:nvPr/>
          </p:nvSpPr>
          <p:spPr>
            <a:xfrm rot="21139518">
              <a:off x="7775928" y="4669610"/>
              <a:ext cx="940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SD yrast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42E1351B-6B2D-C86C-388B-6301297D33D4}"/>
                </a:ext>
              </a:extLst>
            </p:cNvPr>
            <p:cNvSpPr txBox="1"/>
            <p:nvPr/>
          </p:nvSpPr>
          <p:spPr>
            <a:xfrm rot="20078017">
              <a:off x="7718049" y="5354360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ND yrast</a:t>
              </a:r>
            </a:p>
          </p:txBody>
        </p:sp>
        <p:sp>
          <p:nvSpPr>
            <p:cNvPr id="95" name="Figura a mano libera 94">
              <a:extLst>
                <a:ext uri="{FF2B5EF4-FFF2-40B4-BE49-F238E27FC236}">
                  <a16:creationId xmlns:a16="http://schemas.microsoft.com/office/drawing/2014/main" id="{CDC103FB-8652-A246-60DF-296D31129B99}"/>
                </a:ext>
              </a:extLst>
            </p:cNvPr>
            <p:cNvSpPr/>
            <p:nvPr/>
          </p:nvSpPr>
          <p:spPr>
            <a:xfrm>
              <a:off x="6301054" y="3005829"/>
              <a:ext cx="4787846" cy="2968889"/>
            </a:xfrm>
            <a:custGeom>
              <a:avLst/>
              <a:gdLst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127183 w 5447899"/>
                <a:gd name="connsiteY2" fmla="*/ 2656572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7899" h="3282214">
                  <a:moveTo>
                    <a:pt x="0" y="3282214"/>
                  </a:moveTo>
                  <a:cubicBezTo>
                    <a:pt x="400251" y="3199597"/>
                    <a:pt x="829377" y="3091314"/>
                    <a:pt x="1164657" y="2993457"/>
                  </a:cubicBezTo>
                  <a:cubicBezTo>
                    <a:pt x="1499937" y="2895600"/>
                    <a:pt x="1556084" y="2882766"/>
                    <a:pt x="2011680" y="2695073"/>
                  </a:cubicBezTo>
                  <a:cubicBezTo>
                    <a:pt x="2467276" y="2507380"/>
                    <a:pt x="3277402" y="1913823"/>
                    <a:pt x="3724977" y="1578543"/>
                  </a:cubicBezTo>
                  <a:cubicBezTo>
                    <a:pt x="4172552" y="1243263"/>
                    <a:pt x="4697129" y="683393"/>
                    <a:pt x="4697129" y="683393"/>
                  </a:cubicBezTo>
                  <a:lnTo>
                    <a:pt x="5447899" y="0"/>
                  </a:lnTo>
                  <a:lnTo>
                    <a:pt x="5447899" y="0"/>
                  </a:lnTo>
                </a:path>
              </a:pathLst>
            </a:custGeom>
            <a:noFill/>
            <a:ln w="6985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igura a mano libera 95">
              <a:extLst>
                <a:ext uri="{FF2B5EF4-FFF2-40B4-BE49-F238E27FC236}">
                  <a16:creationId xmlns:a16="http://schemas.microsoft.com/office/drawing/2014/main" id="{69372A3D-5B7E-9AA0-5438-6560EA05CB5D}"/>
                </a:ext>
              </a:extLst>
            </p:cNvPr>
            <p:cNvSpPr/>
            <p:nvPr/>
          </p:nvSpPr>
          <p:spPr>
            <a:xfrm>
              <a:off x="6624358" y="4979068"/>
              <a:ext cx="2112403" cy="836508"/>
            </a:xfrm>
            <a:custGeom>
              <a:avLst/>
              <a:gdLst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127183 w 5447899"/>
                <a:gd name="connsiteY2" fmla="*/ 2656572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788191 w 5447899"/>
                <a:gd name="connsiteY1" fmla="*/ 3191986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4659708"/>
                <a:gd name="connsiteY0" fmla="*/ 3191986 h 3191986"/>
                <a:gd name="connsiteX1" fmla="*/ 1223489 w 4659708"/>
                <a:gd name="connsiteY1" fmla="*/ 2695073 h 3191986"/>
                <a:gd name="connsiteX2" fmla="*/ 2936786 w 4659708"/>
                <a:gd name="connsiteY2" fmla="*/ 1578543 h 3191986"/>
                <a:gd name="connsiteX3" fmla="*/ 3908938 w 4659708"/>
                <a:gd name="connsiteY3" fmla="*/ 683393 h 3191986"/>
                <a:gd name="connsiteX4" fmla="*/ 4659708 w 4659708"/>
                <a:gd name="connsiteY4" fmla="*/ 0 h 3191986"/>
                <a:gd name="connsiteX5" fmla="*/ 4659708 w 4659708"/>
                <a:gd name="connsiteY5" fmla="*/ 0 h 319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708" h="3191986">
                  <a:moveTo>
                    <a:pt x="0" y="3191986"/>
                  </a:moveTo>
                  <a:cubicBezTo>
                    <a:pt x="335280" y="3094129"/>
                    <a:pt x="734025" y="2963980"/>
                    <a:pt x="1223489" y="2695073"/>
                  </a:cubicBezTo>
                  <a:cubicBezTo>
                    <a:pt x="1712953" y="2426166"/>
                    <a:pt x="2489211" y="1913823"/>
                    <a:pt x="2936786" y="1578543"/>
                  </a:cubicBezTo>
                  <a:cubicBezTo>
                    <a:pt x="3384361" y="1243263"/>
                    <a:pt x="3908938" y="683393"/>
                    <a:pt x="3908938" y="683393"/>
                  </a:cubicBezTo>
                  <a:lnTo>
                    <a:pt x="4659708" y="0"/>
                  </a:lnTo>
                  <a:lnTo>
                    <a:pt x="4659708" y="0"/>
                  </a:lnTo>
                </a:path>
              </a:pathLst>
            </a:custGeom>
            <a:noFill/>
            <a:ln w="1905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igura a mano libera 96">
              <a:extLst>
                <a:ext uri="{FF2B5EF4-FFF2-40B4-BE49-F238E27FC236}">
                  <a16:creationId xmlns:a16="http://schemas.microsoft.com/office/drawing/2014/main" id="{22D444E9-BDD1-A2ED-1F56-B7C4A0F3D99F}"/>
                </a:ext>
              </a:extLst>
            </p:cNvPr>
            <p:cNvSpPr/>
            <p:nvPr/>
          </p:nvSpPr>
          <p:spPr>
            <a:xfrm>
              <a:off x="6706388" y="4869583"/>
              <a:ext cx="2112403" cy="836508"/>
            </a:xfrm>
            <a:custGeom>
              <a:avLst/>
              <a:gdLst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127183 w 5447899"/>
                <a:gd name="connsiteY2" fmla="*/ 2656572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788191 w 5447899"/>
                <a:gd name="connsiteY1" fmla="*/ 3191986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4659708"/>
                <a:gd name="connsiteY0" fmla="*/ 3191986 h 3191986"/>
                <a:gd name="connsiteX1" fmla="*/ 1223489 w 4659708"/>
                <a:gd name="connsiteY1" fmla="*/ 2695073 h 3191986"/>
                <a:gd name="connsiteX2" fmla="*/ 2936786 w 4659708"/>
                <a:gd name="connsiteY2" fmla="*/ 1578543 h 3191986"/>
                <a:gd name="connsiteX3" fmla="*/ 3908938 w 4659708"/>
                <a:gd name="connsiteY3" fmla="*/ 683393 h 3191986"/>
                <a:gd name="connsiteX4" fmla="*/ 4659708 w 4659708"/>
                <a:gd name="connsiteY4" fmla="*/ 0 h 3191986"/>
                <a:gd name="connsiteX5" fmla="*/ 4659708 w 4659708"/>
                <a:gd name="connsiteY5" fmla="*/ 0 h 319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708" h="3191986">
                  <a:moveTo>
                    <a:pt x="0" y="3191986"/>
                  </a:moveTo>
                  <a:cubicBezTo>
                    <a:pt x="335280" y="3094129"/>
                    <a:pt x="734025" y="2963980"/>
                    <a:pt x="1223489" y="2695073"/>
                  </a:cubicBezTo>
                  <a:cubicBezTo>
                    <a:pt x="1712953" y="2426166"/>
                    <a:pt x="2489211" y="1913823"/>
                    <a:pt x="2936786" y="1578543"/>
                  </a:cubicBezTo>
                  <a:cubicBezTo>
                    <a:pt x="3384361" y="1243263"/>
                    <a:pt x="3908938" y="683393"/>
                    <a:pt x="3908938" y="683393"/>
                  </a:cubicBezTo>
                  <a:lnTo>
                    <a:pt x="4659708" y="0"/>
                  </a:lnTo>
                  <a:lnTo>
                    <a:pt x="4659708" y="0"/>
                  </a:lnTo>
                </a:path>
              </a:pathLst>
            </a:custGeom>
            <a:noFill/>
            <a:ln w="1905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7736E90B-1FD2-325B-97A5-F00E32295EBE}"/>
                </a:ext>
              </a:extLst>
            </p:cNvPr>
            <p:cNvSpPr txBox="1"/>
            <p:nvPr/>
          </p:nvSpPr>
          <p:spPr>
            <a:xfrm>
              <a:off x="6121979" y="599204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58883486-4A66-7BEE-897F-C48EBD0CF6C9}"/>
                </a:ext>
              </a:extLst>
            </p:cNvPr>
            <p:cNvSpPr/>
            <p:nvPr/>
          </p:nvSpPr>
          <p:spPr>
            <a:xfrm>
              <a:off x="6280407" y="1527781"/>
              <a:ext cx="5473033" cy="44794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6C56E784-DABD-4E8F-BBA5-05ED2A552BEE}"/>
                </a:ext>
              </a:extLst>
            </p:cNvPr>
            <p:cNvSpPr txBox="1"/>
            <p:nvPr/>
          </p:nvSpPr>
          <p:spPr>
            <a:xfrm>
              <a:off x="6962678" y="5994518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B0CC59F8-2D05-0F78-E235-C49563D11E2F}"/>
                </a:ext>
              </a:extLst>
            </p:cNvPr>
            <p:cNvSpPr txBox="1"/>
            <p:nvPr/>
          </p:nvSpPr>
          <p:spPr>
            <a:xfrm>
              <a:off x="7828937" y="5994518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DC68664-3AF6-80D3-C174-94C8770254CC}"/>
                </a:ext>
              </a:extLst>
            </p:cNvPr>
            <p:cNvSpPr txBox="1"/>
            <p:nvPr/>
          </p:nvSpPr>
          <p:spPr>
            <a:xfrm>
              <a:off x="8740942" y="5994518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AD9EC7D9-1CE7-616C-31C1-8E72596C47A8}"/>
                </a:ext>
              </a:extLst>
            </p:cNvPr>
            <p:cNvSpPr txBox="1"/>
            <p:nvPr/>
          </p:nvSpPr>
          <p:spPr>
            <a:xfrm>
              <a:off x="9639103" y="5994518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DE45D468-F969-F4DF-8E5B-AFE1A5E7D040}"/>
                </a:ext>
              </a:extLst>
            </p:cNvPr>
            <p:cNvSpPr txBox="1"/>
            <p:nvPr/>
          </p:nvSpPr>
          <p:spPr>
            <a:xfrm>
              <a:off x="10554719" y="5994518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AE769B90-0A69-95C3-7DA7-BAB98AB04D40}"/>
                </a:ext>
              </a:extLst>
            </p:cNvPr>
            <p:cNvSpPr txBox="1"/>
            <p:nvPr/>
          </p:nvSpPr>
          <p:spPr>
            <a:xfrm>
              <a:off x="8577565" y="6257513"/>
              <a:ext cx="704676" cy="417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cxnSp>
          <p:nvCxnSpPr>
            <p:cNvPr id="81" name="Connettore 1 80">
              <a:extLst>
                <a:ext uri="{FF2B5EF4-FFF2-40B4-BE49-F238E27FC236}">
                  <a16:creationId xmlns:a16="http://schemas.microsoft.com/office/drawing/2014/main" id="{D30BD9A0-54BB-29B9-8CDE-089FE7AE1398}"/>
                </a:ext>
              </a:extLst>
            </p:cNvPr>
            <p:cNvCxnSpPr/>
            <p:nvPr/>
          </p:nvCxnSpPr>
          <p:spPr>
            <a:xfrm>
              <a:off x="7156527" y="5905489"/>
              <a:ext cx="0" cy="890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>
              <a:extLst>
                <a:ext uri="{FF2B5EF4-FFF2-40B4-BE49-F238E27FC236}">
                  <a16:creationId xmlns:a16="http://schemas.microsoft.com/office/drawing/2014/main" id="{B2288417-47BF-614B-FE1E-9B4AE1BB4944}"/>
                </a:ext>
              </a:extLst>
            </p:cNvPr>
            <p:cNvCxnSpPr/>
            <p:nvPr/>
          </p:nvCxnSpPr>
          <p:spPr>
            <a:xfrm>
              <a:off x="8063562" y="5907231"/>
              <a:ext cx="0" cy="890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>
              <a:extLst>
                <a:ext uri="{FF2B5EF4-FFF2-40B4-BE49-F238E27FC236}">
                  <a16:creationId xmlns:a16="http://schemas.microsoft.com/office/drawing/2014/main" id="{F73C355C-C0F7-6C70-41DE-153A429F8F26}"/>
                </a:ext>
              </a:extLst>
            </p:cNvPr>
            <p:cNvCxnSpPr/>
            <p:nvPr/>
          </p:nvCxnSpPr>
          <p:spPr>
            <a:xfrm>
              <a:off x="8929904" y="5908976"/>
              <a:ext cx="0" cy="890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>
              <a:extLst>
                <a:ext uri="{FF2B5EF4-FFF2-40B4-BE49-F238E27FC236}">
                  <a16:creationId xmlns:a16="http://schemas.microsoft.com/office/drawing/2014/main" id="{D291BC6F-8A12-66CC-199B-F6950A005FA9}"/>
                </a:ext>
              </a:extLst>
            </p:cNvPr>
            <p:cNvCxnSpPr/>
            <p:nvPr/>
          </p:nvCxnSpPr>
          <p:spPr>
            <a:xfrm>
              <a:off x="9847110" y="5910720"/>
              <a:ext cx="0" cy="890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>
              <a:extLst>
                <a:ext uri="{FF2B5EF4-FFF2-40B4-BE49-F238E27FC236}">
                  <a16:creationId xmlns:a16="http://schemas.microsoft.com/office/drawing/2014/main" id="{6237C109-746B-D405-03A1-ADCF0DD20F5C}"/>
                </a:ext>
              </a:extLst>
            </p:cNvPr>
            <p:cNvCxnSpPr/>
            <p:nvPr/>
          </p:nvCxnSpPr>
          <p:spPr>
            <a:xfrm>
              <a:off x="10723626" y="5912462"/>
              <a:ext cx="0" cy="890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e 118">
              <a:extLst>
                <a:ext uri="{FF2B5EF4-FFF2-40B4-BE49-F238E27FC236}">
                  <a16:creationId xmlns:a16="http://schemas.microsoft.com/office/drawing/2014/main" id="{F366315D-BFE7-883D-E1F2-21168A6CA7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6066" y="4801632"/>
              <a:ext cx="252000" cy="12836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4EA12E37-C80F-927B-426B-015D04B76440}"/>
                </a:ext>
              </a:extLst>
            </p:cNvPr>
            <p:cNvSpPr txBox="1"/>
            <p:nvPr/>
          </p:nvSpPr>
          <p:spPr>
            <a:xfrm>
              <a:off x="5824543" y="2480371"/>
              <a:ext cx="387698" cy="334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cxnSp>
          <p:nvCxnSpPr>
            <p:cNvPr id="87" name="Connettore 1 86">
              <a:extLst>
                <a:ext uri="{FF2B5EF4-FFF2-40B4-BE49-F238E27FC236}">
                  <a16:creationId xmlns:a16="http://schemas.microsoft.com/office/drawing/2014/main" id="{D1F2CAE7-96BE-3E48-4ADB-911FB5FF4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4991" y="2647409"/>
              <a:ext cx="7909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CABD8044-08D6-E737-613E-E39F1D380F0C}"/>
                </a:ext>
              </a:extLst>
            </p:cNvPr>
            <p:cNvGrpSpPr/>
            <p:nvPr/>
          </p:nvGrpSpPr>
          <p:grpSpPr>
            <a:xfrm>
              <a:off x="9826140" y="1627387"/>
              <a:ext cx="1790778" cy="1845807"/>
              <a:chOff x="8909486" y="1832318"/>
              <a:chExt cx="1790778" cy="1845807"/>
            </a:xfrm>
          </p:grpSpPr>
          <p:pic>
            <p:nvPicPr>
              <p:cNvPr id="111" name="Immagine 110">
                <a:extLst>
                  <a:ext uri="{FF2B5EF4-FFF2-40B4-BE49-F238E27FC236}">
                    <a16:creationId xmlns:a16="http://schemas.microsoft.com/office/drawing/2014/main" id="{C06A6B6E-C6C6-AF58-F8F7-B56055AB62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09486" y="1832318"/>
                <a:ext cx="1790776" cy="1845807"/>
              </a:xfrm>
              <a:prstGeom prst="rect">
                <a:avLst/>
              </a:prstGeom>
            </p:spPr>
          </p:pic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A53E7583-FD58-C059-CDB2-BEAFE75BDA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6209" y="2765980"/>
                <a:ext cx="424055" cy="21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3A072E76-D349-B6B0-8975-9C3D75D405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56470" y="2724774"/>
                <a:ext cx="287296" cy="288000"/>
              </a:xfrm>
              <a:prstGeom prst="ellipse">
                <a:avLst/>
              </a:prstGeom>
              <a:solidFill>
                <a:srgbClr val="0432FF">
                  <a:alpha val="75000"/>
                </a:srgbClr>
              </a:solid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E11ECF68-9803-5771-8D6E-7B9381E9FBCF}"/>
                </a:ext>
              </a:extLst>
            </p:cNvPr>
            <p:cNvSpPr txBox="1"/>
            <p:nvPr/>
          </p:nvSpPr>
          <p:spPr>
            <a:xfrm>
              <a:off x="6404002" y="1510842"/>
              <a:ext cx="431962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Main Issues: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Population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32FF"/>
                  </a:solidFill>
                  <a:latin typeface="Arial"/>
                </a:rPr>
                <a:t> Structure 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32FF"/>
                  </a:solidFill>
                  <a:latin typeface="Arial"/>
                </a:rPr>
                <a:t> Decay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r>
                <a:rPr lang="en-US" b="1" i="1" dirty="0">
                  <a:solidFill>
                    <a:srgbClr val="0432FF"/>
                  </a:solidFill>
                  <a:latin typeface="Arial"/>
                </a:rPr>
                <a:t>    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en-US" sz="1800" i="1" u="none" strike="noStrike" kern="1200" cap="none" spc="0" normalizeH="0" baseline="0" noProof="0" dirty="0" err="1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quantu</a:t>
              </a:r>
              <a:r>
                <a:rPr lang="en-US" i="1" dirty="0">
                  <a:solidFill>
                    <a:srgbClr val="0432FF"/>
                  </a:solidFill>
                  <a:latin typeface="Arial"/>
                </a:rPr>
                <a:t>m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tunneling</a:t>
              </a:r>
            </a:p>
            <a:p>
              <a:r>
                <a:rPr lang="en-US" i="1" dirty="0">
                  <a:solidFill>
                    <a:srgbClr val="0432FF"/>
                  </a:solidFill>
                  <a:latin typeface="Arial"/>
                </a:rPr>
                <a:t>     </a:t>
              </a: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through potential barrier) </a:t>
              </a:r>
            </a:p>
            <a:p>
              <a:endParaRPr lang="en-US" b="1" i="1" dirty="0">
                <a:solidFill>
                  <a:srgbClr val="0432FF"/>
                </a:solidFill>
                <a:latin typeface="Arial"/>
              </a:endParaRPr>
            </a:p>
          </p:txBody>
        </p:sp>
        <p:sp>
          <p:nvSpPr>
            <p:cNvPr id="63" name="Figura a mano libera 62">
              <a:extLst>
                <a:ext uri="{FF2B5EF4-FFF2-40B4-BE49-F238E27FC236}">
                  <a16:creationId xmlns:a16="http://schemas.microsoft.com/office/drawing/2014/main" id="{2E67069D-A9C0-175C-9F17-A75E27746390}"/>
                </a:ext>
              </a:extLst>
            </p:cNvPr>
            <p:cNvSpPr/>
            <p:nvPr/>
          </p:nvSpPr>
          <p:spPr>
            <a:xfrm>
              <a:off x="7045907" y="3392961"/>
              <a:ext cx="4063640" cy="1406500"/>
            </a:xfrm>
            <a:custGeom>
              <a:avLst/>
              <a:gdLst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127183 w 5447899"/>
                <a:gd name="connsiteY2" fmla="*/ 2656572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55032 w 5447899"/>
                <a:gd name="connsiteY1" fmla="*/ 301270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3022332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697129 w 5447899"/>
                <a:gd name="connsiteY4" fmla="*/ 683393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7 w 5447899"/>
                <a:gd name="connsiteY3" fmla="*/ 1578543 h 3282214"/>
                <a:gd name="connsiteX4" fmla="*/ 4754549 w 5447899"/>
                <a:gd name="connsiteY4" fmla="*/ 811620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164657 w 5447899"/>
                <a:gd name="connsiteY1" fmla="*/ 2993457 h 3282214"/>
                <a:gd name="connsiteX2" fmla="*/ 2011680 w 5447899"/>
                <a:gd name="connsiteY2" fmla="*/ 2695073 h 3282214"/>
                <a:gd name="connsiteX3" fmla="*/ 3724978 w 5447899"/>
                <a:gd name="connsiteY3" fmla="*/ 1664026 h 3282214"/>
                <a:gd name="connsiteX4" fmla="*/ 4754549 w 5447899"/>
                <a:gd name="connsiteY4" fmla="*/ 811620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245644 w 5447899"/>
                <a:gd name="connsiteY1" fmla="*/ 3074727 h 3282214"/>
                <a:gd name="connsiteX2" fmla="*/ 2011680 w 5447899"/>
                <a:gd name="connsiteY2" fmla="*/ 2695073 h 3282214"/>
                <a:gd name="connsiteX3" fmla="*/ 3724978 w 5447899"/>
                <a:gd name="connsiteY3" fmla="*/ 1664026 h 3282214"/>
                <a:gd name="connsiteX4" fmla="*/ 4754549 w 5447899"/>
                <a:gd name="connsiteY4" fmla="*/ 811620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245644 w 5447899"/>
                <a:gd name="connsiteY1" fmla="*/ 3074727 h 3282214"/>
                <a:gd name="connsiteX2" fmla="*/ 2428186 w 5447899"/>
                <a:gd name="connsiteY2" fmla="*/ 2674754 h 3282214"/>
                <a:gd name="connsiteX3" fmla="*/ 3724978 w 5447899"/>
                <a:gd name="connsiteY3" fmla="*/ 1664026 h 3282214"/>
                <a:gd name="connsiteX4" fmla="*/ 4754549 w 5447899"/>
                <a:gd name="connsiteY4" fmla="*/ 811620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  <a:gd name="connsiteX0" fmla="*/ 0 w 5447899"/>
                <a:gd name="connsiteY0" fmla="*/ 3282214 h 3282214"/>
                <a:gd name="connsiteX1" fmla="*/ 1245644 w 5447899"/>
                <a:gd name="connsiteY1" fmla="*/ 3074727 h 3282214"/>
                <a:gd name="connsiteX2" fmla="*/ 2428186 w 5447899"/>
                <a:gd name="connsiteY2" fmla="*/ 2674754 h 3282214"/>
                <a:gd name="connsiteX3" fmla="*/ 3805965 w 5447899"/>
                <a:gd name="connsiteY3" fmla="*/ 1785931 h 3282214"/>
                <a:gd name="connsiteX4" fmla="*/ 4754549 w 5447899"/>
                <a:gd name="connsiteY4" fmla="*/ 811620 h 3282214"/>
                <a:gd name="connsiteX5" fmla="*/ 5447899 w 5447899"/>
                <a:gd name="connsiteY5" fmla="*/ 0 h 3282214"/>
                <a:gd name="connsiteX6" fmla="*/ 5447899 w 5447899"/>
                <a:gd name="connsiteY6" fmla="*/ 0 h 32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7899" h="3282214">
                  <a:moveTo>
                    <a:pt x="0" y="3282214"/>
                  </a:moveTo>
                  <a:cubicBezTo>
                    <a:pt x="400251" y="3199597"/>
                    <a:pt x="840946" y="3175970"/>
                    <a:pt x="1245644" y="3074727"/>
                  </a:cubicBezTo>
                  <a:cubicBezTo>
                    <a:pt x="1650342" y="2973484"/>
                    <a:pt x="2001466" y="2889553"/>
                    <a:pt x="2428186" y="2674754"/>
                  </a:cubicBezTo>
                  <a:cubicBezTo>
                    <a:pt x="2854906" y="2459955"/>
                    <a:pt x="3418238" y="2096453"/>
                    <a:pt x="3805965" y="1785931"/>
                  </a:cubicBezTo>
                  <a:cubicBezTo>
                    <a:pt x="4193692" y="1475409"/>
                    <a:pt x="4754549" y="811620"/>
                    <a:pt x="4754549" y="811620"/>
                  </a:cubicBezTo>
                  <a:lnTo>
                    <a:pt x="5447899" y="0"/>
                  </a:lnTo>
                  <a:lnTo>
                    <a:pt x="5447899" y="0"/>
                  </a:lnTo>
                </a:path>
              </a:pathLst>
            </a:cu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5C7D98A0-6625-08C4-8207-6EF0DF3D6CF9}"/>
                </a:ext>
              </a:extLst>
            </p:cNvPr>
            <p:cNvSpPr/>
            <p:nvPr/>
          </p:nvSpPr>
          <p:spPr>
            <a:xfrm>
              <a:off x="6519490" y="3328793"/>
              <a:ext cx="526417" cy="34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45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CC744A9-F270-4BED-76DF-BAF5D09DF430}"/>
              </a:ext>
            </a:extLst>
          </p:cNvPr>
          <p:cNvSpPr/>
          <p:nvPr/>
        </p:nvSpPr>
        <p:spPr>
          <a:xfrm>
            <a:off x="5488966" y="1373492"/>
            <a:ext cx="6461449" cy="530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7AA3505E-7BFB-EBCE-CB75-8CB07A4901D5}"/>
              </a:ext>
            </a:extLst>
          </p:cNvPr>
          <p:cNvGrpSpPr>
            <a:grpSpLocks noChangeAspect="1"/>
          </p:cNvGrpSpPr>
          <p:nvPr/>
        </p:nvGrpSpPr>
        <p:grpSpPr>
          <a:xfrm>
            <a:off x="10472480" y="3595217"/>
            <a:ext cx="1012427" cy="928771"/>
            <a:chOff x="5002817" y="436842"/>
            <a:chExt cx="1280375" cy="1141212"/>
          </a:xfrm>
        </p:grpSpPr>
        <p:pic>
          <p:nvPicPr>
            <p:cNvPr id="104" name="Immagine 3">
              <a:extLst>
                <a:ext uri="{FF2B5EF4-FFF2-40B4-BE49-F238E27FC236}">
                  <a16:creationId xmlns:a16="http://schemas.microsoft.com/office/drawing/2014/main" id="{95FA8F4A-28A8-C856-F737-6D4BCD603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6200000">
              <a:off x="5366985" y="781940"/>
              <a:ext cx="468000" cy="936000"/>
            </a:xfrm>
            <a:prstGeom prst="rect">
              <a:avLst/>
            </a:prstGeom>
          </p:spPr>
        </p:pic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3D16E4D4-14B7-D2C2-9E2A-3A7AC7A086FE}"/>
                </a:ext>
              </a:extLst>
            </p:cNvPr>
            <p:cNvGrpSpPr/>
            <p:nvPr/>
          </p:nvGrpSpPr>
          <p:grpSpPr>
            <a:xfrm>
              <a:off x="5002817" y="436842"/>
              <a:ext cx="1280375" cy="1141212"/>
              <a:chOff x="7170116" y="-17507"/>
              <a:chExt cx="1280375" cy="1141212"/>
            </a:xfrm>
          </p:grpSpPr>
          <p:cxnSp>
            <p:nvCxnSpPr>
              <p:cNvPr id="106" name="Connettore 2 105">
                <a:extLst>
                  <a:ext uri="{FF2B5EF4-FFF2-40B4-BE49-F238E27FC236}">
                    <a16:creationId xmlns:a16="http://schemas.microsoft.com/office/drawing/2014/main" id="{A19672BD-0A75-1F52-62A3-D459D5D3A2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4009" y="163420"/>
                <a:ext cx="0" cy="9602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ttore 2 106">
                <a:extLst>
                  <a:ext uri="{FF2B5EF4-FFF2-40B4-BE49-F238E27FC236}">
                    <a16:creationId xmlns:a16="http://schemas.microsoft.com/office/drawing/2014/main" id="{0FA6E5AD-A3F1-ACB4-EE4F-F40A80A9B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0116" y="800450"/>
                <a:ext cx="127391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CasellaDiTesto 107">
                <a:extLst>
                  <a:ext uri="{FF2B5EF4-FFF2-40B4-BE49-F238E27FC236}">
                    <a16:creationId xmlns:a16="http://schemas.microsoft.com/office/drawing/2014/main" id="{BE861348-7AA6-672C-FE32-D4FFD648625B}"/>
                  </a:ext>
                </a:extLst>
              </p:cNvPr>
              <p:cNvSpPr txBox="1"/>
              <p:nvPr/>
            </p:nvSpPr>
            <p:spPr>
              <a:xfrm>
                <a:off x="7787285" y="-17507"/>
                <a:ext cx="263215" cy="36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109" name="Freccia circolare a sinistra 108">
                <a:extLst>
                  <a:ext uri="{FF2B5EF4-FFF2-40B4-BE49-F238E27FC236}">
                    <a16:creationId xmlns:a16="http://schemas.microsoft.com/office/drawing/2014/main" id="{C8D337AF-F5F3-15C2-D929-5B85D1285A7E}"/>
                  </a:ext>
                </a:extLst>
              </p:cNvPr>
              <p:cNvSpPr/>
              <p:nvPr/>
            </p:nvSpPr>
            <p:spPr>
              <a:xfrm rot="10800000" flipH="1">
                <a:off x="7668247" y="347376"/>
                <a:ext cx="300437" cy="120036"/>
              </a:xfrm>
              <a:prstGeom prst="curvedLeftArrow">
                <a:avLst>
                  <a:gd name="adj1" fmla="val 0"/>
                  <a:gd name="adj2" fmla="val 15800"/>
                  <a:gd name="adj3" fmla="val 25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CasellaDiTesto 109">
                <a:extLst>
                  <a:ext uri="{FF2B5EF4-FFF2-40B4-BE49-F238E27FC236}">
                    <a16:creationId xmlns:a16="http://schemas.microsoft.com/office/drawing/2014/main" id="{F0B48949-B25B-52BE-E353-666E23816D43}"/>
                  </a:ext>
                </a:extLst>
              </p:cNvPr>
              <p:cNvSpPr txBox="1"/>
              <p:nvPr/>
            </p:nvSpPr>
            <p:spPr>
              <a:xfrm>
                <a:off x="8187277" y="728039"/>
                <a:ext cx="263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</a:t>
                </a:r>
              </a:p>
            </p:txBody>
          </p:sp>
        </p:grp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0E4E58B6-3FC6-11BB-85FB-D0CA0E17106B}"/>
              </a:ext>
            </a:extLst>
          </p:cNvPr>
          <p:cNvGrpSpPr/>
          <p:nvPr/>
        </p:nvGrpSpPr>
        <p:grpSpPr>
          <a:xfrm>
            <a:off x="8801209" y="4569084"/>
            <a:ext cx="1167453" cy="1063505"/>
            <a:chOff x="4690393" y="4407367"/>
            <a:chExt cx="1328398" cy="1175743"/>
          </a:xfrm>
        </p:grpSpPr>
        <p:pic>
          <p:nvPicPr>
            <p:cNvPr id="98" name="Immagine 88">
              <a:extLst>
                <a:ext uri="{FF2B5EF4-FFF2-40B4-BE49-F238E27FC236}">
                  <a16:creationId xmlns:a16="http://schemas.microsoft.com/office/drawing/2014/main" id="{977D323D-FF72-C0D8-E08A-8DFC3C500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978597" y="4948136"/>
              <a:ext cx="710848" cy="473897"/>
            </a:xfrm>
            <a:prstGeom prst="rect">
              <a:avLst/>
            </a:prstGeom>
          </p:spPr>
        </p:pic>
        <p:cxnSp>
          <p:nvCxnSpPr>
            <p:cNvPr id="99" name="Connettore 2 98">
              <a:extLst>
                <a:ext uri="{FF2B5EF4-FFF2-40B4-BE49-F238E27FC236}">
                  <a16:creationId xmlns:a16="http://schemas.microsoft.com/office/drawing/2014/main" id="{44C750B6-BF40-9E04-40EE-CA39DCA70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0971" y="4575110"/>
              <a:ext cx="0" cy="1008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2 99">
              <a:extLst>
                <a:ext uri="{FF2B5EF4-FFF2-40B4-BE49-F238E27FC236}">
                  <a16:creationId xmlns:a16="http://schemas.microsoft.com/office/drawing/2014/main" id="{FA4822C2-1E92-D60F-66D3-DE5D9057CAFE}"/>
                </a:ext>
              </a:extLst>
            </p:cNvPr>
            <p:cNvCxnSpPr>
              <a:cxnSpLocks/>
            </p:cNvCxnSpPr>
            <p:nvPr/>
          </p:nvCxnSpPr>
          <p:spPr>
            <a:xfrm>
              <a:off x="4690393" y="5207899"/>
              <a:ext cx="13283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4517AA0F-AB58-FD59-A6C8-33ABB9DD9E91}"/>
                </a:ext>
              </a:extLst>
            </p:cNvPr>
            <p:cNvSpPr txBox="1"/>
            <p:nvPr/>
          </p:nvSpPr>
          <p:spPr>
            <a:xfrm>
              <a:off x="5303680" y="4407367"/>
              <a:ext cx="274473" cy="385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2" name="Freccia circolare a sinistra 101">
              <a:extLst>
                <a:ext uri="{FF2B5EF4-FFF2-40B4-BE49-F238E27FC236}">
                  <a16:creationId xmlns:a16="http://schemas.microsoft.com/office/drawing/2014/main" id="{A77A5884-8428-A520-5723-CD3BF84EB60F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5199117" y="4716618"/>
              <a:ext cx="324000" cy="144000"/>
            </a:xfrm>
            <a:prstGeom prst="curvedLeftArrow">
              <a:avLst>
                <a:gd name="adj1" fmla="val 0"/>
                <a:gd name="adj2" fmla="val 158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38CF255F-7A72-75C1-2A4B-484C46969B0A}"/>
                </a:ext>
              </a:extLst>
            </p:cNvPr>
            <p:cNvSpPr txBox="1"/>
            <p:nvPr/>
          </p:nvSpPr>
          <p:spPr>
            <a:xfrm>
              <a:off x="5710194" y="5132391"/>
              <a:ext cx="274472" cy="385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</a:t>
              </a:r>
            </a:p>
          </p:txBody>
        </p:sp>
      </p:grpSp>
      <p:sp>
        <p:nvSpPr>
          <p:cNvPr id="71" name="Rettangolo 70">
            <a:extLst>
              <a:ext uri="{FF2B5EF4-FFF2-40B4-BE49-F238E27FC236}">
                <a16:creationId xmlns:a16="http://schemas.microsoft.com/office/drawing/2014/main" id="{4CB5D47F-A832-9ECA-CF8F-590EBAC0CEF3}"/>
              </a:ext>
            </a:extLst>
          </p:cNvPr>
          <p:cNvSpPr/>
          <p:nvPr/>
        </p:nvSpPr>
        <p:spPr>
          <a:xfrm>
            <a:off x="8374071" y="2546469"/>
            <a:ext cx="416430" cy="39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02825039-DFCE-79F0-03E9-004DF69EEB64}"/>
              </a:ext>
            </a:extLst>
          </p:cNvPr>
          <p:cNvSpPr txBox="1"/>
          <p:nvPr/>
        </p:nvSpPr>
        <p:spPr>
          <a:xfrm>
            <a:off x="5831978" y="4116884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54C3516E-7FC0-01EE-558E-4B94C466F94E}"/>
              </a:ext>
            </a:extLst>
          </p:cNvPr>
          <p:cNvSpPr txBox="1"/>
          <p:nvPr/>
        </p:nvSpPr>
        <p:spPr>
          <a:xfrm rot="16200000">
            <a:off x="4229333" y="2852779"/>
            <a:ext cx="2837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[MeV]</a:t>
            </a:r>
          </a:p>
        </p:txBody>
      </p:sp>
      <p:cxnSp>
        <p:nvCxnSpPr>
          <p:cNvPr id="86" name="Connettore 1 85">
            <a:extLst>
              <a:ext uri="{FF2B5EF4-FFF2-40B4-BE49-F238E27FC236}">
                <a16:creationId xmlns:a16="http://schemas.microsoft.com/office/drawing/2014/main" id="{73976AD1-8833-530D-F9B9-9F6DFE71DFC9}"/>
              </a:ext>
            </a:extLst>
          </p:cNvPr>
          <p:cNvCxnSpPr>
            <a:cxnSpLocks/>
          </p:cNvCxnSpPr>
          <p:nvPr/>
        </p:nvCxnSpPr>
        <p:spPr>
          <a:xfrm flipH="1">
            <a:off x="6194991" y="4284076"/>
            <a:ext cx="790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4A95354-7EA2-FBAF-DA8A-CCF5CE60614A}"/>
              </a:ext>
            </a:extLst>
          </p:cNvPr>
          <p:cNvSpPr txBox="1"/>
          <p:nvPr/>
        </p:nvSpPr>
        <p:spPr>
          <a:xfrm rot="21139518">
            <a:off x="7775928" y="4669610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 yrast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42E1351B-6B2D-C86C-388B-6301297D33D4}"/>
              </a:ext>
            </a:extLst>
          </p:cNvPr>
          <p:cNvSpPr txBox="1"/>
          <p:nvPr/>
        </p:nvSpPr>
        <p:spPr>
          <a:xfrm rot="20078017">
            <a:off x="7718049" y="535436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 yrast</a:t>
            </a:r>
          </a:p>
        </p:txBody>
      </p:sp>
      <p:sp>
        <p:nvSpPr>
          <p:cNvPr id="95" name="Figura a mano libera 94">
            <a:extLst>
              <a:ext uri="{FF2B5EF4-FFF2-40B4-BE49-F238E27FC236}">
                <a16:creationId xmlns:a16="http://schemas.microsoft.com/office/drawing/2014/main" id="{CDC103FB-8652-A246-60DF-296D31129B99}"/>
              </a:ext>
            </a:extLst>
          </p:cNvPr>
          <p:cNvSpPr/>
          <p:nvPr/>
        </p:nvSpPr>
        <p:spPr>
          <a:xfrm>
            <a:off x="6301054" y="3005829"/>
            <a:ext cx="4787846" cy="2968889"/>
          </a:xfrm>
          <a:custGeom>
            <a:avLst/>
            <a:gdLst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127183 w 5447899"/>
              <a:gd name="connsiteY2" fmla="*/ 2656572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7899" h="3282214">
                <a:moveTo>
                  <a:pt x="0" y="3282214"/>
                </a:moveTo>
                <a:cubicBezTo>
                  <a:pt x="400251" y="3199597"/>
                  <a:pt x="829377" y="3091314"/>
                  <a:pt x="1164657" y="2993457"/>
                </a:cubicBezTo>
                <a:cubicBezTo>
                  <a:pt x="1499937" y="2895600"/>
                  <a:pt x="1556084" y="2882766"/>
                  <a:pt x="2011680" y="2695073"/>
                </a:cubicBezTo>
                <a:cubicBezTo>
                  <a:pt x="2467276" y="2507380"/>
                  <a:pt x="3277402" y="1913823"/>
                  <a:pt x="3724977" y="1578543"/>
                </a:cubicBezTo>
                <a:cubicBezTo>
                  <a:pt x="4172552" y="1243263"/>
                  <a:pt x="4697129" y="683393"/>
                  <a:pt x="4697129" y="683393"/>
                </a:cubicBezTo>
                <a:lnTo>
                  <a:pt x="5447899" y="0"/>
                </a:lnTo>
                <a:lnTo>
                  <a:pt x="5447899" y="0"/>
                </a:lnTo>
              </a:path>
            </a:pathLst>
          </a:custGeom>
          <a:noFill/>
          <a:ln w="698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Figura a mano libera 95">
            <a:extLst>
              <a:ext uri="{FF2B5EF4-FFF2-40B4-BE49-F238E27FC236}">
                <a16:creationId xmlns:a16="http://schemas.microsoft.com/office/drawing/2014/main" id="{69372A3D-5B7E-9AA0-5438-6560EA05CB5D}"/>
              </a:ext>
            </a:extLst>
          </p:cNvPr>
          <p:cNvSpPr/>
          <p:nvPr/>
        </p:nvSpPr>
        <p:spPr>
          <a:xfrm>
            <a:off x="6624358" y="4979068"/>
            <a:ext cx="2112403" cy="836508"/>
          </a:xfrm>
          <a:custGeom>
            <a:avLst/>
            <a:gdLst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127183 w 5447899"/>
              <a:gd name="connsiteY2" fmla="*/ 2656572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788191 w 5447899"/>
              <a:gd name="connsiteY1" fmla="*/ 3191986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4659708"/>
              <a:gd name="connsiteY0" fmla="*/ 3191986 h 3191986"/>
              <a:gd name="connsiteX1" fmla="*/ 1223489 w 4659708"/>
              <a:gd name="connsiteY1" fmla="*/ 2695073 h 3191986"/>
              <a:gd name="connsiteX2" fmla="*/ 2936786 w 4659708"/>
              <a:gd name="connsiteY2" fmla="*/ 1578543 h 3191986"/>
              <a:gd name="connsiteX3" fmla="*/ 3908938 w 4659708"/>
              <a:gd name="connsiteY3" fmla="*/ 683393 h 3191986"/>
              <a:gd name="connsiteX4" fmla="*/ 4659708 w 4659708"/>
              <a:gd name="connsiteY4" fmla="*/ 0 h 3191986"/>
              <a:gd name="connsiteX5" fmla="*/ 4659708 w 4659708"/>
              <a:gd name="connsiteY5" fmla="*/ 0 h 31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9708" h="3191986">
                <a:moveTo>
                  <a:pt x="0" y="3191986"/>
                </a:moveTo>
                <a:cubicBezTo>
                  <a:pt x="335280" y="3094129"/>
                  <a:pt x="734025" y="2963980"/>
                  <a:pt x="1223489" y="2695073"/>
                </a:cubicBezTo>
                <a:cubicBezTo>
                  <a:pt x="1712953" y="2426166"/>
                  <a:pt x="2489211" y="1913823"/>
                  <a:pt x="2936786" y="1578543"/>
                </a:cubicBezTo>
                <a:cubicBezTo>
                  <a:pt x="3384361" y="1243263"/>
                  <a:pt x="3908938" y="683393"/>
                  <a:pt x="3908938" y="683393"/>
                </a:cubicBezTo>
                <a:lnTo>
                  <a:pt x="4659708" y="0"/>
                </a:lnTo>
                <a:lnTo>
                  <a:pt x="4659708" y="0"/>
                </a:ln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Figura a mano libera 96">
            <a:extLst>
              <a:ext uri="{FF2B5EF4-FFF2-40B4-BE49-F238E27FC236}">
                <a16:creationId xmlns:a16="http://schemas.microsoft.com/office/drawing/2014/main" id="{22D444E9-BDD1-A2ED-1F56-B7C4A0F3D99F}"/>
              </a:ext>
            </a:extLst>
          </p:cNvPr>
          <p:cNvSpPr/>
          <p:nvPr/>
        </p:nvSpPr>
        <p:spPr>
          <a:xfrm>
            <a:off x="6706388" y="4869583"/>
            <a:ext cx="2112403" cy="836508"/>
          </a:xfrm>
          <a:custGeom>
            <a:avLst/>
            <a:gdLst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127183 w 5447899"/>
              <a:gd name="connsiteY2" fmla="*/ 2656572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788191 w 5447899"/>
              <a:gd name="connsiteY1" fmla="*/ 3191986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4659708"/>
              <a:gd name="connsiteY0" fmla="*/ 3191986 h 3191986"/>
              <a:gd name="connsiteX1" fmla="*/ 1223489 w 4659708"/>
              <a:gd name="connsiteY1" fmla="*/ 2695073 h 3191986"/>
              <a:gd name="connsiteX2" fmla="*/ 2936786 w 4659708"/>
              <a:gd name="connsiteY2" fmla="*/ 1578543 h 3191986"/>
              <a:gd name="connsiteX3" fmla="*/ 3908938 w 4659708"/>
              <a:gd name="connsiteY3" fmla="*/ 683393 h 3191986"/>
              <a:gd name="connsiteX4" fmla="*/ 4659708 w 4659708"/>
              <a:gd name="connsiteY4" fmla="*/ 0 h 3191986"/>
              <a:gd name="connsiteX5" fmla="*/ 4659708 w 4659708"/>
              <a:gd name="connsiteY5" fmla="*/ 0 h 31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9708" h="3191986">
                <a:moveTo>
                  <a:pt x="0" y="3191986"/>
                </a:moveTo>
                <a:cubicBezTo>
                  <a:pt x="335280" y="3094129"/>
                  <a:pt x="734025" y="2963980"/>
                  <a:pt x="1223489" y="2695073"/>
                </a:cubicBezTo>
                <a:cubicBezTo>
                  <a:pt x="1712953" y="2426166"/>
                  <a:pt x="2489211" y="1913823"/>
                  <a:pt x="2936786" y="1578543"/>
                </a:cubicBezTo>
                <a:cubicBezTo>
                  <a:pt x="3384361" y="1243263"/>
                  <a:pt x="3908938" y="683393"/>
                  <a:pt x="3908938" y="683393"/>
                </a:cubicBezTo>
                <a:lnTo>
                  <a:pt x="4659708" y="0"/>
                </a:lnTo>
                <a:lnTo>
                  <a:pt x="4659708" y="0"/>
                </a:lnTo>
              </a:path>
            </a:pathLst>
          </a:cu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id="{7736E90B-1FD2-325B-97A5-F00E32295EBE}"/>
              </a:ext>
            </a:extLst>
          </p:cNvPr>
          <p:cNvSpPr txBox="1"/>
          <p:nvPr/>
        </p:nvSpPr>
        <p:spPr>
          <a:xfrm>
            <a:off x="6121979" y="59920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58883486-4A66-7BEE-897F-C48EBD0CF6C9}"/>
              </a:ext>
            </a:extLst>
          </p:cNvPr>
          <p:cNvSpPr/>
          <p:nvPr/>
        </p:nvSpPr>
        <p:spPr>
          <a:xfrm>
            <a:off x="6280407" y="1527781"/>
            <a:ext cx="5473033" cy="44794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6C56E784-DABD-4E8F-BBA5-05ED2A552BEE}"/>
              </a:ext>
            </a:extLst>
          </p:cNvPr>
          <p:cNvSpPr txBox="1"/>
          <p:nvPr/>
        </p:nvSpPr>
        <p:spPr>
          <a:xfrm>
            <a:off x="6962678" y="5994518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B0CC59F8-2D05-0F78-E235-C49563D11E2F}"/>
              </a:ext>
            </a:extLst>
          </p:cNvPr>
          <p:cNvSpPr txBox="1"/>
          <p:nvPr/>
        </p:nvSpPr>
        <p:spPr>
          <a:xfrm>
            <a:off x="7828937" y="5994518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EDC68664-3AF6-80D3-C174-94C8770254CC}"/>
              </a:ext>
            </a:extLst>
          </p:cNvPr>
          <p:cNvSpPr txBox="1"/>
          <p:nvPr/>
        </p:nvSpPr>
        <p:spPr>
          <a:xfrm>
            <a:off x="8740942" y="5994518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AD9EC7D9-1CE7-616C-31C1-8E72596C47A8}"/>
              </a:ext>
            </a:extLst>
          </p:cNvPr>
          <p:cNvSpPr txBox="1"/>
          <p:nvPr/>
        </p:nvSpPr>
        <p:spPr>
          <a:xfrm>
            <a:off x="9639103" y="5994518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E45D468-F969-F4DF-8E5B-AFE1A5E7D040}"/>
              </a:ext>
            </a:extLst>
          </p:cNvPr>
          <p:cNvSpPr txBox="1"/>
          <p:nvPr/>
        </p:nvSpPr>
        <p:spPr>
          <a:xfrm>
            <a:off x="10554719" y="5994518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AE769B90-0A69-95C3-7DA7-BAB98AB04D40}"/>
              </a:ext>
            </a:extLst>
          </p:cNvPr>
          <p:cNvSpPr txBox="1"/>
          <p:nvPr/>
        </p:nvSpPr>
        <p:spPr>
          <a:xfrm>
            <a:off x="8577565" y="6257513"/>
            <a:ext cx="704676" cy="417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</a:t>
            </a:r>
          </a:p>
        </p:txBody>
      </p:sp>
      <p:cxnSp>
        <p:nvCxnSpPr>
          <p:cNvPr id="81" name="Connettore 1 80">
            <a:extLst>
              <a:ext uri="{FF2B5EF4-FFF2-40B4-BE49-F238E27FC236}">
                <a16:creationId xmlns:a16="http://schemas.microsoft.com/office/drawing/2014/main" id="{D30BD9A0-54BB-29B9-8CDE-089FE7AE1398}"/>
              </a:ext>
            </a:extLst>
          </p:cNvPr>
          <p:cNvCxnSpPr/>
          <p:nvPr/>
        </p:nvCxnSpPr>
        <p:spPr>
          <a:xfrm>
            <a:off x="7156527" y="5905489"/>
            <a:ext cx="0" cy="890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>
            <a:extLst>
              <a:ext uri="{FF2B5EF4-FFF2-40B4-BE49-F238E27FC236}">
                <a16:creationId xmlns:a16="http://schemas.microsoft.com/office/drawing/2014/main" id="{B2288417-47BF-614B-FE1E-9B4AE1BB4944}"/>
              </a:ext>
            </a:extLst>
          </p:cNvPr>
          <p:cNvCxnSpPr/>
          <p:nvPr/>
        </p:nvCxnSpPr>
        <p:spPr>
          <a:xfrm>
            <a:off x="8063562" y="5907231"/>
            <a:ext cx="0" cy="890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1 82">
            <a:extLst>
              <a:ext uri="{FF2B5EF4-FFF2-40B4-BE49-F238E27FC236}">
                <a16:creationId xmlns:a16="http://schemas.microsoft.com/office/drawing/2014/main" id="{F73C355C-C0F7-6C70-41DE-153A429F8F26}"/>
              </a:ext>
            </a:extLst>
          </p:cNvPr>
          <p:cNvCxnSpPr/>
          <p:nvPr/>
        </p:nvCxnSpPr>
        <p:spPr>
          <a:xfrm>
            <a:off x="8929904" y="5908976"/>
            <a:ext cx="0" cy="890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>
            <a:extLst>
              <a:ext uri="{FF2B5EF4-FFF2-40B4-BE49-F238E27FC236}">
                <a16:creationId xmlns:a16="http://schemas.microsoft.com/office/drawing/2014/main" id="{D291BC6F-8A12-66CC-199B-F6950A005FA9}"/>
              </a:ext>
            </a:extLst>
          </p:cNvPr>
          <p:cNvCxnSpPr/>
          <p:nvPr/>
        </p:nvCxnSpPr>
        <p:spPr>
          <a:xfrm>
            <a:off x="9847110" y="5910720"/>
            <a:ext cx="0" cy="890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84">
            <a:extLst>
              <a:ext uri="{FF2B5EF4-FFF2-40B4-BE49-F238E27FC236}">
                <a16:creationId xmlns:a16="http://schemas.microsoft.com/office/drawing/2014/main" id="{6237C109-746B-D405-03A1-ADCF0DD20F5C}"/>
              </a:ext>
            </a:extLst>
          </p:cNvPr>
          <p:cNvCxnSpPr/>
          <p:nvPr/>
        </p:nvCxnSpPr>
        <p:spPr>
          <a:xfrm>
            <a:off x="10723626" y="5912462"/>
            <a:ext cx="0" cy="890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e 118">
            <a:extLst>
              <a:ext uri="{FF2B5EF4-FFF2-40B4-BE49-F238E27FC236}">
                <a16:creationId xmlns:a16="http://schemas.microsoft.com/office/drawing/2014/main" id="{F366315D-BFE7-883D-E1F2-21168A6CA709}"/>
              </a:ext>
            </a:extLst>
          </p:cNvPr>
          <p:cNvSpPr>
            <a:spLocks noChangeAspect="1"/>
          </p:cNvSpPr>
          <p:nvPr/>
        </p:nvSpPr>
        <p:spPr>
          <a:xfrm>
            <a:off x="6156066" y="4801632"/>
            <a:ext cx="252000" cy="1283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4EA12E37-C80F-927B-426B-015D04B76440}"/>
              </a:ext>
            </a:extLst>
          </p:cNvPr>
          <p:cNvSpPr txBox="1"/>
          <p:nvPr/>
        </p:nvSpPr>
        <p:spPr>
          <a:xfrm>
            <a:off x="5824543" y="2480371"/>
            <a:ext cx="387698" cy="334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87" name="Connettore 1 86">
            <a:extLst>
              <a:ext uri="{FF2B5EF4-FFF2-40B4-BE49-F238E27FC236}">
                <a16:creationId xmlns:a16="http://schemas.microsoft.com/office/drawing/2014/main" id="{D1F2CAE7-96BE-3E48-4ADB-911FB5FF4AD3}"/>
              </a:ext>
            </a:extLst>
          </p:cNvPr>
          <p:cNvCxnSpPr>
            <a:cxnSpLocks/>
          </p:cNvCxnSpPr>
          <p:nvPr/>
        </p:nvCxnSpPr>
        <p:spPr>
          <a:xfrm flipH="1">
            <a:off x="6194991" y="2647409"/>
            <a:ext cx="790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4A5F35-8383-31CB-1C39-67A4EC4D7ED0}"/>
              </a:ext>
            </a:extLst>
          </p:cNvPr>
          <p:cNvSpPr txBox="1"/>
          <p:nvPr/>
        </p:nvSpPr>
        <p:spPr>
          <a:xfrm>
            <a:off x="1" y="-4525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SPINNING the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Nucleus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HIGHEST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Angular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Momenta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(1985-2010)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03FE00-A9C8-6F27-52F8-B2720ACFA24C}"/>
              </a:ext>
            </a:extLst>
          </p:cNvPr>
          <p:cNvSpPr txBox="1"/>
          <p:nvPr/>
        </p:nvSpPr>
        <p:spPr>
          <a:xfrm>
            <a:off x="620" y="340794"/>
            <a:ext cx="121919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Superdeformed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it-IT" sz="2800" b="1" kern="0" dirty="0">
                <a:solidFill>
                  <a:srgbClr val="00FDFF"/>
                </a:solidFill>
                <a:latin typeface="Arial"/>
              </a:rPr>
              <a:t>S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tates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minima of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</a:t>
            </a:r>
            <a:endParaRPr kumimoji="0" lang="it-IT" sz="2800" i="0" u="none" strike="noStrike" kern="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&gt;350 SD bands discovered with </a:t>
            </a:r>
            <a:r>
              <a:rPr lang="en-US" sz="240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Arrays (up to 200 detectors)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3" descr="Dy152_discret.png">
            <a:extLst>
              <a:ext uri="{FF2B5EF4-FFF2-40B4-BE49-F238E27FC236}">
                <a16:creationId xmlns:a16="http://schemas.microsoft.com/office/drawing/2014/main" id="{CB66062F-1A33-7E3D-006F-395B2361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9" y="1380921"/>
            <a:ext cx="4982891" cy="357191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35EE45D-917F-747B-15F4-23D7EE994A6D}"/>
              </a:ext>
            </a:extLst>
          </p:cNvPr>
          <p:cNvSpPr txBox="1"/>
          <p:nvPr/>
        </p:nvSpPr>
        <p:spPr>
          <a:xfrm>
            <a:off x="789703" y="1520169"/>
            <a:ext cx="1974836" cy="6155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152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P.Twin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PRL57(1986) 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EAFE7E6-D483-9891-5501-D0F4AB658921}"/>
              </a:ext>
            </a:extLst>
          </p:cNvPr>
          <p:cNvSpPr txBox="1"/>
          <p:nvPr/>
        </p:nvSpPr>
        <p:spPr>
          <a:xfrm>
            <a:off x="798" y="5028078"/>
            <a:ext cx="54893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IPN extensive investigation in A~190</a:t>
            </a:r>
          </a:p>
          <a:p>
            <a:pPr algn="ctr"/>
            <a:endParaRPr lang="en-US" sz="800" b="1" i="1" dirty="0">
              <a:solidFill>
                <a:srgbClr val="00FDFF"/>
              </a:solidFill>
            </a:endParaRPr>
          </a:p>
          <a:p>
            <a:pPr algn="ctr"/>
            <a:r>
              <a:rPr lang="en-US" sz="2000" i="1" dirty="0" err="1">
                <a:solidFill>
                  <a:srgbClr val="00FDFF"/>
                </a:solidFill>
              </a:rPr>
              <a:t>Superdeformation</a:t>
            </a:r>
            <a:r>
              <a:rPr lang="en-US" sz="2000" i="1" dirty="0">
                <a:solidFill>
                  <a:srgbClr val="00FDFF"/>
                </a:solidFill>
              </a:rPr>
              <a:t> at </a:t>
            </a:r>
            <a:r>
              <a:rPr lang="en-US" sz="2000" i="1" dirty="0">
                <a:solidFill>
                  <a:srgbClr val="FFFF00"/>
                </a:solidFill>
              </a:rPr>
              <a:t>HIGH SPINS </a:t>
            </a:r>
            <a:r>
              <a:rPr lang="en-US" sz="2000" i="1" dirty="0">
                <a:solidFill>
                  <a:srgbClr val="00FDFF"/>
                </a:solidFill>
              </a:rPr>
              <a:t>and </a:t>
            </a:r>
          </a:p>
          <a:p>
            <a:pPr algn="ctr"/>
            <a:r>
              <a:rPr lang="en-US" sz="2000" i="1" dirty="0">
                <a:solidFill>
                  <a:srgbClr val="00FDFF"/>
                </a:solidFill>
              </a:rPr>
              <a:t>Shape coexistence at </a:t>
            </a:r>
            <a:r>
              <a:rPr lang="en-US" sz="2000" i="1" dirty="0">
                <a:solidFill>
                  <a:srgbClr val="FFFF00"/>
                </a:solidFill>
              </a:rPr>
              <a:t>ZERO SPINS</a:t>
            </a:r>
          </a:p>
          <a:p>
            <a:pPr algn="ctr"/>
            <a:r>
              <a:rPr lang="en-US" sz="2000" i="1" dirty="0">
                <a:solidFill>
                  <a:srgbClr val="00FDFF"/>
                </a:solidFill>
              </a:rPr>
              <a:t>are two faces  of the same medal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CABD8044-08D6-E737-613E-E39F1D380F0C}"/>
              </a:ext>
            </a:extLst>
          </p:cNvPr>
          <p:cNvGrpSpPr/>
          <p:nvPr/>
        </p:nvGrpSpPr>
        <p:grpSpPr>
          <a:xfrm>
            <a:off x="9826140" y="1627387"/>
            <a:ext cx="1790778" cy="1845807"/>
            <a:chOff x="8909486" y="1832318"/>
            <a:chExt cx="1790778" cy="1845807"/>
          </a:xfrm>
        </p:grpSpPr>
        <p:pic>
          <p:nvPicPr>
            <p:cNvPr id="111" name="Immagine 110">
              <a:extLst>
                <a:ext uri="{FF2B5EF4-FFF2-40B4-BE49-F238E27FC236}">
                  <a16:creationId xmlns:a16="http://schemas.microsoft.com/office/drawing/2014/main" id="{C06A6B6E-C6C6-AF58-F8F7-B56055AB6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9486" y="1832318"/>
              <a:ext cx="1790776" cy="1845807"/>
            </a:xfrm>
            <a:prstGeom prst="rect">
              <a:avLst/>
            </a:prstGeom>
          </p:spPr>
        </p:pic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A53E7583-FD58-C059-CDB2-BEAFE75BDA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6209" y="2765980"/>
              <a:ext cx="424055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3A072E76-D349-B6B0-8975-9C3D75D40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6470" y="2724774"/>
              <a:ext cx="287296" cy="288000"/>
            </a:xfrm>
            <a:prstGeom prst="ellipse">
              <a:avLst/>
            </a:prstGeom>
            <a:solidFill>
              <a:srgbClr val="0432FF">
                <a:alpha val="75000"/>
              </a:srgbClr>
            </a:solidFill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11ECF68-9803-5771-8D6E-7B9381E9FBCF}"/>
              </a:ext>
            </a:extLst>
          </p:cNvPr>
          <p:cNvSpPr txBox="1"/>
          <p:nvPr/>
        </p:nvSpPr>
        <p:spPr>
          <a:xfrm>
            <a:off x="6404002" y="1510842"/>
            <a:ext cx="43196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432FF"/>
                </a:solidFill>
                <a:latin typeface="Arial"/>
              </a:rPr>
              <a:t> Structure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432FF"/>
                </a:solidFill>
                <a:latin typeface="Arial"/>
              </a:rPr>
              <a:t> Decay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r>
              <a:rPr lang="en-US" b="1" i="1" dirty="0">
                <a:solidFill>
                  <a:srgbClr val="0432FF"/>
                </a:solidFill>
                <a:latin typeface="Arial"/>
              </a:rPr>
              <a:t>    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quantu</a:t>
            </a:r>
            <a:r>
              <a:rPr lang="en-US" i="1" dirty="0">
                <a:solidFill>
                  <a:srgbClr val="0432FF"/>
                </a:solidFill>
                <a:latin typeface="Arial"/>
              </a:rPr>
              <a:t>m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tunneling</a:t>
            </a:r>
          </a:p>
          <a:p>
            <a:r>
              <a:rPr lang="en-US" i="1" dirty="0">
                <a:solidFill>
                  <a:srgbClr val="0432FF"/>
                </a:solidFill>
                <a:latin typeface="Arial"/>
              </a:rPr>
              <a:t>    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potential barrier) </a:t>
            </a:r>
          </a:p>
          <a:p>
            <a:endParaRPr lang="en-US" b="1" i="1" dirty="0">
              <a:solidFill>
                <a:srgbClr val="0432FF"/>
              </a:solidFill>
              <a:latin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0EF6776-3827-EF3C-8BD4-2550AB742D89}"/>
              </a:ext>
            </a:extLst>
          </p:cNvPr>
          <p:cNvGrpSpPr/>
          <p:nvPr/>
        </p:nvGrpSpPr>
        <p:grpSpPr>
          <a:xfrm>
            <a:off x="6240561" y="3328793"/>
            <a:ext cx="1918796" cy="2556269"/>
            <a:chOff x="6240561" y="3328793"/>
            <a:chExt cx="1918796" cy="255626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472A840E-950A-599B-F1BB-8AF5141B3065}"/>
                </a:ext>
              </a:extLst>
            </p:cNvPr>
            <p:cNvGrpSpPr/>
            <p:nvPr/>
          </p:nvGrpSpPr>
          <p:grpSpPr>
            <a:xfrm>
              <a:off x="6240561" y="3457785"/>
              <a:ext cx="1918796" cy="2427277"/>
              <a:chOff x="6240561" y="3457785"/>
              <a:chExt cx="1918796" cy="2427277"/>
            </a:xfrm>
          </p:grpSpPr>
          <p:grpSp>
            <p:nvGrpSpPr>
              <p:cNvPr id="118" name="Gruppo 117">
                <a:extLst>
                  <a:ext uri="{FF2B5EF4-FFF2-40B4-BE49-F238E27FC236}">
                    <a16:creationId xmlns:a16="http://schemas.microsoft.com/office/drawing/2014/main" id="{C1E98248-D610-8980-1647-1759288856D5}"/>
                  </a:ext>
                </a:extLst>
              </p:cNvPr>
              <p:cNvGrpSpPr/>
              <p:nvPr/>
            </p:nvGrpSpPr>
            <p:grpSpPr>
              <a:xfrm>
                <a:off x="6240561" y="4784180"/>
                <a:ext cx="1125617" cy="1100882"/>
                <a:chOff x="3000093" y="4477817"/>
                <a:chExt cx="1125617" cy="1100882"/>
              </a:xfrm>
            </p:grpSpPr>
            <p:sp>
              <p:nvSpPr>
                <p:cNvPr id="64" name="Figura a mano libera 63">
                  <a:extLst>
                    <a:ext uri="{FF2B5EF4-FFF2-40B4-BE49-F238E27FC236}">
                      <a16:creationId xmlns:a16="http://schemas.microsoft.com/office/drawing/2014/main" id="{5B289355-5DEA-1388-1B71-025F2B39204E}"/>
                    </a:ext>
                  </a:extLst>
                </p:cNvPr>
                <p:cNvSpPr/>
                <p:nvPr/>
              </p:nvSpPr>
              <p:spPr>
                <a:xfrm>
                  <a:off x="3695452" y="4477817"/>
                  <a:ext cx="306210" cy="946101"/>
                </a:xfrm>
                <a:custGeom>
                  <a:avLst/>
                  <a:gdLst>
                    <a:gd name="connsiteX0" fmla="*/ 576870 w 576870"/>
                    <a:gd name="connsiteY0" fmla="*/ 0 h 1178287"/>
                    <a:gd name="connsiteX1" fmla="*/ 478679 w 576870"/>
                    <a:gd name="connsiteY1" fmla="*/ 405036 h 1178287"/>
                    <a:gd name="connsiteX2" fmla="*/ 349804 w 576870"/>
                    <a:gd name="connsiteY2" fmla="*/ 668923 h 1178287"/>
                    <a:gd name="connsiteX3" fmla="*/ 190244 w 576870"/>
                    <a:gd name="connsiteY3" fmla="*/ 920537 h 1178287"/>
                    <a:gd name="connsiteX4" fmla="*/ 0 w 576870"/>
                    <a:gd name="connsiteY4" fmla="*/ 1178287 h 117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870" h="1178287">
                      <a:moveTo>
                        <a:pt x="576870" y="0"/>
                      </a:moveTo>
                      <a:cubicBezTo>
                        <a:pt x="546696" y="146774"/>
                        <a:pt x="516523" y="293549"/>
                        <a:pt x="478679" y="405036"/>
                      </a:cubicBezTo>
                      <a:cubicBezTo>
                        <a:pt x="440835" y="516523"/>
                        <a:pt x="397876" y="583006"/>
                        <a:pt x="349804" y="668923"/>
                      </a:cubicBezTo>
                      <a:cubicBezTo>
                        <a:pt x="301732" y="754840"/>
                        <a:pt x="248545" y="835643"/>
                        <a:pt x="190244" y="920537"/>
                      </a:cubicBezTo>
                      <a:cubicBezTo>
                        <a:pt x="131943" y="1005431"/>
                        <a:pt x="65971" y="1091859"/>
                        <a:pt x="0" y="1178287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igura a mano libera 64">
                  <a:extLst>
                    <a:ext uri="{FF2B5EF4-FFF2-40B4-BE49-F238E27FC236}">
                      <a16:creationId xmlns:a16="http://schemas.microsoft.com/office/drawing/2014/main" id="{F627C946-DDA5-1975-83A3-6256D8F04C1F}"/>
                    </a:ext>
                  </a:extLst>
                </p:cNvPr>
                <p:cNvSpPr/>
                <p:nvPr/>
              </p:nvSpPr>
              <p:spPr>
                <a:xfrm flipH="1">
                  <a:off x="4013683" y="4477817"/>
                  <a:ext cx="112027" cy="813941"/>
                </a:xfrm>
                <a:custGeom>
                  <a:avLst/>
                  <a:gdLst>
                    <a:gd name="connsiteX0" fmla="*/ 576870 w 576870"/>
                    <a:gd name="connsiteY0" fmla="*/ 0 h 1178287"/>
                    <a:gd name="connsiteX1" fmla="*/ 478679 w 576870"/>
                    <a:gd name="connsiteY1" fmla="*/ 405036 h 1178287"/>
                    <a:gd name="connsiteX2" fmla="*/ 349804 w 576870"/>
                    <a:gd name="connsiteY2" fmla="*/ 668923 h 1178287"/>
                    <a:gd name="connsiteX3" fmla="*/ 190244 w 576870"/>
                    <a:gd name="connsiteY3" fmla="*/ 920537 h 1178287"/>
                    <a:gd name="connsiteX4" fmla="*/ 0 w 576870"/>
                    <a:gd name="connsiteY4" fmla="*/ 1178287 h 117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870" h="1178287">
                      <a:moveTo>
                        <a:pt x="576870" y="0"/>
                      </a:moveTo>
                      <a:cubicBezTo>
                        <a:pt x="546696" y="146774"/>
                        <a:pt x="516523" y="293549"/>
                        <a:pt x="478679" y="405036"/>
                      </a:cubicBezTo>
                      <a:cubicBezTo>
                        <a:pt x="440835" y="516523"/>
                        <a:pt x="397876" y="583006"/>
                        <a:pt x="349804" y="668923"/>
                      </a:cubicBezTo>
                      <a:cubicBezTo>
                        <a:pt x="301732" y="754840"/>
                        <a:pt x="248545" y="835643"/>
                        <a:pt x="190244" y="920537"/>
                      </a:cubicBezTo>
                      <a:cubicBezTo>
                        <a:pt x="131943" y="1005431"/>
                        <a:pt x="65971" y="1091859"/>
                        <a:pt x="0" y="1178287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00FF00"/>
                    </a:highlight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igura a mano libera 65">
                  <a:extLst>
                    <a:ext uri="{FF2B5EF4-FFF2-40B4-BE49-F238E27FC236}">
                      <a16:creationId xmlns:a16="http://schemas.microsoft.com/office/drawing/2014/main" id="{C9802A90-8996-A54B-E6E4-A4D329696717}"/>
                    </a:ext>
                  </a:extLst>
                </p:cNvPr>
                <p:cNvSpPr/>
                <p:nvPr/>
              </p:nvSpPr>
              <p:spPr>
                <a:xfrm flipH="1">
                  <a:off x="3818287" y="4510356"/>
                  <a:ext cx="61524" cy="857362"/>
                </a:xfrm>
                <a:custGeom>
                  <a:avLst/>
                  <a:gdLst>
                    <a:gd name="connsiteX0" fmla="*/ 576870 w 576870"/>
                    <a:gd name="connsiteY0" fmla="*/ 0 h 1178287"/>
                    <a:gd name="connsiteX1" fmla="*/ 478679 w 576870"/>
                    <a:gd name="connsiteY1" fmla="*/ 405036 h 1178287"/>
                    <a:gd name="connsiteX2" fmla="*/ 349804 w 576870"/>
                    <a:gd name="connsiteY2" fmla="*/ 668923 h 1178287"/>
                    <a:gd name="connsiteX3" fmla="*/ 190244 w 576870"/>
                    <a:gd name="connsiteY3" fmla="*/ 920537 h 1178287"/>
                    <a:gd name="connsiteX4" fmla="*/ 0 w 576870"/>
                    <a:gd name="connsiteY4" fmla="*/ 1178287 h 117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870" h="1178287">
                      <a:moveTo>
                        <a:pt x="576870" y="0"/>
                      </a:moveTo>
                      <a:cubicBezTo>
                        <a:pt x="546696" y="146774"/>
                        <a:pt x="516523" y="293549"/>
                        <a:pt x="478679" y="405036"/>
                      </a:cubicBezTo>
                      <a:cubicBezTo>
                        <a:pt x="440835" y="516523"/>
                        <a:pt x="397876" y="583006"/>
                        <a:pt x="349804" y="668923"/>
                      </a:cubicBezTo>
                      <a:cubicBezTo>
                        <a:pt x="301732" y="754840"/>
                        <a:pt x="248545" y="835643"/>
                        <a:pt x="190244" y="920537"/>
                      </a:cubicBezTo>
                      <a:cubicBezTo>
                        <a:pt x="131943" y="1005431"/>
                        <a:pt x="65971" y="1091859"/>
                        <a:pt x="0" y="1178287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igura a mano libera 66">
                  <a:extLst>
                    <a:ext uri="{FF2B5EF4-FFF2-40B4-BE49-F238E27FC236}">
                      <a16:creationId xmlns:a16="http://schemas.microsoft.com/office/drawing/2014/main" id="{CC06C5E0-3DD5-CB65-9D9B-2F98F9FD49BA}"/>
                    </a:ext>
                  </a:extLst>
                </p:cNvPr>
                <p:cNvSpPr/>
                <p:nvPr/>
              </p:nvSpPr>
              <p:spPr>
                <a:xfrm>
                  <a:off x="3279022" y="4494086"/>
                  <a:ext cx="548888" cy="1084613"/>
                </a:xfrm>
                <a:custGeom>
                  <a:avLst/>
                  <a:gdLst>
                    <a:gd name="connsiteX0" fmla="*/ 576870 w 576870"/>
                    <a:gd name="connsiteY0" fmla="*/ 0 h 1178287"/>
                    <a:gd name="connsiteX1" fmla="*/ 478679 w 576870"/>
                    <a:gd name="connsiteY1" fmla="*/ 405036 h 1178287"/>
                    <a:gd name="connsiteX2" fmla="*/ 349804 w 576870"/>
                    <a:gd name="connsiteY2" fmla="*/ 668923 h 1178287"/>
                    <a:gd name="connsiteX3" fmla="*/ 190244 w 576870"/>
                    <a:gd name="connsiteY3" fmla="*/ 920537 h 1178287"/>
                    <a:gd name="connsiteX4" fmla="*/ 0 w 576870"/>
                    <a:gd name="connsiteY4" fmla="*/ 1178287 h 1178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870" h="1178287">
                      <a:moveTo>
                        <a:pt x="576870" y="0"/>
                      </a:moveTo>
                      <a:cubicBezTo>
                        <a:pt x="546696" y="146774"/>
                        <a:pt x="516523" y="293549"/>
                        <a:pt x="478679" y="405036"/>
                      </a:cubicBezTo>
                      <a:cubicBezTo>
                        <a:pt x="440835" y="516523"/>
                        <a:pt x="397876" y="583006"/>
                        <a:pt x="349804" y="668923"/>
                      </a:cubicBezTo>
                      <a:cubicBezTo>
                        <a:pt x="301732" y="754840"/>
                        <a:pt x="248545" y="835643"/>
                        <a:pt x="190244" y="920537"/>
                      </a:cubicBezTo>
                      <a:cubicBezTo>
                        <a:pt x="131943" y="1005431"/>
                        <a:pt x="65971" y="1091859"/>
                        <a:pt x="0" y="1178287"/>
                      </a:cubicBezTo>
                    </a:path>
                  </a:pathLst>
                </a:cu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CasellaDiTesto 90">
                  <a:extLst>
                    <a:ext uri="{FF2B5EF4-FFF2-40B4-BE49-F238E27FC236}">
                      <a16:creationId xmlns:a16="http://schemas.microsoft.com/office/drawing/2014/main" id="{702D5CBD-4CE6-610C-B140-D5538B6B19E4}"/>
                    </a:ext>
                  </a:extLst>
                </p:cNvPr>
                <p:cNvSpPr txBox="1"/>
                <p:nvPr/>
              </p:nvSpPr>
              <p:spPr>
                <a:xfrm>
                  <a:off x="3000093" y="4671717"/>
                  <a:ext cx="89923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Decay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Out</a:t>
                  </a:r>
                </a:p>
              </p:txBody>
            </p:sp>
          </p:grpSp>
          <p:pic>
            <p:nvPicPr>
              <p:cNvPr id="30" name="Picture 12">
                <a:extLst>
                  <a:ext uri="{FF2B5EF4-FFF2-40B4-BE49-F238E27FC236}">
                    <a16:creationId xmlns:a16="http://schemas.microsoft.com/office/drawing/2014/main" id="{97DDCDEC-ADC2-1772-4CB8-E1F652442A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7171" y="3457785"/>
                <a:ext cx="1662186" cy="1341429"/>
              </a:xfrm>
              <a:prstGeom prst="rect">
                <a:avLst/>
              </a:prstGeom>
            </p:spPr>
          </p:pic>
        </p:grp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5C7D98A0-6625-08C4-8207-6EF0DF3D6CF9}"/>
                </a:ext>
              </a:extLst>
            </p:cNvPr>
            <p:cNvSpPr/>
            <p:nvPr/>
          </p:nvSpPr>
          <p:spPr>
            <a:xfrm>
              <a:off x="6519490" y="3328793"/>
              <a:ext cx="526417" cy="349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2FC76B75-E51C-012A-A223-E575D3773E6C}"/>
              </a:ext>
            </a:extLst>
          </p:cNvPr>
          <p:cNvSpPr/>
          <p:nvPr/>
        </p:nvSpPr>
        <p:spPr>
          <a:xfrm>
            <a:off x="486108" y="5516136"/>
            <a:ext cx="4536831" cy="1042518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igura a mano libera 62">
            <a:extLst>
              <a:ext uri="{FF2B5EF4-FFF2-40B4-BE49-F238E27FC236}">
                <a16:creationId xmlns:a16="http://schemas.microsoft.com/office/drawing/2014/main" id="{2E67069D-A9C0-175C-9F17-A75E27746390}"/>
              </a:ext>
            </a:extLst>
          </p:cNvPr>
          <p:cNvSpPr/>
          <p:nvPr/>
        </p:nvSpPr>
        <p:spPr>
          <a:xfrm>
            <a:off x="7045907" y="3392961"/>
            <a:ext cx="4063640" cy="1406500"/>
          </a:xfrm>
          <a:custGeom>
            <a:avLst/>
            <a:gdLst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127183 w 5447899"/>
              <a:gd name="connsiteY2" fmla="*/ 2656572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55032 w 5447899"/>
              <a:gd name="connsiteY1" fmla="*/ 301270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3022332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697129 w 5447899"/>
              <a:gd name="connsiteY4" fmla="*/ 683393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7 w 5447899"/>
              <a:gd name="connsiteY3" fmla="*/ 1578543 h 3282214"/>
              <a:gd name="connsiteX4" fmla="*/ 4754549 w 5447899"/>
              <a:gd name="connsiteY4" fmla="*/ 811620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164657 w 5447899"/>
              <a:gd name="connsiteY1" fmla="*/ 2993457 h 3282214"/>
              <a:gd name="connsiteX2" fmla="*/ 2011680 w 5447899"/>
              <a:gd name="connsiteY2" fmla="*/ 2695073 h 3282214"/>
              <a:gd name="connsiteX3" fmla="*/ 3724978 w 5447899"/>
              <a:gd name="connsiteY3" fmla="*/ 1664026 h 3282214"/>
              <a:gd name="connsiteX4" fmla="*/ 4754549 w 5447899"/>
              <a:gd name="connsiteY4" fmla="*/ 811620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245644 w 5447899"/>
              <a:gd name="connsiteY1" fmla="*/ 3074727 h 3282214"/>
              <a:gd name="connsiteX2" fmla="*/ 2011680 w 5447899"/>
              <a:gd name="connsiteY2" fmla="*/ 2695073 h 3282214"/>
              <a:gd name="connsiteX3" fmla="*/ 3724978 w 5447899"/>
              <a:gd name="connsiteY3" fmla="*/ 1664026 h 3282214"/>
              <a:gd name="connsiteX4" fmla="*/ 4754549 w 5447899"/>
              <a:gd name="connsiteY4" fmla="*/ 811620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245644 w 5447899"/>
              <a:gd name="connsiteY1" fmla="*/ 3074727 h 3282214"/>
              <a:gd name="connsiteX2" fmla="*/ 2428186 w 5447899"/>
              <a:gd name="connsiteY2" fmla="*/ 2674754 h 3282214"/>
              <a:gd name="connsiteX3" fmla="*/ 3724978 w 5447899"/>
              <a:gd name="connsiteY3" fmla="*/ 1664026 h 3282214"/>
              <a:gd name="connsiteX4" fmla="*/ 4754549 w 5447899"/>
              <a:gd name="connsiteY4" fmla="*/ 811620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  <a:gd name="connsiteX0" fmla="*/ 0 w 5447899"/>
              <a:gd name="connsiteY0" fmla="*/ 3282214 h 3282214"/>
              <a:gd name="connsiteX1" fmla="*/ 1245644 w 5447899"/>
              <a:gd name="connsiteY1" fmla="*/ 3074727 h 3282214"/>
              <a:gd name="connsiteX2" fmla="*/ 2428186 w 5447899"/>
              <a:gd name="connsiteY2" fmla="*/ 2674754 h 3282214"/>
              <a:gd name="connsiteX3" fmla="*/ 3805965 w 5447899"/>
              <a:gd name="connsiteY3" fmla="*/ 1785931 h 3282214"/>
              <a:gd name="connsiteX4" fmla="*/ 4754549 w 5447899"/>
              <a:gd name="connsiteY4" fmla="*/ 811620 h 3282214"/>
              <a:gd name="connsiteX5" fmla="*/ 5447899 w 5447899"/>
              <a:gd name="connsiteY5" fmla="*/ 0 h 3282214"/>
              <a:gd name="connsiteX6" fmla="*/ 5447899 w 5447899"/>
              <a:gd name="connsiteY6" fmla="*/ 0 h 328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7899" h="3282214">
                <a:moveTo>
                  <a:pt x="0" y="3282214"/>
                </a:moveTo>
                <a:cubicBezTo>
                  <a:pt x="400251" y="3199597"/>
                  <a:pt x="840946" y="3175970"/>
                  <a:pt x="1245644" y="3074727"/>
                </a:cubicBezTo>
                <a:cubicBezTo>
                  <a:pt x="1650342" y="2973484"/>
                  <a:pt x="2001466" y="2889553"/>
                  <a:pt x="2428186" y="2674754"/>
                </a:cubicBezTo>
                <a:cubicBezTo>
                  <a:pt x="2854906" y="2459955"/>
                  <a:pt x="3418238" y="2096453"/>
                  <a:pt x="3805965" y="1785931"/>
                </a:cubicBezTo>
                <a:cubicBezTo>
                  <a:pt x="4193692" y="1475409"/>
                  <a:pt x="4754549" y="811620"/>
                  <a:pt x="4754549" y="811620"/>
                </a:cubicBezTo>
                <a:lnTo>
                  <a:pt x="5447899" y="0"/>
                </a:lnTo>
                <a:lnTo>
                  <a:pt x="5447899" y="0"/>
                </a:ln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1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228DA-2B9C-DF8E-5F30-EF82C3308474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b="1" kern="0" dirty="0" err="1">
                <a:solidFill>
                  <a:srgbClr val="FFFF00"/>
                </a:solidFill>
                <a:latin typeface="+mn-lt"/>
              </a:rPr>
              <a:t>Eurogam</a:t>
            </a:r>
            <a:r>
              <a:rPr lang="fr-FR" b="1" kern="0" dirty="0">
                <a:solidFill>
                  <a:srgbClr val="FFFF00"/>
                </a:solidFill>
                <a:latin typeface="+mn-lt"/>
              </a:rPr>
              <a:t> 1 @ </a:t>
            </a:r>
            <a:r>
              <a:rPr lang="fr-FR" b="1" kern="0" dirty="0" err="1">
                <a:solidFill>
                  <a:srgbClr val="FFFF00"/>
                </a:solidFill>
                <a:latin typeface="+mn-lt"/>
              </a:rPr>
              <a:t>Daresbury</a:t>
            </a:r>
            <a:endParaRPr lang="fr-FR" b="1" kern="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Image 5" descr="VXI.png">
            <a:extLst>
              <a:ext uri="{FF2B5EF4-FFF2-40B4-BE49-F238E27FC236}">
                <a16:creationId xmlns:a16="http://schemas.microsoft.com/office/drawing/2014/main" id="{05D13E31-A405-2D15-AFDA-ACFF4C66E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37" y="1221348"/>
            <a:ext cx="1847878" cy="2138600"/>
          </a:xfrm>
          <a:prstGeom prst="rect">
            <a:avLst/>
          </a:prstGeom>
        </p:spPr>
      </p:pic>
      <p:pic>
        <p:nvPicPr>
          <p:cNvPr id="5" name="Espace réservé du contenu 7" descr="Eurogam2-a.pdf">
            <a:extLst>
              <a:ext uri="{FF2B5EF4-FFF2-40B4-BE49-F238E27FC236}">
                <a16:creationId xmlns:a16="http://schemas.microsoft.com/office/drawing/2014/main" id="{94A21B6F-3458-3C14-61A8-B8EFACB62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18" r="-3491"/>
          <a:stretch/>
        </p:blipFill>
        <p:spPr>
          <a:xfrm rot="16200000">
            <a:off x="7604397" y="-903461"/>
            <a:ext cx="3813322" cy="5370362"/>
          </a:xfrm>
          <a:prstGeom prst="rect">
            <a:avLst/>
          </a:prstGeom>
        </p:spPr>
      </p:pic>
      <p:sp>
        <p:nvSpPr>
          <p:cNvPr id="6" name="ZoneTexte 10">
            <a:extLst>
              <a:ext uri="{FF2B5EF4-FFF2-40B4-BE49-F238E27FC236}">
                <a16:creationId xmlns:a16="http://schemas.microsoft.com/office/drawing/2014/main" id="{71C77995-8F4D-C055-E4AA-B4A43682188A}"/>
              </a:ext>
            </a:extLst>
          </p:cNvPr>
          <p:cNvSpPr txBox="1"/>
          <p:nvPr/>
        </p:nvSpPr>
        <p:spPr>
          <a:xfrm>
            <a:off x="3175251" y="3346787"/>
            <a:ext cx="6331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000" b="1" dirty="0">
                <a:solidFill>
                  <a:schemeClr val="bg1"/>
                </a:solidFill>
              </a:rPr>
              <a:t>Integrated Electronics VXI</a:t>
            </a:r>
            <a:r>
              <a:rPr lang="fr-FR" sz="2000" dirty="0">
                <a:solidFill>
                  <a:schemeClr val="bg1"/>
                </a:solidFill>
              </a:rPr>
              <a:t>: </a:t>
            </a:r>
          </a:p>
          <a:p>
            <a:pPr defTabSz="457200"/>
            <a:r>
              <a:rPr lang="fr-FR" dirty="0">
                <a:solidFill>
                  <a:schemeClr val="bg1"/>
                </a:solidFill>
              </a:rPr>
              <a:t>(CRN, IPNO, CSNSM, IPNL, ISN, CENBG)</a:t>
            </a:r>
          </a:p>
        </p:txBody>
      </p:sp>
      <p:pic>
        <p:nvPicPr>
          <p:cNvPr id="3" name="Image 4" descr="Eurogam Phase 1_from the side.jpg">
            <a:extLst>
              <a:ext uri="{FF2B5EF4-FFF2-40B4-BE49-F238E27FC236}">
                <a16:creationId xmlns:a16="http://schemas.microsoft.com/office/drawing/2014/main" id="{71F51AF2-1E6A-3408-0EAE-936BEAA2C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21" y="1175376"/>
            <a:ext cx="2755654" cy="28263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480F4B-61C4-F592-61F5-71071A1A5799}"/>
              </a:ext>
            </a:extLst>
          </p:cNvPr>
          <p:cNvSpPr txBox="1"/>
          <p:nvPr/>
        </p:nvSpPr>
        <p:spPr>
          <a:xfrm>
            <a:off x="16271" y="569683"/>
            <a:ext cx="840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it-IT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jointly</a:t>
            </a:r>
            <a:r>
              <a:rPr lang="it-IT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SERC (UK) and IN2P3 (France)</a:t>
            </a:r>
            <a:endParaRPr lang="it-IT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A91B2D2-33C3-8097-7928-57CE5D415068}"/>
              </a:ext>
            </a:extLst>
          </p:cNvPr>
          <p:cNvGrpSpPr/>
          <p:nvPr/>
        </p:nvGrpSpPr>
        <p:grpSpPr>
          <a:xfrm>
            <a:off x="175296" y="3820497"/>
            <a:ext cx="12398851" cy="2991448"/>
            <a:chOff x="175296" y="3820497"/>
            <a:chExt cx="12398851" cy="299144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7B36519-8D05-51D8-B772-7E12E511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82526" y="4255788"/>
              <a:ext cx="3596716" cy="255615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8F71A4D-B375-8F4A-444B-DA34B4886D40}"/>
                </a:ext>
              </a:extLst>
            </p:cNvPr>
            <p:cNvSpPr txBox="1"/>
            <p:nvPr/>
          </p:nvSpPr>
          <p:spPr>
            <a:xfrm>
              <a:off x="8421138" y="3820497"/>
              <a:ext cx="41530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183</a:t>
              </a:r>
              <a:r>
                <a:rPr lang="en-US" sz="2400" i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Hg </a:t>
              </a:r>
              <a:r>
                <a:rPr kumimoji="0" lang="en-US" sz="2400" i="1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Magnetic Properties</a:t>
              </a:r>
              <a:endPara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89C90EA-588F-3FA7-BA1E-47C7A6269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296" y="4115399"/>
              <a:ext cx="4894010" cy="162099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96F3DF3-FF2F-A783-B295-7EF492817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142" y="5067736"/>
              <a:ext cx="4650277" cy="1707524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06ADAF9-49BE-C6FC-793B-44B7ED3C0E31}"/>
                </a:ext>
              </a:extLst>
            </p:cNvPr>
            <p:cNvSpPr txBox="1"/>
            <p:nvPr/>
          </p:nvSpPr>
          <p:spPr>
            <a:xfrm>
              <a:off x="1499862" y="5299299"/>
              <a:ext cx="41530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Full Spectrum of SD nucleus (</a:t>
              </a:r>
              <a:r>
                <a:rPr kumimoji="0" lang="en-US" sz="12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192</a:t>
              </a:r>
              <a:r>
                <a:rPr kumimoji="0" lang="en-US" sz="12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Hg)</a:t>
              </a:r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6FAED9E4-033B-8FC5-32A4-D6C64D59F1CB}"/>
                </a:ext>
              </a:extLst>
            </p:cNvPr>
            <p:cNvCxnSpPr>
              <a:cxnSpLocks/>
            </p:cNvCxnSpPr>
            <p:nvPr/>
          </p:nvCxnSpPr>
          <p:spPr>
            <a:xfrm>
              <a:off x="781878" y="4569082"/>
              <a:ext cx="201433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93DCB10-FB51-CA0C-1D72-1F47085AF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125" y="4054422"/>
            <a:ext cx="2661636" cy="2684069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334B5E0F-F358-A093-D694-2371F428F025}"/>
              </a:ext>
            </a:extLst>
          </p:cNvPr>
          <p:cNvSpPr txBox="1"/>
          <p:nvPr/>
        </p:nvSpPr>
        <p:spPr>
          <a:xfrm>
            <a:off x="5710626" y="4094145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i="1" dirty="0">
                <a:solidFill>
                  <a:schemeClr val="bg1"/>
                </a:solidFill>
              </a:rPr>
              <a:t>F. Azaiez</a:t>
            </a:r>
          </a:p>
          <a:p>
            <a:r>
              <a:rPr lang="en-FR" sz="1200" i="1" dirty="0">
                <a:solidFill>
                  <a:schemeClr val="bg1"/>
                </a:solidFill>
              </a:rPr>
              <a:t>Ch. Bourgeois</a:t>
            </a:r>
          </a:p>
        </p:txBody>
      </p:sp>
    </p:spTree>
    <p:extLst>
      <p:ext uri="{BB962C8B-B14F-4D97-AF65-F5344CB8AC3E}">
        <p14:creationId xmlns:p14="http://schemas.microsoft.com/office/powerpoint/2010/main" val="5229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228DA-2B9C-DF8E-5F30-EF82C3308474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Eurogam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2 @ Strasbourg</a:t>
            </a: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71C77995-8F4D-C055-E4AA-B4A43682188A}"/>
              </a:ext>
            </a:extLst>
          </p:cNvPr>
          <p:cNvSpPr txBox="1"/>
          <p:nvPr/>
        </p:nvSpPr>
        <p:spPr>
          <a:xfrm>
            <a:off x="112759" y="3374221"/>
            <a:ext cx="6331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Arial"/>
              </a:rPr>
              <a:t>First use of Composite detectors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CLOVER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array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480F4B-61C4-F592-61F5-71071A1A5799}"/>
              </a:ext>
            </a:extLst>
          </p:cNvPr>
          <p:cNvSpPr txBox="1"/>
          <p:nvPr/>
        </p:nvSpPr>
        <p:spPr>
          <a:xfrm>
            <a:off x="16271" y="569683"/>
            <a:ext cx="840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jointly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SERC (UK) and IN2P3 (France)</a:t>
            </a:r>
          </a:p>
        </p:txBody>
      </p:sp>
      <p:pic>
        <p:nvPicPr>
          <p:cNvPr id="10" name="Image 4" descr="Eurogam Phase 2_Clover side uncabled.jpg">
            <a:extLst>
              <a:ext uri="{FF2B5EF4-FFF2-40B4-BE49-F238E27FC236}">
                <a16:creationId xmlns:a16="http://schemas.microsoft.com/office/drawing/2014/main" id="{51E7FBDC-F385-5A68-0BCC-D2319896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96" y="1066739"/>
            <a:ext cx="3103216" cy="2284375"/>
          </a:xfrm>
          <a:prstGeom prst="rect">
            <a:avLst/>
          </a:prstGeom>
        </p:spPr>
      </p:pic>
      <p:pic>
        <p:nvPicPr>
          <p:cNvPr id="15" name="Image 6" descr="clover.png">
            <a:extLst>
              <a:ext uri="{FF2B5EF4-FFF2-40B4-BE49-F238E27FC236}">
                <a16:creationId xmlns:a16="http://schemas.microsoft.com/office/drawing/2014/main" id="{19E77956-8B98-A87A-988F-0BE235EB5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919" y="1084159"/>
            <a:ext cx="2060195" cy="2736338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C4D67645-8BFE-B4F7-8C7A-832E05BD84B9}"/>
              </a:ext>
            </a:extLst>
          </p:cNvPr>
          <p:cNvGrpSpPr/>
          <p:nvPr/>
        </p:nvGrpSpPr>
        <p:grpSpPr>
          <a:xfrm>
            <a:off x="7464736" y="-267547"/>
            <a:ext cx="4687509" cy="3474281"/>
            <a:chOff x="7464736" y="-267547"/>
            <a:chExt cx="4687509" cy="3474281"/>
          </a:xfrm>
        </p:grpSpPr>
        <p:pic>
          <p:nvPicPr>
            <p:cNvPr id="7" name="Espace réservé du contenu 3" descr="Eurogamette.jpg">
              <a:extLst>
                <a:ext uri="{FF2B5EF4-FFF2-40B4-BE49-F238E27FC236}">
                  <a16:creationId xmlns:a16="http://schemas.microsoft.com/office/drawing/2014/main" id="{667F10EB-2676-C2D5-70C7-C4919F545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88"/>
            <a:stretch/>
          </p:blipFill>
          <p:spPr>
            <a:xfrm>
              <a:off x="7513261" y="-267547"/>
              <a:ext cx="4638984" cy="3474281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1D558E2-A935-39F1-ECA0-EDAD3356E696}"/>
                </a:ext>
              </a:extLst>
            </p:cNvPr>
            <p:cNvSpPr txBox="1"/>
            <p:nvPr/>
          </p:nvSpPr>
          <p:spPr>
            <a:xfrm>
              <a:off x="7464736" y="2159940"/>
              <a:ext cx="11339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girls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action!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7ED35F8-961A-1BED-6DC9-A6490A1DF80D}"/>
              </a:ext>
            </a:extLst>
          </p:cNvPr>
          <p:cNvGrpSpPr/>
          <p:nvPr/>
        </p:nvGrpSpPr>
        <p:grpSpPr>
          <a:xfrm>
            <a:off x="81507" y="3274093"/>
            <a:ext cx="12071239" cy="3847326"/>
            <a:chOff x="81507" y="3274093"/>
            <a:chExt cx="12071239" cy="384732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822DB2D-69EA-C06C-904C-D0D7339D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96" y="4167391"/>
              <a:ext cx="6462561" cy="1516953"/>
            </a:xfrm>
            <a:prstGeom prst="rect">
              <a:avLst/>
            </a:prstGeom>
          </p:spPr>
        </p:pic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6FAED9E4-033B-8FC5-32A4-D6C64D59F1CB}"/>
                </a:ext>
              </a:extLst>
            </p:cNvPr>
            <p:cNvCxnSpPr>
              <a:cxnSpLocks/>
            </p:cNvCxnSpPr>
            <p:nvPr/>
          </p:nvCxnSpPr>
          <p:spPr>
            <a:xfrm>
              <a:off x="916023" y="4903862"/>
              <a:ext cx="449542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6A7B9E3-40C7-9818-000D-91D107E4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4736" y="3274093"/>
              <a:ext cx="4688010" cy="3583907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8BD7D4B7-5D5A-C8DF-5BCC-31AD2BB621F2}"/>
                </a:ext>
              </a:extLst>
            </p:cNvPr>
            <p:cNvGrpSpPr/>
            <p:nvPr/>
          </p:nvGrpSpPr>
          <p:grpSpPr>
            <a:xfrm>
              <a:off x="9787063" y="3496886"/>
              <a:ext cx="2189885" cy="1245910"/>
              <a:chOff x="9787063" y="3496886"/>
              <a:chExt cx="2189885" cy="1245910"/>
            </a:xfrm>
          </p:grpSpPr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4F70C02E-15BD-5E92-8500-382EBAFED5B9}"/>
                  </a:ext>
                </a:extLst>
              </p:cNvPr>
              <p:cNvSpPr/>
              <p:nvPr/>
            </p:nvSpPr>
            <p:spPr>
              <a:xfrm>
                <a:off x="9787063" y="3499790"/>
                <a:ext cx="2189885" cy="9661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1836033D-161C-FD8E-9B9D-F6A2495101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96939" y="3541464"/>
                <a:ext cx="1488590" cy="1201332"/>
              </a:xfrm>
              <a:prstGeom prst="rect">
                <a:avLst/>
              </a:prstGeom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ACCE0CDB-0551-D8A7-D4C8-07C34C40A9E0}"/>
                  </a:ext>
                </a:extLst>
              </p:cNvPr>
              <p:cNvSpPr/>
              <p:nvPr/>
            </p:nvSpPr>
            <p:spPr>
              <a:xfrm>
                <a:off x="10296939" y="3496886"/>
                <a:ext cx="394782" cy="2527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igura a mano libera 23">
              <a:extLst>
                <a:ext uri="{FF2B5EF4-FFF2-40B4-BE49-F238E27FC236}">
                  <a16:creationId xmlns:a16="http://schemas.microsoft.com/office/drawing/2014/main" id="{E70F6513-5EBD-4153-7E45-96E4ED393E85}"/>
                </a:ext>
              </a:extLst>
            </p:cNvPr>
            <p:cNvSpPr/>
            <p:nvPr/>
          </p:nvSpPr>
          <p:spPr>
            <a:xfrm rot="21115650">
              <a:off x="9589953" y="4231305"/>
              <a:ext cx="927082" cy="238122"/>
            </a:xfrm>
            <a:custGeom>
              <a:avLst/>
              <a:gdLst>
                <a:gd name="connsiteX0" fmla="*/ 1020417 w 1020417"/>
                <a:gd name="connsiteY0" fmla="*/ 74369 h 511691"/>
                <a:gd name="connsiteX1" fmla="*/ 490330 w 1020417"/>
                <a:gd name="connsiteY1" fmla="*/ 34613 h 511691"/>
                <a:gd name="connsiteX2" fmla="*/ 0 w 1020417"/>
                <a:gd name="connsiteY2" fmla="*/ 511691 h 511691"/>
                <a:gd name="connsiteX3" fmla="*/ 0 w 1020417"/>
                <a:gd name="connsiteY3" fmla="*/ 511691 h 5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417" h="511691">
                  <a:moveTo>
                    <a:pt x="1020417" y="74369"/>
                  </a:moveTo>
                  <a:cubicBezTo>
                    <a:pt x="840408" y="18047"/>
                    <a:pt x="660399" y="-38274"/>
                    <a:pt x="490330" y="34613"/>
                  </a:cubicBezTo>
                  <a:cubicBezTo>
                    <a:pt x="320261" y="107500"/>
                    <a:pt x="0" y="511691"/>
                    <a:pt x="0" y="511691"/>
                  </a:cubicBezTo>
                  <a:lnTo>
                    <a:pt x="0" y="511691"/>
                  </a:lnTo>
                </a:path>
              </a:pathLst>
            </a:custGeom>
            <a:noFill/>
            <a:ln w="57150">
              <a:solidFill>
                <a:srgbClr val="FFC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62E5C18-71B0-7C1B-28BD-7E35BA60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96" y="4167391"/>
              <a:ext cx="6462561" cy="1516953"/>
            </a:xfrm>
            <a:prstGeom prst="rect">
              <a:avLst/>
            </a:prstGeom>
          </p:spPr>
        </p:pic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AE050347-4CED-512F-A843-E109634422D8}"/>
                </a:ext>
              </a:extLst>
            </p:cNvPr>
            <p:cNvCxnSpPr>
              <a:cxnSpLocks/>
            </p:cNvCxnSpPr>
            <p:nvPr/>
          </p:nvCxnSpPr>
          <p:spPr>
            <a:xfrm>
              <a:off x="916023" y="4903862"/>
              <a:ext cx="449542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96BB406-A489-9B81-3399-0CDF3ABFF9E4}"/>
                </a:ext>
              </a:extLst>
            </p:cNvPr>
            <p:cNvSpPr txBox="1"/>
            <p:nvPr/>
          </p:nvSpPr>
          <p:spPr>
            <a:xfrm>
              <a:off x="81507" y="6130186"/>
              <a:ext cx="7444704" cy="991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First evidence of the COMPLEXITY of decay-out spectrum</a:t>
              </a:r>
              <a:r>
                <a:rPr kumimoji="0" lang="en-US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i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SD decay goes via </a:t>
              </a:r>
              <a:r>
                <a:rPr lang="en-US" sz="2400" b="1" i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~10</a:t>
              </a:r>
              <a:r>
                <a:rPr lang="en-US" sz="2400" b="1" i="1" baseline="30000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000" b="1" i="1" dirty="0">
                  <a:solidFill>
                    <a:srgbClr val="00F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 paths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u="none" strike="noStrike" kern="1200" cap="none" spc="0" normalizeH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FAC3888-2673-2DD8-0D3B-92B536C91F4C}"/>
                </a:ext>
              </a:extLst>
            </p:cNvPr>
            <p:cNvSpPr txBox="1"/>
            <p:nvPr/>
          </p:nvSpPr>
          <p:spPr>
            <a:xfrm>
              <a:off x="112759" y="5722632"/>
              <a:ext cx="62209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US" sz="1800" i="1" dirty="0">
                  <a:solidFill>
                    <a:schemeClr val="bg1"/>
                  </a:solidFill>
                  <a:latin typeface="Calibri"/>
                </a:rPr>
                <a:t>A. Lopez-Martens et al., Phys. Lett. B 380 (1996) 18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65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228DA-2B9C-DF8E-5F30-EF82C3308474}"/>
              </a:ext>
            </a:extLst>
          </p:cNvPr>
          <p:cNvSpPr txBox="1">
            <a:spLocks/>
          </p:cNvSpPr>
          <p:nvPr/>
        </p:nvSpPr>
        <p:spPr>
          <a:xfrm>
            <a:off x="18364" y="-71935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7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5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3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09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Euroball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@ </a:t>
            </a:r>
            <a:r>
              <a:rPr kumimoji="0" lang="fr-FR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Legnaro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Strasbourg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480F4B-61C4-F592-61F5-71071A1A5799}"/>
              </a:ext>
            </a:extLst>
          </p:cNvPr>
          <p:cNvSpPr txBox="1"/>
          <p:nvPr/>
        </p:nvSpPr>
        <p:spPr>
          <a:xfrm>
            <a:off x="16271" y="569683"/>
            <a:ext cx="8407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Large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</a:t>
            </a: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9A6476BE-6240-9D8D-08FF-B419C22B82A2}"/>
              </a:ext>
            </a:extLst>
          </p:cNvPr>
          <p:cNvGrpSpPr/>
          <p:nvPr/>
        </p:nvGrpSpPr>
        <p:grpSpPr>
          <a:xfrm>
            <a:off x="112759" y="794332"/>
            <a:ext cx="11938518" cy="6078909"/>
            <a:chOff x="112759" y="794332"/>
            <a:chExt cx="11938518" cy="6078909"/>
          </a:xfrm>
        </p:grpSpPr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466A9530-394D-E307-54B9-FE41BB939F6D}"/>
                </a:ext>
              </a:extLst>
            </p:cNvPr>
            <p:cNvGrpSpPr/>
            <p:nvPr/>
          </p:nvGrpSpPr>
          <p:grpSpPr>
            <a:xfrm>
              <a:off x="112759" y="794332"/>
              <a:ext cx="11938518" cy="6078909"/>
              <a:chOff x="112759" y="794332"/>
              <a:chExt cx="11938518" cy="6078909"/>
            </a:xfrm>
          </p:grpSpPr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B0920EB7-88AC-07B9-90C8-6FCEA8FF0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798" y="4186743"/>
                <a:ext cx="5660035" cy="1991152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06ADAF9-49BE-C6FC-793B-44B7ED3C0E31}"/>
                  </a:ext>
                </a:extLst>
              </p:cNvPr>
              <p:cNvSpPr txBox="1"/>
              <p:nvPr/>
            </p:nvSpPr>
            <p:spPr>
              <a:xfrm>
                <a:off x="133588" y="6165355"/>
                <a:ext cx="63397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3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solidFill>
                      <a:srgbClr val="00FD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anomalously </a:t>
                </a:r>
                <a:r>
                  <a:rPr lang="en-US" sz="20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 electric dipole </a:t>
                </a:r>
                <a:r>
                  <a:rPr lang="en-US" sz="2000" b="1" i="1" dirty="0">
                    <a:solidFill>
                      <a:srgbClr val="00FD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moments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ts val="23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solidFill>
                      <a:srgbClr val="00FD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associated with charge asymmetry of vibration</a:t>
                </a:r>
                <a:endParaRPr kumimoji="0" lang="en-US" i="1" u="none" strike="noStrike" kern="1200" cap="none" spc="0" normalizeH="0" noProof="0" dirty="0">
                  <a:ln>
                    <a:noFill/>
                  </a:ln>
                  <a:solidFill>
                    <a:srgbClr val="00FD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F8CAEC7A-297A-F7DF-902E-46D43C1A9131}"/>
                  </a:ext>
                </a:extLst>
              </p:cNvPr>
              <p:cNvSpPr txBox="1"/>
              <p:nvPr/>
            </p:nvSpPr>
            <p:spPr>
              <a:xfrm>
                <a:off x="112759" y="5690548"/>
                <a:ext cx="62209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800" i="1" dirty="0">
                    <a:solidFill>
                      <a:schemeClr val="bg1"/>
                    </a:solidFill>
                    <a:latin typeface="Calibri"/>
                  </a:rPr>
                  <a:t>A. Lopez-Martens et al., Phys. Lett. B 380 (1996) 18 </a:t>
                </a:r>
              </a:p>
            </p:txBody>
          </p:sp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B342FEB7-7EC4-FD3A-1270-E1B5A3093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91242" y="3612630"/>
                <a:ext cx="5660035" cy="3109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5" name="Object 7">
                <a:extLst>
                  <a:ext uri="{FF2B5EF4-FFF2-40B4-BE49-F238E27FC236}">
                    <a16:creationId xmlns:a16="http://schemas.microsoft.com/office/drawing/2014/main" id="{5FB395D4-7E67-1EE9-EA07-3F99D4CAEE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041580"/>
                  </p:ext>
                </p:extLst>
              </p:nvPr>
            </p:nvGraphicFramePr>
            <p:xfrm flipH="1">
              <a:off x="6877187" y="4549215"/>
              <a:ext cx="1319586" cy="18124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Art" r:id="rId4" imgW="2309760" imgH="3176280" progId="MS_ClipArt_Gallery.2">
                      <p:embed/>
                    </p:oleObj>
                  </mc:Choice>
                  <mc:Fallback>
                    <p:oleObj name="ClipArt" r:id="rId4" imgW="2309760" imgH="3176280" progId="MS_ClipArt_Gallery.2">
                      <p:embed/>
                      <p:pic>
                        <p:nvPicPr>
                          <p:cNvPr id="1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flipH="1">
                            <a:off x="6877187" y="4549215"/>
                            <a:ext cx="1319586" cy="18124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0" name="Group 11">
                <a:extLst>
                  <a:ext uri="{FF2B5EF4-FFF2-40B4-BE49-F238E27FC236}">
                    <a16:creationId xmlns:a16="http://schemas.microsoft.com/office/drawing/2014/main" id="{6D88465C-2E95-EA05-BB51-43B68835B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02443" y="794332"/>
                <a:ext cx="3097702" cy="2692456"/>
                <a:chOff x="979" y="614"/>
                <a:chExt cx="2847" cy="246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1" name="Rectangle 12">
                  <a:extLst>
                    <a:ext uri="{FF2B5EF4-FFF2-40B4-BE49-F238E27FC236}">
                      <a16:creationId xmlns:a16="http://schemas.microsoft.com/office/drawing/2014/main" id="{B659C35F-1596-9172-2188-689ED0EDA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9" y="631"/>
                  <a:ext cx="2847" cy="244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32" name="Object 13">
                  <a:extLst>
                    <a:ext uri="{FF2B5EF4-FFF2-40B4-BE49-F238E27FC236}">
                      <a16:creationId xmlns:a16="http://schemas.microsoft.com/office/drawing/2014/main" id="{F77A07AF-E7C5-1708-217A-8F810EB2848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44829643"/>
                    </p:ext>
                  </p:extLst>
                </p:nvPr>
              </p:nvGraphicFramePr>
              <p:xfrm>
                <a:off x="1108" y="2557"/>
                <a:ext cx="1773" cy="4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1803400" imgH="431800" progId="Equation.3">
                        <p:embed/>
                      </p:oleObj>
                    </mc:Choice>
                    <mc:Fallback>
                      <p:oleObj name="Equation" r:id="rId6" imgW="1803400" imgH="431800" progId="Equation.3">
                        <p:embed/>
                        <p:pic>
                          <p:nvPicPr>
                            <p:cNvPr id="14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08" y="2557"/>
                              <a:ext cx="1773" cy="4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34" name="Picture 15" descr="POST3DC">
                  <a:extLst>
                    <a:ext uri="{FF2B5EF4-FFF2-40B4-BE49-F238E27FC236}">
                      <a16:creationId xmlns:a16="http://schemas.microsoft.com/office/drawing/2014/main" id="{55B6EDCB-1606-3BBE-31FB-D518B52321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" y="960"/>
                  <a:ext cx="1189" cy="1291"/>
                </a:xfrm>
                <a:prstGeom prst="rect">
                  <a:avLst/>
                </a:prstGeom>
                <a:grpFill/>
              </p:spPr>
            </p:pic>
            <p:sp>
              <p:nvSpPr>
                <p:cNvPr id="35" name="Line 16">
                  <a:extLst>
                    <a:ext uri="{FF2B5EF4-FFF2-40B4-BE49-F238E27FC236}">
                      <a16:creationId xmlns:a16="http://schemas.microsoft.com/office/drawing/2014/main" id="{99161954-27C3-3DF5-5843-78EADEC62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26" y="1939"/>
                  <a:ext cx="431" cy="8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17">
                  <a:extLst>
                    <a:ext uri="{FF2B5EF4-FFF2-40B4-BE49-F238E27FC236}">
                      <a16:creationId xmlns:a16="http://schemas.microsoft.com/office/drawing/2014/main" id="{9FC87049-5670-984B-CF72-7D869E4BC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26" y="1539"/>
                  <a:ext cx="0" cy="489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18">
                  <a:extLst>
                    <a:ext uri="{FF2B5EF4-FFF2-40B4-BE49-F238E27FC236}">
                      <a16:creationId xmlns:a16="http://schemas.microsoft.com/office/drawing/2014/main" id="{16EFB450-C3E3-A70D-4796-503B4BB6CE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26" y="2028"/>
                  <a:ext cx="991" cy="668"/>
                </a:xfrm>
                <a:prstGeom prst="line">
                  <a:avLst/>
                </a:prstGeom>
                <a:grpFill/>
                <a:ln w="57150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Text Box 19">
                  <a:extLst>
                    <a:ext uri="{FF2B5EF4-FFF2-40B4-BE49-F238E27FC236}">
                      <a16:creationId xmlns:a16="http://schemas.microsoft.com/office/drawing/2014/main" id="{266EAFA8-3C6B-068F-7AB9-9C15F9E987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86" y="2371"/>
                  <a:ext cx="301" cy="50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sz="3200" dirty="0">
                      <a:latin typeface="Symbol" charset="0"/>
                    </a:rPr>
                    <a:t>g</a:t>
                  </a:r>
                  <a:endParaRPr lang="en-GB" sz="3200" dirty="0">
                    <a:latin typeface="Symbol" charset="0"/>
                  </a:endParaRPr>
                </a:p>
              </p:txBody>
            </p:sp>
            <p:sp>
              <p:nvSpPr>
                <p:cNvPr id="39" name="Text Box 20">
                  <a:extLst>
                    <a:ext uri="{FF2B5EF4-FFF2-40B4-BE49-F238E27FC236}">
                      <a16:creationId xmlns:a16="http://schemas.microsoft.com/office/drawing/2014/main" id="{4CFD1EC9-32F5-5DE7-444F-1F76D77BD4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6" y="1716"/>
                  <a:ext cx="272" cy="39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b="1" dirty="0"/>
                    <a:t>||</a:t>
                  </a:r>
                  <a:endParaRPr lang="en-GB" b="1" dirty="0"/>
                </a:p>
              </p:txBody>
            </p:sp>
            <p:sp>
              <p:nvSpPr>
                <p:cNvPr id="40" name="Text Box 21">
                  <a:extLst>
                    <a:ext uri="{FF2B5EF4-FFF2-40B4-BE49-F238E27FC236}">
                      <a16:creationId xmlns:a16="http://schemas.microsoft.com/office/drawing/2014/main" id="{DBC7DED0-FB1F-111D-B2B0-6A7C47EF91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12" y="1316"/>
                  <a:ext cx="330" cy="39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b="1" dirty="0">
                      <a:sym typeface="Symbol" charset="0"/>
                    </a:rPr>
                    <a:t></a:t>
                  </a:r>
                  <a:endParaRPr lang="en-GB" b="1" dirty="0"/>
                </a:p>
              </p:txBody>
            </p:sp>
            <p:sp>
              <p:nvSpPr>
                <p:cNvPr id="33" name="Text Box 14">
                  <a:extLst>
                    <a:ext uri="{FF2B5EF4-FFF2-40B4-BE49-F238E27FC236}">
                      <a16:creationId xmlns:a16="http://schemas.microsoft.com/office/drawing/2014/main" id="{89F31B6E-D429-AD4E-95E9-94F4AEF7FC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4" y="614"/>
                  <a:ext cx="1569" cy="4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it-IT" b="1" dirty="0">
                      <a:solidFill>
                        <a:schemeClr val="accent2"/>
                      </a:solidFill>
                    </a:rPr>
                    <a:t>   </a:t>
                  </a:r>
                  <a:r>
                    <a:rPr lang="it-IT" sz="2800" b="1" dirty="0" err="1">
                      <a:solidFill>
                        <a:schemeClr val="accent2"/>
                      </a:solidFill>
                    </a:rPr>
                    <a:t>Clovers</a:t>
                  </a:r>
                  <a:endParaRPr lang="en-GB" sz="2800" b="1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6014871-5C24-E41F-F8F1-289AF41C498C}"/>
                  </a:ext>
                </a:extLst>
              </p:cNvPr>
              <p:cNvSpPr txBox="1"/>
              <p:nvPr/>
            </p:nvSpPr>
            <p:spPr>
              <a:xfrm>
                <a:off x="6277293" y="3525728"/>
                <a:ext cx="29080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3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Octupole Vibrations</a:t>
                </a:r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6FAED9E4-033B-8FC5-32A4-D6C64D59F1CB}"/>
                </a:ext>
              </a:extLst>
            </p:cNvPr>
            <p:cNvCxnSpPr>
              <a:cxnSpLocks/>
            </p:cNvCxnSpPr>
            <p:nvPr/>
          </p:nvCxnSpPr>
          <p:spPr>
            <a:xfrm>
              <a:off x="523012" y="4828729"/>
              <a:ext cx="205202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10" descr="Euroball Phase 4_Ouvert-1.png">
            <a:extLst>
              <a:ext uri="{FF2B5EF4-FFF2-40B4-BE49-F238E27FC236}">
                <a16:creationId xmlns:a16="http://schemas.microsoft.com/office/drawing/2014/main" id="{5C6B98F7-EE2B-045C-B35D-05B36CBCA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125" y="1108480"/>
            <a:ext cx="3363209" cy="29217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F3E18CB-B504-4525-808E-814C95A04D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12" r="-709"/>
          <a:stretch/>
        </p:blipFill>
        <p:spPr>
          <a:xfrm>
            <a:off x="203400" y="1038887"/>
            <a:ext cx="2298689" cy="3042382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7EABB5E-1CC6-9D0D-8DFB-C725A0B6AFC7}"/>
              </a:ext>
            </a:extLst>
          </p:cNvPr>
          <p:cNvSpPr txBox="1"/>
          <p:nvPr/>
        </p:nvSpPr>
        <p:spPr>
          <a:xfrm>
            <a:off x="194419" y="1388304"/>
            <a:ext cx="2307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239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HPGe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detectors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4FA03C93-A111-5925-1378-CAC7194841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6343" y="-1658513"/>
            <a:ext cx="1358568" cy="11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Custom 3">
      <a:dk1>
        <a:srgbClr val="045497"/>
      </a:dk1>
      <a:lt1>
        <a:srgbClr val="FFFFFF"/>
      </a:lt1>
      <a:dk2>
        <a:srgbClr val="FFFFFF"/>
      </a:dk2>
      <a:lt2>
        <a:srgbClr val="FFFFFF"/>
      </a:lt2>
      <a:accent1>
        <a:srgbClr val="045497"/>
      </a:accent1>
      <a:accent2>
        <a:srgbClr val="0573CD"/>
      </a:accent2>
      <a:accent3>
        <a:srgbClr val="4FADFB"/>
      </a:accent3>
      <a:accent4>
        <a:srgbClr val="BEE1FE"/>
      </a:accent4>
      <a:accent5>
        <a:srgbClr val="FFD213"/>
      </a:accent5>
      <a:accent6>
        <a:srgbClr val="FFEA8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A-2020_PowerPoint template-master file" id="{9FCF5474-3BEE-4A2F-8627-4954CBBE91E0}" vid="{25C60E07-C0BA-4867-868D-16DD711DE68B}"/>
    </a:ext>
  </a:ext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Custom Design">
  <a:themeElements>
    <a:clrScheme name="6_Custom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Custom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FF9300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14376</TotalTime>
  <Words>4237</Words>
  <Application>Microsoft Macintosh PowerPoint</Application>
  <PresentationFormat>Widescreen</PresentationFormat>
  <Paragraphs>927</Paragraphs>
  <Slides>47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11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82" baseType="lpstr">
      <vt:lpstr>Arial</vt:lpstr>
      <vt:lpstr>Arial</vt:lpstr>
      <vt:lpstr>Arial Regular</vt:lpstr>
      <vt:lpstr>Cabin</vt:lpstr>
      <vt:lpstr>Calibri</vt:lpstr>
      <vt:lpstr>Calibri Light</vt:lpstr>
      <vt:lpstr>Cambria Math</vt:lpstr>
      <vt:lpstr>CMR10</vt:lpstr>
      <vt:lpstr>Comic Sans MS</vt:lpstr>
      <vt:lpstr>Corbel</vt:lpstr>
      <vt:lpstr>Courier New</vt:lpstr>
      <vt:lpstr>Helvetica</vt:lpstr>
      <vt:lpstr>Helvetica Light</vt:lpstr>
      <vt:lpstr>Helvetica Neue</vt:lpstr>
      <vt:lpstr>Microsoft Sans Serif</vt:lpstr>
      <vt:lpstr>sourcesans-regular</vt:lpstr>
      <vt:lpstr>Symbol</vt:lpstr>
      <vt:lpstr>Tahoma</vt:lpstr>
      <vt:lpstr>Times</vt:lpstr>
      <vt:lpstr>Times New Roman</vt:lpstr>
      <vt:lpstr>Trebuchet MS</vt:lpstr>
      <vt:lpstr>Wingdings</vt:lpstr>
      <vt:lpstr>3_Projekt domyślny</vt:lpstr>
      <vt:lpstr>4_Projekt domyślny</vt:lpstr>
      <vt:lpstr>3_Office Theme</vt:lpstr>
      <vt:lpstr>7_Custom Design</vt:lpstr>
      <vt:lpstr>5_Projekt domyślny</vt:lpstr>
      <vt:lpstr>10_Projekt domyślny</vt:lpstr>
      <vt:lpstr>9_Office Theme</vt:lpstr>
      <vt:lpstr>1_modele-IJCLAb-powerpoint</vt:lpstr>
      <vt:lpstr>Thème Office</vt:lpstr>
      <vt:lpstr>2_Thème Office</vt:lpstr>
      <vt:lpstr>1_Office Theme</vt:lpstr>
      <vt:lpstr>ClipArt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AGATA, 180 HPGe, 6480 segmentów  </vt:lpstr>
      <vt:lpstr>Presentazione standard di PowerPoint</vt:lpstr>
      <vt:lpstr>Presentazione standard di PowerPoint</vt:lpstr>
      <vt:lpstr>The AGATA phases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10 years of LICORNE@ALTO (inverse kinematics neutron production)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Leoni</dc:creator>
  <cp:lastModifiedBy>Silvia Leoni</cp:lastModifiedBy>
  <cp:revision>252</cp:revision>
  <dcterms:created xsi:type="dcterms:W3CDTF">2023-10-03T05:32:04Z</dcterms:created>
  <dcterms:modified xsi:type="dcterms:W3CDTF">2023-10-13T05:10:20Z</dcterms:modified>
</cp:coreProperties>
</file>