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7"/>
  </p:notesMasterIdLst>
  <p:sldIdLst>
    <p:sldId id="256" r:id="rId2"/>
    <p:sldId id="286" r:id="rId3"/>
    <p:sldId id="288" r:id="rId4"/>
    <p:sldId id="289" r:id="rId5"/>
    <p:sldId id="290" r:id="rId6"/>
    <p:sldId id="291" r:id="rId7"/>
    <p:sldId id="297" r:id="rId8"/>
    <p:sldId id="292" r:id="rId9"/>
    <p:sldId id="293" r:id="rId10"/>
    <p:sldId id="294" r:id="rId11"/>
    <p:sldId id="295" r:id="rId12"/>
    <p:sldId id="298" r:id="rId13"/>
    <p:sldId id="296" r:id="rId14"/>
    <p:sldId id="263" r:id="rId15"/>
    <p:sldId id="28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rice Haguenauer" initials="MH" lastIdx="1" clrIdx="0">
    <p:extLst>
      <p:ext uri="{19B8F6BF-5375-455C-9EA6-DF929625EA0E}">
        <p15:presenceInfo xmlns:p15="http://schemas.microsoft.com/office/powerpoint/2012/main" userId="S-1-5-21-1526224874-1540688658-1361462980-218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26" autoAdjust="0"/>
    <p:restoredTop sz="92986" autoAdjust="0"/>
  </p:normalViewPr>
  <p:slideViewPr>
    <p:cSldViewPr snapToGrid="0">
      <p:cViewPr varScale="1">
        <p:scale>
          <a:sx n="63" d="100"/>
          <a:sy n="63" d="100"/>
        </p:scale>
        <p:origin x="90"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6E2AD-E7ED-4FBD-A064-A69A8C0E51ED}" type="datetimeFigureOut">
              <a:rPr lang="fr-FR" smtClean="0"/>
              <a:t>08/12/2023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52A54-1196-4064-957F-B9EDDF9B917B}" type="slidenum">
              <a:rPr lang="fr-FR" smtClean="0"/>
              <a:t>‹#›</a:t>
            </a:fld>
            <a:endParaRPr lang="fr-FR"/>
          </a:p>
        </p:txBody>
      </p:sp>
    </p:spTree>
    <p:extLst>
      <p:ext uri="{BB962C8B-B14F-4D97-AF65-F5344CB8AC3E}">
        <p14:creationId xmlns:p14="http://schemas.microsoft.com/office/powerpoint/2010/main" val="118527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92652A54-1196-4064-957F-B9EDDF9B917B}" type="slidenum">
              <a:rPr lang="fr-FR" smtClean="0"/>
              <a:t>1</a:t>
            </a:fld>
            <a:endParaRPr lang="fr-FR"/>
          </a:p>
        </p:txBody>
      </p:sp>
    </p:spTree>
    <p:extLst>
      <p:ext uri="{BB962C8B-B14F-4D97-AF65-F5344CB8AC3E}">
        <p14:creationId xmlns:p14="http://schemas.microsoft.com/office/powerpoint/2010/main" val="277978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10916D-ACF4-4B66-BBFB-030F871D73B6}"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358354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0916D-ACF4-4B66-BBFB-030F871D73B6}"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297298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0916D-ACF4-4B66-BBFB-030F871D73B6}"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296677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10916D-ACF4-4B66-BBFB-030F871D73B6}"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312111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10916D-ACF4-4B66-BBFB-030F871D73B6}" type="datetimeFigureOut">
              <a:rPr lang="fr-FR" smtClean="0"/>
              <a:t>08/12/2023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3609948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10916D-ACF4-4B66-BBFB-030F871D73B6}"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2675183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710916D-ACF4-4B66-BBFB-030F871D73B6}" type="datetimeFigureOut">
              <a:rPr lang="fr-FR" smtClean="0"/>
              <a:t>08/12/2023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12208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0916D-ACF4-4B66-BBFB-030F871D73B6}" type="datetimeFigureOut">
              <a:rPr lang="fr-FR" smtClean="0"/>
              <a:t>08/12/2023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26353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0916D-ACF4-4B66-BBFB-030F871D73B6}" type="datetimeFigureOut">
              <a:rPr lang="fr-FR" smtClean="0"/>
              <a:t>08/12/2023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131675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10916D-ACF4-4B66-BBFB-030F871D73B6}"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36783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10916D-ACF4-4B66-BBFB-030F871D73B6}" type="datetimeFigureOut">
              <a:rPr lang="fr-FR" smtClean="0"/>
              <a:t>08/12/2023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4E688F8-EF5E-45D0-A51F-59A14D6D6DFB}" type="slidenum">
              <a:rPr lang="fr-FR" smtClean="0"/>
              <a:t>‹#›</a:t>
            </a:fld>
            <a:endParaRPr lang="fr-FR"/>
          </a:p>
        </p:txBody>
      </p:sp>
    </p:spTree>
    <p:extLst>
      <p:ext uri="{BB962C8B-B14F-4D97-AF65-F5344CB8AC3E}">
        <p14:creationId xmlns:p14="http://schemas.microsoft.com/office/powerpoint/2010/main" val="4184539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0916D-ACF4-4B66-BBFB-030F871D73B6}" type="datetimeFigureOut">
              <a:rPr lang="fr-FR" smtClean="0"/>
              <a:t>08/12/2023</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688F8-EF5E-45D0-A51F-59A14D6D6DFB}" type="slidenum">
              <a:rPr lang="fr-FR" smtClean="0"/>
              <a:t>‹#›</a:t>
            </a:fld>
            <a:endParaRPr lang="fr-FR"/>
          </a:p>
        </p:txBody>
      </p:sp>
    </p:spTree>
    <p:extLst>
      <p:ext uri="{BB962C8B-B14F-4D97-AF65-F5344CB8AC3E}">
        <p14:creationId xmlns:p14="http://schemas.microsoft.com/office/powerpoint/2010/main" val="1656466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hyperlink" Target="https://www.sciencedirect.com/science/article/abs/pii/0370269373904991?via%3Dihub#!"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inspirehep.net/institutions/902725" TargetMode="External"/><Relationship Id="rId13" Type="http://schemas.openxmlformats.org/officeDocument/2006/relationships/hyperlink" Target="https://inspirehep.net/institutions/902786" TargetMode="External"/><Relationship Id="rId3" Type="http://schemas.openxmlformats.org/officeDocument/2006/relationships/hyperlink" Target="https://inspirehep.net/institutions/902660" TargetMode="External"/><Relationship Id="rId7" Type="http://schemas.openxmlformats.org/officeDocument/2006/relationships/hyperlink" Target="https://inspirehep.net/authors/1007011" TargetMode="External"/><Relationship Id="rId12" Type="http://schemas.openxmlformats.org/officeDocument/2006/relationships/hyperlink" Target="https://inspirehep.net/authors/1023401" TargetMode="External"/><Relationship Id="rId2" Type="http://schemas.openxmlformats.org/officeDocument/2006/relationships/hyperlink" Target="https://inspirehep.net/authors/1018116" TargetMode="External"/><Relationship Id="rId1" Type="http://schemas.openxmlformats.org/officeDocument/2006/relationships/slideLayout" Target="../slideLayouts/slideLayout7.xml"/><Relationship Id="rId6" Type="http://schemas.openxmlformats.org/officeDocument/2006/relationships/hyperlink" Target="https://inspirehep.net/authors/991357" TargetMode="External"/><Relationship Id="rId11" Type="http://schemas.openxmlformats.org/officeDocument/2006/relationships/hyperlink" Target="https://inspirehep.net/literature/128063" TargetMode="External"/><Relationship Id="rId5" Type="http://schemas.openxmlformats.org/officeDocument/2006/relationships/hyperlink" Target="https://inspirehep.net/authors/2458764" TargetMode="External"/><Relationship Id="rId10" Type="http://schemas.openxmlformats.org/officeDocument/2006/relationships/hyperlink" Target="https://www.cernetrou.com/" TargetMode="External"/><Relationship Id="rId4" Type="http://schemas.openxmlformats.org/officeDocument/2006/relationships/hyperlink" Target="https://inspirehep.net/institutions/902877" TargetMode="External"/><Relationship Id="rId9" Type="http://schemas.openxmlformats.org/officeDocument/2006/relationships/hyperlink" Target="https://inspirehep.net/authors/998286" TargetMode="External"/><Relationship Id="rId14" Type="http://schemas.openxmlformats.org/officeDocument/2006/relationships/hyperlink" Target="https://inspirehep.net/conferences/96476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inspirehep.net/literature/84483"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inspirehep.net/literature/83735" TargetMode="Externa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00" y="252000"/>
            <a:ext cx="10931356" cy="629920"/>
          </a:xfrm>
        </p:spPr>
        <p:txBody>
          <a:bodyPr>
            <a:normAutofit/>
          </a:bodyPr>
          <a:lstStyle/>
          <a:p>
            <a:r>
              <a:rPr lang="fr-FR" sz="2800" smtClean="0"/>
              <a:t>Gargamelle et la découverte des courants neutres faibles au CERN</a:t>
            </a:r>
            <a:endParaRPr lang="fr-FR" sz="28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6249" y="1959117"/>
            <a:ext cx="2332111" cy="2412000"/>
          </a:xfrm>
          <a:prstGeom prst="rect">
            <a:avLst/>
          </a:prstGeom>
        </p:spPr>
      </p:pic>
      <p:sp>
        <p:nvSpPr>
          <p:cNvPr id="3" name="TextBox 2"/>
          <p:cNvSpPr txBox="1"/>
          <p:nvPr/>
        </p:nvSpPr>
        <p:spPr>
          <a:xfrm>
            <a:off x="1581120" y="4612200"/>
            <a:ext cx="4107543" cy="307777"/>
          </a:xfrm>
          <a:prstGeom prst="rect">
            <a:avLst/>
          </a:prstGeom>
          <a:noFill/>
        </p:spPr>
        <p:txBody>
          <a:bodyPr wrap="square" rtlCol="0">
            <a:spAutoFit/>
          </a:bodyPr>
          <a:lstStyle/>
          <a:p>
            <a:r>
              <a:rPr lang="fr-FR" sz="1400"/>
              <a:t>André Lagarrigue </a:t>
            </a:r>
            <a:r>
              <a:rPr lang="fr-FR" sz="1400" smtClean="0"/>
              <a:t>et </a:t>
            </a:r>
            <a:r>
              <a:rPr lang="fr-FR" sz="1400"/>
              <a:t>André Rousset</a:t>
            </a:r>
          </a:p>
        </p:txBody>
      </p:sp>
      <p:pic>
        <p:nvPicPr>
          <p:cNvPr id="9" name="Picture 8"/>
          <p:cNvPicPr>
            <a:picLocks noChangeAspect="1"/>
          </p:cNvPicPr>
          <p:nvPr/>
        </p:nvPicPr>
        <p:blipFill>
          <a:blip r:embed="rId4"/>
          <a:stretch>
            <a:fillRect/>
          </a:stretch>
        </p:blipFill>
        <p:spPr>
          <a:xfrm>
            <a:off x="4860000" y="2052000"/>
            <a:ext cx="4804329" cy="2592000"/>
          </a:xfrm>
          <a:prstGeom prst="rect">
            <a:avLst/>
          </a:prstGeom>
        </p:spPr>
      </p:pic>
      <p:sp>
        <p:nvSpPr>
          <p:cNvPr id="10" name="TextBox 9"/>
          <p:cNvSpPr txBox="1"/>
          <p:nvPr/>
        </p:nvSpPr>
        <p:spPr>
          <a:xfrm>
            <a:off x="5004000" y="4608000"/>
            <a:ext cx="4450080" cy="276999"/>
          </a:xfrm>
          <a:prstGeom prst="rect">
            <a:avLst/>
          </a:prstGeom>
          <a:noFill/>
        </p:spPr>
        <p:txBody>
          <a:bodyPr wrap="square" rtlCol="0">
            <a:spAutoFit/>
          </a:bodyPr>
          <a:lstStyle/>
          <a:p>
            <a:r>
              <a:rPr lang="fr-FR" sz="1200" smtClean="0"/>
              <a:t>Paul Musset les a rejoint les a rejoint la meme année en 1957</a:t>
            </a:r>
            <a:endParaRPr lang="fr-FR" sz="1200"/>
          </a:p>
        </p:txBody>
      </p:sp>
      <p:sp>
        <p:nvSpPr>
          <p:cNvPr id="5" name="TextBox 4"/>
          <p:cNvSpPr txBox="1"/>
          <p:nvPr/>
        </p:nvSpPr>
        <p:spPr>
          <a:xfrm>
            <a:off x="5004000" y="1764000"/>
            <a:ext cx="4450079" cy="276999"/>
          </a:xfrm>
          <a:prstGeom prst="rect">
            <a:avLst/>
          </a:prstGeom>
          <a:noFill/>
        </p:spPr>
        <p:txBody>
          <a:bodyPr wrap="square" rtlCol="0">
            <a:spAutoFit/>
          </a:bodyPr>
          <a:lstStyle/>
          <a:p>
            <a:r>
              <a:rPr lang="fr-FR" sz="1200" smtClean="0"/>
              <a:t>André Rousset  dans « 20 ans de courants neutres</a:t>
            </a:r>
            <a:endParaRPr lang="fr-FR" sz="1200"/>
          </a:p>
        </p:txBody>
      </p:sp>
    </p:spTree>
    <p:extLst>
      <p:ext uri="{BB962C8B-B14F-4D97-AF65-F5344CB8AC3E}">
        <p14:creationId xmlns:p14="http://schemas.microsoft.com/office/powerpoint/2010/main" val="3434677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304800" y="496124"/>
            <a:ext cx="10930800" cy="566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smtClean="0">
                <a:ln>
                  <a:noFill/>
                </a:ln>
                <a:solidFill>
                  <a:schemeClr val="tx1"/>
                </a:solidFill>
                <a:effectLst/>
                <a:latin typeface="Arial" panose="020B0604020202020204" pitchFamily="34" charset="0"/>
              </a:rPr>
              <a:t>           </a:t>
            </a:r>
            <a:endParaRPr kumimoji="0" lang="fr-FR" altLang="fr-FR" sz="2000" b="1"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a:ln>
                  <a:noFill/>
                </a:ln>
                <a:solidFill>
                  <a:schemeClr val="tx1"/>
                </a:solidFill>
                <a:effectLst/>
                <a:latin typeface="Arial" panose="020B0604020202020204" pitchFamily="34" charset="0"/>
                <a:hlinkClick r:id="rId2"/>
              </a:rPr>
              <a:t>F</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.J.Hasert</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S.Kabe</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W.Krenz</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J.Von</a:t>
            </a:r>
            <a:r>
              <a:rPr kumimoji="0" lang="fr-FR" altLang="fr-FR" sz="1600" b="0" i="0" u="sng" strike="noStrike" cap="none" normalizeH="0" baseline="0" bmk="">
                <a:ln>
                  <a:noFill/>
                </a:ln>
                <a:solidFill>
                  <a:schemeClr val="tx1"/>
                </a:solidFill>
                <a:effectLst/>
                <a:latin typeface="Arial" panose="020B0604020202020204" pitchFamily="34" charset="0"/>
                <a:hlinkClick r:id="rId2"/>
              </a:rPr>
              <a:t> Krogh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D.Lanske</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J.Morfin</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K.Schultze</a:t>
            </a:r>
            <a:r>
              <a:rPr kumimoji="0" lang="fr-FR" altLang="fr-FR" sz="1600" b="0" i="0" u="sng" strike="noStrike" cap="none" normalizeH="0" baseline="0" bmk="">
                <a:ln>
                  <a:noFill/>
                </a:ln>
                <a:solidFill>
                  <a:schemeClr val="tx1"/>
                </a:solidFill>
                <a:effectLst/>
                <a:latin typeface="Arial" panose="020B0604020202020204" pitchFamily="34" charset="0"/>
                <a:hlinkClick r:id="rId2"/>
              </a:rPr>
              <a:t> </a:t>
            </a:r>
            <a:r>
              <a:rPr kumimoji="0" lang="fr-FR" altLang="fr-FR" sz="1600" b="0" i="0" u="sng" strike="noStrike" cap="none" normalizeH="0" baseline="0" err="1" bmk="">
                <a:ln>
                  <a:noFill/>
                </a:ln>
                <a:solidFill>
                  <a:schemeClr val="tx1"/>
                </a:solidFill>
                <a:effectLst/>
                <a:latin typeface="Arial" panose="020B0604020202020204" pitchFamily="34" charset="0"/>
                <a:hlinkClick r:id="rId2"/>
              </a:rPr>
              <a:t>H.Weerts</a:t>
            </a:r>
            <a:endParaRPr kumimoji="0" lang="fr-FR" altLang="fr-FR" sz="1600" b="0" i="0" u="sng" strike="noStrike" cap="none" normalizeH="0" baseline="0" bmk="">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bmk="">
                <a:ln>
                  <a:noFill/>
                </a:ln>
                <a:solidFill>
                  <a:schemeClr val="tx1"/>
                </a:solidFill>
                <a:effectLst/>
                <a:latin typeface="Arial" panose="020B0604020202020204" pitchFamily="34" charset="0"/>
              </a:rPr>
              <a:t>III. </a:t>
            </a:r>
            <a:r>
              <a:rPr kumimoji="0" lang="fr-FR" altLang="fr-FR" sz="1600" b="0" i="0" u="none" strike="noStrike" cap="none" normalizeH="0" baseline="0" err="1" bmk="">
                <a:ln>
                  <a:noFill/>
                </a:ln>
                <a:solidFill>
                  <a:schemeClr val="tx1"/>
                </a:solidFill>
                <a:effectLst/>
                <a:latin typeface="Arial" panose="020B0604020202020204" pitchFamily="34" charset="0"/>
              </a:rPr>
              <a:t>Physikalisches</a:t>
            </a:r>
            <a:r>
              <a:rPr kumimoji="0" lang="fr-FR" altLang="fr-FR" sz="1600" b="0" i="0" u="none" strike="noStrike" cap="none" normalizeH="0" baseline="0" bmk="">
                <a:ln>
                  <a:noFill/>
                </a:ln>
                <a:solidFill>
                  <a:schemeClr val="tx1"/>
                </a:solidFill>
                <a:effectLst/>
                <a:latin typeface="Arial" panose="020B0604020202020204" pitchFamily="34" charset="0"/>
              </a:rPr>
              <a:t> Institut der </a:t>
            </a:r>
            <a:r>
              <a:rPr kumimoji="0" lang="fr-FR" altLang="fr-FR" sz="1600" b="0" i="0" u="none" strike="noStrike" cap="none" normalizeH="0" baseline="0" err="1" bmk="">
                <a:ln>
                  <a:noFill/>
                </a:ln>
                <a:solidFill>
                  <a:schemeClr val="tx1"/>
                </a:solidFill>
                <a:effectLst/>
                <a:latin typeface="Arial" panose="020B0604020202020204" pitchFamily="34" charset="0"/>
              </a:rPr>
              <a:t>Technischen</a:t>
            </a:r>
            <a:r>
              <a:rPr kumimoji="0" lang="fr-FR" altLang="fr-FR" sz="1600" b="0" i="0" u="none" strike="noStrike" cap="none" normalizeH="0" baseline="0" bmk="">
                <a:ln>
                  <a:noFill/>
                </a:ln>
                <a:solidFill>
                  <a:schemeClr val="tx1"/>
                </a:solidFill>
                <a:effectLst/>
                <a:latin typeface="Arial" panose="020B0604020202020204" pitchFamily="34" charset="0"/>
              </a:rPr>
              <a:t> </a:t>
            </a:r>
            <a:r>
              <a:rPr kumimoji="0" lang="fr-FR" altLang="fr-FR" sz="1600" b="0" i="0" u="none" strike="noStrike" cap="none" normalizeH="0" baseline="0" err="1" bmk="">
                <a:ln>
                  <a:noFill/>
                </a:ln>
                <a:solidFill>
                  <a:schemeClr val="tx1"/>
                </a:solidFill>
                <a:effectLst/>
                <a:latin typeface="Arial" panose="020B0604020202020204" pitchFamily="34" charset="0"/>
              </a:rPr>
              <a:t>Hochschule</a:t>
            </a:r>
            <a:r>
              <a:rPr kumimoji="0" lang="fr-FR" altLang="fr-FR" sz="1600" b="0" i="0" u="none" strike="noStrike" cap="none" normalizeH="0" baseline="0" bmk="">
                <a:ln>
                  <a:noFill/>
                </a:ln>
                <a:solidFill>
                  <a:schemeClr val="tx1"/>
                </a:solidFill>
                <a:effectLst/>
                <a:latin typeface="Arial" panose="020B0604020202020204" pitchFamily="34" charset="0"/>
              </a:rPr>
              <a:t>, Aachen, </a:t>
            </a:r>
            <a:r>
              <a:rPr kumimoji="0" lang="fr-FR" altLang="fr-FR" sz="1600" b="0" i="0" u="none" strike="noStrike" cap="none" normalizeH="0" baseline="0" smtClean="0" bmk="">
                <a:ln>
                  <a:noFill/>
                </a:ln>
                <a:solidFill>
                  <a:schemeClr val="tx1"/>
                </a:solidFill>
                <a:effectLst/>
                <a:latin typeface="Arial" panose="020B0604020202020204" pitchFamily="34" charset="0"/>
              </a:rPr>
              <a:t>Germany</a:t>
            </a:r>
          </a:p>
          <a:p>
            <a:pPr marL="0" indent="0" eaLnBrk="0" fontAlgn="base" hangingPunct="0">
              <a:lnSpc>
                <a:spcPct val="100000"/>
              </a:lnSpc>
              <a:spcBef>
                <a:spcPct val="0"/>
              </a:spcBef>
              <a:spcAft>
                <a:spcPct val="0"/>
              </a:spcAft>
              <a:buFontTx/>
              <a:buNone/>
            </a:pPr>
            <a:r>
              <a:rPr lang="fr-FR" altLang="fr-FR" sz="1600" u="sng" smtClean="0">
                <a:solidFill>
                  <a:schemeClr val="accent1">
                    <a:lumMod val="75000"/>
                  </a:schemeClr>
                </a:solidFill>
                <a:latin typeface="Arial" panose="020B0604020202020204" pitchFamily="34" charset="0"/>
                <a:cs typeface="Arial" panose="020B0604020202020204" pitchFamily="34" charset="0"/>
              </a:rPr>
              <a:t>G.H.Bertrand-Coremans </a:t>
            </a:r>
            <a:r>
              <a:rPr lang="fr-FR" altLang="fr-FR" sz="1600" u="sng">
                <a:solidFill>
                  <a:schemeClr val="accent1">
                    <a:lumMod val="75000"/>
                  </a:schemeClr>
                </a:solidFill>
                <a:latin typeface="Arial" panose="020B0604020202020204" pitchFamily="34" charset="0"/>
                <a:cs typeface="Arial" panose="020B0604020202020204" pitchFamily="34" charset="0"/>
              </a:rPr>
              <a:t>J.Sacton W.Van Doninck P.Vilain</a:t>
            </a:r>
            <a:endParaRPr kumimoji="0" lang="fr-FR" altLang="fr-FR" sz="1600" i="0" u="sng" strike="noStrike" cap="none" normalizeH="0" baseline="0" bmk="">
              <a:ln>
                <a:noFill/>
              </a:ln>
              <a:solidFill>
                <a:schemeClr val="tx1"/>
              </a:solidFill>
              <a:effectLst/>
              <a:latin typeface="Arial" panose="020B0604020202020204" pitchFamily="34" charset="0"/>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bmk="">
                <a:ln>
                  <a:noFill/>
                </a:ln>
                <a:solidFill>
                  <a:schemeClr val="tx1"/>
                </a:solidFill>
                <a:effectLst/>
                <a:latin typeface="Arial" panose="020B0604020202020204" pitchFamily="34" charset="0"/>
              </a:rPr>
              <a:t>Interuniversity Institute for High Energies, U.L.B., V.U.B. Brussels, </a:t>
            </a:r>
            <a:r>
              <a:rPr kumimoji="0" lang="fr-FR" altLang="fr-FR" sz="1600" b="0" i="0" u="none" strike="noStrike" cap="none" normalizeH="0" baseline="0" err="1" bmk="">
                <a:ln>
                  <a:noFill/>
                </a:ln>
                <a:solidFill>
                  <a:schemeClr val="tx1"/>
                </a:solidFill>
                <a:effectLst/>
                <a:latin typeface="Arial" panose="020B0604020202020204" pitchFamily="34" charset="0"/>
              </a:rPr>
              <a:t>Belgium</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tx1"/>
                </a:solidFill>
                <a:effectLst/>
                <a:latin typeface="Arial" panose="020B0604020202020204" pitchFamily="34" charset="0"/>
                <a:hlinkClick r:id="rId2"/>
              </a:rPr>
              <a:t>U,Camerini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D.C.Cundy</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smtClean="0" bmk="">
                <a:ln>
                  <a:noFill/>
                </a:ln>
                <a:solidFill>
                  <a:schemeClr val="tx1"/>
                </a:solidFill>
                <a:effectLst/>
                <a:latin typeface="Arial" panose="020B0604020202020204" pitchFamily="34" charset="0"/>
                <a:hlinkClick r:id="rId2"/>
              </a:rPr>
              <a:t>R.Baldi I.Danilchenko</a:t>
            </a:r>
            <a:r>
              <a:rPr kumimoji="0" lang="fr-FR" altLang="fr-FR" sz="1600" b="0" i="0" u="none" strike="noStrike" cap="none" normalizeH="0" baseline="30000" smtClean="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W.F.Fry</a:t>
            </a:r>
            <a:r>
              <a:rPr kumimoji="0" lang="fr-FR" altLang="fr-FR" sz="1600" b="0" i="0" u="none" strike="noStrike" cap="none" normalizeH="0" baseline="3000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smtClean="0" bmk="">
                <a:ln>
                  <a:noFill/>
                </a:ln>
                <a:solidFill>
                  <a:schemeClr val="tx1"/>
                </a:solidFill>
                <a:effectLst/>
                <a:latin typeface="Arial" panose="020B0604020202020204" pitchFamily="34" charset="0"/>
                <a:hlinkClick r:id="rId2"/>
              </a:rPr>
              <a:t>D.Haidt S.Natali</a:t>
            </a:r>
            <a:r>
              <a:rPr kumimoji="0" lang="fr-FR" altLang="fr-FR" sz="1600" b="0" i="0" u="none" strike="noStrike" cap="none" normalizeH="0" baseline="30000" smtClean="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P.Musset</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B.Osculati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R.Palmer</a:t>
            </a:r>
            <a:r>
              <a:rPr kumimoji="0" lang="fr-FR" altLang="fr-FR" sz="1600" b="0" i="0" u="none" strike="noStrike" cap="none" normalizeH="0" baseline="3000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J.B.M.Pattison</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D.H.Perkins</a:t>
            </a:r>
            <a:r>
              <a:rPr kumimoji="0" lang="fr-FR" altLang="fr-FR" sz="1600" b="0" i="0" u="none" strike="noStrike" cap="none" normalizeH="0" baseline="3000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A.Pullia</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A.Rousset</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W.Venus</a:t>
            </a:r>
            <a:r>
              <a:rPr kumimoji="0" lang="fr-FR" altLang="fr-FR" sz="1600" b="0" i="0" u="none" strike="noStrike" cap="none" normalizeH="0" baseline="3000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H.Wachsmuth</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bmk="">
                <a:ln>
                  <a:noFill/>
                </a:ln>
                <a:solidFill>
                  <a:schemeClr val="tx1"/>
                </a:solidFill>
                <a:effectLst/>
                <a:latin typeface="Arial" panose="020B0604020202020204" pitchFamily="34" charset="0"/>
              </a:rPr>
              <a:t>CERN, Geneva, </a:t>
            </a:r>
            <a:r>
              <a:rPr kumimoji="0" lang="fr-FR" altLang="fr-FR" sz="1600" b="0" i="0" u="none" strike="noStrike" cap="none" normalizeH="0" baseline="0" err="1" bmk="">
                <a:ln>
                  <a:noFill/>
                </a:ln>
                <a:solidFill>
                  <a:schemeClr val="tx1"/>
                </a:solidFill>
                <a:effectLst/>
                <a:latin typeface="Arial" panose="020B0604020202020204" pitchFamily="34" charset="0"/>
              </a:rPr>
              <a:t>Switzerland</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tx1"/>
                </a:solidFill>
                <a:effectLst/>
                <a:latin typeface="Arial" panose="020B0604020202020204" pitchFamily="34" charset="0"/>
                <a:hlinkClick r:id="rId2"/>
              </a:rPr>
              <a:t>V.Brisson</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B.Degrange</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M.Haguenauer</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L.Kluberg</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U.Nguyen-Khac</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P.Petiau</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bmk="">
                <a:ln>
                  <a:noFill/>
                </a:ln>
                <a:solidFill>
                  <a:schemeClr val="tx1"/>
                </a:solidFill>
                <a:effectLst/>
                <a:latin typeface="Arial" panose="020B0604020202020204" pitchFamily="34" charset="0"/>
              </a:rPr>
              <a:t>Laboratoire de Physique Nucléaire des Hautes Energies, Ecole Polytechnique, Paris, France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tx1"/>
                </a:solidFill>
                <a:effectLst/>
                <a:latin typeface="Arial" panose="020B0604020202020204" pitchFamily="34" charset="0"/>
                <a:hlinkClick r:id="rId2"/>
              </a:rPr>
              <a:t>E.Belotti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S.Bonetti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D.Cavalli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C.Conta</a:t>
            </a:r>
            <a:r>
              <a:rPr lang="fr-FR" altLang="fr-FR" sz="1600" baseline="30000" bmk="">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E.Fiorini</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M.Rollier</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tx1"/>
                </a:solidFill>
                <a:effectLst/>
                <a:latin typeface="Arial" panose="020B0604020202020204" pitchFamily="34" charset="0"/>
              </a:rPr>
              <a:t>Istituto</a:t>
            </a:r>
            <a:r>
              <a:rPr kumimoji="0" lang="fr-FR" altLang="fr-FR" sz="1600" b="0" i="0" u="none" strike="noStrike" cap="none" normalizeH="0" baseline="0" bmk="">
                <a:ln>
                  <a:noFill/>
                </a:ln>
                <a:solidFill>
                  <a:schemeClr val="tx1"/>
                </a:solidFill>
                <a:effectLst/>
                <a:latin typeface="Arial" panose="020B0604020202020204" pitchFamily="34" charset="0"/>
              </a:rPr>
              <a:t> di </a:t>
            </a:r>
            <a:r>
              <a:rPr kumimoji="0" lang="fr-FR" altLang="fr-FR" sz="1600" b="0" i="0" u="none" strike="noStrike" cap="none" normalizeH="0" baseline="0" err="1" bmk="">
                <a:ln>
                  <a:noFill/>
                </a:ln>
                <a:solidFill>
                  <a:schemeClr val="tx1"/>
                </a:solidFill>
                <a:effectLst/>
                <a:latin typeface="Arial" panose="020B0604020202020204" pitchFamily="34" charset="0"/>
              </a:rPr>
              <a:t>Fisica</a:t>
            </a:r>
            <a:r>
              <a:rPr kumimoji="0" lang="fr-FR" altLang="fr-FR" sz="1600" b="0" i="0" u="none" strike="noStrike" cap="none" normalizeH="0" baseline="0" bmk="">
                <a:ln>
                  <a:noFill/>
                </a:ln>
                <a:solidFill>
                  <a:schemeClr val="tx1"/>
                </a:solidFill>
                <a:effectLst/>
                <a:latin typeface="Arial" panose="020B0604020202020204" pitchFamily="34" charset="0"/>
              </a:rPr>
              <a:t> </a:t>
            </a:r>
            <a:r>
              <a:rPr kumimoji="0" lang="fr-FR" altLang="fr-FR" sz="1600" b="0" i="0" u="none" strike="noStrike" cap="none" normalizeH="0" baseline="0" err="1" bmk="">
                <a:ln>
                  <a:noFill/>
                </a:ln>
                <a:solidFill>
                  <a:schemeClr val="tx1"/>
                </a:solidFill>
                <a:effectLst/>
                <a:latin typeface="Arial" panose="020B0604020202020204" pitchFamily="34" charset="0"/>
              </a:rPr>
              <a:t>dell'Università</a:t>
            </a:r>
            <a:r>
              <a:rPr kumimoji="0" lang="fr-FR" altLang="fr-FR" sz="1600" b="0" i="0" u="none" strike="noStrike" cap="none" normalizeH="0" baseline="0" bmk="">
                <a:ln>
                  <a:noFill/>
                </a:ln>
                <a:solidFill>
                  <a:schemeClr val="tx1"/>
                </a:solidFill>
                <a:effectLst/>
                <a:latin typeface="Arial" panose="020B0604020202020204" pitchFamily="34" charset="0"/>
              </a:rPr>
              <a:t>, Milano and I.N.F.N. Milano, </a:t>
            </a:r>
            <a:r>
              <a:rPr kumimoji="0" lang="fr-FR" altLang="fr-FR" sz="1600" b="0" i="0" u="none" strike="noStrike" cap="none" normalizeH="0" baseline="0" err="1" bmk="">
                <a:ln>
                  <a:noFill/>
                </a:ln>
                <a:solidFill>
                  <a:schemeClr val="tx1"/>
                </a:solidFill>
                <a:effectLst/>
                <a:latin typeface="Arial" panose="020B0604020202020204" pitchFamily="34" charset="0"/>
              </a:rPr>
              <a:t>Italy</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tx1"/>
                </a:solidFill>
                <a:effectLst/>
                <a:latin typeface="Arial" panose="020B0604020202020204" pitchFamily="34" charset="0"/>
                <a:hlinkClick r:id="rId2"/>
              </a:rPr>
              <a:t>B.Aubert</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smtClean="0" bmk="">
                <a:ln>
                  <a:noFill/>
                </a:ln>
                <a:solidFill>
                  <a:schemeClr val="tx1"/>
                </a:solidFill>
                <a:effectLst/>
                <a:latin typeface="Arial" panose="020B0604020202020204" pitchFamily="34" charset="0"/>
                <a:hlinkClick r:id="rId2"/>
              </a:rPr>
              <a:t>D.Blum L.M.Chounet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P.Heusse</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A.Lagarrigue</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A.M.Lutz</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A.Orkin-Lecourtois</a:t>
            </a:r>
            <a:r>
              <a:rPr kumimoji="0" lang="fr-FR" altLang="fr-FR" sz="1600" b="0" i="0" u="none" strike="noStrike" cap="none" normalizeH="0" baseline="0" bmk="">
                <a:ln>
                  <a:noFill/>
                </a:ln>
                <a:solidFill>
                  <a:schemeClr val="tx1"/>
                </a:solidFill>
                <a:effectLst/>
                <a:latin typeface="Arial" panose="020B0604020202020204" pitchFamily="34" charset="0"/>
                <a:hlinkClick r:id="rId2"/>
              </a:rPr>
              <a:t> </a:t>
            </a:r>
            <a:r>
              <a:rPr kumimoji="0" lang="fr-FR" altLang="fr-FR" sz="1600" b="0" i="0" u="none" strike="noStrike" cap="none" normalizeH="0" baseline="0" err="1" bmk="">
                <a:ln>
                  <a:noFill/>
                </a:ln>
                <a:solidFill>
                  <a:schemeClr val="tx1"/>
                </a:solidFill>
                <a:effectLst/>
                <a:latin typeface="Arial" panose="020B0604020202020204" pitchFamily="34" charset="0"/>
                <a:hlinkClick r:id="rId2"/>
              </a:rPr>
              <a:t>J.P.Vialle</a:t>
            </a:r>
            <a:endParaRPr kumimoji="0" lang="fr-FR" altLang="fr-FR" sz="1600" b="0" i="0" u="none" strike="noStrike" cap="none" normalizeH="0" baseline="0" bmk="">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bmk="">
                <a:ln>
                  <a:noFill/>
                </a:ln>
                <a:solidFill>
                  <a:schemeClr val="tx1"/>
                </a:solidFill>
                <a:effectLst/>
                <a:latin typeface="Arial" panose="020B0604020202020204" pitchFamily="34" charset="0"/>
              </a:rPr>
              <a:t>Laboratoire de l'Accélérateur Linéaire, Orsay, France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F.W.Bullock</a:t>
            </a:r>
            <a:r>
              <a:rPr kumimoji="0" lang="fr-FR" altLang="fr-FR" sz="1600" b="0" i="0" u="none" strike="noStrike" cap="none" normalizeH="0" baseline="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M.J.Esten</a:t>
            </a:r>
            <a:r>
              <a:rPr kumimoji="0" lang="fr-FR" altLang="fr-FR" sz="1600" b="0" i="0" u="none" strike="noStrike" cap="none" normalizeH="0" baseline="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T.W.Jones</a:t>
            </a:r>
            <a:r>
              <a:rPr kumimoji="0" lang="fr-FR" altLang="fr-FR" sz="1600" b="0" i="0" u="none" strike="noStrike" cap="none" normalizeH="0" baseline="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J.McKenzie</a:t>
            </a:r>
            <a:r>
              <a:rPr kumimoji="0" lang="fr-FR" altLang="fr-FR" sz="1600" b="0" i="0" u="none" strike="noStrike" cap="none" normalizeH="0" baseline="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A.G.Michette</a:t>
            </a:r>
            <a:r>
              <a:rPr kumimoji="0" lang="fr-FR" altLang="fr-FR" sz="1600" b="0" i="0" u="none" strike="noStrike" cap="none" normalizeH="0" baseline="3000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G.Myatt</a:t>
            </a:r>
            <a:r>
              <a:rPr kumimoji="0" lang="fr-FR" altLang="fr-FR" sz="1600" b="0" i="0" u="none" strike="noStrike" cap="none" normalizeH="0" baseline="30000" bmk="">
                <a:ln>
                  <a:noFill/>
                </a:ln>
                <a:solidFill>
                  <a:schemeClr val="accent1">
                    <a:lumMod val="75000"/>
                  </a:schemeClr>
                </a:solidFill>
                <a:effectLst/>
                <a:latin typeface="Arial" panose="020B0604020202020204" pitchFamily="34" charset="0"/>
              </a:rPr>
              <a:t> </a:t>
            </a:r>
            <a:r>
              <a:rPr kumimoji="0" lang="fr-FR" altLang="fr-FR" sz="1600" b="0" i="0" u="none" strike="noStrike" cap="none" normalizeH="0" baseline="0" err="1" bmk="">
                <a:ln>
                  <a:noFill/>
                </a:ln>
                <a:solidFill>
                  <a:schemeClr val="accent1">
                    <a:lumMod val="75000"/>
                  </a:schemeClr>
                </a:solidFill>
                <a:effectLst/>
                <a:latin typeface="Arial" panose="020B0604020202020204" pitchFamily="34" charset="0"/>
              </a:rPr>
              <a:t>W.G.Scott</a:t>
            </a:r>
            <a:endParaRPr kumimoji="0" lang="fr-FR" altLang="fr-FR" sz="1600" b="0" i="0" u="none" strike="noStrike" cap="none" normalizeH="0" baseline="0">
              <a:ln>
                <a:noFill/>
              </a:ln>
              <a:solidFill>
                <a:schemeClr val="accent1">
                  <a:lumMod val="75000"/>
                </a:schemeClr>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err="1">
                <a:ln>
                  <a:noFill/>
                </a:ln>
                <a:effectLst/>
                <a:latin typeface="Arial" panose="020B0604020202020204" pitchFamily="34" charset="0"/>
              </a:rPr>
              <a:t>University</a:t>
            </a:r>
            <a:r>
              <a:rPr kumimoji="0" lang="fr-FR" altLang="fr-FR" sz="1600" b="0" i="0" u="none" strike="noStrike" cap="none" normalizeH="0" baseline="0">
                <a:ln>
                  <a:noFill/>
                </a:ln>
                <a:effectLst/>
                <a:latin typeface="Arial" panose="020B0604020202020204" pitchFamily="34" charset="0"/>
              </a:rPr>
              <a:t> </a:t>
            </a:r>
            <a:r>
              <a:rPr kumimoji="0" lang="fr-FR" altLang="fr-FR" sz="1600" b="0" i="0" u="none" strike="noStrike" cap="none" normalizeH="0" baseline="0" err="1">
                <a:ln>
                  <a:noFill/>
                </a:ln>
                <a:effectLst/>
                <a:latin typeface="Arial" panose="020B0604020202020204" pitchFamily="34" charset="0"/>
              </a:rPr>
              <a:t>College</a:t>
            </a:r>
            <a:r>
              <a:rPr kumimoji="0" lang="fr-FR" altLang="fr-FR" sz="1600" b="0" i="0" u="none" strike="noStrike" cap="none" normalizeH="0" baseline="0">
                <a:ln>
                  <a:noFill/>
                </a:ln>
                <a:effectLst/>
                <a:latin typeface="Arial" panose="020B0604020202020204" pitchFamily="34" charset="0"/>
              </a:rPr>
              <a:t>, London, </a:t>
            </a:r>
            <a:r>
              <a:rPr kumimoji="0" lang="fr-FR" altLang="fr-FR" sz="1600" b="0" i="0" u="none" strike="noStrike" cap="none" normalizeH="0" baseline="0" err="1">
                <a:ln>
                  <a:noFill/>
                </a:ln>
                <a:effectLst/>
                <a:latin typeface="Arial" panose="020B0604020202020204" pitchFamily="34" charset="0"/>
              </a:rPr>
              <a:t>England</a:t>
            </a:r>
            <a:endParaRPr kumimoji="0" lang="fr-FR" altLang="fr-FR" sz="1600" b="0" i="0" u="none" strike="noStrike" cap="none" normalizeH="0" baseline="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tx1"/>
                </a:solidFill>
                <a:effectLst/>
                <a:latin typeface="Arial" panose="020B0604020202020204" pitchFamily="34" charset="0"/>
              </a:rPr>
              <a:t>Publication received</a:t>
            </a:r>
            <a:r>
              <a:rPr kumimoji="0" lang="fr-FR" altLang="fr-FR" sz="1600" b="0" i="0" u="none" strike="noStrike" cap="none" normalizeH="0">
                <a:ln>
                  <a:noFill/>
                </a:ln>
                <a:solidFill>
                  <a:schemeClr val="tx1"/>
                </a:solidFill>
                <a:effectLst/>
                <a:latin typeface="Arial" panose="020B0604020202020204" pitchFamily="34" charset="0"/>
              </a:rPr>
              <a:t> by Elsevier </a:t>
            </a:r>
            <a:r>
              <a:rPr kumimoji="0" lang="fr-FR" altLang="fr-FR" sz="1600" b="0" i="0" u="none" strike="noStrike" cap="none" normalizeH="0" baseline="0">
                <a:ln>
                  <a:noFill/>
                </a:ln>
                <a:solidFill>
                  <a:schemeClr val="tx1"/>
                </a:solidFill>
                <a:effectLst/>
                <a:latin typeface="Arial" panose="020B0604020202020204" pitchFamily="34" charset="0"/>
              </a:rPr>
              <a:t>25 July </a:t>
            </a:r>
            <a:r>
              <a:rPr kumimoji="0" lang="fr-FR" altLang="fr-FR" sz="1600" b="0" i="0" u="none" strike="noStrike" cap="none" normalizeH="0" baseline="0" smtClean="0">
                <a:ln>
                  <a:noFill/>
                </a:ln>
                <a:solidFill>
                  <a:schemeClr val="tx1"/>
                </a:solidFill>
                <a:effectLst/>
                <a:latin typeface="Arial" panose="020B0604020202020204" pitchFamily="34" charset="0"/>
              </a:rPr>
              <a:t>1973</a:t>
            </a:r>
          </a:p>
          <a:p>
            <a:pPr marL="0" indent="0" eaLnBrk="0" fontAlgn="base" hangingPunct="0">
              <a:lnSpc>
                <a:spcPct val="100000"/>
              </a:lnSpc>
              <a:spcBef>
                <a:spcPct val="0"/>
              </a:spcBef>
              <a:spcAft>
                <a:spcPct val="0"/>
              </a:spcAft>
              <a:buNone/>
            </a:pPr>
            <a:r>
              <a:rPr lang="fr-FR" altLang="fr-FR" sz="1600">
                <a:effectLst>
                  <a:outerShdw blurRad="38100" dist="38100" dir="2700000" algn="tl">
                    <a:srgbClr val="000000">
                      <a:alpha val="43137"/>
                    </a:srgbClr>
                  </a:outerShdw>
                </a:effectLst>
                <a:latin typeface="Arial" panose="020B0604020202020204" pitchFamily="34" charset="0"/>
              </a:rPr>
              <a:t>55 collaborateurs</a:t>
            </a:r>
            <a:r>
              <a:rPr lang="fr-FR" altLang="fr-FR" sz="1600" b="1">
                <a:latin typeface="Arial" panose="020B0604020202020204" pitchFamily="34" charset="0"/>
              </a:rPr>
              <a:t>, </a:t>
            </a:r>
            <a:r>
              <a:rPr lang="fr-FR" altLang="fr-FR" sz="1600">
                <a:latin typeface="Arial" panose="020B0604020202020204" pitchFamily="34" charset="0"/>
              </a:rPr>
              <a:t>la question posée de suite: « comment pouvez vous faire confiance a une expérience avec autant de collaborateurs? »</a:t>
            </a:r>
            <a:endParaRPr lang="fr-FR" altLang="fr-FR" sz="1600" b="1">
              <a:latin typeface="Arial" panose="020B0604020202020204" pitchFamily="34" charset="0"/>
            </a:endParaRPr>
          </a:p>
          <a:p>
            <a:pPr marL="0" indent="0" eaLnBrk="0" fontAlgn="base" hangingPunct="0">
              <a:lnSpc>
                <a:spcPct val="100000"/>
              </a:lnSpc>
              <a:spcBef>
                <a:spcPct val="0"/>
              </a:spcBef>
              <a:spcAft>
                <a:spcPct val="0"/>
              </a:spcAft>
              <a:buNone/>
            </a:pPr>
            <a:endParaRPr lang="fr-FR" altLang="fr-FR" sz="1600" smtClean="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strike="noStrike" cap="none" normalizeH="0" baseline="0" smtClean="0">
                <a:ln>
                  <a:noFill/>
                </a:ln>
                <a:solidFill>
                  <a:srgbClr val="FF0000"/>
                </a:solidFill>
                <a:effectLst/>
                <a:latin typeface="Arial" panose="020B0604020202020204" pitchFamily="34" charset="0"/>
              </a:rPr>
              <a:t>Ne pas oublier toutes les autres</a:t>
            </a:r>
            <a:r>
              <a:rPr kumimoji="0" lang="fr-FR" altLang="fr-FR" sz="1800" b="0" i="0" strike="noStrike" cap="none" normalizeH="0" smtClean="0">
                <a:ln>
                  <a:noFill/>
                </a:ln>
                <a:solidFill>
                  <a:srgbClr val="FF0000"/>
                </a:solidFill>
                <a:effectLst/>
                <a:latin typeface="Arial" panose="020B0604020202020204" pitchFamily="34" charset="0"/>
              </a:rPr>
              <a:t> </a:t>
            </a:r>
            <a:r>
              <a:rPr kumimoji="0" lang="fr-FR" altLang="fr-FR" sz="1800" b="0" i="0" strike="noStrike" cap="none" normalizeH="0" baseline="0" smtClean="0">
                <a:ln>
                  <a:noFill/>
                </a:ln>
                <a:solidFill>
                  <a:srgbClr val="FF0000"/>
                </a:solidFill>
                <a:effectLst/>
                <a:latin typeface="Arial" panose="020B0604020202020204" pitchFamily="34" charset="0"/>
              </a:rPr>
              <a:t>personnes du scanning, techniciens, ingénieurs, administration,,,, a</a:t>
            </a:r>
            <a:r>
              <a:rPr kumimoji="0" lang="fr-FR" altLang="fr-FR" sz="1800" b="0" i="0" strike="noStrike" cap="none" normalizeH="0" smtClean="0">
                <a:ln>
                  <a:noFill/>
                </a:ln>
                <a:solidFill>
                  <a:srgbClr val="FF0000"/>
                </a:solidFill>
                <a:effectLst/>
                <a:latin typeface="Arial" panose="020B0604020202020204" pitchFamily="34" charset="0"/>
              </a:rPr>
              <a:t> voir l’article de André Rousset dans l’article « 20 ans de courants neutres »</a:t>
            </a:r>
            <a:endParaRPr kumimoji="0" lang="fr-FR" altLang="fr-FR" sz="1800" b="0" i="0" strike="noStrike" cap="none" normalizeH="0" baseline="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3521791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000" y="216000"/>
            <a:ext cx="3246120" cy="578169"/>
          </a:xfrm>
        </p:spPr>
        <p:txBody>
          <a:bodyPr>
            <a:normAutofit/>
          </a:bodyPr>
          <a:lstStyle/>
          <a:p>
            <a:r>
              <a:rPr lang="fr-FR" sz="2800" smtClean="0"/>
              <a:t>Gargamelle au SPS</a:t>
            </a:r>
            <a:endParaRPr lang="fr-FR" sz="2800"/>
          </a:p>
        </p:txBody>
      </p:sp>
      <p:sp>
        <p:nvSpPr>
          <p:cNvPr id="4" name="TextBox 3"/>
          <p:cNvSpPr txBox="1"/>
          <p:nvPr/>
        </p:nvSpPr>
        <p:spPr>
          <a:xfrm>
            <a:off x="863999" y="828000"/>
            <a:ext cx="10794601" cy="5909310"/>
          </a:xfrm>
          <a:prstGeom prst="rect">
            <a:avLst/>
          </a:prstGeom>
          <a:noFill/>
        </p:spPr>
        <p:txBody>
          <a:bodyPr wrap="square" rtlCol="0">
            <a:spAutoFit/>
          </a:bodyPr>
          <a:lstStyle/>
          <a:p>
            <a:r>
              <a:rPr lang="fr-FR" smtClean="0"/>
              <a:t>Gargamelle la mal-aimée</a:t>
            </a:r>
          </a:p>
          <a:p>
            <a:r>
              <a:rPr lang="fr-FR" smtClean="0"/>
              <a:t>La découverte des courants neutres en 1973 et le démarrage prévu du SPS et du faisceau de neutrinos sous-terrain a motivé immediatement la demande de déplacement dans la zone ouest, comparativement a BEBC une densité beaucoup plus élevée, 2x plus de longueur utile. Mais la discussion a tourné au retour vers les années 63-66 et du cout meme ensuite avez-vous vraiment besoin de double-vitrage, de toilettes séparées….)</a:t>
            </a:r>
            <a:endParaRPr lang="fr-FR"/>
          </a:p>
          <a:p>
            <a:r>
              <a:rPr lang="fr-FR" smtClean="0"/>
              <a:t>Mais fut approuvé quand-meme par</a:t>
            </a:r>
            <a:endParaRPr lang="fr-FR"/>
          </a:p>
          <a:p>
            <a:endParaRPr lang="fr-FR" smtClean="0"/>
          </a:p>
          <a:p>
            <a:r>
              <a:rPr lang="fr-FR"/>
              <a:t>GGM </a:t>
            </a:r>
            <a:r>
              <a:rPr lang="fr-FR" smtClean="0"/>
              <a:t>ne fut pas seule sur le faisceau, dans l’ordre</a:t>
            </a:r>
            <a:endParaRPr lang="fr-FR"/>
          </a:p>
          <a:p>
            <a:pPr marL="285750" indent="-285750">
              <a:buFontTx/>
              <a:buChar char="-"/>
            </a:pPr>
            <a:r>
              <a:rPr lang="fr-FR"/>
              <a:t>BEPC</a:t>
            </a:r>
          </a:p>
          <a:p>
            <a:pPr marL="285750" indent="-285750">
              <a:buFontTx/>
              <a:buChar char="-"/>
            </a:pPr>
            <a:r>
              <a:rPr lang="fr-FR" smtClean="0"/>
              <a:t>CDHS (J.Steinberger</a:t>
            </a:r>
            <a:endParaRPr lang="fr-FR"/>
          </a:p>
          <a:p>
            <a:pPr marL="285750" indent="-285750">
              <a:buFontTx/>
              <a:buChar char="-"/>
            </a:pPr>
            <a:r>
              <a:rPr lang="fr-FR" smtClean="0"/>
              <a:t>NUMU </a:t>
            </a:r>
            <a:r>
              <a:rPr lang="fr-FR"/>
              <a:t>(K.Winter)</a:t>
            </a:r>
          </a:p>
          <a:p>
            <a:pPr marL="285750" indent="-285750">
              <a:buFontTx/>
              <a:buChar char="-"/>
            </a:pPr>
            <a:r>
              <a:rPr lang="fr-FR"/>
              <a:t>GGM</a:t>
            </a:r>
          </a:p>
          <a:p>
            <a:pPr marL="285750" indent="-285750">
              <a:buFontTx/>
              <a:buChar char="-"/>
            </a:pPr>
            <a:r>
              <a:rPr lang="fr-FR"/>
              <a:t>Prototype </a:t>
            </a:r>
            <a:r>
              <a:rPr lang="fr-FR" smtClean="0"/>
              <a:t>de détection d’oscillations de neutrinos </a:t>
            </a:r>
            <a:endParaRPr lang="fr-FR"/>
          </a:p>
          <a:p>
            <a:pPr marL="285750" indent="-285750">
              <a:buFontTx/>
              <a:buChar char="-"/>
            </a:pPr>
            <a:r>
              <a:rPr lang="fr-FR"/>
              <a:t>Free </a:t>
            </a:r>
            <a:r>
              <a:rPr lang="fr-FR" smtClean="0"/>
              <a:t>quark </a:t>
            </a:r>
            <a:r>
              <a:rPr lang="fr-FR"/>
              <a:t>detector (A.Zichichi)</a:t>
            </a:r>
          </a:p>
          <a:p>
            <a:endParaRPr lang="fr-FR"/>
          </a:p>
          <a:p>
            <a:r>
              <a:rPr lang="fr-FR" smtClean="0"/>
              <a:t>Pour augmenter les possibilités de Gargamelle</a:t>
            </a:r>
            <a:endParaRPr lang="fr-FR"/>
          </a:p>
          <a:p>
            <a:r>
              <a:rPr lang="fr-FR"/>
              <a:t>- </a:t>
            </a:r>
            <a:r>
              <a:rPr lang="fr-FR" smtClean="0"/>
              <a:t>avant l’aimant: un détecteur de quarks libres </a:t>
            </a:r>
            <a:endParaRPr lang="fr-FR"/>
          </a:p>
          <a:p>
            <a:r>
              <a:rPr lang="fr-FR"/>
              <a:t>- e</a:t>
            </a:r>
            <a:r>
              <a:rPr lang="fr-FR" smtClean="0"/>
              <a:t>ntre les bobines de l’aimant: un calorimètre cuivre/scintillateur plastique pour améliorer la mesure d’énergie</a:t>
            </a:r>
            <a:endParaRPr lang="fr-FR"/>
          </a:p>
          <a:p>
            <a:r>
              <a:rPr lang="fr-FR"/>
              <a:t>- d</a:t>
            </a:r>
            <a:r>
              <a:rPr lang="fr-FR" smtClean="0"/>
              <a:t>errière l’aimant: un identificateur de muons </a:t>
            </a:r>
            <a:r>
              <a:rPr lang="fr-FR"/>
              <a:t>6x8 </a:t>
            </a:r>
            <a:r>
              <a:rPr lang="fr-FR" smtClean="0"/>
              <a:t>mètres </a:t>
            </a:r>
            <a:endParaRPr lang="fr-FR"/>
          </a:p>
          <a:p>
            <a:endParaRPr lang="fr-FR"/>
          </a:p>
          <a:p>
            <a:endParaRPr lang="fr-FR"/>
          </a:p>
        </p:txBody>
      </p:sp>
    </p:spTree>
    <p:extLst>
      <p:ext uri="{BB962C8B-B14F-4D97-AF65-F5344CB8AC3E}">
        <p14:creationId xmlns:p14="http://schemas.microsoft.com/office/powerpoint/2010/main" val="6267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0" y="365125"/>
            <a:ext cx="3093720" cy="1325563"/>
          </a:xfrm>
        </p:spPr>
        <p:txBody>
          <a:bodyPr>
            <a:normAutofit/>
          </a:bodyPr>
          <a:lstStyle/>
          <a:p>
            <a:r>
              <a:rPr lang="fr-FR" sz="3200" smtClean="0"/>
              <a:t>Mea culpa</a:t>
            </a:r>
            <a:endParaRPr lang="fr-FR" sz="3200"/>
          </a:p>
        </p:txBody>
      </p:sp>
      <p:sp>
        <p:nvSpPr>
          <p:cNvPr id="3" name="Content Placeholder 2"/>
          <p:cNvSpPr>
            <a:spLocks noGrp="1"/>
          </p:cNvSpPr>
          <p:nvPr>
            <p:ph idx="1"/>
          </p:nvPr>
        </p:nvSpPr>
        <p:spPr/>
        <p:txBody>
          <a:bodyPr>
            <a:normAutofit fontScale="92500" lnSpcReduction="20000"/>
          </a:bodyPr>
          <a:lstStyle/>
          <a:p>
            <a:pPr marL="0" indent="0">
              <a:buNone/>
            </a:pPr>
            <a:r>
              <a:rPr lang="en-GB"/>
              <a:t>L’article publié en urgence sans aucune consultation </a:t>
            </a:r>
            <a:r>
              <a:rPr lang="en-GB" smtClean="0"/>
              <a:t>de </a:t>
            </a:r>
            <a:r>
              <a:rPr lang="en-GB"/>
              <a:t>la collaboration était faux: </a:t>
            </a:r>
          </a:p>
          <a:p>
            <a:pPr marL="0" indent="0">
              <a:buNone/>
            </a:pPr>
            <a:r>
              <a:rPr lang="en-GB"/>
              <a:t>Published in: </a:t>
            </a:r>
            <a:r>
              <a:rPr lang="en-GB" i="1"/>
              <a:t>Nucl.Phys.B</a:t>
            </a:r>
            <a:r>
              <a:rPr lang="en-GB"/>
              <a:t> 114 (1976) 189-198</a:t>
            </a:r>
          </a:p>
          <a:p>
            <a:pPr marL="0" indent="0">
              <a:buNone/>
            </a:pPr>
            <a:r>
              <a:rPr lang="en-GB"/>
              <a:t>In the Gargamelle neutrino experiment, three unambiguous candidates for the reaction ν μ + e − → ν μ e − have been observed corresponding to a cross section for a recoil electron energy within the range 0.3 &lt; E e − &lt; 2.0 GeV of 0.06 × 10 −41 E ν ( GeV ) cm 2 / electron . The calculated background is 0.44 ± 0.13 events and the probability that all three candidates could be due to this background is 1%.</a:t>
            </a:r>
          </a:p>
          <a:p>
            <a:pPr marL="0" indent="0">
              <a:buNone/>
            </a:pPr>
            <a:r>
              <a:rPr lang="en-GB" smtClean="0"/>
              <a:t>Alors que 2 </a:t>
            </a:r>
            <a:r>
              <a:rPr lang="en-GB"/>
              <a:t>des 3 évènements observés étaient douteux , le résultat final que j’ai présenté moi-meme en 1978 a la conference internationale de physique des particules Tokyo était parfaitement conforme au résultat prévu par la </a:t>
            </a:r>
            <a:r>
              <a:rPr lang="en-GB" smtClean="0"/>
              <a:t>théorie.</a:t>
            </a:r>
            <a:endParaRPr lang="en-GB"/>
          </a:p>
          <a:p>
            <a:pPr marL="0" indent="0">
              <a:buNone/>
            </a:pPr>
            <a:endParaRPr lang="en-GB"/>
          </a:p>
          <a:p>
            <a:endParaRPr lang="fr-FR"/>
          </a:p>
        </p:txBody>
      </p:sp>
    </p:spTree>
    <p:extLst>
      <p:ext uri="{BB962C8B-B14F-4D97-AF65-F5344CB8AC3E}">
        <p14:creationId xmlns:p14="http://schemas.microsoft.com/office/powerpoint/2010/main" val="31078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0000" y="365126"/>
            <a:ext cx="4718538" cy="45667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u="sng" smtClean="0"/>
              <a:t>Expérience oscillations Neutrino </a:t>
            </a:r>
            <a:endParaRPr lang="fr-FR" sz="2400" b="1" u="sng"/>
          </a:p>
        </p:txBody>
      </p:sp>
      <p:sp>
        <p:nvSpPr>
          <p:cNvPr id="3" name="Content Placeholder 2"/>
          <p:cNvSpPr txBox="1">
            <a:spLocks/>
          </p:cNvSpPr>
          <p:nvPr/>
        </p:nvSpPr>
        <p:spPr>
          <a:xfrm>
            <a:off x="1" y="864000"/>
            <a:ext cx="12338612" cy="561600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smtClean="0"/>
              <a:t>Avec les succès de Gargamelle, la question de la masse du neutrino a été mise en avant.</a:t>
            </a:r>
          </a:p>
          <a:p>
            <a:r>
              <a:rPr lang="fr-FR" sz="1800">
                <a:solidFill>
                  <a:schemeClr val="accent1">
                    <a:lumMod val="75000"/>
                  </a:schemeClr>
                </a:solidFill>
              </a:rPr>
              <a:t>Search for Neutrino Oscillations in `Gargamelle' at </a:t>
            </a:r>
            <a:r>
              <a:rPr lang="fr-FR" sz="1800" smtClean="0">
                <a:solidFill>
                  <a:schemeClr val="accent1">
                    <a:lumMod val="75000"/>
                  </a:schemeClr>
                </a:solidFill>
              </a:rPr>
              <a:t>SPS </a:t>
            </a:r>
            <a:r>
              <a:rPr lang="fr-FR" sz="1800">
                <a:solidFill>
                  <a:schemeClr val="accent1">
                    <a:lumMod val="75000"/>
                  </a:schemeClr>
                </a:solidFill>
                <a:hlinkClick r:id="rId2"/>
              </a:rPr>
              <a:t>N. Armenise</a:t>
            </a:r>
            <a:r>
              <a:rPr lang="fr-FR" sz="1800">
                <a:solidFill>
                  <a:schemeClr val="accent1">
                    <a:lumMod val="75000"/>
                  </a:schemeClr>
                </a:solidFill>
              </a:rPr>
              <a:t>(</a:t>
            </a:r>
            <a:r>
              <a:rPr lang="fr-FR" sz="1800">
                <a:solidFill>
                  <a:schemeClr val="accent1">
                    <a:lumMod val="75000"/>
                  </a:schemeClr>
                </a:solidFill>
                <a:hlinkClick r:id="rId3"/>
              </a:rPr>
              <a:t>Bari </a:t>
            </a:r>
            <a:r>
              <a:rPr lang="fr-FR" sz="1800" smtClean="0">
                <a:solidFill>
                  <a:schemeClr val="accent1">
                    <a:lumMod val="75000"/>
                  </a:schemeClr>
                </a:solidFill>
                <a:hlinkClick r:id="rId3"/>
              </a:rPr>
              <a:t>U.</a:t>
            </a:r>
            <a:r>
              <a:rPr lang="fr-FR" sz="1800" smtClean="0">
                <a:solidFill>
                  <a:schemeClr val="accent1">
                    <a:lumMod val="75000"/>
                  </a:schemeClr>
                </a:solidFill>
              </a:rPr>
              <a:t>and </a:t>
            </a:r>
            <a:r>
              <a:rPr lang="fr-FR" sz="1800">
                <a:solidFill>
                  <a:schemeClr val="accent1">
                    <a:lumMod val="75000"/>
                  </a:schemeClr>
                </a:solidFill>
                <a:hlinkClick r:id="rId4"/>
              </a:rPr>
              <a:t>INFN, Bari</a:t>
            </a:r>
            <a:r>
              <a:rPr lang="fr-FR" sz="1800">
                <a:solidFill>
                  <a:schemeClr val="accent1">
                    <a:lumMod val="75000"/>
                  </a:schemeClr>
                </a:solidFill>
              </a:rPr>
              <a:t>)</a:t>
            </a:r>
            <a:r>
              <a:rPr lang="fr-FR" sz="1800">
                <a:solidFill>
                  <a:schemeClr val="accent1">
                    <a:lumMod val="75000"/>
                  </a:schemeClr>
                </a:solidFill>
                <a:hlinkClick r:id="rId5"/>
              </a:rPr>
              <a:t>M.T. Fogli-Muciaccia</a:t>
            </a:r>
            <a:r>
              <a:rPr lang="fr-FR" sz="1800">
                <a:solidFill>
                  <a:schemeClr val="accent1">
                    <a:lumMod val="75000"/>
                  </a:schemeClr>
                </a:solidFill>
              </a:rPr>
              <a:t>(</a:t>
            </a:r>
            <a:r>
              <a:rPr lang="fr-FR" sz="1800">
                <a:solidFill>
                  <a:schemeClr val="accent1">
                    <a:lumMod val="75000"/>
                  </a:schemeClr>
                </a:solidFill>
                <a:hlinkClick r:id="rId3"/>
              </a:rPr>
              <a:t>Bari U.</a:t>
            </a:r>
            <a:r>
              <a:rPr lang="fr-FR" sz="1800">
                <a:solidFill>
                  <a:schemeClr val="accent1">
                    <a:lumMod val="75000"/>
                  </a:schemeClr>
                </a:solidFill>
              </a:rPr>
              <a:t> and </a:t>
            </a:r>
            <a:r>
              <a:rPr lang="fr-FR" sz="1800">
                <a:solidFill>
                  <a:schemeClr val="accent1">
                    <a:lumMod val="75000"/>
                  </a:schemeClr>
                </a:solidFill>
                <a:hlinkClick r:id="rId4"/>
              </a:rPr>
              <a:t>INFN, Bari</a:t>
            </a:r>
            <a:r>
              <a:rPr lang="fr-FR" sz="1800">
                <a:solidFill>
                  <a:schemeClr val="accent1">
                    <a:lumMod val="75000"/>
                  </a:schemeClr>
                </a:solidFill>
              </a:rPr>
              <a:t> </a:t>
            </a:r>
            <a:r>
              <a:rPr lang="fr-FR" sz="1800">
                <a:solidFill>
                  <a:schemeClr val="accent1">
                    <a:lumMod val="75000"/>
                  </a:schemeClr>
                </a:solidFill>
                <a:hlinkClick r:id="rId6"/>
              </a:rPr>
              <a:t>F. Romano</a:t>
            </a:r>
            <a:r>
              <a:rPr lang="fr-FR" sz="1800">
                <a:solidFill>
                  <a:schemeClr val="accent1">
                    <a:lumMod val="75000"/>
                  </a:schemeClr>
                </a:solidFill>
              </a:rPr>
              <a:t>(</a:t>
            </a:r>
            <a:r>
              <a:rPr lang="fr-FR" sz="1800">
                <a:solidFill>
                  <a:schemeClr val="accent1">
                    <a:lumMod val="75000"/>
                  </a:schemeClr>
                </a:solidFill>
                <a:hlinkClick r:id="rId3"/>
              </a:rPr>
              <a:t>Bari </a:t>
            </a:r>
            <a:r>
              <a:rPr lang="fr-FR" sz="1800" smtClean="0">
                <a:solidFill>
                  <a:schemeClr val="accent1">
                    <a:lumMod val="75000"/>
                  </a:schemeClr>
                </a:solidFill>
                <a:hlinkClick r:id="rId3"/>
              </a:rPr>
              <a:t>U.</a:t>
            </a:r>
            <a:r>
              <a:rPr lang="fr-FR" sz="1800" smtClean="0">
                <a:solidFill>
                  <a:schemeClr val="accent1">
                    <a:lumMod val="75000"/>
                  </a:schemeClr>
                </a:solidFill>
              </a:rPr>
              <a:t>and </a:t>
            </a:r>
            <a:r>
              <a:rPr lang="fr-FR" sz="1800" smtClean="0">
                <a:solidFill>
                  <a:schemeClr val="accent1">
                    <a:lumMod val="75000"/>
                  </a:schemeClr>
                </a:solidFill>
                <a:hlinkClick r:id="rId4"/>
              </a:rPr>
              <a:t>INFN), Bari</a:t>
            </a:r>
            <a:r>
              <a:rPr lang="fr-FR" sz="1800" smtClean="0">
                <a:solidFill>
                  <a:schemeClr val="accent1">
                    <a:lumMod val="75000"/>
                  </a:schemeClr>
                </a:solidFill>
              </a:rPr>
              <a:t> </a:t>
            </a:r>
            <a:r>
              <a:rPr lang="fr-FR" sz="1800" smtClean="0">
                <a:solidFill>
                  <a:schemeClr val="accent1">
                    <a:lumMod val="75000"/>
                  </a:schemeClr>
                </a:solidFill>
                <a:hlinkClick r:id="rId7"/>
              </a:rPr>
              <a:t>M</a:t>
            </a:r>
            <a:r>
              <a:rPr lang="fr-FR" sz="1800">
                <a:solidFill>
                  <a:schemeClr val="accent1">
                    <a:lumMod val="75000"/>
                  </a:schemeClr>
                </a:solidFill>
                <a:hlinkClick r:id="rId7"/>
              </a:rPr>
              <a:t>. Haguenauer</a:t>
            </a:r>
            <a:r>
              <a:rPr lang="fr-FR" sz="1800">
                <a:solidFill>
                  <a:schemeClr val="accent1">
                    <a:lumMod val="75000"/>
                  </a:schemeClr>
                </a:solidFill>
              </a:rPr>
              <a:t>(</a:t>
            </a:r>
            <a:r>
              <a:rPr lang="fr-FR" sz="1800">
                <a:solidFill>
                  <a:schemeClr val="accent1">
                    <a:lumMod val="75000"/>
                  </a:schemeClr>
                </a:solidFill>
                <a:hlinkClick r:id="rId8"/>
              </a:rPr>
              <a:t>CERN</a:t>
            </a:r>
            <a:r>
              <a:rPr lang="fr-FR" sz="1800">
                <a:solidFill>
                  <a:schemeClr val="accent1">
                    <a:lumMod val="75000"/>
                  </a:schemeClr>
                </a:solidFill>
              </a:rPr>
              <a:t>) </a:t>
            </a:r>
            <a:r>
              <a:rPr lang="fr-FR" sz="1800">
                <a:solidFill>
                  <a:schemeClr val="accent1">
                    <a:lumMod val="75000"/>
                  </a:schemeClr>
                </a:solidFill>
                <a:hlinkClick r:id="rId9"/>
              </a:rPr>
              <a:t>C. </a:t>
            </a:r>
            <a:r>
              <a:rPr lang="fr-FR" sz="1800" smtClean="0">
                <a:solidFill>
                  <a:schemeClr val="accent1">
                    <a:lumMod val="75000"/>
                  </a:schemeClr>
                </a:solidFill>
                <a:hlinkClick r:id="rId9"/>
              </a:rPr>
              <a:t>Matteuzzi</a:t>
            </a:r>
            <a:r>
              <a:rPr lang="fr-FR" sz="1800">
                <a:solidFill>
                  <a:schemeClr val="accent1">
                    <a:lumMod val="75000"/>
                  </a:schemeClr>
                </a:solidFill>
              </a:rPr>
              <a:t>(</a:t>
            </a:r>
            <a:r>
              <a:rPr lang="fr-FR" sz="1800" smtClean="0">
                <a:solidFill>
                  <a:schemeClr val="accent1">
                    <a:lumMod val="75000"/>
                  </a:schemeClr>
                </a:solidFill>
                <a:hlinkClick r:id="rId8"/>
              </a:rPr>
              <a:t>CERN</a:t>
            </a:r>
            <a:r>
              <a:rPr lang="fr-FR" sz="1800" smtClean="0">
                <a:solidFill>
                  <a:schemeClr val="accent1">
                    <a:lumMod val="75000"/>
                  </a:schemeClr>
                </a:solidFill>
              </a:rPr>
              <a:t>)et </a:t>
            </a:r>
            <a:r>
              <a:rPr lang="fr-FR" sz="1800">
                <a:solidFill>
                  <a:schemeClr val="accent1">
                    <a:lumMod val="75000"/>
                  </a:schemeClr>
                </a:solidFill>
              </a:rPr>
              <a:t>al.(Dec, 1980)Published in: </a:t>
            </a:r>
            <a:r>
              <a:rPr lang="fr-FR" sz="1800" i="1">
                <a:solidFill>
                  <a:schemeClr val="accent1">
                    <a:lumMod val="75000"/>
                  </a:schemeClr>
                </a:solidFill>
              </a:rPr>
              <a:t>Phys.Lett.B</a:t>
            </a:r>
            <a:r>
              <a:rPr lang="fr-FR" sz="1800">
                <a:solidFill>
                  <a:schemeClr val="accent1">
                    <a:lumMod val="75000"/>
                  </a:schemeClr>
                </a:solidFill>
              </a:rPr>
              <a:t> 100 (1981) </a:t>
            </a:r>
            <a:r>
              <a:rPr lang="fr-FR" sz="1800" smtClean="0"/>
              <a:t>182-184</a:t>
            </a:r>
          </a:p>
          <a:p>
            <a:pPr marL="0" indent="0">
              <a:buNone/>
            </a:pPr>
            <a:r>
              <a:rPr lang="fr-FR" sz="1800" smtClean="0"/>
              <a:t>Dans le but d’augmenter </a:t>
            </a:r>
            <a:r>
              <a:rPr lang="fr-FR" sz="1800"/>
              <a:t>la distance entre la source et la </a:t>
            </a:r>
            <a:r>
              <a:rPr lang="fr-FR" sz="1800" smtClean="0"/>
              <a:t>détection,  sous la responsabilité de F.Jacquet, Charles Grégory, Philippe Miné(EP) Jacques Colas (LAL/Annecy) et du CEA-Saclay un prototype de détecteur a été construit et monté a la sortie de Gargamelle,</a:t>
            </a:r>
          </a:p>
          <a:p>
            <a:pPr>
              <a:buFontTx/>
              <a:buChar char="-"/>
            </a:pPr>
            <a:r>
              <a:rPr lang="fr-FR" sz="1800"/>
              <a:t>u</a:t>
            </a:r>
            <a:r>
              <a:rPr lang="fr-FR" sz="1800" smtClean="0"/>
              <a:t>n bac rempli d’eau (2x1.5x1.5 m)</a:t>
            </a:r>
          </a:p>
          <a:p>
            <a:pPr>
              <a:buFontTx/>
              <a:buChar char="-"/>
            </a:pPr>
            <a:r>
              <a:rPr lang="fr-FR" sz="1800"/>
              <a:t>u</a:t>
            </a:r>
            <a:r>
              <a:rPr lang="fr-FR" sz="1800" smtClean="0"/>
              <a:t>n miroir parabollique de 1m de diamètre) , usiné par l’institut d’astrophysique de Meudon</a:t>
            </a:r>
          </a:p>
          <a:p>
            <a:pPr>
              <a:buFontTx/>
              <a:buChar char="-"/>
            </a:pPr>
            <a:r>
              <a:rPr lang="fr-FR" sz="1800"/>
              <a:t>u</a:t>
            </a:r>
            <a:r>
              <a:rPr lang="fr-FR" sz="1800" smtClean="0"/>
              <a:t>n cercle de photomultiplicateurs en amont</a:t>
            </a:r>
          </a:p>
          <a:p>
            <a:pPr marL="0" indent="0">
              <a:buFont typeface="Arial" panose="020B0604020202020204" pitchFamily="34" charset="0"/>
              <a:buNone/>
            </a:pPr>
            <a:r>
              <a:rPr lang="fr-FR" sz="1800" smtClean="0"/>
              <a:t>Les essais ont montré qu’on arrivait parfaitement a sélectionner les particules le long de l’axe faisceau avec une résolution de 1-2 degrés. </a:t>
            </a:r>
          </a:p>
          <a:p>
            <a:pPr marL="0" indent="0">
              <a:buNone/>
            </a:pPr>
            <a:r>
              <a:rPr lang="fr-FR" sz="1800" smtClean="0"/>
              <a:t>Nous avions soumis une demande a Jean Gervaise, groupe géomètres du CERN pour localiser le faisceau dans le Jura. Sa réponse a été « d’abord il passe dans ma maison a Allemogne, et il ressort du deuxiéme pli du Jura, a un endroit qui s’appelle, </a:t>
            </a:r>
            <a:r>
              <a:rPr lang="fr-FR" sz="1800" smtClean="0">
                <a:hlinkClick r:id="rId10"/>
              </a:rPr>
              <a:t>https://www.cernetrou.com/</a:t>
            </a:r>
            <a:r>
              <a:rPr lang="fr-FR" sz="1800"/>
              <a:t> toutes les commodités y sont, route, puissance électrique, accord du </a:t>
            </a:r>
            <a:r>
              <a:rPr lang="fr-FR" sz="1800" smtClean="0"/>
              <a:t>propriétaire </a:t>
            </a:r>
            <a:r>
              <a:rPr lang="fr-FR" sz="1800"/>
              <a:t>du </a:t>
            </a:r>
            <a:r>
              <a:rPr lang="fr-FR" sz="1800" smtClean="0"/>
              <a:t>terrain compris</a:t>
            </a:r>
          </a:p>
          <a:p>
            <a:r>
              <a:rPr lang="fr-FR" sz="1800" smtClean="0"/>
              <a:t>La proposition d’expérience n’a pu etre soumise. Comme la décision de construire le tunnel du LEP était en cours, le DG suspectait des oppositions locales , si les riverains avaient connaissance du projet du Jura. Moi-même, j’ai apporté le document au bureau du SPSC, la proposition ne sera pas enregistrée.</a:t>
            </a:r>
            <a:r>
              <a:rPr lang="en-GB" sz="1800" smtClean="0">
                <a:hlinkClick r:id="rId11"/>
              </a:rPr>
              <a:t> </a:t>
            </a:r>
          </a:p>
          <a:p>
            <a:r>
              <a:rPr lang="en-GB" sz="1800" smtClean="0">
                <a:hlinkClick r:id="rId11"/>
              </a:rPr>
              <a:t>Neutrino </a:t>
            </a:r>
            <a:r>
              <a:rPr lang="en-GB" sz="1800">
                <a:hlinkClick r:id="rId11"/>
              </a:rPr>
              <a:t>Oscillation Experiments at </a:t>
            </a:r>
            <a:r>
              <a:rPr lang="en-GB" sz="1800" smtClean="0">
                <a:hlinkClick r:id="rId11"/>
              </a:rPr>
              <a:t>Accelerators</a:t>
            </a:r>
            <a:r>
              <a:rPr lang="en-GB" sz="1800" smtClean="0"/>
              <a:t> </a:t>
            </a:r>
            <a:r>
              <a:rPr lang="en-GB" sz="1800" smtClean="0">
                <a:hlinkClick r:id="rId12"/>
              </a:rPr>
              <a:t>P</a:t>
            </a:r>
            <a:r>
              <a:rPr lang="en-GB" sz="1800">
                <a:hlinkClick r:id="rId12"/>
              </a:rPr>
              <a:t>. Mine</a:t>
            </a:r>
            <a:r>
              <a:rPr lang="en-GB" sz="1800"/>
              <a:t>(</a:t>
            </a:r>
            <a:r>
              <a:rPr lang="en-GB" sz="1800">
                <a:hlinkClick r:id="rId13"/>
              </a:rPr>
              <a:t>Ecole </a:t>
            </a:r>
            <a:r>
              <a:rPr lang="en-GB" sz="1800" smtClean="0">
                <a:hlinkClick r:id="rId13"/>
              </a:rPr>
              <a:t>Polytechnique</a:t>
            </a:r>
            <a:r>
              <a:rPr lang="en-GB" sz="1800" smtClean="0"/>
              <a:t>) </a:t>
            </a:r>
            <a:r>
              <a:rPr lang="en-GB" sz="1800"/>
              <a:t>(1977)</a:t>
            </a:r>
          </a:p>
          <a:p>
            <a:r>
              <a:rPr lang="en-GB" sz="1800"/>
              <a:t>Contribution to: </a:t>
            </a:r>
            <a:r>
              <a:rPr lang="en-GB" sz="1800">
                <a:hlinkClick r:id="rId14"/>
              </a:rPr>
              <a:t>Workshop on Fundamental Physics Experiments with Reactor Neutrons and Neutrinos</a:t>
            </a:r>
            <a:r>
              <a:rPr lang="en-GB" sz="1800"/>
              <a:t>, </a:t>
            </a:r>
            <a:r>
              <a:rPr lang="en-GB" sz="1800" smtClean="0"/>
              <a:t>140-143</a:t>
            </a:r>
            <a:endParaRPr lang="fr-FR" sz="1800" smtClean="0"/>
          </a:p>
          <a:p>
            <a:pPr marL="0" indent="0">
              <a:buFont typeface="Arial" panose="020B0604020202020204" pitchFamily="34" charset="0"/>
              <a:buNone/>
            </a:pPr>
            <a:endParaRPr lang="fr-FR" sz="1800" smtClean="0"/>
          </a:p>
          <a:p>
            <a:pPr marL="0" indent="0">
              <a:buFont typeface="Arial" panose="020B0604020202020204" pitchFamily="34" charset="0"/>
              <a:buNone/>
            </a:pPr>
            <a:endParaRPr lang="fr-FR" sz="1600" smtClean="0"/>
          </a:p>
          <a:p>
            <a:pPr marL="0" indent="0">
              <a:buFont typeface="Arial" panose="020B0604020202020204" pitchFamily="34" charset="0"/>
              <a:buNone/>
            </a:pPr>
            <a:endParaRPr lang="fr-FR" sz="1600" smtClean="0"/>
          </a:p>
          <a:p>
            <a:pPr marL="0" indent="0">
              <a:buFont typeface="Arial" panose="020B0604020202020204" pitchFamily="34" charset="0"/>
              <a:buNone/>
            </a:pPr>
            <a:endParaRPr lang="fr-FR" sz="1900"/>
          </a:p>
        </p:txBody>
      </p:sp>
    </p:spTree>
    <p:extLst>
      <p:ext uri="{BB962C8B-B14F-4D97-AF65-F5344CB8AC3E}">
        <p14:creationId xmlns:p14="http://schemas.microsoft.com/office/powerpoint/2010/main" val="92015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000" y="-180000"/>
            <a:ext cx="2907323" cy="1325563"/>
          </a:xfrm>
        </p:spPr>
        <p:txBody>
          <a:bodyPr>
            <a:normAutofit/>
          </a:bodyPr>
          <a:lstStyle/>
          <a:p>
            <a:r>
              <a:rPr lang="fr-FR" sz="2400" b="1" smtClean="0"/>
              <a:t>Brisure et Fin</a:t>
            </a:r>
            <a:endParaRPr lang="fr-FR" sz="2400" b="1"/>
          </a:p>
        </p:txBody>
      </p:sp>
      <p:sp>
        <p:nvSpPr>
          <p:cNvPr id="4" name="TextBox 3"/>
          <p:cNvSpPr txBox="1"/>
          <p:nvPr/>
        </p:nvSpPr>
        <p:spPr>
          <a:xfrm>
            <a:off x="792000" y="1260000"/>
            <a:ext cx="7430946" cy="2031325"/>
          </a:xfrm>
          <a:prstGeom prst="rect">
            <a:avLst/>
          </a:prstGeom>
          <a:noFill/>
        </p:spPr>
        <p:txBody>
          <a:bodyPr wrap="square" rtlCol="0">
            <a:spAutoFit/>
          </a:bodyPr>
          <a:lstStyle/>
          <a:p>
            <a:r>
              <a:rPr lang="fr-FR" smtClean="0">
                <a:solidFill>
                  <a:srgbClr val="FF0000"/>
                </a:solidFill>
              </a:rPr>
              <a:t>Un grand merci a tous ceux qui ont œuvré au succés de Gargamelle orpheline après le départ prématuré de André Lagarrigue</a:t>
            </a:r>
          </a:p>
          <a:p>
            <a:endParaRPr lang="fr-FR">
              <a:solidFill>
                <a:srgbClr val="FF0000"/>
              </a:solidFill>
            </a:endParaRPr>
          </a:p>
          <a:p>
            <a:r>
              <a:rPr lang="fr-FR" smtClean="0">
                <a:solidFill>
                  <a:srgbClr val="FF0000"/>
                </a:solidFill>
              </a:rPr>
              <a:t>Je voudrais aussi mentionner spécialement</a:t>
            </a:r>
          </a:p>
          <a:p>
            <a:r>
              <a:rPr lang="fr-FR" smtClean="0">
                <a:solidFill>
                  <a:srgbClr val="FF0000"/>
                </a:solidFill>
              </a:rPr>
              <a:t>Ghislaine Bertrand Coremans –gestion de 40% des données,  </a:t>
            </a:r>
          </a:p>
          <a:p>
            <a:r>
              <a:rPr lang="fr-FR" smtClean="0">
                <a:solidFill>
                  <a:srgbClr val="FF0000"/>
                </a:solidFill>
              </a:rPr>
              <a:t>Professeur Ettore Fiorini, décédé en avril. A des moments critiques, il a amené un soutien essentiel</a:t>
            </a:r>
            <a:endParaRPr lang="fr-FR">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6000" y="3276000"/>
            <a:ext cx="2386419" cy="2952000"/>
          </a:xfrm>
          <a:prstGeom prst="rect">
            <a:avLst/>
          </a:prstGeom>
        </p:spPr>
      </p:pic>
      <p:sp>
        <p:nvSpPr>
          <p:cNvPr id="6" name="TextBox 5"/>
          <p:cNvSpPr txBox="1"/>
          <p:nvPr/>
        </p:nvSpPr>
        <p:spPr>
          <a:xfrm>
            <a:off x="6804000" y="5292000"/>
            <a:ext cx="1351557" cy="369332"/>
          </a:xfrm>
          <a:prstGeom prst="rect">
            <a:avLst/>
          </a:prstGeom>
          <a:noFill/>
        </p:spPr>
        <p:txBody>
          <a:bodyPr wrap="square" rtlCol="0">
            <a:spAutoFit/>
          </a:bodyPr>
          <a:lstStyle/>
          <a:p>
            <a:r>
              <a:rPr lang="fr-FR" smtClean="0"/>
              <a:t>Fluctuat…</a:t>
            </a:r>
            <a:endParaRPr lang="fr-FR"/>
          </a:p>
        </p:txBody>
      </p:sp>
    </p:spTree>
    <p:extLst>
      <p:ext uri="{BB962C8B-B14F-4D97-AF65-F5344CB8AC3E}">
        <p14:creationId xmlns:p14="http://schemas.microsoft.com/office/powerpoint/2010/main" val="11951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000" y="365125"/>
            <a:ext cx="5513614" cy="663575"/>
          </a:xfrm>
        </p:spPr>
        <p:txBody>
          <a:bodyPr>
            <a:normAutofit/>
          </a:bodyPr>
          <a:lstStyle/>
          <a:p>
            <a:r>
              <a:rPr lang="fr-FR" sz="2800" b="1" u="sng"/>
              <a:t>What has change from GGM to Higgs</a:t>
            </a:r>
          </a:p>
        </p:txBody>
      </p:sp>
      <p:sp>
        <p:nvSpPr>
          <p:cNvPr id="3" name="Content Placeholder 2"/>
          <p:cNvSpPr>
            <a:spLocks noGrp="1"/>
          </p:cNvSpPr>
          <p:nvPr>
            <p:ph idx="1"/>
          </p:nvPr>
        </p:nvSpPr>
        <p:spPr/>
        <p:txBody>
          <a:bodyPr>
            <a:normAutofit/>
          </a:bodyPr>
          <a:lstStyle/>
          <a:p>
            <a:r>
              <a:rPr lang="fr-FR" sz="2000"/>
              <a:t>Gargamelle was big, but she should not care; she weighted  10 x less</a:t>
            </a:r>
          </a:p>
          <a:p>
            <a:r>
              <a:rPr lang="fr-FR" sz="2000"/>
              <a:t>GGM 55 collaborators   ;   CMS 2202 </a:t>
            </a:r>
            <a:r>
              <a:rPr lang="fr-FR" sz="2000" smtClean="0"/>
              <a:t>collaborators (now </a:t>
            </a:r>
            <a:r>
              <a:rPr lang="fr-FR" sz="2000"/>
              <a:t>more)                                                                              please apologize ( including to me) for not quoting all here</a:t>
            </a:r>
          </a:p>
          <a:p>
            <a:r>
              <a:rPr lang="fr-FR" sz="2000"/>
              <a:t>Data transfer, punched cards in the car ot by trailer, we know where the shelters were; now in many places</a:t>
            </a:r>
          </a:p>
          <a:p>
            <a:r>
              <a:rPr lang="fr-FR" sz="2000"/>
              <a:t>Collaboration </a:t>
            </a:r>
            <a:r>
              <a:rPr lang="fr-FR" sz="2000" smtClean="0"/>
              <a:t>meetings </a:t>
            </a:r>
            <a:r>
              <a:rPr lang="fr-FR" sz="2000"/>
              <a:t>decided at most one </a:t>
            </a:r>
            <a:r>
              <a:rPr lang="fr-FR" sz="2000" smtClean="0"/>
              <a:t>month </a:t>
            </a:r>
            <a:r>
              <a:rPr lang="fr-FR" sz="2000"/>
              <a:t>before after 1 or 2 wire phone call</a:t>
            </a:r>
          </a:p>
          <a:p>
            <a:r>
              <a:rPr lang="fr-FR" sz="2000"/>
              <a:t>Submit software analysis much more easier, but understanding why it it didn’t work not so</a:t>
            </a:r>
          </a:p>
          <a:p>
            <a:r>
              <a:rPr lang="fr-FR" sz="2000"/>
              <a:t>Communication of result, GGM drawing by hand, type wrighter, the rich had an IBM; now everydody has at least </a:t>
            </a:r>
            <a:r>
              <a:rPr lang="fr-FR" sz="2000" smtClean="0"/>
              <a:t>one pocket in </a:t>
            </a:r>
            <a:r>
              <a:rPr lang="fr-FR" sz="2000"/>
              <a:t>the pocket</a:t>
            </a:r>
          </a:p>
          <a:p>
            <a:r>
              <a:rPr lang="fr-FR" sz="2000"/>
              <a:t>Understanding of basic matter interactions and existence increased a lot, a golden period</a:t>
            </a:r>
          </a:p>
          <a:p>
            <a:r>
              <a:rPr lang="fr-FR" sz="2000"/>
              <a:t>Feedback to daily life exists , on a lot of domains, a good example is hadrontherapy</a:t>
            </a:r>
          </a:p>
        </p:txBody>
      </p:sp>
    </p:spTree>
    <p:extLst>
      <p:ext uri="{BB962C8B-B14F-4D97-AF65-F5344CB8AC3E}">
        <p14:creationId xmlns:p14="http://schemas.microsoft.com/office/powerpoint/2010/main" val="370987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76000" y="504000"/>
            <a:ext cx="7650480" cy="5909310"/>
          </a:xfrm>
          <a:prstGeom prst="rect">
            <a:avLst/>
          </a:prstGeom>
          <a:noFill/>
        </p:spPr>
        <p:txBody>
          <a:bodyPr wrap="square" rtlCol="0">
            <a:spAutoFit/>
          </a:bodyPr>
          <a:lstStyle/>
          <a:p>
            <a:r>
              <a:rPr lang="en-GB" smtClean="0"/>
              <a:t>La construction de la chambre a été réalisée entièrement a Saclay sous la direction de J.Lutz</a:t>
            </a:r>
            <a:r>
              <a:rPr lang="en-GB"/>
              <a:t> (voir la </a:t>
            </a:r>
            <a:r>
              <a:rPr lang="en-GB" smtClean="0"/>
              <a:t>présentation </a:t>
            </a:r>
            <a:r>
              <a:rPr lang="en-GB"/>
              <a:t>de Florence Ardellier</a:t>
            </a:r>
            <a:r>
              <a:rPr lang="en-GB" smtClean="0"/>
              <a:t>), l’installation au CERN sous la direction de R.Grégoire incluait des personnes CEA et CERN</a:t>
            </a:r>
          </a:p>
          <a:p>
            <a:r>
              <a:rPr lang="en-GB" smtClean="0"/>
              <a:t>Au CERN, les chambres a bulles a hydrogéne étaient gèrées par la division TC(Track Chambers, Ch.Peyrou) , les chambres a liquides lourds par la division (Nuclear Physics Apparatus, C.Ramm). </a:t>
            </a:r>
          </a:p>
          <a:p>
            <a:r>
              <a:rPr lang="en-GB" smtClean="0"/>
              <a:t>Le groupe des aimants du PS- rebaptisé NPA en 1961- était en charge de mettre en place les faisceaux secondaires de l’accélérateur incluant le faiceau neutrino, ce qui a grandement facilité la coordination. Le groupe s’est développé en incluant une chambre a bulles a liquide lourd, les faisceaux d’abord extraits sur une cible interne, puis un système d’éjection rapide.</a:t>
            </a:r>
          </a:p>
          <a:p>
            <a:r>
              <a:rPr lang="en-GB" smtClean="0"/>
              <a:t>La 1ére chambre a bulles a liquide lourd –appelée chambre de Ramm-d’un volume de 500 litres était la plus grande chamber a liquide lourds opérationnelle dans un champ magnétique. La première expérience neutrino a démarrée en 1960. Le flux de neutrino avait été largement surestimé voir la publication de Von Dardel, et aucun évènement n’avait été observé. Pier Giorgio Innocenti collaborateur déja en 1963 était le superviseur de Gargamelle a la fin . </a:t>
            </a:r>
            <a:r>
              <a:rPr lang="en-GB"/>
              <a:t>La construction d’un faisceau neutrino provenant d’une cible externe devint leur priorité</a:t>
            </a:r>
            <a:endParaRPr lang="en-GB" smtClean="0"/>
          </a:p>
          <a:p>
            <a:r>
              <a:rPr lang="en-GB" smtClean="0"/>
              <a:t> </a:t>
            </a:r>
            <a:r>
              <a:rPr lang="en-GB"/>
              <a:t>Le groupe s’était équipé aussi </a:t>
            </a:r>
            <a:r>
              <a:rPr lang="en-GB" smtClean="0"/>
              <a:t>d’appareils </a:t>
            </a:r>
            <a:r>
              <a:rPr lang="en-GB"/>
              <a:t>de visualisation et de mesures.</a:t>
            </a:r>
          </a:p>
          <a:p>
            <a:endParaRPr lang="en-GB"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298" y="3492000"/>
            <a:ext cx="2782836" cy="2477016"/>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8" y="324000"/>
            <a:ext cx="3131907" cy="2880000"/>
          </a:xfrm>
          <a:prstGeom prst="rect">
            <a:avLst/>
          </a:prstGeom>
        </p:spPr>
      </p:pic>
      <p:sp>
        <p:nvSpPr>
          <p:cNvPr id="7" name="TextBox 6"/>
          <p:cNvSpPr txBox="1"/>
          <p:nvPr/>
        </p:nvSpPr>
        <p:spPr>
          <a:xfrm>
            <a:off x="3960000" y="6228000"/>
            <a:ext cx="8100000" cy="646331"/>
          </a:xfrm>
          <a:prstGeom prst="rect">
            <a:avLst/>
          </a:prstGeom>
          <a:noFill/>
        </p:spPr>
        <p:txBody>
          <a:bodyPr wrap="square" rtlCol="0">
            <a:spAutoFit/>
          </a:bodyPr>
          <a:lstStyle/>
          <a:p>
            <a:r>
              <a:rPr lang="fr-FR"/>
              <a:t>https://www.lemonde.fr/archives/article/1966/02/17/les-deux-plus-grandes-chambres-a-bulles-du-monde-mirabelle-et-gargamelle_3145030_1819218.html</a:t>
            </a:r>
          </a:p>
        </p:txBody>
      </p:sp>
    </p:spTree>
    <p:extLst>
      <p:ext uri="{BB962C8B-B14F-4D97-AF65-F5344CB8AC3E}">
        <p14:creationId xmlns:p14="http://schemas.microsoft.com/office/powerpoint/2010/main" val="3098312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8000" y="1080000"/>
            <a:ext cx="11700000" cy="154800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smtClean="0"/>
              <a:t>Avant tout: le groupe de Colin Ramm  est resté en place, en apportant son soutien total a André Rousset qui a pris la direction de l’ensemble,  une transition douce en parfaite harmonie,</a:t>
            </a:r>
          </a:p>
          <a:p>
            <a:r>
              <a:rPr lang="fr-FR" sz="2000" smtClean="0"/>
              <a:t>Simon van der Meer (prix Nobel pour la découverte des W et Z) faisait partie de l’équipe faisceau, mention personnelle; il était comme André Lagarrigue, ne parlait pas trop mais quand il parlait, c’était dit et fait.</a:t>
            </a:r>
          </a:p>
          <a:p>
            <a:r>
              <a:rPr lang="fr-FR" sz="2000" smtClean="0"/>
              <a:t>Participants extérieurs  acquisition de données du flux de muons, calcul du flux de neutrinos , optimisation du blindage  et centrage, L.M. Chounet, P.Heusse (LAL) , M.Haguenauer, L.Kluberg (EP)</a:t>
            </a:r>
            <a:endParaRPr lang="fr-FR" sz="2000"/>
          </a:p>
          <a:p>
            <a:pPr marL="0" indent="0">
              <a:buNone/>
            </a:pPr>
            <a:endParaRPr lang="fr-FR" sz="2000" smtClean="0"/>
          </a:p>
        </p:txBody>
      </p:sp>
      <p:sp>
        <p:nvSpPr>
          <p:cNvPr id="3" name="Title 1"/>
          <p:cNvSpPr txBox="1">
            <a:spLocks/>
          </p:cNvSpPr>
          <p:nvPr/>
        </p:nvSpPr>
        <p:spPr>
          <a:xfrm>
            <a:off x="3816000" y="365124"/>
            <a:ext cx="3528000" cy="612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u="sng" smtClean="0"/>
              <a:t>Le faisceau neutrino</a:t>
            </a:r>
            <a:endParaRPr lang="fr-FR" sz="2800" u="sng"/>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0" y="2952000"/>
            <a:ext cx="10507785" cy="3744000"/>
          </a:xfrm>
          <a:prstGeom prst="rect">
            <a:avLst/>
          </a:prstGeom>
        </p:spPr>
      </p:pic>
    </p:spTree>
    <p:extLst>
      <p:ext uri="{BB962C8B-B14F-4D97-AF65-F5344CB8AC3E}">
        <p14:creationId xmlns:p14="http://schemas.microsoft.com/office/powerpoint/2010/main" val="2483758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448000" y="365125"/>
            <a:ext cx="6228000" cy="324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u="sng" smtClean="0"/>
              <a:t>Simon van der Meer: la Corne Magnétique</a:t>
            </a:r>
            <a:endParaRPr lang="fr-FR" sz="2400" u="sng"/>
          </a:p>
        </p:txBody>
      </p:sp>
      <p:sp>
        <p:nvSpPr>
          <p:cNvPr id="3" name="Content Placeholder 2"/>
          <p:cNvSpPr txBox="1">
            <a:spLocks/>
          </p:cNvSpPr>
          <p:nvPr/>
        </p:nvSpPr>
        <p:spPr>
          <a:xfrm>
            <a:off x="487680" y="864000"/>
            <a:ext cx="11375046" cy="8640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smtClean="0"/>
              <a:t>En passant de la chambre de Ramm a Gargamelle  le potentiel d’observation fut quintuplé; </a:t>
            </a:r>
          </a:p>
          <a:p>
            <a:pPr marL="0" indent="0">
              <a:buFont typeface="Arial" panose="020B0604020202020204" pitchFamily="34" charset="0"/>
              <a:buNone/>
            </a:pPr>
            <a:r>
              <a:rPr lang="fr-FR" sz="2400" smtClean="0"/>
              <a:t>un triplet de cornes magnétiques a aussi quintuplé le flux de neutrino par rapport a l’expérience précédente</a:t>
            </a:r>
            <a:endParaRPr lang="fr-FR" sz="24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6646" y="2747302"/>
            <a:ext cx="6316080" cy="1905978"/>
          </a:xfrm>
          <a:prstGeom prst="rect">
            <a:avLst/>
          </a:prstGeom>
        </p:spPr>
      </p:pic>
      <p:sp>
        <p:nvSpPr>
          <p:cNvPr id="6" name="TextBox 5"/>
          <p:cNvSpPr txBox="1"/>
          <p:nvPr/>
        </p:nvSpPr>
        <p:spPr>
          <a:xfrm>
            <a:off x="5546646" y="4968000"/>
            <a:ext cx="6316080" cy="923330"/>
          </a:xfrm>
          <a:prstGeom prst="rect">
            <a:avLst/>
          </a:prstGeom>
          <a:noFill/>
        </p:spPr>
        <p:txBody>
          <a:bodyPr wrap="square" rtlCol="0">
            <a:spAutoFit/>
          </a:bodyPr>
          <a:lstStyle/>
          <a:p>
            <a:r>
              <a:rPr lang="fr-FR" smtClean="0"/>
              <a:t>Le courant circule longitudinalement , en focalisant les particules positives et défocalisant les particules négatives et inversement suivant le sens de circulation.</a:t>
            </a:r>
            <a:endParaRPr lang="fr-FR"/>
          </a:p>
        </p:txBody>
      </p:sp>
      <p:sp>
        <p:nvSpPr>
          <p:cNvPr id="8" name="TextBox 7"/>
          <p:cNvSpPr txBox="1"/>
          <p:nvPr/>
        </p:nvSpPr>
        <p:spPr>
          <a:xfrm>
            <a:off x="329274" y="6192000"/>
            <a:ext cx="10994046" cy="646331"/>
          </a:xfrm>
          <a:prstGeom prst="rect">
            <a:avLst/>
          </a:prstGeom>
          <a:noFill/>
        </p:spPr>
        <p:txBody>
          <a:bodyPr wrap="square" rtlCol="0">
            <a:spAutoFit/>
          </a:bodyPr>
          <a:lstStyle/>
          <a:p>
            <a:r>
              <a:rPr lang="fr-FR" smtClean="0">
                <a:solidFill>
                  <a:srgbClr val="FF0000"/>
                </a:solidFill>
              </a:rPr>
              <a:t>PhD de Enoch Young en 1967: Neutrino beam , muon fluxes, neutron background  are well understood, except some high energy neutrons</a:t>
            </a:r>
            <a:endParaRPr lang="fr-FR">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000" y="1836000"/>
            <a:ext cx="3581400" cy="3619500"/>
          </a:xfrm>
          <a:prstGeom prst="rect">
            <a:avLst/>
          </a:prstGeom>
        </p:spPr>
      </p:pic>
    </p:spTree>
    <p:extLst>
      <p:ext uri="{BB962C8B-B14F-4D97-AF65-F5344CB8AC3E}">
        <p14:creationId xmlns:p14="http://schemas.microsoft.com/office/powerpoint/2010/main" val="103481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8200" y="468000"/>
            <a:ext cx="10515600" cy="8578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mtClean="0"/>
              <a:t>Autre nouveauté, dés 1970, des pastilles de Silicium dans le faisceau de neutrino: Erik Heijne et Pierre Jarron </a:t>
            </a:r>
            <a:endParaRPr lang="fr-F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44" y="1584000"/>
            <a:ext cx="4068624" cy="27141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3576" y="2016000"/>
            <a:ext cx="3574289" cy="16215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6102" y="1548000"/>
            <a:ext cx="3892403" cy="2791005"/>
          </a:xfrm>
          <a:prstGeom prst="rect">
            <a:avLst/>
          </a:prstGeom>
        </p:spPr>
      </p:pic>
      <p:sp>
        <p:nvSpPr>
          <p:cNvPr id="6" name="Title 1"/>
          <p:cNvSpPr txBox="1">
            <a:spLocks/>
          </p:cNvSpPr>
          <p:nvPr/>
        </p:nvSpPr>
        <p:spPr>
          <a:xfrm>
            <a:off x="684000" y="4788000"/>
            <a:ext cx="10515600" cy="1325563"/>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smtClean="0"/>
              <a:t>Des pastilles de silicium , diamètre 6mms, 3000 FS pièce, l’électronique implantée dans une boite de 25x10 cms usinée sur place pour la mesure du flux de muons dans le blindage. Les boites étaient insérées dans le blindage avec des pelles a pain de 10m, le manche gradué pour la mesure radiale.</a:t>
            </a:r>
            <a:br>
              <a:rPr lang="fr-FR" sz="2800" smtClean="0"/>
            </a:br>
            <a:r>
              <a:rPr lang="fr-FR" sz="2800" smtClean="0"/>
              <a:t>Les experts peuvent comparer avec les taille et prix et prix actuels. </a:t>
            </a:r>
          </a:p>
          <a:p>
            <a:r>
              <a:rPr lang="fr-FR" sz="2800" smtClean="0"/>
              <a:t>La calibration absolue avec des émulsions a été réalisée gracieusement au CRN de Strasbourg.</a:t>
            </a:r>
            <a:endParaRPr lang="fr-FR" sz="2800" dirty="0"/>
          </a:p>
        </p:txBody>
      </p:sp>
    </p:spTree>
    <p:extLst>
      <p:ext uri="{BB962C8B-B14F-4D97-AF65-F5344CB8AC3E}">
        <p14:creationId xmlns:p14="http://schemas.microsoft.com/office/powerpoint/2010/main" val="2024730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0000" y="900000"/>
            <a:ext cx="3358941" cy="3416320"/>
          </a:xfrm>
          <a:prstGeom prst="rect">
            <a:avLst/>
          </a:prstGeom>
          <a:noFill/>
        </p:spPr>
        <p:txBody>
          <a:bodyPr wrap="square" rtlCol="0">
            <a:spAutoFit/>
          </a:bodyPr>
          <a:lstStyle/>
          <a:p>
            <a:r>
              <a:rPr lang="fr-FR" smtClean="0"/>
              <a:t>Les priorités de recherche définies pour Gargamelle en 1966</a:t>
            </a:r>
          </a:p>
          <a:p>
            <a:r>
              <a:rPr lang="fr-FR" smtClean="0"/>
              <a:t>1 Recherche du W</a:t>
            </a:r>
          </a:p>
          <a:p>
            <a:r>
              <a:rPr lang="fr-FR" smtClean="0"/>
              <a:t>2 Diffusion prondément inélastique</a:t>
            </a:r>
          </a:p>
          <a:p>
            <a:r>
              <a:rPr lang="fr-FR" smtClean="0"/>
              <a:t>3 Règles de somme, CVC, PCAC</a:t>
            </a:r>
          </a:p>
          <a:p>
            <a:r>
              <a:rPr lang="fr-FR" smtClean="0"/>
              <a:t>4 Processus Delta S = 1</a:t>
            </a:r>
          </a:p>
          <a:p>
            <a:r>
              <a:rPr lang="fr-FR" smtClean="0"/>
              <a:t>5 Désintégration inverse du muon</a:t>
            </a:r>
          </a:p>
          <a:p>
            <a:r>
              <a:rPr lang="fr-FR"/>
              <a:t>6</a:t>
            </a:r>
            <a:r>
              <a:rPr lang="fr-FR" smtClean="0"/>
              <a:t> Universalité electron-muon</a:t>
            </a:r>
          </a:p>
          <a:p>
            <a:r>
              <a:rPr lang="fr-FR" smtClean="0"/>
              <a:t>7 Courants neutres</a:t>
            </a:r>
          </a:p>
          <a:p>
            <a:r>
              <a:rPr lang="fr-FR" smtClean="0"/>
              <a:t>8 Facteurs de forme </a:t>
            </a:r>
          </a:p>
          <a:p>
            <a:r>
              <a:rPr lang="fr-FR"/>
              <a:t>9</a:t>
            </a:r>
            <a:r>
              <a:rPr lang="fr-FR" smtClean="0"/>
              <a:t> Recherche des leptons lourds</a:t>
            </a:r>
            <a:endParaRPr lang="fr-FR"/>
          </a:p>
        </p:txBody>
      </p:sp>
      <p:sp>
        <p:nvSpPr>
          <p:cNvPr id="4" name="TextBox 3"/>
          <p:cNvSpPr txBox="1"/>
          <p:nvPr/>
        </p:nvSpPr>
        <p:spPr>
          <a:xfrm>
            <a:off x="2083443" y="324000"/>
            <a:ext cx="8113853" cy="677108"/>
          </a:xfrm>
          <a:prstGeom prst="rect">
            <a:avLst/>
          </a:prstGeom>
          <a:noFill/>
        </p:spPr>
        <p:txBody>
          <a:bodyPr wrap="square" rtlCol="0">
            <a:spAutoFit/>
          </a:bodyPr>
          <a:lstStyle/>
          <a:p>
            <a:r>
              <a:rPr lang="fr-FR" sz="2000" b="1" smtClean="0"/>
              <a:t>Le démarrage de l’analyse des données pour la physique</a:t>
            </a:r>
          </a:p>
          <a:p>
            <a:endParaRPr lang="fr-F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688740" y="1980000"/>
            <a:ext cx="2688000" cy="20160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5830"/>
          <a:stretch/>
        </p:blipFill>
        <p:spPr>
          <a:xfrm rot="5400000">
            <a:off x="8363040" y="1996067"/>
            <a:ext cx="2222083" cy="1980000"/>
          </a:xfrm>
          <a:prstGeom prst="rect">
            <a:avLst/>
          </a:prstGeom>
        </p:spPr>
      </p:pic>
      <p:sp>
        <p:nvSpPr>
          <p:cNvPr id="7" name="TextBox 6"/>
          <p:cNvSpPr txBox="1"/>
          <p:nvPr/>
        </p:nvSpPr>
        <p:spPr>
          <a:xfrm>
            <a:off x="433204" y="3996000"/>
            <a:ext cx="11621636" cy="2308324"/>
          </a:xfrm>
          <a:prstGeom prst="rect">
            <a:avLst/>
          </a:prstGeom>
          <a:noFill/>
        </p:spPr>
        <p:txBody>
          <a:bodyPr wrap="square" rtlCol="0">
            <a:spAutoFit/>
          </a:bodyPr>
          <a:lstStyle/>
          <a:p>
            <a:endParaRPr lang="fr-FR" smtClean="0"/>
          </a:p>
          <a:p>
            <a:r>
              <a:rPr lang="fr-FR" smtClean="0"/>
              <a:t>Mesures faites manuellement sont enregistrées en ligne sur ordinateurs, chaque laboratoire a son système , B.Degrange(EP), J.J.Veillet(LAL) , G.Bertrand-Coremans (Bruxelles+UCL+Aachen), Milano (collectif), CERN (H.Sletten). Le transfert intra labos sur des cartes perforées (2 copies complétes CERN et EP), transfert en voiture pour l’analyse complète et calculs sur ordinateur CDC 6600 (ex Centre calcul Paris 6, CERN)</a:t>
            </a:r>
          </a:p>
          <a:p>
            <a:r>
              <a:rPr lang="fr-FR" smtClean="0"/>
              <a:t>Les résultats position dans l’espace, énergie totale, direction, …sur un listing papier : les histogrammes sont faits sur papier a la main (ex au CERN , prof S.Natali , </a:t>
            </a:r>
          </a:p>
          <a:p>
            <a:r>
              <a:rPr lang="fr-FR" smtClean="0"/>
              <a:t>Tous ces détails pour montrer la différence/aujourd’hui</a:t>
            </a:r>
            <a:endParaRPr lang="fr-FR"/>
          </a:p>
        </p:txBody>
      </p:sp>
    </p:spTree>
    <p:extLst>
      <p:ext uri="{BB962C8B-B14F-4D97-AF65-F5344CB8AC3E}">
        <p14:creationId xmlns:p14="http://schemas.microsoft.com/office/powerpoint/2010/main" val="334039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76000"/>
            <a:ext cx="9189720" cy="4247317"/>
          </a:xfrm>
          <a:prstGeom prst="rect">
            <a:avLst/>
          </a:prstGeom>
          <a:noFill/>
        </p:spPr>
        <p:txBody>
          <a:bodyPr wrap="square" rtlCol="0">
            <a:spAutoFit/>
          </a:bodyPr>
          <a:lstStyle/>
          <a:p>
            <a:r>
              <a:rPr lang="en-GB" smtClean="0"/>
              <a:t>La prise de données a démarrée avec l’observation d’une pluie de neutrons de basse énergie vec l’observation de protons de basse énergie venants de la reaction n+nucléon&gt;p+nucléon; la conclusion était que le blindage n’était pas étanche, la partie avant en fer était un empilement de cones en fer provenant de l’armée Suisse et les interstices remplis de sable. L’ensemble fut remplacé par des blocs de fer de forme a géométrique régulière 1,6x0,8x0,8 m, chacun 3,6 tonnes.</a:t>
            </a:r>
            <a:r>
              <a:rPr lang="en-GB"/>
              <a:t> </a:t>
            </a:r>
            <a:r>
              <a:rPr lang="en-GB" smtClean="0"/>
              <a:t>Au moment du redémarrage en avril, et lors de la 2ème reunion de collaboration a Paris, un membre senior a envoyé une lettre disant que ce n’est plus la peine de mesurer les neutrons le problème est résolu.</a:t>
            </a:r>
          </a:p>
          <a:p>
            <a:endParaRPr lang="en-GB" smtClean="0"/>
          </a:p>
          <a:p>
            <a:r>
              <a:rPr lang="en-GB" smtClean="0"/>
              <a:t>Mais un fort vent contraire venant de la théorie se basant sur la publication de A.Salam et S. Weinberg  venant essentiellement du groupe de physique théorique nous a convaincu de continuer a mesurer tout ce qui se présente. En exemple J.Prentki, a axé tous ses cours au Collège de France en 1970-1971 sur la théorie de Weinberg-Salam, il venait aussi nous voir dans notre batiment au CERN plusieurs fois par semaine.</a:t>
            </a:r>
          </a:p>
          <a:p>
            <a:r>
              <a:rPr lang="en-GB" smtClean="0"/>
              <a:t>La decision a été: on mesure tout</a:t>
            </a:r>
            <a:endParaRPr lang="en-GB"/>
          </a:p>
        </p:txBody>
      </p:sp>
    </p:spTree>
    <p:extLst>
      <p:ext uri="{BB962C8B-B14F-4D97-AF65-F5344CB8AC3E}">
        <p14:creationId xmlns:p14="http://schemas.microsoft.com/office/powerpoint/2010/main" val="2588158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60232" y="237459"/>
            <a:ext cx="4356000" cy="6840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u="sng" smtClean="0"/>
              <a:t>Les  courants chargés</a:t>
            </a:r>
            <a:endParaRPr lang="fr-FR" sz="2800" b="1" u="sng" dirty="0"/>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3542" t="2212" r="9771" b="3591"/>
          <a:stretch/>
        </p:blipFill>
        <p:spPr>
          <a:xfrm>
            <a:off x="250062" y="72000"/>
            <a:ext cx="3319494" cy="5727489"/>
          </a:xfrm>
          <a:prstGeom prst="rect">
            <a:avLst/>
          </a:prstGeom>
        </p:spPr>
      </p:pic>
      <p:pic>
        <p:nvPicPr>
          <p:cNvPr id="4" name="Picture 3"/>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0147" t="4385" r="2878" b="5744"/>
          <a:stretch/>
        </p:blipFill>
        <p:spPr>
          <a:xfrm>
            <a:off x="3569556" y="1940548"/>
            <a:ext cx="4289757" cy="2900692"/>
          </a:xfrm>
          <a:prstGeom prst="rect">
            <a:avLst/>
          </a:prstGeom>
        </p:spPr>
      </p:pic>
      <p:pic>
        <p:nvPicPr>
          <p:cNvPr id="5" name="Picture 4"/>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t="2347"/>
          <a:stretch/>
        </p:blipFill>
        <p:spPr>
          <a:xfrm>
            <a:off x="7859313" y="579459"/>
            <a:ext cx="3823533" cy="4504660"/>
          </a:xfrm>
          <a:prstGeom prst="rect">
            <a:avLst/>
          </a:prstGeom>
        </p:spPr>
      </p:pic>
      <p:sp>
        <p:nvSpPr>
          <p:cNvPr id="6" name="TextBox 5"/>
          <p:cNvSpPr txBox="1"/>
          <p:nvPr/>
        </p:nvSpPr>
        <p:spPr>
          <a:xfrm>
            <a:off x="250062" y="6012000"/>
            <a:ext cx="3319494" cy="646331"/>
          </a:xfrm>
          <a:prstGeom prst="rect">
            <a:avLst/>
          </a:prstGeom>
          <a:noFill/>
        </p:spPr>
        <p:txBody>
          <a:bodyPr wrap="square" rtlCol="0">
            <a:spAutoFit/>
          </a:bodyPr>
          <a:lstStyle/>
          <a:p>
            <a:r>
              <a:rPr lang="fr-FR" smtClean="0"/>
              <a:t>Section efficace totale neutrino et antineutrino</a:t>
            </a:r>
            <a:endParaRPr lang="fr-FR"/>
          </a:p>
        </p:txBody>
      </p:sp>
      <p:sp>
        <p:nvSpPr>
          <p:cNvPr id="7" name="TextBox 6"/>
          <p:cNvSpPr txBox="1"/>
          <p:nvPr/>
        </p:nvSpPr>
        <p:spPr>
          <a:xfrm>
            <a:off x="4434840" y="5148000"/>
            <a:ext cx="2819400" cy="369332"/>
          </a:xfrm>
          <a:prstGeom prst="rect">
            <a:avLst/>
          </a:prstGeom>
          <a:noFill/>
        </p:spPr>
        <p:txBody>
          <a:bodyPr wrap="square" rtlCol="0">
            <a:spAutoFit/>
          </a:bodyPr>
          <a:lstStyle/>
          <a:p>
            <a:r>
              <a:rPr lang="fr-FR" smtClean="0"/>
              <a:t>Rapport des deux</a:t>
            </a:r>
            <a:endParaRPr lang="fr-FR"/>
          </a:p>
        </p:txBody>
      </p:sp>
      <p:sp>
        <p:nvSpPr>
          <p:cNvPr id="9" name="TextBox 8"/>
          <p:cNvSpPr txBox="1"/>
          <p:nvPr/>
        </p:nvSpPr>
        <p:spPr>
          <a:xfrm>
            <a:off x="7668000" y="5220000"/>
            <a:ext cx="4500000" cy="646331"/>
          </a:xfrm>
          <a:prstGeom prst="rect">
            <a:avLst/>
          </a:prstGeom>
          <a:noFill/>
        </p:spPr>
        <p:txBody>
          <a:bodyPr wrap="square" rtlCol="0">
            <a:spAutoFit/>
          </a:bodyPr>
          <a:lstStyle/>
          <a:p>
            <a:r>
              <a:rPr lang="fr-FR" smtClean="0"/>
              <a:t>      Comparaison avec l’électroproduction</a:t>
            </a:r>
          </a:p>
          <a:p>
            <a:r>
              <a:rPr lang="fr-FR" smtClean="0"/>
              <a:t>40 % de « partons ou gluons » dans le nucléon</a:t>
            </a:r>
            <a:endParaRPr lang="fr-FR"/>
          </a:p>
        </p:txBody>
      </p:sp>
    </p:spTree>
    <p:extLst>
      <p:ext uri="{BB962C8B-B14F-4D97-AF65-F5344CB8AC3E}">
        <p14:creationId xmlns:p14="http://schemas.microsoft.com/office/powerpoint/2010/main" val="369186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0" y="-252000"/>
            <a:ext cx="3215640" cy="1325563"/>
          </a:xfrm>
        </p:spPr>
        <p:txBody>
          <a:bodyPr>
            <a:normAutofit/>
          </a:bodyPr>
          <a:lstStyle/>
          <a:p>
            <a:r>
              <a:rPr lang="fr-FR" sz="2800" b="1" smtClean="0"/>
              <a:t>Les courants neutres</a:t>
            </a:r>
            <a:br>
              <a:rPr lang="fr-FR" sz="2800" b="1" smtClean="0"/>
            </a:br>
            <a:endParaRPr lang="fr-FR" sz="2800" b="1"/>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59311" y="309842"/>
            <a:ext cx="2179377" cy="30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846" y="732153"/>
            <a:ext cx="3480000" cy="208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83" y="183522"/>
            <a:ext cx="1846353" cy="2952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688" y="2820153"/>
            <a:ext cx="4292307" cy="1116000"/>
          </a:xfrm>
          <a:prstGeom prst="rect">
            <a:avLst/>
          </a:prstGeom>
        </p:spPr>
      </p:pic>
      <p:sp>
        <p:nvSpPr>
          <p:cNvPr id="8" name="TextBox 7"/>
          <p:cNvSpPr txBox="1"/>
          <p:nvPr/>
        </p:nvSpPr>
        <p:spPr>
          <a:xfrm flipH="1">
            <a:off x="-1" y="3924000"/>
            <a:ext cx="11869615" cy="3139321"/>
          </a:xfrm>
          <a:prstGeom prst="rect">
            <a:avLst/>
          </a:prstGeom>
          <a:noFill/>
        </p:spPr>
        <p:txBody>
          <a:bodyPr wrap="square" rtlCol="0">
            <a:spAutoFit/>
          </a:bodyPr>
          <a:lstStyle/>
          <a:p>
            <a:r>
              <a:rPr lang="en-GB">
                <a:hlinkClick r:id="rId6"/>
              </a:rPr>
              <a:t>Observation of Neutrino Like Interactions Without Muon Or Electron in the Gargamelle Neutrino Experiment</a:t>
            </a:r>
            <a:endParaRPr lang="en-GB"/>
          </a:p>
          <a:p>
            <a:r>
              <a:rPr lang="en-GB" i="1" smtClean="0"/>
              <a:t>Pub: Phys.Lett.B</a:t>
            </a:r>
            <a:r>
              <a:rPr lang="en-GB" smtClean="0"/>
              <a:t> </a:t>
            </a:r>
            <a:r>
              <a:rPr lang="en-GB"/>
              <a:t>46 (1973) 138-140</a:t>
            </a:r>
          </a:p>
          <a:p>
            <a:r>
              <a:rPr lang="en-GB">
                <a:hlinkClick r:id="rId7"/>
              </a:rPr>
              <a:t>Search for Elastic νμ\nu_\muνμ​ Electron Scattering</a:t>
            </a:r>
            <a:endParaRPr lang="en-GB"/>
          </a:p>
          <a:p>
            <a:r>
              <a:rPr lang="en-GB" i="1" smtClean="0"/>
              <a:t>Pub:Phys.Lett.B</a:t>
            </a:r>
            <a:r>
              <a:rPr lang="en-GB" smtClean="0"/>
              <a:t> </a:t>
            </a:r>
            <a:r>
              <a:rPr lang="en-GB"/>
              <a:t>46 (1973) 121-124</a:t>
            </a:r>
          </a:p>
          <a:p>
            <a:r>
              <a:rPr lang="en-GB" smtClean="0"/>
              <a:t>La controverse immédiate fut le bruit de fond de neutrons; mais elle fut stoppée définitivement lors de la conférence de Bonn par l’argument de André Rousset: après 50 mètres de blindage (fer + béton) les neutrons de hautes énergies ne peuvent provenir que d’interactions de neutrinos. Le rapport de nombre d’évènements par rapport aux neutrons associès aux interactions et enregistrès dans Gargamelle ne peut etre supérieur a 1 or il était de 7, avec une distribution quasi plate le long de GGM. Le blindage s’arretait 3 metres en amont, en tenant compte de la dispersion angulaire; nous estimions ce rapport a 0,8.</a:t>
            </a:r>
          </a:p>
          <a:p>
            <a:r>
              <a:rPr lang="en-GB" smtClean="0"/>
              <a:t>C.N.Tang avait conclu immédiatement “neutral currents exist!”</a:t>
            </a:r>
            <a:endParaRPr lang="en-GB"/>
          </a:p>
        </p:txBody>
      </p:sp>
      <p:sp>
        <p:nvSpPr>
          <p:cNvPr id="3" name="TextBox 2"/>
          <p:cNvSpPr txBox="1"/>
          <p:nvPr/>
        </p:nvSpPr>
        <p:spPr>
          <a:xfrm>
            <a:off x="10403998" y="1073563"/>
            <a:ext cx="1620361" cy="584775"/>
          </a:xfrm>
          <a:prstGeom prst="rect">
            <a:avLst/>
          </a:prstGeom>
          <a:noFill/>
        </p:spPr>
        <p:txBody>
          <a:bodyPr wrap="square" rtlCol="0">
            <a:spAutoFit/>
          </a:bodyPr>
          <a:lstStyle/>
          <a:p>
            <a:r>
              <a:rPr lang="fr-FR" sz="1600" smtClean="0"/>
              <a:t>Thèse </a:t>
            </a:r>
          </a:p>
          <a:p>
            <a:r>
              <a:rPr lang="fr-FR" sz="1600" smtClean="0"/>
              <a:t>Jean-Pierre Vialle</a:t>
            </a:r>
            <a:endParaRPr lang="fr-FR" sz="1600"/>
          </a:p>
        </p:txBody>
      </p:sp>
    </p:spTree>
    <p:extLst>
      <p:ext uri="{BB962C8B-B14F-4D97-AF65-F5344CB8AC3E}">
        <p14:creationId xmlns:p14="http://schemas.microsoft.com/office/powerpoint/2010/main" val="8675069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6170</TotalTime>
  <Words>2214</Words>
  <Application>Microsoft Office PowerPoint</Application>
  <PresentationFormat>Widescreen</PresentationFormat>
  <Paragraphs>127</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Gargamelle et la découverte des courants neutres faibles au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 courants neutres </vt:lpstr>
      <vt:lpstr>PowerPoint Presentation</vt:lpstr>
      <vt:lpstr>Gargamelle au SPS</vt:lpstr>
      <vt:lpstr>Mea culpa</vt:lpstr>
      <vt:lpstr>PowerPoint Presentation</vt:lpstr>
      <vt:lpstr>Brisure et Fin</vt:lpstr>
      <vt:lpstr>What has change from GGM to Higgs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Neutral Currents to Higgs Particle discoveries at CERN</dc:title>
  <dc:creator>Maurice Haguenauer</dc:creator>
  <cp:lastModifiedBy>Maurice Haguenauer</cp:lastModifiedBy>
  <cp:revision>237</cp:revision>
  <dcterms:created xsi:type="dcterms:W3CDTF">2022-05-19T08:18:45Z</dcterms:created>
  <dcterms:modified xsi:type="dcterms:W3CDTF">2023-12-08T09:38:37Z</dcterms:modified>
</cp:coreProperties>
</file>