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6"/>
  </p:notesMasterIdLst>
  <p:handoutMasterIdLst>
    <p:handoutMasterId r:id="rId27"/>
  </p:handoutMasterIdLst>
  <p:sldIdLst>
    <p:sldId id="256" r:id="rId2"/>
    <p:sldId id="299" r:id="rId3"/>
    <p:sldId id="291" r:id="rId4"/>
    <p:sldId id="335" r:id="rId5"/>
    <p:sldId id="324" r:id="rId6"/>
    <p:sldId id="265" r:id="rId7"/>
    <p:sldId id="338" r:id="rId8"/>
    <p:sldId id="339" r:id="rId9"/>
    <p:sldId id="267" r:id="rId10"/>
    <p:sldId id="340" r:id="rId11"/>
    <p:sldId id="269" r:id="rId12"/>
    <p:sldId id="341" r:id="rId13"/>
    <p:sldId id="346" r:id="rId14"/>
    <p:sldId id="274" r:id="rId15"/>
    <p:sldId id="336" r:id="rId16"/>
    <p:sldId id="337" r:id="rId17"/>
    <p:sldId id="343" r:id="rId18"/>
    <p:sldId id="344" r:id="rId19"/>
    <p:sldId id="345" r:id="rId20"/>
    <p:sldId id="330" r:id="rId21"/>
    <p:sldId id="332" r:id="rId22"/>
    <p:sldId id="342" r:id="rId23"/>
    <p:sldId id="315" r:id="rId24"/>
    <p:sldId id="289" r:id="rId25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4B"/>
    <a:srgbClr val="456487"/>
    <a:srgbClr val="FF6700"/>
    <a:srgbClr val="E05314"/>
    <a:srgbClr val="6600CC"/>
    <a:srgbClr val="511F74"/>
    <a:srgbClr val="7A286A"/>
    <a:srgbClr val="DF8A2D"/>
    <a:srgbClr val="F392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46" autoAdjust="0"/>
    <p:restoredTop sz="98233" autoAdjust="0"/>
  </p:normalViewPr>
  <p:slideViewPr>
    <p:cSldViewPr>
      <p:cViewPr varScale="1">
        <p:scale>
          <a:sx n="121" d="100"/>
          <a:sy n="121" d="100"/>
        </p:scale>
        <p:origin x="404" y="80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3524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58FFE89-F971-4316-BFD1-5478958475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E85F6A5-3043-4D57-B6E1-BEEB4A92B6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40412-B74D-40CC-AB72-C2397A13C447}" type="datetimeFigureOut">
              <a:rPr lang="en-GB" smtClean="0"/>
              <a:t>26/10/2023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397EA1-8C43-46B8-9494-58C982197B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18A9D0-1B4C-4D4F-B7AD-1EADD04AAC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BBFE1-4612-4734-BBDE-A84FB0BE7AD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181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26/10/2023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December</a:t>
            </a:r>
            <a:r>
              <a:rPr lang="fr-FR" dirty="0"/>
              <a:t> 8th, 2021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CODEC  MYRRHA </a:t>
            </a:r>
            <a:r>
              <a:rPr lang="fr-FR" dirty="0" err="1"/>
              <a:t>Series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4632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 algn="ctr">
              <a:defRPr sz="2400" b="1" cap="all" baseline="0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December</a:t>
            </a:r>
            <a:r>
              <a:rPr lang="fr-FR" dirty="0"/>
              <a:t> 8th, 2021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CODEC  MYRRHA </a:t>
            </a:r>
            <a:r>
              <a:rPr lang="fr-FR" dirty="0" err="1"/>
              <a:t>Series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08/12/2021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Codec  </a:t>
            </a:r>
            <a:r>
              <a:rPr lang="fr-FR" dirty="0" err="1"/>
              <a:t>Myrrha</a:t>
            </a:r>
            <a:r>
              <a:rPr lang="fr-FR" dirty="0"/>
              <a:t> série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01/03/2020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3" r:id="rId10"/>
    <p:sldLayoutId id="214748371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29A5DB9C-FC2C-4EA0-AC36-A19E627E0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30003" y="3317776"/>
            <a:ext cx="4522977" cy="20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2146027" y="149425"/>
            <a:ext cx="5832649" cy="432048"/>
          </a:xfrm>
        </p:spPr>
        <p:txBody>
          <a:bodyPr/>
          <a:lstStyle/>
          <a:p>
            <a:pPr algn="ctr"/>
            <a:r>
              <a:rPr lang="fr-FR" dirty="0"/>
              <a:t>MYRRHA  SERIES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69273BE-B03F-41A0-A474-656266EFA096}"/>
              </a:ext>
            </a:extLst>
          </p:cNvPr>
          <p:cNvSpPr txBox="1"/>
          <p:nvPr/>
        </p:nvSpPr>
        <p:spPr>
          <a:xfrm>
            <a:off x="651962" y="1178509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MYRRHA  NR6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Participation </a:t>
            </a:r>
            <a:r>
              <a:rPr lang="en-GB" sz="2400" b="1" dirty="0" err="1"/>
              <a:t>d’IJCLab</a:t>
            </a:r>
            <a:r>
              <a:rPr lang="en-GB" sz="2400" b="1" dirty="0"/>
              <a:t> à la </a:t>
            </a:r>
            <a:r>
              <a:rPr lang="en-GB" sz="2400" b="1" dirty="0" err="1"/>
              <a:t>série</a:t>
            </a:r>
            <a:r>
              <a:rPr lang="en-GB" sz="2400" b="1" dirty="0"/>
              <a:t> Minerva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dirty="0"/>
              <a:t>COPIL </a:t>
            </a:r>
            <a:r>
              <a:rPr lang="en-GB" sz="2400" dirty="0" err="1"/>
              <a:t>Accélérateurs</a:t>
            </a:r>
            <a:r>
              <a:rPr lang="en-GB" sz="2400" dirty="0"/>
              <a:t>  du  26 </a:t>
            </a:r>
            <a:r>
              <a:rPr lang="en-GB" sz="2400" dirty="0" err="1"/>
              <a:t>octobre</a:t>
            </a:r>
            <a:r>
              <a:rPr lang="en-GB" sz="2400" dirty="0"/>
              <a:t> 2023</a:t>
            </a:r>
          </a:p>
          <a:p>
            <a:pPr algn="ctr"/>
            <a:endParaRPr lang="en-GB" sz="2400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D17F141-CFBD-483D-869A-DD86B76E3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711" y="1842603"/>
            <a:ext cx="1506373" cy="1343183"/>
          </a:xfrm>
          <a:prstGeom prst="rect">
            <a:avLst/>
          </a:prstGeom>
        </p:spPr>
      </p:pic>
      <p:pic>
        <p:nvPicPr>
          <p:cNvPr id="11" name="Picture 2" descr="Afficher l'image d'origine">
            <a:extLst>
              <a:ext uri="{FF2B5EF4-FFF2-40B4-BE49-F238E27FC236}">
                <a16:creationId xmlns:a16="http://schemas.microsoft.com/office/drawing/2014/main" id="{06403544-EFFE-4247-A97D-E7147B03A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86787" y="815461"/>
            <a:ext cx="1124223" cy="7260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30563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433048" cy="432048"/>
          </a:xfrm>
        </p:spPr>
        <p:txBody>
          <a:bodyPr/>
          <a:lstStyle/>
          <a:p>
            <a:pPr algn="ctr"/>
            <a:r>
              <a:rPr lang="fr-FR" dirty="0"/>
              <a:t>COLD  TUNING  SYSTEMS – DESIGN UPDATE WITH WARM MOTORIZATION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4FECD2-9C90-4193-B9D0-01F5BCFCD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88" y="653480"/>
            <a:ext cx="10128537" cy="489654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408A7B7-8AAB-4EB5-827C-D1F75DFC05FD}"/>
              </a:ext>
            </a:extLst>
          </p:cNvPr>
          <p:cNvSpPr txBox="1"/>
          <p:nvPr/>
        </p:nvSpPr>
        <p:spPr>
          <a:xfrm>
            <a:off x="7402611" y="2619995"/>
            <a:ext cx="2779928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STEERCO 17/10/2023</a:t>
            </a:r>
          </a:p>
        </p:txBody>
      </p:sp>
    </p:spTree>
    <p:extLst>
      <p:ext uri="{BB962C8B-B14F-4D97-AF65-F5344CB8AC3E}">
        <p14:creationId xmlns:p14="http://schemas.microsoft.com/office/powerpoint/2010/main" val="4276247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433048" cy="432048"/>
          </a:xfrm>
        </p:spPr>
        <p:txBody>
          <a:bodyPr/>
          <a:lstStyle/>
          <a:p>
            <a:pPr algn="ctr"/>
            <a:r>
              <a:rPr lang="fr-FR" dirty="0"/>
              <a:t>COUPLERS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0F1EB3-93EE-440A-9FDC-699C4EBC891E}"/>
              </a:ext>
            </a:extLst>
          </p:cNvPr>
          <p:cNvSpPr txBox="1"/>
          <p:nvPr/>
        </p:nvSpPr>
        <p:spPr>
          <a:xfrm>
            <a:off x="237815" y="400024"/>
            <a:ext cx="1029714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en-GB" dirty="0">
                <a:latin typeface="Segoe UI" panose="020B0502040204020203" pitchFamily="34" charset="0"/>
                <a:ea typeface="Times New Roman" panose="02020603050405020304" pitchFamily="18" charset="0"/>
              </a:rPr>
              <a:t> 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 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400" u="sng" dirty="0">
                <a:latin typeface="Segoe UI" panose="020B0502040204020203" pitchFamily="34" charset="0"/>
                <a:ea typeface="Times New Roman" panose="02020603050405020304" pitchFamily="18" charset="0"/>
              </a:rPr>
              <a:t>Deliverables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600" b="1" cap="all" dirty="0">
                <a:latin typeface="Segoe UI" panose="020B0502040204020203" pitchFamily="34" charset="0"/>
                <a:ea typeface="Times New Roman" panose="02020603050405020304" pitchFamily="18" charset="0"/>
              </a:rPr>
              <a:t>Receipt, treatment and qualification of the power couplers for 	</a:t>
            </a:r>
          </a:p>
          <a:p>
            <a:pPr marL="457200" lvl="1" indent="0" algn="just">
              <a:spcAft>
                <a:spcPts val="0"/>
              </a:spcAft>
            </a:pPr>
            <a:r>
              <a:rPr lang="en-GB" sz="1600" b="1" cap="all" dirty="0">
                <a:latin typeface="Segoe UI" panose="020B0502040204020203" pitchFamily="34" charset="0"/>
                <a:ea typeface="Times New Roman" panose="02020603050405020304" pitchFamily="18" charset="0"/>
              </a:rPr>
              <a:t>     the MYRRHA 100 MeV Spoke cavities: 6 pre-series, 49 (54) SERIES</a:t>
            </a: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.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 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400" u="sng" dirty="0">
                <a:latin typeface="Segoe UI" panose="020B0502040204020203" pitchFamily="34" charset="0"/>
                <a:ea typeface="Times New Roman" panose="02020603050405020304" pitchFamily="18" charset="0"/>
              </a:rPr>
              <a:t>Description of work</a:t>
            </a: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Design and supply of 4 conditioning cavities. 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Cleaning and assembly of the power couplers (2 for each batch) on the conditioning cavity in an ISO-4 clean room.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Baking of the assembly (conditioning cavity and its 2 couplers).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Conditioning at 80KW and continuous wave of the couplers.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Disassembly and equipment of the couplers for return under vacuum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Test reports.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 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A997956-B32B-486E-9000-918390278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105" y="3416009"/>
            <a:ext cx="3091246" cy="21457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951376-A170-4304-B675-E3E78B521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5" y="3703524"/>
            <a:ext cx="1098901" cy="195594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A4A30D3-BC4B-4485-A115-8560750B1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531" y="2957736"/>
            <a:ext cx="1999883" cy="26642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75FF1A1-C88D-4675-9A63-34BC6BE50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122" y="2858259"/>
            <a:ext cx="1656810" cy="280120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F5CED90-A2CF-491E-A8FB-9E43070E9242}"/>
              </a:ext>
            </a:extLst>
          </p:cNvPr>
          <p:cNvSpPr txBox="1"/>
          <p:nvPr/>
        </p:nvSpPr>
        <p:spPr>
          <a:xfrm>
            <a:off x="764897" y="5192934"/>
            <a:ext cx="504055" cy="257369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en-GB" sz="1200" i="1" dirty="0"/>
              <a:t>Cavity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331C358-DFF6-4117-BE9B-24A5EC0CBD3E}"/>
              </a:ext>
            </a:extLst>
          </p:cNvPr>
          <p:cNvSpPr txBox="1"/>
          <p:nvPr/>
        </p:nvSpPr>
        <p:spPr>
          <a:xfrm>
            <a:off x="2615237" y="5189984"/>
            <a:ext cx="783123" cy="257369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en-GB" sz="1200" i="1" dirty="0"/>
              <a:t>Test bench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85A0497-8EB3-42E2-A347-617894C903E8}"/>
              </a:ext>
            </a:extLst>
          </p:cNvPr>
          <p:cNvSpPr txBox="1"/>
          <p:nvPr/>
        </p:nvSpPr>
        <p:spPr>
          <a:xfrm>
            <a:off x="6898555" y="3250068"/>
            <a:ext cx="684076" cy="437892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en-GB" sz="1200" i="1" dirty="0"/>
              <a:t>80KW </a:t>
            </a:r>
            <a:r>
              <a:rPr lang="en-GB" sz="1200" i="1" dirty="0" err="1"/>
              <a:t>Ampli</a:t>
            </a:r>
            <a:endParaRPr lang="en-GB" sz="1200" i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8343233-CF8E-4E3F-95D2-68FA46CDE298}"/>
              </a:ext>
            </a:extLst>
          </p:cNvPr>
          <p:cNvSpPr txBox="1"/>
          <p:nvPr/>
        </p:nvSpPr>
        <p:spPr>
          <a:xfrm>
            <a:off x="9731778" y="3620530"/>
            <a:ext cx="783123" cy="257369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en-GB" sz="1200" i="1" dirty="0"/>
              <a:t>Coupler</a:t>
            </a:r>
          </a:p>
        </p:txBody>
      </p:sp>
    </p:spTree>
    <p:extLst>
      <p:ext uri="{BB962C8B-B14F-4D97-AF65-F5344CB8AC3E}">
        <p14:creationId xmlns:p14="http://schemas.microsoft.com/office/powerpoint/2010/main" val="186943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433048" cy="432048"/>
          </a:xfrm>
        </p:spPr>
        <p:txBody>
          <a:bodyPr/>
          <a:lstStyle/>
          <a:p>
            <a:pPr algn="ctr"/>
            <a:r>
              <a:rPr lang="fr-FR" dirty="0"/>
              <a:t>COUPLERS – NEW  DESIGN 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6B46B50-3899-45E2-9855-78B40DF3EE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7" b="4074"/>
          <a:stretch/>
        </p:blipFill>
        <p:spPr>
          <a:xfrm>
            <a:off x="164544" y="725488"/>
            <a:ext cx="3731747" cy="345638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84D289D-4F4A-422B-8D1F-B26105E8A4B6}"/>
              </a:ext>
            </a:extLst>
          </p:cNvPr>
          <p:cNvSpPr txBox="1"/>
          <p:nvPr/>
        </p:nvSpPr>
        <p:spPr>
          <a:xfrm>
            <a:off x="129803" y="4181276"/>
            <a:ext cx="720080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800" dirty="0"/>
              <a:t>Adaptation of the new conditioning cavity to avoid interferences between the concentric flanges of the coupler new design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Cavity + coupler assembly to high for baking oven. To be discussed with SCK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E0DF692-14FB-403D-A1DE-5449048AB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239" y="715888"/>
            <a:ext cx="3757573" cy="223765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3935775-4DA9-45BF-B978-B476007B7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862" y="2048237"/>
            <a:ext cx="3015717" cy="3536387"/>
          </a:xfrm>
          <a:prstGeom prst="rect">
            <a:avLst/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C9E637D-0207-4E5A-89BE-70F9E6175261}"/>
              </a:ext>
            </a:extLst>
          </p:cNvPr>
          <p:cNvCxnSpPr/>
          <p:nvPr/>
        </p:nvCxnSpPr>
        <p:spPr>
          <a:xfrm flipV="1">
            <a:off x="3946227" y="3029744"/>
            <a:ext cx="648072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949F7E1-C49F-4E25-A25D-B67E7223B1DC}"/>
              </a:ext>
            </a:extLst>
          </p:cNvPr>
          <p:cNvCxnSpPr>
            <a:cxnSpLocks/>
          </p:cNvCxnSpPr>
          <p:nvPr/>
        </p:nvCxnSpPr>
        <p:spPr>
          <a:xfrm>
            <a:off x="4098627" y="3542184"/>
            <a:ext cx="3520008" cy="5484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674B4BEB-C37B-43EA-88C8-1BE149F66949}"/>
              </a:ext>
            </a:extLst>
          </p:cNvPr>
          <p:cNvSpPr/>
          <p:nvPr/>
        </p:nvSpPr>
        <p:spPr>
          <a:xfrm>
            <a:off x="5283251" y="1331531"/>
            <a:ext cx="522181" cy="8320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3C1667F-6935-41B2-AB82-91AEA6ADF546}"/>
              </a:ext>
            </a:extLst>
          </p:cNvPr>
          <p:cNvSpPr txBox="1"/>
          <p:nvPr/>
        </p:nvSpPr>
        <p:spPr>
          <a:xfrm>
            <a:off x="7186587" y="733873"/>
            <a:ext cx="3456384" cy="1477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dirty="0"/>
              <a:t>New design by ACS: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Active cooling single circuit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ESS type for atmospheric pressure compensation</a:t>
            </a:r>
          </a:p>
          <a:p>
            <a:pPr marL="285750" indent="-285750">
              <a:buFontTx/>
              <a:buChar char="-"/>
            </a:pPr>
            <a:endParaRPr lang="en-GB" sz="1800" dirty="0"/>
          </a:p>
        </p:txBody>
      </p:sp>
      <p:sp>
        <p:nvSpPr>
          <p:cNvPr id="11" name="Espace réservé de la date 6">
            <a:extLst>
              <a:ext uri="{FF2B5EF4-FFF2-40B4-BE49-F238E27FC236}">
                <a16:creationId xmlns:a16="http://schemas.microsoft.com/office/drawing/2014/main" id="{1E619C22-67D2-464D-AAF1-4D7D1212E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12" name="Espace réservé du pied de page 7">
            <a:extLst>
              <a:ext uri="{FF2B5EF4-FFF2-40B4-BE49-F238E27FC236}">
                <a16:creationId xmlns:a16="http://schemas.microsoft.com/office/drawing/2014/main" id="{92983C3A-823E-457E-9823-1182D1FC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13" name="Espace réservé du numéro de diapositive 8">
            <a:extLst>
              <a:ext uri="{FF2B5EF4-FFF2-40B4-BE49-F238E27FC236}">
                <a16:creationId xmlns:a16="http://schemas.microsoft.com/office/drawing/2014/main" id="{51C8184D-D75E-428A-9054-DC4CC89C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2000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433048" cy="432048"/>
          </a:xfrm>
        </p:spPr>
        <p:txBody>
          <a:bodyPr/>
          <a:lstStyle/>
          <a:p>
            <a:pPr algn="ctr"/>
            <a:r>
              <a:rPr lang="fr-FR" dirty="0"/>
              <a:t>COUPLEURS</a:t>
            </a:r>
          </a:p>
        </p:txBody>
      </p:sp>
      <p:sp>
        <p:nvSpPr>
          <p:cNvPr id="11" name="Espace réservé de la date 6">
            <a:extLst>
              <a:ext uri="{FF2B5EF4-FFF2-40B4-BE49-F238E27FC236}">
                <a16:creationId xmlns:a16="http://schemas.microsoft.com/office/drawing/2014/main" id="{1E619C22-67D2-464D-AAF1-4D7D1212E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12" name="Espace réservé du pied de page 7">
            <a:extLst>
              <a:ext uri="{FF2B5EF4-FFF2-40B4-BE49-F238E27FC236}">
                <a16:creationId xmlns:a16="http://schemas.microsoft.com/office/drawing/2014/main" id="{92983C3A-823E-457E-9823-1182D1FC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13" name="Espace réservé du numéro de diapositive 8">
            <a:extLst>
              <a:ext uri="{FF2B5EF4-FFF2-40B4-BE49-F238E27FC236}">
                <a16:creationId xmlns:a16="http://schemas.microsoft.com/office/drawing/2014/main" id="{51C8184D-D75E-428A-9054-DC4CC89C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0D9710-75BB-45D5-8211-D65B65A8C9FC}"/>
              </a:ext>
            </a:extLst>
          </p:cNvPr>
          <p:cNvSpPr/>
          <p:nvPr/>
        </p:nvSpPr>
        <p:spPr>
          <a:xfrm>
            <a:off x="201811" y="771793"/>
            <a:ext cx="777686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/>
              <a:t>1)  Noureddine</a:t>
            </a:r>
          </a:p>
          <a:p>
            <a:r>
              <a:rPr lang="fr-FR" sz="800" dirty="0"/>
              <a:t>•Rapport conditionnement proto : Banc de conditionnement, résultats : présentation et analyse, conclusion.</a:t>
            </a:r>
          </a:p>
          <a:p>
            <a:r>
              <a:rPr lang="fr-FR" sz="800" dirty="0"/>
              <a:t>•Puissance max 80kW non atteinte par l’ampli RF (avec CJ)</a:t>
            </a:r>
          </a:p>
          <a:p>
            <a:r>
              <a:rPr lang="fr-FR" sz="800" dirty="0"/>
              <a:t>•Revoir emplacement et implémentation des systèmes électroniques de sécurité (avec CJ/SB)</a:t>
            </a:r>
          </a:p>
          <a:p>
            <a:r>
              <a:rPr lang="fr-FR" sz="800" dirty="0"/>
              <a:t>•Basse de donnée : réunion avec Antoine PERUS</a:t>
            </a:r>
          </a:p>
          <a:p>
            <a:r>
              <a:rPr lang="fr-FR" sz="800" dirty="0"/>
              <a:t>•Stockage : obtenir les autorisations, démontage guide d’onde et circuit de refroidissement (avec AT/CM/OF)</a:t>
            </a:r>
          </a:p>
          <a:p>
            <a:endParaRPr lang="fr-FR" sz="800" dirty="0"/>
          </a:p>
          <a:p>
            <a:r>
              <a:rPr lang="fr-FR" sz="800" dirty="0"/>
              <a:t>2)  Christophe :</a:t>
            </a:r>
          </a:p>
          <a:p>
            <a:r>
              <a:rPr lang="fr-FR" sz="800" dirty="0"/>
              <a:t>•Rapport conditionnement proto : Procédure réception et control, résultats : présentation et analyse.</a:t>
            </a:r>
          </a:p>
          <a:p>
            <a:r>
              <a:rPr lang="fr-FR" sz="800" dirty="0"/>
              <a:t>•Puissance max 80kW non atteinte par l’ampli RF(avec NE)</a:t>
            </a:r>
          </a:p>
          <a:p>
            <a:r>
              <a:rPr lang="fr-FR" sz="800" dirty="0"/>
              <a:t>•Achat et installation PC de com (avec SB)</a:t>
            </a:r>
          </a:p>
          <a:p>
            <a:r>
              <a:rPr lang="fr-FR" sz="800" dirty="0"/>
              <a:t>•Installation archiveur EPICS pour enregistrer le comportement de l’ampli pendant le fonctionnement</a:t>
            </a:r>
          </a:p>
          <a:p>
            <a:r>
              <a:rPr lang="fr-FR" sz="800" dirty="0"/>
              <a:t>•Avancement réparation des modules en panne de l’ampli RF</a:t>
            </a:r>
          </a:p>
          <a:p>
            <a:endParaRPr lang="fr-FR" sz="800" dirty="0"/>
          </a:p>
          <a:p>
            <a:r>
              <a:rPr lang="fr-FR" sz="800" dirty="0"/>
              <a:t>3)  Christopher :</a:t>
            </a:r>
          </a:p>
          <a:p>
            <a:r>
              <a:rPr lang="fr-FR" sz="800" dirty="0"/>
              <a:t>•Procédures montage et démontage de la cavité sur la ligne RF (tenir compte des modifications sur les coupleurs de série)</a:t>
            </a:r>
          </a:p>
          <a:p>
            <a:r>
              <a:rPr lang="fr-FR" sz="800" dirty="0"/>
              <a:t>•Créer tube d’évacuation d’eau dans l’étuve</a:t>
            </a:r>
          </a:p>
          <a:p>
            <a:r>
              <a:rPr lang="fr-FR" sz="800" dirty="0"/>
              <a:t>•Changement des filtres : devis à faire</a:t>
            </a:r>
          </a:p>
          <a:p>
            <a:r>
              <a:rPr lang="fr-FR" sz="800" dirty="0"/>
              <a:t>•Flux laminaire : Avancement de l’étude</a:t>
            </a:r>
          </a:p>
          <a:p>
            <a:r>
              <a:rPr lang="fr-FR" sz="800" dirty="0"/>
              <a:t>•Chariots nécessaires pour le déplacement des cavités entre les salles blanches et le banc de conditionnement : Définir le besoin + plans + fabrication </a:t>
            </a:r>
          </a:p>
          <a:p>
            <a:r>
              <a:rPr lang="fr-FR" sz="800" dirty="0"/>
              <a:t>•Arrêts aléatoire de la tour de refroidissement : changement de pompe ? (avec  WK)</a:t>
            </a:r>
          </a:p>
          <a:p>
            <a:r>
              <a:rPr lang="fr-FR" sz="800" dirty="0"/>
              <a:t>•Changement des résines </a:t>
            </a:r>
          </a:p>
          <a:p>
            <a:r>
              <a:rPr lang="fr-FR" sz="800" dirty="0"/>
              <a:t>•Mesure de la résistivité </a:t>
            </a:r>
          </a:p>
          <a:p>
            <a:r>
              <a:rPr lang="fr-FR" sz="800" dirty="0"/>
              <a:t>•Enlèvement matériel non utilisé dans le hall de stockage (avec AT)</a:t>
            </a:r>
          </a:p>
          <a:p>
            <a:endParaRPr lang="fr-FR" sz="800" dirty="0"/>
          </a:p>
          <a:p>
            <a:r>
              <a:rPr lang="fr-FR" sz="800" dirty="0"/>
              <a:t>4)  Alice :</a:t>
            </a:r>
          </a:p>
          <a:p>
            <a:r>
              <a:rPr lang="fr-FR" sz="800" dirty="0"/>
              <a:t>•Rapport conditionnement proto : procédure de préparation et </a:t>
            </a:r>
            <a:r>
              <a:rPr lang="fr-FR" sz="800" dirty="0" err="1"/>
              <a:t>montagerésumé</a:t>
            </a:r>
            <a:r>
              <a:rPr lang="fr-FR" sz="800" dirty="0"/>
              <a:t> des procédures en anglais + lien vers la procédure détaillé (avec CM)</a:t>
            </a:r>
          </a:p>
          <a:p>
            <a:r>
              <a:rPr lang="fr-FR" sz="800" dirty="0"/>
              <a:t>•démontage guide d’onde et circuit de refroidissement (avec NE/CM/OF)</a:t>
            </a:r>
          </a:p>
          <a:p>
            <a:r>
              <a:rPr lang="fr-FR" sz="800" dirty="0"/>
              <a:t>•Enlèvement matériel non utilisé dans le hall de stockage (avec CM)</a:t>
            </a:r>
          </a:p>
          <a:p>
            <a:endParaRPr lang="fr-FR" sz="800" dirty="0"/>
          </a:p>
          <a:p>
            <a:r>
              <a:rPr lang="fr-FR" sz="800" dirty="0"/>
              <a:t>5)  Patricia : </a:t>
            </a:r>
          </a:p>
          <a:p>
            <a:r>
              <a:rPr lang="fr-FR" sz="800" dirty="0"/>
              <a:t>•Rapport conditionnement proto : Cavité de conditionnement (avec SB)</a:t>
            </a:r>
          </a:p>
          <a:p>
            <a:endParaRPr lang="fr-FR" sz="800" dirty="0"/>
          </a:p>
          <a:p>
            <a:r>
              <a:rPr lang="fr-FR" sz="800" dirty="0"/>
              <a:t>6)  Sylvain :</a:t>
            </a:r>
          </a:p>
          <a:p>
            <a:r>
              <a:rPr lang="fr-FR" sz="800" dirty="0"/>
              <a:t>•Boitier de sécurité 2G</a:t>
            </a:r>
          </a:p>
          <a:p>
            <a:r>
              <a:rPr lang="fr-FR" sz="800" dirty="0"/>
              <a:t>•Achat et installation PC de com (avec CJ)</a:t>
            </a:r>
          </a:p>
          <a:p>
            <a:r>
              <a:rPr lang="fr-FR" sz="800" dirty="0"/>
              <a:t>•Revoir emplacement et implémentation des systèmes électroniques de sécurité (avec CJ/NE)</a:t>
            </a:r>
            <a:endParaRPr lang="en-GB" sz="8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E53953-F431-47E4-868D-43B785E3CF95}"/>
              </a:ext>
            </a:extLst>
          </p:cNvPr>
          <p:cNvSpPr txBox="1"/>
          <p:nvPr/>
        </p:nvSpPr>
        <p:spPr>
          <a:xfrm>
            <a:off x="6211459" y="1661592"/>
            <a:ext cx="3246402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Actions en cours (10/2023)</a:t>
            </a:r>
          </a:p>
        </p:txBody>
      </p:sp>
    </p:spTree>
    <p:extLst>
      <p:ext uri="{BB962C8B-B14F-4D97-AF65-F5344CB8AC3E}">
        <p14:creationId xmlns:p14="http://schemas.microsoft.com/office/powerpoint/2010/main" val="3682410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433048" cy="432048"/>
          </a:xfrm>
        </p:spPr>
        <p:txBody>
          <a:bodyPr/>
          <a:lstStyle/>
          <a:p>
            <a:pPr algn="ctr"/>
            <a:r>
              <a:rPr lang="fr-FR" dirty="0"/>
              <a:t>COORDINATION - QUALITY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8987415-494C-4BE3-8603-FF2AEBF5A2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599"/>
          <a:stretch/>
        </p:blipFill>
        <p:spPr>
          <a:xfrm>
            <a:off x="417836" y="1197606"/>
            <a:ext cx="2880320" cy="413566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E4D8550-9B30-4C04-84BD-1BD98BF742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65" b="10716"/>
          <a:stretch/>
        </p:blipFill>
        <p:spPr>
          <a:xfrm>
            <a:off x="3874219" y="1375294"/>
            <a:ext cx="6301336" cy="245488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D1EDE84-48F9-4498-ABD7-AD709CD79C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60" r="33958" b="33103"/>
          <a:stretch/>
        </p:blipFill>
        <p:spPr>
          <a:xfrm>
            <a:off x="170992" y="2669704"/>
            <a:ext cx="5098355" cy="118363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DA2EB77-E29A-4F52-A4B7-D8001B438D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6526"/>
          <a:stretch/>
        </p:blipFill>
        <p:spPr>
          <a:xfrm>
            <a:off x="4162251" y="3724738"/>
            <a:ext cx="6261135" cy="191891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09FF433-33C4-4981-868B-8BB2DF88C803}"/>
              </a:ext>
            </a:extLst>
          </p:cNvPr>
          <p:cNvSpPr txBox="1"/>
          <p:nvPr/>
        </p:nvSpPr>
        <p:spPr>
          <a:xfrm>
            <a:off x="3442171" y="2740179"/>
            <a:ext cx="5617243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dirty="0"/>
              <a:t>Documentation qualité en cours de rédaction</a:t>
            </a:r>
          </a:p>
          <a:p>
            <a:pPr marL="342900" indent="-342900">
              <a:buFontTx/>
              <a:buChar char="-"/>
            </a:pPr>
            <a:r>
              <a:rPr lang="fr-FR" dirty="0"/>
              <a:t>Bien avancé pour les cavités</a:t>
            </a:r>
          </a:p>
          <a:p>
            <a:pPr marL="342900" indent="-342900">
              <a:buFontTx/>
              <a:buChar char="-"/>
            </a:pPr>
            <a:r>
              <a:rPr lang="fr-FR" dirty="0"/>
              <a:t>Le plus gros à venir pour les coupleurs</a:t>
            </a:r>
          </a:p>
          <a:p>
            <a:pPr marL="342900" indent="-342900">
              <a:buFontTx/>
              <a:buChar char="-"/>
            </a:pPr>
            <a:r>
              <a:rPr lang="fr-FR" dirty="0"/>
              <a:t>Grosse implication de la CEMAP </a:t>
            </a:r>
          </a:p>
        </p:txBody>
      </p:sp>
    </p:spTree>
    <p:extLst>
      <p:ext uri="{BB962C8B-B14F-4D97-AF65-F5344CB8AC3E}">
        <p14:creationId xmlns:p14="http://schemas.microsoft.com/office/powerpoint/2010/main" val="707974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433048" cy="432048"/>
          </a:xfrm>
        </p:spPr>
        <p:txBody>
          <a:bodyPr/>
          <a:lstStyle/>
          <a:p>
            <a:pPr algn="ctr"/>
            <a:r>
              <a:rPr lang="fr-FR" dirty="0"/>
              <a:t>SERIES  COMPONENTS –SCHEDULES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D29DCCA-6AAD-4AAB-844D-AB0C891A3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99" y="3002116"/>
            <a:ext cx="5351408" cy="1243699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031E4620-0DE4-49DC-A7BE-0D6BABDD4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891" y="4397896"/>
            <a:ext cx="5303741" cy="122461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C6D54DF-E4AC-421A-9C74-099C21D35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67" y="703003"/>
            <a:ext cx="6826548" cy="212381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B57908-DB50-4CF1-B11A-4068B29947CC}"/>
              </a:ext>
            </a:extLst>
          </p:cNvPr>
          <p:cNvSpPr txBox="1"/>
          <p:nvPr/>
        </p:nvSpPr>
        <p:spPr>
          <a:xfrm>
            <a:off x="6466507" y="797496"/>
            <a:ext cx="404489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UPDATE (STEERCO 17/10/2023)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4F91938-2FC9-4732-971E-1D01B78F0275}"/>
              </a:ext>
            </a:extLst>
          </p:cNvPr>
          <p:cNvSpPr txBox="1"/>
          <p:nvPr/>
        </p:nvSpPr>
        <p:spPr>
          <a:xfrm>
            <a:off x="7186587" y="4085608"/>
            <a:ext cx="3395345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Prolongation PA6 actée au moins jusqu’à mi 2027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D7C3B92-748C-49E2-8AFA-E5F3658AD1EA}"/>
              </a:ext>
            </a:extLst>
          </p:cNvPr>
          <p:cNvCxnSpPr>
            <a:cxnSpLocks/>
          </p:cNvCxnSpPr>
          <p:nvPr/>
        </p:nvCxnSpPr>
        <p:spPr>
          <a:xfrm>
            <a:off x="6333825" y="4103767"/>
            <a:ext cx="852762" cy="23435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1B2146E-5915-4C90-856D-6AC40E7268A1}"/>
              </a:ext>
            </a:extLst>
          </p:cNvPr>
          <p:cNvCxnSpPr>
            <a:cxnSpLocks/>
          </p:cNvCxnSpPr>
          <p:nvPr/>
        </p:nvCxnSpPr>
        <p:spPr>
          <a:xfrm flipV="1">
            <a:off x="6106467" y="4790148"/>
            <a:ext cx="936104" cy="52100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645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DEA1CF4-4059-4FE1-88DD-81F0C0D3B0BF}"/>
              </a:ext>
            </a:extLst>
          </p:cNvPr>
          <p:cNvSpPr txBox="1"/>
          <p:nvPr/>
        </p:nvSpPr>
        <p:spPr>
          <a:xfrm>
            <a:off x="481562" y="1557646"/>
            <a:ext cx="42567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100" dirty="0"/>
              <a:t>Cavities:</a:t>
            </a:r>
          </a:p>
          <a:p>
            <a:pPr marL="540000" indent="-285750">
              <a:buFont typeface="Courier New" panose="02070309020205020404" pitchFamily="49" charset="0"/>
              <a:buChar char="o"/>
            </a:pPr>
            <a:r>
              <a:rPr lang="en-GB" sz="1100" dirty="0"/>
              <a:t>6 pre-series cavities</a:t>
            </a:r>
          </a:p>
          <a:p>
            <a:pPr marL="540000" indent="-285750">
              <a:buFont typeface="Courier New" panose="02070309020205020404" pitchFamily="49" charset="0"/>
              <a:buChar char="o"/>
            </a:pPr>
            <a:r>
              <a:rPr lang="en-GB" sz="1100" dirty="0"/>
              <a:t>47 (+14 optional) series cavities to be fabricated (rate 2/3 per month)</a:t>
            </a:r>
          </a:p>
          <a:p>
            <a:pPr marL="254250"/>
            <a:endParaRPr lang="en-GB" sz="11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100" dirty="0"/>
              <a:t>Cold Tuning Systems (CTS):</a:t>
            </a:r>
          </a:p>
          <a:p>
            <a:pPr marL="540000" indent="-285750">
              <a:buFont typeface="Courier New" panose="02070309020205020404" pitchFamily="49" charset="0"/>
              <a:buChar char="o"/>
            </a:pPr>
            <a:r>
              <a:rPr lang="en-GB" sz="1100" dirty="0"/>
              <a:t>6 pre-series</a:t>
            </a:r>
          </a:p>
          <a:p>
            <a:pPr marL="540000" indent="-285750">
              <a:buFont typeface="Courier New" panose="02070309020205020404" pitchFamily="49" charset="0"/>
              <a:buChar char="o"/>
            </a:pPr>
            <a:r>
              <a:rPr lang="en-GB" sz="1100" dirty="0"/>
              <a:t>47 series (rate 2/3 per month proposed by SCK)</a:t>
            </a:r>
          </a:p>
          <a:p>
            <a:pPr marL="540000" indent="-285750">
              <a:buFont typeface="Courier New" panose="02070309020205020404" pitchFamily="49" charset="0"/>
              <a:buChar char="o"/>
            </a:pPr>
            <a:r>
              <a:rPr lang="en-GB" sz="1100" dirty="0"/>
              <a:t>16 series optional </a:t>
            </a:r>
          </a:p>
          <a:p>
            <a:pPr marL="540000" indent="-285750">
              <a:buFont typeface="Courier New" panose="02070309020205020404" pitchFamily="49" charset="0"/>
              <a:buChar char="o"/>
            </a:pPr>
            <a:r>
              <a:rPr lang="en-GB" sz="1100" dirty="0"/>
              <a:t>Series CTS delivered in 12 months proposed by IJCLab for consistent workload (rate 5/6 per month)  </a:t>
            </a:r>
          </a:p>
          <a:p>
            <a:pPr marL="254250"/>
            <a:endParaRPr lang="en-GB" sz="11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100" dirty="0"/>
              <a:t>Couplers:</a:t>
            </a:r>
          </a:p>
          <a:p>
            <a:pPr marL="540000" indent="-285750">
              <a:buFont typeface="Courier New" panose="02070309020205020404" pitchFamily="49" charset="0"/>
              <a:buChar char="o"/>
            </a:pPr>
            <a:r>
              <a:rPr lang="en-GB" sz="1100" dirty="0"/>
              <a:t>6 pre-series couplers</a:t>
            </a:r>
          </a:p>
          <a:p>
            <a:pPr marL="540000" indent="-285750">
              <a:buFont typeface="Courier New" panose="02070309020205020404" pitchFamily="49" charset="0"/>
              <a:buChar char="o"/>
            </a:pPr>
            <a:r>
              <a:rPr lang="en-GB" sz="1100" dirty="0"/>
              <a:t>49 series couplers (rate 2/3 per month)</a:t>
            </a:r>
          </a:p>
          <a:p>
            <a:pPr marL="540000" indent="-285750">
              <a:buFont typeface="Courier New" panose="02070309020205020404" pitchFamily="49" charset="0"/>
              <a:buChar char="o"/>
            </a:pPr>
            <a:r>
              <a:rPr lang="en-GB" sz="1100" dirty="0"/>
              <a:t>16 series optional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433048" cy="432048"/>
          </a:xfrm>
        </p:spPr>
        <p:txBody>
          <a:bodyPr/>
          <a:lstStyle/>
          <a:p>
            <a:pPr algn="ctr"/>
            <a:r>
              <a:rPr lang="fr-FR" dirty="0"/>
              <a:t>SERIES  COMPONENTS – QUANTITIES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4584FD-9F4E-4B65-B3A2-C7CA2E71B3C6}"/>
              </a:ext>
            </a:extLst>
          </p:cNvPr>
          <p:cNvSpPr txBox="1"/>
          <p:nvPr/>
        </p:nvSpPr>
        <p:spPr>
          <a:xfrm>
            <a:off x="165981" y="853214"/>
            <a:ext cx="404489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UPDATE (STEERCO 17/10/2023)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800D193-AD3F-4390-B421-AAD3C7398448}"/>
              </a:ext>
            </a:extLst>
          </p:cNvPr>
          <p:cNvCxnSpPr/>
          <p:nvPr/>
        </p:nvCxnSpPr>
        <p:spPr>
          <a:xfrm>
            <a:off x="1065907" y="3064588"/>
            <a:ext cx="129614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E7AC1B3-0721-4540-A400-7CAD2231F643}"/>
              </a:ext>
            </a:extLst>
          </p:cNvPr>
          <p:cNvCxnSpPr/>
          <p:nvPr/>
        </p:nvCxnSpPr>
        <p:spPr>
          <a:xfrm>
            <a:off x="1120229" y="4223677"/>
            <a:ext cx="129614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2D007CD-7D55-44A7-B23A-0B25B0F0AFD1}"/>
              </a:ext>
            </a:extLst>
          </p:cNvPr>
          <p:cNvCxnSpPr>
            <a:cxnSpLocks/>
          </p:cNvCxnSpPr>
          <p:nvPr/>
        </p:nvCxnSpPr>
        <p:spPr>
          <a:xfrm flipH="1">
            <a:off x="459080" y="2877957"/>
            <a:ext cx="648072" cy="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D970F7E8-1DF9-4974-B876-C80669905092}"/>
              </a:ext>
            </a:extLst>
          </p:cNvPr>
          <p:cNvSpPr txBox="1"/>
          <p:nvPr/>
        </p:nvSpPr>
        <p:spPr>
          <a:xfrm>
            <a:off x="92223" y="270868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54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C9D2677-D971-44FD-A5B5-B386DD0F0A3B}"/>
              </a:ext>
            </a:extLst>
          </p:cNvPr>
          <p:cNvCxnSpPr>
            <a:cxnSpLocks/>
          </p:cNvCxnSpPr>
          <p:nvPr/>
        </p:nvCxnSpPr>
        <p:spPr>
          <a:xfrm flipH="1">
            <a:off x="472157" y="4040761"/>
            <a:ext cx="648072" cy="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FD4B0B8-BB19-435B-B2A8-423E53EA10AA}"/>
              </a:ext>
            </a:extLst>
          </p:cNvPr>
          <p:cNvSpPr txBox="1"/>
          <p:nvPr/>
        </p:nvSpPr>
        <p:spPr>
          <a:xfrm>
            <a:off x="105300" y="387148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54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A8334C0-F8BA-4333-A33A-4CD1364FBF8E}"/>
              </a:ext>
            </a:extLst>
          </p:cNvPr>
          <p:cNvCxnSpPr>
            <a:cxnSpLocks/>
          </p:cNvCxnSpPr>
          <p:nvPr/>
        </p:nvCxnSpPr>
        <p:spPr>
          <a:xfrm flipH="1">
            <a:off x="481561" y="2061702"/>
            <a:ext cx="648072" cy="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8BB4BF2E-7A5D-4BCF-8E73-41701BCF5621}"/>
              </a:ext>
            </a:extLst>
          </p:cNvPr>
          <p:cNvSpPr txBox="1"/>
          <p:nvPr/>
        </p:nvSpPr>
        <p:spPr>
          <a:xfrm>
            <a:off x="199261" y="1849017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559DB3-496E-4CB1-BE20-8BD6C36C4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884" y="1426261"/>
            <a:ext cx="5014452" cy="275057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2677E5D-E7F5-47C5-8F89-0B56B8716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152" y="4253880"/>
            <a:ext cx="3215148" cy="109138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0F42F3D-DDF7-4089-8158-57F3B27BE0B1}"/>
              </a:ext>
            </a:extLst>
          </p:cNvPr>
          <p:cNvSpPr txBox="1"/>
          <p:nvPr/>
        </p:nvSpPr>
        <p:spPr>
          <a:xfrm>
            <a:off x="8147726" y="3533042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49 max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949E619-DC42-43EA-AF61-AF7752E6F797}"/>
              </a:ext>
            </a:extLst>
          </p:cNvPr>
          <p:cNvSpPr txBox="1"/>
          <p:nvPr/>
        </p:nvSpPr>
        <p:spPr>
          <a:xfrm>
            <a:off x="8387426" y="4677651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53 max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456ED86-5F4C-4AE6-8025-0FE1C234C9F3}"/>
              </a:ext>
            </a:extLst>
          </p:cNvPr>
          <p:cNvCxnSpPr>
            <a:cxnSpLocks/>
          </p:cNvCxnSpPr>
          <p:nvPr/>
        </p:nvCxnSpPr>
        <p:spPr>
          <a:xfrm>
            <a:off x="7033170" y="3569812"/>
            <a:ext cx="1102940" cy="7067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BB5B65C-8667-415F-B687-EFDA2A408FFE}"/>
              </a:ext>
            </a:extLst>
          </p:cNvPr>
          <p:cNvCxnSpPr>
            <a:cxnSpLocks/>
          </p:cNvCxnSpPr>
          <p:nvPr/>
        </p:nvCxnSpPr>
        <p:spPr>
          <a:xfrm>
            <a:off x="7091282" y="4677651"/>
            <a:ext cx="1296144" cy="10828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7B588CB-8A48-4B32-BEE5-20AEEABB0C24}"/>
              </a:ext>
            </a:extLst>
          </p:cNvPr>
          <p:cNvCxnSpPr>
            <a:cxnSpLocks/>
          </p:cNvCxnSpPr>
          <p:nvPr/>
        </p:nvCxnSpPr>
        <p:spPr>
          <a:xfrm flipV="1">
            <a:off x="7724144" y="4895495"/>
            <a:ext cx="663282" cy="9112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D2A4AB9-4AE3-4C1C-93F7-28B254D5E222}"/>
              </a:ext>
            </a:extLst>
          </p:cNvPr>
          <p:cNvCxnSpPr>
            <a:cxnSpLocks/>
          </p:cNvCxnSpPr>
          <p:nvPr/>
        </p:nvCxnSpPr>
        <p:spPr>
          <a:xfrm flipV="1">
            <a:off x="7616807" y="3749654"/>
            <a:ext cx="519303" cy="12275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7B6587E2-C665-4C63-BBF2-FECE50A2C86D}"/>
              </a:ext>
            </a:extLst>
          </p:cNvPr>
          <p:cNvSpPr txBox="1"/>
          <p:nvPr/>
        </p:nvSpPr>
        <p:spPr>
          <a:xfrm>
            <a:off x="7474619" y="869504"/>
            <a:ext cx="1561838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Contrat PA6</a:t>
            </a:r>
          </a:p>
        </p:txBody>
      </p:sp>
    </p:spTree>
    <p:extLst>
      <p:ext uri="{BB962C8B-B14F-4D97-AF65-F5344CB8AC3E}">
        <p14:creationId xmlns:p14="http://schemas.microsoft.com/office/powerpoint/2010/main" val="2712345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433048" cy="432048"/>
          </a:xfrm>
        </p:spPr>
        <p:txBody>
          <a:bodyPr/>
          <a:lstStyle/>
          <a:p>
            <a:pPr algn="ctr"/>
            <a:r>
              <a:rPr lang="fr-FR" dirty="0"/>
              <a:t>CAVITES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D5232E-9489-41C7-B54C-F9318802D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26" y="943896"/>
            <a:ext cx="10081121" cy="146559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2F3E1EF-BA5B-4AF9-9E5A-3069A6F9C046}"/>
              </a:ext>
            </a:extLst>
          </p:cNvPr>
          <p:cNvSpPr txBox="1"/>
          <p:nvPr/>
        </p:nvSpPr>
        <p:spPr>
          <a:xfrm>
            <a:off x="633859" y="2738002"/>
            <a:ext cx="5370381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dirty="0"/>
              <a:t>6 cavités de présérie</a:t>
            </a:r>
          </a:p>
          <a:p>
            <a:pPr marL="342900" indent="-342900">
              <a:buFontTx/>
              <a:buChar char="-"/>
            </a:pPr>
            <a:r>
              <a:rPr lang="fr-FR" dirty="0"/>
              <a:t>8 cavités testées maximum dans le contrat</a:t>
            </a:r>
          </a:p>
          <a:p>
            <a:pPr marL="342900" indent="-342900">
              <a:buFontTx/>
              <a:buChar char="-"/>
            </a:pPr>
            <a:r>
              <a:rPr lang="fr-FR" dirty="0"/>
              <a:t>2 tests avec SAF</a:t>
            </a:r>
          </a:p>
          <a:p>
            <a:pPr marL="342900" indent="-342900">
              <a:buFontTx/>
              <a:buChar char="-"/>
            </a:pPr>
            <a:r>
              <a:rPr lang="fr-FR" dirty="0"/>
              <a:t>Pas de MO en CDD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631470-F003-4C4F-BD02-EAEB80ABD6F6}"/>
              </a:ext>
            </a:extLst>
          </p:cNvPr>
          <p:cNvSpPr txBox="1"/>
          <p:nvPr/>
        </p:nvSpPr>
        <p:spPr>
          <a:xfrm>
            <a:off x="546275" y="4389949"/>
            <a:ext cx="478368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Au moins 9 cavités à tester pour l’instant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8529583-8251-46DC-8E21-C8F09C8A87E1}"/>
              </a:ext>
            </a:extLst>
          </p:cNvPr>
          <p:cNvSpPr txBox="1"/>
          <p:nvPr/>
        </p:nvSpPr>
        <p:spPr>
          <a:xfrm>
            <a:off x="4311413" y="5115592"/>
            <a:ext cx="3886449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Tests supplémentaires à facturer</a:t>
            </a: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C2C7A4D9-4F70-482D-A7DA-1AA4A9247599}"/>
              </a:ext>
            </a:extLst>
          </p:cNvPr>
          <p:cNvSpPr/>
          <p:nvPr/>
        </p:nvSpPr>
        <p:spPr>
          <a:xfrm>
            <a:off x="3730203" y="5261992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560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433048" cy="432048"/>
          </a:xfrm>
        </p:spPr>
        <p:txBody>
          <a:bodyPr/>
          <a:lstStyle/>
          <a:p>
            <a:pPr algn="ctr"/>
            <a:r>
              <a:rPr lang="fr-FR" dirty="0"/>
              <a:t>SAF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C4CE2D8-3F4F-48D1-8D26-17C169AC5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25" y="984680"/>
            <a:ext cx="10415951" cy="2163466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7A54757-BF1C-4BA1-B6FC-ACB59CE950AF}"/>
              </a:ext>
            </a:extLst>
          </p:cNvPr>
          <p:cNvCxnSpPr>
            <a:cxnSpLocks/>
          </p:cNvCxnSpPr>
          <p:nvPr/>
        </p:nvCxnSpPr>
        <p:spPr>
          <a:xfrm>
            <a:off x="2146027" y="1301552"/>
            <a:ext cx="0" cy="194421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265894A-160F-4D26-AD61-83D2F94AA4F6}"/>
              </a:ext>
            </a:extLst>
          </p:cNvPr>
          <p:cNvCxnSpPr>
            <a:cxnSpLocks/>
          </p:cNvCxnSpPr>
          <p:nvPr/>
        </p:nvCxnSpPr>
        <p:spPr>
          <a:xfrm>
            <a:off x="3010123" y="1229544"/>
            <a:ext cx="0" cy="20162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4FD0BB79-FCD3-438C-BBDD-FCE2809CCEF2}"/>
              </a:ext>
            </a:extLst>
          </p:cNvPr>
          <p:cNvSpPr txBox="1"/>
          <p:nvPr/>
        </p:nvSpPr>
        <p:spPr>
          <a:xfrm>
            <a:off x="1849373" y="3212799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AO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A186A80-227D-4197-A773-4AF488160284}"/>
              </a:ext>
            </a:extLst>
          </p:cNvPr>
          <p:cNvSpPr txBox="1"/>
          <p:nvPr/>
        </p:nvSpPr>
        <p:spPr>
          <a:xfrm>
            <a:off x="2912861" y="3223733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FF0000"/>
                </a:solidFill>
              </a:rPr>
              <a:t>Cde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B04DE28D-F15D-4A5B-8783-583C433F86E9}"/>
              </a:ext>
            </a:extLst>
          </p:cNvPr>
          <p:cNvSpPr/>
          <p:nvPr/>
        </p:nvSpPr>
        <p:spPr>
          <a:xfrm>
            <a:off x="7144909" y="3126386"/>
            <a:ext cx="143963" cy="4249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02440F4E-C7ED-4913-B741-523EA86013FD}"/>
              </a:ext>
            </a:extLst>
          </p:cNvPr>
          <p:cNvSpPr/>
          <p:nvPr/>
        </p:nvSpPr>
        <p:spPr>
          <a:xfrm>
            <a:off x="8511203" y="2273660"/>
            <a:ext cx="143962" cy="1288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14AFE48-7291-4191-A1C5-CC060C10CABC}"/>
              </a:ext>
            </a:extLst>
          </p:cNvPr>
          <p:cNvSpPr txBox="1"/>
          <p:nvPr/>
        </p:nvSpPr>
        <p:spPr>
          <a:xfrm>
            <a:off x="5242371" y="3532705"/>
            <a:ext cx="2225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Planning souhaité IJCLab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D3A5490-E4D4-497B-BC58-C2C24554A431}"/>
              </a:ext>
            </a:extLst>
          </p:cNvPr>
          <p:cNvSpPr txBox="1"/>
          <p:nvPr/>
        </p:nvSpPr>
        <p:spPr>
          <a:xfrm>
            <a:off x="8057642" y="3529237"/>
            <a:ext cx="2037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Planning annoncé SCK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D41B1FD-C7B8-45BD-8F58-CFC242D0400F}"/>
              </a:ext>
            </a:extLst>
          </p:cNvPr>
          <p:cNvSpPr txBox="1"/>
          <p:nvPr/>
        </p:nvSpPr>
        <p:spPr>
          <a:xfrm>
            <a:off x="1097792" y="3873028"/>
            <a:ext cx="8525416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Le planning annoncé par le SCK ne permet que 1,5 test tous les 2 mois,</a:t>
            </a:r>
          </a:p>
          <a:p>
            <a:r>
              <a:rPr lang="fr-FR" dirty="0"/>
              <a:t>ce qui est trop peu pour occuper un CDD.</a:t>
            </a:r>
          </a:p>
          <a:p>
            <a:r>
              <a:rPr lang="fr-FR" dirty="0"/>
              <a:t>On peut doubler la cadence (1,5 test/mois), ce qui ne devrait pas poser de problème de fabrication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1612269-F51E-417D-B666-71C7882BC85E}"/>
              </a:ext>
            </a:extLst>
          </p:cNvPr>
          <p:cNvSpPr txBox="1"/>
          <p:nvPr/>
        </p:nvSpPr>
        <p:spPr>
          <a:xfrm>
            <a:off x="2521316" y="5248910"/>
            <a:ext cx="654217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Processus d’embauche CDD enclenché à la commande</a:t>
            </a:r>
          </a:p>
        </p:txBody>
      </p:sp>
    </p:spTree>
    <p:extLst>
      <p:ext uri="{BB962C8B-B14F-4D97-AF65-F5344CB8AC3E}">
        <p14:creationId xmlns:p14="http://schemas.microsoft.com/office/powerpoint/2010/main" val="973414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433048" cy="432048"/>
          </a:xfrm>
        </p:spPr>
        <p:txBody>
          <a:bodyPr/>
          <a:lstStyle/>
          <a:p>
            <a:pPr algn="ctr"/>
            <a:r>
              <a:rPr lang="fr-FR" dirty="0"/>
              <a:t>COUPLEURS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2896EC6-17D6-4A48-8B10-ED8DF6459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81" y="1195086"/>
            <a:ext cx="10476991" cy="1302040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6AEA8FD-21B7-49F3-B6D5-49B13F415DF6}"/>
              </a:ext>
            </a:extLst>
          </p:cNvPr>
          <p:cNvCxnSpPr>
            <a:cxnSpLocks/>
          </p:cNvCxnSpPr>
          <p:nvPr/>
        </p:nvCxnSpPr>
        <p:spPr>
          <a:xfrm>
            <a:off x="2146027" y="1301552"/>
            <a:ext cx="0" cy="136815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AD6F31-A38A-4D13-8EAF-E1B537683C5B}"/>
              </a:ext>
            </a:extLst>
          </p:cNvPr>
          <p:cNvCxnSpPr>
            <a:cxnSpLocks/>
          </p:cNvCxnSpPr>
          <p:nvPr/>
        </p:nvCxnSpPr>
        <p:spPr>
          <a:xfrm>
            <a:off x="3010123" y="1229544"/>
            <a:ext cx="0" cy="14401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C201AC40-6BEB-4948-A23E-C2BC81E2C0CB}"/>
              </a:ext>
            </a:extLst>
          </p:cNvPr>
          <p:cNvSpPr txBox="1"/>
          <p:nvPr/>
        </p:nvSpPr>
        <p:spPr>
          <a:xfrm>
            <a:off x="1839411" y="2612177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AO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3F3A574-A3DB-4CB6-8616-B7814F361C5C}"/>
              </a:ext>
            </a:extLst>
          </p:cNvPr>
          <p:cNvSpPr txBox="1"/>
          <p:nvPr/>
        </p:nvSpPr>
        <p:spPr>
          <a:xfrm>
            <a:off x="2794099" y="2612177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FF0000"/>
                </a:solidFill>
              </a:rPr>
              <a:t>Cde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6EC1FBD-412F-4E7F-B241-B56CD0F19AE5}"/>
              </a:ext>
            </a:extLst>
          </p:cNvPr>
          <p:cNvSpPr txBox="1"/>
          <p:nvPr/>
        </p:nvSpPr>
        <p:spPr>
          <a:xfrm>
            <a:off x="216630" y="3271976"/>
            <a:ext cx="9199954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Calendrier très optimiste pour les premières livraisons et trop rapide par la suite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B8CAD9-BD80-43AD-BCDD-765ACD636CAF}"/>
              </a:ext>
            </a:extLst>
          </p:cNvPr>
          <p:cNvSpPr txBox="1"/>
          <p:nvPr/>
        </p:nvSpPr>
        <p:spPr>
          <a:xfrm>
            <a:off x="1065907" y="3993098"/>
            <a:ext cx="694292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Processus d’embauche CDD enclenché 2° semestre 2024?</a:t>
            </a:r>
          </a:p>
        </p:txBody>
      </p:sp>
    </p:spTree>
    <p:extLst>
      <p:ext uri="{BB962C8B-B14F-4D97-AF65-F5344CB8AC3E}">
        <p14:creationId xmlns:p14="http://schemas.microsoft.com/office/powerpoint/2010/main" val="1130911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433048" cy="432048"/>
          </a:xfrm>
        </p:spPr>
        <p:txBody>
          <a:bodyPr/>
          <a:lstStyle/>
          <a:p>
            <a:pPr algn="ctr"/>
            <a:r>
              <a:rPr lang="fr-FR" dirty="0"/>
              <a:t>MINERVA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2F9FFFA-CEB3-4529-9473-FBA45502E23C}"/>
              </a:ext>
            </a:extLst>
          </p:cNvPr>
          <p:cNvSpPr txBox="1"/>
          <p:nvPr/>
        </p:nvSpPr>
        <p:spPr>
          <a:xfrm>
            <a:off x="133043" y="3821832"/>
            <a:ext cx="10448889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First phase of Myrrha program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Construction of the 100MeV Linac (spoke section)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Construction of the Proton Target Facility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Construction of the Fusion Target Station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Only one injection line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558M€ funding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Creation of a private dedicated structure for the construction at MOL: ADB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4610196-02FF-4E5D-8B7B-05C1084B1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50" y="653480"/>
            <a:ext cx="6466873" cy="32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81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433048" cy="432048"/>
          </a:xfrm>
        </p:spPr>
        <p:txBody>
          <a:bodyPr>
            <a:normAutofit/>
          </a:bodyPr>
          <a:lstStyle/>
          <a:p>
            <a:r>
              <a:rPr lang="fr-FR" dirty="0"/>
              <a:t>RESSOURCES HUMAINES, INVESTISSEMENTS &amp; CONSOMMABLES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E553F7-8383-4C6A-A779-5ABF36E81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0" y="759199"/>
            <a:ext cx="4415106" cy="30507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7738D60-6AB4-494C-9BB3-E43B20463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5" y="3919263"/>
            <a:ext cx="4180999" cy="15948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D76C9C4-D660-455B-A8B4-08EDADE0D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225" y="697568"/>
            <a:ext cx="3610364" cy="3047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2AFD142-BF85-44A0-8741-752F37E5E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990" y="3809902"/>
            <a:ext cx="4246841" cy="1861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CB4457-A1BE-473E-B451-54463807B493}"/>
              </a:ext>
            </a:extLst>
          </p:cNvPr>
          <p:cNvSpPr txBox="1"/>
          <p:nvPr/>
        </p:nvSpPr>
        <p:spPr>
          <a:xfrm>
            <a:off x="3768549" y="1014036"/>
            <a:ext cx="11977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err="1"/>
              <a:t>Coupleurs</a:t>
            </a:r>
            <a:endParaRPr lang="en-GB" sz="1600" b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A52A76F-164B-4AA9-B7D1-9628E89109C1}"/>
              </a:ext>
            </a:extLst>
          </p:cNvPr>
          <p:cNvSpPr txBox="1"/>
          <p:nvPr/>
        </p:nvSpPr>
        <p:spPr>
          <a:xfrm>
            <a:off x="3910416" y="4037856"/>
            <a:ext cx="91403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err="1"/>
              <a:t>Cavités</a:t>
            </a:r>
            <a:endParaRPr lang="en-GB" sz="1600" b="1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64A99B9-51EA-41DA-A148-3DACB802457C}"/>
              </a:ext>
            </a:extLst>
          </p:cNvPr>
          <p:cNvSpPr txBox="1"/>
          <p:nvPr/>
        </p:nvSpPr>
        <p:spPr>
          <a:xfrm>
            <a:off x="8050683" y="4037856"/>
            <a:ext cx="146065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Coordination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05ED578-93B8-4ABF-9693-A53F08173924}"/>
              </a:ext>
            </a:extLst>
          </p:cNvPr>
          <p:cNvSpPr txBox="1"/>
          <p:nvPr/>
        </p:nvSpPr>
        <p:spPr>
          <a:xfrm>
            <a:off x="8989498" y="904675"/>
            <a:ext cx="5934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SAF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0C5147F-E81E-457C-A716-828217CB95E5}"/>
              </a:ext>
            </a:extLst>
          </p:cNvPr>
          <p:cNvSpPr txBox="1"/>
          <p:nvPr/>
        </p:nvSpPr>
        <p:spPr>
          <a:xfrm>
            <a:off x="4338001" y="2337057"/>
            <a:ext cx="2016224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Chiffrage initial pour le contrat</a:t>
            </a:r>
          </a:p>
        </p:txBody>
      </p:sp>
    </p:spTree>
    <p:extLst>
      <p:ext uri="{BB962C8B-B14F-4D97-AF65-F5344CB8AC3E}">
        <p14:creationId xmlns:p14="http://schemas.microsoft.com/office/powerpoint/2010/main" val="3890794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433048" cy="432048"/>
          </a:xfrm>
        </p:spPr>
        <p:txBody>
          <a:bodyPr>
            <a:normAutofit/>
          </a:bodyPr>
          <a:lstStyle/>
          <a:p>
            <a:r>
              <a:rPr lang="fr-FR" dirty="0"/>
              <a:t>RESSOURCES HUMAINES, INVESTISSEMENTS &amp; CONSOMMABLES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E553F7-8383-4C6A-A779-5ABF36E81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0" y="759199"/>
            <a:ext cx="4415106" cy="30507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7738D60-6AB4-494C-9BB3-E43B20463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5" y="3919263"/>
            <a:ext cx="4180999" cy="15948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D76C9C4-D660-455B-A8B4-08EDADE0D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225" y="697568"/>
            <a:ext cx="3610364" cy="3047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2AFD142-BF85-44A0-8741-752F37E5E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990" y="3809902"/>
            <a:ext cx="4246841" cy="1861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CB4457-A1BE-473E-B451-54463807B493}"/>
              </a:ext>
            </a:extLst>
          </p:cNvPr>
          <p:cNvSpPr txBox="1"/>
          <p:nvPr/>
        </p:nvSpPr>
        <p:spPr>
          <a:xfrm>
            <a:off x="3768549" y="1014036"/>
            <a:ext cx="11977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err="1"/>
              <a:t>Coupleurs</a:t>
            </a:r>
            <a:endParaRPr lang="en-GB" sz="1600" b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A52A76F-164B-4AA9-B7D1-9628E89109C1}"/>
              </a:ext>
            </a:extLst>
          </p:cNvPr>
          <p:cNvSpPr txBox="1"/>
          <p:nvPr/>
        </p:nvSpPr>
        <p:spPr>
          <a:xfrm>
            <a:off x="3910416" y="4037856"/>
            <a:ext cx="91403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err="1"/>
              <a:t>Cavités</a:t>
            </a:r>
            <a:endParaRPr lang="en-GB" sz="1600" b="1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64A99B9-51EA-41DA-A148-3DACB802457C}"/>
              </a:ext>
            </a:extLst>
          </p:cNvPr>
          <p:cNvSpPr txBox="1"/>
          <p:nvPr/>
        </p:nvSpPr>
        <p:spPr>
          <a:xfrm>
            <a:off x="8159407" y="3864787"/>
            <a:ext cx="146065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Coordination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05ED578-93B8-4ABF-9693-A53F08173924}"/>
              </a:ext>
            </a:extLst>
          </p:cNvPr>
          <p:cNvSpPr txBox="1"/>
          <p:nvPr/>
        </p:nvSpPr>
        <p:spPr>
          <a:xfrm>
            <a:off x="8882452" y="790283"/>
            <a:ext cx="5934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SAF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13FCD30-A89E-45BA-BE83-30A4A38C1ED9}"/>
              </a:ext>
            </a:extLst>
          </p:cNvPr>
          <p:cNvCxnSpPr>
            <a:cxnSpLocks/>
          </p:cNvCxnSpPr>
          <p:nvPr/>
        </p:nvCxnSpPr>
        <p:spPr>
          <a:xfrm>
            <a:off x="2728079" y="3989922"/>
            <a:ext cx="941711" cy="397231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F532886E-320B-443A-9AE1-111842283E19}"/>
              </a:ext>
            </a:extLst>
          </p:cNvPr>
          <p:cNvCxnSpPr>
            <a:cxnSpLocks/>
          </p:cNvCxnSpPr>
          <p:nvPr/>
        </p:nvCxnSpPr>
        <p:spPr>
          <a:xfrm flipV="1">
            <a:off x="2776628" y="3987628"/>
            <a:ext cx="809559" cy="399525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AA19138F-B274-44CE-A73A-DC5BDAEB570D}"/>
              </a:ext>
            </a:extLst>
          </p:cNvPr>
          <p:cNvSpPr/>
          <p:nvPr/>
        </p:nvSpPr>
        <p:spPr>
          <a:xfrm>
            <a:off x="3082131" y="5002834"/>
            <a:ext cx="914400" cy="29095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7963387-B6CA-4E65-9A91-1D302D354CED}"/>
              </a:ext>
            </a:extLst>
          </p:cNvPr>
          <p:cNvSpPr/>
          <p:nvPr/>
        </p:nvSpPr>
        <p:spPr>
          <a:xfrm>
            <a:off x="6693288" y="1640301"/>
            <a:ext cx="914400" cy="29095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3BD7970-54BA-4A57-99A4-840BF2AE9E8A}"/>
              </a:ext>
            </a:extLst>
          </p:cNvPr>
          <p:cNvSpPr/>
          <p:nvPr/>
        </p:nvSpPr>
        <p:spPr>
          <a:xfrm>
            <a:off x="6739664" y="1012945"/>
            <a:ext cx="914400" cy="29095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7268B71-D660-4832-A260-64645FB2A04D}"/>
              </a:ext>
            </a:extLst>
          </p:cNvPr>
          <p:cNvSpPr txBox="1"/>
          <p:nvPr/>
        </p:nvSpPr>
        <p:spPr>
          <a:xfrm>
            <a:off x="7834660" y="4111658"/>
            <a:ext cx="189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FF0000"/>
                </a:solidFill>
              </a:rPr>
              <a:t>Contrat</a:t>
            </a:r>
            <a:r>
              <a:rPr lang="en-GB" sz="1400" b="1" dirty="0">
                <a:solidFill>
                  <a:srgbClr val="FF0000"/>
                </a:solidFill>
              </a:rPr>
              <a:t> Jean 6 </a:t>
            </a:r>
            <a:r>
              <a:rPr lang="en-GB" sz="1400" b="1" dirty="0" err="1">
                <a:solidFill>
                  <a:srgbClr val="FF0000"/>
                </a:solidFill>
              </a:rPr>
              <a:t>mois</a:t>
            </a:r>
            <a:endParaRPr lang="en-GB" sz="1400" b="1" dirty="0">
              <a:solidFill>
                <a:srgbClr val="FF0000"/>
              </a:solidFill>
            </a:endParaRPr>
          </a:p>
          <a:p>
            <a:r>
              <a:rPr lang="en-GB" sz="1400" b="1" dirty="0">
                <a:solidFill>
                  <a:srgbClr val="FF0000"/>
                </a:solidFill>
              </a:rPr>
              <a:t>Et après?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5E032EE-6E64-4092-BDA1-E7ECFC834DE5}"/>
              </a:ext>
            </a:extLst>
          </p:cNvPr>
          <p:cNvSpPr/>
          <p:nvPr/>
        </p:nvSpPr>
        <p:spPr>
          <a:xfrm>
            <a:off x="5897024" y="4187390"/>
            <a:ext cx="1948167" cy="29095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CE9C096-F087-426D-9600-86CA1264F02D}"/>
              </a:ext>
            </a:extLst>
          </p:cNvPr>
          <p:cNvSpPr/>
          <p:nvPr/>
        </p:nvSpPr>
        <p:spPr>
          <a:xfrm>
            <a:off x="5774790" y="4781365"/>
            <a:ext cx="1948167" cy="29095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585CF9F-B7AF-433E-B44D-C00C49398C2C}"/>
              </a:ext>
            </a:extLst>
          </p:cNvPr>
          <p:cNvSpPr txBox="1"/>
          <p:nvPr/>
        </p:nvSpPr>
        <p:spPr>
          <a:xfrm>
            <a:off x="5538340" y="1368291"/>
            <a:ext cx="1578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CDD IR </a:t>
            </a:r>
            <a:r>
              <a:rPr lang="en-GB" sz="1600" b="1" dirty="0" err="1">
                <a:solidFill>
                  <a:srgbClr val="FF0000"/>
                </a:solidFill>
              </a:rPr>
              <a:t>ou</a:t>
            </a:r>
            <a:r>
              <a:rPr lang="en-GB" sz="1600" b="1" dirty="0">
                <a:solidFill>
                  <a:srgbClr val="FF0000"/>
                </a:solidFill>
              </a:rPr>
              <a:t> AI?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F2E023D-3C01-495C-B8DC-4A59A26A4E52}"/>
              </a:ext>
            </a:extLst>
          </p:cNvPr>
          <p:cNvSpPr txBox="1"/>
          <p:nvPr/>
        </p:nvSpPr>
        <p:spPr>
          <a:xfrm>
            <a:off x="3953597" y="4932960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FF0000"/>
                </a:solidFill>
              </a:rPr>
              <a:t>ça</a:t>
            </a:r>
            <a:r>
              <a:rPr lang="en-GB" sz="1600" b="1" dirty="0">
                <a:solidFill>
                  <a:srgbClr val="FF0000"/>
                </a:solidFill>
              </a:rPr>
              <a:t> pique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124D2C-D83F-48C3-9CCF-7071FF5B1907}"/>
              </a:ext>
            </a:extLst>
          </p:cNvPr>
          <p:cNvSpPr txBox="1"/>
          <p:nvPr/>
        </p:nvSpPr>
        <p:spPr>
          <a:xfrm>
            <a:off x="8687332" y="1105176"/>
            <a:ext cx="1523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18+6 mois avec planning resserré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C9B3D52-5CFC-4CF0-B0C0-1CBD258AA715}"/>
              </a:ext>
            </a:extLst>
          </p:cNvPr>
          <p:cNvSpPr txBox="1"/>
          <p:nvPr/>
        </p:nvSpPr>
        <p:spPr>
          <a:xfrm>
            <a:off x="3148620" y="3502489"/>
            <a:ext cx="1523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Circulateur 80kW?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09A353B-B500-4316-AA97-C87CBF5A72E6}"/>
              </a:ext>
            </a:extLst>
          </p:cNvPr>
          <p:cNvSpPr txBox="1"/>
          <p:nvPr/>
        </p:nvSpPr>
        <p:spPr>
          <a:xfrm>
            <a:off x="4338001" y="2337057"/>
            <a:ext cx="2016224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Copil </a:t>
            </a:r>
            <a:r>
              <a:rPr lang="fr-FR" b="1" dirty="0" err="1">
                <a:solidFill>
                  <a:srgbClr val="FF0000"/>
                </a:solidFill>
              </a:rPr>
              <a:t>Accel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Du 02/02/2023</a:t>
            </a:r>
          </a:p>
        </p:txBody>
      </p:sp>
    </p:spTree>
    <p:extLst>
      <p:ext uri="{BB962C8B-B14F-4D97-AF65-F5344CB8AC3E}">
        <p14:creationId xmlns:p14="http://schemas.microsoft.com/office/powerpoint/2010/main" val="3191278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433048" cy="432048"/>
          </a:xfrm>
        </p:spPr>
        <p:txBody>
          <a:bodyPr>
            <a:normAutofit/>
          </a:bodyPr>
          <a:lstStyle/>
          <a:p>
            <a:r>
              <a:rPr lang="fr-FR" dirty="0"/>
              <a:t>RESSOURCES HUMAINES, INVESTISSEMENTS &amp; CONSOMMABLES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E553F7-8383-4C6A-A779-5ABF36E81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0" y="759199"/>
            <a:ext cx="4415106" cy="30507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7738D60-6AB4-494C-9BB3-E43B20463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5" y="3919263"/>
            <a:ext cx="4180999" cy="15948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D76C9C4-D660-455B-A8B4-08EDADE0D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225" y="697568"/>
            <a:ext cx="3610364" cy="3047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2AFD142-BF85-44A0-8741-752F37E5E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990" y="3809902"/>
            <a:ext cx="4246841" cy="1861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CB4457-A1BE-473E-B451-54463807B493}"/>
              </a:ext>
            </a:extLst>
          </p:cNvPr>
          <p:cNvSpPr txBox="1"/>
          <p:nvPr/>
        </p:nvSpPr>
        <p:spPr>
          <a:xfrm>
            <a:off x="3768549" y="1014036"/>
            <a:ext cx="11977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err="1"/>
              <a:t>Coupleurs</a:t>
            </a:r>
            <a:endParaRPr lang="en-GB" sz="1600" b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A52A76F-164B-4AA9-B7D1-9628E89109C1}"/>
              </a:ext>
            </a:extLst>
          </p:cNvPr>
          <p:cNvSpPr txBox="1"/>
          <p:nvPr/>
        </p:nvSpPr>
        <p:spPr>
          <a:xfrm>
            <a:off x="3910416" y="4037856"/>
            <a:ext cx="91403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err="1"/>
              <a:t>Cavités</a:t>
            </a:r>
            <a:endParaRPr lang="en-GB" sz="1600" b="1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64A99B9-51EA-41DA-A148-3DACB802457C}"/>
              </a:ext>
            </a:extLst>
          </p:cNvPr>
          <p:cNvSpPr txBox="1"/>
          <p:nvPr/>
        </p:nvSpPr>
        <p:spPr>
          <a:xfrm>
            <a:off x="8159407" y="3864787"/>
            <a:ext cx="146065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Coordination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05ED578-93B8-4ABF-9693-A53F08173924}"/>
              </a:ext>
            </a:extLst>
          </p:cNvPr>
          <p:cNvSpPr txBox="1"/>
          <p:nvPr/>
        </p:nvSpPr>
        <p:spPr>
          <a:xfrm>
            <a:off x="8882452" y="790283"/>
            <a:ext cx="5934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SAF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13FCD30-A89E-45BA-BE83-30A4A38C1ED9}"/>
              </a:ext>
            </a:extLst>
          </p:cNvPr>
          <p:cNvCxnSpPr>
            <a:cxnSpLocks/>
          </p:cNvCxnSpPr>
          <p:nvPr/>
        </p:nvCxnSpPr>
        <p:spPr>
          <a:xfrm>
            <a:off x="2728079" y="3989922"/>
            <a:ext cx="941711" cy="397231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F532886E-320B-443A-9AE1-111842283E19}"/>
              </a:ext>
            </a:extLst>
          </p:cNvPr>
          <p:cNvCxnSpPr>
            <a:cxnSpLocks/>
          </p:cNvCxnSpPr>
          <p:nvPr/>
        </p:nvCxnSpPr>
        <p:spPr>
          <a:xfrm flipV="1">
            <a:off x="2776628" y="3987628"/>
            <a:ext cx="809559" cy="399525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AA19138F-B274-44CE-A73A-DC5BDAEB570D}"/>
              </a:ext>
            </a:extLst>
          </p:cNvPr>
          <p:cNvSpPr/>
          <p:nvPr/>
        </p:nvSpPr>
        <p:spPr>
          <a:xfrm>
            <a:off x="3082131" y="5002834"/>
            <a:ext cx="914400" cy="29095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7963387-B6CA-4E65-9A91-1D302D354CED}"/>
              </a:ext>
            </a:extLst>
          </p:cNvPr>
          <p:cNvSpPr/>
          <p:nvPr/>
        </p:nvSpPr>
        <p:spPr>
          <a:xfrm>
            <a:off x="6693288" y="1640301"/>
            <a:ext cx="914400" cy="29095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3BD7970-54BA-4A57-99A4-840BF2AE9E8A}"/>
              </a:ext>
            </a:extLst>
          </p:cNvPr>
          <p:cNvSpPr/>
          <p:nvPr/>
        </p:nvSpPr>
        <p:spPr>
          <a:xfrm>
            <a:off x="6739664" y="1012945"/>
            <a:ext cx="914400" cy="29095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7268B71-D660-4832-A260-64645FB2A04D}"/>
              </a:ext>
            </a:extLst>
          </p:cNvPr>
          <p:cNvSpPr txBox="1"/>
          <p:nvPr/>
        </p:nvSpPr>
        <p:spPr>
          <a:xfrm>
            <a:off x="7834660" y="4111658"/>
            <a:ext cx="189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FF0000"/>
                </a:solidFill>
              </a:rPr>
              <a:t>Contrat</a:t>
            </a:r>
            <a:r>
              <a:rPr lang="en-GB" sz="1400" b="1" dirty="0">
                <a:solidFill>
                  <a:srgbClr val="FF0000"/>
                </a:solidFill>
              </a:rPr>
              <a:t> Jean 6 </a:t>
            </a:r>
            <a:r>
              <a:rPr lang="en-GB" sz="1400" b="1" dirty="0" err="1">
                <a:solidFill>
                  <a:srgbClr val="FF0000"/>
                </a:solidFill>
              </a:rPr>
              <a:t>mois</a:t>
            </a:r>
            <a:endParaRPr lang="en-GB" sz="1400" b="1" dirty="0">
              <a:solidFill>
                <a:srgbClr val="FF0000"/>
              </a:solidFill>
            </a:endParaRPr>
          </a:p>
          <a:p>
            <a:r>
              <a:rPr lang="en-GB" sz="1400" b="1" dirty="0">
                <a:solidFill>
                  <a:srgbClr val="FF0000"/>
                </a:solidFill>
              </a:rPr>
              <a:t>Et après?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5E032EE-6E64-4092-BDA1-E7ECFC834DE5}"/>
              </a:ext>
            </a:extLst>
          </p:cNvPr>
          <p:cNvSpPr/>
          <p:nvPr/>
        </p:nvSpPr>
        <p:spPr>
          <a:xfrm>
            <a:off x="5897024" y="4187390"/>
            <a:ext cx="1948167" cy="29095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CE9C096-F087-426D-9600-86CA1264F02D}"/>
              </a:ext>
            </a:extLst>
          </p:cNvPr>
          <p:cNvSpPr/>
          <p:nvPr/>
        </p:nvSpPr>
        <p:spPr>
          <a:xfrm>
            <a:off x="5774790" y="4781365"/>
            <a:ext cx="1948167" cy="29095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585CF9F-B7AF-433E-B44D-C00C49398C2C}"/>
              </a:ext>
            </a:extLst>
          </p:cNvPr>
          <p:cNvSpPr txBox="1"/>
          <p:nvPr/>
        </p:nvSpPr>
        <p:spPr>
          <a:xfrm>
            <a:off x="5538340" y="1368291"/>
            <a:ext cx="1578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CDD IR </a:t>
            </a:r>
            <a:r>
              <a:rPr lang="en-GB" sz="1600" b="1" dirty="0" err="1">
                <a:solidFill>
                  <a:srgbClr val="FF0000"/>
                </a:solidFill>
              </a:rPr>
              <a:t>ou</a:t>
            </a:r>
            <a:r>
              <a:rPr lang="en-GB" sz="1600" b="1" dirty="0">
                <a:solidFill>
                  <a:srgbClr val="FF0000"/>
                </a:solidFill>
              </a:rPr>
              <a:t> AI?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F2E023D-3C01-495C-B8DC-4A59A26A4E52}"/>
              </a:ext>
            </a:extLst>
          </p:cNvPr>
          <p:cNvSpPr txBox="1"/>
          <p:nvPr/>
        </p:nvSpPr>
        <p:spPr>
          <a:xfrm>
            <a:off x="3953597" y="4932960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FF0000"/>
                </a:solidFill>
              </a:rPr>
              <a:t>ça</a:t>
            </a:r>
            <a:r>
              <a:rPr lang="en-GB" sz="1600" b="1" dirty="0">
                <a:solidFill>
                  <a:srgbClr val="FF0000"/>
                </a:solidFill>
              </a:rPr>
              <a:t> pique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124D2C-D83F-48C3-9CCF-7071FF5B1907}"/>
              </a:ext>
            </a:extLst>
          </p:cNvPr>
          <p:cNvSpPr txBox="1"/>
          <p:nvPr/>
        </p:nvSpPr>
        <p:spPr>
          <a:xfrm>
            <a:off x="8626747" y="1105176"/>
            <a:ext cx="2098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7030A0"/>
                </a:solidFill>
              </a:rPr>
              <a:t>24 mois planning SCK</a:t>
            </a:r>
          </a:p>
          <a:p>
            <a:r>
              <a:rPr lang="fr-FR" sz="1200" b="1" dirty="0">
                <a:solidFill>
                  <a:srgbClr val="7030A0"/>
                </a:solidFill>
              </a:rPr>
              <a:t>18 mois planning resserré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C9B3D52-5CFC-4CF0-B0C0-1CBD258AA715}"/>
              </a:ext>
            </a:extLst>
          </p:cNvPr>
          <p:cNvSpPr txBox="1"/>
          <p:nvPr/>
        </p:nvSpPr>
        <p:spPr>
          <a:xfrm>
            <a:off x="3148620" y="3502489"/>
            <a:ext cx="1523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Circulateur 80kW?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09A353B-B500-4316-AA97-C87CBF5A72E6}"/>
              </a:ext>
            </a:extLst>
          </p:cNvPr>
          <p:cNvSpPr txBox="1"/>
          <p:nvPr/>
        </p:nvSpPr>
        <p:spPr>
          <a:xfrm>
            <a:off x="4338001" y="2337057"/>
            <a:ext cx="2016224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Copil </a:t>
            </a:r>
            <a:r>
              <a:rPr lang="fr-FR" b="1" dirty="0" err="1">
                <a:solidFill>
                  <a:srgbClr val="7030A0"/>
                </a:solidFill>
              </a:rPr>
              <a:t>Accel</a:t>
            </a:r>
            <a:r>
              <a:rPr lang="fr-FR" b="1" dirty="0">
                <a:solidFill>
                  <a:srgbClr val="7030A0"/>
                </a:solidFill>
              </a:rPr>
              <a:t>.</a:t>
            </a:r>
          </a:p>
          <a:p>
            <a:pPr algn="ctr"/>
            <a:r>
              <a:rPr lang="fr-FR" b="1" dirty="0">
                <a:solidFill>
                  <a:srgbClr val="7030A0"/>
                </a:solidFill>
              </a:rPr>
              <a:t>Du 26/10/2023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AC732390-6024-4786-A4CD-DE99263435C6}"/>
              </a:ext>
            </a:extLst>
          </p:cNvPr>
          <p:cNvCxnSpPr>
            <a:cxnSpLocks/>
          </p:cNvCxnSpPr>
          <p:nvPr/>
        </p:nvCxnSpPr>
        <p:spPr>
          <a:xfrm>
            <a:off x="8044321" y="4164357"/>
            <a:ext cx="941711" cy="397231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C5789695-5333-4880-99C2-342312AA21AE}"/>
              </a:ext>
            </a:extLst>
          </p:cNvPr>
          <p:cNvCxnSpPr>
            <a:cxnSpLocks/>
          </p:cNvCxnSpPr>
          <p:nvPr/>
        </p:nvCxnSpPr>
        <p:spPr>
          <a:xfrm flipV="1">
            <a:off x="8092870" y="4162063"/>
            <a:ext cx="809559" cy="399525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E1085967-5268-4DAA-8EA2-EF3068E41C77}"/>
              </a:ext>
            </a:extLst>
          </p:cNvPr>
          <p:cNvSpPr txBox="1"/>
          <p:nvPr/>
        </p:nvSpPr>
        <p:spPr>
          <a:xfrm>
            <a:off x="9535114" y="4480374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?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36D4FA12-080E-4F52-82FF-1E317DDD6C24}"/>
              </a:ext>
            </a:extLst>
          </p:cNvPr>
          <p:cNvCxnSpPr>
            <a:cxnSpLocks/>
          </p:cNvCxnSpPr>
          <p:nvPr/>
        </p:nvCxnSpPr>
        <p:spPr>
          <a:xfrm>
            <a:off x="8415268" y="4545432"/>
            <a:ext cx="941711" cy="397231"/>
          </a:xfrm>
          <a:prstGeom prst="line">
            <a:avLst/>
          </a:prstGeom>
          <a:ln w="3492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FD09D00E-0E3A-4D3E-8DC4-449CB34F1692}"/>
              </a:ext>
            </a:extLst>
          </p:cNvPr>
          <p:cNvCxnSpPr>
            <a:cxnSpLocks/>
          </p:cNvCxnSpPr>
          <p:nvPr/>
        </p:nvCxnSpPr>
        <p:spPr>
          <a:xfrm flipV="1">
            <a:off x="8463817" y="4543138"/>
            <a:ext cx="809559" cy="399525"/>
          </a:xfrm>
          <a:prstGeom prst="line">
            <a:avLst/>
          </a:prstGeom>
          <a:ln w="3492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306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433048" cy="432048"/>
          </a:xfrm>
        </p:spPr>
        <p:txBody>
          <a:bodyPr/>
          <a:lstStyle/>
          <a:p>
            <a:r>
              <a:rPr lang="fr-FR" dirty="0"/>
              <a:t>BUDGET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7F5144F-A97A-4FCB-9D53-EF29E06B6541}"/>
              </a:ext>
            </a:extLst>
          </p:cNvPr>
          <p:cNvSpPr txBox="1"/>
          <p:nvPr/>
        </p:nvSpPr>
        <p:spPr>
          <a:xfrm>
            <a:off x="32097" y="725488"/>
            <a:ext cx="2689994" cy="46628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1400" dirty="0"/>
              <a:t> </a:t>
            </a:r>
            <a:r>
              <a:rPr lang="fr-FR" sz="1100" dirty="0"/>
              <a:t>Les conditions de facturation et de paiement notifiées aux articles 12.2 et 12.8 de l'accord de coopération CO-90-05-1864-04 s'appliquent. L'échéancier et les montants des versements sont décrits ci-après :</a:t>
            </a:r>
          </a:p>
          <a:p>
            <a:pPr marL="288000" lvl="1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100" dirty="0"/>
              <a:t>905.88k€, 50% d'avance à la signature du contrat de collaboration (série seule)</a:t>
            </a:r>
          </a:p>
          <a:p>
            <a:pPr marL="288000" lvl="1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100" dirty="0"/>
              <a:t>141.68k€, 50% d'avance à la notification de l'option si elle est mise en œuvre (complément)</a:t>
            </a:r>
          </a:p>
          <a:p>
            <a:pPr marL="288000" lvl="1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100" dirty="0"/>
              <a:t>543.53k€, 30% à </a:t>
            </a:r>
            <a:r>
              <a:rPr lang="fr-FR" sz="1100" dirty="0" err="1"/>
              <a:t>mi-contrat</a:t>
            </a:r>
            <a:r>
              <a:rPr lang="fr-FR" sz="1100" dirty="0"/>
              <a:t> selon les conditions de l'accord de coopération (série seule)</a:t>
            </a:r>
          </a:p>
          <a:p>
            <a:pPr marL="288000" lvl="1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100" dirty="0"/>
              <a:t>85.01k€, 30% à </a:t>
            </a:r>
            <a:r>
              <a:rPr lang="fr-FR" sz="1100" dirty="0" err="1"/>
              <a:t>mi-contrat</a:t>
            </a:r>
            <a:r>
              <a:rPr lang="fr-FR" sz="1100" dirty="0"/>
              <a:t> si l’option est mise en œuvre (complément)</a:t>
            </a:r>
          </a:p>
          <a:p>
            <a:pPr marL="288000" lvl="1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100" dirty="0"/>
              <a:t>362.35k€, 20% à la fin du contrat selon les conditions de l'accord de coopération (série seule)</a:t>
            </a:r>
          </a:p>
          <a:p>
            <a:pPr marL="288000" lvl="1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100" dirty="0"/>
              <a:t>56.67k€, 20% à la fin du contrat si l’option a été mise en œuvre (complément)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4CE041AF-50C5-428C-A65D-CFD7998A0EDC}"/>
              </a:ext>
            </a:extLst>
          </p:cNvPr>
          <p:cNvCxnSpPr>
            <a:cxnSpLocks/>
          </p:cNvCxnSpPr>
          <p:nvPr/>
        </p:nvCxnSpPr>
        <p:spPr>
          <a:xfrm>
            <a:off x="489843" y="2441406"/>
            <a:ext cx="1440160" cy="588338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DBB7272-2636-44C4-9A37-3F429D316E88}"/>
              </a:ext>
            </a:extLst>
          </p:cNvPr>
          <p:cNvCxnSpPr>
            <a:cxnSpLocks/>
          </p:cNvCxnSpPr>
          <p:nvPr/>
        </p:nvCxnSpPr>
        <p:spPr>
          <a:xfrm flipV="1">
            <a:off x="345827" y="2441406"/>
            <a:ext cx="1800200" cy="588338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9444C1-72D9-4B9B-9553-9F2B117DDB1D}"/>
              </a:ext>
            </a:extLst>
          </p:cNvPr>
          <p:cNvCxnSpPr>
            <a:cxnSpLocks/>
          </p:cNvCxnSpPr>
          <p:nvPr/>
        </p:nvCxnSpPr>
        <p:spPr>
          <a:xfrm>
            <a:off x="417835" y="3605808"/>
            <a:ext cx="1467903" cy="471533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54C21EFD-C09B-48B2-ACB3-56977826746F}"/>
              </a:ext>
            </a:extLst>
          </p:cNvPr>
          <p:cNvCxnSpPr>
            <a:cxnSpLocks/>
          </p:cNvCxnSpPr>
          <p:nvPr/>
        </p:nvCxnSpPr>
        <p:spPr>
          <a:xfrm flipV="1">
            <a:off x="417835" y="3680110"/>
            <a:ext cx="1656184" cy="429755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55C0A34-76FE-4B4A-B88A-DAFDC03A7911}"/>
              </a:ext>
            </a:extLst>
          </p:cNvPr>
          <p:cNvCxnSpPr>
            <a:cxnSpLocks/>
          </p:cNvCxnSpPr>
          <p:nvPr/>
        </p:nvCxnSpPr>
        <p:spPr>
          <a:xfrm>
            <a:off x="417835" y="4775021"/>
            <a:ext cx="1512168" cy="515335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21FCBE2-77B9-43CC-B2DA-A7AE153DFFDF}"/>
              </a:ext>
            </a:extLst>
          </p:cNvPr>
          <p:cNvCxnSpPr>
            <a:cxnSpLocks/>
          </p:cNvCxnSpPr>
          <p:nvPr/>
        </p:nvCxnSpPr>
        <p:spPr>
          <a:xfrm flipV="1">
            <a:off x="417835" y="4829945"/>
            <a:ext cx="2088232" cy="460411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30">
            <a:extLst>
              <a:ext uri="{FF2B5EF4-FFF2-40B4-BE49-F238E27FC236}">
                <a16:creationId xmlns:a16="http://schemas.microsoft.com/office/drawing/2014/main" id="{C9FA411C-F4F5-4026-827E-4420FEA6F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965" y="725488"/>
            <a:ext cx="5257800" cy="102235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D2D93D0-EC07-419C-B66B-E336DEAEC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5" t="3288" r="1289" b="3076"/>
          <a:stretch/>
        </p:blipFill>
        <p:spPr>
          <a:xfrm>
            <a:off x="3730203" y="3389784"/>
            <a:ext cx="6192688" cy="219162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4977BE4-10EE-4CE4-A6B8-2482C0B22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965" y="1881254"/>
            <a:ext cx="6108700" cy="136525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92E0EF84-F0B4-4712-ABA6-B8E10CDBA01F}"/>
              </a:ext>
            </a:extLst>
          </p:cNvPr>
          <p:cNvSpPr txBox="1"/>
          <p:nvPr/>
        </p:nvSpPr>
        <p:spPr>
          <a:xfrm>
            <a:off x="8266707" y="700515"/>
            <a:ext cx="2448272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Lignes budgétaires disponibles depuis fin avril. Pas eu besoin  de prêt relais.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39DFF196-DBC0-4E9B-A265-B5E776E9EF37}"/>
              </a:ext>
            </a:extLst>
          </p:cNvPr>
          <p:cNvCxnSpPr>
            <a:cxnSpLocks/>
          </p:cNvCxnSpPr>
          <p:nvPr/>
        </p:nvCxnSpPr>
        <p:spPr>
          <a:xfrm>
            <a:off x="5890443" y="2957736"/>
            <a:ext cx="2592288" cy="504056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E3A7B8E1-45DE-455C-8C30-7D684B3B7BF4}"/>
              </a:ext>
            </a:extLst>
          </p:cNvPr>
          <p:cNvSpPr txBox="1"/>
          <p:nvPr/>
        </p:nvSpPr>
        <p:spPr>
          <a:xfrm>
            <a:off x="8529682" y="3379920"/>
            <a:ext cx="2042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Nouvelle UF d’ici fin 2023</a:t>
            </a:r>
          </a:p>
        </p:txBody>
      </p:sp>
    </p:spTree>
    <p:extLst>
      <p:ext uri="{BB962C8B-B14F-4D97-AF65-F5344CB8AC3E}">
        <p14:creationId xmlns:p14="http://schemas.microsoft.com/office/powerpoint/2010/main" val="2865622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433048" cy="432048"/>
          </a:xfrm>
        </p:spPr>
        <p:txBody>
          <a:bodyPr/>
          <a:lstStyle/>
          <a:p>
            <a:pPr algn="ctr"/>
            <a:r>
              <a:rPr lang="fr-FR" dirty="0"/>
              <a:t>MYRRHA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6" name="Image 5" descr="MYRRHA_5.jpg">
            <a:extLst>
              <a:ext uri="{FF2B5EF4-FFF2-40B4-BE49-F238E27FC236}">
                <a16:creationId xmlns:a16="http://schemas.microsoft.com/office/drawing/2014/main" id="{B60C5A53-087C-43C2-95FD-4B66086E8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"/>
          <a:stretch>
            <a:fillRect/>
          </a:stretch>
        </p:blipFill>
        <p:spPr>
          <a:xfrm>
            <a:off x="430211" y="869504"/>
            <a:ext cx="9912352" cy="439248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63946C2-3457-4028-89AA-30CB369296D5}"/>
              </a:ext>
            </a:extLst>
          </p:cNvPr>
          <p:cNvSpPr txBox="1"/>
          <p:nvPr/>
        </p:nvSpPr>
        <p:spPr>
          <a:xfrm>
            <a:off x="5566407" y="3947969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cap="all" dirty="0">
                <a:solidFill>
                  <a:schemeClr val="bg1"/>
                </a:solidFill>
              </a:rPr>
              <a:t>Thank you for </a:t>
            </a:r>
          </a:p>
          <a:p>
            <a:pPr algn="ctr"/>
            <a:r>
              <a:rPr lang="en-GB" sz="3200" b="1" cap="all" dirty="0">
                <a:solidFill>
                  <a:schemeClr val="bg1"/>
                </a:solidFill>
              </a:rPr>
              <a:t>your attention</a:t>
            </a:r>
          </a:p>
        </p:txBody>
      </p:sp>
      <p:pic>
        <p:nvPicPr>
          <p:cNvPr id="10" name="Picture 2" descr="Afficher l'image d'origine">
            <a:extLst>
              <a:ext uri="{FF2B5EF4-FFF2-40B4-BE49-F238E27FC236}">
                <a16:creationId xmlns:a16="http://schemas.microsoft.com/office/drawing/2014/main" id="{3A0FED0E-5DA2-4939-BCF6-6FE69EBFD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58795" y="1034301"/>
            <a:ext cx="1124223" cy="7260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75FEB9-ADDE-4E3B-9676-B982C43E5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947" y="4006012"/>
            <a:ext cx="11430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09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505056" cy="432048"/>
          </a:xfrm>
        </p:spPr>
        <p:txBody>
          <a:bodyPr/>
          <a:lstStyle/>
          <a:p>
            <a:pPr algn="ctr"/>
            <a:r>
              <a:rPr lang="fr-FR" dirty="0"/>
              <a:t>CONTRATS  EN  COURS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EE630B-F164-434A-A62E-680F30CDF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83" y="718243"/>
            <a:ext cx="8712968" cy="485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89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505056" cy="432048"/>
          </a:xfrm>
        </p:spPr>
        <p:txBody>
          <a:bodyPr/>
          <a:lstStyle/>
          <a:p>
            <a:r>
              <a:rPr lang="fr-FR" dirty="0"/>
              <a:t>CONTRATS  EN  COURS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EE630B-F164-434A-A62E-680F30CDF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83" y="731882"/>
            <a:ext cx="8712968" cy="485980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1692A5B-7A05-4FA7-8708-6AC5D4724823}"/>
              </a:ext>
            </a:extLst>
          </p:cNvPr>
          <p:cNvSpPr txBox="1"/>
          <p:nvPr/>
        </p:nvSpPr>
        <p:spPr>
          <a:xfrm>
            <a:off x="705867" y="3177870"/>
            <a:ext cx="2890535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800" dirty="0"/>
              <a:t>Addendum:</a:t>
            </a:r>
          </a:p>
          <a:p>
            <a:r>
              <a:rPr lang="en-GB" sz="1800" dirty="0"/>
              <a:t>05/07/2020 &gt;&gt; 05/07/2022</a:t>
            </a:r>
          </a:p>
          <a:p>
            <a:pPr algn="ctr"/>
            <a:r>
              <a:rPr lang="en-GB" sz="1800" dirty="0"/>
              <a:t>Prolongation:</a:t>
            </a:r>
          </a:p>
          <a:p>
            <a:r>
              <a:rPr lang="en-GB" sz="1800" dirty="0"/>
              <a:t>06/07/2022 &gt;&gt; 31/12/2023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218F1C-8149-4517-A246-81B75AEBB7B6}"/>
              </a:ext>
            </a:extLst>
          </p:cNvPr>
          <p:cNvSpPr txBox="1"/>
          <p:nvPr/>
        </p:nvSpPr>
        <p:spPr>
          <a:xfrm>
            <a:off x="3658195" y="2781776"/>
            <a:ext cx="287341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800" dirty="0"/>
              <a:t>01/11/2020 &gt;&gt; 31/10/2024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05D607-3995-4BFF-9E8C-04BECB028630}"/>
              </a:ext>
            </a:extLst>
          </p:cNvPr>
          <p:cNvSpPr txBox="1"/>
          <p:nvPr/>
        </p:nvSpPr>
        <p:spPr>
          <a:xfrm>
            <a:off x="6610523" y="3270203"/>
            <a:ext cx="287341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800" dirty="0"/>
              <a:t>01/01/2023 &gt;&gt; 31/12/2026</a:t>
            </a:r>
          </a:p>
        </p:txBody>
      </p:sp>
    </p:spTree>
    <p:extLst>
      <p:ext uri="{BB962C8B-B14F-4D97-AF65-F5344CB8AC3E}">
        <p14:creationId xmlns:p14="http://schemas.microsoft.com/office/powerpoint/2010/main" val="3053424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A1F00A-8F35-4DE5-AAF8-4F027BE0D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WBS &amp; ORGANIGRAMME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76B6935-CB5F-4A2C-969B-95C452511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45916A-37BD-44DC-AFD4-FD2D9A02E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B4E48A-7ADE-45FC-941B-A25CEB2E3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30B9045-F6F6-4FF9-AB32-FE897426A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947" y="797496"/>
            <a:ext cx="7560840" cy="44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433048" cy="432048"/>
          </a:xfrm>
        </p:spPr>
        <p:txBody>
          <a:bodyPr/>
          <a:lstStyle/>
          <a:p>
            <a:pPr algn="ctr"/>
            <a:r>
              <a:rPr lang="fr-FR" dirty="0"/>
              <a:t>CAVITIES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C837CE8-6863-496E-8956-386468DC09A4}"/>
              </a:ext>
            </a:extLst>
          </p:cNvPr>
          <p:cNvSpPr txBox="1"/>
          <p:nvPr/>
        </p:nvSpPr>
        <p:spPr>
          <a:xfrm>
            <a:off x="246693" y="562822"/>
            <a:ext cx="1000911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en-GB" dirty="0">
                <a:latin typeface="Segoe UI" panose="020B0502040204020203" pitchFamily="34" charset="0"/>
                <a:ea typeface="Times New Roman" panose="02020603050405020304" pitchFamily="18" charset="0"/>
              </a:rPr>
              <a:t> </a:t>
            </a:r>
            <a:endParaRPr lang="fr-F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 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400" u="sng" dirty="0">
                <a:latin typeface="Segoe UI" panose="020B0502040204020203" pitchFamily="34" charset="0"/>
                <a:ea typeface="Times New Roman" panose="02020603050405020304" pitchFamily="18" charset="0"/>
              </a:rPr>
              <a:t>Deliverables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600" b="1" cap="all" dirty="0">
                <a:latin typeface="Segoe UI" panose="020B0502040204020203" pitchFamily="34" charset="0"/>
                <a:ea typeface="Times New Roman" panose="02020603050405020304" pitchFamily="18" charset="0"/>
              </a:rPr>
              <a:t>Qualification of the 6 Spoke cavities of the pre-series at 2K in vertical cryostat</a:t>
            </a: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. 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 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400" u="sng" dirty="0">
                <a:latin typeface="Segoe UI" panose="020B0502040204020203" pitchFamily="34" charset="0"/>
                <a:ea typeface="Times New Roman" panose="02020603050405020304" pitchFamily="18" charset="0"/>
              </a:rPr>
              <a:t>Description of work</a:t>
            </a: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Assembly and integration into the vertical cryostat by batch of 2 maximum.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Test and RF characterization at 2K of each cavity with a measurement report.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In case of characteristics out of tolerances, multipacting phenomena or other fault, the cavity will be returned for realizing a treatment for repair after validation by SCK, manufacturer and IJCLab. 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71BF62A-6E36-40B6-B9EA-C75C5634E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547" y="3450033"/>
            <a:ext cx="3681510" cy="20867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B71052A-BFA7-4892-B2DA-63FD91DD9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305" y="3494672"/>
            <a:ext cx="1191845" cy="213111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0CBEA1F-73E7-4571-81DB-B1EDDCF69C54}"/>
              </a:ext>
            </a:extLst>
          </p:cNvPr>
          <p:cNvSpPr txBox="1"/>
          <p:nvPr/>
        </p:nvSpPr>
        <p:spPr>
          <a:xfrm>
            <a:off x="4666307" y="4109864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Current test cryostat (Ø800) in B103</a:t>
            </a:r>
          </a:p>
          <a:p>
            <a:r>
              <a:rPr lang="en-GB" sz="1400" i="1" dirty="0"/>
              <a:t>The new cryostat (d1200) will not be available </a:t>
            </a:r>
          </a:p>
        </p:txBody>
      </p:sp>
    </p:spTree>
    <p:extLst>
      <p:ext uri="{BB962C8B-B14F-4D97-AF65-F5344CB8AC3E}">
        <p14:creationId xmlns:p14="http://schemas.microsoft.com/office/powerpoint/2010/main" val="912922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433048" cy="432048"/>
          </a:xfrm>
        </p:spPr>
        <p:txBody>
          <a:bodyPr/>
          <a:lstStyle/>
          <a:p>
            <a:r>
              <a:rPr lang="fr-FR" dirty="0"/>
              <a:t>CAVITIES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7ACEDEC-9B97-4A14-A9C9-B8EB9550C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595" y="643415"/>
            <a:ext cx="4248472" cy="50094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CE39C4-E642-4186-B4A8-BB6402DEB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12" y="797496"/>
            <a:ext cx="2231329" cy="396884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04B5537-9609-49D9-A4D4-730E8FA21B3C}"/>
              </a:ext>
            </a:extLst>
          </p:cNvPr>
          <p:cNvSpPr txBox="1"/>
          <p:nvPr/>
        </p:nvSpPr>
        <p:spPr>
          <a:xfrm>
            <a:off x="55567" y="4798809"/>
            <a:ext cx="2377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All tested with PIP2 cavities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0BFD92B-6D72-435E-973E-7D6C383A36A8}"/>
              </a:ext>
            </a:extLst>
          </p:cNvPr>
          <p:cNvSpPr txBox="1"/>
          <p:nvPr/>
        </p:nvSpPr>
        <p:spPr>
          <a:xfrm>
            <a:off x="2535102" y="2309664"/>
            <a:ext cx="3744416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600" dirty="0"/>
              <a:t>LB03 (2) and LB02 rinsed with the same nozzle with adapted process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Next cavities to be rinsed with new nozzle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High field emission above 8MV/m, limiting Q0 values and max. field reached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Frequency well targeted for LB03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LB02 frequency too high</a:t>
            </a:r>
          </a:p>
          <a:p>
            <a:pPr marL="285750" indent="-285750">
              <a:buFontTx/>
              <a:buChar char="-"/>
            </a:pPr>
            <a:endParaRPr lang="en-GB" sz="160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FDB9564-75D9-476D-971A-58FA77FE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9300485-66C7-43F4-8C22-B5D720308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C660FD5-1674-45E9-84D2-AD34DD5B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7618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433048" cy="432048"/>
          </a:xfrm>
        </p:spPr>
        <p:txBody>
          <a:bodyPr/>
          <a:lstStyle/>
          <a:p>
            <a:r>
              <a:rPr lang="fr-FR" dirty="0"/>
              <a:t>CAVITIES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7A2E03F-5C1C-435A-A995-F1351459D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4657" r="1287" b="6564"/>
          <a:stretch/>
        </p:blipFill>
        <p:spPr>
          <a:xfrm>
            <a:off x="1497955" y="663870"/>
            <a:ext cx="8363729" cy="4968552"/>
          </a:xfrm>
          <a:prstGeom prst="rect">
            <a:avLst/>
          </a:prstGeom>
        </p:spPr>
      </p:pic>
      <p:sp>
        <p:nvSpPr>
          <p:cNvPr id="4" name="Espace réservé de la date 6">
            <a:extLst>
              <a:ext uri="{FF2B5EF4-FFF2-40B4-BE49-F238E27FC236}">
                <a16:creationId xmlns:a16="http://schemas.microsoft.com/office/drawing/2014/main" id="{E6E477F5-BD7F-46C7-B17D-35D129C73C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5" name="Espace réservé du pied de page 7">
            <a:extLst>
              <a:ext uri="{FF2B5EF4-FFF2-40B4-BE49-F238E27FC236}">
                <a16:creationId xmlns:a16="http://schemas.microsoft.com/office/drawing/2014/main" id="{62B739B0-35C7-441A-A7EA-57479B25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6" name="Espace réservé du numéro de diapositive 8">
            <a:extLst>
              <a:ext uri="{FF2B5EF4-FFF2-40B4-BE49-F238E27FC236}">
                <a16:creationId xmlns:a16="http://schemas.microsoft.com/office/drawing/2014/main" id="{E1BA5603-525C-407F-A7E8-56E1CE98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2728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149425"/>
            <a:ext cx="9433048" cy="432048"/>
          </a:xfrm>
        </p:spPr>
        <p:txBody>
          <a:bodyPr/>
          <a:lstStyle/>
          <a:p>
            <a:pPr algn="ctr"/>
            <a:r>
              <a:rPr lang="fr-FR" dirty="0"/>
              <a:t>COLD  TUNING  SYSTEMS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65981" y="5714819"/>
            <a:ext cx="2411556" cy="322263"/>
          </a:xfrm>
        </p:spPr>
        <p:txBody>
          <a:bodyPr/>
          <a:lstStyle/>
          <a:p>
            <a:r>
              <a:rPr lang="fr-FR" dirty="0"/>
              <a:t>26/10/2023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COPIL Pôle Accélérateurs– Myrrha PA6 série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7C546A-3650-4857-9E93-B6B20C1650DC}"/>
              </a:ext>
            </a:extLst>
          </p:cNvPr>
          <p:cNvSpPr txBox="1"/>
          <p:nvPr/>
        </p:nvSpPr>
        <p:spPr>
          <a:xfrm>
            <a:off x="440193" y="546614"/>
            <a:ext cx="100587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en-GB" dirty="0">
                <a:latin typeface="Segoe UI" panose="020B0502040204020203" pitchFamily="34" charset="0"/>
                <a:ea typeface="Times New Roman" panose="02020603050405020304" pitchFamily="18" charset="0"/>
              </a:rPr>
              <a:t> 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spcAft>
                <a:spcPts val="0"/>
              </a:spcAft>
            </a:pP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 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400" u="sng" dirty="0">
                <a:latin typeface="Segoe UI" panose="020B0502040204020203" pitchFamily="34" charset="0"/>
                <a:ea typeface="Times New Roman" panose="02020603050405020304" pitchFamily="18" charset="0"/>
              </a:rPr>
              <a:t>Deliverables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600" b="1" cap="all" dirty="0">
                <a:latin typeface="Segoe UI" panose="020B0502040204020203" pitchFamily="34" charset="0"/>
                <a:ea typeface="Times New Roman" panose="02020603050405020304" pitchFamily="18" charset="0"/>
              </a:rPr>
              <a:t>Qualification of the 6 Cold Tuning Systems (CTS) for the pre-series.</a:t>
            </a:r>
            <a:endParaRPr lang="fr-FR" sz="1600" b="1" cap="al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600" b="1" cap="all" dirty="0">
                <a:latin typeface="Segoe UI" panose="020B0502040204020203" pitchFamily="34" charset="0"/>
                <a:ea typeface="Times New Roman" panose="02020603050405020304" pitchFamily="18" charset="0"/>
              </a:rPr>
              <a:t>Qualification of the 47 (54) Cold Tuning Systems (CTS) for the series.</a:t>
            </a:r>
            <a:endParaRPr lang="fr-FR" sz="1600" b="1" cap="al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 algn="just">
              <a:spcAft>
                <a:spcPts val="0"/>
              </a:spcAft>
            </a:pP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 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400" u="sng" dirty="0">
                <a:latin typeface="Segoe UI" panose="020B0502040204020203" pitchFamily="34" charset="0"/>
                <a:ea typeface="Times New Roman" panose="02020603050405020304" pitchFamily="18" charset="0"/>
              </a:rPr>
              <a:t>Description of work</a:t>
            </a: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Assembly and integration into the CTS test Box by batch of 4 max. 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Qualification tests of the CTS at 77K with a test report.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GB" sz="1400" dirty="0">
                <a:latin typeface="Segoe UI" panose="020B0502040204020203" pitchFamily="34" charset="0"/>
                <a:ea typeface="Times New Roman" panose="02020603050405020304" pitchFamily="18" charset="0"/>
              </a:rPr>
              <a:t> </a:t>
            </a: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CE774DF-C432-4C18-A699-1E960C83F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825" y="3232536"/>
            <a:ext cx="2347163" cy="23410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CA7CC0B-D7A7-4C49-B169-F9C83A895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699" y="2885728"/>
            <a:ext cx="2225233" cy="254225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4A76AC4-1C92-4479-BF32-E73E5E941735}"/>
              </a:ext>
            </a:extLst>
          </p:cNvPr>
          <p:cNvSpPr txBox="1"/>
          <p:nvPr/>
        </p:nvSpPr>
        <p:spPr>
          <a:xfrm>
            <a:off x="6754539" y="4284878"/>
            <a:ext cx="1836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Current test cryostat in B103</a:t>
            </a:r>
          </a:p>
        </p:txBody>
      </p:sp>
    </p:spTree>
    <p:extLst>
      <p:ext uri="{BB962C8B-B14F-4D97-AF65-F5344CB8AC3E}">
        <p14:creationId xmlns:p14="http://schemas.microsoft.com/office/powerpoint/2010/main" val="3728582991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ijclab-169-template [Lecture seule]" id="{C32E302E-5CA5-453B-8E20-5F2BC2E26B18}" vid="{D24CA9EE-CE46-45B2-A7AB-439E28898B1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29037</TotalTime>
  <Words>1609</Words>
  <Application>Microsoft Office PowerPoint</Application>
  <PresentationFormat>Personnalisé</PresentationFormat>
  <Paragraphs>291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Segoe UI</vt:lpstr>
      <vt:lpstr>Symbol</vt:lpstr>
      <vt:lpstr>Times New Roman</vt:lpstr>
      <vt:lpstr>Wingdings</vt:lpstr>
      <vt:lpstr>1_modele-IJCLAb-powerpoint</vt:lpstr>
      <vt:lpstr>MYRRHA  SERIES</vt:lpstr>
      <vt:lpstr>MINERVA</vt:lpstr>
      <vt:lpstr>CONTRATS  EN  COURS</vt:lpstr>
      <vt:lpstr>CONTRATS  EN  COURS</vt:lpstr>
      <vt:lpstr>WBS &amp; ORGANIGRAMME</vt:lpstr>
      <vt:lpstr>CAVITIES</vt:lpstr>
      <vt:lpstr>CAVITIES</vt:lpstr>
      <vt:lpstr>CAVITIES</vt:lpstr>
      <vt:lpstr>COLD  TUNING  SYSTEMS</vt:lpstr>
      <vt:lpstr>COLD  TUNING  SYSTEMS – DESIGN UPDATE WITH WARM MOTORIZATION</vt:lpstr>
      <vt:lpstr>COUPLERS</vt:lpstr>
      <vt:lpstr>COUPLERS – NEW  DESIGN  </vt:lpstr>
      <vt:lpstr>COUPLEURS</vt:lpstr>
      <vt:lpstr>COORDINATION - QUALITY</vt:lpstr>
      <vt:lpstr>SERIES  COMPONENTS –SCHEDULES</vt:lpstr>
      <vt:lpstr>SERIES  COMPONENTS – QUANTITIES</vt:lpstr>
      <vt:lpstr>CAVITES</vt:lpstr>
      <vt:lpstr>SAF</vt:lpstr>
      <vt:lpstr>COUPLEURS</vt:lpstr>
      <vt:lpstr>RESSOURCES HUMAINES, INVESTISSEMENTS &amp; CONSOMMABLES</vt:lpstr>
      <vt:lpstr>RESSOURCES HUMAINES, INVESTISSEMENTS &amp; CONSOMMABLES</vt:lpstr>
      <vt:lpstr>RESSOURCES HUMAINES, INVESTISSEMENTS &amp; CONSOMMABLES</vt:lpstr>
      <vt:lpstr>BUDGET</vt:lpstr>
      <vt:lpstr>MYRRHA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Gilles Olivier</cp:lastModifiedBy>
  <cp:revision>1875</cp:revision>
  <dcterms:created xsi:type="dcterms:W3CDTF">2011-03-09T16:37:49Z</dcterms:created>
  <dcterms:modified xsi:type="dcterms:W3CDTF">2023-10-26T07:22:04Z</dcterms:modified>
</cp:coreProperties>
</file>