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57" r:id="rId2"/>
  </p:sldMasterIdLst>
  <p:notesMasterIdLst>
    <p:notesMasterId r:id="rId24"/>
  </p:notesMasterIdLst>
  <p:handoutMasterIdLst>
    <p:handoutMasterId r:id="rId25"/>
  </p:handoutMasterIdLst>
  <p:sldIdLst>
    <p:sldId id="256" r:id="rId3"/>
    <p:sldId id="281" r:id="rId4"/>
    <p:sldId id="282" r:id="rId5"/>
    <p:sldId id="269" r:id="rId6"/>
    <p:sldId id="265" r:id="rId7"/>
    <p:sldId id="286" r:id="rId8"/>
    <p:sldId id="288" r:id="rId9"/>
    <p:sldId id="311" r:id="rId10"/>
    <p:sldId id="312" r:id="rId11"/>
    <p:sldId id="316" r:id="rId12"/>
    <p:sldId id="317" r:id="rId13"/>
    <p:sldId id="319" r:id="rId14"/>
    <p:sldId id="320" r:id="rId15"/>
    <p:sldId id="322" r:id="rId16"/>
    <p:sldId id="318" r:id="rId17"/>
    <p:sldId id="323" r:id="rId18"/>
    <p:sldId id="276" r:id="rId19"/>
    <p:sldId id="277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112"/>
    <a:srgbClr val="323229"/>
    <a:srgbClr val="00294B"/>
    <a:srgbClr val="62C4DD"/>
    <a:srgbClr val="456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8729" autoAdjust="0"/>
    <p:restoredTop sz="94780"/>
  </p:normalViewPr>
  <p:slideViewPr>
    <p:cSldViewPr>
      <p:cViewPr>
        <p:scale>
          <a:sx n="75" d="100"/>
          <a:sy n="75" d="100"/>
        </p:scale>
        <p:origin x="15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0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D3442-6939-4975-9B35-E70EFCD0BC11}" type="datetimeFigureOut">
              <a:rPr lang="fr-FR" smtClean="0"/>
              <a:t>25/10/2023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27C9B-FA64-4BFE-91C9-38934FE6E1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529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7F24A-4044-434C-BEEA-F4F4DA9256D8}" type="datetimeFigureOut">
              <a:rPr lang="fr-FR" smtClean="0"/>
              <a:t>25/10/2023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864A8-E5E8-4C6C-89E7-BC8C8B4867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942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4941168"/>
            <a:ext cx="9144000" cy="1872296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6984958" y="5750260"/>
            <a:ext cx="1979530" cy="0"/>
          </a:xfrm>
          <a:prstGeom prst="line">
            <a:avLst/>
          </a:prstGeom>
          <a:ln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6696744" y="1340768"/>
            <a:ext cx="23397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b="0" dirty="0">
                <a:solidFill>
                  <a:srgbClr val="1B4367"/>
                </a:solidFill>
                <a:latin typeface="Arial Narrow" panose="020B0606020202030204" pitchFamily="34" charset="0"/>
              </a:rPr>
              <a:t>in2p3.cnrs.fr</a:t>
            </a: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187624" y="6516000"/>
            <a:ext cx="6768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 sz="1200" dirty="0" smtClean="0"/>
              <a:t>Lieu - </a:t>
            </a:r>
            <a:fld id="{46EB8C6B-0ADE-B046-862A-A80B3D8F920E}" type="datetime1">
              <a:rPr lang="fr-FR" sz="1200" smtClean="0"/>
              <a:pPr/>
              <a:t>25/10/2023</a:t>
            </a:fld>
            <a:endParaRPr lang="fr-FR" sz="12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69754" y="5196832"/>
            <a:ext cx="7380312" cy="464416"/>
          </a:xfrm>
        </p:spPr>
        <p:txBody>
          <a:bodyPr>
            <a:noAutofit/>
          </a:bodyPr>
          <a:lstStyle>
            <a:lvl1pPr algn="r">
              <a:defRPr sz="3000" b="0" i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89"/>
            <a:ext cx="9157313" cy="49909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ED3377-1CB8-3D4E-AB0C-DBF6CAA41290}"/>
              </a:ext>
            </a:extLst>
          </p:cNvPr>
          <p:cNvSpPr/>
          <p:nvPr userDrawn="1"/>
        </p:nvSpPr>
        <p:spPr>
          <a:xfrm>
            <a:off x="1907704" y="5807005"/>
            <a:ext cx="709228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 smtClean="0">
                <a:solidFill>
                  <a:schemeClr val="bg1"/>
                </a:solidFill>
              </a:rPr>
              <a:t>P. Duchesne &amp; D. Longuevergne–IJCLab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1800" i="1" dirty="0" smtClean="0">
                <a:solidFill>
                  <a:srgbClr val="FFFF00"/>
                </a:solidFill>
              </a:rPr>
              <a:t>patricia.duchesne@ijclab.in2p3.fr &amp; david.longuevergne@ijclab.in2p3.fr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r-FR" sz="1800" i="1" dirty="0">
              <a:solidFill>
                <a:srgbClr val="FFFF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34C6856-93C5-E94D-BA77-DE276E3D8D56}"/>
              </a:ext>
            </a:extLst>
          </p:cNvPr>
          <p:cNvSpPr txBox="1"/>
          <p:nvPr userDrawn="1"/>
        </p:nvSpPr>
        <p:spPr>
          <a:xfrm>
            <a:off x="4578656" y="3728091"/>
            <a:ext cx="417646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r-FR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Entretien </a:t>
            </a:r>
            <a:r>
              <a:rPr lang="fr-FR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COPIL</a:t>
            </a:r>
            <a:r>
              <a:rPr lang="fr-FR" sz="2400" b="0" i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 Pôle Accélérateur</a:t>
            </a:r>
            <a:endParaRPr lang="fr-FR" sz="2400" b="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2123728" y="332656"/>
            <a:ext cx="6933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Institut national de physique nucléaire </a:t>
            </a:r>
          </a:p>
          <a:p>
            <a:pPr algn="r"/>
            <a:r>
              <a:rPr lang="fr-FR" altLang="fr-FR" sz="3600" dirty="0">
                <a:solidFill>
                  <a:srgbClr val="E75112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et de physique des particules</a:t>
            </a:r>
            <a:endParaRPr lang="fr-FR" sz="3600" dirty="0">
              <a:solidFill>
                <a:srgbClr val="E75112"/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" y="116632"/>
            <a:ext cx="1823583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1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" y="0"/>
            <a:ext cx="9143699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0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" y="0"/>
            <a:ext cx="9143697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622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" y="0"/>
            <a:ext cx="9143697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84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" y="0"/>
            <a:ext cx="91436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176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" y="0"/>
            <a:ext cx="9143696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985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>
              <a:defRPr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>
              <a:defRPr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>
              <a:defRPr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4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</a:t>
            </a:r>
            <a:r>
              <a:rPr lang="fr-FR" dirty="0" smtClean="0"/>
              <a:t>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16416" y="6329433"/>
            <a:ext cx="720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0FE2E31-FA02-3C4D-A384-3B4F60B7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460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0"/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47796"/>
            <a:ext cx="864096" cy="6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00141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2771800" y="6516000"/>
            <a:ext cx="5184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r>
              <a:rPr lang="fr-FR"/>
              <a:t>IN2P3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11D35837-75E8-3C49-AE75-8F9B87B1E69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475656" y="6516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fld id="{19BED550-54B1-8A4D-B622-96E6284F2246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71F9CFD-73C7-434A-A7B2-49151489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104" y="260648"/>
            <a:ext cx="7380312" cy="34605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756773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 userDrawn="1"/>
        </p:nvSpPr>
        <p:spPr>
          <a:xfrm>
            <a:off x="3635896" y="927600"/>
            <a:ext cx="55081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14992"/>
            <a:ext cx="9144000" cy="230045"/>
          </a:xfrm>
          <a:prstGeom prst="rect">
            <a:avLst/>
          </a:prstGeom>
          <a:gradFill flip="none" rotWithShape="1">
            <a:gsLst>
              <a:gs pos="0">
                <a:srgbClr val="E75112"/>
              </a:gs>
              <a:gs pos="66000">
                <a:schemeClr val="accent3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7950" y="114992"/>
            <a:ext cx="636050" cy="230045"/>
          </a:xfrm>
          <a:prstGeom prst="rect">
            <a:avLst/>
          </a:prstGeom>
        </p:spPr>
      </p:pic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71800" y="6516000"/>
            <a:ext cx="5184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r>
              <a:rPr lang="fr-FR"/>
              <a:t>IN2P3</a:t>
            </a:r>
            <a:endParaRPr lang="fr-FR" dirty="0"/>
          </a:p>
        </p:txBody>
      </p:sp>
      <p:sp>
        <p:nvSpPr>
          <p:cNvPr id="17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316416" y="6516000"/>
            <a:ext cx="720000" cy="360000"/>
          </a:xfrm>
        </p:spPr>
        <p:txBody>
          <a:bodyPr/>
          <a:lstStyle>
            <a:lvl1pPr>
              <a:defRPr>
                <a:solidFill>
                  <a:srgbClr val="00294B"/>
                </a:solidFill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490662"/>
            <a:ext cx="8507950" cy="3460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E7511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1" name="Espace réservé de la date 1">
            <a:extLst>
              <a:ext uri="{FF2B5EF4-FFF2-40B4-BE49-F238E27FC236}">
                <a16:creationId xmlns:a16="http://schemas.microsoft.com/office/drawing/2014/main" id="{CF4F2A73-E7E8-ED4E-B141-EBEDEC70A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6516000"/>
            <a:ext cx="115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fld id="{C2EC5636-4150-234F-A1ED-76ED7A2DF755}" type="datetime1">
              <a:rPr lang="fr-FR" smtClean="0"/>
              <a:pPr/>
              <a:t>25/10/2023</a:t>
            </a:fld>
            <a:endParaRPr lang="en-GB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4CA93D-3525-9249-B3E5-5B6A2FA0EE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" y="6353630"/>
            <a:ext cx="828643" cy="459746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E5E46E5-25CC-C04F-874A-FB7B80D94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522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" y="0"/>
            <a:ext cx="9143697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6429" y="169116"/>
            <a:ext cx="7151141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5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" y="0"/>
            <a:ext cx="9143697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6429" y="169116"/>
            <a:ext cx="7151141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0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" y="1"/>
            <a:ext cx="91436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803" y="169116"/>
            <a:ext cx="6967776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30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" y="1"/>
            <a:ext cx="9143699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269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" y="0"/>
            <a:ext cx="91436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4" y="1681711"/>
            <a:ext cx="3868615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29274" y="2504599"/>
            <a:ext cx="3868615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8595" y="1681711"/>
            <a:ext cx="3887480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28595" y="2504599"/>
            <a:ext cx="3887480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71299" y="6467913"/>
            <a:ext cx="204694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493891" y="6467913"/>
            <a:ext cx="4156218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925757" y="6467913"/>
            <a:ext cx="2056255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1943804" y="169116"/>
            <a:ext cx="4828547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057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16632"/>
            <a:ext cx="9144000" cy="637887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771800" y="6516000"/>
            <a:ext cx="51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IN2P3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316416" y="651600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94B"/>
                </a:solidFill>
                <a:latin typeface="Arial Narrow" panose="020B0606020202030204" pitchFamily="34" charset="0"/>
              </a:defRPr>
            </a:lvl1pPr>
          </a:lstStyle>
          <a:p>
            <a:fld id="{5A41D906-68FB-4FCF-A226-CB4AF2FE620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977480" y="260648"/>
            <a:ext cx="4762872" cy="346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936104" y="114729"/>
            <a:ext cx="7380312" cy="637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7766BF7-7152-8F4D-833A-7A2060F77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5656" y="6516000"/>
            <a:ext cx="1152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294B"/>
                </a:solidFill>
              </a:defRPr>
            </a:lvl1pPr>
          </a:lstStyle>
          <a:p>
            <a:fld id="{41D919AD-F361-0444-935F-64BAA89FF726}" type="datetime1">
              <a:rPr lang="fr-FR" smtClean="0"/>
              <a:pPr/>
              <a:t>25/10/2023</a:t>
            </a:fld>
            <a:endParaRPr lang="en-GB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93441C-B2E9-4D43-A74F-FFEF6CF4D78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04" y="6286127"/>
            <a:ext cx="459746" cy="45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9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9273" y="364731"/>
            <a:ext cx="7885454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273" y="1825446"/>
            <a:ext cx="7885454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9274" y="6356721"/>
            <a:ext cx="205625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01/03/2020</a:t>
            </a:r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9136" y="6356721"/>
            <a:ext cx="3085729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8473" y="6356721"/>
            <a:ext cx="205625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90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/>
  <p:txStyles>
    <p:titleStyle>
      <a:lvl1pPr algn="l" defTabSz="776143" rtl="0" eaLnBrk="1" latinLnBrk="0" hangingPunct="1">
        <a:lnSpc>
          <a:spcPct val="90000"/>
        </a:lnSpc>
        <a:spcBef>
          <a:spcPct val="0"/>
        </a:spcBef>
        <a:buNone/>
        <a:defRPr sz="37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036" indent="-194036" algn="l" defTabSz="776143" rtl="0" eaLnBrk="1" latinLnBrk="0" hangingPunct="1">
        <a:lnSpc>
          <a:spcPct val="90000"/>
        </a:lnSpc>
        <a:spcBef>
          <a:spcPts val="849"/>
        </a:spcBef>
        <a:buFont typeface="Arial" panose="020B0604020202020204" pitchFamily="34" charset="0"/>
        <a:buChar char="•"/>
        <a:defRPr sz="2377" kern="1200">
          <a:solidFill>
            <a:schemeClr val="tx1"/>
          </a:solidFill>
          <a:latin typeface="+mn-lt"/>
          <a:ea typeface="+mn-ea"/>
          <a:cs typeface="+mn-cs"/>
        </a:defRPr>
      </a:lvl1pPr>
      <a:lvl2pPr marL="5821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970178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358250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746321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2134392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522464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910535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2986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1pPr>
      <a:lvl2pPr marL="3880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776143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3pPr>
      <a:lvl4pPr marL="1164214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552285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1940357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328428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71650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1045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z="1200" dirty="0" smtClean="0"/>
              <a:t>Lieu - </a:t>
            </a:r>
            <a:fld id="{46EB8C6B-0ADE-B046-862A-A80B3D8F920E}" type="datetime1">
              <a:rPr lang="fr-FR" sz="1200" smtClean="0"/>
              <a:pPr/>
              <a:t>25/10/2023</a:t>
            </a:fld>
            <a:endParaRPr lang="fr-FR" sz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PIP-II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185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>
          <a:xfrm>
            <a:off x="217967" y="1334454"/>
            <a:ext cx="681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07504" y="9087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kern="0" dirty="0" smtClean="0">
                <a:solidFill>
                  <a:srgbClr val="4564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COUPLEURS SSR2</a:t>
            </a:r>
            <a:endParaRPr lang="fr-FR" altLang="fr-FR" b="1" kern="0" dirty="0">
              <a:solidFill>
                <a:srgbClr val="45648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tr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Avancement technique – faits marquants sur l’année écoulée</a:t>
            </a:r>
            <a:endParaRPr lang="fr-FR" dirty="0"/>
          </a:p>
        </p:txBody>
      </p:sp>
      <p:sp>
        <p:nvSpPr>
          <p:cNvPr id="29" name="Rectangle 28"/>
          <p:cNvSpPr/>
          <p:nvPr/>
        </p:nvSpPr>
        <p:spPr>
          <a:xfrm>
            <a:off x="980030" y="1332256"/>
            <a:ext cx="3999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Livraison des coupleurs à Fermilab</a:t>
            </a:r>
            <a:endParaRPr lang="fr-FR" sz="1400" b="1" u="sng" dirty="0"/>
          </a:p>
        </p:txBody>
      </p:sp>
      <p:sp>
        <p:nvSpPr>
          <p:cNvPr id="13" name="Rectangle 12"/>
          <p:cNvSpPr/>
          <p:nvPr/>
        </p:nvSpPr>
        <p:spPr>
          <a:xfrm>
            <a:off x="217966" y="1844824"/>
            <a:ext cx="5146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ensembles « antenne, céramique, manchette » envoyés en janvier:</a:t>
            </a:r>
          </a:p>
          <a:p>
            <a:pPr marL="171450" indent="-171450">
              <a:buFontTx/>
              <a:buChar char="-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 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puissance réalisé à Fermilab avec succès d’un </a:t>
            </a: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ensemble</a:t>
            </a:r>
            <a:endParaRPr lang="fr-F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</a:t>
            </a:r>
            <a:r>
              <a:rPr lang="fr-FR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antenne endommagée </a:t>
            </a: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chez un sous-traitant.</a:t>
            </a:r>
          </a:p>
          <a:p>
            <a:endParaRPr lang="fr-F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coupleurs complètement assemblés chez PMB en mai</a:t>
            </a:r>
          </a:p>
          <a:p>
            <a:pPr marL="171450" indent="-171450">
              <a:buFontTx/>
              <a:buChar char="-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Qualité des coupleurs très bonne</a:t>
            </a:r>
          </a:p>
          <a:p>
            <a:pPr marL="171450" indent="-171450">
              <a:buFontTx/>
              <a:buChar char="-"/>
            </a:pPr>
            <a:endParaRPr lang="fr-FR" sz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coupleurs + 2 sections chaudes envoyés en juillet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Quelques non-conformités identifiées</a:t>
            </a:r>
          </a:p>
          <a:p>
            <a:pPr marL="171450" indent="-171450">
              <a:buFontTx/>
              <a:buChar char="-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Défauts sur dépôt cuivre coté bride cavité</a:t>
            </a:r>
          </a:p>
          <a:p>
            <a:pPr marL="171450" indent="-171450">
              <a:buFontTx/>
              <a:buChar char="-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Défauts sur un couteau CF </a:t>
            </a:r>
          </a:p>
          <a:p>
            <a:pPr marL="171450" indent="-171450">
              <a:buFontTx/>
              <a:buChar char="-"/>
            </a:pP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Manque de brasure (problème de nettoyage)</a:t>
            </a:r>
          </a:p>
          <a:p>
            <a:pPr marL="171450" indent="-171450">
              <a:buFontTx/>
              <a:buChar char="-"/>
            </a:pPr>
            <a:endParaRPr lang="fr-FR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Malheureusement, la série coupleur ne sera pas faite chez PMB. Qualité bonne mais délais de fabrication trop longs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414521"/>
            <a:ext cx="1484215" cy="1815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944" y="1414521"/>
            <a:ext cx="2068472" cy="1815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 15"/>
          <p:cNvPicPr/>
          <p:nvPr/>
        </p:nvPicPr>
        <p:blipFill>
          <a:blip r:embed="rId4"/>
          <a:stretch>
            <a:fillRect/>
          </a:stretch>
        </p:blipFill>
        <p:spPr>
          <a:xfrm>
            <a:off x="5364088" y="3326532"/>
            <a:ext cx="3672328" cy="27700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8118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Avancement technique – faits marquants sur l’année écoulée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07504" y="90872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kern="0" dirty="0" smtClean="0">
                <a:solidFill>
                  <a:srgbClr val="4564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TUNER SSR2</a:t>
            </a:r>
            <a:endParaRPr lang="fr-FR" altLang="fr-FR" b="1" kern="0" dirty="0">
              <a:solidFill>
                <a:srgbClr val="45648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7967" y="1334454"/>
            <a:ext cx="681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0030" y="1332256"/>
            <a:ext cx="43840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Validation de 3 tuners en cryostat vertical</a:t>
            </a:r>
            <a:endParaRPr lang="fr-FR" sz="1400" b="1" u="sng" dirty="0"/>
          </a:p>
        </p:txBody>
      </p:sp>
      <p:sp>
        <p:nvSpPr>
          <p:cNvPr id="13" name="Rectangle 12"/>
          <p:cNvSpPr/>
          <p:nvPr/>
        </p:nvSpPr>
        <p:spPr>
          <a:xfrm>
            <a:off x="217966" y="1700808"/>
            <a:ext cx="646910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 comportement des tuners (moteur + </a:t>
            </a:r>
            <a:r>
              <a:rPr lang="fr-FR" sz="12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piezos</a:t>
            </a: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Cycles de vieillissement des tuners dans le cryostat dédié réalisés.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85850" lvl="2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Appel d’offre série va être publié prochainement</a:t>
            </a:r>
          </a:p>
          <a:p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072" y="884999"/>
            <a:ext cx="2205408" cy="35925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988840"/>
            <a:ext cx="3238548" cy="2313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2878" y="1988840"/>
            <a:ext cx="3125346" cy="2313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/>
          <a:srcRect b="29285"/>
          <a:stretch/>
        </p:blipFill>
        <p:spPr>
          <a:xfrm>
            <a:off x="7081936" y="4553838"/>
            <a:ext cx="1522512" cy="217882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6" name="Groupe 25"/>
          <p:cNvGrpSpPr/>
          <p:nvPr/>
        </p:nvGrpSpPr>
        <p:grpSpPr>
          <a:xfrm>
            <a:off x="874819" y="4746020"/>
            <a:ext cx="5713405" cy="1712399"/>
            <a:chOff x="894522" y="4996541"/>
            <a:chExt cx="5512890" cy="1626380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2" y="4996542"/>
              <a:ext cx="5512890" cy="16263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3779912" y="4996541"/>
              <a:ext cx="2520280" cy="206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05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acteurs du projet : bilan et projections RH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0" y="897038"/>
            <a:ext cx="40001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 smtClean="0"/>
              <a:t>Bilan RH 2022 / 2023 :</a:t>
            </a:r>
          </a:p>
          <a:p>
            <a:r>
              <a:rPr lang="fr-FR" sz="1400" b="1" dirty="0" smtClean="0"/>
              <a:t>  </a:t>
            </a:r>
          </a:p>
          <a:p>
            <a:pPr marL="271463" lvl="1"/>
            <a:r>
              <a:rPr lang="fr-FR" sz="1400" dirty="0" smtClean="0"/>
              <a:t>1 Départ 2022 :</a:t>
            </a:r>
          </a:p>
          <a:p>
            <a:pPr lvl="1"/>
            <a:r>
              <a:rPr lang="fr-FR" sz="1400" dirty="0" smtClean="0"/>
              <a:t>- Ingénieur Qualité CDD</a:t>
            </a:r>
          </a:p>
          <a:p>
            <a:pPr lvl="1"/>
            <a:endParaRPr lang="fr-FR" sz="1400" dirty="0" smtClean="0"/>
          </a:p>
          <a:p>
            <a:pPr marL="271463"/>
            <a:r>
              <a:rPr lang="fr-FR" sz="1400" dirty="0" smtClean="0"/>
              <a:t>3 Départs 2023 :</a:t>
            </a:r>
          </a:p>
          <a:p>
            <a:pPr lvl="1"/>
            <a:r>
              <a:rPr lang="fr-FR" sz="1400" dirty="0" smtClean="0"/>
              <a:t>- AI BE mécanique </a:t>
            </a:r>
          </a:p>
          <a:p>
            <a:pPr lvl="1"/>
            <a:r>
              <a:rPr lang="fr-FR" sz="1400" dirty="0" smtClean="0"/>
              <a:t>- AI opérateur </a:t>
            </a:r>
            <a:r>
              <a:rPr lang="fr-FR" sz="1400" dirty="0" err="1" smtClean="0"/>
              <a:t>Supratech</a:t>
            </a:r>
            <a:endParaRPr lang="fr-FR" sz="1400" dirty="0" smtClean="0"/>
          </a:p>
          <a:p>
            <a:pPr lvl="1"/>
            <a:r>
              <a:rPr lang="fr-FR" sz="1400" dirty="0" smtClean="0"/>
              <a:t>- IE opérateur </a:t>
            </a:r>
            <a:r>
              <a:rPr lang="fr-FR" sz="1400" dirty="0" err="1" smtClean="0"/>
              <a:t>Supratech</a:t>
            </a:r>
            <a:endParaRPr lang="fr-FR" sz="1400" dirty="0" smtClean="0"/>
          </a:p>
          <a:p>
            <a:pPr lvl="1"/>
            <a:endParaRPr lang="fr-FR" sz="1400" dirty="0" smtClean="0"/>
          </a:p>
          <a:p>
            <a:pPr marL="271463" lvl="1"/>
            <a:r>
              <a:rPr lang="fr-FR" sz="1400" dirty="0" smtClean="0"/>
              <a:t>1 Arrivée 2023 : </a:t>
            </a:r>
          </a:p>
          <a:p>
            <a:pPr lvl="1"/>
            <a:r>
              <a:rPr lang="fr-FR" sz="1400" dirty="0" smtClean="0"/>
              <a:t>- AI opérateur </a:t>
            </a:r>
            <a:r>
              <a:rPr lang="fr-FR" sz="1400" dirty="0" err="1" smtClean="0"/>
              <a:t>Supratech</a:t>
            </a:r>
            <a:r>
              <a:rPr lang="fr-FR" sz="1400" dirty="0" smtClean="0"/>
              <a:t> CDD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fr-FR" sz="1400" b="1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1400" b="1" dirty="0" smtClean="0"/>
              <a:t>Projections </a:t>
            </a:r>
            <a:r>
              <a:rPr lang="fr-FR" sz="1400" b="1" dirty="0"/>
              <a:t>RH </a:t>
            </a:r>
            <a:r>
              <a:rPr lang="fr-FR" sz="1400" b="1" dirty="0" smtClean="0"/>
              <a:t>:  </a:t>
            </a:r>
          </a:p>
          <a:p>
            <a:pPr marL="271463"/>
            <a:endParaRPr lang="fr-FR" sz="1400" dirty="0" smtClean="0"/>
          </a:p>
          <a:p>
            <a:pPr marL="271463"/>
            <a:r>
              <a:rPr lang="fr-FR" sz="1400" dirty="0" smtClean="0"/>
              <a:t>Les projections RH pour la série n’évoluent pas, seulement décalées de 6 mois.</a:t>
            </a:r>
          </a:p>
          <a:p>
            <a:pPr marL="271463"/>
            <a:r>
              <a:rPr lang="fr-FR" sz="1400" dirty="0" smtClean="0"/>
              <a:t> </a:t>
            </a:r>
          </a:p>
          <a:p>
            <a:pPr marL="271463"/>
            <a:r>
              <a:rPr lang="fr-FR" sz="1400" dirty="0" smtClean="0"/>
              <a:t>Les demandes CDD suivantes restent d’actualité :</a:t>
            </a:r>
          </a:p>
          <a:p>
            <a:pPr marL="271463"/>
            <a:r>
              <a:rPr lang="fr-FR" sz="1400" dirty="0" smtClean="0">
                <a:sym typeface="Wingdings" panose="05000000000000000000" pitchFamily="2" charset="2"/>
              </a:rPr>
              <a:t>- 1 </a:t>
            </a:r>
            <a:r>
              <a:rPr lang="fr-FR" sz="1400" dirty="0">
                <a:sym typeface="Wingdings" panose="05000000000000000000" pitchFamily="2" charset="2"/>
              </a:rPr>
              <a:t>CDD IE pour les </a:t>
            </a:r>
            <a:r>
              <a:rPr lang="fr-FR" sz="1400" dirty="0" smtClean="0">
                <a:sym typeface="Wingdings" panose="05000000000000000000" pitchFamily="2" charset="2"/>
              </a:rPr>
              <a:t>tests </a:t>
            </a:r>
            <a:r>
              <a:rPr lang="fr-FR" sz="1400" dirty="0" smtClean="0">
                <a:sym typeface="Wingdings" panose="05000000000000000000" pitchFamily="2" charset="2"/>
              </a:rPr>
              <a:t>RF (demande en 2024 pour 2025)</a:t>
            </a:r>
          </a:p>
          <a:p>
            <a:pPr marL="271463"/>
            <a:r>
              <a:rPr lang="fr-FR" sz="1400" dirty="0" smtClean="0">
                <a:sym typeface="Wingdings" panose="05000000000000000000" pitchFamily="2" charset="2"/>
              </a:rPr>
              <a:t>- 1 </a:t>
            </a:r>
            <a:r>
              <a:rPr lang="fr-FR" sz="1400" dirty="0">
                <a:sym typeface="Wingdings" panose="05000000000000000000" pitchFamily="2" charset="2"/>
              </a:rPr>
              <a:t>CDD AI pour l’intégration en CV </a:t>
            </a:r>
            <a:r>
              <a:rPr lang="fr-FR" sz="1400" dirty="0" smtClean="0">
                <a:sym typeface="Wingdings" panose="05000000000000000000" pitchFamily="2" charset="2"/>
              </a:rPr>
              <a:t>(demande en 2023 pour </a:t>
            </a:r>
            <a:r>
              <a:rPr lang="fr-FR" sz="1400" dirty="0" smtClean="0">
                <a:sym typeface="Wingdings" panose="05000000000000000000" pitchFamily="2" charset="2"/>
              </a:rPr>
              <a:t>mi-2024 sur SUPRATECH)</a:t>
            </a:r>
            <a:endParaRPr lang="fr-FR" sz="1400" dirty="0" smtClean="0">
              <a:sym typeface="Wingdings" panose="05000000000000000000" pitchFamily="2" charset="2"/>
            </a:endParaRPr>
          </a:p>
        </p:txBody>
      </p: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3082974" y="1035555"/>
          <a:ext cx="5904000" cy="1892808"/>
        </p:xfrm>
        <a:graphic>
          <a:graphicData uri="http://schemas.openxmlformats.org/drawingml/2006/table">
            <a:tbl>
              <a:tblPr firstRow="1" firstCol="1" bandRow="1"/>
              <a:tblGrid>
                <a:gridCol w="324000">
                  <a:extLst>
                    <a:ext uri="{9D8B030D-6E8A-4147-A177-3AD203B41FA5}">
                      <a16:colId xmlns:a16="http://schemas.microsoft.com/office/drawing/2014/main" val="292432929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988795802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166615779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760028055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65751727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43210352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086207530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3127562712"/>
                    </a:ext>
                  </a:extLst>
                </a:gridCol>
              </a:tblGrid>
              <a:tr h="16732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0955" algn="ctr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endParaRPr lang="fr-FR" sz="12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0955" algn="l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endParaRPr lang="fr-FR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79686"/>
                  </a:ext>
                </a:extLst>
              </a:tr>
              <a:tr h="166746"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PROTOTYPAGE</a:t>
                      </a:r>
                      <a:endParaRPr lang="fr-FR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vert="vert2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Resp.</a:t>
                      </a:r>
                      <a:r>
                        <a:rPr lang="en-GB" sz="12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PIP-II </a:t>
                      </a:r>
                      <a:r>
                        <a:rPr lang="en-GB" sz="12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(5 </a:t>
                      </a:r>
                      <a:r>
                        <a:rPr lang="en-GB" sz="1200" b="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</a:t>
                      </a:r>
                      <a:r>
                        <a:rPr lang="en-GB" sz="12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fr-FR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0.25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165102"/>
                  </a:ext>
                </a:extLst>
              </a:tr>
              <a:tr h="166746">
                <a:tc vMerge="1">
                  <a:txBody>
                    <a:bodyPr/>
                    <a:lstStyle/>
                    <a:p>
                      <a:pPr marL="0" marR="0" lvl="0" indent="0" algn="l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Services &amp; plateforme </a:t>
                      </a:r>
                      <a:r>
                        <a:rPr lang="fr-FR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 pers)*</a:t>
                      </a:r>
                      <a:endParaRPr lang="fr-FR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634537"/>
                  </a:ext>
                </a:extLst>
              </a:tr>
              <a:tr h="16732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 </a:t>
                      </a:r>
                      <a:r>
                        <a:rPr lang="en-US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Cryo</a:t>
                      </a:r>
                      <a:r>
                        <a:rPr lang="en-US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(5 </a:t>
                      </a: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78" marR="685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73222"/>
                  </a:ext>
                </a:extLst>
              </a:tr>
              <a:tr h="167327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Supratech</a:t>
                      </a:r>
                      <a:r>
                        <a:rPr lang="en-US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(4</a:t>
                      </a:r>
                      <a:r>
                        <a:rPr lang="en-US" sz="12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marL="68578" marR="685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80149"/>
                  </a:ext>
                </a:extLst>
              </a:tr>
              <a:tr h="166746">
                <a:tc vMerge="1"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CDD IR </a:t>
                      </a:r>
                      <a:r>
                        <a:rPr lang="en-US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Qualité</a:t>
                      </a:r>
                      <a:endParaRPr lang="fr-FR" sz="1200" b="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0.1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699"/>
                  </a:ext>
                </a:extLst>
              </a:tr>
              <a:tr h="1595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fr-FR" sz="12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(ETP) sans CDD</a:t>
                      </a:r>
                      <a:endParaRPr lang="fr-FR" sz="1200" b="1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0.3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2.4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4657"/>
                  </a:ext>
                </a:extLst>
              </a:tr>
              <a:tr h="159533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(ETP)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0.3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chemeClr val="tx1"/>
                          </a:solidFill>
                        </a:rPr>
                        <a:t>2.5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3.4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37968"/>
                  </a:ext>
                </a:extLst>
              </a:tr>
              <a:tr h="159533">
                <a:tc grid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(ETP) sur 6 ans = 13.4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endParaRPr lang="en-GB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endParaRPr lang="fr-FR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884592"/>
                  </a:ext>
                </a:extLst>
              </a:tr>
            </a:tbl>
          </a:graphicData>
        </a:graphic>
      </p:graphicFrame>
      <p:sp>
        <p:nvSpPr>
          <p:cNvPr id="17" name="ZoneTexte 16"/>
          <p:cNvSpPr txBox="1"/>
          <p:nvPr/>
        </p:nvSpPr>
        <p:spPr>
          <a:xfrm>
            <a:off x="6311706" y="2928363"/>
            <a:ext cx="2832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285750"/>
            <a:r>
              <a:rPr lang="en-GB" sz="1200" i="1" dirty="0" smtClean="0"/>
              <a:t>* Resp. services &amp; </a:t>
            </a:r>
            <a:r>
              <a:rPr lang="en-GB" sz="1200" i="1" dirty="0" err="1" smtClean="0"/>
              <a:t>plateforme</a:t>
            </a:r>
            <a:r>
              <a:rPr lang="en-GB" sz="1200" i="1" dirty="0" smtClean="0"/>
              <a:t>, Expertise</a:t>
            </a:r>
            <a:endParaRPr lang="en-GB" sz="1200" i="1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299814"/>
              </p:ext>
            </p:extLst>
          </p:nvPr>
        </p:nvGraphicFramePr>
        <p:xfrm>
          <a:off x="4000136" y="3730769"/>
          <a:ext cx="4968550" cy="2523744"/>
        </p:xfrm>
        <a:graphic>
          <a:graphicData uri="http://schemas.openxmlformats.org/drawingml/2006/table">
            <a:tbl>
              <a:tblPr firstRow="1" firstCol="1" bandRow="1"/>
              <a:tblGrid>
                <a:gridCol w="296125">
                  <a:extLst>
                    <a:ext uri="{9D8B030D-6E8A-4147-A177-3AD203B41FA5}">
                      <a16:colId xmlns:a16="http://schemas.microsoft.com/office/drawing/2014/main" val="292432929"/>
                    </a:ext>
                  </a:extLst>
                </a:gridCol>
                <a:gridCol w="2040200">
                  <a:extLst>
                    <a:ext uri="{9D8B030D-6E8A-4147-A177-3AD203B41FA5}">
                      <a16:colId xmlns:a16="http://schemas.microsoft.com/office/drawing/2014/main" val="2988795802"/>
                    </a:ext>
                  </a:extLst>
                </a:gridCol>
                <a:gridCol w="526445">
                  <a:extLst>
                    <a:ext uri="{9D8B030D-6E8A-4147-A177-3AD203B41FA5}">
                      <a16:colId xmlns:a16="http://schemas.microsoft.com/office/drawing/2014/main" val="1166615779"/>
                    </a:ext>
                  </a:extLst>
                </a:gridCol>
                <a:gridCol w="526445">
                  <a:extLst>
                    <a:ext uri="{9D8B030D-6E8A-4147-A177-3AD203B41FA5}">
                      <a16:colId xmlns:a16="http://schemas.microsoft.com/office/drawing/2014/main" val="3760028055"/>
                    </a:ext>
                  </a:extLst>
                </a:gridCol>
                <a:gridCol w="526445">
                  <a:extLst>
                    <a:ext uri="{9D8B030D-6E8A-4147-A177-3AD203B41FA5}">
                      <a16:colId xmlns:a16="http://schemas.microsoft.com/office/drawing/2014/main" val="1657517271"/>
                    </a:ext>
                  </a:extLst>
                </a:gridCol>
                <a:gridCol w="526445">
                  <a:extLst>
                    <a:ext uri="{9D8B030D-6E8A-4147-A177-3AD203B41FA5}">
                      <a16:colId xmlns:a16="http://schemas.microsoft.com/office/drawing/2014/main" val="432103520"/>
                    </a:ext>
                  </a:extLst>
                </a:gridCol>
                <a:gridCol w="526445">
                  <a:extLst>
                    <a:ext uri="{9D8B030D-6E8A-4147-A177-3AD203B41FA5}">
                      <a16:colId xmlns:a16="http://schemas.microsoft.com/office/drawing/2014/main" val="445280695"/>
                    </a:ext>
                  </a:extLst>
                </a:gridCol>
              </a:tblGrid>
              <a:tr h="17288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20955" algn="ctr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endParaRPr lang="fr-FR" sz="12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0955" algn="l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endParaRPr lang="fr-FR" sz="1600" b="1" dirty="0">
                        <a:solidFill>
                          <a:srgbClr val="00206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500"/>
                        </a:spcAft>
                        <a:tabLst>
                          <a:tab pos="447675" algn="l"/>
                          <a:tab pos="89535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979686"/>
                  </a:ext>
                </a:extLst>
              </a:tr>
              <a:tr h="172882"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SERIE</a:t>
                      </a:r>
                      <a:endParaRPr lang="fr-FR" sz="1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vert="vert27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Resp.</a:t>
                      </a:r>
                      <a:r>
                        <a:rPr lang="en-GB" sz="12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PIP-II </a:t>
                      </a:r>
                      <a:r>
                        <a:rPr lang="en-GB" sz="12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(5 </a:t>
                      </a:r>
                      <a:r>
                        <a:rPr lang="en-GB" sz="1200" b="0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</a:t>
                      </a:r>
                      <a:r>
                        <a:rPr lang="en-GB" sz="1200" b="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fr-FR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165102"/>
                  </a:ext>
                </a:extLst>
              </a:tr>
              <a:tr h="172882">
                <a:tc vMerge="1">
                  <a:txBody>
                    <a:bodyPr/>
                    <a:lstStyle/>
                    <a:p>
                      <a:pPr marL="0" marR="0" lvl="0" indent="0" algn="l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Services &amp; plateforme </a:t>
                      </a:r>
                      <a:r>
                        <a:rPr lang="fr-FR" sz="1200" b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(6 pers)</a:t>
                      </a:r>
                      <a:endParaRPr lang="fr-FR" sz="1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634537"/>
                  </a:ext>
                </a:extLst>
              </a:tr>
              <a:tr h="17288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Service </a:t>
                      </a:r>
                      <a:r>
                        <a:rPr lang="en-US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Cryo</a:t>
                      </a:r>
                      <a:r>
                        <a:rPr lang="en-US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(5 </a:t>
                      </a: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: Test CV</a:t>
                      </a:r>
                      <a:endParaRPr lang="fr-FR" sz="12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873222"/>
                  </a:ext>
                </a:extLst>
              </a:tr>
              <a:tr h="17288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DC8E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Supratech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(3 </a:t>
                      </a: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pers</a:t>
                      </a:r>
                      <a:r>
                        <a:rPr lang="en-US" sz="12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: </a:t>
                      </a:r>
                      <a:r>
                        <a:rPr lang="en-US" sz="1200" b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Préparation</a:t>
                      </a:r>
                      <a:endParaRPr lang="fr-FR" sz="1200" b="0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280149"/>
                  </a:ext>
                </a:extLst>
              </a:tr>
              <a:tr h="17288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CDD IE Test RF </a:t>
                      </a:r>
                      <a:r>
                        <a:rPr lang="fr-FR" sz="12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2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lang="en-US" sz="1200" b="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définir</a:t>
                      </a:r>
                      <a:endParaRPr lang="fr-FR" sz="1200" b="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0.5</a:t>
                      </a: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756017"/>
                  </a:ext>
                </a:extLst>
              </a:tr>
              <a:tr h="17288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6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CDD AI Intégration CV </a:t>
                      </a:r>
                      <a:r>
                        <a:rPr lang="fr-FR" sz="1200" b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200" b="0" baseline="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lang="en-US" sz="1200" b="0" baseline="0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définir</a:t>
                      </a:r>
                      <a:endParaRPr lang="fr-FR" sz="1200" b="0" dirty="0" smtClean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0.5</a:t>
                      </a:r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1.0</a:t>
                      </a: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392173"/>
                  </a:ext>
                </a:extLst>
              </a:tr>
              <a:tr h="17288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fr-FR" sz="1200" b="1" baseline="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(ETP) sans CDD</a:t>
                      </a:r>
                      <a:endParaRPr lang="fr-FR" sz="1200" b="1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0.4</a:t>
                      </a:r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2.0</a:t>
                      </a:r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3.3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04657"/>
                  </a:ext>
                </a:extLst>
              </a:tr>
              <a:tr h="17288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(ETP)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600" b="1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0.4</a:t>
                      </a:r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2.0</a:t>
                      </a:r>
                      <a:endParaRPr lang="en-GB" sz="1200" b="1" dirty="0">
                        <a:solidFill>
                          <a:srgbClr val="0000FF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r>
                        <a:rPr lang="en-GB" sz="1200" b="1" dirty="0" smtClean="0">
                          <a:solidFill>
                            <a:srgbClr val="0000FF"/>
                          </a:solidFill>
                        </a:rPr>
                        <a:t>5.3</a:t>
                      </a: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4.9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r>
                        <a:rPr lang="fr-FR" sz="1200" b="1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fr-FR" sz="1200" b="1" dirty="0">
                        <a:solidFill>
                          <a:srgbClr val="0000FF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920307"/>
                  </a:ext>
                </a:extLst>
              </a:tr>
              <a:tr h="172882">
                <a:tc grid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(ETP) sur 4 ans = 15.4</a:t>
                      </a:r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34826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572000" algn="l"/>
                        </a:tabLst>
                        <a:defRPr/>
                      </a:pPr>
                      <a:endParaRPr lang="en-GB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0" algn="l"/>
                        </a:tabLst>
                      </a:pPr>
                      <a:endParaRPr lang="fr-FR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78" marR="68578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3131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57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19" y="1412776"/>
            <a:ext cx="8268097" cy="4171669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acteurs du projet : bilan et projections RH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084169" y="1484785"/>
            <a:ext cx="2016224" cy="40324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6012160" y="10434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Projection RH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dirty="0" smtClean="0"/>
              <a:t>IN2P3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Finances : les dépenses du projet </a:t>
            </a:r>
            <a:r>
              <a:rPr lang="mr-IN" dirty="0" smtClean="0"/>
              <a:t>–</a:t>
            </a:r>
            <a:r>
              <a:rPr lang="fr-FR" dirty="0" smtClean="0"/>
              <a:t> bilan et projections </a:t>
            </a:r>
            <a:r>
              <a:rPr lang="mr-IN" dirty="0" smtClean="0"/>
              <a:t>–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1560" y="929677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34861" y="1170337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Tableau remis à jour en 2023</a:t>
            </a: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5993739"/>
              </p:ext>
            </p:extLst>
          </p:nvPr>
        </p:nvGraphicFramePr>
        <p:xfrm>
          <a:off x="257539" y="3903657"/>
          <a:ext cx="8738053" cy="1824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Feuille de calcul" r:id="rId3" imgW="8258014" imgH="1724152" progId="Excel.Sheet.12">
                  <p:embed/>
                </p:oleObj>
              </mc:Choice>
              <mc:Fallback>
                <p:oleObj name="Feuille de calcul" r:id="rId3" imgW="8258014" imgH="1724152" progId="Excel.Sheet.12">
                  <p:embed/>
                  <p:pic>
                    <p:nvPicPr>
                      <p:cNvPr id="9" name="Obje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539" y="3903657"/>
                        <a:ext cx="8738053" cy="1824207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Ellipse 12"/>
          <p:cNvSpPr/>
          <p:nvPr/>
        </p:nvSpPr>
        <p:spPr>
          <a:xfrm>
            <a:off x="6817757" y="4725143"/>
            <a:ext cx="1440160" cy="216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234860" y="3430140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Tableau de 2022 avant augmentation significative des prix d’hélium</a:t>
            </a: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6817757" y="2260936"/>
            <a:ext cx="1440160" cy="2160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043608" y="5910127"/>
            <a:ext cx="76431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Coût des tests série : 373 k€ estimés en 2018 -&gt; 506 k€ en 2023 =&gt; + 133 k€!</a:t>
            </a:r>
            <a:endParaRPr lang="fr-FR" dirty="0">
              <a:solidFill>
                <a:srgbClr val="FF0000"/>
              </a:solidFill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559701"/>
              </p:ext>
            </p:extLst>
          </p:nvPr>
        </p:nvGraphicFramePr>
        <p:xfrm>
          <a:off x="214312" y="1507639"/>
          <a:ext cx="8715375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Feuille de calcul" r:id="rId5" imgW="8715438" imgH="1724152" progId="Excel.Sheet.12">
                  <p:embed/>
                </p:oleObj>
              </mc:Choice>
              <mc:Fallback>
                <p:oleObj name="Feuille de calcul" r:id="rId5" imgW="8715438" imgH="172415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4312" y="1507639"/>
                        <a:ext cx="8715375" cy="172402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272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Finances : les ressources du projet </a:t>
            </a:r>
            <a:r>
              <a:rPr lang="mr-IN" dirty="0" smtClean="0"/>
              <a:t>–</a:t>
            </a:r>
            <a:r>
              <a:rPr lang="fr-FR" dirty="0" smtClean="0"/>
              <a:t> bilan et projections </a:t>
            </a:r>
            <a:r>
              <a:rPr lang="mr-IN" dirty="0" smtClean="0"/>
              <a:t>–</a:t>
            </a:r>
            <a:endParaRPr lang="fr-FR" dirty="0"/>
          </a:p>
        </p:txBody>
      </p:sp>
      <p:sp>
        <p:nvSpPr>
          <p:cNvPr id="19" name="Rectangle 18"/>
          <p:cNvSpPr/>
          <p:nvPr/>
        </p:nvSpPr>
        <p:spPr>
          <a:xfrm>
            <a:off x="251520" y="1176040"/>
            <a:ext cx="72008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Demande en 2024 via </a:t>
            </a:r>
            <a:r>
              <a:rPr lang="fr-FR" altLang="fr-FR" u="sng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dialog</a:t>
            </a: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: 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CV1250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97000€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Crédit </a:t>
            </a:r>
            <a:r>
              <a:rPr lang="fr-FR" altLang="fr-FR" u="sng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Exceptionnel </a:t>
            </a: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d’Intervention pour CV800 et CV1250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300000€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PIP-II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148000€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1519" y="2591807"/>
            <a:ext cx="7200801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b="1" u="sng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Remise à jour des demandes 2024 suite au suivi de COPIL Supratech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CV1250 </a:t>
            </a:r>
            <a:r>
              <a:rPr lang="fr-FR" altLang="fr-FR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Stand-by. Plan de mise en service sur 3 ans à définir.</a:t>
            </a:r>
            <a:endParaRPr lang="fr-FR" altLang="fr-FR" u="sng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FontTx/>
              <a:buChar char="-"/>
            </a:pPr>
            <a:r>
              <a:rPr lang="fr-FR" altLang="fr-FR" u="sng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Crédit Exceptionnel d’Intervention pour </a:t>
            </a: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CV800 (ligne </a:t>
            </a:r>
            <a:r>
              <a:rPr lang="fr-FR" altLang="fr-FR" u="sng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cryo</a:t>
            </a: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) </a:t>
            </a:r>
            <a:r>
              <a:rPr lang="fr-FR" altLang="fr-FR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150000€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PIP-II (missions + tests cavités)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fr-FR" altLang="fr-FR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59000€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Dette ESS (Baie automate)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53000€ </a:t>
            </a:r>
          </a:p>
          <a:p>
            <a:pPr marL="742950" lvl="1" indent="-285750">
              <a:buFontTx/>
              <a:buChar char="-"/>
            </a:pP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FontTx/>
              <a:buChar char="-"/>
            </a:pPr>
            <a:r>
              <a:rPr lang="fr-FR" altLang="fr-FR" b="1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TOTAL</a:t>
            </a:r>
            <a:r>
              <a:rPr lang="fr-FR" altLang="fr-FR" b="1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: 262000€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518" y="4848623"/>
            <a:ext cx="7200802" cy="120032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altLang="fr-FR" b="1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Autres ressources possibles :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EUROLABS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: soutien pour le test des 3 cavités </a:t>
            </a:r>
            <a:r>
              <a:rPr lang="fr-FR" altLang="fr-FR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Zanon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à venir : 16800€</a:t>
            </a:r>
          </a:p>
          <a:p>
            <a:pPr marL="742950" lvl="1" indent="-285750">
              <a:buFontTx/>
              <a:buChar char="-"/>
            </a:pPr>
            <a:r>
              <a:rPr lang="fr-FR" altLang="fr-FR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Participation série SSR1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: 9 cavités automne 2024 ? (</a:t>
            </a:r>
            <a:r>
              <a:rPr lang="fr-FR" altLang="fr-FR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cf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points à discuter)</a:t>
            </a:r>
          </a:p>
          <a:p>
            <a:pPr marL="742950" lvl="1" indent="-285750">
              <a:buFontTx/>
              <a:buChar char="-"/>
            </a:pPr>
            <a:endParaRPr lang="fr-FR" altLang="fr-FR" kern="0" dirty="0" smtClean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3" name="Connecteur droit 22"/>
          <p:cNvCxnSpPr/>
          <p:nvPr/>
        </p:nvCxnSpPr>
        <p:spPr>
          <a:xfrm flipV="1">
            <a:off x="251518" y="1196753"/>
            <a:ext cx="7200802" cy="117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18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Résumé des difficultés en vue</a:t>
            </a:r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457200" y="981597"/>
            <a:ext cx="8229600" cy="52629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altLang="fr-FR" sz="1400" b="1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Coté RH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Echec recrutement ingénieur qualité! =&gt; besoin projet PIP2 + Supratech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Les 2 </a:t>
            </a:r>
            <a:r>
              <a:rPr lang="fr-FR" altLang="fr-FR" sz="1400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CDDs</a:t>
            </a: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demandés à l’IN2P3 (AI pour 2024 et IE pour 2025) ne sont pas garantis si non prioritaires dans classement labo 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altLang="fr-FR" sz="1400" kern="0" dirty="0" smtClean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altLang="fr-FR" sz="1400" b="1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Coté finances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L’IN2P3 a fourni le financement nécessaire jusqu’à présent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Est-ce que cela est garanti jusqu’à la fin du projet ? Notamment avec changement de direction 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Le financement type SE rend la gestion des dépenses très compliqué. Le labo a joué le jeu l’année dernière car 60 k€ avaient été remontés fin 2022 et ont été redonnés début 2023.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Cette année pas de report nécessaire. Tout le SE a été dépensé.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Financement de la jouvence CV800 non garanti encore!</a:t>
            </a:r>
            <a:endParaRPr lang="fr-FR" altLang="fr-FR" sz="1400" kern="0" dirty="0" smtClean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Un surcout pour la phase de production d’environ 130 k€ à cause de l’augmentation du coût de l’hélium!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Eurolabs</a:t>
            </a: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ne permettrait a priori pas de financer des tests série!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Contrat pour le test de SSR1 pour générer des fonds propres ?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altLang="fr-FR" sz="1400" kern="0" dirty="0" smtClean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altLang="fr-FR" sz="1400" b="1" u="sng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Coté technique 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Sur les livrables, il n’y a plus de risques importants car des </a:t>
            </a:r>
            <a:r>
              <a:rPr lang="fr-FR" altLang="fr-FR" sz="1400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protos</a:t>
            </a: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validés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Des incertitudes sur la capacité du futur industriel en charge de la série a être capable de réaliser un traitement de surface correct et fiable! Aujourd’hui aucune cavité validée après traitement par </a:t>
            </a:r>
            <a:r>
              <a:rPr lang="fr-FR" altLang="fr-FR" sz="1400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Zanon</a:t>
            </a: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!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Jouvence du CV800 va être réalisée l’année prochaine =&gt; arrêt total des tests entre mars et septembre 2024. Ceci va mobiliser une grande partie du service </a:t>
            </a:r>
            <a:r>
              <a:rPr lang="fr-FR" altLang="fr-FR" sz="1400" kern="0" dirty="0" err="1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cryo</a:t>
            </a:r>
            <a:r>
              <a:rPr lang="fr-FR" altLang="fr-FR" sz="1400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altLang="fr-FR" sz="1400" kern="0" dirty="0" smtClean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fr-FR" altLang="fr-FR" sz="1400" kern="0" dirty="0" smtClean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65055" y="232863"/>
            <a:ext cx="6784413" cy="366725"/>
          </a:xfrm>
        </p:spPr>
        <p:txBody>
          <a:bodyPr>
            <a:normAutofit fontScale="90000"/>
          </a:bodyPr>
          <a:lstStyle/>
          <a:p>
            <a:r>
              <a:rPr lang="fr-FR" dirty="0"/>
              <a:t>PIP-II 800 MeV SRF LINAC : </a:t>
            </a:r>
            <a:r>
              <a:rPr lang="fr-FR" dirty="0" smtClean="0"/>
              <a:t>SPOKE CRYOMODULE (SSR1 &amp; SSR2)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8" name="Espace réservé de la date 5">
            <a:extLst>
              <a:ext uri="{FF2B5EF4-FFF2-40B4-BE49-F238E27FC236}">
                <a16:creationId xmlns:a16="http://schemas.microsoft.com/office/drawing/2014/main" id="{61DAD8C6-DBD2-904A-932F-F9F0880EE871}"/>
              </a:ext>
            </a:extLst>
          </p:cNvPr>
          <p:cNvSpPr txBox="1">
            <a:spLocks/>
          </p:cNvSpPr>
          <p:nvPr/>
        </p:nvSpPr>
        <p:spPr>
          <a:xfrm>
            <a:off x="415782" y="5294691"/>
            <a:ext cx="2046944" cy="273539"/>
          </a:xfrm>
          <a:prstGeom prst="rect">
            <a:avLst/>
          </a:prstGeom>
        </p:spPr>
        <p:txBody>
          <a:bodyPr vert="horz" lIns="77615" tIns="38807" rIns="77615" bIns="38807" rtlCol="0" anchor="ctr"/>
          <a:lstStyle>
            <a:defPPr>
              <a:defRPr lang="fr-FR"/>
            </a:defPPr>
            <a:lvl1pPr algn="l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852949"/>
            <a:r>
              <a:rPr lang="fr-FR" sz="1019">
                <a:solidFill>
                  <a:prstClr val="white"/>
                </a:solidFill>
              </a:rPr>
              <a:t>14/10/2020</a:t>
            </a:r>
            <a:endParaRPr lang="fr-FR" sz="1019" dirty="0">
              <a:solidFill>
                <a:prstClr val="white"/>
              </a:solidFill>
            </a:endParaRPr>
          </a:p>
        </p:txBody>
      </p:sp>
      <p:grpSp>
        <p:nvGrpSpPr>
          <p:cNvPr id="79" name="Group 16"/>
          <p:cNvGrpSpPr>
            <a:grpSpLocks noChangeAspect="1"/>
          </p:cNvGrpSpPr>
          <p:nvPr/>
        </p:nvGrpSpPr>
        <p:grpSpPr>
          <a:xfrm>
            <a:off x="232420" y="1858905"/>
            <a:ext cx="5097972" cy="1447853"/>
            <a:chOff x="2017115" y="1297444"/>
            <a:chExt cx="5109770" cy="1451204"/>
          </a:xfrm>
        </p:grpSpPr>
        <p:pic>
          <p:nvPicPr>
            <p:cNvPr id="80" name="Picture 17"/>
            <p:cNvPicPr>
              <a:picLocks noChangeAspect="1"/>
            </p:cNvPicPr>
            <p:nvPr/>
          </p:nvPicPr>
          <p:blipFill rotWithShape="1">
            <a:blip r:embed="rId2"/>
            <a:srcRect l="3673" r="3323"/>
            <a:stretch/>
          </p:blipFill>
          <p:spPr>
            <a:xfrm>
              <a:off x="2017115" y="1313772"/>
              <a:ext cx="5109770" cy="1434876"/>
            </a:xfrm>
            <a:prstGeom prst="rect">
              <a:avLst/>
            </a:prstGeom>
          </p:spPr>
        </p:pic>
        <p:sp>
          <p:nvSpPr>
            <p:cNvPr id="81" name="Rounded Rectangle 8"/>
            <p:cNvSpPr/>
            <p:nvPr/>
          </p:nvSpPr>
          <p:spPr>
            <a:xfrm>
              <a:off x="4434840" y="1297444"/>
              <a:ext cx="1288324" cy="368071"/>
            </a:xfrm>
            <a:prstGeom prst="roundRect">
              <a:avLst>
                <a:gd name="adj" fmla="val 0"/>
              </a:avLst>
            </a:prstGeom>
            <a:noFill/>
            <a:ln w="28575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2949" fontAlgn="base">
                <a:spcBef>
                  <a:spcPct val="0"/>
                </a:spcBef>
                <a:spcAft>
                  <a:spcPct val="0"/>
                </a:spcAft>
              </a:pPr>
              <a:endParaRPr lang="en-US" sz="169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84" name="Table 23">
            <a:extLst/>
          </p:cNvPr>
          <p:cNvGraphicFramePr>
            <a:graphicFrameLocks noGrp="1"/>
          </p:cNvGraphicFramePr>
          <p:nvPr>
            <p:extLst/>
          </p:nvPr>
        </p:nvGraphicFramePr>
        <p:xfrm>
          <a:off x="232420" y="3336067"/>
          <a:ext cx="3291974" cy="24853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81942">
                  <a:extLst>
                    <a:ext uri="{9D8B030D-6E8A-4147-A177-3AD203B41FA5}">
                      <a16:colId xmlns:a16="http://schemas.microsoft.com/office/drawing/2014/main" val="2914799913"/>
                    </a:ext>
                  </a:extLst>
                </a:gridCol>
                <a:gridCol w="856691">
                  <a:extLst>
                    <a:ext uri="{9D8B030D-6E8A-4147-A177-3AD203B41FA5}">
                      <a16:colId xmlns:a16="http://schemas.microsoft.com/office/drawing/2014/main" val="2227684404"/>
                    </a:ext>
                  </a:extLst>
                </a:gridCol>
                <a:gridCol w="853341">
                  <a:extLst>
                    <a:ext uri="{9D8B030D-6E8A-4147-A177-3AD203B41FA5}">
                      <a16:colId xmlns:a16="http://schemas.microsoft.com/office/drawing/2014/main" val="2533625342"/>
                    </a:ext>
                  </a:extLst>
                </a:gridCol>
              </a:tblGrid>
              <a:tr h="565685">
                <a:tc>
                  <a:txBody>
                    <a:bodyPr/>
                    <a:lstStyle/>
                    <a:p>
                      <a:pPr marL="0" marR="0" indent="3810" algn="ctr" defTabSz="852488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SSR1  </a:t>
                      </a:r>
                      <a:endParaRPr lang="en-US" sz="14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8524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SSR2  </a:t>
                      </a:r>
                      <a:endParaRPr lang="en-US" sz="14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664714"/>
                  </a:ext>
                </a:extLst>
              </a:tr>
              <a:tr h="284588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#</a:t>
                      </a:r>
                      <a:r>
                        <a:rPr lang="en-US" sz="1400" b="1" baseline="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CMs</a:t>
                      </a:r>
                      <a:endParaRPr lang="en-US" sz="1400" b="1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7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extLst>
                  <a:ext uri="{0D108BD9-81ED-4DB2-BD59-A6C34878D82A}">
                    <a16:rowId xmlns:a16="http://schemas.microsoft.com/office/drawing/2014/main" val="2043943857"/>
                  </a:ext>
                </a:extLst>
              </a:tr>
              <a:tr h="284588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Cavities </a:t>
                      </a:r>
                      <a:r>
                        <a:rPr lang="en-US" sz="14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5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8</a:t>
                      </a:r>
                    </a:p>
                  </a:txBody>
                  <a:tcPr marL="77615" marR="77615" marT="38807" marB="38807"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77615" marR="77615" marT="38807" marB="38807" anchor="ctr"/>
                </a:tc>
                <a:extLst>
                  <a:ext uri="{0D108BD9-81ED-4DB2-BD59-A6C34878D82A}">
                    <a16:rowId xmlns:a16="http://schemas.microsoft.com/office/drawing/2014/main" val="3600660128"/>
                  </a:ext>
                </a:extLst>
              </a:tr>
              <a:tr h="284588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Solenoids </a:t>
                      </a:r>
                      <a:r>
                        <a:rPr lang="en-US" sz="14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per CM</a:t>
                      </a:r>
                      <a:endParaRPr lang="en-US" sz="14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extLst>
                  <a:ext uri="{0D108BD9-81ED-4DB2-BD59-A6C34878D82A}">
                    <a16:rowId xmlns:a16="http://schemas.microsoft.com/office/drawing/2014/main" val="3099187136"/>
                  </a:ext>
                </a:extLst>
              </a:tr>
              <a:tr h="523900"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configuration</a:t>
                      </a:r>
                      <a:b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en-US" sz="12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c:</a:t>
                      </a:r>
                      <a:r>
                        <a:rPr lang="en-US" sz="1200" b="0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cavities; s: solenoids</a:t>
                      </a:r>
                      <a:endParaRPr lang="en-US" sz="14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4x (csc)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sccsccsc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extLst>
                  <a:ext uri="{0D108BD9-81ED-4DB2-BD59-A6C34878D82A}">
                    <a16:rowId xmlns:a16="http://schemas.microsoft.com/office/drawing/2014/main" val="3145334658"/>
                  </a:ext>
                </a:extLst>
              </a:tr>
              <a:tr h="284588"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CM length</a:t>
                      </a:r>
                      <a:r>
                        <a:rPr lang="en-US" sz="1400" b="1" baseline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="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(m)</a:t>
                      </a:r>
                      <a:endParaRPr lang="en-US" sz="1400" b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5.2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tc>
                  <a:txBody>
                    <a:bodyPr/>
                    <a:lstStyle/>
                    <a:p>
                      <a:pPr marL="0" marR="0" lvl="0" indent="381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6.5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77615" marR="77615" marT="38807" marB="38807" anchor="ctr"/>
                </a:tc>
                <a:extLst>
                  <a:ext uri="{0D108BD9-81ED-4DB2-BD59-A6C34878D82A}">
                    <a16:rowId xmlns:a16="http://schemas.microsoft.com/office/drawing/2014/main" val="2274994483"/>
                  </a:ext>
                </a:extLst>
              </a:tr>
            </a:tbl>
          </a:graphicData>
        </a:graphic>
      </p:graphicFrame>
      <p:sp>
        <p:nvSpPr>
          <p:cNvPr id="86" name="Rectangle 85"/>
          <p:cNvSpPr/>
          <p:nvPr/>
        </p:nvSpPr>
        <p:spPr>
          <a:xfrm>
            <a:off x="2644562" y="3336067"/>
            <a:ext cx="879831" cy="22279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2949" fontAlgn="base">
              <a:spcBef>
                <a:spcPct val="0"/>
              </a:spcBef>
              <a:spcAft>
                <a:spcPct val="0"/>
              </a:spcAft>
            </a:pPr>
            <a:endParaRPr lang="fr-FR" sz="1698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7" name="Picture 3">
            <a:extLst>
              <a:ext uri="{FF2B5EF4-FFF2-40B4-BE49-F238E27FC236}">
                <a16:creationId xmlns:a16="http://schemas.microsoft.com/office/drawing/2014/main" id="{D61B4406-199F-41D0-B6E9-5C4F2371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227" y="3369190"/>
            <a:ext cx="2718906" cy="189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tangle 84"/>
          <p:cNvSpPr/>
          <p:nvPr/>
        </p:nvSpPr>
        <p:spPr>
          <a:xfrm>
            <a:off x="3978423" y="5288455"/>
            <a:ext cx="2217030" cy="406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en-US" sz="1019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SSR1 prototype cryomodule tested and validated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7040812" y="4066745"/>
            <a:ext cx="1403442" cy="5102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358" dirty="0" err="1">
                <a:solidFill>
                  <a:prstClr val="black"/>
                </a:solidFill>
                <a:latin typeface="Calibri" panose="020F0502020204030204"/>
              </a:rPr>
              <a:t>Courtesy</a:t>
            </a:r>
            <a:r>
              <a:rPr lang="fr-FR" sz="1358" dirty="0">
                <a:solidFill>
                  <a:prstClr val="black"/>
                </a:solidFill>
                <a:latin typeface="Calibri" panose="020F0502020204030204"/>
              </a:rPr>
              <a:t> of Donato </a:t>
            </a:r>
            <a:r>
              <a:rPr lang="fr-FR" sz="1358" dirty="0" err="1">
                <a:solidFill>
                  <a:prstClr val="black"/>
                </a:solidFill>
                <a:latin typeface="Calibri" panose="020F0502020204030204"/>
              </a:rPr>
              <a:t>Passarelli</a:t>
            </a:r>
            <a:endParaRPr lang="fr-FR" sz="1358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6583394" y="2801504"/>
            <a:ext cx="2318279" cy="4060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en-US" sz="1019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design of SSR2 cryomodule</a:t>
            </a:r>
          </a:p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en-US" sz="1019" b="1" i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(FDR Feb 2022)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/>
          </p:cNvSpPr>
          <p:nvPr/>
        </p:nvSpPr>
        <p:spPr>
          <a:xfrm>
            <a:off x="1271474" y="1415553"/>
            <a:ext cx="2839648" cy="363185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77500" lnSpcReduction="20000"/>
          </a:bodyPr>
          <a:lstStyle>
            <a:lvl1pPr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fr-FR"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388071"/>
            <a:r>
              <a:rPr lang="en-US" sz="2716" dirty="0">
                <a:solidFill>
                  <a:prstClr val="black"/>
                </a:solidFill>
              </a:rPr>
              <a:t>SSR CRYOMODULES</a:t>
            </a:r>
          </a:p>
        </p:txBody>
      </p:sp>
      <p:sp>
        <p:nvSpPr>
          <p:cNvPr id="2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71300" y="5708110"/>
            <a:ext cx="2046944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03/05/2022</a:t>
            </a:r>
          </a:p>
        </p:txBody>
      </p:sp>
      <p:sp>
        <p:nvSpPr>
          <p:cNvPr id="2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493892" y="5708110"/>
            <a:ext cx="4950788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Revue KDP2 – Contribution IN2P3 à PIP-II - Longuevergne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2E350298-3468-4DB1-8A6A-159254985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198" y="1607085"/>
            <a:ext cx="2686672" cy="118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7704" y="260648"/>
            <a:ext cx="6784413" cy="366725"/>
          </a:xfrm>
        </p:spPr>
        <p:txBody>
          <a:bodyPr>
            <a:normAutofit fontScale="90000"/>
          </a:bodyPr>
          <a:lstStyle/>
          <a:p>
            <a:r>
              <a:rPr lang="fr-FR" dirty="0"/>
              <a:t>PIP-II 800 MeV SRF LINAC : </a:t>
            </a:r>
            <a:r>
              <a:rPr lang="fr-FR" dirty="0" smtClean="0"/>
              <a:t>SSR2</a:t>
            </a:r>
            <a:r>
              <a:rPr lang="fr-FR" dirty="0"/>
              <a:t> </a:t>
            </a:r>
            <a:r>
              <a:rPr lang="fr-FR" dirty="0" err="1" smtClean="0"/>
              <a:t>dressed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71300" y="5708110"/>
            <a:ext cx="2046944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03/05/2022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67981" y="5299199"/>
            <a:ext cx="3300526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698" dirty="0">
                <a:solidFill>
                  <a:prstClr val="black"/>
                </a:solidFill>
                <a:latin typeface="Arial" charset="0"/>
                <a:cs typeface="Arial" charset="0"/>
              </a:rPr>
              <a:t>CAVITY + TUNER + COUPLER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3790"/>
            <a:ext cx="4439022" cy="396044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C0C1BF2-1044-4318-94F5-79A704A7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62" y="951884"/>
            <a:ext cx="4162229" cy="424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7135" y="228005"/>
            <a:ext cx="6784413" cy="366725"/>
          </a:xfrm>
        </p:spPr>
        <p:txBody>
          <a:bodyPr>
            <a:normAutofit fontScale="90000"/>
          </a:bodyPr>
          <a:lstStyle/>
          <a:p>
            <a:r>
              <a:rPr lang="fr-FR" dirty="0"/>
              <a:t>PIP-II 800 MeV SRF LINAC : </a:t>
            </a:r>
            <a:r>
              <a:rPr lang="fr-FR" dirty="0" smtClean="0"/>
              <a:t>SSR2</a:t>
            </a:r>
            <a:r>
              <a:rPr lang="fr-FR" dirty="0"/>
              <a:t> </a:t>
            </a:r>
            <a:r>
              <a:rPr lang="fr-FR" dirty="0" err="1" smtClean="0"/>
              <a:t>jacketed</a:t>
            </a:r>
            <a:r>
              <a:rPr lang="fr-FR" dirty="0" smtClean="0"/>
              <a:t> </a:t>
            </a:r>
            <a:r>
              <a:rPr lang="fr-FR" dirty="0" err="1" smtClean="0"/>
              <a:t>cavity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71300" y="5708110"/>
            <a:ext cx="2046944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03/05/2022</a:t>
            </a:r>
          </a:p>
        </p:txBody>
      </p:sp>
      <p:sp>
        <p:nvSpPr>
          <p:cNvPr id="2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493892" y="5708110"/>
            <a:ext cx="4950788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Revue KDP2 – Contribution IN2P3 à PIP-II - Longuevergne</a:t>
            </a:r>
          </a:p>
        </p:txBody>
      </p:sp>
      <p:sp>
        <p:nvSpPr>
          <p:cNvPr id="31" name="Espace réservé du texte 4"/>
          <p:cNvSpPr txBox="1">
            <a:spLocks/>
          </p:cNvSpPr>
          <p:nvPr/>
        </p:nvSpPr>
        <p:spPr>
          <a:xfrm>
            <a:off x="202762" y="1705479"/>
            <a:ext cx="4601427" cy="2261471"/>
          </a:xfr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1054" indent="-291054" defTabSz="388071">
              <a:defRPr/>
            </a:pPr>
            <a:r>
              <a:rPr lang="fr-FR" sz="1698" dirty="0"/>
              <a:t>Conception RF par Fermilab</a:t>
            </a:r>
          </a:p>
          <a:p>
            <a:pPr marL="291054" indent="-291054" defTabSz="388071">
              <a:defRPr/>
            </a:pPr>
            <a:r>
              <a:rPr lang="fr-FR" sz="1698" dirty="0"/>
              <a:t>Conception mécanique commune (Fermilab, IJCLab, BARC)</a:t>
            </a:r>
            <a:endParaRPr lang="fr-FR" sz="1358" dirty="0"/>
          </a:p>
        </p:txBody>
      </p:sp>
      <p:sp>
        <p:nvSpPr>
          <p:cNvPr id="32" name="ZoneTexte 31"/>
          <p:cNvSpPr txBox="1"/>
          <p:nvPr/>
        </p:nvSpPr>
        <p:spPr>
          <a:xfrm>
            <a:off x="2634696" y="3234361"/>
            <a:ext cx="2821773" cy="2443618"/>
          </a:xfrm>
          <a:prstGeom prst="rect">
            <a:avLst/>
          </a:prstGeom>
          <a:gradFill rotWithShape="1">
            <a:gsLst>
              <a:gs pos="0">
                <a:srgbClr val="004C97">
                  <a:tint val="100000"/>
                  <a:shade val="100000"/>
                  <a:satMod val="130000"/>
                </a:srgbClr>
              </a:gs>
              <a:gs pos="100000">
                <a:srgbClr val="004C97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Material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: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Bulk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Niobium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  <a:sym typeface="Symbol" panose="05050102010706020507" pitchFamily="18" charset="2"/>
              </a:rPr>
              <a:t> = 0.472</a:t>
            </a:r>
            <a:endParaRPr lang="fr-FR" sz="1528" kern="0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F</a:t>
            </a:r>
            <a:r>
              <a:rPr lang="fr-FR" sz="1528" kern="0" baseline="-25000" dirty="0">
                <a:solidFill>
                  <a:srgbClr val="FFFFFF"/>
                </a:solidFill>
                <a:latin typeface="Arial"/>
                <a:cs typeface="Arial" charset="0"/>
              </a:rPr>
              <a:t>0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= 325 MHz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T : 2K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Eacc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: 11.5 MV/m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Qo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&gt; 8</a:t>
            </a:r>
            <a:r>
              <a:rPr lang="fr-FR" sz="1528" kern="0" baseline="30000" dirty="0">
                <a:solidFill>
                  <a:srgbClr val="FFFFFF"/>
                </a:solidFill>
                <a:latin typeface="Arial"/>
                <a:cs typeface="Arial" charset="0"/>
              </a:rPr>
              <a:t>E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9 @ 11.5 MV/m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Bpk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/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Eacc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= 6.75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mT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/MV/m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Epk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/</a:t>
            </a:r>
            <a:r>
              <a:rPr lang="fr-FR" sz="1528" kern="0" dirty="0" err="1">
                <a:solidFill>
                  <a:srgbClr val="FFFFFF"/>
                </a:solidFill>
                <a:latin typeface="Arial"/>
                <a:cs typeface="Arial" charset="0"/>
              </a:rPr>
              <a:t>Eacc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= 3.5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r/Q = 305 </a:t>
            </a: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  <a:sym typeface="Symbol" panose="05050102010706020507" pitchFamily="18" charset="2"/>
              </a:rPr>
              <a:t></a:t>
            </a:r>
            <a:endParaRPr lang="fr-FR" sz="1528" kern="0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528" kern="0" dirty="0">
                <a:solidFill>
                  <a:srgbClr val="FFFFFF"/>
                </a:solidFill>
                <a:latin typeface="Arial"/>
                <a:cs typeface="Arial" charset="0"/>
              </a:rPr>
              <a:t> G = 115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"/>
          <a:srcRect b="50687"/>
          <a:stretch/>
        </p:blipFill>
        <p:spPr>
          <a:xfrm>
            <a:off x="7261317" y="3789772"/>
            <a:ext cx="1708861" cy="174790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5441" r="20303" b="4704"/>
          <a:stretch/>
        </p:blipFill>
        <p:spPr>
          <a:xfrm>
            <a:off x="110361" y="3343184"/>
            <a:ext cx="2258469" cy="213041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A816C693-8067-42DF-B4B5-636C4A7BB4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71" t="6479" r="27889" b="6054"/>
          <a:stretch/>
        </p:blipFill>
        <p:spPr>
          <a:xfrm>
            <a:off x="4073643" y="1489761"/>
            <a:ext cx="1791284" cy="1756586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396674" y="2970515"/>
            <a:ext cx="1829563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698" dirty="0">
                <a:solidFill>
                  <a:prstClr val="black"/>
                </a:solidFill>
                <a:latin typeface="Arial" charset="0"/>
                <a:cs typeface="Arial" charset="0"/>
              </a:rPr>
              <a:t>Cavité avec tank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772350" y="1355299"/>
            <a:ext cx="1539499" cy="35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698" dirty="0">
                <a:solidFill>
                  <a:prstClr val="black"/>
                </a:solidFill>
                <a:latin typeface="Arial" charset="0"/>
                <a:cs typeface="Arial" charset="0"/>
              </a:rPr>
              <a:t>Cavité nue</a:t>
            </a:r>
          </a:p>
        </p:txBody>
      </p:sp>
      <p:pic>
        <p:nvPicPr>
          <p:cNvPr id="39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A5FBE92-0AF5-4F73-B916-ED0B43EFB3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29" t="26739" r="-1" b="13270"/>
          <a:stretch/>
        </p:blipFill>
        <p:spPr>
          <a:xfrm>
            <a:off x="6107811" y="1694914"/>
            <a:ext cx="2673737" cy="1525257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2"/>
          <a:srcRect t="49010"/>
          <a:stretch/>
        </p:blipFill>
        <p:spPr>
          <a:xfrm>
            <a:off x="5554870" y="3732882"/>
            <a:ext cx="1706448" cy="1804795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6129936" y="2836216"/>
            <a:ext cx="1131381" cy="3536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698" dirty="0" err="1">
                <a:solidFill>
                  <a:prstClr val="black"/>
                </a:solidFill>
                <a:latin typeface="Calibri" panose="020F0502020204030204"/>
              </a:rPr>
              <a:t>Dec</a:t>
            </a:r>
            <a:r>
              <a:rPr lang="fr-FR" sz="1698" dirty="0">
                <a:solidFill>
                  <a:prstClr val="black"/>
                </a:solidFill>
                <a:latin typeface="Calibri" panose="020F0502020204030204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10556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Rappel de l’organisation – évolutions éventuelles</a:t>
            </a:r>
            <a:endParaRPr lang="fr-FR" dirty="0"/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596006" y="1217784"/>
            <a:ext cx="7992887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PIP-II SCOPE	</a:t>
            </a:r>
            <a:endParaRPr lang="en-US" sz="2400" dirty="0"/>
          </a:p>
        </p:txBody>
      </p:sp>
      <p:sp>
        <p:nvSpPr>
          <p:cNvPr id="51" name="ZoneTexte 50"/>
          <p:cNvSpPr txBox="1"/>
          <p:nvPr/>
        </p:nvSpPr>
        <p:spPr>
          <a:xfrm>
            <a:off x="6754015" y="5906298"/>
            <a:ext cx="125144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 err="1" smtClean="0"/>
              <a:t>Courtesy</a:t>
            </a:r>
            <a:r>
              <a:rPr lang="fr-FR" sz="1400" dirty="0" smtClean="0"/>
              <a:t> of Lia </a:t>
            </a:r>
            <a:r>
              <a:rPr lang="fr-FR" sz="1400" dirty="0" err="1" smtClean="0"/>
              <a:t>Merminga</a:t>
            </a:r>
            <a:endParaRPr lang="fr-FR" sz="14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26" y="1368542"/>
            <a:ext cx="8540992" cy="4254531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707904" y="1772816"/>
            <a:ext cx="1584176" cy="2160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00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7258" y="253809"/>
            <a:ext cx="6784413" cy="366725"/>
          </a:xfrm>
        </p:spPr>
        <p:txBody>
          <a:bodyPr>
            <a:normAutofit fontScale="90000"/>
          </a:bodyPr>
          <a:lstStyle/>
          <a:p>
            <a:r>
              <a:rPr lang="fr-FR" dirty="0"/>
              <a:t>PIP-II 800 MeV SRF LINAC : </a:t>
            </a:r>
            <a:r>
              <a:rPr lang="fr-FR" dirty="0" smtClean="0"/>
              <a:t>SSR2 tuner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71300" y="5708110"/>
            <a:ext cx="2046944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03/05/2022</a:t>
            </a:r>
          </a:p>
        </p:txBody>
      </p:sp>
      <p:sp>
        <p:nvSpPr>
          <p:cNvPr id="2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493892" y="5708110"/>
            <a:ext cx="4950788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Revue KDP2 – Contribution IN2P3 à PIP-II - Longuevergne</a:t>
            </a: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E056F2BD-E0D1-4E46-BEC7-7F2D6E88F2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1" t="5339" r="11734" b="3620"/>
          <a:stretch/>
        </p:blipFill>
        <p:spPr>
          <a:xfrm>
            <a:off x="4144154" y="1656496"/>
            <a:ext cx="2650623" cy="1954369"/>
          </a:xfrm>
          <a:prstGeom prst="rect">
            <a:avLst/>
          </a:prstGeom>
        </p:spPr>
      </p:pic>
      <p:graphicFrame>
        <p:nvGraphicFramePr>
          <p:cNvPr id="16" name="Content Placeholder 6">
            <a:extLst>
              <a:ext uri="{FF2B5EF4-FFF2-40B4-BE49-F238E27FC236}">
                <a16:creationId xmlns:a16="http://schemas.microsoft.com/office/drawing/2014/main" id="{C899DE99-1164-46BE-BF08-050C9C4BC7A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45553" y="1586284"/>
          <a:ext cx="3741069" cy="347470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800250">
                  <a:extLst>
                    <a:ext uri="{9D8B030D-6E8A-4147-A177-3AD203B41FA5}">
                      <a16:colId xmlns:a16="http://schemas.microsoft.com/office/drawing/2014/main" val="1639093322"/>
                    </a:ext>
                  </a:extLst>
                </a:gridCol>
                <a:gridCol w="1185694">
                  <a:extLst>
                    <a:ext uri="{9D8B030D-6E8A-4147-A177-3AD203B41FA5}">
                      <a16:colId xmlns:a16="http://schemas.microsoft.com/office/drawing/2014/main" val="2382296310"/>
                    </a:ext>
                  </a:extLst>
                </a:gridCol>
                <a:gridCol w="755125">
                  <a:extLst>
                    <a:ext uri="{9D8B030D-6E8A-4147-A177-3AD203B41FA5}">
                      <a16:colId xmlns:a16="http://schemas.microsoft.com/office/drawing/2014/main" val="1271752160"/>
                    </a:ext>
                  </a:extLst>
                </a:gridCol>
              </a:tblGrid>
              <a:tr h="430781">
                <a:tc>
                  <a:txBody>
                    <a:bodyPr/>
                    <a:lstStyle/>
                    <a:p>
                      <a:r>
                        <a:rPr lang="en-US" sz="1200" dirty="0"/>
                        <a:t>TRS parameter</a:t>
                      </a: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Value</a:t>
                      </a: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FDR results</a:t>
                      </a:r>
                    </a:p>
                  </a:txBody>
                  <a:tcPr marL="68578" marR="68578" marT="34289" marB="34289"/>
                </a:tc>
                <a:extLst>
                  <a:ext uri="{0D108BD9-81ED-4DB2-BD59-A6C34878D82A}">
                    <a16:rowId xmlns:a16="http://schemas.microsoft.com/office/drawing/2014/main" val="355760120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Tuner passive stiffness, </a:t>
                      </a:r>
                      <a:r>
                        <a:rPr lang="en-US" sz="12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kN</a:t>
                      </a:r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/mm</a:t>
                      </a: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≥30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36.2</a:t>
                      </a: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89097573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Slow tuner frequency range, kHz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≥ 130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157</a:t>
                      </a: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390073645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Stepper motor resolution, Hz/step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≤ 9.5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3.7 </a:t>
                      </a:r>
                      <a:r>
                        <a:rPr lang="en-US" sz="900" b="1" dirty="0">
                          <a:solidFill>
                            <a:srgbClr val="00B050"/>
                          </a:solidFill>
                        </a:rPr>
                        <a:t>(4.8 max)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762005722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Maximum force on the spindle system, N</a:t>
                      </a:r>
                      <a:endParaRPr lang="en-US" sz="1200" b="0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1300</a:t>
                      </a: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1293 </a:t>
                      </a:r>
                      <a:r>
                        <a:rPr lang="en-US" sz="900" b="1" dirty="0">
                          <a:solidFill>
                            <a:srgbClr val="00B050"/>
                          </a:solidFill>
                        </a:rPr>
                        <a:t>(for 157 kHz)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1648053300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Piezo tuner frequency range, Hz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≥ 700</a:t>
                      </a:r>
                      <a:endParaRPr lang="en-US" sz="1200" b="0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1136</a:t>
                      </a: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3084536252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Piezo tuner frequency resolution, Hz</a:t>
                      </a:r>
                      <a:endParaRPr lang="en-US" sz="1200" b="0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≤ 0.5</a:t>
                      </a:r>
                      <a:endParaRPr lang="en-US" sz="12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US" sz="1200" b="1" dirty="0">
                        <a:solidFill>
                          <a:srgbClr val="00B050"/>
                        </a:solidFill>
                      </a:endParaRP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1737039695"/>
                  </a:ext>
                </a:extLst>
              </a:tr>
              <a:tr h="430781">
                <a:tc>
                  <a:txBody>
                    <a:bodyPr/>
                    <a:lstStyle/>
                    <a:p>
                      <a:r>
                        <a:rPr lang="en-US" sz="1200" u="none" strike="noStrike" kern="12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Maximum operating force (each piezo capsule), N</a:t>
                      </a:r>
                      <a:endParaRPr lang="en-US" sz="1200" b="0" i="0" u="none" strike="noStrike" kern="1200" baseline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78" marR="68578" marT="34289" marB="342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2000</a:t>
                      </a:r>
                    </a:p>
                  </a:txBody>
                  <a:tcPr marL="68578" marR="68578" marT="34289" marB="342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B050"/>
                          </a:solidFill>
                        </a:rPr>
                        <a:t>1863</a:t>
                      </a:r>
                    </a:p>
                  </a:txBody>
                  <a:tcPr marL="68578" marR="68578" marT="34289" marB="34289" anchor="ctr"/>
                </a:tc>
                <a:extLst>
                  <a:ext uri="{0D108BD9-81ED-4DB2-BD59-A6C34878D82A}">
                    <a16:rowId xmlns:a16="http://schemas.microsoft.com/office/drawing/2014/main" val="1520543843"/>
                  </a:ext>
                </a:extLst>
              </a:tr>
            </a:tbl>
          </a:graphicData>
        </a:graphic>
      </p:graphicFrame>
      <p:pic>
        <p:nvPicPr>
          <p:cNvPr id="17" name="Picture 7">
            <a:extLst>
              <a:ext uri="{FF2B5EF4-FFF2-40B4-BE49-F238E27FC236}">
                <a16:creationId xmlns:a16="http://schemas.microsoft.com/office/drawing/2014/main" id="{364C67E9-10D8-428D-A298-C90D594873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08" t="7013" r="14922" b="3881"/>
          <a:stretch/>
        </p:blipFill>
        <p:spPr>
          <a:xfrm>
            <a:off x="5181393" y="3015419"/>
            <a:ext cx="3741833" cy="2542045"/>
          </a:xfrm>
          <a:prstGeom prst="rect">
            <a:avLst/>
          </a:prstGeom>
        </p:spPr>
      </p:pic>
      <p:sp>
        <p:nvSpPr>
          <p:cNvPr id="18" name="Espace réservé du texte 4"/>
          <p:cNvSpPr txBox="1">
            <a:spLocks/>
          </p:cNvSpPr>
          <p:nvPr/>
        </p:nvSpPr>
        <p:spPr>
          <a:xfrm>
            <a:off x="6894593" y="1861761"/>
            <a:ext cx="2545198" cy="1130736"/>
          </a:xfr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1054" indent="-291054" defTabSz="388071">
              <a:defRPr/>
            </a:pPr>
            <a:r>
              <a:rPr lang="fr-FR" sz="1698" dirty="0"/>
              <a:t>Conception par Fermilab (SSR1)</a:t>
            </a:r>
          </a:p>
        </p:txBody>
      </p:sp>
    </p:spTree>
    <p:extLst>
      <p:ext uri="{BB962C8B-B14F-4D97-AF65-F5344CB8AC3E}">
        <p14:creationId xmlns:p14="http://schemas.microsoft.com/office/powerpoint/2010/main" val="5950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1800" y="272617"/>
            <a:ext cx="6784413" cy="366725"/>
          </a:xfrm>
        </p:spPr>
        <p:txBody>
          <a:bodyPr>
            <a:normAutofit fontScale="90000"/>
          </a:bodyPr>
          <a:lstStyle/>
          <a:p>
            <a:r>
              <a:rPr lang="fr-FR" dirty="0"/>
              <a:t>PIP-II 800 MeV SRF LINAC : </a:t>
            </a:r>
            <a:r>
              <a:rPr lang="fr-FR" dirty="0" smtClean="0"/>
              <a:t>SSR Power Coupler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171300" y="5708110"/>
            <a:ext cx="2046944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03/05/2022</a:t>
            </a:r>
          </a:p>
        </p:txBody>
      </p:sp>
      <p:sp>
        <p:nvSpPr>
          <p:cNvPr id="2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493892" y="5708110"/>
            <a:ext cx="4950788" cy="273539"/>
          </a:xfrm>
        </p:spPr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Revue KDP2 – Contribution IN2P3 à PIP-II - Longuevergne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2C35FA7-6B73-4685-A72C-25B56AFFCE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9419" y="1427788"/>
            <a:ext cx="4958709" cy="2417284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F61FBA15-E84F-4556-8D7F-8DDC44EA6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858" y="3278551"/>
            <a:ext cx="2748442" cy="231447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0253" y="4345813"/>
            <a:ext cx="2870953" cy="82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-37729"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188" dirty="0">
                <a:solidFill>
                  <a:srgbClr val="404040"/>
                </a:solidFill>
                <a:latin typeface="Arial" charset="0"/>
                <a:cs typeface="Arial" charset="0"/>
              </a:rPr>
              <a:t>- Conception RF par Fermilab (SSR1)</a:t>
            </a:r>
          </a:p>
          <a:p>
            <a:pPr marL="0" lvl="1" indent="-37729"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z="1188" dirty="0">
                <a:solidFill>
                  <a:srgbClr val="404040"/>
                </a:solidFill>
                <a:latin typeface="Arial" charset="0"/>
                <a:cs typeface="Arial" charset="0"/>
              </a:rPr>
              <a:t>- Conception mécanique par Fermilab avec  « </a:t>
            </a:r>
            <a:r>
              <a:rPr lang="fr-FR" sz="1188" dirty="0" err="1">
                <a:solidFill>
                  <a:srgbClr val="404040"/>
                </a:solidFill>
                <a:latin typeface="Arial" charset="0"/>
                <a:cs typeface="Arial" charset="0"/>
              </a:rPr>
              <a:t>lessons</a:t>
            </a:r>
            <a:r>
              <a:rPr lang="fr-FR" sz="1188" dirty="0">
                <a:solidFill>
                  <a:srgbClr val="404040"/>
                </a:solidFill>
                <a:latin typeface="Arial" charset="0"/>
                <a:cs typeface="Arial" charset="0"/>
              </a:rPr>
              <a:t> </a:t>
            </a:r>
            <a:r>
              <a:rPr lang="fr-FR" sz="1188" dirty="0" err="1">
                <a:solidFill>
                  <a:srgbClr val="404040"/>
                </a:solidFill>
                <a:latin typeface="Arial" charset="0"/>
                <a:cs typeface="Arial" charset="0"/>
              </a:rPr>
              <a:t>learned</a:t>
            </a:r>
            <a:r>
              <a:rPr lang="fr-FR" sz="1188" dirty="0">
                <a:solidFill>
                  <a:srgbClr val="404040"/>
                </a:solidFill>
                <a:latin typeface="Arial" charset="0"/>
                <a:cs typeface="Arial" charset="0"/>
              </a:rPr>
              <a:t> » d’IJCLab (XFEL, …)</a:t>
            </a:r>
          </a:p>
        </p:txBody>
      </p:sp>
      <p:graphicFrame>
        <p:nvGraphicFramePr>
          <p:cNvPr id="27" name="Table 2">
            <a:extLst>
              <a:ext uri="{FF2B5EF4-FFF2-40B4-BE49-F238E27FC236}">
                <a16:creationId xmlns:a16="http://schemas.microsoft.com/office/drawing/2014/main" id="{84B09EFE-4B6B-40C3-9291-D4690FC208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55538" y="1570861"/>
          <a:ext cx="2990627" cy="1707688"/>
        </p:xfrm>
        <a:graphic>
          <a:graphicData uri="http://schemas.openxmlformats.org/drawingml/2006/table">
            <a:tbl>
              <a:tblPr/>
              <a:tblGrid>
                <a:gridCol w="1890289">
                  <a:extLst>
                    <a:ext uri="{9D8B030D-6E8A-4147-A177-3AD203B41FA5}">
                      <a16:colId xmlns:a16="http://schemas.microsoft.com/office/drawing/2014/main" val="1830162940"/>
                    </a:ext>
                  </a:extLst>
                </a:gridCol>
                <a:gridCol w="698559">
                  <a:extLst>
                    <a:ext uri="{9D8B030D-6E8A-4147-A177-3AD203B41FA5}">
                      <a16:colId xmlns:a16="http://schemas.microsoft.com/office/drawing/2014/main" val="2305520495"/>
                    </a:ext>
                  </a:extLst>
                </a:gridCol>
                <a:gridCol w="401779">
                  <a:extLst>
                    <a:ext uri="{9D8B030D-6E8A-4147-A177-3AD203B41FA5}">
                      <a16:colId xmlns:a16="http://schemas.microsoft.com/office/drawing/2014/main" val="2062408887"/>
                    </a:ext>
                  </a:extLst>
                </a:gridCol>
              </a:tblGrid>
              <a:tr h="14878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effectLst/>
                          <a:latin typeface="Calibri" panose="020F0502020204030204" pitchFamily="34" charset="0"/>
                        </a:rPr>
                        <a:t>Electromagnetic parameter </a:t>
                      </a:r>
                      <a:endParaRPr lang="en-US" sz="800" b="0" i="0" dirty="0">
                        <a:effectLst/>
                      </a:endParaRPr>
                    </a:p>
                  </a:txBody>
                  <a:tcPr marL="19425" marR="19425" marT="9712" marB="9712">
                    <a:lnL>
                      <a:noFill/>
                    </a:lnL>
                    <a:lnR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effectLst/>
                          <a:latin typeface="Calibri" panose="020F0502020204030204" pitchFamily="34" charset="0"/>
                        </a:rPr>
                        <a:t>Value </a:t>
                      </a:r>
                      <a:endParaRPr lang="en-US" sz="800" b="0" i="0" dirty="0"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effectLst/>
                        </a:rPr>
                        <a:t>Y/N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452442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Frequency, MHz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3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325 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6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6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6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6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454221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Bandwidth(S</a:t>
                      </a:r>
                      <a:r>
                        <a:rPr lang="en-US" sz="800" b="0" i="0" baseline="-2500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&lt;0.1), MHz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6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6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&gt; 1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6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7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7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6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7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27664"/>
                  </a:ext>
                </a:extLst>
              </a:tr>
              <a:tr h="2781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Average nominal operating power, kW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(CW, @20% reflection)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E071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7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7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7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11 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7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7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7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7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7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7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7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7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3006271"/>
                  </a:ext>
                </a:extLst>
              </a:tr>
              <a:tr h="40749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Design and Acceptance Testing power, kW 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(CW, full reflection, any phase)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7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7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7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12 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7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7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7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8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7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8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7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8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7973573"/>
                  </a:ext>
                </a:extLst>
              </a:tr>
              <a:tr h="27814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Loaded Q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7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5.05E+6 ± 25%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8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8C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8C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8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8C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507682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Maximum HV bias, kV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8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8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± 5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8C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8C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199793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Ceramic window dielectric loss constant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91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1E-4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C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9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C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9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9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9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397302"/>
                  </a:ext>
                </a:extLst>
              </a:tr>
            </a:tbl>
          </a:graphicData>
        </a:graphic>
      </p:graphicFrame>
      <p:graphicFrame>
        <p:nvGraphicFramePr>
          <p:cNvPr id="28" name="Table 11">
            <a:extLst>
              <a:ext uri="{FF2B5EF4-FFF2-40B4-BE49-F238E27FC236}">
                <a16:creationId xmlns:a16="http://schemas.microsoft.com/office/drawing/2014/main" id="{6DA0CAA7-DC31-4DAB-808A-95425818934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855538" y="3453120"/>
          <a:ext cx="3017502" cy="1785384"/>
        </p:xfrm>
        <a:graphic>
          <a:graphicData uri="http://schemas.openxmlformats.org/drawingml/2006/table">
            <a:tbl>
              <a:tblPr/>
              <a:tblGrid>
                <a:gridCol w="1886424">
                  <a:extLst>
                    <a:ext uri="{9D8B030D-6E8A-4147-A177-3AD203B41FA5}">
                      <a16:colId xmlns:a16="http://schemas.microsoft.com/office/drawing/2014/main" val="2727520100"/>
                    </a:ext>
                  </a:extLst>
                </a:gridCol>
                <a:gridCol w="711858">
                  <a:extLst>
                    <a:ext uri="{9D8B030D-6E8A-4147-A177-3AD203B41FA5}">
                      <a16:colId xmlns:a16="http://schemas.microsoft.com/office/drawing/2014/main" val="4081786288"/>
                    </a:ext>
                  </a:extLst>
                </a:gridCol>
                <a:gridCol w="419220">
                  <a:extLst>
                    <a:ext uri="{9D8B030D-6E8A-4147-A177-3AD203B41FA5}">
                      <a16:colId xmlns:a16="http://schemas.microsoft.com/office/drawing/2014/main" val="3684853886"/>
                    </a:ext>
                  </a:extLst>
                </a:gridCol>
              </a:tblGrid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 Thermal parameter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D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E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D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E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Value 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E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E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D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E4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effectLst/>
                          <a:latin typeface="Calibri" panose="020F0502020204030204" pitchFamily="34" charset="0"/>
                        </a:rPr>
                        <a:t>Y/N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E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E4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D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E4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514102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Thermal intercepts (nominal), K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E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E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E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E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5 and 50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E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E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E4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E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E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E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E4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E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77915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Temperature at 5 K intercept, K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00E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F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E7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F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15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E0F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F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E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E0F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E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EB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E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822475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Temperature at 35-50 K intercept, K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F3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F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F0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F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80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20F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F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F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20F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F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E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F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4742791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Maximum 2K heat load, W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60FD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FA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F8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FA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1.0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60FA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FA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F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FE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60FA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FE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F5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20FE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48144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Maximum 5K heat load, W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FF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FA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3.5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0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FE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0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800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0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20FE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0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117502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Maximum 35-50K heat load, W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0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0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0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15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0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0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0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0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0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0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0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300576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Maximum ceramic flange temperature, K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0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1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0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01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325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E01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1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1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E01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1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0E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1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522097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Antenna cooling media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C017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1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01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1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Dry Air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1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1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1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1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1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1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16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1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598924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Air flow rate, g/s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2020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2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01D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2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3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602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2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1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2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602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2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1B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2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841280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Max cooling air pressure drop, bar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6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24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1 </a:t>
                      </a:r>
                      <a:endParaRPr lang="en-US" sz="800" b="0" i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2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2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2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22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2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3524"/>
                  </a:ext>
                </a:extLst>
              </a:tr>
              <a:tr h="148782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Air output temperature, K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A02C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028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0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0" i="0" dirty="0">
                          <a:solidFill>
                            <a:srgbClr val="004C97"/>
                          </a:solidFill>
                          <a:effectLst/>
                          <a:latin typeface="Calibri" panose="020F0502020204030204" pitchFamily="34" charset="0"/>
                        </a:rPr>
                        <a:t>&lt; 323 </a:t>
                      </a:r>
                      <a:endParaRPr lang="en-US" sz="800" b="0" i="0" dirty="0">
                        <a:solidFill>
                          <a:srgbClr val="004C97"/>
                        </a:solidFill>
                        <a:effectLst/>
                      </a:endParaRP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2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3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800" b="1" i="0" dirty="0">
                          <a:solidFill>
                            <a:srgbClr val="00B050"/>
                          </a:solidFill>
                          <a:effectLst/>
                        </a:rPr>
                        <a:t>Y</a:t>
                      </a:r>
                    </a:p>
                  </a:txBody>
                  <a:tcPr marL="19425" marR="19425" marT="9712" marB="9712">
                    <a:lnL w="6350" cap="flat" cmpd="sng" algn="ctr">
                      <a:solidFill>
                        <a:srgbClr val="402F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3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2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35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664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71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Rappel de l’organisation – évolutions éventuelles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79862" y="765803"/>
            <a:ext cx="828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Structuration du (Master) Projet </a:t>
            </a:r>
          </a:p>
          <a:p>
            <a:endParaRPr lang="fr-FR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3" name="Rectangle à coins arrondis 22"/>
          <p:cNvSpPr/>
          <p:nvPr/>
        </p:nvSpPr>
        <p:spPr>
          <a:xfrm>
            <a:off x="107504" y="1196751"/>
            <a:ext cx="4320480" cy="4994787"/>
          </a:xfrm>
          <a:prstGeom prst="roundRect">
            <a:avLst>
              <a:gd name="adj" fmla="val 741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4" name="Rectangle 23"/>
          <p:cNvSpPr/>
          <p:nvPr/>
        </p:nvSpPr>
        <p:spPr>
          <a:xfrm>
            <a:off x="82435" y="1224633"/>
            <a:ext cx="419911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US" sz="1400" b="1" u="sng" dirty="0" smtClean="0">
                <a:solidFill>
                  <a:schemeClr val="accent5">
                    <a:lumMod val="75000"/>
                  </a:schemeClr>
                </a:solidFill>
                <a:cs typeface="Arial"/>
              </a:rPr>
              <a:t>PIP-II </a:t>
            </a:r>
            <a:r>
              <a:rPr lang="en-US" sz="1400" b="1" u="sng" dirty="0" err="1">
                <a:solidFill>
                  <a:schemeClr val="accent5">
                    <a:lumMod val="75000"/>
                  </a:schemeClr>
                </a:solidFill>
                <a:cs typeface="Arial"/>
              </a:rPr>
              <a:t>Prototypage</a:t>
            </a:r>
            <a:r>
              <a:rPr lang="en-US" sz="1400" b="1" u="sng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 (pre‐production</a:t>
            </a:r>
            <a:r>
              <a:rPr lang="en-US" sz="1400" b="1" u="sng" dirty="0" smtClean="0">
                <a:solidFill>
                  <a:schemeClr val="accent5">
                    <a:lumMod val="75000"/>
                  </a:schemeClr>
                </a:solidFill>
                <a:cs typeface="Arial"/>
              </a:rPr>
              <a:t>) </a:t>
            </a:r>
            <a:r>
              <a:rPr lang="en-US" sz="1400" b="1" u="sng" dirty="0">
                <a:solidFill>
                  <a:schemeClr val="accent5">
                    <a:lumMod val="75000"/>
                  </a:schemeClr>
                </a:solidFill>
                <a:cs typeface="Arial"/>
              </a:rPr>
              <a:t>2018-2023 </a:t>
            </a:r>
            <a:r>
              <a:rPr lang="en-US" sz="1400" b="1" u="sng" dirty="0" smtClean="0">
                <a:solidFill>
                  <a:schemeClr val="accent5">
                    <a:lumMod val="75000"/>
                  </a:schemeClr>
                </a:solidFill>
                <a:cs typeface="Arial"/>
              </a:rPr>
              <a:t>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Conception des composants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Fabrication de composants prototypes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Test </a:t>
            </a:r>
            <a:r>
              <a:rPr lang="fr-FR" sz="1100" dirty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de </a:t>
            </a:r>
            <a:r>
              <a:rPr lang="fr-FR" sz="11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composants, traitement de surface,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1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rPr>
              <a:t>Design final des composants de série SSR2</a:t>
            </a:r>
            <a:endParaRPr lang="fr-FR" sz="11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6795" y="2275139"/>
            <a:ext cx="282973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8299" lvl="1" indent="-285742" defTabSz="914373">
              <a:buFont typeface="Wingdings" panose="05000000000000000000" pitchFamily="2" charset="2"/>
              <a:buChar char="q"/>
            </a:pPr>
            <a:r>
              <a:rPr lang="en-US" sz="1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Cavités</a:t>
            </a: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: Total 6</a:t>
            </a:r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Soutien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au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suivi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de 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fabrication et de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préparation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Préparation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quasi-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complète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d’1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cavité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@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IJCLab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Validation 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des 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6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cavités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proto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en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CV800 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@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IJCLab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Re-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conditionnement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@IJCLab (BCP, HPR)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si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besoin</a:t>
            </a:r>
            <a:endParaRPr lang="en-US" sz="1100" dirty="0" smtClean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468299" lvl="1" indent="-285742" defTabSz="914373"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Tuners: Total 5</a:t>
            </a: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Fourniture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de 5 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tuners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Validation de 4 tuners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en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</a:t>
            </a:r>
            <a:r>
              <a:rPr lang="en-US" sz="1100" dirty="0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CV</a:t>
            </a: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endParaRPr lang="en-US" sz="1400" dirty="0" smtClean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  <a:p>
            <a:pPr marL="468299" lvl="1" indent="-285742" defTabSz="914373">
              <a:buFont typeface="Wingdings" panose="05000000000000000000" pitchFamily="2" charset="2"/>
              <a:buChar char="q"/>
            </a:pPr>
            <a:r>
              <a:rPr lang="en-US" sz="14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Coupleurs</a:t>
            </a: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  <a:cs typeface="Arial"/>
              </a:rPr>
              <a:t> de puissance : Total 4</a:t>
            </a:r>
          </a:p>
          <a:p>
            <a:pPr marL="733403" lvl="1" indent="-285742" defTabSz="914373">
              <a:buFont typeface="Wingdings" panose="05000000000000000000" pitchFamily="2" charset="2"/>
              <a:buChar char="§"/>
            </a:pPr>
            <a:r>
              <a:rPr lang="en-US" sz="1100" dirty="0" err="1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Fourniture</a:t>
            </a: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 de 4 </a:t>
            </a:r>
            <a:r>
              <a:rPr lang="en-US" sz="1100" dirty="0" err="1" smtClean="0">
                <a:solidFill>
                  <a:prstClr val="black"/>
                </a:solidFill>
                <a:latin typeface="Calibri" panose="020F0502020204030204" pitchFamily="34" charset="0"/>
                <a:cs typeface="Arial"/>
              </a:rPr>
              <a:t>coupleurs</a:t>
            </a:r>
            <a:endParaRPr lang="en-US" sz="1100" dirty="0">
              <a:solidFill>
                <a:prstClr val="black"/>
              </a:solidFill>
              <a:latin typeface="Calibri" panose="020F0502020204030204" pitchFamily="34" charset="0"/>
              <a:cs typeface="Arial"/>
            </a:endParaRPr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34" y="5306353"/>
            <a:ext cx="1458774" cy="68012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3026653" y="1555886"/>
            <a:ext cx="1229794" cy="2547424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4566759" y="1194979"/>
            <a:ext cx="4469657" cy="2440517"/>
            <a:chOff x="5397160" y="1470435"/>
            <a:chExt cx="3949362" cy="2156426"/>
          </a:xfrm>
        </p:grpSpPr>
        <p:sp>
          <p:nvSpPr>
            <p:cNvPr id="47" name="Rectangle à coins arrondis 46"/>
            <p:cNvSpPr/>
            <p:nvPr/>
          </p:nvSpPr>
          <p:spPr>
            <a:xfrm>
              <a:off x="5397160" y="1470435"/>
              <a:ext cx="3949362" cy="2156426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3"/>
              <a:endParaRPr lang="en-GB" sz="140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473093" y="1507203"/>
              <a:ext cx="2791860" cy="20940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3"/>
              <a:r>
                <a:rPr lang="en-US" sz="1400" b="1" u="sng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Arial"/>
                </a:rPr>
                <a:t>PIP-II </a:t>
              </a:r>
              <a:r>
                <a:rPr lang="en-US" sz="1400" b="1" u="sng" dirty="0" err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Arial"/>
                </a:rPr>
                <a:t>série</a:t>
              </a:r>
              <a:r>
                <a:rPr lang="en-US" sz="1400" b="1" u="sng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Arial"/>
                </a:rPr>
                <a:t> (production) – 2023-2026 :</a:t>
              </a:r>
              <a:endParaRPr lang="en-US" sz="1400" b="1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Arial"/>
              </a:endParaRPr>
            </a:p>
            <a:p>
              <a:pPr marL="285750" indent="-285750" defTabSz="914373">
                <a:buFont typeface="Wingdings" panose="05000000000000000000" pitchFamily="2" charset="2"/>
                <a:buChar char="§"/>
              </a:pPr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Qualification de 33 cavités SSR2 (5 x 6 CM + 3 </a:t>
              </a:r>
              <a:r>
                <a:rPr lang="fr-FR" sz="1200" dirty="0" err="1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spares</a:t>
              </a:r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)</a:t>
              </a:r>
            </a:p>
            <a:p>
              <a:pPr defTabSz="914373"/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endParaRPr>
            </a:p>
            <a:p>
              <a:pPr marL="360363" lvl="1" indent="-360363" defTabSz="914373">
                <a:buFont typeface="Wingdings" panose="05000000000000000000" pitchFamily="2" charset="2"/>
                <a:buChar char="q"/>
              </a:pPr>
              <a:r>
                <a:rPr lang="en-US" sz="14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cs typeface="Arial"/>
                </a:rPr>
                <a:t>Cavités</a:t>
              </a:r>
              <a:r>
                <a:rPr lang="en-US" sz="1400" b="1" dirty="0" smtClean="0">
                  <a:solidFill>
                    <a:srgbClr val="002060"/>
                  </a:solidFill>
                  <a:latin typeface="Calibri" panose="020F0502020204030204" pitchFamily="34" charset="0"/>
                  <a:cs typeface="Arial"/>
                </a:rPr>
                <a:t> : </a:t>
              </a:r>
              <a:r>
                <a:rPr lang="en-US" sz="1400" b="1" dirty="0">
                  <a:solidFill>
                    <a:srgbClr val="002060"/>
                  </a:solidFill>
                  <a:latin typeface="Calibri" panose="020F0502020204030204" pitchFamily="34" charset="0"/>
                  <a:cs typeface="Arial"/>
                </a:rPr>
                <a:t>Total 33</a:t>
              </a:r>
            </a:p>
            <a:p>
              <a:pPr marL="534988" lvl="1" indent="-284163" defTabSz="914373">
                <a:buFont typeface="Wingdings" panose="05000000000000000000" pitchFamily="2" charset="2"/>
                <a:buChar char="§"/>
              </a:pPr>
              <a:r>
                <a:rPr lang="en-US" sz="12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Soutien</a:t>
              </a: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 au </a:t>
              </a:r>
              <a:r>
                <a:rPr lang="en-US" sz="1200" dirty="0" err="1">
                  <a:solidFill>
                    <a:prstClr val="black"/>
                  </a:solidFill>
                  <a:latin typeface="Calibri" panose="020F0502020204030204" pitchFamily="34" charset="0"/>
                </a:rPr>
                <a:t>suivi</a:t>
              </a: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</a:rPr>
                <a:t> de 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fabrication et de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préparation</a:t>
              </a:r>
              <a:endParaRPr lang="en-US" sz="1200" dirty="0">
                <a:solidFill>
                  <a:prstClr val="black"/>
                </a:solidFill>
                <a:latin typeface="Calibri" panose="020F0502020204030204" pitchFamily="34" charset="0"/>
              </a:endParaRPr>
            </a:p>
            <a:p>
              <a:pPr marL="534988" lvl="1" indent="-284163" defTabSz="914373">
                <a:buFont typeface="Wingdings" panose="05000000000000000000" pitchFamily="2" charset="2"/>
                <a:buChar char="§"/>
              </a:pP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Validation des 33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cavités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en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CV </a:t>
              </a:r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@</a:t>
              </a:r>
              <a:r>
                <a:rPr lang="fr-FR" sz="1200" dirty="0" err="1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IJCLab</a:t>
              </a:r>
              <a:endParaRPr lang="fr-FR" sz="1200" dirty="0" smtClean="0">
                <a:solidFill>
                  <a:srgbClr val="000000"/>
                </a:solidFill>
                <a:ea typeface="Arial" panose="020B0604020202020204" pitchFamily="34" charset="0"/>
                <a:cs typeface="Calibri" panose="020F0502020204030204" pitchFamily="34" charset="0"/>
              </a:endParaRPr>
            </a:p>
            <a:p>
              <a:pPr marL="534988" lvl="1" indent="-284163" defTabSz="914373">
                <a:buFont typeface="Wingdings" panose="05000000000000000000" pitchFamily="2" charset="2"/>
                <a:buChar char="§"/>
              </a:pP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Re‐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conditionnement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</a:t>
              </a:r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@</a:t>
              </a:r>
              <a:r>
                <a:rPr lang="fr-FR" sz="1200" dirty="0" err="1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IJCLab</a:t>
              </a:r>
              <a:r>
                <a:rPr lang="fr-FR" sz="1200" dirty="0" smtClean="0">
                  <a:solidFill>
                    <a:srgbClr val="000000"/>
                  </a:solidFill>
                  <a:ea typeface="Arial" panose="020B0604020202020204" pitchFamily="34" charset="0"/>
                  <a:cs typeface="Calibri" panose="020F0502020204030204" pitchFamily="34" charset="0"/>
                </a:rPr>
                <a:t> (BCP, HPR)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si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besoin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dans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la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limite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 de 25%</a:t>
              </a:r>
            </a:p>
            <a:p>
              <a:pPr marL="534988" lvl="1" indent="-284163" defTabSz="914373">
                <a:buFont typeface="Wingdings" panose="05000000000000000000" pitchFamily="2" charset="2"/>
                <a:buChar char="§"/>
              </a:pP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Envoi par lot à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Arial"/>
                </a:rPr>
                <a:t>Fermilab</a:t>
              </a:r>
              <a:endParaRPr lang="en-US" sz="1200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4572000" y="3861050"/>
            <a:ext cx="4464415" cy="2366968"/>
            <a:chOff x="5536788" y="1586484"/>
            <a:chExt cx="3816627" cy="2039018"/>
          </a:xfrm>
        </p:grpSpPr>
        <p:sp>
          <p:nvSpPr>
            <p:cNvPr id="52" name="Rectangle à coins arrondis 51"/>
            <p:cNvSpPr/>
            <p:nvPr/>
          </p:nvSpPr>
          <p:spPr>
            <a:xfrm>
              <a:off x="5536788" y="1586484"/>
              <a:ext cx="3816627" cy="2039018"/>
            </a:xfrm>
            <a:prstGeom prst="roundRect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3"/>
              <a:endParaRPr lang="en-GB" sz="1400">
                <a:solidFill>
                  <a:prstClr val="white"/>
                </a:solidFill>
                <a:latin typeface="Calibri" panose="020F0502020204030204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613447" y="1927310"/>
              <a:ext cx="2729825" cy="1246126"/>
            </a:xfrm>
            <a:prstGeom prst="rect">
              <a:avLst/>
            </a:prstGeom>
            <a:ln w="28575">
              <a:solidFill>
                <a:schemeClr val="accent5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ctr" defTabSz="914373"/>
              <a:r>
                <a:rPr lang="en-US" sz="1400" b="1" u="sng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Arial"/>
                </a:rPr>
                <a:t>UPGRADE CV800:</a:t>
              </a:r>
              <a:endParaRPr lang="en-US" sz="1400" b="1" u="sng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Arial"/>
              </a:endParaRPr>
            </a:p>
            <a:p>
              <a:pPr defTabSz="914373"/>
              <a:endParaRPr lang="en-US" sz="1400" b="1" dirty="0">
                <a:solidFill>
                  <a:prstClr val="black"/>
                </a:solidFill>
                <a:latin typeface="Calibri" panose="020F0502020204030204" pitchFamily="34" charset="0"/>
                <a:cs typeface="Arial"/>
              </a:endParaRPr>
            </a:p>
            <a:p>
              <a:pPr marL="276203" indent="-285742" defTabSz="914373">
                <a:buFont typeface="Wingdings" panose="05000000000000000000" pitchFamily="2" charset="2"/>
                <a:buChar char="§"/>
              </a:pP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Mise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en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operation du CV1250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en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stand-by</a:t>
              </a:r>
            </a:p>
            <a:p>
              <a:pPr marL="276203" indent="-285742" defTabSz="914373">
                <a:buFont typeface="Wingdings" panose="05000000000000000000" pitchFamily="2" charset="2"/>
                <a:buChar char="§"/>
              </a:pP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Plateforme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necessaire à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l’operation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est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hors budget</a:t>
              </a:r>
            </a:p>
            <a:p>
              <a:pPr marL="276203" indent="-285742" defTabSz="914373">
                <a:buFont typeface="Wingdings" panose="05000000000000000000" pitchFamily="2" charset="2"/>
                <a:buChar char="§"/>
              </a:pP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Trop de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risque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pour le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projet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PIP2</a:t>
              </a:r>
            </a:p>
            <a:p>
              <a:pPr marL="276203" indent="-285742" defTabSz="914373">
                <a:buFont typeface="Wingdings" panose="05000000000000000000" pitchFamily="2" charset="2"/>
                <a:buChar char="§"/>
              </a:pP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Choix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de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prioriser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la </a:t>
              </a:r>
              <a:r>
                <a:rPr lang="en-US" sz="1200" dirty="0" err="1" smtClean="0">
                  <a:solidFill>
                    <a:prstClr val="black"/>
                  </a:solidFill>
                  <a:latin typeface="Calibri" panose="020F0502020204030204" pitchFamily="34" charset="0"/>
                </a:rPr>
                <a:t>mise</a:t>
              </a:r>
              <a:r>
                <a:rPr lang="en-US" sz="1200" dirty="0" smtClean="0">
                  <a:solidFill>
                    <a:prstClr val="black"/>
                  </a:solidFill>
                  <a:latin typeface="Calibri" panose="020F0502020204030204" pitchFamily="34" charset="0"/>
                </a:rPr>
                <a:t> à jour du CV800</a:t>
              </a:r>
            </a:p>
          </p:txBody>
        </p:sp>
      </p:grpSp>
      <p:pic>
        <p:nvPicPr>
          <p:cNvPr id="55" name="Picture 26">
            <a:extLst>
              <a:ext uri="{FF2B5EF4-FFF2-40B4-BE49-F238E27FC236}">
                <a16:creationId xmlns:a16="http://schemas.microsoft.com/office/drawing/2014/main" id="{E056F2BD-E0D1-4E46-BEC7-7F2D6E88F2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61" t="5339" r="11734" b="3620"/>
          <a:stretch/>
        </p:blipFill>
        <p:spPr>
          <a:xfrm>
            <a:off x="3129120" y="4306465"/>
            <a:ext cx="1024860" cy="75565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076056" y="6228018"/>
            <a:ext cx="352839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Hors projet PIP2 mais fortement lié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7709450" y="1329862"/>
            <a:ext cx="1047951" cy="2170750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6" t="-335" r="42626"/>
          <a:stretch/>
        </p:blipFill>
        <p:spPr>
          <a:xfrm>
            <a:off x="7784773" y="4006561"/>
            <a:ext cx="1047951" cy="21707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21153988">
            <a:off x="4970636" y="3803758"/>
            <a:ext cx="2657396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Changement de stratégie!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399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Organisation du (Master) Projet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87235" y="886552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La gouvernance du (master) projet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426105"/>
            <a:ext cx="8677275" cy="4486275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H="1">
            <a:off x="3923928" y="4293096"/>
            <a:ext cx="936104" cy="16192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9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Planning et chemin critique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87235" y="776468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PLANNING GLOBAL PIP-II (daté d’octobre 2023)</a:t>
            </a: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1" y="1069951"/>
            <a:ext cx="9024009" cy="43557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509125" y="5427239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Marché Niobium série : Ningxia, livraison à partir de mars 2024</a:t>
            </a:r>
          </a:p>
          <a:p>
            <a:r>
              <a:rPr lang="fr-FR" dirty="0" smtClean="0"/>
              <a:t>Marché Cavité série : publication d’ici la fin de l’année</a:t>
            </a:r>
          </a:p>
          <a:p>
            <a:r>
              <a:rPr lang="fr-FR" dirty="0" smtClean="0"/>
              <a:t>Premières livraisons février 2025 à IJCLab ambitieux!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36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Planning et chemin critique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7" y="946238"/>
            <a:ext cx="8280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PLANNING </a:t>
            </a:r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IN2P3 pour PIP-II daté du KDP2 mai 2022 pour rappel</a:t>
            </a:r>
          </a:p>
          <a:p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=&gt; 6 mois de retards.</a:t>
            </a: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09108"/>
            <a:ext cx="8903699" cy="2997019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V="1">
            <a:off x="323527" y="1315570"/>
            <a:ext cx="8363273" cy="4345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1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4294967295"/>
          </p:nvPr>
        </p:nvSpPr>
        <p:spPr>
          <a:xfrm>
            <a:off x="1835696" y="6320193"/>
            <a:ext cx="5184000" cy="360000"/>
          </a:xfrm>
        </p:spPr>
        <p:txBody>
          <a:bodyPr/>
          <a:lstStyle/>
          <a:p>
            <a:r>
              <a:rPr lang="fr-FR" smtClean="0"/>
              <a:t>IN2P3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4294967295"/>
          </p:nvPr>
        </p:nvSpPr>
        <p:spPr>
          <a:xfrm>
            <a:off x="1475656" y="6516000"/>
            <a:ext cx="1152000" cy="360000"/>
          </a:xfrm>
        </p:spPr>
        <p:txBody>
          <a:bodyPr/>
          <a:lstStyle/>
          <a:p>
            <a:fld id="{2286A1D0-96F7-294A-BDF0-BB132E9CC2D8}" type="datetime1">
              <a:rPr lang="fr-FR" smtClean="0"/>
              <a:pPr/>
              <a:t>25/10/2023</a:t>
            </a:fld>
            <a:endParaRPr lang="en-GB" dirty="0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Planning et chemin critique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23527" y="946238"/>
            <a:ext cx="8280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kern="0" dirty="0" smtClean="0">
                <a:solidFill>
                  <a:schemeClr val="accent3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Les jalons des fournitures IN2P3</a:t>
            </a:r>
            <a:endParaRPr lang="fr-FR" altLang="fr-FR" kern="0" dirty="0">
              <a:solidFill>
                <a:schemeClr val="accent3">
                  <a:lumMod val="50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Espace réservé du contenu 3"/>
          <p:cNvSpPr>
            <a:spLocks noGrp="1"/>
          </p:cNvSpPr>
          <p:nvPr>
            <p:ph sz="half" idx="4294967295"/>
          </p:nvPr>
        </p:nvSpPr>
        <p:spPr>
          <a:xfrm>
            <a:off x="156027" y="1378216"/>
            <a:ext cx="8530773" cy="147222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2000" dirty="0" smtClean="0"/>
              <a:t>Livraison cavités ~ 3 cavités/mois</a:t>
            </a:r>
          </a:p>
          <a:p>
            <a:r>
              <a:rPr lang="fr-FR" sz="2000" dirty="0" smtClean="0"/>
              <a:t>Tests cavités envisagés ~ 2  cavités/mois =&gt; 6 cavités en 3 mois.</a:t>
            </a:r>
          </a:p>
          <a:p>
            <a:r>
              <a:rPr lang="fr-FR" sz="2000" dirty="0" smtClean="0"/>
              <a:t>Prévoir retraitement de 1.5 cavités/batch (25%) + 1 test : ~ 2 mois</a:t>
            </a:r>
          </a:p>
          <a:p>
            <a:r>
              <a:rPr lang="fr-FR" sz="2000" dirty="0" smtClean="0"/>
              <a:t>Depuis l’EAP dernier, 6 mois de retard après </a:t>
            </a:r>
            <a:r>
              <a:rPr lang="fr-FR" sz="2000" dirty="0" err="1" smtClean="0"/>
              <a:t>re-baseline</a:t>
            </a:r>
            <a:r>
              <a:rPr lang="fr-FR" sz="2000" dirty="0" smtClean="0"/>
              <a:t>.</a:t>
            </a:r>
          </a:p>
          <a:p>
            <a:pPr lvl="1"/>
            <a:r>
              <a:rPr lang="fr-FR" sz="1600" dirty="0" smtClean="0"/>
              <a:t>Pas de compression de la « durée de séjour à IJCLab », marges conservées!</a:t>
            </a:r>
          </a:p>
          <a:p>
            <a:endParaRPr lang="fr-FR" sz="2000" dirty="0" smtClean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530477"/>
              </p:ext>
            </p:extLst>
          </p:nvPr>
        </p:nvGraphicFramePr>
        <p:xfrm>
          <a:off x="457200" y="3274970"/>
          <a:ext cx="7892001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1">
                  <a:extLst>
                    <a:ext uri="{9D8B030D-6E8A-4147-A177-3AD203B41FA5}">
                      <a16:colId xmlns:a16="http://schemas.microsoft.com/office/drawing/2014/main" val="266899403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85124376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92286976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50392341"/>
                    </a:ext>
                  </a:extLst>
                </a:gridCol>
                <a:gridCol w="1051242">
                  <a:extLst>
                    <a:ext uri="{9D8B030D-6E8A-4147-A177-3AD203B41FA5}">
                      <a16:colId xmlns:a16="http://schemas.microsoft.com/office/drawing/2014/main" val="1673908663"/>
                    </a:ext>
                  </a:extLst>
                </a:gridCol>
                <a:gridCol w="1304580">
                  <a:extLst>
                    <a:ext uri="{9D8B030D-6E8A-4147-A177-3AD203B41FA5}">
                      <a16:colId xmlns:a16="http://schemas.microsoft.com/office/drawing/2014/main" val="2441311239"/>
                    </a:ext>
                  </a:extLst>
                </a:gridCol>
                <a:gridCol w="1431724">
                  <a:extLst>
                    <a:ext uri="{9D8B030D-6E8A-4147-A177-3AD203B41FA5}">
                      <a16:colId xmlns:a16="http://schemas.microsoft.com/office/drawing/2014/main" val="2760653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Réception</a:t>
                      </a:r>
                    </a:p>
                    <a:p>
                      <a:pPr algn="ctr"/>
                      <a:r>
                        <a:rPr lang="fr-FR" sz="1400" dirty="0" smtClean="0"/>
                        <a:t>IJCLab</a:t>
                      </a:r>
                    </a:p>
                    <a:p>
                      <a:pPr algn="ctr"/>
                      <a:r>
                        <a:rPr lang="fr-FR" sz="1400" dirty="0" smtClean="0"/>
                        <a:t>(CD3)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Réception</a:t>
                      </a:r>
                    </a:p>
                    <a:p>
                      <a:pPr algn="ctr"/>
                      <a:r>
                        <a:rPr lang="fr-FR" sz="1400" dirty="0" smtClean="0"/>
                        <a:t>IJCLab</a:t>
                      </a:r>
                    </a:p>
                    <a:p>
                      <a:pPr algn="ctr"/>
                      <a:r>
                        <a:rPr lang="fr-FR" sz="1400" dirty="0" smtClean="0"/>
                        <a:t>(</a:t>
                      </a:r>
                      <a:r>
                        <a:rPr lang="fr-FR" sz="1400" dirty="0" err="1" smtClean="0"/>
                        <a:t>current</a:t>
                      </a:r>
                      <a:r>
                        <a:rPr lang="fr-FR" sz="1400" dirty="0" smtClean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Expédition</a:t>
                      </a:r>
                      <a:r>
                        <a:rPr lang="fr-FR" sz="1400" baseline="0" dirty="0" smtClean="0"/>
                        <a:t> 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Fermilab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(CD3)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Expédition</a:t>
                      </a:r>
                      <a:r>
                        <a:rPr lang="fr-FR" sz="1400" baseline="0" dirty="0" smtClean="0"/>
                        <a:t> 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Fermilab</a:t>
                      </a:r>
                    </a:p>
                    <a:p>
                      <a:pPr algn="ctr"/>
                      <a:r>
                        <a:rPr lang="fr-FR" sz="1400" baseline="0" dirty="0" smtClean="0"/>
                        <a:t>(</a:t>
                      </a:r>
                      <a:r>
                        <a:rPr lang="fr-FR" sz="1400" baseline="0" dirty="0" err="1" smtClean="0"/>
                        <a:t>current</a:t>
                      </a:r>
                      <a:r>
                        <a:rPr lang="fr-FR" sz="1400" baseline="0" dirty="0" smtClean="0"/>
                        <a:t>)</a:t>
                      </a:r>
                      <a:endParaRPr lang="fr-FR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Retard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Marge (mois)</a:t>
                      </a:r>
                      <a:r>
                        <a:rPr lang="fr-FR" sz="1400" baseline="0" dirty="0" smtClean="0"/>
                        <a:t> (intégrant 25% retraitement)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6142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Batch 1 (6)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Sep 24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Fev</a:t>
                      </a:r>
                      <a:r>
                        <a:rPr lang="fr-FR" sz="140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smtClean="0"/>
                        <a:t>Avr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Oct</a:t>
                      </a:r>
                      <a:r>
                        <a:rPr lang="fr-FR" sz="140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 mois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3/5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7829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Batch 2 (6)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Nov</a:t>
                      </a:r>
                      <a:r>
                        <a:rPr lang="fr-FR" sz="1400" dirty="0" smtClean="0"/>
                        <a:t> 24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Mai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Juil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Fev</a:t>
                      </a:r>
                      <a:r>
                        <a:rPr lang="fr-FR" sz="1400" dirty="0" smtClean="0"/>
                        <a:t> 26</a:t>
                      </a:r>
                      <a:endParaRPr lang="fr-FR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4/6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8663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Batch 3 (6)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Jan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Juil</a:t>
                      </a:r>
                      <a:r>
                        <a:rPr lang="fr-FR" sz="140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Oct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Mai 26</a:t>
                      </a:r>
                      <a:endParaRPr lang="fr-FR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5/7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300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Batch 4 (5)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Mar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Oct</a:t>
                      </a:r>
                      <a:r>
                        <a:rPr lang="fr-FR" sz="140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Jan 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Aou</a:t>
                      </a:r>
                      <a:r>
                        <a:rPr lang="fr-FR" sz="1400" dirty="0" smtClean="0"/>
                        <a:t> 26</a:t>
                      </a:r>
                      <a:endParaRPr lang="fr-FR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6/8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810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Batch 5 (5)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Mai</a:t>
                      </a:r>
                      <a:r>
                        <a:rPr lang="fr-FR" sz="1400" baseline="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Dec</a:t>
                      </a:r>
                      <a:r>
                        <a:rPr lang="fr-FR" sz="140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smtClean="0"/>
                        <a:t>Avr 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Nov</a:t>
                      </a:r>
                      <a:r>
                        <a:rPr lang="fr-FR" sz="1400" dirty="0" smtClean="0"/>
                        <a:t> 26</a:t>
                      </a:r>
                      <a:endParaRPr lang="fr-FR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7/9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0896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smtClean="0"/>
                        <a:t>Batch 6 (5)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Juil</a:t>
                      </a:r>
                      <a:r>
                        <a:rPr lang="fr-FR" sz="1400" dirty="0" smtClean="0"/>
                        <a:t> 25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Fev</a:t>
                      </a:r>
                      <a:r>
                        <a:rPr lang="fr-FR" sz="1400" dirty="0" smtClean="0"/>
                        <a:t> 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Juil</a:t>
                      </a:r>
                      <a:r>
                        <a:rPr lang="fr-FR" sz="1400" dirty="0" smtClean="0"/>
                        <a:t> 26</a:t>
                      </a:r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/>
                        <a:t>Fev</a:t>
                      </a:r>
                      <a:r>
                        <a:rPr lang="fr-FR" sz="1400" dirty="0" smtClean="0"/>
                        <a:t> 27</a:t>
                      </a:r>
                      <a:endParaRPr lang="fr-FR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/>
                        <a:t>8/10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280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53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/>
          <p:cNvSpPr txBox="1"/>
          <p:nvPr/>
        </p:nvSpPr>
        <p:spPr>
          <a:xfrm>
            <a:off x="217967" y="1334454"/>
            <a:ext cx="681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07504" y="9087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kern="0" dirty="0" smtClean="0">
                <a:solidFill>
                  <a:srgbClr val="4564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CAVITE SSR2</a:t>
            </a:r>
            <a:endParaRPr lang="fr-FR" altLang="fr-FR" b="1" kern="0" dirty="0">
              <a:solidFill>
                <a:srgbClr val="45648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tr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Avancement technique – faits marquants sur l’année écoulée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939497" y="4106332"/>
            <a:ext cx="237626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>
                <a:solidFill>
                  <a:srgbClr val="336699"/>
                </a:solidFill>
              </a:rPr>
              <a:t>HPR « standard » avec nouvelle canne (1 jour)</a:t>
            </a:r>
            <a:endParaRPr lang="fr-FR" sz="1400" b="1" u="sng" dirty="0">
              <a:solidFill>
                <a:srgbClr val="336699"/>
              </a:solidFill>
            </a:endParaRPr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89" y="4627944"/>
            <a:ext cx="2405212" cy="1825392"/>
          </a:xfrm>
          <a:prstGeom prst="rect">
            <a:avLst/>
          </a:prstGeom>
        </p:spPr>
      </p:pic>
      <p:grpSp>
        <p:nvGrpSpPr>
          <p:cNvPr id="48" name="Groupe 47"/>
          <p:cNvGrpSpPr>
            <a:grpSpLocks noChangeAspect="1"/>
          </p:cNvGrpSpPr>
          <p:nvPr/>
        </p:nvGrpSpPr>
        <p:grpSpPr>
          <a:xfrm>
            <a:off x="1745176" y="4722842"/>
            <a:ext cx="1234548" cy="1642553"/>
            <a:chOff x="0" y="0"/>
            <a:chExt cx="3531514" cy="4500802"/>
          </a:xfrm>
        </p:grpSpPr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531514" cy="4500802"/>
            </a:xfrm>
            <a:prstGeom prst="rect">
              <a:avLst/>
            </a:prstGeom>
          </p:spPr>
        </p:pic>
        <p:sp>
          <p:nvSpPr>
            <p:cNvPr id="50" name="Nuage 49"/>
            <p:cNvSpPr/>
            <p:nvPr/>
          </p:nvSpPr>
          <p:spPr>
            <a:xfrm>
              <a:off x="1356564" y="1371600"/>
              <a:ext cx="1371600" cy="929640"/>
            </a:xfrm>
            <a:prstGeom prst="cloud">
              <a:avLst/>
            </a:prstGeom>
            <a:solidFill>
              <a:srgbClr val="4472C4">
                <a:alpha val="34118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fr-FR" sz="1100"/>
            </a:p>
          </p:txBody>
        </p:sp>
      </p:grpSp>
      <p:pic>
        <p:nvPicPr>
          <p:cNvPr id="52" name="Image 5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/>
          <a:stretch/>
        </p:blipFill>
        <p:spPr>
          <a:xfrm>
            <a:off x="121233" y="4472560"/>
            <a:ext cx="1623943" cy="216658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44430" y="4251406"/>
            <a:ext cx="344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>
                <a:solidFill>
                  <a:srgbClr val="336699"/>
                </a:solidFill>
              </a:rPr>
              <a:t>HPR « incliné » sur robot existant (3 jours)</a:t>
            </a:r>
            <a:endParaRPr lang="fr-FR" sz="1400" b="1" u="sng" dirty="0">
              <a:solidFill>
                <a:srgbClr val="336699"/>
              </a:solidFill>
            </a:endParaRPr>
          </a:p>
        </p:txBody>
      </p:sp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592328" y="5036842"/>
            <a:ext cx="2155048" cy="1291816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216967" y="5035005"/>
            <a:ext cx="2154546" cy="1298981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38" y="2347642"/>
            <a:ext cx="1542269" cy="1330013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762" y="2111280"/>
            <a:ext cx="1545904" cy="1721968"/>
          </a:xfrm>
          <a:prstGeom prst="rect">
            <a:avLst/>
          </a:prstGeom>
        </p:spPr>
      </p:pic>
      <p:pic>
        <p:nvPicPr>
          <p:cNvPr id="65" name="Image 64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8831" y="2251355"/>
            <a:ext cx="1135495" cy="1611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80030" y="1332256"/>
            <a:ext cx="3999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Optimisation </a:t>
            </a:r>
            <a:r>
              <a:rPr lang="fr-FR" sz="14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 nettoyage </a:t>
            </a:r>
            <a:r>
              <a:rPr lang="fr-FR" sz="1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HPR</a:t>
            </a:r>
            <a:endParaRPr lang="fr-FR" sz="1400" b="1" u="sng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10" y="2306580"/>
            <a:ext cx="1283861" cy="17118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7504" y="1747727"/>
            <a:ext cx="54212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Conception et fabrication d’une nouvelle buse HPR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07504" y="3945160"/>
            <a:ext cx="34514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Mise en œuvre de l’opération </a:t>
            </a: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HPR</a:t>
            </a:r>
            <a:endParaRPr lang="fr-FR" sz="1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294" y="2619723"/>
            <a:ext cx="1572170" cy="1138468"/>
          </a:xfrm>
          <a:prstGeom prst="rect">
            <a:avLst/>
          </a:prstGeom>
        </p:spPr>
      </p:pic>
      <p:sp>
        <p:nvSpPr>
          <p:cNvPr id="70" name="ZoneTexte 69"/>
          <p:cNvSpPr txBox="1"/>
          <p:nvPr/>
        </p:nvSpPr>
        <p:spPr>
          <a:xfrm>
            <a:off x="4508542" y="2086032"/>
            <a:ext cx="194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>
                <a:solidFill>
                  <a:srgbClr val="336699"/>
                </a:solidFill>
              </a:rPr>
              <a:t>Fabrication d’une nouvelle canne HPR</a:t>
            </a:r>
            <a:endParaRPr lang="fr-FR" sz="1400" b="1" u="sng" dirty="0">
              <a:solidFill>
                <a:srgbClr val="336699"/>
              </a:solidFill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6772293" y="2029580"/>
            <a:ext cx="1662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rgbClr val="336699"/>
                </a:solidFill>
              </a:rPr>
              <a:t>Test sur banc HPR</a:t>
            </a:r>
            <a:endParaRPr lang="fr-FR" sz="1400" b="1" u="sng" dirty="0">
              <a:solidFill>
                <a:srgbClr val="336699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543737" y="2029581"/>
            <a:ext cx="2684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rgbClr val="336699"/>
                </a:solidFill>
              </a:rPr>
              <a:t>Optimisation des angles des jets </a:t>
            </a:r>
            <a:endParaRPr lang="fr-FR" sz="1400" b="1" u="sng" dirty="0">
              <a:solidFill>
                <a:srgbClr val="336699"/>
              </a:solidFill>
            </a:endParaRPr>
          </a:p>
        </p:txBody>
      </p:sp>
      <p:sp>
        <p:nvSpPr>
          <p:cNvPr id="73" name="ZoneTexte 72"/>
          <p:cNvSpPr txBox="1"/>
          <p:nvPr/>
        </p:nvSpPr>
        <p:spPr>
          <a:xfrm>
            <a:off x="2618489" y="2239889"/>
            <a:ext cx="727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avant</a:t>
            </a:r>
            <a:endParaRPr lang="fr-FR" sz="1200" i="1" dirty="0"/>
          </a:p>
        </p:txBody>
      </p:sp>
      <p:sp>
        <p:nvSpPr>
          <p:cNvPr id="74" name="ZoneTexte 73"/>
          <p:cNvSpPr txBox="1"/>
          <p:nvPr/>
        </p:nvSpPr>
        <p:spPr>
          <a:xfrm>
            <a:off x="3883872" y="2229014"/>
            <a:ext cx="633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smtClean="0"/>
              <a:t>après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219722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0" y="2503012"/>
            <a:ext cx="7776864" cy="4013774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17967" y="1334454"/>
            <a:ext cx="681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1D906-68FB-4FCF-A226-CB4AF2FE6205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107504" y="90872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fr-FR" b="1" kern="0" dirty="0" smtClean="0">
                <a:solidFill>
                  <a:srgbClr val="45648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CAVITE SSR2</a:t>
            </a:r>
            <a:endParaRPr lang="fr-FR" altLang="fr-FR" b="1" kern="0" dirty="0">
              <a:solidFill>
                <a:srgbClr val="45648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tre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Avancement technique – faits marquants sur l’année écoulée</a:t>
            </a:r>
            <a:endParaRPr lang="fr-FR" dirty="0"/>
          </a:p>
        </p:txBody>
      </p:sp>
      <p:sp>
        <p:nvSpPr>
          <p:cNvPr id="22" name="Rectangle 21"/>
          <p:cNvSpPr/>
          <p:nvPr/>
        </p:nvSpPr>
        <p:spPr>
          <a:xfrm>
            <a:off x="92756" y="1653083"/>
            <a:ext cx="48866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premiers tests en CV :</a:t>
            </a: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Performances RF non atteintes, trop d’émissions de champ</a:t>
            </a: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Légère amélioration après HPR à </a:t>
            </a:r>
            <a:r>
              <a:rPr lang="fr-FR" sz="1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IJCLab</a:t>
            </a:r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mais insuffisant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80030" y="1332256"/>
            <a:ext cx="39993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Tests en cryostat vertical</a:t>
            </a:r>
            <a:endParaRPr lang="fr-FR" sz="1400" b="1" u="sng" dirty="0"/>
          </a:p>
        </p:txBody>
      </p:sp>
      <p:sp>
        <p:nvSpPr>
          <p:cNvPr id="32" name="Rectangle 31"/>
          <p:cNvSpPr/>
          <p:nvPr/>
        </p:nvSpPr>
        <p:spPr>
          <a:xfrm>
            <a:off x="5214900" y="1653083"/>
            <a:ext cx="3749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fr-FR" sz="1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derniers tests en CV :</a:t>
            </a: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Performances RF atteintes pour </a:t>
            </a: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ZA02 avec ancienne canne HPR incliné</a:t>
            </a:r>
          </a:p>
          <a:p>
            <a:r>
              <a:rPr lang="fr-FR" sz="1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ZA03 avec nouvelle canne HPR standard 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2915816" y="5239301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336699"/>
                </a:solidFill>
                <a:latin typeface="+mn-lt"/>
              </a:rPr>
              <a:t>ZA01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3923929" y="5085412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7030A0"/>
                </a:solidFill>
                <a:latin typeface="+mn-lt"/>
              </a:rPr>
              <a:t>ZA02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148064" y="3140968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44B354"/>
                </a:solidFill>
                <a:latin typeface="+mn-lt"/>
              </a:rPr>
              <a:t>ZA03</a:t>
            </a:r>
          </a:p>
        </p:txBody>
      </p:sp>
    </p:spTree>
    <p:extLst>
      <p:ext uri="{BB962C8B-B14F-4D97-AF65-F5344CB8AC3E}">
        <p14:creationId xmlns:p14="http://schemas.microsoft.com/office/powerpoint/2010/main" val="29196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e presentation IN2P3">
  <a:themeElements>
    <a:clrScheme name="Jaun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39791</TotalTime>
  <Words>1909</Words>
  <Application>Microsoft Office PowerPoint</Application>
  <PresentationFormat>Affichage à l'écran (4:3)</PresentationFormat>
  <Paragraphs>521</Paragraphs>
  <Slides>21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37" baseType="lpstr">
      <vt:lpstr>ＭＳ Ｐゴシック</vt:lpstr>
      <vt:lpstr>Arial</vt:lpstr>
      <vt:lpstr>Arial Narrow</vt:lpstr>
      <vt:lpstr>Calibri</vt:lpstr>
      <vt:lpstr>Calibri Light</vt:lpstr>
      <vt:lpstr>Courier New</vt:lpstr>
      <vt:lpstr>Geneva</vt:lpstr>
      <vt:lpstr>Helvetica</vt:lpstr>
      <vt:lpstr>Mangal</vt:lpstr>
      <vt:lpstr>Symbol</vt:lpstr>
      <vt:lpstr>Times New Roman</vt:lpstr>
      <vt:lpstr>Verdana</vt:lpstr>
      <vt:lpstr>Wingdings</vt:lpstr>
      <vt:lpstr>Modele presentation IN2P3</vt:lpstr>
      <vt:lpstr>1_modele-IJCLAb-powerpoint</vt:lpstr>
      <vt:lpstr>Feuille de calcul</vt:lpstr>
      <vt:lpstr>PIP-II</vt:lpstr>
      <vt:lpstr>Rappel de l’organisation – évolutions éventuelles</vt:lpstr>
      <vt:lpstr>Rappel de l’organisation – évolutions éventuelles</vt:lpstr>
      <vt:lpstr>Organisation du (Master) Projet</vt:lpstr>
      <vt:lpstr>Planning et chemin critique</vt:lpstr>
      <vt:lpstr>Planning et chemin critique</vt:lpstr>
      <vt:lpstr>Planning et chemin critique</vt:lpstr>
      <vt:lpstr>Avancement technique – faits marquants sur l’année écoulée</vt:lpstr>
      <vt:lpstr>Avancement technique – faits marquants sur l’année écoulée</vt:lpstr>
      <vt:lpstr>Avancement technique – faits marquants sur l’année écoulée</vt:lpstr>
      <vt:lpstr>Avancement technique – faits marquants sur l’année écoulée</vt:lpstr>
      <vt:lpstr>Les acteurs du projet : bilan et projections RH</vt:lpstr>
      <vt:lpstr>Les acteurs du projet : bilan et projections RH</vt:lpstr>
      <vt:lpstr>Finances : les dépenses du projet – bilan et projections – </vt:lpstr>
      <vt:lpstr>Finances : les ressources du projet – bilan et projections –</vt:lpstr>
      <vt:lpstr>Résumé des difficultés en vue</vt:lpstr>
      <vt:lpstr>PIP-II 800 MeV SRF LINAC : SPOKE CRYOMODULE (SSR1 &amp; SSR2)</vt:lpstr>
      <vt:lpstr>PIP-II 800 MeV SRF LINAC : SSR2 dressed cavity</vt:lpstr>
      <vt:lpstr>PIP-II 800 MeV SRF LINAC : SSR2 jacketed cavity</vt:lpstr>
      <vt:lpstr>PIP-II 800 MeV SRF LINAC : SSR2 tuner</vt:lpstr>
      <vt:lpstr>PIP-II 800 MeV SRF LINAC : SSR Power Coupler</vt:lpstr>
    </vt:vector>
  </TitlesOfParts>
  <Company>CNRS DR16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Fiche type de RMP</dc:title>
  <dc:creator>rodolphe.cledassou@cnrs.fr</dc:creator>
  <cp:keywords>projet, reporting, management</cp:keywords>
  <cp:lastModifiedBy>David Longuevergne</cp:lastModifiedBy>
  <cp:revision>367</cp:revision>
  <dcterms:created xsi:type="dcterms:W3CDTF">2017-07-31T09:41:10Z</dcterms:created>
  <dcterms:modified xsi:type="dcterms:W3CDTF">2023-10-25T21:50:35Z</dcterms:modified>
  <cp:category>management</cp:category>
</cp:coreProperties>
</file>