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29"/>
    <p:restoredTop sz="96058"/>
  </p:normalViewPr>
  <p:slideViewPr>
    <p:cSldViewPr snapToGrid="0" snapToObjects="1">
      <p:cViewPr varScale="1">
        <p:scale>
          <a:sx n="111" d="100"/>
          <a:sy n="111" d="100"/>
        </p:scale>
        <p:origin x="248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6FD9F1-09A7-1746-BA40-BA9F98F84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A2D53B5-1DA6-FD40-B5FE-A2881824E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8AB6F9-54EC-7741-A4F7-258FD489C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C18E-8980-6D49-8445-7B581F0EA3C5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051E22-7342-0240-8EC4-959D22A29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B5AC84-5B75-2847-9837-5EB0B136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A18A-DA65-F545-B54F-8DC7C407BA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777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02CEA7-AA47-0B4B-8A40-54919CDE5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F4D7D8-E04B-1049-A78E-0AAAB494D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8B6139-24F6-8A4C-AA9E-F09EA4D3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C18E-8980-6D49-8445-7B581F0EA3C5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11ADD6-E33A-5E46-8298-EE7625C00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2399C5-B02F-E04C-AB88-C30970525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A18A-DA65-F545-B54F-8DC7C407BA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552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2B86461-F169-364F-8B7D-FBA3E9F414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A837EF-AAE1-5643-88D7-A4329F2EB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ABD2B3-0451-2B45-82EC-D0C1783B2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C18E-8980-6D49-8445-7B581F0EA3C5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4D9B8F-539F-424B-B7E2-5107C882D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1C3A24-B31A-5743-91E2-47E4D85FC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A18A-DA65-F545-B54F-8DC7C407BA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22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A142C-7046-0841-8A9D-78983401D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1FB4BA-34EF-DC48-A85C-5C5C022F7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5EAD34-C9F7-C74C-8A17-2A4E42772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C18E-8980-6D49-8445-7B581F0EA3C5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0D057E-D8B1-8743-814C-8999D962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88B972-FFA0-604E-A163-0554F467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A18A-DA65-F545-B54F-8DC7C407BA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863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C9543A-5FB6-904B-A8DB-C180BD5C4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D50672-A041-674D-B62C-812E0A172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8AC189-DAF9-A642-AB8B-26A01986D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C18E-8980-6D49-8445-7B581F0EA3C5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452C4-2EB3-4D40-9FA6-966980E3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21A808-79CB-154E-ABFB-EC0A2C511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A18A-DA65-F545-B54F-8DC7C407BA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373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527809-6F94-CA48-9C6F-10EB03B2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CEA2D9-D3D4-E64B-9846-40CD93523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2A81AD-9B88-9E41-BB85-03D4AF6E3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E01B9A-360B-1E4A-95C8-E3DC4FA64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C18E-8980-6D49-8445-7B581F0EA3C5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65D2AC-9E6D-9F48-8E0F-FF2F36CF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8C3D6F1-042E-C543-9E98-F506353B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A18A-DA65-F545-B54F-8DC7C407BA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975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2E3EA3-7708-804B-A15E-3F4C7A41B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62E138-FFCA-0544-96D0-B6FDADAFD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8D6FAA1-B7C9-8141-AE85-85995D2F5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AF6AC5-2FC3-2743-AB4A-5637B590A3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6D164EF-9AFA-1341-B307-4AAB1A134D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2413DA5-F15F-014E-865D-C010AAA5A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C18E-8980-6D49-8445-7B581F0EA3C5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02E4FA4-54F6-974B-ACA7-E02933495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4E6F4A9-2462-C44B-BDE2-094647CE1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A18A-DA65-F545-B54F-8DC7C407BA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611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C8418B-F667-2D42-A57B-D7E17619B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76ACD91-B391-EA4D-9E9B-D623216F6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C18E-8980-6D49-8445-7B581F0EA3C5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79F54E9-D3D7-064E-9E51-29358959A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342C652-6FD6-6247-B34F-3C8755665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A18A-DA65-F545-B54F-8DC7C407BA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90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21D09C-4444-0D47-B15D-3A6B9D093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C18E-8980-6D49-8445-7B581F0EA3C5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018EFFB-C40A-854D-BC80-9A043213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E5D7C5-AFB5-2446-9E0C-622235921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A18A-DA65-F545-B54F-8DC7C407BA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84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201C95-EDDC-FC44-A2A4-AE941B03A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018864-ACF0-C541-922A-492F1A7DC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C5557B-42C8-AE48-8F13-E76E256F4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CBA45C-9B5F-F047-9567-5B7F65B2C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C18E-8980-6D49-8445-7B581F0EA3C5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BB048B-6376-444B-B4C0-57F3A3C1C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B5ADD5-DB60-1A45-A062-E89AEB0D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A18A-DA65-F545-B54F-8DC7C407BA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283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2EB728-B978-4243-881F-EBDAFB920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94DB1FC-1176-504F-A63A-6C81DB8920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195558-C13E-334F-BF2D-8A3ADAEFE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E6D53F9-5E56-E44F-8E49-FDB45B7E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C18E-8980-6D49-8445-7B581F0EA3C5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55AC3F8-CCC0-4D46-B7AF-7BCCEE2A3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CABD01-0AD4-194A-8ED3-C604E62E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4A18A-DA65-F545-B54F-8DC7C407BA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58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B040EE1-AFF0-DA44-826D-A44A1914C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3F2720-F092-184B-AAAD-B28039C16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0607FD-9B72-C746-AE16-F602B7E527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1C18E-8980-6D49-8445-7B581F0EA3C5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8D1BA4-52B2-AC4C-90E5-37C8A20CD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E822A5-A9F9-E543-8049-C285968C7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4A18A-DA65-F545-B54F-8DC7C407BA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51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E78592-0209-0C41-AD9D-A87391455D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ThomX</a:t>
            </a:r>
            <a:r>
              <a:rPr lang="fr-FR" dirty="0"/>
              <a:t> </a:t>
            </a:r>
            <a:r>
              <a:rPr lang="fr-FR" dirty="0" err="1"/>
              <a:t>Linac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A3F32D-B0B5-DE47-ABC3-45F98F22A8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/>
              <a:t>19 septembre </a:t>
            </a:r>
            <a:r>
              <a:rPr lang="fr-FR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679256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E159D0-D5C8-F14C-98F0-988952FC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Quels sont les points à améliorer/stratégie?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5F306E-39B6-AB4C-85B8-A055017A7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98" y="1460500"/>
            <a:ext cx="10515600" cy="5283994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fr-FR" dirty="0"/>
              <a:t>Identifier le comportement de la taille du faisceau en fonction de la focalisation du </a:t>
            </a:r>
            <a:r>
              <a:rPr lang="fr-FR" dirty="0" err="1"/>
              <a:t>solénoides</a:t>
            </a:r>
            <a:r>
              <a:rPr lang="fr-FR" dirty="0"/>
              <a:t> en sortie section </a:t>
            </a:r>
            <a:r>
              <a:rPr lang="fr-FR" dirty="0">
                <a:sym typeface="Wingdings" pitchFamily="2" charset="2"/>
              </a:rPr>
              <a:t> position cathode</a:t>
            </a:r>
          </a:p>
          <a:p>
            <a:pPr lvl="2"/>
            <a:r>
              <a:rPr lang="fr-FR" dirty="0">
                <a:sym typeface="Wingdings" pitchFamily="2" charset="2"/>
              </a:rPr>
              <a:t>1 </a:t>
            </a:r>
            <a:r>
              <a:rPr lang="fr-FR" dirty="0" err="1">
                <a:sym typeface="Wingdings" pitchFamily="2" charset="2"/>
              </a:rPr>
              <a:t>run</a:t>
            </a:r>
            <a:r>
              <a:rPr lang="fr-FR" dirty="0">
                <a:sym typeface="Wingdings" pitchFamily="2" charset="2"/>
              </a:rPr>
              <a:t> anneau, mais échec car recette a chargé l’ancienne position laser</a:t>
            </a:r>
          </a:p>
          <a:p>
            <a:pPr lvl="2"/>
            <a:r>
              <a:rPr lang="fr-FR" dirty="0">
                <a:sym typeface="Wingdings" pitchFamily="2" charset="2"/>
              </a:rPr>
              <a:t>A refaire (proposition mardi 24/10 </a:t>
            </a:r>
            <a:r>
              <a:rPr lang="fr-FR" dirty="0" err="1">
                <a:sym typeface="Wingdings" pitchFamily="2" charset="2"/>
              </a:rPr>
              <a:t>run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linac</a:t>
            </a:r>
            <a:r>
              <a:rPr lang="fr-FR" dirty="0">
                <a:sym typeface="Wingdings" pitchFamily="2" charset="2"/>
              </a:rPr>
              <a:t>, mercredi 25/10 </a:t>
            </a:r>
            <a:r>
              <a:rPr lang="fr-FR" dirty="0" err="1">
                <a:sym typeface="Wingdings" pitchFamily="2" charset="2"/>
              </a:rPr>
              <a:t>run</a:t>
            </a:r>
            <a:r>
              <a:rPr lang="fr-FR" dirty="0">
                <a:sym typeface="Wingdings" pitchFamily="2" charset="2"/>
              </a:rPr>
              <a:t> anneau avec recette </a:t>
            </a:r>
            <a:r>
              <a:rPr lang="fr-FR" dirty="0" err="1">
                <a:sym typeface="Wingdings" pitchFamily="2" charset="2"/>
              </a:rPr>
              <a:t>linac</a:t>
            </a:r>
            <a:r>
              <a:rPr lang="fr-FR" dirty="0">
                <a:sym typeface="Wingdings" pitchFamily="2" charset="2"/>
              </a:rPr>
              <a:t>)</a:t>
            </a:r>
          </a:p>
          <a:p>
            <a:pPr lvl="1"/>
            <a:r>
              <a:rPr lang="fr-FR" dirty="0"/>
              <a:t>Identifier la dérive qui intervient dans TL/SST2</a:t>
            </a:r>
          </a:p>
          <a:p>
            <a:pPr lvl="2"/>
            <a:r>
              <a:rPr lang="fr-FR" dirty="0"/>
              <a:t>Phase et puissance</a:t>
            </a:r>
          </a:p>
          <a:p>
            <a:pPr lvl="2"/>
            <a:r>
              <a:rPr lang="fr-FR" dirty="0"/>
              <a:t>Proposition de conditionner le modulateur à plus haute tension (en cours) + test faisceau à planifier Sophie/Jean Noel/Maher</a:t>
            </a:r>
          </a:p>
          <a:p>
            <a:pPr lvl="1"/>
            <a:r>
              <a:rPr lang="fr-FR" dirty="0"/>
              <a:t>Laser non </a:t>
            </a:r>
            <a:r>
              <a:rPr lang="fr-FR" dirty="0" err="1"/>
              <a:t>tilter</a:t>
            </a:r>
            <a:r>
              <a:rPr lang="fr-FR" dirty="0"/>
              <a:t> XY dans l’iris</a:t>
            </a:r>
          </a:p>
          <a:p>
            <a:pPr lvl="2"/>
            <a:r>
              <a:rPr lang="fr-FR" dirty="0"/>
              <a:t>Intervention à faire, amplitude, équipe locale ? </a:t>
            </a:r>
          </a:p>
          <a:p>
            <a:pPr lvl="1"/>
            <a:r>
              <a:rPr lang="fr-FR" dirty="0"/>
              <a:t>La correction d’orbite et l’alignement (en cours)</a:t>
            </a:r>
          </a:p>
          <a:p>
            <a:pPr lvl="2"/>
            <a:r>
              <a:rPr lang="fr-FR" dirty="0"/>
              <a:t>Difficulté d’appliquer les corrections sur des amplitudes de position BPM importante</a:t>
            </a:r>
          </a:p>
          <a:p>
            <a:pPr lvl="1"/>
            <a:r>
              <a:rPr lang="fr-FR" dirty="0"/>
              <a:t>Mesure de la durée du faisceau</a:t>
            </a:r>
          </a:p>
          <a:p>
            <a:pPr lvl="2"/>
            <a:r>
              <a:rPr lang="fr-FR" dirty="0"/>
              <a:t>3 phase (analyse à faire)</a:t>
            </a:r>
          </a:p>
          <a:p>
            <a:pPr lvl="2"/>
            <a:r>
              <a:rPr lang="fr-FR" dirty="0" err="1"/>
              <a:t>Cherenkov</a:t>
            </a:r>
            <a:r>
              <a:rPr lang="fr-FR" dirty="0"/>
              <a:t> ?</a:t>
            </a:r>
          </a:p>
          <a:p>
            <a:pPr lvl="1"/>
            <a:r>
              <a:rPr lang="fr-FR" dirty="0"/>
              <a:t>Identifier les différences de transport faisceau entre simulation et expérience</a:t>
            </a:r>
          </a:p>
          <a:p>
            <a:pPr lvl="1"/>
            <a:r>
              <a:rPr lang="fr-FR" dirty="0"/>
              <a:t>Fixer l’atténuateur de la section</a:t>
            </a:r>
          </a:p>
          <a:p>
            <a:pPr lvl="1"/>
            <a:r>
              <a:rPr lang="fr-FR" dirty="0"/>
              <a:t>Aligner les éléments magnétiques et la section LIL sur l’axe faisceau</a:t>
            </a:r>
          </a:p>
          <a:p>
            <a:pPr lvl="1"/>
            <a:r>
              <a:rPr lang="fr-FR" dirty="0"/>
              <a:t>Réglage et feedback par ML</a:t>
            </a:r>
          </a:p>
          <a:p>
            <a:pPr lvl="2"/>
            <a:r>
              <a:rPr lang="fr-FR" dirty="0"/>
              <a:t>Prise de données massive à prévoir</a:t>
            </a:r>
          </a:p>
          <a:p>
            <a:pPr lvl="1"/>
            <a:r>
              <a:rPr lang="fr-FR" dirty="0"/>
              <a:t>Changement de la section</a:t>
            </a:r>
          </a:p>
          <a:p>
            <a:pPr lvl="2"/>
            <a:r>
              <a:rPr lang="fr-FR" dirty="0"/>
              <a:t>Mesure bas niveau ?</a:t>
            </a:r>
          </a:p>
          <a:p>
            <a:pPr lvl="2"/>
            <a:r>
              <a:rPr lang="fr-FR" dirty="0"/>
              <a:t>Date de changement </a:t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3C78C1-FB3F-DF4D-BEF7-9FF233AEA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716" y="4897596"/>
            <a:ext cx="4437686" cy="184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13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6A34E-E536-8A4D-9606-F78E56166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Quelles sont les besoins pour mener à bien le plan d'action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19B735-0E0F-2E4B-933B-F321D91D6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dirty="0"/>
              <a:t>Des ETP pour des développements hors faisceau, et des mesures</a:t>
            </a:r>
          </a:p>
          <a:p>
            <a:pPr lvl="1"/>
            <a:r>
              <a:rPr lang="fr-FR" dirty="0"/>
              <a:t>Un retour du fonctionnement anneau sur l’utilisation de la recette (orbite nécessaire, transport, énergie)</a:t>
            </a:r>
          </a:p>
          <a:p>
            <a:pPr lvl="1"/>
            <a:r>
              <a:rPr lang="fr-FR" dirty="0"/>
              <a:t>Une décision du projet de corriger le positionnement des éléments magnétiques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3263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7AC50-687F-0E46-98D1-B8073089C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9827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76AE371-9E1E-AD4F-A040-2E42BB160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7184" y="1148636"/>
            <a:ext cx="7125652" cy="5344239"/>
          </a:xfrm>
        </p:spPr>
      </p:pic>
      <p:pic>
        <p:nvPicPr>
          <p:cNvPr id="6" name="trendTLSST2_13h58" descr="trendTLSST2_13h58">
            <a:hlinkClick r:id="" action="ppaction://media"/>
            <a:extLst>
              <a:ext uri="{FF2B5EF4-FFF2-40B4-BE49-F238E27FC236}">
                <a16:creationId xmlns:a16="http://schemas.microsoft.com/office/drawing/2014/main" id="{66B1409B-6274-5E48-BFBB-257CBD4D7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2836" y="1900373"/>
            <a:ext cx="4076338" cy="305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7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03A873-1FAC-B647-9451-424734294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A3228B4-7CAE-B343-A1CB-250C1FA0D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57875" y="515259"/>
            <a:ext cx="7769976" cy="5827482"/>
          </a:xfrm>
        </p:spPr>
      </p:pic>
      <p:pic>
        <p:nvPicPr>
          <p:cNvPr id="6" name="trendTLSST2_18h32" descr="trendTLSST2_18h32">
            <a:hlinkClick r:id="" action="ppaction://media"/>
            <a:extLst>
              <a:ext uri="{FF2B5EF4-FFF2-40B4-BE49-F238E27FC236}">
                <a16:creationId xmlns:a16="http://schemas.microsoft.com/office/drawing/2014/main" id="{92E0FE99-ED87-3A40-BA41-22DEF34D17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1238" y="2106592"/>
            <a:ext cx="4702417" cy="352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3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201FB8-AA1B-034D-92BF-A9476FC78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rendTLSST2_18h46" descr="trendTLSST2_18h46">
            <a:hlinkClick r:id="" action="ppaction://media"/>
            <a:extLst>
              <a:ext uri="{FF2B5EF4-FFF2-40B4-BE49-F238E27FC236}">
                <a16:creationId xmlns:a16="http://schemas.microsoft.com/office/drawing/2014/main" id="{45CCE2B4-9683-DD43-8316-D3F9E7775B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1958" y="2432409"/>
            <a:ext cx="4098001" cy="3073221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CC2BC50-3764-9E4D-B2E4-A609A5659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68" y="1027906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6003</TotalTime>
  <Words>253</Words>
  <Application>Microsoft Macintosh PowerPoint</Application>
  <PresentationFormat>Grand écran</PresentationFormat>
  <Paragraphs>28</Paragraphs>
  <Slides>6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ThomX Linac</vt:lpstr>
      <vt:lpstr>Quels sont les points à améliorer/stratégie? </vt:lpstr>
      <vt:lpstr>Quelles sont les besoins pour mener à bien le plan d'action ?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ThomX Linac</dc:title>
  <dc:creator>Microsoft Office User</dc:creator>
  <cp:lastModifiedBy>Microsoft Office User</cp:lastModifiedBy>
  <cp:revision>18</cp:revision>
  <dcterms:created xsi:type="dcterms:W3CDTF">2023-06-19T12:14:01Z</dcterms:created>
  <dcterms:modified xsi:type="dcterms:W3CDTF">2023-09-18T12:20:40Z</dcterms:modified>
</cp:coreProperties>
</file>