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5146"/>
            <a:ext cx="10515600" cy="876402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86814" y="1696708"/>
            <a:ext cx="11287432" cy="5625383"/>
          </a:xfrm>
        </p:spPr>
        <p:txBody>
          <a:bodyPr>
            <a:normAutofit/>
          </a:bodyPr>
          <a:lstStyle/>
          <a:p>
            <a:pPr lvl="1"/>
            <a:r>
              <a:rPr lang="fr-FR" sz="1800" dirty="0"/>
              <a:t>Rappel semaine dernière : </a:t>
            </a:r>
            <a:r>
              <a:rPr lang="en-US" sz="1800" dirty="0"/>
              <a:t>Tout d’un coup, le lock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devenu</a:t>
            </a:r>
            <a:r>
              <a:rPr lang="en-US" sz="1800" dirty="0"/>
              <a:t> instable.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sz="1800" dirty="0"/>
              <a:t> On a </a:t>
            </a:r>
            <a:r>
              <a:rPr lang="en-US" sz="1800" dirty="0" err="1"/>
              <a:t>confirmé</a:t>
            </a:r>
            <a:r>
              <a:rPr lang="en-US" sz="1800" dirty="0"/>
              <a:t> </a:t>
            </a:r>
            <a:r>
              <a:rPr lang="en-US" sz="1800" dirty="0" err="1"/>
              <a:t>une</a:t>
            </a:r>
            <a:r>
              <a:rPr lang="en-US" sz="1800" dirty="0"/>
              <a:t> augmentation “</a:t>
            </a:r>
            <a:r>
              <a:rPr lang="en-US" sz="1800" dirty="0" err="1"/>
              <a:t>soudaine</a:t>
            </a:r>
            <a:r>
              <a:rPr lang="en-US" sz="1800" dirty="0"/>
              <a:t>” de la Finesse par “</a:t>
            </a:r>
            <a:r>
              <a:rPr lang="en-US" sz="1800" dirty="0" err="1"/>
              <a:t>nettoyage</a:t>
            </a:r>
            <a:r>
              <a:rPr lang="en-US" sz="1800" dirty="0"/>
              <a:t>” des </a:t>
            </a:r>
            <a:r>
              <a:rPr lang="en-US" sz="1800" dirty="0" err="1"/>
              <a:t>miroirs</a:t>
            </a: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La </a:t>
            </a:r>
            <a:r>
              <a:rPr lang="en-US" sz="1800" dirty="0" err="1"/>
              <a:t>ou</a:t>
            </a:r>
            <a:r>
              <a:rPr lang="en-US" sz="1800" dirty="0"/>
              <a:t> on </a:t>
            </a:r>
            <a:r>
              <a:rPr lang="en-US" sz="1800" dirty="0" err="1"/>
              <a:t>obtenait</a:t>
            </a:r>
            <a:r>
              <a:rPr lang="en-US" sz="1800" dirty="0"/>
              <a:t> ~ 43kW à CEP=0, on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monté</a:t>
            </a:r>
            <a:r>
              <a:rPr lang="en-US" sz="1800" dirty="0"/>
              <a:t> à 47kW sans </a:t>
            </a:r>
            <a:r>
              <a:rPr lang="en-US" sz="1800" dirty="0" err="1"/>
              <a:t>être</a:t>
            </a:r>
            <a:r>
              <a:rPr lang="en-US" sz="1800" dirty="0"/>
              <a:t> à CEP=0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r>
              <a:rPr lang="en-US" sz="1800" dirty="0"/>
              <a:t>Lock plus difficile :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sz="1800" dirty="0"/>
              <a:t> On a </a:t>
            </a:r>
            <a:r>
              <a:rPr lang="en-US" sz="1800" dirty="0" err="1"/>
              <a:t>installé</a:t>
            </a:r>
            <a:r>
              <a:rPr lang="en-US" sz="1800" dirty="0"/>
              <a:t> </a:t>
            </a:r>
            <a:r>
              <a:rPr lang="en-US" sz="1800" dirty="0" err="1"/>
              <a:t>une</a:t>
            </a:r>
            <a:r>
              <a:rPr lang="en-US" sz="1800" dirty="0"/>
              <a:t> boucle </a:t>
            </a:r>
            <a:r>
              <a:rPr lang="en-US" sz="1800" dirty="0" err="1"/>
              <a:t>d’asservissement</a:t>
            </a:r>
            <a:r>
              <a:rPr lang="en-US" sz="1800" dirty="0"/>
              <a:t> </a:t>
            </a:r>
            <a:r>
              <a:rPr lang="en-US" sz="1800" dirty="0" err="1"/>
              <a:t>rapide</a:t>
            </a:r>
            <a:r>
              <a:rPr lang="en-US" sz="1800" dirty="0"/>
              <a:t> HV sur </a:t>
            </a:r>
            <a:r>
              <a:rPr lang="en-US" sz="1800" dirty="0" err="1"/>
              <a:t>l’EOM</a:t>
            </a:r>
            <a:r>
              <a:rPr lang="en-US" sz="1800" dirty="0"/>
              <a:t> intra-</a:t>
            </a:r>
            <a:r>
              <a:rPr lang="en-US" sz="1800" dirty="0" err="1"/>
              <a:t>cavité</a:t>
            </a:r>
            <a:r>
              <a:rPr lang="en-US" sz="1800" dirty="0"/>
              <a:t>,</a:t>
            </a:r>
          </a:p>
          <a:p>
            <a:pPr marL="457200" lvl="1" indent="0">
              <a:buNone/>
            </a:pPr>
            <a:r>
              <a:rPr lang="en-US" sz="1800" dirty="0"/>
              <a:t>indispensable </a:t>
            </a:r>
            <a:r>
              <a:rPr lang="en-US" sz="1800" dirty="0" err="1"/>
              <a:t>mais</a:t>
            </a:r>
            <a:r>
              <a:rPr lang="en-US" sz="1800" dirty="0"/>
              <a:t> ne </a:t>
            </a:r>
            <a:r>
              <a:rPr lang="en-US" sz="1800" dirty="0" err="1"/>
              <a:t>permet</a:t>
            </a:r>
            <a:r>
              <a:rPr lang="en-US" sz="1800" dirty="0"/>
              <a:t> pas de </a:t>
            </a:r>
            <a:r>
              <a:rPr lang="en-US" sz="1800" dirty="0" err="1"/>
              <a:t>travailler</a:t>
            </a:r>
            <a:r>
              <a:rPr lang="en-US" sz="1800" dirty="0"/>
              <a:t> à CEP=0 =&gt; A </a:t>
            </a:r>
            <a:r>
              <a:rPr lang="en-US" sz="1800" dirty="0" err="1"/>
              <a:t>améliorer</a:t>
            </a:r>
            <a:r>
              <a:rPr lang="en-US" sz="1800" dirty="0"/>
              <a:t> ?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en-US" sz="1800" dirty="0"/>
              <a:t> On lock de </a:t>
            </a:r>
            <a:r>
              <a:rPr lang="en-US" sz="1800" dirty="0" err="1"/>
              <a:t>façon</a:t>
            </a:r>
            <a:r>
              <a:rPr lang="en-US" sz="1800" dirty="0"/>
              <a:t> stable à ~ 35kW</a:t>
            </a:r>
          </a:p>
          <a:p>
            <a:pPr marL="457200" lvl="1" indent="0">
              <a:buNone/>
            </a:pPr>
            <a:r>
              <a:rPr lang="fr-FR" sz="1800" dirty="0"/>
              <a:t>MAIS toujours des problèmes de dérives thermiques importantes =&gt; il faut utiliser les moteurs laser et cavité FP</a:t>
            </a:r>
            <a:endParaRPr lang="en-US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en-US" sz="1800" dirty="0"/>
              <a:t> </a:t>
            </a:r>
            <a:r>
              <a:rPr lang="en-US" sz="1800" dirty="0" err="1"/>
              <a:t>Ça</a:t>
            </a:r>
            <a:r>
              <a:rPr lang="en-US" sz="1800" dirty="0"/>
              <a:t> </a:t>
            </a:r>
            <a:r>
              <a:rPr lang="en-US" sz="1800" dirty="0" err="1"/>
              <a:t>délock</a:t>
            </a:r>
            <a:r>
              <a:rPr lang="en-US" sz="1800" dirty="0"/>
              <a:t> à </a:t>
            </a:r>
            <a:r>
              <a:rPr lang="en-US" sz="1800" dirty="0" err="1"/>
              <a:t>chaque</a:t>
            </a:r>
            <a:r>
              <a:rPr lang="en-US" sz="1800" dirty="0"/>
              <a:t> step et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ce</a:t>
            </a:r>
            <a:r>
              <a:rPr lang="en-US" sz="1800" dirty="0"/>
              <a:t> </a:t>
            </a:r>
            <a:r>
              <a:rPr lang="en-US" sz="1800" dirty="0" err="1"/>
              <a:t>n’est</a:t>
            </a:r>
            <a:r>
              <a:rPr lang="en-US" sz="1800" dirty="0"/>
              <a:t> pas facile du tout de </a:t>
            </a:r>
            <a:r>
              <a:rPr lang="en-US" sz="1800" dirty="0" err="1"/>
              <a:t>garder</a:t>
            </a:r>
            <a:r>
              <a:rPr lang="en-US" sz="1800" dirty="0"/>
              <a:t> les 2 PZT dans </a:t>
            </a:r>
            <a:r>
              <a:rPr lang="en-US" sz="1800" dirty="0" err="1"/>
              <a:t>leur</a:t>
            </a:r>
            <a:r>
              <a:rPr lang="en-US" sz="1800" dirty="0"/>
              <a:t> </a:t>
            </a:r>
            <a:r>
              <a:rPr lang="en-US" sz="1800" dirty="0" err="1"/>
              <a:t>plage</a:t>
            </a:r>
            <a:r>
              <a:rPr lang="en-US" sz="1800" dirty="0"/>
              <a:t> de </a:t>
            </a:r>
            <a:r>
              <a:rPr lang="en-US" sz="1800" dirty="0" err="1"/>
              <a:t>fonctionnement</a:t>
            </a:r>
            <a:r>
              <a:rPr lang="en-US" sz="1800" dirty="0"/>
              <a:t>.</a:t>
            </a:r>
          </a:p>
          <a:p>
            <a:pPr lvl="1">
              <a:buFont typeface="Symbol" panose="05050102010706020507" pitchFamily="18" charset="2"/>
              <a:buChar char="Þ"/>
            </a:pPr>
            <a:endParaRPr lang="en-US" sz="1800" dirty="0"/>
          </a:p>
          <a:p>
            <a:pPr lvl="1"/>
            <a:r>
              <a:rPr lang="en-US" sz="1800" dirty="0" err="1"/>
              <a:t>Vendredi</a:t>
            </a:r>
            <a:r>
              <a:rPr lang="en-US" sz="1800" dirty="0"/>
              <a:t> </a:t>
            </a:r>
            <a:r>
              <a:rPr lang="en-US" sz="1800" dirty="0" err="1"/>
              <a:t>aprem</a:t>
            </a:r>
            <a:r>
              <a:rPr lang="en-US" sz="1800" dirty="0"/>
              <a:t> : La </a:t>
            </a:r>
            <a:r>
              <a:rPr lang="en-US" sz="1800" dirty="0" err="1"/>
              <a:t>climatisation</a:t>
            </a:r>
            <a:r>
              <a:rPr lang="en-US" sz="1800" dirty="0"/>
              <a:t> </a:t>
            </a:r>
            <a:r>
              <a:rPr lang="en-US" sz="1800" dirty="0" err="1"/>
              <a:t>est</a:t>
            </a:r>
            <a:r>
              <a:rPr lang="en-US" sz="1800" dirty="0"/>
              <a:t> </a:t>
            </a:r>
            <a:r>
              <a:rPr lang="en-US" sz="1800" dirty="0" err="1"/>
              <a:t>passée</a:t>
            </a:r>
            <a:r>
              <a:rPr lang="en-US" sz="1800" dirty="0"/>
              <a:t> de 25°C à 18°C !!! =&gt; </a:t>
            </a:r>
            <a:r>
              <a:rPr lang="en-US" sz="1800" dirty="0" err="1"/>
              <a:t>Désalignements</a:t>
            </a:r>
            <a:r>
              <a:rPr lang="en-US" sz="1800" dirty="0"/>
              <a:t> </a:t>
            </a:r>
            <a:r>
              <a:rPr lang="en-US" sz="1800" dirty="0" err="1"/>
              <a:t>optiques</a:t>
            </a:r>
            <a:r>
              <a:rPr lang="en-US" sz="1800" dirty="0"/>
              <a:t> !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La puissance </a:t>
            </a:r>
            <a:r>
              <a:rPr lang="fr-FR" sz="1800" dirty="0" err="1"/>
              <a:t>lockée</a:t>
            </a:r>
            <a:r>
              <a:rPr lang="fr-FR" sz="1800" dirty="0"/>
              <a:t> dans la cavité FP fluctue de façon importante &gt; 10%</a:t>
            </a:r>
          </a:p>
          <a:p>
            <a:pPr marL="457200" lvl="1" indent="0">
              <a:buNone/>
            </a:pPr>
            <a:r>
              <a:rPr lang="fr-FR" sz="1800" dirty="0"/>
              <a:t>On a vérifié que cela ne venait pas de la puissance de l’ampli</a:t>
            </a:r>
          </a:p>
          <a:p>
            <a:pPr marL="457200" lvl="1" indent="0">
              <a:buNone/>
            </a:pPr>
            <a:r>
              <a:rPr lang="fr-FR" sz="1800" dirty="0"/>
              <a:t>Cela doit venir de fluctuations de pointé =&gt; à vérifier + trouver l’origine (Compresseur ?) et réaligner.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DE3076-D447-4A40-8708-D6D61BCA8D02}"/>
              </a:ext>
            </a:extLst>
          </p:cNvPr>
          <p:cNvSpPr/>
          <p:nvPr/>
        </p:nvSpPr>
        <p:spPr>
          <a:xfrm>
            <a:off x="8760600" y="96347"/>
            <a:ext cx="351000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Telescope à </a:t>
            </a:r>
            <a:r>
              <a:rPr lang="en-US" sz="1400" b="1" dirty="0" err="1">
                <a:solidFill>
                  <a:srgbClr val="FF0000"/>
                </a:solidFill>
              </a:rPr>
              <a:t>focale</a:t>
            </a:r>
            <a:r>
              <a:rPr lang="en-US" sz="1400" b="1" dirty="0">
                <a:solidFill>
                  <a:srgbClr val="FF0000"/>
                </a:solidFill>
              </a:rPr>
              <a:t> variable =&gt; </a:t>
            </a:r>
            <a:r>
              <a:rPr lang="en-US" sz="1400" b="1" dirty="0" err="1">
                <a:solidFill>
                  <a:srgbClr val="FF0000"/>
                </a:solidFill>
              </a:rPr>
              <a:t>reçu</a:t>
            </a:r>
            <a:r>
              <a:rPr lang="en-US" sz="1400" b="1" dirty="0">
                <a:solidFill>
                  <a:srgbClr val="FF0000"/>
                </a:solidFill>
              </a:rPr>
              <a:t>, </a:t>
            </a:r>
            <a:br>
              <a:rPr lang="en-US" sz="1400" b="1" dirty="0">
                <a:solidFill>
                  <a:srgbClr val="FF0000"/>
                </a:solidFill>
              </a:rPr>
            </a:br>
            <a:r>
              <a:rPr lang="en-US" sz="1400" b="1" dirty="0" err="1">
                <a:solidFill>
                  <a:srgbClr val="FF0000"/>
                </a:solidFill>
              </a:rPr>
              <a:t>en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attente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d’installation</a:t>
            </a: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Pilotage Peltier =&gt; mode </a:t>
            </a:r>
            <a:r>
              <a:rPr lang="en-US" sz="1400" b="1" dirty="0" err="1">
                <a:solidFill>
                  <a:srgbClr val="FF0000"/>
                </a:solidFill>
              </a:rPr>
              <a:t>manuel</a:t>
            </a:r>
            <a:r>
              <a:rPr lang="en-US" sz="1400" b="1" dirty="0">
                <a:solidFill>
                  <a:srgbClr val="FF0000"/>
                </a:solidFill>
              </a:rPr>
              <a:t>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Chiller =&gt; monitoring </a:t>
            </a:r>
            <a:r>
              <a:rPr lang="en-US" sz="1400" b="1" dirty="0" err="1">
                <a:solidFill>
                  <a:srgbClr val="FF0000"/>
                </a:solidFill>
              </a:rPr>
              <a:t>Etat</a:t>
            </a:r>
            <a:r>
              <a:rPr lang="en-US" sz="1400" b="1" dirty="0">
                <a:solidFill>
                  <a:srgbClr val="FF0000"/>
                </a:solidFill>
              </a:rPr>
              <a:t>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Laser et </a:t>
            </a:r>
            <a:r>
              <a:rPr lang="en-US" sz="1400" b="1" dirty="0" err="1">
                <a:solidFill>
                  <a:schemeClr val="accent6"/>
                </a:solidFill>
              </a:rPr>
              <a:t>cavité</a:t>
            </a:r>
            <a:r>
              <a:rPr lang="en-US" sz="1400" b="1" dirty="0">
                <a:solidFill>
                  <a:schemeClr val="accent6"/>
                </a:solidFill>
              </a:rPr>
              <a:t> FP à 500,25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43kW avec 17W </a:t>
            </a:r>
            <a:r>
              <a:rPr lang="en-US" sz="1400" b="1" dirty="0" err="1">
                <a:solidFill>
                  <a:schemeClr val="accent6"/>
                </a:solidFill>
              </a:rPr>
              <a:t>en</a:t>
            </a:r>
            <a:r>
              <a:rPr lang="en-US" sz="1400" b="1" dirty="0">
                <a:solidFill>
                  <a:schemeClr val="accent6"/>
                </a:solidFill>
              </a:rPr>
              <a:t> entrée et 25%</a:t>
            </a:r>
            <a:br>
              <a:rPr lang="en-US" sz="1400" b="1" dirty="0">
                <a:solidFill>
                  <a:schemeClr val="accent6"/>
                </a:solidFill>
              </a:rPr>
            </a:br>
            <a:r>
              <a:rPr lang="en-US" sz="1400" b="1" dirty="0">
                <a:solidFill>
                  <a:schemeClr val="accent6"/>
                </a:solidFill>
              </a:rPr>
              <a:t> de </a:t>
            </a:r>
            <a:r>
              <a:rPr lang="en-US" sz="1400" b="1" dirty="0" err="1">
                <a:solidFill>
                  <a:schemeClr val="accent6"/>
                </a:solidFill>
              </a:rPr>
              <a:t>couplage</a:t>
            </a: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L-shape </a:t>
            </a:r>
            <a:r>
              <a:rPr lang="en-US" sz="1400" b="1" dirty="0" err="1">
                <a:solidFill>
                  <a:schemeClr val="accent6"/>
                </a:solidFill>
              </a:rPr>
              <a:t>positionné</a:t>
            </a:r>
            <a:r>
              <a:rPr lang="en-US" sz="1400" b="1" dirty="0">
                <a:solidFill>
                  <a:schemeClr val="accent6"/>
                </a:solidFill>
              </a:rPr>
              <a:t> pour </a:t>
            </a:r>
            <a:r>
              <a:rPr lang="en-US" sz="1400" b="1" dirty="0" err="1">
                <a:solidFill>
                  <a:schemeClr val="accent6"/>
                </a:solidFill>
              </a:rPr>
              <a:t>couper</a:t>
            </a:r>
            <a:r>
              <a:rPr lang="en-US" sz="1400" b="1" dirty="0">
                <a:solidFill>
                  <a:schemeClr val="accent6"/>
                </a:solidFill>
              </a:rPr>
              <a:t> les HOM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Synchro </a:t>
            </a:r>
            <a:r>
              <a:rPr lang="en-US" sz="1400" b="1" dirty="0" err="1">
                <a:solidFill>
                  <a:schemeClr val="accent6"/>
                </a:solidFill>
              </a:rPr>
              <a:t>Anneau</a:t>
            </a:r>
            <a:r>
              <a:rPr lang="en-US" sz="1400" b="1" dirty="0">
                <a:solidFill>
                  <a:schemeClr val="accent6"/>
                </a:solidFill>
              </a:rPr>
              <a:t> 500MHz </a:t>
            </a:r>
            <a:br>
              <a:rPr lang="en-US" sz="1400" b="1" dirty="0">
                <a:solidFill>
                  <a:schemeClr val="accent6"/>
                </a:solidFill>
              </a:rPr>
            </a:br>
            <a:r>
              <a:rPr lang="en-US" sz="1400" b="1" dirty="0">
                <a:solidFill>
                  <a:schemeClr val="accent6"/>
                </a:solidFill>
              </a:rPr>
              <a:t>avec 15 </a:t>
            </a:r>
            <a:r>
              <a:rPr lang="en-US" sz="1400" b="1" dirty="0" err="1">
                <a:solidFill>
                  <a:schemeClr val="accent6"/>
                </a:solidFill>
              </a:rPr>
              <a:t>ps</a:t>
            </a:r>
            <a:r>
              <a:rPr lang="en-US" sz="1400" b="1" dirty="0">
                <a:solidFill>
                  <a:schemeClr val="accent6"/>
                </a:solidFill>
              </a:rPr>
              <a:t> de jitter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266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Cavité FP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25</cp:revision>
  <dcterms:created xsi:type="dcterms:W3CDTF">2023-07-10T10:10:53Z</dcterms:created>
  <dcterms:modified xsi:type="dcterms:W3CDTF">2023-09-25T09:55:03Z</dcterms:modified>
</cp:coreProperties>
</file>