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1" r:id="rId2"/>
    <p:sldId id="325" r:id="rId3"/>
    <p:sldId id="371" r:id="rId4"/>
    <p:sldId id="368" r:id="rId5"/>
    <p:sldId id="372" r:id="rId6"/>
    <p:sldId id="373" r:id="rId7"/>
    <p:sldId id="360" r:id="rId8"/>
    <p:sldId id="369" r:id="rId9"/>
    <p:sldId id="370" r:id="rId10"/>
    <p:sldId id="374" r:id="rId11"/>
    <p:sldId id="3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D422-FF82-4051-8E22-CB1D0D9128AD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5D27-3AC1-4399-AAC2-368C23BB0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7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5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8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23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7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3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2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3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8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5718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559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5367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98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5122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595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5303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8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7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1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5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8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7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25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3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4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9876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0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3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5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99" y="6350851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FCF6715-A2B5-A045-B72C-B503686710DB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3030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D440EC-0E65-93D5-1F9F-CF0B46EEA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200400"/>
            <a:ext cx="11376025" cy="1657594"/>
          </a:xfrm>
        </p:spPr>
        <p:txBody>
          <a:bodyPr/>
          <a:lstStyle/>
          <a:p>
            <a:r>
              <a:rPr lang="en-US" sz="48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lang="en-GB" b="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D55971E-EC10-24EC-950E-D5377CE43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357446"/>
            <a:ext cx="11376026" cy="1146593"/>
          </a:xfrm>
        </p:spPr>
        <p:txBody>
          <a:bodyPr/>
          <a:lstStyle/>
          <a:p>
            <a:r>
              <a:rPr lang="en-US" dirty="0"/>
              <a:t>Eloise Matheson, Santiago Andres Solis Paiva, Mario Di Castro</a:t>
            </a:r>
          </a:p>
          <a:p>
            <a:r>
              <a:rPr lang="en-US" dirty="0"/>
              <a:t>TWOCRYST  Workshop</a:t>
            </a:r>
            <a:r>
              <a:rPr lang="en-US"/>
              <a:t>: 12</a:t>
            </a:r>
            <a:r>
              <a:rPr lang="en-US" baseline="30000"/>
              <a:t>th</a:t>
            </a:r>
            <a:r>
              <a:rPr lang="en-US"/>
              <a:t> December </a:t>
            </a:r>
            <a:r>
              <a:rPr lang="en-US" dirty="0"/>
              <a:t>2023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3A03F9-3843-FF8C-B149-CD3027E8D9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56350"/>
            <a:ext cx="6810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84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Future X-Ray Diffractometer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4C76460-B788-CA30-16EA-A61789195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26" y="1120568"/>
            <a:ext cx="11618205" cy="2014211"/>
          </a:xfrm>
        </p:spPr>
        <p:txBody>
          <a:bodyPr/>
          <a:lstStyle/>
          <a:p>
            <a:r>
              <a:rPr lang="en-US" sz="2100" b="0" dirty="0"/>
              <a:t>Novel in-house X-Ray based diffractometer under commissioning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measure crystal wafers and multi-strip crystals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0" dirty="0"/>
              <a:t>Planned increased machine efficiency and availability keeping uncertainty levels with ± 1 µrad on the measurements of bending angle, miscut angle and torsion for TCPC crystals</a:t>
            </a:r>
            <a:endParaRPr lang="el-GR" sz="2100" b="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4C54E26-0D52-2BC4-1213-C0EA4DCD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4" y="2904086"/>
            <a:ext cx="3967743" cy="26749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A200648-C3AB-19B3-D314-F9F42C65D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03" y="2967006"/>
            <a:ext cx="2304256" cy="15446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2FA662C-C3CC-6D7C-64E8-3F19D9E6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19" y="4569632"/>
            <a:ext cx="1843624" cy="80812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273ADD5-5BF9-24FF-DAF3-787D2600312C}"/>
              </a:ext>
            </a:extLst>
          </p:cNvPr>
          <p:cNvSpPr txBox="1"/>
          <p:nvPr/>
        </p:nvSpPr>
        <p:spPr>
          <a:xfrm>
            <a:off x="4829866" y="5776363"/>
            <a:ext cx="146128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In-house machine layout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78AC2A-8A02-1B0B-2182-B8919D8BABC7}"/>
              </a:ext>
            </a:extLst>
          </p:cNvPr>
          <p:cNvSpPr txBox="1"/>
          <p:nvPr/>
        </p:nvSpPr>
        <p:spPr>
          <a:xfrm>
            <a:off x="1009666" y="5709906"/>
            <a:ext cx="19991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Rotational stages and miscut measurement procedure studies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30079BF-18D1-B2DC-800E-6C4C5F0F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34" y="2955153"/>
            <a:ext cx="3399315" cy="25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7DDFB1F-28FD-4B99-F219-D0679428F04D}"/>
              </a:ext>
            </a:extLst>
          </p:cNvPr>
          <p:cNvSpPr txBox="1"/>
          <p:nvPr/>
        </p:nvSpPr>
        <p:spPr>
          <a:xfrm>
            <a:off x="9037119" y="5776363"/>
            <a:ext cx="2276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New machine under commissioning for 2024 operations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88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00E959-56F6-FD31-0245-27ACFEF34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X-Ray Characterisation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The Crystals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TCCS crystal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TCCP crystal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Future X-Ray Diffractometer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C42137-DCEB-06A9-EF7C-1340549E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2962-F0CC-BA89-E46C-CAC3CD87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69C0-A1E9-484A-0BAA-01BFD284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9"/>
    </mc:Choice>
    <mc:Fallback xmlns="">
      <p:transition spd="slow" advTm="214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X-Ray Characterisation of Crystals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4C76460-B788-CA30-16EA-A61789195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27" y="994205"/>
            <a:ext cx="8214347" cy="4608512"/>
          </a:xfrm>
        </p:spPr>
        <p:txBody>
          <a:bodyPr/>
          <a:lstStyle/>
          <a:p>
            <a:r>
              <a:rPr lang="en-GB" b="0" dirty="0"/>
              <a:t>Use X-Ray diffractometry to measure;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Bending angle / deflection angle</a:t>
            </a:r>
          </a:p>
          <a:p>
            <a:pPr lvl="1" indent="0">
              <a:buNone/>
            </a:pPr>
            <a:r>
              <a:rPr lang="en-GB" i="1" dirty="0"/>
              <a:t>Angle between incoming and outgoing planes of a crystal</a:t>
            </a:r>
            <a:endParaRPr lang="en-GB" b="0" i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Miscut angle</a:t>
            </a:r>
          </a:p>
          <a:p>
            <a:pPr lvl="1" indent="0">
              <a:buNone/>
            </a:pPr>
            <a:r>
              <a:rPr lang="en-GB" i="1" dirty="0"/>
              <a:t>Angle between crystal plane and optical surface</a:t>
            </a:r>
            <a:endParaRPr lang="en-GB" b="0" i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Torsion</a:t>
            </a:r>
          </a:p>
          <a:p>
            <a:pPr lvl="1" indent="0">
              <a:buNone/>
            </a:pPr>
            <a:r>
              <a:rPr lang="en-GB" i="1" dirty="0"/>
              <a:t>Vertical dependence of crystal plane orientations</a:t>
            </a:r>
          </a:p>
          <a:p>
            <a:pPr marL="0" lvl="1" indent="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GB" sz="2100" dirty="0"/>
              <a:t>Relies on x-rays having wavelength </a:t>
            </a:r>
            <a:r>
              <a:rPr lang="el-GR" sz="2100" b="1" dirty="0"/>
              <a:t>λ</a:t>
            </a:r>
            <a:r>
              <a:rPr lang="en-US" sz="2100" dirty="0"/>
              <a:t> </a:t>
            </a:r>
            <a:r>
              <a:rPr lang="en-GB" sz="2100" dirty="0"/>
              <a:t>typically on the same order of magnitude as the spacing </a:t>
            </a:r>
            <a:r>
              <a:rPr lang="en-GB" sz="2100" b="1" dirty="0"/>
              <a:t>d</a:t>
            </a:r>
            <a:r>
              <a:rPr lang="en-GB" sz="2100" dirty="0"/>
              <a:t> between planes in the crystal (1 - 100 angstroms)</a:t>
            </a:r>
          </a:p>
          <a:p>
            <a:pPr lvl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GB" sz="2100" dirty="0"/>
              <a:t>Bragg’s Law:   2 𝑑 sin⁡(</a:t>
            </a:r>
            <a:r>
              <a:rPr lang="el-GR" sz="2100" dirty="0"/>
              <a:t>θ)=𝑛 λ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C8DEC17-C3E8-A845-2E67-5F51239DC8C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87446" y="978497"/>
            <a:ext cx="3345214" cy="165611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17B6A56-4BD4-29B3-7696-276D84444E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21321" y="2634607"/>
            <a:ext cx="2901370" cy="16407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DB9A4CC-37C6-33D0-4766-2829FE952E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80885" y="4477320"/>
            <a:ext cx="2890551" cy="1667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57E13-A30F-BDF7-0E9D-93E0819E759D}"/>
              </a:ext>
            </a:extLst>
          </p:cNvPr>
          <p:cNvGrpSpPr/>
          <p:nvPr/>
        </p:nvGrpSpPr>
        <p:grpSpPr>
          <a:xfrm>
            <a:off x="4446767" y="5157586"/>
            <a:ext cx="2890551" cy="1143082"/>
            <a:chOff x="5407845" y="2155276"/>
            <a:chExt cx="8186044" cy="331911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B9351F1-2A7F-0F5F-6CD7-A331B237E2FD}"/>
                </a:ext>
              </a:extLst>
            </p:cNvPr>
            <p:cNvCxnSpPr>
              <a:stCxn id="15" idx="4"/>
              <a:endCxn id="32" idx="0"/>
            </p:cNvCxnSpPr>
            <p:nvPr/>
          </p:nvCxnSpPr>
          <p:spPr>
            <a:xfrm>
              <a:off x="9633797" y="3689031"/>
              <a:ext cx="0" cy="9560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086D16-57E7-4292-CB58-93E6DA3BA423}"/>
                </a:ext>
              </a:extLst>
            </p:cNvPr>
            <p:cNvSpPr txBox="1"/>
            <p:nvPr/>
          </p:nvSpPr>
          <p:spPr>
            <a:xfrm>
              <a:off x="5407845" y="4949133"/>
              <a:ext cx="8186044" cy="52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dirty="0">
                  <a:solidFill>
                    <a:schemeClr val="accent1">
                      <a:lumMod val="75000"/>
                    </a:schemeClr>
                  </a:solidFill>
                </a:rPr>
                <a:t>Illustration of crystalline diffraction.</a:t>
              </a:r>
              <a:endParaRPr lang="en-GB" sz="45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7CBA655-E2C8-1424-C8AB-D2B6992BDB18}"/>
                </a:ext>
              </a:extLst>
            </p:cNvPr>
            <p:cNvSpPr/>
            <p:nvPr/>
          </p:nvSpPr>
          <p:spPr>
            <a:xfrm>
              <a:off x="723714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404AB4-C4B5-C2A1-EC57-4E1E4B26FE8D}"/>
                </a:ext>
              </a:extLst>
            </p:cNvPr>
            <p:cNvSpPr/>
            <p:nvPr/>
          </p:nvSpPr>
          <p:spPr>
            <a:xfrm>
              <a:off x="779236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84D2AF4-2201-5D29-D691-114B6F38A406}"/>
                </a:ext>
              </a:extLst>
            </p:cNvPr>
            <p:cNvSpPr/>
            <p:nvPr/>
          </p:nvSpPr>
          <p:spPr>
            <a:xfrm>
              <a:off x="839315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BE8C88F-2197-1CE1-34B1-10D5BD6E0DF8}"/>
                </a:ext>
              </a:extLst>
            </p:cNvPr>
            <p:cNvSpPr/>
            <p:nvPr/>
          </p:nvSpPr>
          <p:spPr>
            <a:xfrm>
              <a:off x="894837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B107B89-C256-C5B3-F745-BA310C8D5971}"/>
                </a:ext>
              </a:extLst>
            </p:cNvPr>
            <p:cNvSpPr/>
            <p:nvPr/>
          </p:nvSpPr>
          <p:spPr>
            <a:xfrm>
              <a:off x="955016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7DB834-DBA0-1EB0-67B5-649FDAA22DDB}"/>
                </a:ext>
              </a:extLst>
            </p:cNvPr>
            <p:cNvSpPr/>
            <p:nvPr/>
          </p:nvSpPr>
          <p:spPr>
            <a:xfrm>
              <a:off x="1010538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4BE506-E125-391F-18CC-9E58663A4B4A}"/>
                </a:ext>
              </a:extLst>
            </p:cNvPr>
            <p:cNvSpPr/>
            <p:nvPr/>
          </p:nvSpPr>
          <p:spPr>
            <a:xfrm>
              <a:off x="1070617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454D841-7D75-30E8-12C1-7BB988A5383E}"/>
                </a:ext>
              </a:extLst>
            </p:cNvPr>
            <p:cNvSpPr/>
            <p:nvPr/>
          </p:nvSpPr>
          <p:spPr>
            <a:xfrm>
              <a:off x="1126139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B72FA57-87CC-F472-B942-3C9D2C62D83D}"/>
                </a:ext>
              </a:extLst>
            </p:cNvPr>
            <p:cNvSpPr/>
            <p:nvPr/>
          </p:nvSpPr>
          <p:spPr>
            <a:xfrm>
              <a:off x="723714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EEEB29-F7C4-1FFD-629A-CD02F6D84F69}"/>
                </a:ext>
              </a:extLst>
            </p:cNvPr>
            <p:cNvSpPr/>
            <p:nvPr/>
          </p:nvSpPr>
          <p:spPr>
            <a:xfrm>
              <a:off x="779236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FDD3BBE-E184-D6D6-255A-46800EE1D3B9}"/>
                </a:ext>
              </a:extLst>
            </p:cNvPr>
            <p:cNvSpPr/>
            <p:nvPr/>
          </p:nvSpPr>
          <p:spPr>
            <a:xfrm>
              <a:off x="839315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C383A89-2DF7-F2B4-4F4E-CC0FD945EE5B}"/>
                </a:ext>
              </a:extLst>
            </p:cNvPr>
            <p:cNvSpPr/>
            <p:nvPr/>
          </p:nvSpPr>
          <p:spPr>
            <a:xfrm>
              <a:off x="894837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B1BF5B-0B61-215D-5076-E86E6FE43EBA}"/>
                </a:ext>
              </a:extLst>
            </p:cNvPr>
            <p:cNvSpPr/>
            <p:nvPr/>
          </p:nvSpPr>
          <p:spPr>
            <a:xfrm>
              <a:off x="955016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B4E265-173F-6F68-C109-159986372CA1}"/>
                </a:ext>
              </a:extLst>
            </p:cNvPr>
            <p:cNvSpPr/>
            <p:nvPr/>
          </p:nvSpPr>
          <p:spPr>
            <a:xfrm>
              <a:off x="1010538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B742EA-4423-007B-D72E-945887EBCB5A}"/>
                </a:ext>
              </a:extLst>
            </p:cNvPr>
            <p:cNvSpPr/>
            <p:nvPr/>
          </p:nvSpPr>
          <p:spPr>
            <a:xfrm>
              <a:off x="1070617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7E98678-CAEF-0DEC-D519-4CDF7E32D3F6}"/>
                </a:ext>
              </a:extLst>
            </p:cNvPr>
            <p:cNvSpPr/>
            <p:nvPr/>
          </p:nvSpPr>
          <p:spPr>
            <a:xfrm>
              <a:off x="1126139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44F263-A094-5705-9D90-C159C3ADB490}"/>
                </a:ext>
              </a:extLst>
            </p:cNvPr>
            <p:cNvSpPr/>
            <p:nvPr/>
          </p:nvSpPr>
          <p:spPr>
            <a:xfrm>
              <a:off x="723714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A57FD8-7F90-75D1-BCD8-D623B594DF68}"/>
                </a:ext>
              </a:extLst>
            </p:cNvPr>
            <p:cNvSpPr/>
            <p:nvPr/>
          </p:nvSpPr>
          <p:spPr>
            <a:xfrm>
              <a:off x="779236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46D29DC-142E-BFC6-3D1A-C19B35D706EB}"/>
                </a:ext>
              </a:extLst>
            </p:cNvPr>
            <p:cNvSpPr/>
            <p:nvPr/>
          </p:nvSpPr>
          <p:spPr>
            <a:xfrm>
              <a:off x="839315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26B95C9-0D11-769E-023D-C14031D157E9}"/>
                </a:ext>
              </a:extLst>
            </p:cNvPr>
            <p:cNvSpPr/>
            <p:nvPr/>
          </p:nvSpPr>
          <p:spPr>
            <a:xfrm>
              <a:off x="894837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33E83EC-2325-5AAB-DAFB-FCAC49C6B20D}"/>
                </a:ext>
              </a:extLst>
            </p:cNvPr>
            <p:cNvSpPr/>
            <p:nvPr/>
          </p:nvSpPr>
          <p:spPr>
            <a:xfrm>
              <a:off x="955016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7AA6C10-7ACD-48FC-0CFE-9D722C2968A7}"/>
                </a:ext>
              </a:extLst>
            </p:cNvPr>
            <p:cNvSpPr/>
            <p:nvPr/>
          </p:nvSpPr>
          <p:spPr>
            <a:xfrm>
              <a:off x="1010538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CFDA3D5-1C5B-4579-FA10-4388A61145FD}"/>
                </a:ext>
              </a:extLst>
            </p:cNvPr>
            <p:cNvSpPr/>
            <p:nvPr/>
          </p:nvSpPr>
          <p:spPr>
            <a:xfrm>
              <a:off x="1070617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203492-65AC-532E-3DFC-B4D2800CEF57}"/>
                </a:ext>
              </a:extLst>
            </p:cNvPr>
            <p:cNvSpPr/>
            <p:nvPr/>
          </p:nvSpPr>
          <p:spPr>
            <a:xfrm>
              <a:off x="1126139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CDCDF58-1D8A-B10A-1E71-2D6AB3F25535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7237141" y="2623176"/>
              <a:ext cx="2337518" cy="1509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59DE4F9-F1D2-28EA-17FE-E08A7D5539E9}"/>
                </a:ext>
              </a:extLst>
            </p:cNvPr>
            <p:cNvCxnSpPr/>
            <p:nvPr/>
          </p:nvCxnSpPr>
          <p:spPr>
            <a:xfrm flipV="1">
              <a:off x="9717431" y="2226915"/>
              <a:ext cx="1510259" cy="1303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B0B3D4D-F370-3C21-25BB-BD3A35FFBC74}"/>
                </a:ext>
              </a:extLst>
            </p:cNvPr>
            <p:cNvCxnSpPr/>
            <p:nvPr/>
          </p:nvCxnSpPr>
          <p:spPr>
            <a:xfrm flipV="1">
              <a:off x="9735142" y="2601238"/>
              <a:ext cx="1772013" cy="1529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DD60D2E-1C5A-D924-8E09-C1BC9FC18C42}"/>
                </a:ext>
              </a:extLst>
            </p:cNvPr>
            <p:cNvCxnSpPr/>
            <p:nvPr/>
          </p:nvCxnSpPr>
          <p:spPr>
            <a:xfrm>
              <a:off x="7429502" y="2172398"/>
              <a:ext cx="2131904" cy="13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8ECB2FD-8EC1-24C3-F5E8-99ABE7F4874A}"/>
                </a:ext>
              </a:extLst>
            </p:cNvPr>
            <p:cNvCxnSpPr/>
            <p:nvPr/>
          </p:nvCxnSpPr>
          <p:spPr>
            <a:xfrm flipV="1">
              <a:off x="7099069" y="4728666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942EE5-0BDB-A1FC-2CF1-45BF282A01AD}"/>
                </a:ext>
              </a:extLst>
            </p:cNvPr>
            <p:cNvCxnSpPr/>
            <p:nvPr/>
          </p:nvCxnSpPr>
          <p:spPr>
            <a:xfrm flipV="1">
              <a:off x="7197661" y="4191580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14E2DFC-FA0E-74CF-6BDE-CA2FAD356271}"/>
                </a:ext>
              </a:extLst>
            </p:cNvPr>
            <p:cNvCxnSpPr/>
            <p:nvPr/>
          </p:nvCxnSpPr>
          <p:spPr>
            <a:xfrm flipV="1">
              <a:off x="7197661" y="3617631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188417B-42E6-9FEA-55DC-ABAD00249AE5}"/>
                </a:ext>
              </a:extLst>
            </p:cNvPr>
            <p:cNvCxnSpPr/>
            <p:nvPr/>
          </p:nvCxnSpPr>
          <p:spPr>
            <a:xfrm>
              <a:off x="7099069" y="4191580"/>
              <a:ext cx="0" cy="537086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0BC479-3D8F-25F4-A145-1A0FAC95308D}"/>
                </a:ext>
              </a:extLst>
            </p:cNvPr>
            <p:cNvSpPr txBox="1"/>
            <p:nvPr/>
          </p:nvSpPr>
          <p:spPr>
            <a:xfrm>
              <a:off x="6381999" y="3948988"/>
              <a:ext cx="309103" cy="81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GB" sz="15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D5B9D44-97E6-774A-5CB8-320ABFAF6AB1}"/>
                </a:ext>
              </a:extLst>
            </p:cNvPr>
            <p:cNvSpPr/>
            <p:nvPr/>
          </p:nvSpPr>
          <p:spPr>
            <a:xfrm>
              <a:off x="8878577" y="3181708"/>
              <a:ext cx="848660" cy="761052"/>
            </a:xfrm>
            <a:prstGeom prst="arc">
              <a:avLst>
                <a:gd name="adj1" fmla="val 10518843"/>
                <a:gd name="adj2" fmla="val 13988573"/>
              </a:avLst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D46428-BC3B-6F26-F34D-106213F15AD6}"/>
                </a:ext>
              </a:extLst>
            </p:cNvPr>
            <p:cNvSpPr txBox="1"/>
            <p:nvPr/>
          </p:nvSpPr>
          <p:spPr>
            <a:xfrm>
              <a:off x="8248924" y="2746714"/>
              <a:ext cx="309103" cy="81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B0B3E50-B945-C3A3-63B1-2501C717811F}"/>
                </a:ext>
              </a:extLst>
            </p:cNvPr>
            <p:cNvCxnSpPr/>
            <p:nvPr/>
          </p:nvCxnSpPr>
          <p:spPr>
            <a:xfrm flipV="1">
              <a:off x="7320775" y="2155276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50CCD5-6286-8967-E5AC-2E94DC193835}"/>
                </a:ext>
              </a:extLst>
            </p:cNvPr>
            <p:cNvCxnSpPr/>
            <p:nvPr/>
          </p:nvCxnSpPr>
          <p:spPr>
            <a:xfrm flipV="1">
              <a:off x="7392161" y="2190237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8E4BC78-B02F-49DE-95A2-AB537A626CB7}"/>
                </a:ext>
              </a:extLst>
            </p:cNvPr>
            <p:cNvCxnSpPr/>
            <p:nvPr/>
          </p:nvCxnSpPr>
          <p:spPr>
            <a:xfrm flipV="1">
              <a:off x="7438608" y="2241720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F5FD2C5-39CD-DC3C-9E2D-4A742941C809}"/>
                </a:ext>
              </a:extLst>
            </p:cNvPr>
            <p:cNvCxnSpPr/>
            <p:nvPr/>
          </p:nvCxnSpPr>
          <p:spPr>
            <a:xfrm flipH="1" flipV="1">
              <a:off x="10709237" y="2424619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4D1A02-56B7-1533-64BA-BE32222C01B0}"/>
                </a:ext>
              </a:extLst>
            </p:cNvPr>
            <p:cNvCxnSpPr/>
            <p:nvPr/>
          </p:nvCxnSpPr>
          <p:spPr>
            <a:xfrm flipH="1" flipV="1">
              <a:off x="10765580" y="2352466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A565B90-E8E3-3781-EE13-A266F371D409}"/>
                </a:ext>
              </a:extLst>
            </p:cNvPr>
            <p:cNvCxnSpPr/>
            <p:nvPr/>
          </p:nvCxnSpPr>
          <p:spPr>
            <a:xfrm flipH="1" flipV="1">
              <a:off x="10837209" y="2297546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72F0B8-D676-3936-0CBF-C80E17198C9A}"/>
                </a:ext>
              </a:extLst>
            </p:cNvPr>
            <p:cNvSpPr txBox="1"/>
            <p:nvPr/>
          </p:nvSpPr>
          <p:spPr>
            <a:xfrm>
              <a:off x="10210697" y="2704309"/>
              <a:ext cx="309103" cy="81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8A83CD67-F0B4-7403-CC3E-8479CA918233}"/>
                </a:ext>
              </a:extLst>
            </p:cNvPr>
            <p:cNvSpPr/>
            <p:nvPr/>
          </p:nvSpPr>
          <p:spPr>
            <a:xfrm flipH="1">
              <a:off x="9421340" y="3122325"/>
              <a:ext cx="885943" cy="872921"/>
            </a:xfrm>
            <a:prstGeom prst="arc">
              <a:avLst>
                <a:gd name="adj1" fmla="val 10518843"/>
                <a:gd name="adj2" fmla="val 13988573"/>
              </a:avLst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651B05-85C6-C2E6-EEA0-11F25394B8B1}"/>
                </a:ext>
              </a:extLst>
            </p:cNvPr>
            <p:cNvCxnSpPr>
              <a:stCxn id="15" idx="3"/>
            </p:cNvCxnSpPr>
            <p:nvPr/>
          </p:nvCxnSpPr>
          <p:spPr>
            <a:xfrm flipH="1">
              <a:off x="9342846" y="3664535"/>
              <a:ext cx="231813" cy="3730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528BCE-FBD0-3813-DF47-6E05922FF6A7}"/>
                </a:ext>
              </a:extLst>
            </p:cNvPr>
            <p:cNvCxnSpPr/>
            <p:nvPr/>
          </p:nvCxnSpPr>
          <p:spPr>
            <a:xfrm>
              <a:off x="9675154" y="3680738"/>
              <a:ext cx="220041" cy="3071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45823D8-9F81-8EF2-DA3E-1D52D98B2EC4}"/>
                </a:ext>
              </a:extLst>
            </p:cNvPr>
            <p:cNvCxnSpPr/>
            <p:nvPr/>
          </p:nvCxnSpPr>
          <p:spPr>
            <a:xfrm>
              <a:off x="9370127" y="4002398"/>
              <a:ext cx="221158" cy="13835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D802A8D-BA84-E365-2C2D-47FD8D51E633}"/>
                </a:ext>
              </a:extLst>
            </p:cNvPr>
            <p:cNvCxnSpPr/>
            <p:nvPr/>
          </p:nvCxnSpPr>
          <p:spPr>
            <a:xfrm flipV="1">
              <a:off x="9713535" y="3997577"/>
              <a:ext cx="195236" cy="1514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13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X-Ray Characterisation of Crystals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C046A4B-4BEE-7F36-4D6C-572BCA3F4C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2419" y="1338971"/>
            <a:ext cx="2376264" cy="43204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000" b="0" dirty="0">
                <a:solidFill>
                  <a:schemeClr val="tx1"/>
                </a:solidFill>
              </a:rPr>
              <a:t>Flat surface</a:t>
            </a:r>
            <a:endParaRPr lang="ru-RU" sz="2000" b="0" dirty="0">
              <a:solidFill>
                <a:schemeClr val="tx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07C72C9-A2C9-A6AC-9969-ED3C90618E2E}"/>
              </a:ext>
            </a:extLst>
          </p:cNvPr>
          <p:cNvCxnSpPr/>
          <p:nvPr/>
        </p:nvCxnSpPr>
        <p:spPr>
          <a:xfrm>
            <a:off x="257022" y="2657446"/>
            <a:ext cx="2304256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>
            <a:extLst>
              <a:ext uri="{FF2B5EF4-FFF2-40B4-BE49-F238E27FC236}">
                <a16:creationId xmlns:a16="http://schemas.microsoft.com/office/drawing/2014/main" id="{03CE3431-3863-19DF-C22D-9F7B3A7B5BDB}"/>
              </a:ext>
            </a:extLst>
          </p:cNvPr>
          <p:cNvSpPr/>
          <p:nvPr/>
        </p:nvSpPr>
        <p:spPr>
          <a:xfrm>
            <a:off x="3269817" y="1426332"/>
            <a:ext cx="2880320" cy="1800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2">
            <a:extLst>
              <a:ext uri="{FF2B5EF4-FFF2-40B4-BE49-F238E27FC236}">
                <a16:creationId xmlns:a16="http://schemas.microsoft.com/office/drawing/2014/main" id="{9B529E8A-EA0B-B7F3-9F26-9BD425CE7DB3}"/>
              </a:ext>
            </a:extLst>
          </p:cNvPr>
          <p:cNvCxnSpPr/>
          <p:nvPr/>
        </p:nvCxnSpPr>
        <p:spPr>
          <a:xfrm>
            <a:off x="761078" y="1865358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4">
            <a:extLst>
              <a:ext uri="{FF2B5EF4-FFF2-40B4-BE49-F238E27FC236}">
                <a16:creationId xmlns:a16="http://schemas.microsoft.com/office/drawing/2014/main" id="{E85F0D60-D2C0-88F5-681E-7EE22B2F744F}"/>
              </a:ext>
            </a:extLst>
          </p:cNvPr>
          <p:cNvCxnSpPr/>
          <p:nvPr/>
        </p:nvCxnSpPr>
        <p:spPr>
          <a:xfrm flipV="1">
            <a:off x="761078" y="1793350"/>
            <a:ext cx="360040" cy="936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5">
            <a:extLst>
              <a:ext uri="{FF2B5EF4-FFF2-40B4-BE49-F238E27FC236}">
                <a16:creationId xmlns:a16="http://schemas.microsoft.com/office/drawing/2014/main" id="{311CD41B-BE47-83A1-065E-78577F556E22}"/>
              </a:ext>
            </a:extLst>
          </p:cNvPr>
          <p:cNvCxnSpPr/>
          <p:nvPr/>
        </p:nvCxnSpPr>
        <p:spPr>
          <a:xfrm>
            <a:off x="1275564" y="1943647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6">
            <a:extLst>
              <a:ext uri="{FF2B5EF4-FFF2-40B4-BE49-F238E27FC236}">
                <a16:creationId xmlns:a16="http://schemas.microsoft.com/office/drawing/2014/main" id="{52873E43-C86B-F6F2-754D-6AC7157029EF}"/>
              </a:ext>
            </a:extLst>
          </p:cNvPr>
          <p:cNvCxnSpPr/>
          <p:nvPr/>
        </p:nvCxnSpPr>
        <p:spPr>
          <a:xfrm flipV="1">
            <a:off x="1275564" y="1871639"/>
            <a:ext cx="360040" cy="936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7">
            <a:extLst>
              <a:ext uri="{FF2B5EF4-FFF2-40B4-BE49-F238E27FC236}">
                <a16:creationId xmlns:a16="http://schemas.microsoft.com/office/drawing/2014/main" id="{4F869049-A9A0-4F13-90FE-8F26A1FD7765}"/>
              </a:ext>
            </a:extLst>
          </p:cNvPr>
          <p:cNvCxnSpPr/>
          <p:nvPr/>
        </p:nvCxnSpPr>
        <p:spPr>
          <a:xfrm>
            <a:off x="1790050" y="2021936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8">
            <a:extLst>
              <a:ext uri="{FF2B5EF4-FFF2-40B4-BE49-F238E27FC236}">
                <a16:creationId xmlns:a16="http://schemas.microsoft.com/office/drawing/2014/main" id="{E38F144D-EDA5-8A90-52D8-267196499CE4}"/>
              </a:ext>
            </a:extLst>
          </p:cNvPr>
          <p:cNvCxnSpPr/>
          <p:nvPr/>
        </p:nvCxnSpPr>
        <p:spPr>
          <a:xfrm flipV="1">
            <a:off x="1790050" y="1949928"/>
            <a:ext cx="360040" cy="936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9">
            <a:extLst>
              <a:ext uri="{FF2B5EF4-FFF2-40B4-BE49-F238E27FC236}">
                <a16:creationId xmlns:a16="http://schemas.microsoft.com/office/drawing/2014/main" id="{085EF5BF-8B2F-268D-3728-E614B1E69A65}"/>
              </a:ext>
            </a:extLst>
          </p:cNvPr>
          <p:cNvCxnSpPr/>
          <p:nvPr/>
        </p:nvCxnSpPr>
        <p:spPr>
          <a:xfrm>
            <a:off x="2304536" y="2100225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20">
            <a:extLst>
              <a:ext uri="{FF2B5EF4-FFF2-40B4-BE49-F238E27FC236}">
                <a16:creationId xmlns:a16="http://schemas.microsoft.com/office/drawing/2014/main" id="{48D8A5DC-D440-28C6-5DF0-5EB92C9B173D}"/>
              </a:ext>
            </a:extLst>
          </p:cNvPr>
          <p:cNvCxnSpPr/>
          <p:nvPr/>
        </p:nvCxnSpPr>
        <p:spPr>
          <a:xfrm flipV="1">
            <a:off x="2304536" y="2028217"/>
            <a:ext cx="360040" cy="936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2F802B1-DD39-16FF-A2AB-1724BEEEA037}"/>
              </a:ext>
            </a:extLst>
          </p:cNvPr>
          <p:cNvSpPr txBox="1"/>
          <p:nvPr/>
        </p:nvSpPr>
        <p:spPr>
          <a:xfrm>
            <a:off x="698434" y="199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E570E5-C91D-CA38-A7BD-25B173D95191}"/>
              </a:ext>
            </a:extLst>
          </p:cNvPr>
          <p:cNvSpPr txBox="1"/>
          <p:nvPr/>
        </p:nvSpPr>
        <p:spPr>
          <a:xfrm>
            <a:off x="1198737" y="21138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69A106-3F85-E8D9-93C7-FA8B118BACDE}"/>
              </a:ext>
            </a:extLst>
          </p:cNvPr>
          <p:cNvSpPr txBox="1"/>
          <p:nvPr/>
        </p:nvSpPr>
        <p:spPr>
          <a:xfrm>
            <a:off x="1699040" y="22168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002C5-C825-11AC-7672-4782B35319A6}"/>
              </a:ext>
            </a:extLst>
          </p:cNvPr>
          <p:cNvSpPr txBox="1"/>
          <p:nvPr/>
        </p:nvSpPr>
        <p:spPr>
          <a:xfrm>
            <a:off x="2231896" y="22951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endParaRPr lang="ru-RU" dirty="0">
              <a:solidFill>
                <a:srgbClr val="FF6600"/>
              </a:solidFill>
            </a:endParaRPr>
          </a:p>
        </p:txBody>
      </p:sp>
      <p:cxnSp>
        <p:nvCxnSpPr>
          <p:cNvPr id="24" name="Прямая соединительная линия 26">
            <a:extLst>
              <a:ext uri="{FF2B5EF4-FFF2-40B4-BE49-F238E27FC236}">
                <a16:creationId xmlns:a16="http://schemas.microsoft.com/office/drawing/2014/main" id="{B0A8C10C-1D62-AAB8-105D-F996E6B2B573}"/>
              </a:ext>
            </a:extLst>
          </p:cNvPr>
          <p:cNvCxnSpPr/>
          <p:nvPr/>
        </p:nvCxnSpPr>
        <p:spPr>
          <a:xfrm>
            <a:off x="3413833" y="2043276"/>
            <a:ext cx="244827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5A169D-5158-1E5C-FEBF-9692720E61D8}"/>
              </a:ext>
            </a:extLst>
          </p:cNvPr>
          <p:cNvSpPr txBox="1"/>
          <p:nvPr/>
        </p:nvSpPr>
        <p:spPr>
          <a:xfrm>
            <a:off x="3003129" y="18586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ADC697-A928-EB5C-6CDE-BC0107F53104}"/>
              </a:ext>
            </a:extLst>
          </p:cNvPr>
          <p:cNvSpPr txBox="1"/>
          <p:nvPr/>
        </p:nvSpPr>
        <p:spPr>
          <a:xfrm>
            <a:off x="3011214" y="306271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63A62E-181E-6CEF-A7A4-801AEF18BEF2}"/>
              </a:ext>
            </a:extLst>
          </p:cNvPr>
          <p:cNvSpPr txBox="1"/>
          <p:nvPr/>
        </p:nvSpPr>
        <p:spPr>
          <a:xfrm>
            <a:off x="5803567" y="2865794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751AE0-0673-5448-721C-1C17799336A8}"/>
              </a:ext>
            </a:extLst>
          </p:cNvPr>
          <p:cNvSpPr txBox="1"/>
          <p:nvPr/>
        </p:nvSpPr>
        <p:spPr>
          <a:xfrm rot="16200000">
            <a:off x="3105077" y="1585633"/>
            <a:ext cx="564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Angle</a:t>
            </a:r>
            <a:endParaRPr lang="ru-RU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7DAB4E-D3E2-B363-131D-3F84708B8B47}"/>
              </a:ext>
            </a:extLst>
          </p:cNvPr>
          <p:cNvSpPr txBox="1"/>
          <p:nvPr/>
        </p:nvSpPr>
        <p:spPr>
          <a:xfrm>
            <a:off x="2574835" y="3004864"/>
            <a:ext cx="279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endParaRPr lang="ru-RU" sz="1400" dirty="0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2159F09E-C23A-7416-6524-B4F08C7B8336}"/>
              </a:ext>
            </a:extLst>
          </p:cNvPr>
          <p:cNvSpPr txBox="1">
            <a:spLocks/>
          </p:cNvSpPr>
          <p:nvPr/>
        </p:nvSpPr>
        <p:spPr>
          <a:xfrm>
            <a:off x="353467" y="3547921"/>
            <a:ext cx="2376264" cy="432048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Cylindrical surface</a:t>
            </a:r>
            <a:endParaRPr lang="ru-RU" dirty="0"/>
          </a:p>
        </p:txBody>
      </p:sp>
      <p:sp>
        <p:nvSpPr>
          <p:cNvPr id="32" name="Прямоугольник 36">
            <a:extLst>
              <a:ext uri="{FF2B5EF4-FFF2-40B4-BE49-F238E27FC236}">
                <a16:creationId xmlns:a16="http://schemas.microsoft.com/office/drawing/2014/main" id="{F2EABCC1-7220-E747-58EF-B666BF0E0C0F}"/>
              </a:ext>
            </a:extLst>
          </p:cNvPr>
          <p:cNvSpPr/>
          <p:nvPr/>
        </p:nvSpPr>
        <p:spPr>
          <a:xfrm>
            <a:off x="3238801" y="4087873"/>
            <a:ext cx="2880320" cy="1800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7">
            <a:extLst>
              <a:ext uri="{FF2B5EF4-FFF2-40B4-BE49-F238E27FC236}">
                <a16:creationId xmlns:a16="http://schemas.microsoft.com/office/drawing/2014/main" id="{F2359BC3-3D66-C21F-B70A-5A05D382A431}"/>
              </a:ext>
            </a:extLst>
          </p:cNvPr>
          <p:cNvCxnSpPr/>
          <p:nvPr/>
        </p:nvCxnSpPr>
        <p:spPr>
          <a:xfrm flipV="1">
            <a:off x="3594295" y="4520151"/>
            <a:ext cx="2236794" cy="10803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BA38651-9095-C88F-B1E0-A59F626A764B}"/>
              </a:ext>
            </a:extLst>
          </p:cNvPr>
          <p:cNvSpPr txBox="1"/>
          <p:nvPr/>
        </p:nvSpPr>
        <p:spPr>
          <a:xfrm>
            <a:off x="2982430" y="574957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  <a:endParaRPr lang="ru-R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14D4B0-8C10-3FA6-03CC-6C501A3F95FE}"/>
              </a:ext>
            </a:extLst>
          </p:cNvPr>
          <p:cNvSpPr txBox="1"/>
          <p:nvPr/>
        </p:nvSpPr>
        <p:spPr>
          <a:xfrm>
            <a:off x="5818017" y="5518741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endParaRPr lang="ru-RU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C066AF-8682-22A5-6343-36D5613F4DD9}"/>
              </a:ext>
            </a:extLst>
          </p:cNvPr>
          <p:cNvSpPr txBox="1"/>
          <p:nvPr/>
        </p:nvSpPr>
        <p:spPr>
          <a:xfrm rot="16200000">
            <a:off x="3041099" y="4239357"/>
            <a:ext cx="564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Angle</a:t>
            </a:r>
            <a:endParaRPr lang="ru-RU" sz="1100" dirty="0"/>
          </a:p>
        </p:txBody>
      </p:sp>
      <p:cxnSp>
        <p:nvCxnSpPr>
          <p:cNvPr id="37" name="Прямая соединительная линия 48">
            <a:extLst>
              <a:ext uri="{FF2B5EF4-FFF2-40B4-BE49-F238E27FC236}">
                <a16:creationId xmlns:a16="http://schemas.microsoft.com/office/drawing/2014/main" id="{763C547D-542A-D6E0-C0D0-0929C35AE629}"/>
              </a:ext>
            </a:extLst>
          </p:cNvPr>
          <p:cNvCxnSpPr/>
          <p:nvPr/>
        </p:nvCxnSpPr>
        <p:spPr>
          <a:xfrm>
            <a:off x="1865057" y="4355388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49">
            <a:extLst>
              <a:ext uri="{FF2B5EF4-FFF2-40B4-BE49-F238E27FC236}">
                <a16:creationId xmlns:a16="http://schemas.microsoft.com/office/drawing/2014/main" id="{8F621243-1D0D-759B-121A-7EB2AF813946}"/>
              </a:ext>
            </a:extLst>
          </p:cNvPr>
          <p:cNvCxnSpPr/>
          <p:nvPr/>
        </p:nvCxnSpPr>
        <p:spPr>
          <a:xfrm flipV="1">
            <a:off x="1865057" y="4319384"/>
            <a:ext cx="347222" cy="9001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50">
            <a:extLst>
              <a:ext uri="{FF2B5EF4-FFF2-40B4-BE49-F238E27FC236}">
                <a16:creationId xmlns:a16="http://schemas.microsoft.com/office/drawing/2014/main" id="{E5B55E08-4326-6EF6-CB05-2366C4E8B7D5}"/>
              </a:ext>
            </a:extLst>
          </p:cNvPr>
          <p:cNvCxnSpPr/>
          <p:nvPr/>
        </p:nvCxnSpPr>
        <p:spPr>
          <a:xfrm>
            <a:off x="1574248" y="4319384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51">
            <a:extLst>
              <a:ext uri="{FF2B5EF4-FFF2-40B4-BE49-F238E27FC236}">
                <a16:creationId xmlns:a16="http://schemas.microsoft.com/office/drawing/2014/main" id="{05B7B4B3-7D41-D856-6DF1-E0BD8F2709DF}"/>
              </a:ext>
            </a:extLst>
          </p:cNvPr>
          <p:cNvCxnSpPr/>
          <p:nvPr/>
        </p:nvCxnSpPr>
        <p:spPr>
          <a:xfrm flipV="1">
            <a:off x="1574248" y="4174028"/>
            <a:ext cx="153514" cy="10094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54">
            <a:extLst>
              <a:ext uri="{FF2B5EF4-FFF2-40B4-BE49-F238E27FC236}">
                <a16:creationId xmlns:a16="http://schemas.microsoft.com/office/drawing/2014/main" id="{7C5E7076-F51C-6658-DCE5-15BE034D6D65}"/>
              </a:ext>
            </a:extLst>
          </p:cNvPr>
          <p:cNvCxnSpPr/>
          <p:nvPr/>
        </p:nvCxnSpPr>
        <p:spPr>
          <a:xfrm>
            <a:off x="1278870" y="4319384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55">
            <a:extLst>
              <a:ext uri="{FF2B5EF4-FFF2-40B4-BE49-F238E27FC236}">
                <a16:creationId xmlns:a16="http://schemas.microsoft.com/office/drawing/2014/main" id="{1069636F-4960-704F-C88D-33DE8E0A453D}"/>
              </a:ext>
            </a:extLst>
          </p:cNvPr>
          <p:cNvCxnSpPr/>
          <p:nvPr/>
        </p:nvCxnSpPr>
        <p:spPr>
          <a:xfrm flipH="1" flipV="1">
            <a:off x="905705" y="4355388"/>
            <a:ext cx="373166" cy="82809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63">
            <a:extLst>
              <a:ext uri="{FF2B5EF4-FFF2-40B4-BE49-F238E27FC236}">
                <a16:creationId xmlns:a16="http://schemas.microsoft.com/office/drawing/2014/main" id="{80F3B600-9AB0-826D-49E7-A9BEE77BC053}"/>
              </a:ext>
            </a:extLst>
          </p:cNvPr>
          <p:cNvCxnSpPr/>
          <p:nvPr/>
        </p:nvCxnSpPr>
        <p:spPr>
          <a:xfrm>
            <a:off x="1022101" y="4459268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64">
            <a:extLst>
              <a:ext uri="{FF2B5EF4-FFF2-40B4-BE49-F238E27FC236}">
                <a16:creationId xmlns:a16="http://schemas.microsoft.com/office/drawing/2014/main" id="{023A51AF-A5AD-43DD-30CC-6569805C5B46}"/>
              </a:ext>
            </a:extLst>
          </p:cNvPr>
          <p:cNvCxnSpPr/>
          <p:nvPr/>
        </p:nvCxnSpPr>
        <p:spPr>
          <a:xfrm flipH="1" flipV="1">
            <a:off x="329641" y="4710884"/>
            <a:ext cx="692461" cy="6124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67">
            <a:extLst>
              <a:ext uri="{FF2B5EF4-FFF2-40B4-BE49-F238E27FC236}">
                <a16:creationId xmlns:a16="http://schemas.microsoft.com/office/drawing/2014/main" id="{23DA5BFF-3373-18FA-43B0-BDC8EB0FF1C5}"/>
              </a:ext>
            </a:extLst>
          </p:cNvPr>
          <p:cNvCxnSpPr>
            <a:cxnSpLocks/>
          </p:cNvCxnSpPr>
          <p:nvPr/>
        </p:nvCxnSpPr>
        <p:spPr>
          <a:xfrm flipV="1">
            <a:off x="647626" y="5860151"/>
            <a:ext cx="1649873" cy="798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4D14D7-96F4-8B0B-AEAF-FA45A8E0E8DA}"/>
              </a:ext>
            </a:extLst>
          </p:cNvPr>
          <p:cNvSpPr txBox="1"/>
          <p:nvPr/>
        </p:nvSpPr>
        <p:spPr>
          <a:xfrm>
            <a:off x="2278428" y="5660536"/>
            <a:ext cx="341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endParaRPr lang="ru-RU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6CE0A4-9663-EB81-9F83-95A0B4161DE5}"/>
              </a:ext>
            </a:extLst>
          </p:cNvPr>
          <p:cNvSpPr txBox="1"/>
          <p:nvPr/>
        </p:nvSpPr>
        <p:spPr>
          <a:xfrm>
            <a:off x="3280840" y="3738541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Line plot  → cylindrical surface</a:t>
            </a:r>
            <a:endParaRPr lang="ru-RU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69C843-F84F-C4B0-7D08-A5CF3F3B130D}"/>
              </a:ext>
            </a:extLst>
          </p:cNvPr>
          <p:cNvSpPr txBox="1"/>
          <p:nvPr/>
        </p:nvSpPr>
        <p:spPr>
          <a:xfrm>
            <a:off x="799176" y="5183923"/>
            <a:ext cx="148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6600"/>
                </a:solidFill>
              </a:rPr>
              <a:t>R , m</a:t>
            </a:r>
          </a:p>
          <a:p>
            <a:pPr algn="ctr"/>
            <a:r>
              <a:rPr lang="en-US" sz="1600" dirty="0">
                <a:solidFill>
                  <a:srgbClr val="FF6600"/>
                </a:solidFill>
                <a:latin typeface="Symbol" pitchFamily="18" charset="2"/>
              </a:rPr>
              <a:t>s, </a:t>
            </a:r>
            <a:r>
              <a:rPr lang="en-US" sz="1600" dirty="0" err="1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en-US" sz="1600" dirty="0" err="1">
                <a:solidFill>
                  <a:srgbClr val="FF6600"/>
                </a:solidFill>
              </a:rPr>
              <a:t>rad</a:t>
            </a:r>
            <a:r>
              <a:rPr lang="en-US" sz="1600" dirty="0">
                <a:solidFill>
                  <a:srgbClr val="FF6600"/>
                </a:solidFill>
              </a:rPr>
              <a:t>/mm 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49" name="Прямоугольник 72">
            <a:extLst>
              <a:ext uri="{FF2B5EF4-FFF2-40B4-BE49-F238E27FC236}">
                <a16:creationId xmlns:a16="http://schemas.microsoft.com/office/drawing/2014/main" id="{2AC97CFE-E1D5-0AE3-E9EA-281449A50083}"/>
              </a:ext>
            </a:extLst>
          </p:cNvPr>
          <p:cNvSpPr/>
          <p:nvPr/>
        </p:nvSpPr>
        <p:spPr>
          <a:xfrm rot="20093188">
            <a:off x="4516897" y="4686218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Symbol" pitchFamily="18" charset="2"/>
              </a:rPr>
              <a:t>s</a:t>
            </a:r>
            <a:endParaRPr lang="ru-RU" dirty="0"/>
          </a:p>
        </p:txBody>
      </p:sp>
      <p:sp>
        <p:nvSpPr>
          <p:cNvPr id="50" name="Дуга 47">
            <a:extLst>
              <a:ext uri="{FF2B5EF4-FFF2-40B4-BE49-F238E27FC236}">
                <a16:creationId xmlns:a16="http://schemas.microsoft.com/office/drawing/2014/main" id="{A4C8421C-76EA-877C-57D9-CF7D98E70177}"/>
              </a:ext>
            </a:extLst>
          </p:cNvPr>
          <p:cNvSpPr/>
          <p:nvPr/>
        </p:nvSpPr>
        <p:spPr>
          <a:xfrm rot="18862393">
            <a:off x="352860" y="5197519"/>
            <a:ext cx="2325116" cy="2290621"/>
          </a:xfrm>
          <a:prstGeom prst="arc">
            <a:avLst>
              <a:gd name="adj1" fmla="val 16200000"/>
              <a:gd name="adj2" fmla="val 3888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67">
            <a:extLst>
              <a:ext uri="{FF2B5EF4-FFF2-40B4-BE49-F238E27FC236}">
                <a16:creationId xmlns:a16="http://schemas.microsoft.com/office/drawing/2014/main" id="{7476C97C-E431-9B62-C9A3-6862AF076B77}"/>
              </a:ext>
            </a:extLst>
          </p:cNvPr>
          <p:cNvCxnSpPr>
            <a:cxnSpLocks/>
          </p:cNvCxnSpPr>
          <p:nvPr/>
        </p:nvCxnSpPr>
        <p:spPr>
          <a:xfrm flipV="1">
            <a:off x="647625" y="3195117"/>
            <a:ext cx="1649873" cy="798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48CF795-7E14-6637-D0F8-0936D057519F}"/>
              </a:ext>
            </a:extLst>
          </p:cNvPr>
          <p:cNvSpPr txBox="1"/>
          <p:nvPr/>
        </p:nvSpPr>
        <p:spPr>
          <a:xfrm>
            <a:off x="1119793" y="6036041"/>
            <a:ext cx="42304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Diagrams from Yury Gavrikov, ‘Characterization of crystals for LHC’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2589D-7C01-3AE4-0C29-32671739491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3104" r="13484" b="6640"/>
          <a:stretch/>
        </p:blipFill>
        <p:spPr>
          <a:xfrm>
            <a:off x="6858676" y="1426332"/>
            <a:ext cx="4909079" cy="38892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55C2FE-8946-09C0-9EDB-BC0B066378F6}"/>
              </a:ext>
            </a:extLst>
          </p:cNvPr>
          <p:cNvSpPr txBox="1"/>
          <p:nvPr/>
        </p:nvSpPr>
        <p:spPr>
          <a:xfrm>
            <a:off x="8054811" y="5523509"/>
            <a:ext cx="290153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 err="1"/>
              <a:t>X’Pert</a:t>
            </a:r>
            <a:r>
              <a:rPr lang="en-GB" sz="1000" dirty="0"/>
              <a:t> </a:t>
            </a:r>
            <a:r>
              <a:rPr lang="en-GB" sz="1000" dirty="0" err="1"/>
              <a:t>Panalytical</a:t>
            </a:r>
            <a:r>
              <a:rPr lang="en-GB" sz="1000" dirty="0"/>
              <a:t> machine for X-Ray diffractometer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6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X-Ray Characterisation of Crystals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 descr="A white machine in a room&#10;&#10;Description automatically generated">
            <a:extLst>
              <a:ext uri="{FF2B5EF4-FFF2-40B4-BE49-F238E27FC236}">
                <a16:creationId xmlns:a16="http://schemas.microsoft.com/office/drawing/2014/main" id="{722D4D47-2442-EA39-F1D5-BD9B5F25B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9430" y="1907611"/>
            <a:ext cx="4549099" cy="3411824"/>
          </a:xfrm>
          <a:prstGeom prst="rect">
            <a:avLst/>
          </a:prstGeom>
        </p:spPr>
      </p:pic>
      <p:sp>
        <p:nvSpPr>
          <p:cNvPr id="57" name="Content Placeholder 28">
            <a:extLst>
              <a:ext uri="{FF2B5EF4-FFF2-40B4-BE49-F238E27FC236}">
                <a16:creationId xmlns:a16="http://schemas.microsoft.com/office/drawing/2014/main" id="{DCC9A698-F28A-344B-951B-34815984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9" y="1332169"/>
            <a:ext cx="7208602" cy="2836070"/>
          </a:xfrm>
        </p:spPr>
        <p:txBody>
          <a:bodyPr/>
          <a:lstStyle/>
          <a:p>
            <a:r>
              <a:rPr lang="en-GB" b="0" dirty="0"/>
              <a:t>Measurement system necessary improvements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Modernisation of the sample table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b="0" dirty="0"/>
              <a:t>Uncertainty on bending and miscut angles -&gt; ± 2 µrad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b="0" dirty="0"/>
              <a:t>Uncertainty on torsion -&gt; ± 1 µrad 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dirty="0"/>
              <a:t>Thermal stability: &lt; 3 </a:t>
            </a:r>
            <a:r>
              <a:rPr lang="en-GB" b="0" dirty="0"/>
              <a:t>µrad/hour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dirty="0"/>
              <a:t>Beam parameters 130 </a:t>
            </a:r>
            <a:r>
              <a:rPr lang="en-GB" b="0" dirty="0"/>
              <a:t>µm width, 1150 µm height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Adaption of attachment plate for the crystal holder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Addition of reference mirror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Addition of custom-made digital autocollimator (PNPI)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31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X-Ray Characterisation of Crystals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Content Placeholder 28">
            <a:extLst>
              <a:ext uri="{FF2B5EF4-FFF2-40B4-BE49-F238E27FC236}">
                <a16:creationId xmlns:a16="http://schemas.microsoft.com/office/drawing/2014/main" id="{DCC9A698-F28A-344B-951B-34815984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9" y="1332169"/>
            <a:ext cx="10523004" cy="28360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The efficiency of crystals cannot be measured with x-rays, must be tested with beam e.g. SPS-H8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Sources of difference between X-Ray machine and SPS-H8 beam measurements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b="0" dirty="0"/>
              <a:t>Smaller x-ray beam that that uses for SPS-H8, hence more sensitivity to any crystal imperfections as the Bragg’s peak can have higher variations in location 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GB" b="0" dirty="0"/>
              <a:t>Holder of the crystal may have undergone stress or changes, physically affecting the parameters (bending or torsion angles)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12FBB5-FC82-9D7C-280C-44B8782B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crystals: TCCS and TCCP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2964B-1D42-AC76-4D3F-7AA09E65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C1461-2CF3-6C53-94DC-27D7A6DC90D9}"/>
              </a:ext>
            </a:extLst>
          </p:cNvPr>
          <p:cNvSpPr txBox="1">
            <a:spLocks/>
          </p:cNvSpPr>
          <p:nvPr/>
        </p:nvSpPr>
        <p:spPr>
          <a:xfrm>
            <a:off x="407987" y="906465"/>
            <a:ext cx="11376025" cy="10657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FA64B-8C63-17EE-622B-DB5C86FD0D8C}"/>
              </a:ext>
            </a:extLst>
          </p:cNvPr>
          <p:cNvSpPr txBox="1"/>
          <p:nvPr/>
        </p:nvSpPr>
        <p:spPr>
          <a:xfrm>
            <a:off x="407988" y="1205259"/>
            <a:ext cx="113760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3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TCCS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TCCP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Arrangement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06EC0B-2FBA-06E7-8049-8E64B9C2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297" y="1703184"/>
            <a:ext cx="3260212" cy="2448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EB316-9E05-0B62-E2BF-14DD3DA4E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4" t="-3085" r="15519" b="3578"/>
          <a:stretch/>
        </p:blipFill>
        <p:spPr>
          <a:xfrm>
            <a:off x="8446952" y="1359147"/>
            <a:ext cx="3083145" cy="3049002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17" name="Picture 1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2CDE8F6-DD37-5912-B68B-160815E42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t="678" r="18808" b="955"/>
          <a:stretch/>
        </p:blipFill>
        <p:spPr>
          <a:xfrm rot="16200000">
            <a:off x="1304400" y="3143369"/>
            <a:ext cx="2060556" cy="3083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A7F6E4-7A38-1F5C-8CA5-16A6BBF985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2" r="9775" b="947"/>
          <a:stretch/>
        </p:blipFill>
        <p:spPr>
          <a:xfrm>
            <a:off x="793104" y="1728567"/>
            <a:ext cx="3083145" cy="18062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D94FF9-1BE3-6C42-E592-C7A161E4731A}"/>
              </a:ext>
            </a:extLst>
          </p:cNvPr>
          <p:cNvSpPr txBox="1"/>
          <p:nvPr/>
        </p:nvSpPr>
        <p:spPr>
          <a:xfrm>
            <a:off x="9065323" y="1646730"/>
            <a:ext cx="1460917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TCCS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5A3897-0A2C-96E8-DE04-ACB8779C95DE}"/>
              </a:ext>
            </a:extLst>
          </p:cNvPr>
          <p:cNvSpPr txBox="1"/>
          <p:nvPr/>
        </p:nvSpPr>
        <p:spPr>
          <a:xfrm>
            <a:off x="10210418" y="1745318"/>
            <a:ext cx="1460917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TCCP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01AEE-23FD-0289-9663-AABFE17E4948}"/>
              </a:ext>
            </a:extLst>
          </p:cNvPr>
          <p:cNvSpPr txBox="1"/>
          <p:nvPr/>
        </p:nvSpPr>
        <p:spPr>
          <a:xfrm>
            <a:off x="9280886" y="3963477"/>
            <a:ext cx="1668702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</a:rPr>
              <a:t>LHC protons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409F3A-6397-12D5-2A30-875F0FBB401C}"/>
              </a:ext>
            </a:extLst>
          </p:cNvPr>
          <p:cNvCxnSpPr>
            <a:cxnSpLocks/>
          </p:cNvCxnSpPr>
          <p:nvPr/>
        </p:nvCxnSpPr>
        <p:spPr>
          <a:xfrm flipV="1">
            <a:off x="9104416" y="3869652"/>
            <a:ext cx="352940" cy="30385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B4DE46-EC91-2129-7068-667F2268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0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7"/>
    </mc:Choice>
    <mc:Fallback xmlns="">
      <p:transition spd="slow" advTm="785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TCCS Crystal Results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F5A95-B0CE-F82E-487C-C76FB260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420" y="136525"/>
            <a:ext cx="1306236" cy="1690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FC97A-971D-7DDE-F820-835B47D98B2D}"/>
              </a:ext>
            </a:extLst>
          </p:cNvPr>
          <p:cNvSpPr txBox="1"/>
          <p:nvPr/>
        </p:nvSpPr>
        <p:spPr>
          <a:xfrm>
            <a:off x="9999023" y="1927761"/>
            <a:ext cx="19396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STF-138 Assembly Sketch (INFN)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36E90D-4C12-FCDD-C395-D8EF78525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779181"/>
              </p:ext>
            </p:extLst>
          </p:nvPr>
        </p:nvGraphicFramePr>
        <p:xfrm>
          <a:off x="120731" y="2558573"/>
          <a:ext cx="11950542" cy="1740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492">
                  <a:extLst>
                    <a:ext uri="{9D8B030D-6E8A-4147-A177-3AD203B41FA5}">
                      <a16:colId xmlns:a16="http://schemas.microsoft.com/office/drawing/2014/main" val="2214452033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413600469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485197113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1164852188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1785361545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930503581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1739419584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897247487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734659482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882361477"/>
                    </a:ext>
                  </a:extLst>
                </a:gridCol>
              </a:tblGrid>
              <a:tr h="550387">
                <a:tc>
                  <a:txBody>
                    <a:bodyPr/>
                    <a:lstStyle/>
                    <a:p>
                      <a:r>
                        <a:rPr lang="en-GB" dirty="0"/>
                        <a:t>Crystal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Miscut (µrad)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Bending (µrad)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Torsion (µrad/mm)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892990"/>
                  </a:ext>
                </a:extLst>
              </a:tr>
              <a:tr h="550387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STF-138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449197"/>
                  </a:ext>
                </a:extLst>
              </a:tr>
              <a:tr h="55038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</a:t>
                      </a:r>
                      <a:r>
                        <a:rPr lang="en-GB" dirty="0"/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50 - 55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52 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 </a:t>
                      </a:r>
                      <a:r>
                        <a:rPr lang="en-GB" dirty="0"/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</a:t>
                      </a:r>
                      <a:r>
                        <a:rPr lang="en-GB" dirty="0"/>
                        <a:t>±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78885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413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TCCP Crystal Results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X-Ray Characterisation of the TCCS and TCCP Crystals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6322F5-0B12-5E59-4483-6C5571741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98207"/>
              </p:ext>
            </p:extLst>
          </p:nvPr>
        </p:nvGraphicFramePr>
        <p:xfrm>
          <a:off x="120731" y="2558573"/>
          <a:ext cx="11950542" cy="1740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492">
                  <a:extLst>
                    <a:ext uri="{9D8B030D-6E8A-4147-A177-3AD203B41FA5}">
                      <a16:colId xmlns:a16="http://schemas.microsoft.com/office/drawing/2014/main" val="2214452033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413600469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485197113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1164852188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1785361545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930503581"/>
                    </a:ext>
                  </a:extLst>
                </a:gridCol>
                <a:gridCol w="1259723">
                  <a:extLst>
                    <a:ext uri="{9D8B030D-6E8A-4147-A177-3AD203B41FA5}">
                      <a16:colId xmlns:a16="http://schemas.microsoft.com/office/drawing/2014/main" val="1739419584"/>
                    </a:ext>
                  </a:extLst>
                </a:gridCol>
                <a:gridCol w="1131177">
                  <a:extLst>
                    <a:ext uri="{9D8B030D-6E8A-4147-A177-3AD203B41FA5}">
                      <a16:colId xmlns:a16="http://schemas.microsoft.com/office/drawing/2014/main" val="2897247487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734659482"/>
                    </a:ext>
                  </a:extLst>
                </a:gridCol>
                <a:gridCol w="1195450">
                  <a:extLst>
                    <a:ext uri="{9D8B030D-6E8A-4147-A177-3AD203B41FA5}">
                      <a16:colId xmlns:a16="http://schemas.microsoft.com/office/drawing/2014/main" val="2882361477"/>
                    </a:ext>
                  </a:extLst>
                </a:gridCol>
              </a:tblGrid>
              <a:tr h="550387">
                <a:tc>
                  <a:txBody>
                    <a:bodyPr/>
                    <a:lstStyle/>
                    <a:p>
                      <a:r>
                        <a:rPr lang="en-GB" dirty="0"/>
                        <a:t>Crystal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Miscut (µrad)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Bending (mrad)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dirty="0"/>
                        <a:t>Torsion (µrad/mm)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892990"/>
                  </a:ext>
                </a:extLst>
              </a:tr>
              <a:tr h="550387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2C-3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449197"/>
                  </a:ext>
                </a:extLst>
              </a:tr>
              <a:tr h="55038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– 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6.9 ±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7.07 </a:t>
                      </a:r>
                      <a:r>
                        <a:rPr lang="en-GB" dirty="0"/>
                        <a:t>±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</a:t>
                      </a:r>
                      <a:r>
                        <a:rPr lang="en-GB" dirty="0"/>
                        <a:t>± 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78885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2E4F8D-1CEC-645A-B5A0-E758269C2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120" y="174171"/>
            <a:ext cx="1715467" cy="1025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F25343-E947-A920-5ACB-228804E26128}"/>
              </a:ext>
            </a:extLst>
          </p:cNvPr>
          <p:cNvSpPr txBox="1"/>
          <p:nvPr/>
        </p:nvSpPr>
        <p:spPr>
          <a:xfrm>
            <a:off x="9967355" y="1439335"/>
            <a:ext cx="19396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2C-3 Assembly Sketch (INFN)</a:t>
            </a:r>
          </a:p>
        </p:txBody>
      </p:sp>
      <p:pic>
        <p:nvPicPr>
          <p:cNvPr id="17" name="Picture 16" descr="A white machine with a black cylinder&#10;&#10;Description automatically generated">
            <a:extLst>
              <a:ext uri="{FF2B5EF4-FFF2-40B4-BE49-F238E27FC236}">
                <a16:creationId xmlns:a16="http://schemas.microsoft.com/office/drawing/2014/main" id="{A954B0CB-F185-700E-833A-120CFF41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65" y="174171"/>
            <a:ext cx="2470121" cy="1852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DFC295-87CA-AF5E-555A-D4E1B87EA8B9}"/>
              </a:ext>
            </a:extLst>
          </p:cNvPr>
          <p:cNvSpPr txBox="1"/>
          <p:nvPr/>
        </p:nvSpPr>
        <p:spPr>
          <a:xfrm>
            <a:off x="7641359" y="2089645"/>
            <a:ext cx="19396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/>
              <a:t>2C-3 Crystal in Machine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5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4.8|5.4|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heme/theme1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644</Words>
  <Application>Microsoft Office PowerPoint</Application>
  <PresentationFormat>Widescreen</PresentationFormat>
  <Paragraphs>151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Wingdings</vt:lpstr>
      <vt:lpstr>1_Office Theme</vt:lpstr>
      <vt:lpstr>X-Ray Characterisation of the TCCS and TCCP Crystals</vt:lpstr>
      <vt:lpstr>Contents</vt:lpstr>
      <vt:lpstr>X-Ray Characterisation of Crystals</vt:lpstr>
      <vt:lpstr>X-Ray Characterisation of Crystals</vt:lpstr>
      <vt:lpstr>X-Ray Characterisation of Crystals</vt:lpstr>
      <vt:lpstr>X-Ray Characterisation of Crystals</vt:lpstr>
      <vt:lpstr>The crystals: TCCS and TCCP</vt:lpstr>
      <vt:lpstr>TCCS Crystal Results</vt:lpstr>
      <vt:lpstr>TCCP Crystal Results</vt:lpstr>
      <vt:lpstr>Future X-Ray Diffractometer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Characterisation of the TCCS and TCCP Crystals</dc:title>
  <dc:creator>eloise.matheson@cern.ch</dc:creator>
  <cp:lastModifiedBy>Eloise Matheson</cp:lastModifiedBy>
  <cp:revision>43</cp:revision>
  <dcterms:created xsi:type="dcterms:W3CDTF">2023-05-02T07:52:28Z</dcterms:created>
  <dcterms:modified xsi:type="dcterms:W3CDTF">2023-12-11T08:09:42Z</dcterms:modified>
</cp:coreProperties>
</file>