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11" r:id="rId2"/>
    <p:sldId id="325" r:id="rId3"/>
    <p:sldId id="369" r:id="rId4"/>
    <p:sldId id="373" r:id="rId5"/>
    <p:sldId id="374" r:id="rId6"/>
    <p:sldId id="368" r:id="rId7"/>
    <p:sldId id="372" r:id="rId8"/>
    <p:sldId id="371" r:id="rId9"/>
    <p:sldId id="3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C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81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600" y="1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D422-FF82-4051-8E22-CB1D0D9128AD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05D27-3AC1-4399-AAC2-368C23BB01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7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14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893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336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885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522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014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22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A83A09-9AFD-C14A-9C29-D6392D85326F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98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AD99CC-CC35-2540-9734-9D7F73E48FC4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57188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BD7848-FBB4-4345-AA38-AE81003E421D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3559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386B3FD-B4E3-E84D-B775-AF72F11FC408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53673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F10010C-F6F0-144E-BAF3-A429F55C618E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98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FB9380C-4B51-7241-B1C5-FEB689A995C2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051229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B12E276-0EB9-0B47-B368-FA480A6A2BED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55950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E56C087-DF20-6544-90B6-C842B78D52E8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53033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68DD-2BC1-C446-ADB7-76A3823DB7E7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81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38F0-58D5-7848-A9A4-32D0F73A6EDD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87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09E1-6519-4041-842E-5879904EEBF6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16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69761-F68E-3B41-BA03-528973F27F26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45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38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92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525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7441-B772-D048-9C1B-F8600B03CAE1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 | 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3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AFC2-26B6-134E-85E5-5D171C2C5E12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84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3E4A-8068-0C49-BC04-63A2AAFFE1E4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9876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62F9-973D-F640-93B7-064AFF6A55AE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905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9978-A0B0-5D47-B017-3DE9DCAF3819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037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14D2-5EA4-D441-9B05-EA6BE2669C71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58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74099" y="6350851"/>
            <a:ext cx="154228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FCF6715-A2B5-A045-B72C-B503686710DB}" type="datetime3">
              <a:rPr lang="en-US" smtClean="0"/>
              <a:t>8 December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Presenter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3030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D440EC-0E65-93D5-1F9F-CF0B46EEA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3200400"/>
            <a:ext cx="11376025" cy="1657594"/>
          </a:xfrm>
        </p:spPr>
        <p:txBody>
          <a:bodyPr/>
          <a:lstStyle/>
          <a:p>
            <a:r>
              <a:rPr lang="en-US" sz="4800" b="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TCCS Refurbishment Status</a:t>
            </a:r>
            <a:endParaRPr lang="en-GB" b="0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3D55971E-EC10-24EC-950E-D5377CE436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357446"/>
            <a:ext cx="11376026" cy="1146593"/>
          </a:xfrm>
        </p:spPr>
        <p:txBody>
          <a:bodyPr/>
          <a:lstStyle/>
          <a:p>
            <a:r>
              <a:rPr lang="en-US" dirty="0"/>
              <a:t>Eloise Matheson, Santiago Andres Solis Paiva, Mario Di Castro</a:t>
            </a:r>
          </a:p>
          <a:p>
            <a:r>
              <a:rPr lang="en-US" dirty="0"/>
              <a:t>TWOCRYST  Workshop: 12</a:t>
            </a:r>
            <a:r>
              <a:rPr lang="en-US" baseline="30000" dirty="0"/>
              <a:t>th</a:t>
            </a:r>
            <a:r>
              <a:rPr lang="en-US" dirty="0"/>
              <a:t> December 2023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3A03F9-3843-FF8C-B149-CD3027E8D9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0963" y="6356350"/>
            <a:ext cx="68103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842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00E959-56F6-FD31-0245-27ACFEF34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2800" b="0" dirty="0"/>
              <a:t>Device Requirements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0" dirty="0"/>
              <a:t>Device Base: TCPC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0" dirty="0"/>
              <a:t>TCCS Refurbishment Steps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0" dirty="0"/>
              <a:t>Current Status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C42137-DCEB-06A9-EF7C-1340549E5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B2962-F0CC-BA89-E46C-CAC3CD87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b="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TCCS Refurbishment Status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69C0-A1E9-484A-0BAA-01BFD2843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5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9"/>
    </mc:Choice>
    <mc:Fallback xmlns="">
      <p:transition spd="slow" advTm="2149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5A8074-A208-4606-93B4-06E01CA004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A329-9E72-4953-B46E-FF6B73BC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0995465" cy="1065742"/>
          </a:xfrm>
        </p:spPr>
        <p:txBody>
          <a:bodyPr anchor="t">
            <a:normAutofit/>
          </a:bodyPr>
          <a:lstStyle/>
          <a:p>
            <a:r>
              <a:rPr lang="en-US" sz="4000" dirty="0"/>
              <a:t>Device Requirements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1E47FD-13F0-AD09-E7F8-B91E332F8FD4}"/>
              </a:ext>
            </a:extLst>
          </p:cNvPr>
          <p:cNvGrpSpPr/>
          <p:nvPr/>
        </p:nvGrpSpPr>
        <p:grpSpPr>
          <a:xfrm>
            <a:off x="5164667" y="3485984"/>
            <a:ext cx="1710266" cy="300882"/>
            <a:chOff x="5164667" y="3147324"/>
            <a:chExt cx="1710266" cy="3008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F06BE9-8EEB-BA14-9DB9-1AFAAD33E522}"/>
                </a:ext>
              </a:extLst>
            </p:cNvPr>
            <p:cNvSpPr/>
            <p:nvPr/>
          </p:nvSpPr>
          <p:spPr>
            <a:xfrm>
              <a:off x="51646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F7749F-A134-1584-95EB-0EFFA21AE448}"/>
                </a:ext>
              </a:extLst>
            </p:cNvPr>
            <p:cNvSpPr/>
            <p:nvPr/>
          </p:nvSpPr>
          <p:spPr>
            <a:xfrm>
              <a:off x="62314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643C63-BDC7-A001-09A9-A973129C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b="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TCCS Refurbishment Status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3646031-1955-EC9F-EF5F-42E13F890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592263"/>
            <a:ext cx="6412407" cy="1146979"/>
          </a:xfrm>
        </p:spPr>
        <p:txBody>
          <a:bodyPr/>
          <a:lstStyle/>
          <a:p>
            <a:r>
              <a:rPr lang="en-GB" sz="2800" b="0" dirty="0"/>
              <a:t>Target Collimator for Splitting (TCCS)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/>
              <a:t>Prototype has identical functional specifications as the Target Collimator Primary Crystal (TCPC) devices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/>
              <a:t>TCCS will be a refurbished older TCPC device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660F8D-34F6-D551-F5D2-14321935F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632076"/>
              </p:ext>
            </p:extLst>
          </p:nvPr>
        </p:nvGraphicFramePr>
        <p:xfrm>
          <a:off x="6553200" y="1403216"/>
          <a:ext cx="5513705" cy="3404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990">
                  <a:extLst>
                    <a:ext uri="{9D8B030D-6E8A-4147-A177-3AD203B41FA5}">
                      <a16:colId xmlns:a16="http://schemas.microsoft.com/office/drawing/2014/main" val="3325769750"/>
                    </a:ext>
                  </a:extLst>
                </a:gridCol>
                <a:gridCol w="1318895">
                  <a:extLst>
                    <a:ext uri="{9D8B030D-6E8A-4147-A177-3AD203B41FA5}">
                      <a16:colId xmlns:a16="http://schemas.microsoft.com/office/drawing/2014/main" val="1611081207"/>
                    </a:ext>
                  </a:extLst>
                </a:gridCol>
                <a:gridCol w="1226820">
                  <a:extLst>
                    <a:ext uri="{9D8B030D-6E8A-4147-A177-3AD203B41FA5}">
                      <a16:colId xmlns:a16="http://schemas.microsoft.com/office/drawing/2014/main" val="681805556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Property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Specification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54036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 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TCCS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TCCP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619309271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Linear stroke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&gt; 30mm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173917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Minimum stroke across zero (centre of beam pipe)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 dirty="0">
                          <a:effectLst/>
                        </a:rPr>
                        <a:t>4 mm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4 mm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659933976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Linear resolution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5 mm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5 mm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962441959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Linear accuracy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+/- 50 mm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096748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Linear reproducibility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+/- 20 mm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047663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Total angular range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+/- 10 mrad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+/- 10 mrad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681771732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Yaw angular resolution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0.1 mrad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0.1 mrad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4280185565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Yaw angular precision over the entire linear range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+/- 1 mrad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+/- 1 mrad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153464699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Yaw angular overshoot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10%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Not an issue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154628251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Yaw angular settling time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20 ms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~ 1 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973173156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kern="100">
                          <a:effectLst/>
                        </a:rPr>
                        <a:t>Yaw angle max speed in scan mode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kern="100">
                          <a:effectLst/>
                        </a:rPr>
                        <a:t>50 </a:t>
                      </a:r>
                      <a:r>
                        <a:rPr lang="en-GB" sz="1000" kern="100">
                          <a:effectLst/>
                        </a:rPr>
                        <a:t>m</a:t>
                      </a:r>
                      <a:r>
                        <a:rPr lang="en-US" sz="1000" kern="100">
                          <a:effectLst/>
                        </a:rPr>
                        <a:t>rad/s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kern="100" dirty="0">
                          <a:effectLst/>
                        </a:rPr>
                        <a:t>50 </a:t>
                      </a:r>
                      <a:r>
                        <a:rPr lang="en-GB" sz="1000" kern="100" dirty="0">
                          <a:effectLst/>
                        </a:rPr>
                        <a:t>m</a:t>
                      </a:r>
                      <a:r>
                        <a:rPr lang="en-US" sz="1000" kern="100" dirty="0">
                          <a:effectLst/>
                        </a:rPr>
                        <a:t>rad/s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79002714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619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4"/>
    </mc:Choice>
    <mc:Fallback xmlns="">
      <p:transition spd="slow" advTm="10164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5A8074-A208-4606-93B4-06E01CA004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A329-9E72-4953-B46E-FF6B73BC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0995465" cy="1065742"/>
          </a:xfrm>
        </p:spPr>
        <p:txBody>
          <a:bodyPr anchor="t">
            <a:normAutofit/>
          </a:bodyPr>
          <a:lstStyle/>
          <a:p>
            <a:r>
              <a:rPr lang="en-US" sz="4000" dirty="0"/>
              <a:t>Device Base - TCPC</a:t>
            </a:r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643C63-BDC7-A001-09A9-A973129C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b="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TCCS Refurbishment Status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FFFF15-6CFB-1E0E-4DA8-FB6C57A63CAB}"/>
              </a:ext>
            </a:extLst>
          </p:cNvPr>
          <p:cNvSpPr txBox="1">
            <a:spLocks/>
          </p:cNvSpPr>
          <p:nvPr/>
        </p:nvSpPr>
        <p:spPr>
          <a:xfrm>
            <a:off x="233306" y="1380126"/>
            <a:ext cx="7085692" cy="9574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>
                <a:srgbClr val="0055A0"/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chemeClr val="tx2"/>
                </a:solidFill>
                <a:latin typeface="Arial"/>
              </a:rPr>
              <a:t>Crystal collimation, particularly for heavy ion beam run operations</a:t>
            </a:r>
            <a:endParaRPr lang="en-US" sz="1600" dirty="0">
              <a:solidFill>
                <a:schemeClr val="tx2"/>
              </a:solidFill>
            </a:endParaRPr>
          </a:p>
          <a:p>
            <a:pPr lvl="1" algn="l">
              <a:buClr>
                <a:srgbClr val="0055A0"/>
              </a:buClr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solidFill>
                  <a:schemeClr val="tx2"/>
                </a:solidFill>
              </a:rPr>
              <a:t>Crystalline materials can trap charged particles in the potential well between atomic planes (channeling)</a:t>
            </a:r>
          </a:p>
          <a:p>
            <a:pPr lvl="1" algn="l">
              <a:buClr>
                <a:srgbClr val="0055A0"/>
              </a:buClr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solidFill>
                  <a:schemeClr val="tx2"/>
                </a:solidFill>
              </a:rPr>
              <a:t>Bend crystal collimators force the trapped particles to follow curvature: deflection equivalent to hundreds of T at LHC energies</a:t>
            </a:r>
          </a:p>
          <a:p>
            <a:pPr lvl="1" algn="l">
              <a:buClr>
                <a:srgbClr val="0055A0"/>
              </a:buClr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solidFill>
                  <a:schemeClr val="tx2"/>
                </a:solidFill>
              </a:rPr>
              <a:t>Upgraded devices installed for increased reliability, availability, maintainability and safety in YETS 21-22 (vertical) and YETS 22-23 (horizontal)</a:t>
            </a:r>
          </a:p>
          <a:p>
            <a:pPr lvl="0" algn="l">
              <a:buClr>
                <a:srgbClr val="0055A0"/>
              </a:buClr>
              <a:buFont typeface="Wingdings" panose="05000000000000000000" pitchFamily="2" charset="2"/>
              <a:buChar char="Ø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7" name="Gruppo 27">
            <a:extLst>
              <a:ext uri="{FF2B5EF4-FFF2-40B4-BE49-F238E27FC236}">
                <a16:creationId xmlns:a16="http://schemas.microsoft.com/office/drawing/2014/main" id="{14B68A35-C4CF-B6DD-5A90-93224E5F6899}"/>
              </a:ext>
            </a:extLst>
          </p:cNvPr>
          <p:cNvGrpSpPr/>
          <p:nvPr/>
        </p:nvGrpSpPr>
        <p:grpSpPr>
          <a:xfrm>
            <a:off x="2500566" y="3492199"/>
            <a:ext cx="3520515" cy="1178498"/>
            <a:chOff x="2548924" y="830480"/>
            <a:chExt cx="3520515" cy="1178498"/>
          </a:xfrm>
        </p:grpSpPr>
        <p:sp>
          <p:nvSpPr>
            <p:cNvPr id="10" name="Trapezoid 227">
              <a:extLst>
                <a:ext uri="{FF2B5EF4-FFF2-40B4-BE49-F238E27FC236}">
                  <a16:creationId xmlns:a16="http://schemas.microsoft.com/office/drawing/2014/main" id="{860141F4-038B-5702-337D-92321E84C61B}"/>
                </a:ext>
              </a:extLst>
            </p:cNvPr>
            <p:cNvSpPr/>
            <p:nvPr/>
          </p:nvSpPr>
          <p:spPr>
            <a:xfrm rot="15723399">
              <a:off x="3701179" y="311104"/>
              <a:ext cx="49174" cy="2212587"/>
            </a:xfrm>
            <a:prstGeom prst="trapezoid">
              <a:avLst/>
            </a:prstGeom>
            <a:solidFill>
              <a:srgbClr val="1EF2F7"/>
            </a:solidFill>
            <a:ln>
              <a:solidFill>
                <a:srgbClr val="1EF2F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82">
              <a:extLst>
                <a:ext uri="{FF2B5EF4-FFF2-40B4-BE49-F238E27FC236}">
                  <a16:creationId xmlns:a16="http://schemas.microsoft.com/office/drawing/2014/main" id="{B478061A-E686-1A9F-D03B-6BC3C35D3654}"/>
                </a:ext>
              </a:extLst>
            </p:cNvPr>
            <p:cNvSpPr/>
            <p:nvPr/>
          </p:nvSpPr>
          <p:spPr>
            <a:xfrm>
              <a:off x="4679716" y="1168777"/>
              <a:ext cx="465121" cy="2272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Arrow Connector 185">
              <a:extLst>
                <a:ext uri="{FF2B5EF4-FFF2-40B4-BE49-F238E27FC236}">
                  <a16:creationId xmlns:a16="http://schemas.microsoft.com/office/drawing/2014/main" id="{06A19E62-9038-3928-746D-C8CD929DCACD}"/>
                </a:ext>
              </a:extLst>
            </p:cNvPr>
            <p:cNvCxnSpPr/>
            <p:nvPr/>
          </p:nvCxnSpPr>
          <p:spPr>
            <a:xfrm>
              <a:off x="2659291" y="1567110"/>
              <a:ext cx="1132077" cy="0"/>
            </a:xfrm>
            <a:prstGeom prst="straightConnector1">
              <a:avLst/>
            </a:prstGeom>
            <a:ln w="19050" cmpd="sng">
              <a:solidFill>
                <a:srgbClr val="DC4EC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190">
              <a:extLst>
                <a:ext uri="{FF2B5EF4-FFF2-40B4-BE49-F238E27FC236}">
                  <a16:creationId xmlns:a16="http://schemas.microsoft.com/office/drawing/2014/main" id="{7CA4E175-95A5-9C13-8E9B-C11B0906BB3A}"/>
                </a:ext>
              </a:extLst>
            </p:cNvPr>
            <p:cNvSpPr txBox="1"/>
            <p:nvPr/>
          </p:nvSpPr>
          <p:spPr>
            <a:xfrm>
              <a:off x="2595177" y="1534963"/>
              <a:ext cx="1428596" cy="29270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solidFill>
                    <a:srgbClr val="DC4ECC"/>
                  </a:solidFill>
                </a:rPr>
                <a:t>Secondary halo</a:t>
              </a:r>
            </a:p>
          </p:txBody>
        </p:sp>
        <p:sp>
          <p:nvSpPr>
            <p:cNvPr id="27" name="TextBox 198">
              <a:extLst>
                <a:ext uri="{FF2B5EF4-FFF2-40B4-BE49-F238E27FC236}">
                  <a16:creationId xmlns:a16="http://schemas.microsoft.com/office/drawing/2014/main" id="{300E88CA-9470-4D59-90A9-D232BD954D7B}"/>
                </a:ext>
              </a:extLst>
            </p:cNvPr>
            <p:cNvSpPr txBox="1"/>
            <p:nvPr/>
          </p:nvSpPr>
          <p:spPr>
            <a:xfrm>
              <a:off x="2548924" y="1716269"/>
              <a:ext cx="3015569" cy="29270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solidFill>
                    <a:schemeClr val="accent6"/>
                  </a:solidFill>
                </a:rPr>
                <a:t>+ </a:t>
              </a:r>
              <a:r>
                <a:rPr lang="en-GB" sz="1400" i="1" dirty="0" err="1">
                  <a:solidFill>
                    <a:schemeClr val="accent6"/>
                  </a:solidFill>
                </a:rPr>
                <a:t>hadronic</a:t>
              </a:r>
              <a:r>
                <a:rPr lang="en-GB" sz="1400" i="1" dirty="0">
                  <a:solidFill>
                    <a:schemeClr val="accent6"/>
                  </a:solidFill>
                </a:rPr>
                <a:t> shower &amp; </a:t>
              </a:r>
              <a:r>
                <a:rPr lang="en-GB" sz="1400" i="1" dirty="0" err="1">
                  <a:solidFill>
                    <a:schemeClr val="accent6"/>
                  </a:solidFill>
                </a:rPr>
                <a:t>Dechanneling</a:t>
              </a:r>
              <a:r>
                <a:rPr lang="en-GB" sz="1400" i="1" dirty="0">
                  <a:solidFill>
                    <a:schemeClr val="accent6"/>
                  </a:solidFill>
                </a:rPr>
                <a:t> </a:t>
              </a:r>
            </a:p>
          </p:txBody>
        </p:sp>
        <p:cxnSp>
          <p:nvCxnSpPr>
            <p:cNvPr id="30" name="Straight Arrow Connector 233">
              <a:extLst>
                <a:ext uri="{FF2B5EF4-FFF2-40B4-BE49-F238E27FC236}">
                  <a16:creationId xmlns:a16="http://schemas.microsoft.com/office/drawing/2014/main" id="{F600C93A-D23E-2251-0B14-5E693E472E13}"/>
                </a:ext>
              </a:extLst>
            </p:cNvPr>
            <p:cNvCxnSpPr/>
            <p:nvPr/>
          </p:nvCxnSpPr>
          <p:spPr>
            <a:xfrm flipV="1">
              <a:off x="2659291" y="1535060"/>
              <a:ext cx="779750" cy="32050"/>
            </a:xfrm>
            <a:prstGeom prst="straightConnector1">
              <a:avLst/>
            </a:prstGeom>
            <a:ln w="1905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238">
              <a:extLst>
                <a:ext uri="{FF2B5EF4-FFF2-40B4-BE49-F238E27FC236}">
                  <a16:creationId xmlns:a16="http://schemas.microsoft.com/office/drawing/2014/main" id="{E783E76E-D6AC-5BB3-9088-3C2CE7C1EB1C}"/>
                </a:ext>
              </a:extLst>
            </p:cNvPr>
            <p:cNvSpPr txBox="1"/>
            <p:nvPr/>
          </p:nvSpPr>
          <p:spPr>
            <a:xfrm>
              <a:off x="2878937" y="830480"/>
              <a:ext cx="1494320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>
                  <a:solidFill>
                    <a:srgbClr val="1EF2F7"/>
                  </a:solidFill>
                </a:rPr>
                <a:t>Deflected halo</a:t>
              </a:r>
            </a:p>
          </p:txBody>
        </p:sp>
        <p:sp>
          <p:nvSpPr>
            <p:cNvPr id="34" name="TextBox 239">
              <a:extLst>
                <a:ext uri="{FF2B5EF4-FFF2-40B4-BE49-F238E27FC236}">
                  <a16:creationId xmlns:a16="http://schemas.microsoft.com/office/drawing/2014/main" id="{0063F471-AE8C-09B7-6F0C-24BB4C7BDA0B}"/>
                </a:ext>
              </a:extLst>
            </p:cNvPr>
            <p:cNvSpPr txBox="1"/>
            <p:nvPr/>
          </p:nvSpPr>
          <p:spPr>
            <a:xfrm>
              <a:off x="4250928" y="835854"/>
              <a:ext cx="1818511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/>
                <a:t>Massive Absorber</a:t>
              </a:r>
            </a:p>
          </p:txBody>
        </p:sp>
      </p:grpSp>
      <p:grpSp>
        <p:nvGrpSpPr>
          <p:cNvPr id="35" name="Gruppo 5">
            <a:extLst>
              <a:ext uri="{FF2B5EF4-FFF2-40B4-BE49-F238E27FC236}">
                <a16:creationId xmlns:a16="http://schemas.microsoft.com/office/drawing/2014/main" id="{82D385A6-287B-7582-2F15-BB8C5DD73158}"/>
              </a:ext>
            </a:extLst>
          </p:cNvPr>
          <p:cNvGrpSpPr/>
          <p:nvPr/>
        </p:nvGrpSpPr>
        <p:grpSpPr>
          <a:xfrm>
            <a:off x="1687671" y="3423992"/>
            <a:ext cx="1257075" cy="872391"/>
            <a:chOff x="1736029" y="762272"/>
            <a:chExt cx="1257075" cy="872391"/>
          </a:xfrm>
        </p:grpSpPr>
        <p:sp>
          <p:nvSpPr>
            <p:cNvPr id="36" name="TextBox 237">
              <a:extLst>
                <a:ext uri="{FF2B5EF4-FFF2-40B4-BE49-F238E27FC236}">
                  <a16:creationId xmlns:a16="http://schemas.microsoft.com/office/drawing/2014/main" id="{BBCFED09-0B91-A0EE-7523-D6C99A3FC7FF}"/>
                </a:ext>
              </a:extLst>
            </p:cNvPr>
            <p:cNvSpPr txBox="1"/>
            <p:nvPr/>
          </p:nvSpPr>
          <p:spPr>
            <a:xfrm>
              <a:off x="1736029" y="830474"/>
              <a:ext cx="1257075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>
                  <a:solidFill>
                    <a:srgbClr val="00B050"/>
                  </a:solidFill>
                </a:rPr>
                <a:t>Bent crystal</a:t>
              </a:r>
            </a:p>
          </p:txBody>
        </p:sp>
        <p:sp>
          <p:nvSpPr>
            <p:cNvPr id="37" name="Block Arc 224">
              <a:extLst>
                <a:ext uri="{FF2B5EF4-FFF2-40B4-BE49-F238E27FC236}">
                  <a16:creationId xmlns:a16="http://schemas.microsoft.com/office/drawing/2014/main" id="{A759CC60-BCC9-CE33-7FFC-49EF9A8BE396}"/>
                </a:ext>
              </a:extLst>
            </p:cNvPr>
            <p:cNvSpPr/>
            <p:nvPr/>
          </p:nvSpPr>
          <p:spPr>
            <a:xfrm rot="12732584">
              <a:off x="1999786" y="762272"/>
              <a:ext cx="893017" cy="872391"/>
            </a:xfrm>
            <a:prstGeom prst="blockArc">
              <a:avLst>
                <a:gd name="adj1" fmla="val 12404204"/>
                <a:gd name="adj2" fmla="val 14249730"/>
                <a:gd name="adj3" fmla="val 16467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800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899CBEF-BBDF-F4B2-B0AC-4D9E2FC464C7}"/>
              </a:ext>
            </a:extLst>
          </p:cNvPr>
          <p:cNvGrpSpPr/>
          <p:nvPr/>
        </p:nvGrpSpPr>
        <p:grpSpPr>
          <a:xfrm>
            <a:off x="180868" y="3817177"/>
            <a:ext cx="8699885" cy="1920307"/>
            <a:chOff x="229226" y="3884957"/>
            <a:chExt cx="8699885" cy="1920307"/>
          </a:xfrm>
        </p:grpSpPr>
        <p:sp>
          <p:nvSpPr>
            <p:cNvPr id="39" name="Rectangle 155">
              <a:extLst>
                <a:ext uri="{FF2B5EF4-FFF2-40B4-BE49-F238E27FC236}">
                  <a16:creationId xmlns:a16="http://schemas.microsoft.com/office/drawing/2014/main" id="{DB8A4636-F324-E9C3-45FB-15A901E40FBC}"/>
                </a:ext>
              </a:extLst>
            </p:cNvPr>
            <p:cNvSpPr/>
            <p:nvPr/>
          </p:nvSpPr>
          <p:spPr>
            <a:xfrm>
              <a:off x="8454471" y="5664539"/>
              <a:ext cx="465121" cy="138008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156">
              <a:extLst>
                <a:ext uri="{FF2B5EF4-FFF2-40B4-BE49-F238E27FC236}">
                  <a16:creationId xmlns:a16="http://schemas.microsoft.com/office/drawing/2014/main" id="{51F52830-3EF6-17C1-647B-75E02C800603}"/>
                </a:ext>
              </a:extLst>
            </p:cNvPr>
            <p:cNvSpPr/>
            <p:nvPr/>
          </p:nvSpPr>
          <p:spPr>
            <a:xfrm>
              <a:off x="469747" y="5449730"/>
              <a:ext cx="465121" cy="3373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157">
              <a:extLst>
                <a:ext uri="{FF2B5EF4-FFF2-40B4-BE49-F238E27FC236}">
                  <a16:creationId xmlns:a16="http://schemas.microsoft.com/office/drawing/2014/main" id="{CA0F245E-6AC2-8CFB-D77A-23F86C577089}"/>
                </a:ext>
              </a:extLst>
            </p:cNvPr>
            <p:cNvSpPr/>
            <p:nvPr/>
          </p:nvSpPr>
          <p:spPr>
            <a:xfrm>
              <a:off x="7433928" y="5529568"/>
              <a:ext cx="465121" cy="2661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163">
              <a:extLst>
                <a:ext uri="{FF2B5EF4-FFF2-40B4-BE49-F238E27FC236}">
                  <a16:creationId xmlns:a16="http://schemas.microsoft.com/office/drawing/2014/main" id="{71FE4046-4B15-CE77-C409-4711B459C97D}"/>
                </a:ext>
              </a:extLst>
            </p:cNvPr>
            <p:cNvSpPr/>
            <p:nvPr/>
          </p:nvSpPr>
          <p:spPr>
            <a:xfrm>
              <a:off x="8454471" y="3889250"/>
              <a:ext cx="465121" cy="138008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Connector 164">
              <a:extLst>
                <a:ext uri="{FF2B5EF4-FFF2-40B4-BE49-F238E27FC236}">
                  <a16:creationId xmlns:a16="http://schemas.microsoft.com/office/drawing/2014/main" id="{81B833F8-A9EB-7C99-4494-8F251B61AAD7}"/>
                </a:ext>
              </a:extLst>
            </p:cNvPr>
            <p:cNvCxnSpPr/>
            <p:nvPr/>
          </p:nvCxnSpPr>
          <p:spPr>
            <a:xfrm>
              <a:off x="281664" y="4785005"/>
              <a:ext cx="8647447" cy="0"/>
            </a:xfrm>
            <a:prstGeom prst="line">
              <a:avLst/>
            </a:prstGeom>
            <a:ln w="952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ight Arrow 165">
              <a:extLst>
                <a:ext uri="{FF2B5EF4-FFF2-40B4-BE49-F238E27FC236}">
                  <a16:creationId xmlns:a16="http://schemas.microsoft.com/office/drawing/2014/main" id="{C516BCB6-62D5-6510-E68C-E965266714FA}"/>
                </a:ext>
              </a:extLst>
            </p:cNvPr>
            <p:cNvSpPr/>
            <p:nvPr/>
          </p:nvSpPr>
          <p:spPr>
            <a:xfrm>
              <a:off x="402338" y="4653359"/>
              <a:ext cx="1028537" cy="26329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166">
              <a:extLst>
                <a:ext uri="{FF2B5EF4-FFF2-40B4-BE49-F238E27FC236}">
                  <a16:creationId xmlns:a16="http://schemas.microsoft.com/office/drawing/2014/main" id="{DFAC202A-AB4B-B198-B972-912EF4E286AC}"/>
                </a:ext>
              </a:extLst>
            </p:cNvPr>
            <p:cNvSpPr txBox="1"/>
            <p:nvPr/>
          </p:nvSpPr>
          <p:spPr>
            <a:xfrm>
              <a:off x="298603" y="4803192"/>
              <a:ext cx="1031051" cy="49308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i="1" dirty="0">
                  <a:solidFill>
                    <a:srgbClr val="FF0000"/>
                  </a:solidFill>
                </a:rPr>
                <a:t>Circulating</a:t>
              </a:r>
            </a:p>
            <a:p>
              <a:pPr algn="ctr"/>
              <a:r>
                <a:rPr lang="en-GB" sz="1400" i="1" dirty="0">
                  <a:solidFill>
                    <a:srgbClr val="FF0000"/>
                  </a:solidFill>
                </a:rPr>
                <a:t>beam</a:t>
              </a:r>
            </a:p>
          </p:txBody>
        </p:sp>
        <p:cxnSp>
          <p:nvCxnSpPr>
            <p:cNvPr id="46" name="Straight Connector 167">
              <a:extLst>
                <a:ext uri="{FF2B5EF4-FFF2-40B4-BE49-F238E27FC236}">
                  <a16:creationId xmlns:a16="http://schemas.microsoft.com/office/drawing/2014/main" id="{C3C90FD2-8301-CBC1-3847-AA16E7584B97}"/>
                </a:ext>
              </a:extLst>
            </p:cNvPr>
            <p:cNvCxnSpPr/>
            <p:nvPr/>
          </p:nvCxnSpPr>
          <p:spPr>
            <a:xfrm>
              <a:off x="2234484" y="3896393"/>
              <a:ext cx="0" cy="1908871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168">
              <a:extLst>
                <a:ext uri="{FF2B5EF4-FFF2-40B4-BE49-F238E27FC236}">
                  <a16:creationId xmlns:a16="http://schemas.microsoft.com/office/drawing/2014/main" id="{8CA71B52-EFF9-BACA-8932-35484231BA1C}"/>
                </a:ext>
              </a:extLst>
            </p:cNvPr>
            <p:cNvCxnSpPr/>
            <p:nvPr/>
          </p:nvCxnSpPr>
          <p:spPr>
            <a:xfrm>
              <a:off x="5591702" y="3896393"/>
              <a:ext cx="0" cy="1908871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69">
              <a:extLst>
                <a:ext uri="{FF2B5EF4-FFF2-40B4-BE49-F238E27FC236}">
                  <a16:creationId xmlns:a16="http://schemas.microsoft.com/office/drawing/2014/main" id="{80F7E6F2-6BE9-AFCD-003F-9430862509F2}"/>
                </a:ext>
              </a:extLst>
            </p:cNvPr>
            <p:cNvCxnSpPr/>
            <p:nvPr/>
          </p:nvCxnSpPr>
          <p:spPr>
            <a:xfrm>
              <a:off x="6900606" y="3896393"/>
              <a:ext cx="0" cy="1908871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176">
              <a:extLst>
                <a:ext uri="{FF2B5EF4-FFF2-40B4-BE49-F238E27FC236}">
                  <a16:creationId xmlns:a16="http://schemas.microsoft.com/office/drawing/2014/main" id="{49357491-9CC7-2B56-FF3C-5D7E74389F8F}"/>
                </a:ext>
              </a:extLst>
            </p:cNvPr>
            <p:cNvCxnSpPr/>
            <p:nvPr/>
          </p:nvCxnSpPr>
          <p:spPr>
            <a:xfrm flipV="1">
              <a:off x="1444756" y="4410056"/>
              <a:ext cx="526447" cy="227420"/>
            </a:xfrm>
            <a:prstGeom prst="straightConnector1">
              <a:avLst/>
            </a:prstGeom>
            <a:ln w="19050" cmpd="sng">
              <a:solidFill>
                <a:srgbClr val="FF92B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177">
              <a:extLst>
                <a:ext uri="{FF2B5EF4-FFF2-40B4-BE49-F238E27FC236}">
                  <a16:creationId xmlns:a16="http://schemas.microsoft.com/office/drawing/2014/main" id="{47F838DB-C30C-A608-74EE-DCF5AF01A311}"/>
                </a:ext>
              </a:extLst>
            </p:cNvPr>
            <p:cNvCxnSpPr/>
            <p:nvPr/>
          </p:nvCxnSpPr>
          <p:spPr>
            <a:xfrm flipV="1">
              <a:off x="1841245" y="4410056"/>
              <a:ext cx="526447" cy="227420"/>
            </a:xfrm>
            <a:prstGeom prst="straightConnector1">
              <a:avLst/>
            </a:prstGeom>
            <a:ln w="19050" cmpd="sng">
              <a:solidFill>
                <a:srgbClr val="FF92B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178">
              <a:extLst>
                <a:ext uri="{FF2B5EF4-FFF2-40B4-BE49-F238E27FC236}">
                  <a16:creationId xmlns:a16="http://schemas.microsoft.com/office/drawing/2014/main" id="{D215E302-76B8-F26F-1846-45E1B1C4BDF4}"/>
                </a:ext>
              </a:extLst>
            </p:cNvPr>
            <p:cNvCxnSpPr/>
            <p:nvPr/>
          </p:nvCxnSpPr>
          <p:spPr>
            <a:xfrm>
              <a:off x="1444756" y="4945802"/>
              <a:ext cx="526447" cy="227420"/>
            </a:xfrm>
            <a:prstGeom prst="straightConnector1">
              <a:avLst/>
            </a:prstGeom>
            <a:ln w="19050" cmpd="sng">
              <a:solidFill>
                <a:srgbClr val="FF92B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179">
              <a:extLst>
                <a:ext uri="{FF2B5EF4-FFF2-40B4-BE49-F238E27FC236}">
                  <a16:creationId xmlns:a16="http://schemas.microsoft.com/office/drawing/2014/main" id="{BD033D1D-D04D-FAD0-BAA8-92121C37C5CC}"/>
                </a:ext>
              </a:extLst>
            </p:cNvPr>
            <p:cNvCxnSpPr/>
            <p:nvPr/>
          </p:nvCxnSpPr>
          <p:spPr>
            <a:xfrm>
              <a:off x="1841245" y="4945802"/>
              <a:ext cx="526447" cy="227420"/>
            </a:xfrm>
            <a:prstGeom prst="straightConnector1">
              <a:avLst/>
            </a:prstGeom>
            <a:ln w="19050" cmpd="sng">
              <a:solidFill>
                <a:srgbClr val="FF92B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180">
              <a:extLst>
                <a:ext uri="{FF2B5EF4-FFF2-40B4-BE49-F238E27FC236}">
                  <a16:creationId xmlns:a16="http://schemas.microsoft.com/office/drawing/2014/main" id="{D3E4767D-1BF6-00EE-CAEB-7E4EAA91D7BD}"/>
                </a:ext>
              </a:extLst>
            </p:cNvPr>
            <p:cNvSpPr txBox="1"/>
            <p:nvPr/>
          </p:nvSpPr>
          <p:spPr>
            <a:xfrm>
              <a:off x="2224788" y="4857466"/>
              <a:ext cx="1189749" cy="29270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solidFill>
                    <a:srgbClr val="FF92BB"/>
                  </a:solidFill>
                </a:rPr>
                <a:t>Primary halo</a:t>
              </a:r>
            </a:p>
          </p:txBody>
        </p:sp>
        <p:cxnSp>
          <p:nvCxnSpPr>
            <p:cNvPr id="54" name="Straight Connector 181">
              <a:extLst>
                <a:ext uri="{FF2B5EF4-FFF2-40B4-BE49-F238E27FC236}">
                  <a16:creationId xmlns:a16="http://schemas.microsoft.com/office/drawing/2014/main" id="{765F4FEF-4A35-681A-62C5-D4B6E4D21ABC}"/>
                </a:ext>
              </a:extLst>
            </p:cNvPr>
            <p:cNvCxnSpPr/>
            <p:nvPr/>
          </p:nvCxnSpPr>
          <p:spPr>
            <a:xfrm>
              <a:off x="238745" y="4184572"/>
              <a:ext cx="8690366" cy="64466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183">
              <a:extLst>
                <a:ext uri="{FF2B5EF4-FFF2-40B4-BE49-F238E27FC236}">
                  <a16:creationId xmlns:a16="http://schemas.microsoft.com/office/drawing/2014/main" id="{CEB18F96-6B85-A625-DA44-F41D81C71DC6}"/>
                </a:ext>
              </a:extLst>
            </p:cNvPr>
            <p:cNvSpPr/>
            <p:nvPr/>
          </p:nvSpPr>
          <p:spPr>
            <a:xfrm>
              <a:off x="7436753" y="3888132"/>
              <a:ext cx="465121" cy="2996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6" name="Straight Arrow Connector 200">
              <a:extLst>
                <a:ext uri="{FF2B5EF4-FFF2-40B4-BE49-F238E27FC236}">
                  <a16:creationId xmlns:a16="http://schemas.microsoft.com/office/drawing/2014/main" id="{8931E46E-EB6E-9EFF-6996-C99068341AAB}"/>
                </a:ext>
              </a:extLst>
            </p:cNvPr>
            <p:cNvCxnSpPr/>
            <p:nvPr/>
          </p:nvCxnSpPr>
          <p:spPr>
            <a:xfrm flipV="1">
              <a:off x="7889352" y="4047714"/>
              <a:ext cx="541976" cy="134920"/>
            </a:xfrm>
            <a:prstGeom prst="straightConnector1">
              <a:avLst/>
            </a:prstGeom>
            <a:ln w="1905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201">
              <a:extLst>
                <a:ext uri="{FF2B5EF4-FFF2-40B4-BE49-F238E27FC236}">
                  <a16:creationId xmlns:a16="http://schemas.microsoft.com/office/drawing/2014/main" id="{727210E9-3E02-D0AD-1DC8-A842DC7610D1}"/>
                </a:ext>
              </a:extLst>
            </p:cNvPr>
            <p:cNvCxnSpPr/>
            <p:nvPr/>
          </p:nvCxnSpPr>
          <p:spPr>
            <a:xfrm flipV="1">
              <a:off x="7889352" y="3969936"/>
              <a:ext cx="541976" cy="214636"/>
            </a:xfrm>
            <a:prstGeom prst="straightConnector1">
              <a:avLst/>
            </a:prstGeom>
            <a:ln w="1905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202">
              <a:extLst>
                <a:ext uri="{FF2B5EF4-FFF2-40B4-BE49-F238E27FC236}">
                  <a16:creationId xmlns:a16="http://schemas.microsoft.com/office/drawing/2014/main" id="{A348454B-A538-2AB1-3D1E-7E880AD0AB90}"/>
                </a:ext>
              </a:extLst>
            </p:cNvPr>
            <p:cNvCxnSpPr/>
            <p:nvPr/>
          </p:nvCxnSpPr>
          <p:spPr>
            <a:xfrm flipV="1">
              <a:off x="7889352" y="3884957"/>
              <a:ext cx="541976" cy="299616"/>
            </a:xfrm>
            <a:prstGeom prst="straightConnector1">
              <a:avLst/>
            </a:prstGeom>
            <a:ln w="1905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203">
              <a:extLst>
                <a:ext uri="{FF2B5EF4-FFF2-40B4-BE49-F238E27FC236}">
                  <a16:creationId xmlns:a16="http://schemas.microsoft.com/office/drawing/2014/main" id="{714DE0B5-879E-5EAD-4590-42D7DADE4A1D}"/>
                </a:ext>
              </a:extLst>
            </p:cNvPr>
            <p:cNvSpPr/>
            <p:nvPr/>
          </p:nvSpPr>
          <p:spPr>
            <a:xfrm>
              <a:off x="469747" y="3893945"/>
              <a:ext cx="465121" cy="2996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" name="Straight Connector 204">
              <a:extLst>
                <a:ext uri="{FF2B5EF4-FFF2-40B4-BE49-F238E27FC236}">
                  <a16:creationId xmlns:a16="http://schemas.microsoft.com/office/drawing/2014/main" id="{E240141B-F347-D73A-FE38-0A6C8ED88571}"/>
                </a:ext>
              </a:extLst>
            </p:cNvPr>
            <p:cNvCxnSpPr/>
            <p:nvPr/>
          </p:nvCxnSpPr>
          <p:spPr>
            <a:xfrm flipH="1">
              <a:off x="238745" y="3896393"/>
              <a:ext cx="1995739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06">
              <a:extLst>
                <a:ext uri="{FF2B5EF4-FFF2-40B4-BE49-F238E27FC236}">
                  <a16:creationId xmlns:a16="http://schemas.microsoft.com/office/drawing/2014/main" id="{A4C3D3AB-1AD8-372C-71C5-66EBA3ED4990}"/>
                </a:ext>
              </a:extLst>
            </p:cNvPr>
            <p:cNvCxnSpPr/>
            <p:nvPr/>
          </p:nvCxnSpPr>
          <p:spPr>
            <a:xfrm flipH="1">
              <a:off x="5591702" y="3884957"/>
              <a:ext cx="3337409" cy="11436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10">
              <a:extLst>
                <a:ext uri="{FF2B5EF4-FFF2-40B4-BE49-F238E27FC236}">
                  <a16:creationId xmlns:a16="http://schemas.microsoft.com/office/drawing/2014/main" id="{543119EF-3CDB-63B9-70FC-02758F3206A2}"/>
                </a:ext>
              </a:extLst>
            </p:cNvPr>
            <p:cNvCxnSpPr/>
            <p:nvPr/>
          </p:nvCxnSpPr>
          <p:spPr>
            <a:xfrm flipH="1">
              <a:off x="265509" y="5787125"/>
              <a:ext cx="1995739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11">
              <a:extLst>
                <a:ext uri="{FF2B5EF4-FFF2-40B4-BE49-F238E27FC236}">
                  <a16:creationId xmlns:a16="http://schemas.microsoft.com/office/drawing/2014/main" id="{9C7786A3-B6E0-E5E5-A7C8-7D088E180FF8}"/>
                </a:ext>
              </a:extLst>
            </p:cNvPr>
            <p:cNvCxnSpPr/>
            <p:nvPr/>
          </p:nvCxnSpPr>
          <p:spPr>
            <a:xfrm flipH="1">
              <a:off x="2261249" y="5787125"/>
              <a:ext cx="3357216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12">
              <a:extLst>
                <a:ext uri="{FF2B5EF4-FFF2-40B4-BE49-F238E27FC236}">
                  <a16:creationId xmlns:a16="http://schemas.microsoft.com/office/drawing/2014/main" id="{F15B0A88-C11D-A67F-1CE3-C425297F078F}"/>
                </a:ext>
              </a:extLst>
            </p:cNvPr>
            <p:cNvCxnSpPr/>
            <p:nvPr/>
          </p:nvCxnSpPr>
          <p:spPr>
            <a:xfrm flipH="1" flipV="1">
              <a:off x="5618467" y="5787125"/>
              <a:ext cx="3310644" cy="18139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13">
              <a:extLst>
                <a:ext uri="{FF2B5EF4-FFF2-40B4-BE49-F238E27FC236}">
                  <a16:creationId xmlns:a16="http://schemas.microsoft.com/office/drawing/2014/main" id="{8403E511-9B45-F434-973A-58C66BC98085}"/>
                </a:ext>
              </a:extLst>
            </p:cNvPr>
            <p:cNvCxnSpPr/>
            <p:nvPr/>
          </p:nvCxnSpPr>
          <p:spPr>
            <a:xfrm>
              <a:off x="229226" y="5450422"/>
              <a:ext cx="8690366" cy="64466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220">
              <a:extLst>
                <a:ext uri="{FF2B5EF4-FFF2-40B4-BE49-F238E27FC236}">
                  <a16:creationId xmlns:a16="http://schemas.microsoft.com/office/drawing/2014/main" id="{F464E9DF-5BC0-5F52-E37A-6BC0A7004395}"/>
                </a:ext>
              </a:extLst>
            </p:cNvPr>
            <p:cNvSpPr txBox="1"/>
            <p:nvPr/>
          </p:nvSpPr>
          <p:spPr>
            <a:xfrm>
              <a:off x="7794293" y="4927487"/>
              <a:ext cx="402674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i="1"/>
                <a:t>IP</a:t>
              </a:r>
            </a:p>
          </p:txBody>
        </p:sp>
        <p:sp>
          <p:nvSpPr>
            <p:cNvPr id="67" name="TextBox 221">
              <a:extLst>
                <a:ext uri="{FF2B5EF4-FFF2-40B4-BE49-F238E27FC236}">
                  <a16:creationId xmlns:a16="http://schemas.microsoft.com/office/drawing/2014/main" id="{3E12635D-C685-46BD-6D88-45F554768E8C}"/>
                </a:ext>
              </a:extLst>
            </p:cNvPr>
            <p:cNvSpPr txBox="1"/>
            <p:nvPr/>
          </p:nvSpPr>
          <p:spPr>
            <a:xfrm>
              <a:off x="5976523" y="4899786"/>
              <a:ext cx="569387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i="1" dirty="0"/>
                <a:t>Arc</a:t>
              </a:r>
            </a:p>
          </p:txBody>
        </p:sp>
        <p:sp>
          <p:nvSpPr>
            <p:cNvPr id="68" name="TextBox 222">
              <a:extLst>
                <a:ext uri="{FF2B5EF4-FFF2-40B4-BE49-F238E27FC236}">
                  <a16:creationId xmlns:a16="http://schemas.microsoft.com/office/drawing/2014/main" id="{6D450696-9048-3A77-5EDD-03F23E87FCFE}"/>
                </a:ext>
              </a:extLst>
            </p:cNvPr>
            <p:cNvSpPr txBox="1"/>
            <p:nvPr/>
          </p:nvSpPr>
          <p:spPr>
            <a:xfrm>
              <a:off x="3887352" y="4910622"/>
              <a:ext cx="1159292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i="1" dirty="0"/>
                <a:t>Insertion</a:t>
              </a:r>
            </a:p>
          </p:txBody>
        </p:sp>
        <p:cxnSp>
          <p:nvCxnSpPr>
            <p:cNvPr id="69" name="Straight Connector 205">
              <a:extLst>
                <a:ext uri="{FF2B5EF4-FFF2-40B4-BE49-F238E27FC236}">
                  <a16:creationId xmlns:a16="http://schemas.microsoft.com/office/drawing/2014/main" id="{FC6202D2-A62A-3956-1EA9-8FDB65F78DAD}"/>
                </a:ext>
              </a:extLst>
            </p:cNvPr>
            <p:cNvCxnSpPr/>
            <p:nvPr/>
          </p:nvCxnSpPr>
          <p:spPr>
            <a:xfrm flipH="1">
              <a:off x="2234485" y="3896393"/>
              <a:ext cx="3357216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224AE0C-C467-7486-4B1B-2F50C6B6580C}"/>
              </a:ext>
            </a:extLst>
          </p:cNvPr>
          <p:cNvGrpSpPr/>
          <p:nvPr/>
        </p:nvGrpSpPr>
        <p:grpSpPr>
          <a:xfrm>
            <a:off x="8296495" y="3756394"/>
            <a:ext cx="3618656" cy="2051525"/>
            <a:chOff x="8399046" y="4005772"/>
            <a:chExt cx="3618656" cy="205152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E3F8D18E-F0E9-9E0D-A9A1-8B5AC261C25D}"/>
                </a:ext>
              </a:extLst>
            </p:cNvPr>
            <p:cNvSpPr/>
            <p:nvPr/>
          </p:nvSpPr>
          <p:spPr>
            <a:xfrm>
              <a:off x="8399046" y="4015564"/>
              <a:ext cx="3618656" cy="204173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GB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2" name="TextBox 1">
              <a:extLst>
                <a:ext uri="{FF2B5EF4-FFF2-40B4-BE49-F238E27FC236}">
                  <a16:creationId xmlns:a16="http://schemas.microsoft.com/office/drawing/2014/main" id="{BC3428C0-FCE8-116D-F2A1-9692CEC6676F}"/>
                </a:ext>
              </a:extLst>
            </p:cNvPr>
            <p:cNvSpPr txBox="1"/>
            <p:nvPr/>
          </p:nvSpPr>
          <p:spPr>
            <a:xfrm>
              <a:off x="9397594" y="4005772"/>
              <a:ext cx="16225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00B050"/>
                  </a:solidFill>
                </a:rPr>
                <a:t>Main promises</a:t>
              </a:r>
            </a:p>
          </p:txBody>
        </p:sp>
        <p:sp>
          <p:nvSpPr>
            <p:cNvPr id="73" name="TextBox 2">
              <a:extLst>
                <a:ext uri="{FF2B5EF4-FFF2-40B4-BE49-F238E27FC236}">
                  <a16:creationId xmlns:a16="http://schemas.microsoft.com/office/drawing/2014/main" id="{215F9E03-3963-A719-3431-0207B29E19DD}"/>
                </a:ext>
              </a:extLst>
            </p:cNvPr>
            <p:cNvSpPr txBox="1"/>
            <p:nvPr/>
          </p:nvSpPr>
          <p:spPr>
            <a:xfrm>
              <a:off x="8627651" y="5072905"/>
              <a:ext cx="3161443" cy="379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GB" sz="1600" dirty="0"/>
                <a:t>Reduced </a:t>
              </a:r>
              <a:r>
                <a:rPr lang="en-GB" sz="1600" b="1" dirty="0"/>
                <a:t>fragmentation of ions</a:t>
              </a:r>
            </a:p>
          </p:txBody>
        </p:sp>
        <p:sp>
          <p:nvSpPr>
            <p:cNvPr id="74" name="TextBox 3">
              <a:extLst>
                <a:ext uri="{FF2B5EF4-FFF2-40B4-BE49-F238E27FC236}">
                  <a16:creationId xmlns:a16="http://schemas.microsoft.com/office/drawing/2014/main" id="{3742D3D5-C3C4-3825-D8AB-E3D81F24A72C}"/>
                </a:ext>
              </a:extLst>
            </p:cNvPr>
            <p:cNvSpPr txBox="1"/>
            <p:nvPr/>
          </p:nvSpPr>
          <p:spPr>
            <a:xfrm>
              <a:off x="8658382" y="4250003"/>
              <a:ext cx="3105337" cy="379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GB" sz="1600" dirty="0"/>
                <a:t>Reduced </a:t>
              </a:r>
              <a:r>
                <a:rPr lang="en-GB" sz="1600" b="1" dirty="0"/>
                <a:t>inelastic interactions</a:t>
              </a:r>
              <a:endParaRPr lang="en-GB" sz="1600" i="1" dirty="0">
                <a:solidFill>
                  <a:srgbClr val="00B050"/>
                </a:solidFill>
              </a:endParaRPr>
            </a:p>
          </p:txBody>
        </p:sp>
        <p:sp>
          <p:nvSpPr>
            <p:cNvPr id="75" name="CasellaDiTesto 53">
              <a:extLst>
                <a:ext uri="{FF2B5EF4-FFF2-40B4-BE49-F238E27FC236}">
                  <a16:creationId xmlns:a16="http://schemas.microsoft.com/office/drawing/2014/main" id="{2C0CA8C5-88F5-5356-A66D-D4B1A73BF194}"/>
                </a:ext>
              </a:extLst>
            </p:cNvPr>
            <p:cNvSpPr txBox="1"/>
            <p:nvPr/>
          </p:nvSpPr>
          <p:spPr>
            <a:xfrm>
              <a:off x="8611321" y="4799923"/>
              <a:ext cx="3195105" cy="379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GB" sz="1600" dirty="0"/>
                <a:t>Reduced </a:t>
              </a:r>
              <a:r>
                <a:rPr lang="en-GB" sz="1600" b="1" dirty="0"/>
                <a:t>off-momentum losses</a:t>
              </a:r>
            </a:p>
          </p:txBody>
        </p:sp>
        <p:sp>
          <p:nvSpPr>
            <p:cNvPr id="76" name="CasellaDiTesto 54">
              <a:extLst>
                <a:ext uri="{FF2B5EF4-FFF2-40B4-BE49-F238E27FC236}">
                  <a16:creationId xmlns:a16="http://schemas.microsoft.com/office/drawing/2014/main" id="{A28A38CB-D2AC-C485-ABAA-902883DCC8E6}"/>
                </a:ext>
              </a:extLst>
            </p:cNvPr>
            <p:cNvSpPr txBox="1"/>
            <p:nvPr/>
          </p:nvSpPr>
          <p:spPr>
            <a:xfrm>
              <a:off x="8433851" y="5694816"/>
              <a:ext cx="35490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i="1" dirty="0">
                  <a:solidFill>
                    <a:srgbClr val="00B050"/>
                  </a:solidFill>
                  <a:ea typeface="Wingdings"/>
                  <a:cs typeface="Wingdings"/>
                  <a:sym typeface="Wingdings"/>
                </a:rPr>
                <a:t>Significant cleaning improvement</a:t>
              </a:r>
              <a:endParaRPr lang="en-GB" sz="1600" b="1" i="1" dirty="0">
                <a:solidFill>
                  <a:srgbClr val="00B050"/>
                </a:solidFill>
              </a:endParaRPr>
            </a:p>
          </p:txBody>
        </p:sp>
        <p:sp>
          <p:nvSpPr>
            <p:cNvPr id="77" name="Freccia destra 81">
              <a:extLst>
                <a:ext uri="{FF2B5EF4-FFF2-40B4-BE49-F238E27FC236}">
                  <a16:creationId xmlns:a16="http://schemas.microsoft.com/office/drawing/2014/main" id="{89C58513-F9EA-ED44-0205-0FFE62BD5E66}"/>
                </a:ext>
              </a:extLst>
            </p:cNvPr>
            <p:cNvSpPr/>
            <p:nvPr/>
          </p:nvSpPr>
          <p:spPr>
            <a:xfrm rot="5400000">
              <a:off x="10098880" y="4402063"/>
              <a:ext cx="218986" cy="701015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67000">
                  <a:srgbClr val="00B050"/>
                </a:gs>
              </a:gsLst>
              <a:lin ang="0" scaled="0"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 sz="1400"/>
            </a:p>
          </p:txBody>
        </p:sp>
        <p:sp>
          <p:nvSpPr>
            <p:cNvPr id="78" name="Freccia destra 81">
              <a:extLst>
                <a:ext uri="{FF2B5EF4-FFF2-40B4-BE49-F238E27FC236}">
                  <a16:creationId xmlns:a16="http://schemas.microsoft.com/office/drawing/2014/main" id="{2D3B0C3E-0BB8-BC22-B4FE-164E0FA61592}"/>
                </a:ext>
              </a:extLst>
            </p:cNvPr>
            <p:cNvSpPr/>
            <p:nvPr/>
          </p:nvSpPr>
          <p:spPr>
            <a:xfrm rot="5400000">
              <a:off x="10098880" y="5234815"/>
              <a:ext cx="218986" cy="701015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67000">
                  <a:srgbClr val="00B050"/>
                </a:gs>
              </a:gsLst>
              <a:lin ang="0" scaled="0"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tx1"/>
                </a:buClr>
              </a:pPr>
              <a:endParaRPr lang="en-GB" sz="1400"/>
            </a:p>
          </p:txBody>
        </p:sp>
      </p:grpSp>
      <p:pic>
        <p:nvPicPr>
          <p:cNvPr id="79" name="Picture 4" descr="chan">
            <a:extLst>
              <a:ext uri="{FF2B5EF4-FFF2-40B4-BE49-F238E27FC236}">
                <a16:creationId xmlns:a16="http://schemas.microsoft.com/office/drawing/2014/main" id="{C25A19D2-697A-9416-9B29-4F153F13F2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82457" y="484758"/>
            <a:ext cx="2173488" cy="127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" name="Picture 11" descr="full_CH.pdf">
            <a:extLst>
              <a:ext uri="{FF2B5EF4-FFF2-40B4-BE49-F238E27FC236}">
                <a16:creationId xmlns:a16="http://schemas.microsoft.com/office/drawing/2014/main" id="{90675A6D-4F10-4EB5-7FB8-D9AB989A70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6770" y="1907219"/>
            <a:ext cx="3232163" cy="1693640"/>
          </a:xfrm>
          <a:prstGeom prst="rect">
            <a:avLst/>
          </a:prstGeom>
        </p:spPr>
      </p:pic>
      <p:sp>
        <p:nvSpPr>
          <p:cNvPr id="81" name="CasellaDiTesto 38">
            <a:extLst>
              <a:ext uri="{FF2B5EF4-FFF2-40B4-BE49-F238E27FC236}">
                <a16:creationId xmlns:a16="http://schemas.microsoft.com/office/drawing/2014/main" id="{7F6F9340-FE55-60CD-12C4-2C8F2B63C3A7}"/>
              </a:ext>
            </a:extLst>
          </p:cNvPr>
          <p:cNvSpPr txBox="1"/>
          <p:nvPr/>
        </p:nvSpPr>
        <p:spPr>
          <a:xfrm>
            <a:off x="269366" y="5702415"/>
            <a:ext cx="4478637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i="1" dirty="0"/>
              <a:t>Figures from D. Mirarchi (BE-OP, CERN)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99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4"/>
    </mc:Choice>
    <mc:Fallback xmlns="">
      <p:transition spd="slow" advTm="101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5A8074-A208-4606-93B4-06E01CA004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A329-9E72-4953-B46E-FF6B73BC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0995465" cy="1065742"/>
          </a:xfrm>
        </p:spPr>
        <p:txBody>
          <a:bodyPr anchor="t">
            <a:normAutofit/>
          </a:bodyPr>
          <a:lstStyle/>
          <a:p>
            <a:r>
              <a:rPr lang="en-US" sz="4000" dirty="0"/>
              <a:t>Device Base - TCPC</a:t>
            </a:r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643C63-BDC7-A001-09A9-A973129C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b="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TCCS Refurbishment Status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3FF6B-C7E9-EB4A-4EE0-D177E54DC1BB}"/>
              </a:ext>
            </a:extLst>
          </p:cNvPr>
          <p:cNvSpPr txBox="1">
            <a:spLocks/>
          </p:cNvSpPr>
          <p:nvPr/>
        </p:nvSpPr>
        <p:spPr>
          <a:xfrm>
            <a:off x="225550" y="1166225"/>
            <a:ext cx="6067213" cy="9574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>
                <a:srgbClr val="0055A0"/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chemeClr val="tx2"/>
                </a:solidFill>
                <a:latin typeface="Arial"/>
              </a:rPr>
              <a:t>High-precision angular positioning system</a:t>
            </a:r>
          </a:p>
          <a:p>
            <a:pPr lvl="1" algn="l">
              <a:buClr>
                <a:srgbClr val="0055A0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tx2"/>
                </a:solidFill>
                <a:latin typeface="Arial"/>
              </a:rPr>
              <a:t>Linear movement: Stepper motor actuated lead screw drive axis</a:t>
            </a:r>
          </a:p>
          <a:p>
            <a:pPr lvl="1" algn="l">
              <a:buClr>
                <a:srgbClr val="0055A0"/>
              </a:buClr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tx2"/>
                </a:solidFill>
                <a:latin typeface="Arial"/>
              </a:rPr>
              <a:t>Rotational movement: Piezo actuated rotational stage</a:t>
            </a:r>
          </a:p>
          <a:p>
            <a:pPr lvl="0" algn="l">
              <a:buClr>
                <a:srgbClr val="0055A0"/>
              </a:buClr>
              <a:buFont typeface="Wingdings" panose="05000000000000000000" pitchFamily="2" charset="2"/>
              <a:buChar char="Ø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20855-9C08-A110-CCC5-975D506AF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38" y="2502528"/>
            <a:ext cx="5553482" cy="3517551"/>
          </a:xfrm>
          <a:prstGeom prst="rect">
            <a:avLst/>
          </a:prstGeom>
        </p:spPr>
      </p:pic>
      <p:pic>
        <p:nvPicPr>
          <p:cNvPr id="5" name="Picture 2" descr="\\cern.ch\dfs\Users\f\floprete\Documents\cinel gognio\gognio_dim.jpg">
            <a:extLst>
              <a:ext uri="{FF2B5EF4-FFF2-40B4-BE49-F238E27FC236}">
                <a16:creationId xmlns:a16="http://schemas.microsoft.com/office/drawing/2014/main" id="{A75A9AC8-774F-C6CB-4FD8-8BF68053C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t="15020" r="19367" b="4950"/>
          <a:stretch/>
        </p:blipFill>
        <p:spPr bwMode="auto">
          <a:xfrm>
            <a:off x="6110325" y="1057941"/>
            <a:ext cx="2250538" cy="19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28F49-4CB9-BF9F-4CD7-B1C747F631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8" y="1057941"/>
            <a:ext cx="2412853" cy="1809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75912F-5665-BC2F-E586-1CA4CB127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2369" y="3264626"/>
            <a:ext cx="5030556" cy="27554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755646-E8FA-1707-1909-A038768CE4AD}"/>
              </a:ext>
            </a:extLst>
          </p:cNvPr>
          <p:cNvSpPr txBox="1"/>
          <p:nvPr/>
        </p:nvSpPr>
        <p:spPr>
          <a:xfrm>
            <a:off x="7656707" y="3015906"/>
            <a:ext cx="16315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800">
                <a:solidFill>
                  <a:srgbClr val="595959"/>
                </a:solidFill>
                <a:latin typeface="Arial"/>
              </a:defRPr>
            </a:lvl1pPr>
          </a:lstStyle>
          <a:p>
            <a:r>
              <a:rPr lang="en-US" b="1" dirty="0"/>
              <a:t>TCPCV.A6R7 B2 Vertical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6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4"/>
    </mc:Choice>
    <mc:Fallback xmlns="">
      <p:transition spd="slow" advTm="10164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5A8074-A208-4606-93B4-06E01CA004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A329-9E72-4953-B46E-FF6B73BC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0995465" cy="1065742"/>
          </a:xfrm>
        </p:spPr>
        <p:txBody>
          <a:bodyPr anchor="t">
            <a:normAutofit/>
          </a:bodyPr>
          <a:lstStyle/>
          <a:p>
            <a:r>
              <a:rPr lang="en-US" sz="4000" dirty="0"/>
              <a:t>Device Base - TCPC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1E47FD-13F0-AD09-E7F8-B91E332F8FD4}"/>
              </a:ext>
            </a:extLst>
          </p:cNvPr>
          <p:cNvGrpSpPr/>
          <p:nvPr/>
        </p:nvGrpSpPr>
        <p:grpSpPr>
          <a:xfrm>
            <a:off x="1991030" y="3342781"/>
            <a:ext cx="1710266" cy="300882"/>
            <a:chOff x="5164667" y="3147324"/>
            <a:chExt cx="1710266" cy="3008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F06BE9-8EEB-BA14-9DB9-1AFAAD33E522}"/>
                </a:ext>
              </a:extLst>
            </p:cNvPr>
            <p:cNvSpPr/>
            <p:nvPr/>
          </p:nvSpPr>
          <p:spPr>
            <a:xfrm>
              <a:off x="51646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F7749F-A134-1584-95EB-0EFFA21AE448}"/>
                </a:ext>
              </a:extLst>
            </p:cNvPr>
            <p:cNvSpPr/>
            <p:nvPr/>
          </p:nvSpPr>
          <p:spPr>
            <a:xfrm>
              <a:off x="62314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643C63-BDC7-A001-09A9-A973129C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b="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TCCS Refurbishment Status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 descr="A machine on a table&#10;&#10;Description automatically generated">
            <a:extLst>
              <a:ext uri="{FF2B5EF4-FFF2-40B4-BE49-F238E27FC236}">
                <a16:creationId xmlns:a16="http://schemas.microsoft.com/office/drawing/2014/main" id="{17571EC5-75E5-4439-024E-7D311F1D7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08" y="3096073"/>
            <a:ext cx="3420000" cy="2565000"/>
          </a:xfrm>
          <a:prstGeom prst="rect">
            <a:avLst/>
          </a:prstGeom>
        </p:spPr>
      </p:pic>
      <p:pic>
        <p:nvPicPr>
          <p:cNvPr id="14" name="Picture 13" descr="A group of men standing around a machine&#10;&#10;Description automatically generated">
            <a:extLst>
              <a:ext uri="{FF2B5EF4-FFF2-40B4-BE49-F238E27FC236}">
                <a16:creationId xmlns:a16="http://schemas.microsoft.com/office/drawing/2014/main" id="{C9EBCCED-2E37-BF05-1848-5572B9ABB5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5" t="10612"/>
          <a:stretch/>
        </p:blipFill>
        <p:spPr>
          <a:xfrm>
            <a:off x="8042508" y="143076"/>
            <a:ext cx="3420000" cy="285941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FFFF15-6CFB-1E0E-4DA8-FB6C57A63CAB}"/>
              </a:ext>
            </a:extLst>
          </p:cNvPr>
          <p:cNvSpPr txBox="1">
            <a:spLocks/>
          </p:cNvSpPr>
          <p:nvPr/>
        </p:nvSpPr>
        <p:spPr>
          <a:xfrm>
            <a:off x="225550" y="1166225"/>
            <a:ext cx="6067213" cy="9574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>
                <a:srgbClr val="0055A0"/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chemeClr val="tx2"/>
                </a:solidFill>
                <a:latin typeface="Arial"/>
              </a:rPr>
              <a:t>High-</a:t>
            </a:r>
            <a:r>
              <a:rPr lang="en-US" sz="1600" dirty="0">
                <a:solidFill>
                  <a:schemeClr val="tx2"/>
                </a:solidFill>
              </a:rPr>
              <a:t>precision angular positioning system</a:t>
            </a:r>
          </a:p>
          <a:p>
            <a:pPr lvl="1" algn="l">
              <a:buClr>
                <a:srgbClr val="0055A0"/>
              </a:buClr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solidFill>
                  <a:schemeClr val="tx2"/>
                </a:solidFill>
              </a:rPr>
              <a:t>Linear movement: Stepper motor actuated lead screw drive axis</a:t>
            </a:r>
          </a:p>
          <a:p>
            <a:pPr lvl="1" algn="l">
              <a:buClr>
                <a:srgbClr val="0055A0"/>
              </a:buClr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solidFill>
                  <a:schemeClr val="tx2"/>
                </a:solidFill>
              </a:rPr>
              <a:t>Rotational movement: Piezo actuated rotational stage</a:t>
            </a:r>
          </a:p>
          <a:p>
            <a:pPr lvl="0" algn="l">
              <a:buClr>
                <a:srgbClr val="0055A0"/>
              </a:buClr>
              <a:buFont typeface="Wingdings" panose="05000000000000000000" pitchFamily="2" charset="2"/>
              <a:buChar char="Ø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0764BE-7151-9437-076C-839C8EF49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8" y="2276147"/>
            <a:ext cx="4527807" cy="3395855"/>
          </a:xfrm>
          <a:prstGeom prst="rect">
            <a:avLst/>
          </a:pr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CBE1C829-6169-BF8E-8741-3FE8E38D2AF6}"/>
              </a:ext>
            </a:extLst>
          </p:cNvPr>
          <p:cNvSpPr/>
          <p:nvPr/>
        </p:nvSpPr>
        <p:spPr>
          <a:xfrm rot="15758564">
            <a:off x="1715426" y="3950285"/>
            <a:ext cx="326651" cy="339208"/>
          </a:xfrm>
          <a:prstGeom prst="arc">
            <a:avLst>
              <a:gd name="adj1" fmla="val 9855635"/>
              <a:gd name="adj2" fmla="val 750805"/>
            </a:avLst>
          </a:prstGeom>
          <a:noFill/>
          <a:ln w="25400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7E0111-5EBE-3035-AE3A-F88EE8AEDB33}"/>
              </a:ext>
            </a:extLst>
          </p:cNvPr>
          <p:cNvSpPr txBox="1"/>
          <p:nvPr/>
        </p:nvSpPr>
        <p:spPr>
          <a:xfrm>
            <a:off x="2780511" y="5222450"/>
            <a:ext cx="110272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Rotational stage</a:t>
            </a:r>
            <a:endParaRPr lang="en-GB" sz="9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1D28B25-021E-C763-E56A-930BA68231DA}"/>
              </a:ext>
            </a:extLst>
          </p:cNvPr>
          <p:cNvCxnSpPr>
            <a:cxnSpLocks/>
          </p:cNvCxnSpPr>
          <p:nvPr/>
        </p:nvCxnSpPr>
        <p:spPr>
          <a:xfrm flipH="1" flipV="1">
            <a:off x="2367932" y="4717384"/>
            <a:ext cx="415190" cy="494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3A1348-4067-DF0C-8B94-8C168AF1978B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2470406" y="3095332"/>
            <a:ext cx="564208" cy="3029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1C18B1C-6DD5-64D0-708C-A5A8EA8018D3}"/>
              </a:ext>
            </a:extLst>
          </p:cNvPr>
          <p:cNvSpPr txBox="1"/>
          <p:nvPr/>
        </p:nvSpPr>
        <p:spPr>
          <a:xfrm>
            <a:off x="2367932" y="2726000"/>
            <a:ext cx="13333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Interferometric system (heads and mirrors)</a:t>
            </a:r>
            <a:endParaRPr lang="en-GB" sz="9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E68A71-0639-E427-D12D-C065C9BCB04D}"/>
              </a:ext>
            </a:extLst>
          </p:cNvPr>
          <p:cNvSpPr txBox="1"/>
          <p:nvPr/>
        </p:nvSpPr>
        <p:spPr>
          <a:xfrm>
            <a:off x="3482580" y="3227365"/>
            <a:ext cx="13333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Linear Rail Guides for Stepper Motor</a:t>
            </a:r>
            <a:endParaRPr lang="en-GB" sz="9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663766-8DC2-F1F8-53DE-EC2540316AEF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3393162" y="3596697"/>
            <a:ext cx="756100" cy="12513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A4E0396-C9C5-7DE1-3ADF-96D1A08FE759}"/>
              </a:ext>
            </a:extLst>
          </p:cNvPr>
          <p:cNvSpPr txBox="1"/>
          <p:nvPr/>
        </p:nvSpPr>
        <p:spPr>
          <a:xfrm>
            <a:off x="710397" y="5303705"/>
            <a:ext cx="135747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Crystal mounted below</a:t>
            </a:r>
            <a:endParaRPr lang="en-GB" sz="9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E3C855C-EFAA-B5E0-6D93-5E71F81D69B6}"/>
              </a:ext>
            </a:extLst>
          </p:cNvPr>
          <p:cNvCxnSpPr>
            <a:cxnSpLocks/>
          </p:cNvCxnSpPr>
          <p:nvPr/>
        </p:nvCxnSpPr>
        <p:spPr>
          <a:xfrm flipV="1">
            <a:off x="1497693" y="4964404"/>
            <a:ext cx="306326" cy="3393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64FF29D-A8C1-9BDF-CFD9-B5CA87DA4C88}"/>
              </a:ext>
            </a:extLst>
          </p:cNvPr>
          <p:cNvSpPr txBox="1"/>
          <p:nvPr/>
        </p:nvSpPr>
        <p:spPr>
          <a:xfrm>
            <a:off x="898565" y="5803075"/>
            <a:ext cx="68642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Similar motion Stages inside the device (normally under vacuum)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5D36E2-4EE4-4E21-717F-4C09389EB64E}"/>
              </a:ext>
            </a:extLst>
          </p:cNvPr>
          <p:cNvSpPr txBox="1"/>
          <p:nvPr/>
        </p:nvSpPr>
        <p:spPr>
          <a:xfrm>
            <a:off x="8424752" y="5739629"/>
            <a:ext cx="31884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TCPCV.A6L7.B1 after LHC uninstallation (built 2013, v1)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29DB1AA-99D2-EB8D-3E96-6E590EDBEAB1}"/>
              </a:ext>
            </a:extLst>
          </p:cNvPr>
          <p:cNvCxnSpPr>
            <a:cxnSpLocks/>
          </p:cNvCxnSpPr>
          <p:nvPr/>
        </p:nvCxnSpPr>
        <p:spPr>
          <a:xfrm flipH="1">
            <a:off x="1779741" y="3090102"/>
            <a:ext cx="1254873" cy="4714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07371DB-0BF8-47B4-00AA-CD4E2147CF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35" t="2546" r="48956" b="28067"/>
          <a:stretch/>
        </p:blipFill>
        <p:spPr>
          <a:xfrm>
            <a:off x="5303378" y="2276148"/>
            <a:ext cx="2459466" cy="3397032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139ED06-2337-76E0-2E8E-CC2A9213913D}"/>
              </a:ext>
            </a:extLst>
          </p:cNvPr>
          <p:cNvSpPr txBox="1"/>
          <p:nvPr/>
        </p:nvSpPr>
        <p:spPr>
          <a:xfrm>
            <a:off x="5552587" y="5256633"/>
            <a:ext cx="19601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Rotational stage based on flexible element and piezo-stack (v1)</a:t>
            </a:r>
            <a:endParaRPr lang="en-GB" sz="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26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4"/>
    </mc:Choice>
    <mc:Fallback xmlns="">
      <p:transition spd="slow" advTm="10164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5A8074-A208-4606-93B4-06E01CA004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A329-9E72-4953-B46E-FF6B73BC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0995465" cy="1065742"/>
          </a:xfrm>
        </p:spPr>
        <p:txBody>
          <a:bodyPr anchor="t">
            <a:normAutofit/>
          </a:bodyPr>
          <a:lstStyle/>
          <a:p>
            <a:r>
              <a:rPr lang="en-US" sz="4000" dirty="0"/>
              <a:t>TCCS Refurbishment Steps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1E47FD-13F0-AD09-E7F8-B91E332F8FD4}"/>
              </a:ext>
            </a:extLst>
          </p:cNvPr>
          <p:cNvGrpSpPr/>
          <p:nvPr/>
        </p:nvGrpSpPr>
        <p:grpSpPr>
          <a:xfrm>
            <a:off x="5164667" y="3485984"/>
            <a:ext cx="1710266" cy="300882"/>
            <a:chOff x="5164667" y="3147324"/>
            <a:chExt cx="1710266" cy="3008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F06BE9-8EEB-BA14-9DB9-1AFAAD33E522}"/>
                </a:ext>
              </a:extLst>
            </p:cNvPr>
            <p:cNvSpPr/>
            <p:nvPr/>
          </p:nvSpPr>
          <p:spPr>
            <a:xfrm>
              <a:off x="51646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F7749F-A134-1584-95EB-0EFFA21AE448}"/>
                </a:ext>
              </a:extLst>
            </p:cNvPr>
            <p:cNvSpPr/>
            <p:nvPr/>
          </p:nvSpPr>
          <p:spPr>
            <a:xfrm>
              <a:off x="62314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643C63-BDC7-A001-09A9-A973129C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b="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TCCS Refurbishment Status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77A80F2-B925-051F-7A0C-30CA4BF10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279" y="1089541"/>
            <a:ext cx="11586089" cy="114697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/>
              <a:t>General inspection after opening the tank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/>
              <a:t>Identification of spare components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/>
              <a:t>Check motion of motors, LVDT feedback and switches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/>
              <a:t>Check fibres and interferometer readings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/>
              <a:t>Removal of old TCPC crystal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/>
              <a:t>Installation and alignment of TCCS crystal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/>
              <a:t>Motion controls calibration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/>
              <a:t>Bakeout and tunnel installation steps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108A446-D080-F551-E9CD-619EDC3E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72" y="990447"/>
            <a:ext cx="426389" cy="41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CC5B731-A4DB-39D7-5339-2D9EA63BC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81" y="1647069"/>
            <a:ext cx="426389" cy="41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2DC6B4A-873A-6C24-0426-2E157EAE4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595" y="2335614"/>
            <a:ext cx="426389" cy="41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EA77C06-2D8B-FB48-F8BF-0BB928862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596" y="3002610"/>
            <a:ext cx="426390" cy="42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49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4"/>
    </mc:Choice>
    <mc:Fallback xmlns="">
      <p:transition spd="slow" advTm="10164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5A8074-A208-4606-93B4-06E01CA004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A329-9E72-4953-B46E-FF6B73BC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0995465" cy="1065742"/>
          </a:xfrm>
        </p:spPr>
        <p:txBody>
          <a:bodyPr anchor="t">
            <a:normAutofit/>
          </a:bodyPr>
          <a:lstStyle/>
          <a:p>
            <a:r>
              <a:rPr lang="en-US" sz="4000" dirty="0"/>
              <a:t>Current Status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1E47FD-13F0-AD09-E7F8-B91E332F8FD4}"/>
              </a:ext>
            </a:extLst>
          </p:cNvPr>
          <p:cNvGrpSpPr/>
          <p:nvPr/>
        </p:nvGrpSpPr>
        <p:grpSpPr>
          <a:xfrm>
            <a:off x="5164667" y="3485984"/>
            <a:ext cx="1710266" cy="300882"/>
            <a:chOff x="5164667" y="3147324"/>
            <a:chExt cx="1710266" cy="3008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F06BE9-8EEB-BA14-9DB9-1AFAAD33E522}"/>
                </a:ext>
              </a:extLst>
            </p:cNvPr>
            <p:cNvSpPr/>
            <p:nvPr/>
          </p:nvSpPr>
          <p:spPr>
            <a:xfrm>
              <a:off x="51646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F7749F-A134-1584-95EB-0EFFA21AE448}"/>
                </a:ext>
              </a:extLst>
            </p:cNvPr>
            <p:cNvSpPr/>
            <p:nvPr/>
          </p:nvSpPr>
          <p:spPr>
            <a:xfrm>
              <a:off x="6231467" y="3147324"/>
              <a:ext cx="643466" cy="300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643C63-BDC7-A001-09A9-A973129C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Eloise Matheson | </a:t>
            </a:r>
            <a:r>
              <a:rPr lang="en-US" sz="1200" b="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TCCS Refurbishment Status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A metal box with a copper frame&#10;&#10;Description automatically generated with medium confidence">
            <a:extLst>
              <a:ext uri="{FF2B5EF4-FFF2-40B4-BE49-F238E27FC236}">
                <a16:creationId xmlns:a16="http://schemas.microsoft.com/office/drawing/2014/main" id="{56F6B809-AF62-C735-9340-9A0000025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9696" y="1654258"/>
            <a:ext cx="4079999" cy="3060000"/>
          </a:xfrm>
          <a:prstGeom prst="rect">
            <a:avLst/>
          </a:prstGeom>
        </p:spPr>
      </p:pic>
      <p:pic>
        <p:nvPicPr>
          <p:cNvPr id="10" name="Picture 9" descr="A metal machine with wires and wires&#10;&#10;Description automatically generated with medium confidence">
            <a:extLst>
              <a:ext uri="{FF2B5EF4-FFF2-40B4-BE49-F238E27FC236}">
                <a16:creationId xmlns:a16="http://schemas.microsoft.com/office/drawing/2014/main" id="{958624FB-4F47-05A6-34AE-D769B33F9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3560" y="1654257"/>
            <a:ext cx="4080000" cy="3060000"/>
          </a:xfrm>
          <a:prstGeom prst="rect">
            <a:avLst/>
          </a:prstGeom>
        </p:spPr>
      </p:pic>
      <p:pic>
        <p:nvPicPr>
          <p:cNvPr id="13" name="Picture 12" descr="A machine with a red box and silver foil&#10;&#10;Description automatically generated with medium confidence">
            <a:extLst>
              <a:ext uri="{FF2B5EF4-FFF2-40B4-BE49-F238E27FC236}">
                <a16:creationId xmlns:a16="http://schemas.microsoft.com/office/drawing/2014/main" id="{6C49B1F8-2FB1-4998-CAD8-E0E8EB1E1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768" y="1654257"/>
            <a:ext cx="4080000" cy="306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9635C9-D6D6-93A0-90C8-D0897FB7B981}"/>
              </a:ext>
            </a:extLst>
          </p:cNvPr>
          <p:cNvSpPr txBox="1"/>
          <p:nvPr/>
        </p:nvSpPr>
        <p:spPr>
          <a:xfrm>
            <a:off x="1135012" y="5440923"/>
            <a:ext cx="222581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Linear Stage Motor and Switches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4154BB-977B-AF8B-17DC-92B0CA726902}"/>
              </a:ext>
            </a:extLst>
          </p:cNvPr>
          <p:cNvSpPr txBox="1"/>
          <p:nvPr/>
        </p:nvSpPr>
        <p:spPr>
          <a:xfrm>
            <a:off x="5041901" y="5374805"/>
            <a:ext cx="237913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Rotational stage, interferometry system &amp; fibres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E809F3-ACEE-AA49-85B1-32EDB993EAEE}"/>
              </a:ext>
            </a:extLst>
          </p:cNvPr>
          <p:cNvSpPr txBox="1"/>
          <p:nvPr/>
        </p:nvSpPr>
        <p:spPr>
          <a:xfrm>
            <a:off x="8819150" y="5374805"/>
            <a:ext cx="237913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Mirrors mounted in preparation for crystal alignment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52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4"/>
    </mc:Choice>
    <mc:Fallback xmlns="">
      <p:transition spd="slow" advTm="10164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8822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9.7|7.6|33.9|3.5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9.7|7.6|33.9|3.5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9.7|7.6|33.9|3.5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9.7|7.6|33.9|3.5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9.7|7.6|33.9|3.5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9.7|7.6|33.9|3.5|6"/>
</p:tagLst>
</file>

<file path=ppt/theme/theme1.xml><?xml version="1.0" encoding="utf-8"?>
<a:theme xmlns:a="http://schemas.openxmlformats.org/drawingml/2006/main" name="1_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DAC66781-D9D8-BC4F-8F43-CFE588336C9F}" vid="{8746F749-1D46-FC47-B97A-D3A04384F8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2939</TotalTime>
  <Words>518</Words>
  <Application>Microsoft Office PowerPoint</Application>
  <PresentationFormat>Widescreen</PresentationFormat>
  <Paragraphs>119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1_Office Theme</vt:lpstr>
      <vt:lpstr>TCCS Refurbishment Status</vt:lpstr>
      <vt:lpstr>Contents</vt:lpstr>
      <vt:lpstr>Device Requirements</vt:lpstr>
      <vt:lpstr>Device Base - TCPC</vt:lpstr>
      <vt:lpstr>Device Base - TCPC</vt:lpstr>
      <vt:lpstr>Device Base - TCPC</vt:lpstr>
      <vt:lpstr>TCCS Refurbishment Steps</vt:lpstr>
      <vt:lpstr>Current Status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TCCS Refurbishment Status</dc:title>
  <dc:creator>eloise.matheson@cern.ch</dc:creator>
  <cp:lastModifiedBy>Eloise Matheson</cp:lastModifiedBy>
  <cp:revision>44</cp:revision>
  <dcterms:created xsi:type="dcterms:W3CDTF">2023-05-02T07:52:28Z</dcterms:created>
  <dcterms:modified xsi:type="dcterms:W3CDTF">2023-12-08T11:12:41Z</dcterms:modified>
</cp:coreProperties>
</file>