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9" r:id="rId3"/>
    <p:sldId id="280" r:id="rId4"/>
    <p:sldId id="302" r:id="rId5"/>
    <p:sldId id="283" r:id="rId6"/>
    <p:sldId id="282" r:id="rId7"/>
    <p:sldId id="298" r:id="rId8"/>
    <p:sldId id="308" r:id="rId9"/>
    <p:sldId id="309" r:id="rId10"/>
    <p:sldId id="306" r:id="rId11"/>
    <p:sldId id="301" r:id="rId12"/>
    <p:sldId id="311" r:id="rId13"/>
    <p:sldId id="312" r:id="rId14"/>
    <p:sldId id="310" r:id="rId15"/>
    <p:sldId id="284" r:id="rId16"/>
    <p:sldId id="313" r:id="rId17"/>
    <p:sldId id="290" r:id="rId18"/>
    <p:sldId id="295" r:id="rId19"/>
    <p:sldId id="314" r:id="rId20"/>
    <p:sldId id="278" r:id="rId21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326A9-A81B-9881-C969-13F38E75D658}">
  <a:tblStyle styleId="{88D326A9-A81B-9881-C969-13F38E75D658}" styleName="Medium Style 3">
    <a:wholeTbl>
      <a:tcTxStyle>
        <a:fontRef idx="minor"/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25400">
              <a:solidFill>
                <a:schemeClr val="dk1"/>
              </a:solidFill>
            </a:ln>
          </a:top>
          <a:bottom>
            <a:ln w="25400">
              <a:solidFill>
                <a:schemeClr val="dk1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  <a:fill>
          <a:solidFill>
            <a:schemeClr val="dk1">
              <a:tint val="20000"/>
            </a:schemeClr>
          </a:solidFill>
        </a:fill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Style>
        <a:tcBdr>
          <a:top>
            <a:ln w="508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0" autoAdjust="0"/>
    <p:restoredTop sz="97440" autoAdjust="0"/>
  </p:normalViewPr>
  <p:slideViewPr>
    <p:cSldViewPr>
      <p:cViewPr varScale="1">
        <p:scale>
          <a:sx n="142" d="100"/>
          <a:sy n="142" d="100"/>
        </p:scale>
        <p:origin x="120" y="4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EA8DE5-BB85-4E8F-A6C1-3D7D6F17C90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89649F4-53F9-4510-B3B5-8337172D4B9C}">
      <dgm:prSet phldrT="[Text]"/>
      <dgm:spPr>
        <a:solidFill>
          <a:schemeClr val="accent2"/>
        </a:solidFill>
      </dgm:spPr>
      <dgm:t>
        <a:bodyPr/>
        <a:lstStyle/>
        <a:p>
          <a:r>
            <a:rPr lang="en-GB" noProof="0" dirty="0"/>
            <a:t>Design</a:t>
          </a:r>
        </a:p>
      </dgm:t>
    </dgm:pt>
    <dgm:pt modelId="{4E3BDA4F-5E75-4559-ACC7-77F335F0F234}" type="parTrans" cxnId="{F94A220D-1C35-45E1-A0A4-70B92559AF4B}">
      <dgm:prSet/>
      <dgm:spPr/>
      <dgm:t>
        <a:bodyPr/>
        <a:lstStyle/>
        <a:p>
          <a:endParaRPr lang="en-GB"/>
        </a:p>
      </dgm:t>
    </dgm:pt>
    <dgm:pt modelId="{F51FC0B9-5156-4990-91B7-63A695E3CA00}" type="sibTrans" cxnId="{F94A220D-1C35-45E1-A0A4-70B92559AF4B}">
      <dgm:prSet/>
      <dgm:spPr/>
      <dgm:t>
        <a:bodyPr/>
        <a:lstStyle/>
        <a:p>
          <a:endParaRPr lang="en-GB"/>
        </a:p>
      </dgm:t>
    </dgm:pt>
    <dgm:pt modelId="{73DE4D68-2951-40D3-9013-A890A9E65EDB}">
      <dgm:prSet phldrT="[Text]"/>
      <dgm:spPr>
        <a:solidFill>
          <a:schemeClr val="accent2"/>
        </a:solidFill>
      </dgm:spPr>
      <dgm:t>
        <a:bodyPr/>
        <a:lstStyle/>
        <a:p>
          <a:r>
            <a:rPr lang="en-GB" noProof="0" dirty="0"/>
            <a:t>Drawing redaction</a:t>
          </a:r>
        </a:p>
      </dgm:t>
    </dgm:pt>
    <dgm:pt modelId="{673DD177-40FD-4AD2-8A64-1A3E7A39FB1F}" type="parTrans" cxnId="{15B747FC-3FA4-46F5-9EFC-55E36915E90D}">
      <dgm:prSet/>
      <dgm:spPr/>
      <dgm:t>
        <a:bodyPr/>
        <a:lstStyle/>
        <a:p>
          <a:endParaRPr lang="en-GB"/>
        </a:p>
      </dgm:t>
    </dgm:pt>
    <dgm:pt modelId="{877B872D-A106-40F6-BC5E-14C4C8CC9F3C}" type="sibTrans" cxnId="{15B747FC-3FA4-46F5-9EFC-55E36915E90D}">
      <dgm:prSet/>
      <dgm:spPr/>
      <dgm:t>
        <a:bodyPr/>
        <a:lstStyle/>
        <a:p>
          <a:endParaRPr lang="en-GB"/>
        </a:p>
      </dgm:t>
    </dgm:pt>
    <dgm:pt modelId="{AADCE216-6021-4018-8189-03D0D5C04C6E}">
      <dgm:prSet phldrT="[Text]"/>
      <dgm:spPr>
        <a:solidFill>
          <a:schemeClr val="accent2"/>
        </a:solidFill>
      </dgm:spPr>
      <dgm:t>
        <a:bodyPr/>
        <a:lstStyle/>
        <a:p>
          <a:r>
            <a:rPr lang="en-GB" noProof="0" dirty="0"/>
            <a:t>Drawing verification, signature</a:t>
          </a:r>
        </a:p>
      </dgm:t>
    </dgm:pt>
    <dgm:pt modelId="{CA133842-BCD0-4136-A574-97BC920A4B11}" type="parTrans" cxnId="{33A08042-A707-45DB-AD54-70D431843023}">
      <dgm:prSet/>
      <dgm:spPr/>
      <dgm:t>
        <a:bodyPr/>
        <a:lstStyle/>
        <a:p>
          <a:endParaRPr lang="en-GB"/>
        </a:p>
      </dgm:t>
    </dgm:pt>
    <dgm:pt modelId="{94E50A76-37D9-4309-BD30-BE4C9F3A27EF}" type="sibTrans" cxnId="{33A08042-A707-45DB-AD54-70D431843023}">
      <dgm:prSet/>
      <dgm:spPr/>
      <dgm:t>
        <a:bodyPr/>
        <a:lstStyle/>
        <a:p>
          <a:endParaRPr lang="en-GB"/>
        </a:p>
      </dgm:t>
    </dgm:pt>
    <dgm:pt modelId="{367F2457-D7DD-4671-BB13-B1749195552A}">
      <dgm:prSet phldrT="[Text]"/>
      <dgm:spPr>
        <a:solidFill>
          <a:schemeClr val="accent2"/>
        </a:solidFill>
      </dgm:spPr>
      <dgm:t>
        <a:bodyPr/>
        <a:lstStyle/>
        <a:p>
          <a:r>
            <a:rPr lang="en-GB" noProof="0" dirty="0"/>
            <a:t>Procurement</a:t>
          </a:r>
        </a:p>
      </dgm:t>
    </dgm:pt>
    <dgm:pt modelId="{4AB053B6-32E7-4544-8589-E803F39E2BFC}" type="parTrans" cxnId="{91AE73BF-650C-40D7-B516-2870F75E011C}">
      <dgm:prSet/>
      <dgm:spPr/>
      <dgm:t>
        <a:bodyPr/>
        <a:lstStyle/>
        <a:p>
          <a:endParaRPr lang="en-GB"/>
        </a:p>
      </dgm:t>
    </dgm:pt>
    <dgm:pt modelId="{6B8737A7-0D75-4EE4-AB40-73E7550E4156}" type="sibTrans" cxnId="{91AE73BF-650C-40D7-B516-2870F75E011C}">
      <dgm:prSet/>
      <dgm:spPr/>
      <dgm:t>
        <a:bodyPr/>
        <a:lstStyle/>
        <a:p>
          <a:endParaRPr lang="en-GB"/>
        </a:p>
      </dgm:t>
    </dgm:pt>
    <dgm:pt modelId="{DBA02FAA-B77D-44F0-984B-126F3D2C736F}">
      <dgm:prSet phldrT="[Text]"/>
      <dgm:spPr>
        <a:solidFill>
          <a:schemeClr val="accent2"/>
        </a:solidFill>
      </dgm:spPr>
      <dgm:t>
        <a:bodyPr/>
        <a:lstStyle/>
        <a:p>
          <a:r>
            <a:rPr lang="en-GB" noProof="0" dirty="0"/>
            <a:t>Assembly</a:t>
          </a:r>
        </a:p>
      </dgm:t>
    </dgm:pt>
    <dgm:pt modelId="{E3D6A862-8E13-4FCE-84D3-DEBA677F77CC}" type="parTrans" cxnId="{203D100D-4F85-48B5-BD72-82B68AA1ACBF}">
      <dgm:prSet/>
      <dgm:spPr/>
      <dgm:t>
        <a:bodyPr/>
        <a:lstStyle/>
        <a:p>
          <a:endParaRPr lang="en-GB"/>
        </a:p>
      </dgm:t>
    </dgm:pt>
    <dgm:pt modelId="{ED8AAA89-A517-46BA-B25D-97A50A3A9D3D}" type="sibTrans" cxnId="{203D100D-4F85-48B5-BD72-82B68AA1ACBF}">
      <dgm:prSet/>
      <dgm:spPr/>
      <dgm:t>
        <a:bodyPr/>
        <a:lstStyle/>
        <a:p>
          <a:endParaRPr lang="en-GB"/>
        </a:p>
      </dgm:t>
    </dgm:pt>
    <dgm:pt modelId="{62396789-03DC-4BCB-985F-FF6DA1C2649D}">
      <dgm:prSet phldrT="[Text]"/>
      <dgm:spPr>
        <a:solidFill>
          <a:schemeClr val="accent2"/>
        </a:solidFill>
      </dgm:spPr>
      <dgm:t>
        <a:bodyPr/>
        <a:lstStyle/>
        <a:p>
          <a:r>
            <a:rPr lang="en-GB" noProof="0" dirty="0"/>
            <a:t>Validation tests</a:t>
          </a:r>
        </a:p>
      </dgm:t>
    </dgm:pt>
    <dgm:pt modelId="{F6C0FB0C-E79B-48E7-9F7B-12B488F72428}" type="parTrans" cxnId="{36DDC963-B451-4037-9171-528287BCF150}">
      <dgm:prSet/>
      <dgm:spPr/>
      <dgm:t>
        <a:bodyPr/>
        <a:lstStyle/>
        <a:p>
          <a:endParaRPr lang="en-GB"/>
        </a:p>
      </dgm:t>
    </dgm:pt>
    <dgm:pt modelId="{17A4DA89-9584-49DA-8541-EB0195BC1503}" type="sibTrans" cxnId="{36DDC963-B451-4037-9171-528287BCF150}">
      <dgm:prSet/>
      <dgm:spPr/>
      <dgm:t>
        <a:bodyPr/>
        <a:lstStyle/>
        <a:p>
          <a:endParaRPr lang="en-GB"/>
        </a:p>
      </dgm:t>
    </dgm:pt>
    <dgm:pt modelId="{8527CA14-76BF-46E7-9755-B29F6B543662}">
      <dgm:prSet phldrT="[Text]"/>
      <dgm:spPr>
        <a:solidFill>
          <a:schemeClr val="accent2"/>
        </a:solidFill>
      </dgm:spPr>
      <dgm:t>
        <a:bodyPr/>
        <a:lstStyle/>
        <a:p>
          <a:r>
            <a:rPr lang="en-GB" noProof="0" dirty="0"/>
            <a:t>Device installation</a:t>
          </a:r>
        </a:p>
      </dgm:t>
    </dgm:pt>
    <dgm:pt modelId="{5D011CE9-3C90-436D-889C-FFD632497688}" type="parTrans" cxnId="{CF12F0CC-43B9-49F5-9DEB-B7CC9D81FE40}">
      <dgm:prSet/>
      <dgm:spPr/>
      <dgm:t>
        <a:bodyPr/>
        <a:lstStyle/>
        <a:p>
          <a:endParaRPr lang="en-GB"/>
        </a:p>
      </dgm:t>
    </dgm:pt>
    <dgm:pt modelId="{30C0F75C-D430-42C4-BA4B-3BA367C61266}" type="sibTrans" cxnId="{CF12F0CC-43B9-49F5-9DEB-B7CC9D81FE40}">
      <dgm:prSet/>
      <dgm:spPr/>
      <dgm:t>
        <a:bodyPr/>
        <a:lstStyle/>
        <a:p>
          <a:endParaRPr lang="en-GB"/>
        </a:p>
      </dgm:t>
    </dgm:pt>
    <dgm:pt modelId="{0A4D209D-7B48-4DED-8EDD-3DA523CB2863}" type="pres">
      <dgm:prSet presAssocID="{6FEA8DE5-BB85-4E8F-A6C1-3D7D6F17C906}" presName="Name0" presStyleCnt="0">
        <dgm:presLayoutVars>
          <dgm:dir/>
          <dgm:resizeHandles val="exact"/>
        </dgm:presLayoutVars>
      </dgm:prSet>
      <dgm:spPr/>
    </dgm:pt>
    <dgm:pt modelId="{855A4495-0000-4762-B938-555F6449315D}" type="pres">
      <dgm:prSet presAssocID="{C89649F4-53F9-4510-B3B5-8337172D4B9C}" presName="node" presStyleLbl="node1" presStyleIdx="0" presStyleCnt="7" custScaleX="71644">
        <dgm:presLayoutVars>
          <dgm:bulletEnabled val="1"/>
        </dgm:presLayoutVars>
      </dgm:prSet>
      <dgm:spPr/>
    </dgm:pt>
    <dgm:pt modelId="{EC535BEB-4D38-4A32-AD54-C3EDE8929281}" type="pres">
      <dgm:prSet presAssocID="{F51FC0B9-5156-4990-91B7-63A695E3CA00}" presName="sibTrans" presStyleLbl="sibTrans2D1" presStyleIdx="0" presStyleCnt="6"/>
      <dgm:spPr/>
    </dgm:pt>
    <dgm:pt modelId="{9FD848F1-EC53-4C5D-B759-9AE094CA463A}" type="pres">
      <dgm:prSet presAssocID="{F51FC0B9-5156-4990-91B7-63A695E3CA00}" presName="connectorText" presStyleLbl="sibTrans2D1" presStyleIdx="0" presStyleCnt="6"/>
      <dgm:spPr/>
    </dgm:pt>
    <dgm:pt modelId="{4B9157BD-4BD7-4A44-89C0-ECA19B7F3F4C}" type="pres">
      <dgm:prSet presAssocID="{73DE4D68-2951-40D3-9013-A890A9E65EDB}" presName="node" presStyleLbl="node1" presStyleIdx="1" presStyleCnt="7" custScaleX="78802">
        <dgm:presLayoutVars>
          <dgm:bulletEnabled val="1"/>
        </dgm:presLayoutVars>
      </dgm:prSet>
      <dgm:spPr/>
    </dgm:pt>
    <dgm:pt modelId="{527AB843-5439-469C-B7BF-17B7055DB22A}" type="pres">
      <dgm:prSet presAssocID="{877B872D-A106-40F6-BC5E-14C4C8CC9F3C}" presName="sibTrans" presStyleLbl="sibTrans2D1" presStyleIdx="1" presStyleCnt="6"/>
      <dgm:spPr/>
    </dgm:pt>
    <dgm:pt modelId="{BC92BA2F-1E69-479E-B748-3EB45EEBF9CE}" type="pres">
      <dgm:prSet presAssocID="{877B872D-A106-40F6-BC5E-14C4C8CC9F3C}" presName="connectorText" presStyleLbl="sibTrans2D1" presStyleIdx="1" presStyleCnt="6"/>
      <dgm:spPr/>
    </dgm:pt>
    <dgm:pt modelId="{201B62E7-C576-42E8-B849-F9A6290456F1}" type="pres">
      <dgm:prSet presAssocID="{AADCE216-6021-4018-8189-03D0D5C04C6E}" presName="node" presStyleLbl="node1" presStyleIdx="2" presStyleCnt="7" custScaleX="127438">
        <dgm:presLayoutVars>
          <dgm:bulletEnabled val="1"/>
        </dgm:presLayoutVars>
      </dgm:prSet>
      <dgm:spPr/>
    </dgm:pt>
    <dgm:pt modelId="{3D2AD904-192E-4974-A380-ED82AEEE61A5}" type="pres">
      <dgm:prSet presAssocID="{94E50A76-37D9-4309-BD30-BE4C9F3A27EF}" presName="sibTrans" presStyleLbl="sibTrans2D1" presStyleIdx="2" presStyleCnt="6"/>
      <dgm:spPr/>
    </dgm:pt>
    <dgm:pt modelId="{635B2FF5-0E20-45D3-943F-03B77CF257E8}" type="pres">
      <dgm:prSet presAssocID="{94E50A76-37D9-4309-BD30-BE4C9F3A27EF}" presName="connectorText" presStyleLbl="sibTrans2D1" presStyleIdx="2" presStyleCnt="6"/>
      <dgm:spPr/>
    </dgm:pt>
    <dgm:pt modelId="{E3AD1F77-7DCC-40C1-A5F2-E876E6E83C51}" type="pres">
      <dgm:prSet presAssocID="{367F2457-D7DD-4671-BB13-B1749195552A}" presName="node" presStyleLbl="node1" presStyleIdx="3" presStyleCnt="7" custScaleX="114429">
        <dgm:presLayoutVars>
          <dgm:bulletEnabled val="1"/>
        </dgm:presLayoutVars>
      </dgm:prSet>
      <dgm:spPr/>
    </dgm:pt>
    <dgm:pt modelId="{AFB0314E-A028-4209-9D49-A6D091372520}" type="pres">
      <dgm:prSet presAssocID="{6B8737A7-0D75-4EE4-AB40-73E7550E4156}" presName="sibTrans" presStyleLbl="sibTrans2D1" presStyleIdx="3" presStyleCnt="6"/>
      <dgm:spPr/>
    </dgm:pt>
    <dgm:pt modelId="{B4EA4728-718A-4975-9CF3-873E6BE05293}" type="pres">
      <dgm:prSet presAssocID="{6B8737A7-0D75-4EE4-AB40-73E7550E4156}" presName="connectorText" presStyleLbl="sibTrans2D1" presStyleIdx="3" presStyleCnt="6"/>
      <dgm:spPr/>
    </dgm:pt>
    <dgm:pt modelId="{5B3CA497-8AB6-4BD1-A4A5-FBD84A6EBF15}" type="pres">
      <dgm:prSet presAssocID="{DBA02FAA-B77D-44F0-984B-126F3D2C736F}" presName="node" presStyleLbl="node1" presStyleIdx="4" presStyleCnt="7">
        <dgm:presLayoutVars>
          <dgm:bulletEnabled val="1"/>
        </dgm:presLayoutVars>
      </dgm:prSet>
      <dgm:spPr/>
    </dgm:pt>
    <dgm:pt modelId="{7816BED7-61C8-4729-9B29-5B932AB9D211}" type="pres">
      <dgm:prSet presAssocID="{ED8AAA89-A517-46BA-B25D-97A50A3A9D3D}" presName="sibTrans" presStyleLbl="sibTrans2D1" presStyleIdx="4" presStyleCnt="6"/>
      <dgm:spPr/>
    </dgm:pt>
    <dgm:pt modelId="{E64A349B-4971-4120-A6A7-E670DFAD524B}" type="pres">
      <dgm:prSet presAssocID="{ED8AAA89-A517-46BA-B25D-97A50A3A9D3D}" presName="connectorText" presStyleLbl="sibTrans2D1" presStyleIdx="4" presStyleCnt="6"/>
      <dgm:spPr/>
    </dgm:pt>
    <dgm:pt modelId="{291892F5-E8D7-4CB6-8B28-F5DEEF7F5853}" type="pres">
      <dgm:prSet presAssocID="{62396789-03DC-4BCB-985F-FF6DA1C2649D}" presName="node" presStyleLbl="node1" presStyleIdx="5" presStyleCnt="7">
        <dgm:presLayoutVars>
          <dgm:bulletEnabled val="1"/>
        </dgm:presLayoutVars>
      </dgm:prSet>
      <dgm:spPr/>
    </dgm:pt>
    <dgm:pt modelId="{C5D07290-B0F8-48D0-89F4-19A681CC7692}" type="pres">
      <dgm:prSet presAssocID="{17A4DA89-9584-49DA-8541-EB0195BC1503}" presName="sibTrans" presStyleLbl="sibTrans2D1" presStyleIdx="5" presStyleCnt="6"/>
      <dgm:spPr/>
    </dgm:pt>
    <dgm:pt modelId="{07F2BED1-BC3A-4729-AAB4-A87432F37306}" type="pres">
      <dgm:prSet presAssocID="{17A4DA89-9584-49DA-8541-EB0195BC1503}" presName="connectorText" presStyleLbl="sibTrans2D1" presStyleIdx="5" presStyleCnt="6"/>
      <dgm:spPr/>
    </dgm:pt>
    <dgm:pt modelId="{D98F2FB9-8DDA-4064-8870-C627202B1D47}" type="pres">
      <dgm:prSet presAssocID="{8527CA14-76BF-46E7-9755-B29F6B543662}" presName="node" presStyleLbl="node1" presStyleIdx="6" presStyleCnt="7">
        <dgm:presLayoutVars>
          <dgm:bulletEnabled val="1"/>
        </dgm:presLayoutVars>
      </dgm:prSet>
      <dgm:spPr/>
    </dgm:pt>
  </dgm:ptLst>
  <dgm:cxnLst>
    <dgm:cxn modelId="{3FFB6E0C-2247-4C11-80D2-EF01C4FA1F82}" type="presOf" srcId="{73DE4D68-2951-40D3-9013-A890A9E65EDB}" destId="{4B9157BD-4BD7-4A44-89C0-ECA19B7F3F4C}" srcOrd="0" destOrd="0" presId="urn:microsoft.com/office/officeart/2005/8/layout/process1"/>
    <dgm:cxn modelId="{203D100D-4F85-48B5-BD72-82B68AA1ACBF}" srcId="{6FEA8DE5-BB85-4E8F-A6C1-3D7D6F17C906}" destId="{DBA02FAA-B77D-44F0-984B-126F3D2C736F}" srcOrd="4" destOrd="0" parTransId="{E3D6A862-8E13-4FCE-84D3-DEBA677F77CC}" sibTransId="{ED8AAA89-A517-46BA-B25D-97A50A3A9D3D}"/>
    <dgm:cxn modelId="{F94A220D-1C35-45E1-A0A4-70B92559AF4B}" srcId="{6FEA8DE5-BB85-4E8F-A6C1-3D7D6F17C906}" destId="{C89649F4-53F9-4510-B3B5-8337172D4B9C}" srcOrd="0" destOrd="0" parTransId="{4E3BDA4F-5E75-4559-ACC7-77F335F0F234}" sibTransId="{F51FC0B9-5156-4990-91B7-63A695E3CA00}"/>
    <dgm:cxn modelId="{4C49941A-6663-4209-BAA9-4D4F1B2EC754}" type="presOf" srcId="{62396789-03DC-4BCB-985F-FF6DA1C2649D}" destId="{291892F5-E8D7-4CB6-8B28-F5DEEF7F5853}" srcOrd="0" destOrd="0" presId="urn:microsoft.com/office/officeart/2005/8/layout/process1"/>
    <dgm:cxn modelId="{74B94836-6F22-46CA-9BC9-8A2F98D63CCF}" type="presOf" srcId="{F51FC0B9-5156-4990-91B7-63A695E3CA00}" destId="{EC535BEB-4D38-4A32-AD54-C3EDE8929281}" srcOrd="0" destOrd="0" presId="urn:microsoft.com/office/officeart/2005/8/layout/process1"/>
    <dgm:cxn modelId="{B6F4A737-D52B-434D-B09A-E790AAC839B9}" type="presOf" srcId="{ED8AAA89-A517-46BA-B25D-97A50A3A9D3D}" destId="{E64A349B-4971-4120-A6A7-E670DFAD524B}" srcOrd="1" destOrd="0" presId="urn:microsoft.com/office/officeart/2005/8/layout/process1"/>
    <dgm:cxn modelId="{33A08042-A707-45DB-AD54-70D431843023}" srcId="{6FEA8DE5-BB85-4E8F-A6C1-3D7D6F17C906}" destId="{AADCE216-6021-4018-8189-03D0D5C04C6E}" srcOrd="2" destOrd="0" parTransId="{CA133842-BCD0-4136-A574-97BC920A4B11}" sibTransId="{94E50A76-37D9-4309-BD30-BE4C9F3A27EF}"/>
    <dgm:cxn modelId="{36DDC963-B451-4037-9171-528287BCF150}" srcId="{6FEA8DE5-BB85-4E8F-A6C1-3D7D6F17C906}" destId="{62396789-03DC-4BCB-985F-FF6DA1C2649D}" srcOrd="5" destOrd="0" parTransId="{F6C0FB0C-E79B-48E7-9F7B-12B488F72428}" sibTransId="{17A4DA89-9584-49DA-8541-EB0195BC1503}"/>
    <dgm:cxn modelId="{BCDB346C-B26B-4FC4-98B5-B4773785ACE0}" type="presOf" srcId="{F51FC0B9-5156-4990-91B7-63A695E3CA00}" destId="{9FD848F1-EC53-4C5D-B759-9AE094CA463A}" srcOrd="1" destOrd="0" presId="urn:microsoft.com/office/officeart/2005/8/layout/process1"/>
    <dgm:cxn modelId="{68104950-045A-476A-9FBC-FC2D604E6DB5}" type="presOf" srcId="{367F2457-D7DD-4671-BB13-B1749195552A}" destId="{E3AD1F77-7DCC-40C1-A5F2-E876E6E83C51}" srcOrd="0" destOrd="0" presId="urn:microsoft.com/office/officeart/2005/8/layout/process1"/>
    <dgm:cxn modelId="{500B1F56-FB54-436E-A866-D6EC15AFD173}" type="presOf" srcId="{6FEA8DE5-BB85-4E8F-A6C1-3D7D6F17C906}" destId="{0A4D209D-7B48-4DED-8EDD-3DA523CB2863}" srcOrd="0" destOrd="0" presId="urn:microsoft.com/office/officeart/2005/8/layout/process1"/>
    <dgm:cxn modelId="{C562D758-E788-40D3-8C47-CDCC37BFE723}" type="presOf" srcId="{ED8AAA89-A517-46BA-B25D-97A50A3A9D3D}" destId="{7816BED7-61C8-4729-9B29-5B932AB9D211}" srcOrd="0" destOrd="0" presId="urn:microsoft.com/office/officeart/2005/8/layout/process1"/>
    <dgm:cxn modelId="{01DDFD90-6554-4AF7-AA16-F820E302CD55}" type="presOf" srcId="{94E50A76-37D9-4309-BD30-BE4C9F3A27EF}" destId="{3D2AD904-192E-4974-A380-ED82AEEE61A5}" srcOrd="0" destOrd="0" presId="urn:microsoft.com/office/officeart/2005/8/layout/process1"/>
    <dgm:cxn modelId="{A129B79A-1719-42B9-9826-DC474F01E9F6}" type="presOf" srcId="{DBA02FAA-B77D-44F0-984B-126F3D2C736F}" destId="{5B3CA497-8AB6-4BD1-A4A5-FBD84A6EBF15}" srcOrd="0" destOrd="0" presId="urn:microsoft.com/office/officeart/2005/8/layout/process1"/>
    <dgm:cxn modelId="{642953A7-A6D6-4C57-8697-C156BCDD4753}" type="presOf" srcId="{AADCE216-6021-4018-8189-03D0D5C04C6E}" destId="{201B62E7-C576-42E8-B849-F9A6290456F1}" srcOrd="0" destOrd="0" presId="urn:microsoft.com/office/officeart/2005/8/layout/process1"/>
    <dgm:cxn modelId="{20D0D2AC-5732-4195-A2EF-5C105AE7D62A}" type="presOf" srcId="{94E50A76-37D9-4309-BD30-BE4C9F3A27EF}" destId="{635B2FF5-0E20-45D3-943F-03B77CF257E8}" srcOrd="1" destOrd="0" presId="urn:microsoft.com/office/officeart/2005/8/layout/process1"/>
    <dgm:cxn modelId="{031FA0B9-8115-4E84-8174-002B1581475C}" type="presOf" srcId="{877B872D-A106-40F6-BC5E-14C4C8CC9F3C}" destId="{BC92BA2F-1E69-479E-B748-3EB45EEBF9CE}" srcOrd="1" destOrd="0" presId="urn:microsoft.com/office/officeart/2005/8/layout/process1"/>
    <dgm:cxn modelId="{299281BE-97B5-4AE2-8C6E-6D37D683889C}" type="presOf" srcId="{6B8737A7-0D75-4EE4-AB40-73E7550E4156}" destId="{B4EA4728-718A-4975-9CF3-873E6BE05293}" srcOrd="1" destOrd="0" presId="urn:microsoft.com/office/officeart/2005/8/layout/process1"/>
    <dgm:cxn modelId="{91AE73BF-650C-40D7-B516-2870F75E011C}" srcId="{6FEA8DE5-BB85-4E8F-A6C1-3D7D6F17C906}" destId="{367F2457-D7DD-4671-BB13-B1749195552A}" srcOrd="3" destOrd="0" parTransId="{4AB053B6-32E7-4544-8589-E803F39E2BFC}" sibTransId="{6B8737A7-0D75-4EE4-AB40-73E7550E4156}"/>
    <dgm:cxn modelId="{532155C6-BCA3-4275-A14B-E2ABCC672ECD}" type="presOf" srcId="{17A4DA89-9584-49DA-8541-EB0195BC1503}" destId="{07F2BED1-BC3A-4729-AAB4-A87432F37306}" srcOrd="1" destOrd="0" presId="urn:microsoft.com/office/officeart/2005/8/layout/process1"/>
    <dgm:cxn modelId="{FDD760C9-8558-45DB-8EB2-292859ABCB0E}" type="presOf" srcId="{17A4DA89-9584-49DA-8541-EB0195BC1503}" destId="{C5D07290-B0F8-48D0-89F4-19A681CC7692}" srcOrd="0" destOrd="0" presId="urn:microsoft.com/office/officeart/2005/8/layout/process1"/>
    <dgm:cxn modelId="{CF12F0CC-43B9-49F5-9DEB-B7CC9D81FE40}" srcId="{6FEA8DE5-BB85-4E8F-A6C1-3D7D6F17C906}" destId="{8527CA14-76BF-46E7-9755-B29F6B543662}" srcOrd="6" destOrd="0" parTransId="{5D011CE9-3C90-436D-889C-FFD632497688}" sibTransId="{30C0F75C-D430-42C4-BA4B-3BA367C61266}"/>
    <dgm:cxn modelId="{95CE34CD-9C3D-4D27-9F70-56B0B2F3FF53}" type="presOf" srcId="{6B8737A7-0D75-4EE4-AB40-73E7550E4156}" destId="{AFB0314E-A028-4209-9D49-A6D091372520}" srcOrd="0" destOrd="0" presId="urn:microsoft.com/office/officeart/2005/8/layout/process1"/>
    <dgm:cxn modelId="{7AAA83D7-EAD2-4D18-8F2F-DED9A64B9C33}" type="presOf" srcId="{8527CA14-76BF-46E7-9755-B29F6B543662}" destId="{D98F2FB9-8DDA-4064-8870-C627202B1D47}" srcOrd="0" destOrd="0" presId="urn:microsoft.com/office/officeart/2005/8/layout/process1"/>
    <dgm:cxn modelId="{A5F3C5D8-BBA3-4DF7-9547-E8C8D508E2E9}" type="presOf" srcId="{877B872D-A106-40F6-BC5E-14C4C8CC9F3C}" destId="{527AB843-5439-469C-B7BF-17B7055DB22A}" srcOrd="0" destOrd="0" presId="urn:microsoft.com/office/officeart/2005/8/layout/process1"/>
    <dgm:cxn modelId="{5AAEC1F4-41A3-43F7-B850-87030A1A98AA}" type="presOf" srcId="{C89649F4-53F9-4510-B3B5-8337172D4B9C}" destId="{855A4495-0000-4762-B938-555F6449315D}" srcOrd="0" destOrd="0" presId="urn:microsoft.com/office/officeart/2005/8/layout/process1"/>
    <dgm:cxn modelId="{15B747FC-3FA4-46F5-9EFC-55E36915E90D}" srcId="{6FEA8DE5-BB85-4E8F-A6C1-3D7D6F17C906}" destId="{73DE4D68-2951-40D3-9013-A890A9E65EDB}" srcOrd="1" destOrd="0" parTransId="{673DD177-40FD-4AD2-8A64-1A3E7A39FB1F}" sibTransId="{877B872D-A106-40F6-BC5E-14C4C8CC9F3C}"/>
    <dgm:cxn modelId="{35B02E2D-E807-443B-81B7-A0FD8C15D9DD}" type="presParOf" srcId="{0A4D209D-7B48-4DED-8EDD-3DA523CB2863}" destId="{855A4495-0000-4762-B938-555F6449315D}" srcOrd="0" destOrd="0" presId="urn:microsoft.com/office/officeart/2005/8/layout/process1"/>
    <dgm:cxn modelId="{5A027877-9C45-48AE-817C-9BC64B4AA5E4}" type="presParOf" srcId="{0A4D209D-7B48-4DED-8EDD-3DA523CB2863}" destId="{EC535BEB-4D38-4A32-AD54-C3EDE8929281}" srcOrd="1" destOrd="0" presId="urn:microsoft.com/office/officeart/2005/8/layout/process1"/>
    <dgm:cxn modelId="{473A244E-300C-41B1-AA16-64C3C47F8E94}" type="presParOf" srcId="{EC535BEB-4D38-4A32-AD54-C3EDE8929281}" destId="{9FD848F1-EC53-4C5D-B759-9AE094CA463A}" srcOrd="0" destOrd="0" presId="urn:microsoft.com/office/officeart/2005/8/layout/process1"/>
    <dgm:cxn modelId="{A71A96C2-61B0-44EB-8FE4-DAF60605288B}" type="presParOf" srcId="{0A4D209D-7B48-4DED-8EDD-3DA523CB2863}" destId="{4B9157BD-4BD7-4A44-89C0-ECA19B7F3F4C}" srcOrd="2" destOrd="0" presId="urn:microsoft.com/office/officeart/2005/8/layout/process1"/>
    <dgm:cxn modelId="{8DD4ACC4-8BBA-4E03-9E0E-4437C6E06385}" type="presParOf" srcId="{0A4D209D-7B48-4DED-8EDD-3DA523CB2863}" destId="{527AB843-5439-469C-B7BF-17B7055DB22A}" srcOrd="3" destOrd="0" presId="urn:microsoft.com/office/officeart/2005/8/layout/process1"/>
    <dgm:cxn modelId="{1D36F351-414F-442B-BBDB-3092F32982BD}" type="presParOf" srcId="{527AB843-5439-469C-B7BF-17B7055DB22A}" destId="{BC92BA2F-1E69-479E-B748-3EB45EEBF9CE}" srcOrd="0" destOrd="0" presId="urn:microsoft.com/office/officeart/2005/8/layout/process1"/>
    <dgm:cxn modelId="{42B54D1B-6788-4F82-9E52-7288D89932F9}" type="presParOf" srcId="{0A4D209D-7B48-4DED-8EDD-3DA523CB2863}" destId="{201B62E7-C576-42E8-B849-F9A6290456F1}" srcOrd="4" destOrd="0" presId="urn:microsoft.com/office/officeart/2005/8/layout/process1"/>
    <dgm:cxn modelId="{3EF0FCA2-B225-4937-8CB0-CAA604D127F1}" type="presParOf" srcId="{0A4D209D-7B48-4DED-8EDD-3DA523CB2863}" destId="{3D2AD904-192E-4974-A380-ED82AEEE61A5}" srcOrd="5" destOrd="0" presId="urn:microsoft.com/office/officeart/2005/8/layout/process1"/>
    <dgm:cxn modelId="{23DF02B4-608C-4152-8C02-ACD527E519E6}" type="presParOf" srcId="{3D2AD904-192E-4974-A380-ED82AEEE61A5}" destId="{635B2FF5-0E20-45D3-943F-03B77CF257E8}" srcOrd="0" destOrd="0" presId="urn:microsoft.com/office/officeart/2005/8/layout/process1"/>
    <dgm:cxn modelId="{89404ACD-C450-4BA1-9220-3F0CD7363F0F}" type="presParOf" srcId="{0A4D209D-7B48-4DED-8EDD-3DA523CB2863}" destId="{E3AD1F77-7DCC-40C1-A5F2-E876E6E83C51}" srcOrd="6" destOrd="0" presId="urn:microsoft.com/office/officeart/2005/8/layout/process1"/>
    <dgm:cxn modelId="{FF15D7F1-033B-420D-9533-9B1D709C9857}" type="presParOf" srcId="{0A4D209D-7B48-4DED-8EDD-3DA523CB2863}" destId="{AFB0314E-A028-4209-9D49-A6D091372520}" srcOrd="7" destOrd="0" presId="urn:microsoft.com/office/officeart/2005/8/layout/process1"/>
    <dgm:cxn modelId="{6BD12AAB-8E9E-4B54-AACD-FB838F5444E6}" type="presParOf" srcId="{AFB0314E-A028-4209-9D49-A6D091372520}" destId="{B4EA4728-718A-4975-9CF3-873E6BE05293}" srcOrd="0" destOrd="0" presId="urn:microsoft.com/office/officeart/2005/8/layout/process1"/>
    <dgm:cxn modelId="{6EF07E5A-4584-4D33-BC5B-C48F31C1CED0}" type="presParOf" srcId="{0A4D209D-7B48-4DED-8EDD-3DA523CB2863}" destId="{5B3CA497-8AB6-4BD1-A4A5-FBD84A6EBF15}" srcOrd="8" destOrd="0" presId="urn:microsoft.com/office/officeart/2005/8/layout/process1"/>
    <dgm:cxn modelId="{B76D2DDB-EEDF-4E85-8288-85D36644D3EF}" type="presParOf" srcId="{0A4D209D-7B48-4DED-8EDD-3DA523CB2863}" destId="{7816BED7-61C8-4729-9B29-5B932AB9D211}" srcOrd="9" destOrd="0" presId="urn:microsoft.com/office/officeart/2005/8/layout/process1"/>
    <dgm:cxn modelId="{E6B01ED8-EA9E-4F14-A20C-A614F6C55F9B}" type="presParOf" srcId="{7816BED7-61C8-4729-9B29-5B932AB9D211}" destId="{E64A349B-4971-4120-A6A7-E670DFAD524B}" srcOrd="0" destOrd="0" presId="urn:microsoft.com/office/officeart/2005/8/layout/process1"/>
    <dgm:cxn modelId="{F5C444AB-3C91-4533-8266-DB2575498331}" type="presParOf" srcId="{0A4D209D-7B48-4DED-8EDD-3DA523CB2863}" destId="{291892F5-E8D7-4CB6-8B28-F5DEEF7F5853}" srcOrd="10" destOrd="0" presId="urn:microsoft.com/office/officeart/2005/8/layout/process1"/>
    <dgm:cxn modelId="{C23ED1E4-BA53-4DB9-BF8B-1AE979876E13}" type="presParOf" srcId="{0A4D209D-7B48-4DED-8EDD-3DA523CB2863}" destId="{C5D07290-B0F8-48D0-89F4-19A681CC7692}" srcOrd="11" destOrd="0" presId="urn:microsoft.com/office/officeart/2005/8/layout/process1"/>
    <dgm:cxn modelId="{90184120-7B86-41A3-A108-B3EC961467B2}" type="presParOf" srcId="{C5D07290-B0F8-48D0-89F4-19A681CC7692}" destId="{07F2BED1-BC3A-4729-AAB4-A87432F37306}" srcOrd="0" destOrd="0" presId="urn:microsoft.com/office/officeart/2005/8/layout/process1"/>
    <dgm:cxn modelId="{DAB951A5-8A2B-4799-836C-3E1B04DC1465}" type="presParOf" srcId="{0A4D209D-7B48-4DED-8EDD-3DA523CB2863}" destId="{D98F2FB9-8DDA-4064-8870-C627202B1D47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A4495-0000-4762-B938-555F6449315D}">
      <dsp:nvSpPr>
        <dsp:cNvPr id="0" name=""/>
        <dsp:cNvSpPr/>
      </dsp:nvSpPr>
      <dsp:spPr>
        <a:xfrm>
          <a:off x="4109" y="2349089"/>
          <a:ext cx="821788" cy="72048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Design</a:t>
          </a:r>
        </a:p>
      </dsp:txBody>
      <dsp:txXfrm>
        <a:off x="25211" y="2370191"/>
        <a:ext cx="779584" cy="678283"/>
      </dsp:txXfrm>
    </dsp:sp>
    <dsp:sp modelId="{EC535BEB-4D38-4A32-AD54-C3EDE8929281}">
      <dsp:nvSpPr>
        <dsp:cNvPr id="0" name=""/>
        <dsp:cNvSpPr/>
      </dsp:nvSpPr>
      <dsp:spPr>
        <a:xfrm>
          <a:off x="940602" y="2567100"/>
          <a:ext cx="243173" cy="284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940602" y="2623993"/>
        <a:ext cx="170221" cy="170680"/>
      </dsp:txXfrm>
    </dsp:sp>
    <dsp:sp modelId="{4B9157BD-4BD7-4A44-89C0-ECA19B7F3F4C}">
      <dsp:nvSpPr>
        <dsp:cNvPr id="0" name=""/>
        <dsp:cNvSpPr/>
      </dsp:nvSpPr>
      <dsp:spPr>
        <a:xfrm>
          <a:off x="1284716" y="2349089"/>
          <a:ext cx="903893" cy="72048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Drawing redaction</a:t>
          </a:r>
        </a:p>
      </dsp:txBody>
      <dsp:txXfrm>
        <a:off x="1305818" y="2370191"/>
        <a:ext cx="861689" cy="678283"/>
      </dsp:txXfrm>
    </dsp:sp>
    <dsp:sp modelId="{527AB843-5439-469C-B7BF-17B7055DB22A}">
      <dsp:nvSpPr>
        <dsp:cNvPr id="0" name=""/>
        <dsp:cNvSpPr/>
      </dsp:nvSpPr>
      <dsp:spPr>
        <a:xfrm>
          <a:off x="2303314" y="2567100"/>
          <a:ext cx="243173" cy="284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2303314" y="2623993"/>
        <a:ext cx="170221" cy="170680"/>
      </dsp:txXfrm>
    </dsp:sp>
    <dsp:sp modelId="{201B62E7-C576-42E8-B849-F9A6290456F1}">
      <dsp:nvSpPr>
        <dsp:cNvPr id="0" name=""/>
        <dsp:cNvSpPr/>
      </dsp:nvSpPr>
      <dsp:spPr>
        <a:xfrm>
          <a:off x="2647427" y="2349089"/>
          <a:ext cx="1461770" cy="72048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Drawing verification, signature</a:t>
          </a:r>
        </a:p>
      </dsp:txBody>
      <dsp:txXfrm>
        <a:off x="2668529" y="2370191"/>
        <a:ext cx="1419566" cy="678283"/>
      </dsp:txXfrm>
    </dsp:sp>
    <dsp:sp modelId="{3D2AD904-192E-4974-A380-ED82AEEE61A5}">
      <dsp:nvSpPr>
        <dsp:cNvPr id="0" name=""/>
        <dsp:cNvSpPr/>
      </dsp:nvSpPr>
      <dsp:spPr>
        <a:xfrm>
          <a:off x="4223902" y="2567100"/>
          <a:ext cx="243173" cy="284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4223902" y="2623993"/>
        <a:ext cx="170221" cy="170680"/>
      </dsp:txXfrm>
    </dsp:sp>
    <dsp:sp modelId="{E3AD1F77-7DCC-40C1-A5F2-E876E6E83C51}">
      <dsp:nvSpPr>
        <dsp:cNvPr id="0" name=""/>
        <dsp:cNvSpPr/>
      </dsp:nvSpPr>
      <dsp:spPr>
        <a:xfrm>
          <a:off x="4568015" y="2349089"/>
          <a:ext cx="1312551" cy="72048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Procurement</a:t>
          </a:r>
        </a:p>
      </dsp:txBody>
      <dsp:txXfrm>
        <a:off x="4589117" y="2370191"/>
        <a:ext cx="1270347" cy="678283"/>
      </dsp:txXfrm>
    </dsp:sp>
    <dsp:sp modelId="{AFB0314E-A028-4209-9D49-A6D091372520}">
      <dsp:nvSpPr>
        <dsp:cNvPr id="0" name=""/>
        <dsp:cNvSpPr/>
      </dsp:nvSpPr>
      <dsp:spPr>
        <a:xfrm>
          <a:off x="5995271" y="2567100"/>
          <a:ext cx="243173" cy="284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5995271" y="2623993"/>
        <a:ext cx="170221" cy="170680"/>
      </dsp:txXfrm>
    </dsp:sp>
    <dsp:sp modelId="{5B3CA497-8AB6-4BD1-A4A5-FBD84A6EBF15}">
      <dsp:nvSpPr>
        <dsp:cNvPr id="0" name=""/>
        <dsp:cNvSpPr/>
      </dsp:nvSpPr>
      <dsp:spPr>
        <a:xfrm>
          <a:off x="6339384" y="2349089"/>
          <a:ext cx="1147044" cy="72048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Assembly</a:t>
          </a:r>
        </a:p>
      </dsp:txBody>
      <dsp:txXfrm>
        <a:off x="6360486" y="2370191"/>
        <a:ext cx="1104840" cy="678283"/>
      </dsp:txXfrm>
    </dsp:sp>
    <dsp:sp modelId="{7816BED7-61C8-4729-9B29-5B932AB9D211}">
      <dsp:nvSpPr>
        <dsp:cNvPr id="0" name=""/>
        <dsp:cNvSpPr/>
      </dsp:nvSpPr>
      <dsp:spPr>
        <a:xfrm>
          <a:off x="7601133" y="2567100"/>
          <a:ext cx="243173" cy="284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7601133" y="2623993"/>
        <a:ext cx="170221" cy="170680"/>
      </dsp:txXfrm>
    </dsp:sp>
    <dsp:sp modelId="{291892F5-E8D7-4CB6-8B28-F5DEEF7F5853}">
      <dsp:nvSpPr>
        <dsp:cNvPr id="0" name=""/>
        <dsp:cNvSpPr/>
      </dsp:nvSpPr>
      <dsp:spPr>
        <a:xfrm>
          <a:off x="7945246" y="2349089"/>
          <a:ext cx="1147044" cy="72048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Validation tests</a:t>
          </a:r>
        </a:p>
      </dsp:txBody>
      <dsp:txXfrm>
        <a:off x="7966348" y="2370191"/>
        <a:ext cx="1104840" cy="678283"/>
      </dsp:txXfrm>
    </dsp:sp>
    <dsp:sp modelId="{C5D07290-B0F8-48D0-89F4-19A681CC7692}">
      <dsp:nvSpPr>
        <dsp:cNvPr id="0" name=""/>
        <dsp:cNvSpPr/>
      </dsp:nvSpPr>
      <dsp:spPr>
        <a:xfrm>
          <a:off x="9206995" y="2567100"/>
          <a:ext cx="243173" cy="2844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9206995" y="2623993"/>
        <a:ext cx="170221" cy="170680"/>
      </dsp:txXfrm>
    </dsp:sp>
    <dsp:sp modelId="{D98F2FB9-8DDA-4064-8870-C627202B1D47}">
      <dsp:nvSpPr>
        <dsp:cNvPr id="0" name=""/>
        <dsp:cNvSpPr/>
      </dsp:nvSpPr>
      <dsp:spPr>
        <a:xfrm>
          <a:off x="9551108" y="2349089"/>
          <a:ext cx="1147044" cy="72048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Device installation</a:t>
          </a:r>
        </a:p>
      </dsp:txBody>
      <dsp:txXfrm>
        <a:off x="9572210" y="2370191"/>
        <a:ext cx="1104840" cy="678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3AC6-E0BD-BE48-A614-F0E7C08BAB7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38DB-CAFA-D341-B4D5-64BB6062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7091E57-63A1-3442-B86A-6695F2409FE9}" type="datetime1">
              <a:rPr lang="en-US" smtClean="0"/>
              <a:t>12/8/2023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0"/>
            <a:ext cx="6024562" cy="631798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5DFCAA7F-8EAD-4141-9B8C-828B1EDAAAE8}" type="datetime1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2 Picture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56068B66-AC6D-6940-9367-EDC4B154B8F9}" type="datetime1">
              <a:rPr lang="en-US" smtClean="0"/>
              <a:t>12/8/2023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159226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167438" y="396970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B05A767D-07B9-9144-8C31-3A39702D4D06}" type="datetime1">
              <a:rPr lang="en-US" smtClean="0"/>
              <a:t>12/8/2023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75613" y="1592263"/>
            <a:ext cx="3708400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124681" y="396970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4259263" y="159226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259263" y="3978015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s and 2 Pictures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fld id="{2F9913ED-B1D4-5A4C-8CD8-2E74EB25BED8}" type="datetime1">
              <a:rPr lang="en-US" smtClean="0"/>
              <a:t>12/8/2023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6172200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3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9" y="2420938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075613" y="2416175"/>
            <a:ext cx="3713187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b="1"/>
            </a:lvl1pPr>
          </a:lstStyle>
          <a:p>
            <a:pPr>
              <a:defRPr/>
            </a:pPr>
            <a:r>
              <a:rPr lang="en-US"/>
              <a:t>Drag and Drop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253848" y="2429902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fld id="{CD972BCD-5811-B64E-BDB0-AE8779383E83}" type="datetime1">
              <a:rPr lang="en-US" smtClean="0"/>
              <a:t>12/8/2023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12776" y="1592263"/>
            <a:ext cx="11376024" cy="256390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07989" y="4294188"/>
            <a:ext cx="3708400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267201" y="4294188"/>
            <a:ext cx="3665537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C50A8CA0-D217-2348-BC43-8F09744CBBC2}" type="datetime1">
              <a:rPr lang="en-US" smtClean="0"/>
              <a:t>12/8/2023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294188"/>
            <a:ext cx="3703132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998574-4EFE-F64F-9FFB-8AA532A9073D}" type="datetime1">
              <a:rPr lang="en-US" smtClean="0"/>
              <a:t>12/8/2023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A53E94D-4168-8048-A22B-A04504165998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Las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AdjustHandles="1"/>
          </p:cNvSpPr>
          <p:nvPr userDrawn="1"/>
        </p:nvSpPr>
        <p:spPr bwMode="auto"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/>
              <a:t>home.cern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231904" y="2244864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47728" y="757891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C586C67-E5AB-2148-8000-3D5AD3404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32" y="216024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23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26" y="6408000"/>
            <a:ext cx="867862" cy="365125"/>
          </a:xfrm>
        </p:spPr>
        <p:txBody>
          <a:bodyPr/>
          <a:lstStyle/>
          <a:p>
            <a:pPr>
              <a:defRPr/>
            </a:pPr>
            <a:fld id="{5A2D8E4C-A0BF-5444-9C74-A3C2242D2F23}" type="datetime1">
              <a:rPr lang="en-US" smtClean="0"/>
              <a:t>12/8/2023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2" y="640800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2" y="6408000"/>
            <a:ext cx="681254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ullete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 marL="342900" indent="-342900"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  <a:p>
            <a:pPr lvl="0">
              <a:defRPr/>
            </a:pPr>
            <a:endParaRPr lang="en-US" dirty="0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06EBC2-F68D-D648-AF1D-B832BA185A4D}" type="datetime1">
              <a:rPr lang="en-US" smtClean="0"/>
              <a:t>12/8/2023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7505A68-9FCB-BC42-AC2B-E47DE4FC1101}" type="datetime1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1439863"/>
            <a:ext cx="11376025" cy="4760912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ull page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-29980"/>
            <a:ext cx="12192000" cy="6351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8075612" y="-52466"/>
            <a:ext cx="4116387" cy="63708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/>
              <a:buChar char="•"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F8663E3-BB79-624E-926B-8F195825897F}" type="datetime1">
              <a:rPr lang="en-US" smtClean="0"/>
              <a:t>12/8/2023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2264"/>
            <a:ext cx="5616575" cy="4608512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199" y="1592264"/>
            <a:ext cx="5611813" cy="460851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1EA7BFB-1EE4-5945-B805-E0B5FC822139}" type="datetime1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6591609-E732-F641-A3F1-7047CC4ED180}" type="datetime1">
              <a:rPr lang="en-US" smtClean="0"/>
              <a:t>12/8/2023</a:t>
            </a:fld>
            <a:endParaRPr lang="en-US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E4AD-84F6-3A4A-90B6-0E4AEED05A6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248526" y="6408000"/>
            <a:ext cx="8678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DDD1933-E90B-7840-9B80-3952FF1C8C56}" type="datetime1">
              <a:rPr lang="en-US" smtClean="0"/>
              <a:pPr>
                <a:defRPr/>
              </a:pPr>
              <a:t>12/8/2023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064552" y="640800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B5EA5A-BC32-A742-B11B-8E7414D5B5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F5DECC8-1817-1C40-A787-5BBEA9EC14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biLevel thresh="2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258472"/>
            <a:ext cx="681255" cy="6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6" r:id="rId16"/>
    <p:sldLayoutId id="2147483668" r:id="rId17"/>
    <p:sldLayoutId id="2147483669" r:id="rId18"/>
  </p:sldLayoutIdLst>
  <p:hf hdr="0" ftr="0" dt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36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eaLnBrk="1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defRPr sz="2800" b="1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4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Status of the TCCP assembly 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 sz="1800" dirty="0"/>
              <a:t>Hana HAVLIKOVA, on behalf of CERN SY-STI-TCD</a:t>
            </a:r>
            <a:endParaRPr dirty="0"/>
          </a:p>
          <a:p>
            <a:pPr algn="l">
              <a:defRPr/>
            </a:pPr>
            <a:r>
              <a:rPr lang="en-US" sz="1800" dirty="0"/>
              <a:t>11/12/2023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chine with green handles&#10;&#10;Description automatically generated">
            <a:extLst>
              <a:ext uri="{FF2B5EF4-FFF2-40B4-BE49-F238E27FC236}">
                <a16:creationId xmlns:a16="http://schemas.microsoft.com/office/drawing/2014/main" id="{898B44EB-AC6D-D577-D066-D4880B7E6D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43672" y="980728"/>
            <a:ext cx="8832304" cy="45280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Motion assembly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10</a:t>
            </a:fld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9E8F6B-71AF-DDF7-F3E9-327745E5D354}"/>
              </a:ext>
            </a:extLst>
          </p:cNvPr>
          <p:cNvSpPr txBox="1"/>
          <p:nvPr/>
        </p:nvSpPr>
        <p:spPr>
          <a:xfrm>
            <a:off x="9910615" y="4792579"/>
            <a:ext cx="930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Support linear stages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2EA14A4-3887-A389-9345-97B2CB599F75}"/>
              </a:ext>
            </a:extLst>
          </p:cNvPr>
          <p:cNvCxnSpPr>
            <a:cxnSpLocks/>
          </p:cNvCxnSpPr>
          <p:nvPr/>
        </p:nvCxnSpPr>
        <p:spPr>
          <a:xfrm flipH="1" flipV="1">
            <a:off x="9768408" y="4293096"/>
            <a:ext cx="607540" cy="477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FC89E55C-EB1E-B0A8-7297-5AF57CA33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2610884" cy="4608512"/>
          </a:xfrm>
        </p:spPr>
        <p:txBody>
          <a:bodyPr/>
          <a:lstStyle/>
          <a:p>
            <a:pPr marL="285750" lvl="1" indent="-285750">
              <a:defRPr/>
            </a:pPr>
            <a:r>
              <a:rPr lang="en-GB" sz="1400" dirty="0"/>
              <a:t>Support plate for linear motion system made separate from the tank</a:t>
            </a:r>
          </a:p>
          <a:p>
            <a:pPr marL="285750" lvl="1" indent="-285750">
              <a:defRPr/>
            </a:pPr>
            <a:r>
              <a:rPr lang="en-GB" sz="1400" dirty="0"/>
              <a:t>Allows motion and assembly checks before insertion in the tank</a:t>
            </a:r>
          </a:p>
          <a:p>
            <a:pPr marL="285750" lvl="1" indent="-285750">
              <a:defRPr/>
            </a:pPr>
            <a:r>
              <a:rPr lang="en-GB" sz="1400" dirty="0"/>
              <a:t>Reduce the complexity of tank machining</a:t>
            </a:r>
          </a:p>
          <a:p>
            <a:pPr marL="0" lvl="1" indent="0">
              <a:buNone/>
              <a:defRPr/>
            </a:pPr>
            <a:endParaRPr lang="en-GB" sz="1400" dirty="0"/>
          </a:p>
          <a:p>
            <a:pPr>
              <a:defRPr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82126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Impedance losses in the TCPCs</a:t>
            </a:r>
            <a:br>
              <a:rPr lang="en-US" dirty="0"/>
            </a:b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11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8C84E0-E521-C76E-BE56-64658417989F}"/>
              </a:ext>
            </a:extLst>
          </p:cNvPr>
          <p:cNvSpPr txBox="1"/>
          <p:nvPr/>
        </p:nvSpPr>
        <p:spPr bwMode="auto">
          <a:xfrm>
            <a:off x="4418710" y="5039848"/>
            <a:ext cx="53245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* </a:t>
            </a:r>
            <a:r>
              <a:rPr lang="en-GB" sz="1600" b="0" i="0" dirty="0" err="1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Quartullo</a:t>
            </a:r>
            <a:r>
              <a:rPr lang="en-GB" sz="1600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, Danilo et al. “Electromagnetic characterization of the crystal primary collimators for the HL-LHC.” </a:t>
            </a:r>
            <a:r>
              <a:rPr lang="en-GB" sz="1600" b="0" i="1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Nuclear Instruments &amp; Methods in Physics Research Section A-accelerators Spectrometers Detectors and Associated Equipment</a:t>
            </a:r>
            <a:r>
              <a:rPr lang="en-GB" sz="1600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 1010 (2021): 165465.</a:t>
            </a:r>
            <a:endParaRPr lang="en-GB" sz="1600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84AD1C7-4BBA-5C33-6280-984427C59638}"/>
              </a:ext>
            </a:extLst>
          </p:cNvPr>
          <p:cNvSpPr txBox="1">
            <a:spLocks/>
          </p:cNvSpPr>
          <p:nvPr/>
        </p:nvSpPr>
        <p:spPr bwMode="auto">
          <a:xfrm>
            <a:off x="335360" y="1356240"/>
            <a:ext cx="6624736" cy="3771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0" dirty="0"/>
              <a:t>TCPC with crystal in operating position for HL ions runs: </a:t>
            </a:r>
            <a:r>
              <a:rPr lang="en-GB" sz="1600" dirty="0">
                <a:solidFill>
                  <a:schemeClr val="accent2"/>
                </a:solidFill>
              </a:rPr>
              <a:t>up to 9W*</a:t>
            </a:r>
          </a:p>
          <a:p>
            <a:pPr>
              <a:defRPr/>
            </a:pPr>
            <a:r>
              <a:rPr lang="en-GB" sz="1600" b="0" dirty="0"/>
              <a:t>TCPC with crystal in parking position for HL protons runs: </a:t>
            </a:r>
            <a:r>
              <a:rPr lang="en-GB" sz="1600" dirty="0">
                <a:solidFill>
                  <a:schemeClr val="accent3"/>
                </a:solidFill>
              </a:rPr>
              <a:t>up to 595W*</a:t>
            </a:r>
            <a:r>
              <a:rPr lang="en-GB" sz="1600" b="0" dirty="0">
                <a:solidFill>
                  <a:schemeClr val="accent3"/>
                </a:solidFill>
              </a:rPr>
              <a:t> </a:t>
            </a:r>
            <a:r>
              <a:rPr lang="en-GB" sz="1600" b="0" dirty="0">
                <a:solidFill>
                  <a:schemeClr val="bg2">
                    <a:lumMod val="10000"/>
                  </a:schemeClr>
                </a:solidFill>
              </a:rPr>
              <a:t>without replacement chamber</a:t>
            </a:r>
          </a:p>
          <a:p>
            <a:pPr>
              <a:defRPr/>
            </a:pPr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Goals for TCCP design: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chemeClr val="bg2">
                    <a:lumMod val="10000"/>
                  </a:schemeClr>
                </a:solidFill>
              </a:rPr>
              <a:t>Losses with crystal in operating position during low intensity runs acceptable without active cooling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chemeClr val="bg2">
                    <a:lumMod val="10000"/>
                  </a:schemeClr>
                </a:solidFill>
              </a:rPr>
              <a:t>Losses with crystal in parking position during HL proton runs acceptable without replacement chamber and active cooling</a:t>
            </a:r>
            <a:endParaRPr lang="en-GB" sz="1600" b="0" dirty="0">
              <a:solidFill>
                <a:schemeClr val="accent2"/>
              </a:solidFill>
            </a:endParaRPr>
          </a:p>
          <a:p>
            <a:pPr>
              <a:defRPr/>
            </a:pP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136399-FF9C-FC11-5F8B-696000A7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400" y="84875"/>
            <a:ext cx="2342214" cy="60289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C734B3-A13D-62D9-F6F9-FFBDF546E85D}"/>
              </a:ext>
            </a:extLst>
          </p:cNvPr>
          <p:cNvSpPr txBox="1"/>
          <p:nvPr/>
        </p:nvSpPr>
        <p:spPr>
          <a:xfrm>
            <a:off x="8184232" y="2951946"/>
            <a:ext cx="1559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TCPC with replacement chamber retracted *</a:t>
            </a:r>
          </a:p>
        </p:txBody>
      </p:sp>
    </p:spTree>
    <p:extLst>
      <p:ext uri="{BB962C8B-B14F-4D97-AF65-F5344CB8AC3E}">
        <p14:creationId xmlns:p14="http://schemas.microsoft.com/office/powerpoint/2010/main" val="211608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Impedance losses reduction strategy for TCCP</a:t>
            </a:r>
            <a:br>
              <a:rPr lang="en-US" dirty="0"/>
            </a:b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12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001F458-A6C5-F443-1B5D-7B9521147C20}"/>
              </a:ext>
            </a:extLst>
          </p:cNvPr>
          <p:cNvSpPr txBox="1">
            <a:spLocks/>
          </p:cNvSpPr>
          <p:nvPr/>
        </p:nvSpPr>
        <p:spPr bwMode="auto">
          <a:xfrm>
            <a:off x="407987" y="1428732"/>
            <a:ext cx="4642276" cy="4498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900" dirty="0"/>
              <a:t>Design choices: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900" b="0" dirty="0"/>
              <a:t>RF beam tube in the tank cavity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900" b="0" dirty="0"/>
              <a:t>Isolation of crystal bender and target with dielectric supports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900" b="0" dirty="0"/>
              <a:t>RF contacts on cut-outs in the tube to close the RF cavity</a:t>
            </a:r>
            <a:endParaRPr lang="en-GB" sz="1400" b="0" dirty="0"/>
          </a:p>
          <a:p>
            <a:pPr lvl="2">
              <a:defRPr/>
            </a:pPr>
            <a:endParaRPr lang="en-GB" sz="1400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5BEA3C-2C54-7283-6244-69339CCA39F0}"/>
              </a:ext>
            </a:extLst>
          </p:cNvPr>
          <p:cNvGrpSpPr/>
          <p:nvPr/>
        </p:nvGrpSpPr>
        <p:grpSpPr>
          <a:xfrm>
            <a:off x="5050263" y="1102638"/>
            <a:ext cx="6661115" cy="4807340"/>
            <a:chOff x="4082443" y="1124744"/>
            <a:chExt cx="7439412" cy="43888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0BB05D-0CE1-01AC-42C7-FBA403319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449" t="9155"/>
            <a:stretch/>
          </p:blipFill>
          <p:spPr>
            <a:xfrm>
              <a:off x="5879975" y="1124744"/>
              <a:ext cx="5641880" cy="4388889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2B910F-B851-AA2B-3678-06D3541A6539}"/>
                </a:ext>
              </a:extLst>
            </p:cNvPr>
            <p:cNvCxnSpPr>
              <a:cxnSpLocks/>
            </p:cNvCxnSpPr>
            <p:nvPr/>
          </p:nvCxnSpPr>
          <p:spPr>
            <a:xfrm>
              <a:off x="5567900" y="1807726"/>
              <a:ext cx="1608220" cy="104521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BC1A07-365C-1AA4-6731-5DA0EA199462}"/>
                </a:ext>
              </a:extLst>
            </p:cNvPr>
            <p:cNvSpPr txBox="1"/>
            <p:nvPr/>
          </p:nvSpPr>
          <p:spPr bwMode="auto">
            <a:xfrm>
              <a:off x="4082443" y="1445976"/>
              <a:ext cx="1573581" cy="723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RF contacts</a:t>
              </a:r>
              <a:endParaRPr lang="en-GB" dirty="0"/>
            </a:p>
          </p:txBody>
        </p: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6BE7F3E-1649-47AB-4BB5-A2E986DE4A84}"/>
              </a:ext>
            </a:extLst>
          </p:cNvPr>
          <p:cNvCxnSpPr>
            <a:cxnSpLocks/>
          </p:cNvCxnSpPr>
          <p:nvPr/>
        </p:nvCxnSpPr>
        <p:spPr>
          <a:xfrm>
            <a:off x="6380314" y="3639971"/>
            <a:ext cx="60482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50840F9-6711-D37E-3DCF-31D0868288CF}"/>
              </a:ext>
            </a:extLst>
          </p:cNvPr>
          <p:cNvSpPr txBox="1"/>
          <p:nvPr/>
        </p:nvSpPr>
        <p:spPr bwMode="auto">
          <a:xfrm>
            <a:off x="4932829" y="3411958"/>
            <a:ext cx="156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Tank cavity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9F6B9-328E-C15F-8471-62479FDF5CB6}"/>
              </a:ext>
            </a:extLst>
          </p:cNvPr>
          <p:cNvSpPr txBox="1"/>
          <p:nvPr/>
        </p:nvSpPr>
        <p:spPr bwMode="auto">
          <a:xfrm>
            <a:off x="4932828" y="4311102"/>
            <a:ext cx="156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Inner cavity beam tube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973FC1-297F-CD98-6064-C677B06DC90D}"/>
              </a:ext>
            </a:extLst>
          </p:cNvPr>
          <p:cNvCxnSpPr>
            <a:cxnSpLocks/>
          </p:cNvCxnSpPr>
          <p:nvPr/>
        </p:nvCxnSpPr>
        <p:spPr>
          <a:xfrm flipV="1">
            <a:off x="6380314" y="4447615"/>
            <a:ext cx="1731910" cy="2055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49613E1-AE9F-1889-B28B-E7F1920C957F}"/>
              </a:ext>
            </a:extLst>
          </p:cNvPr>
          <p:cNvSpPr/>
          <p:nvPr/>
        </p:nvSpPr>
        <p:spPr>
          <a:xfrm>
            <a:off x="7946179" y="2168380"/>
            <a:ext cx="2293739" cy="2809272"/>
          </a:xfrm>
          <a:prstGeom prst="ellipse">
            <a:avLst/>
          </a:prstGeom>
          <a:solidFill>
            <a:schemeClr val="accent3">
              <a:alpha val="28000"/>
            </a:schemeClr>
          </a:solidFill>
          <a:ln>
            <a:solidFill>
              <a:schemeClr val="accent1">
                <a:shade val="15000"/>
                <a:alpha val="2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3D1455-C1F0-9B3B-FB5A-A67893C0242D}"/>
              </a:ext>
            </a:extLst>
          </p:cNvPr>
          <p:cNvCxnSpPr>
            <a:cxnSpLocks/>
          </p:cNvCxnSpPr>
          <p:nvPr/>
        </p:nvCxnSpPr>
        <p:spPr>
          <a:xfrm flipV="1">
            <a:off x="6502169" y="4575238"/>
            <a:ext cx="2533130" cy="9693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3F78ECD-3E97-BA40-C7F7-5DC62C27EB90}"/>
              </a:ext>
            </a:extLst>
          </p:cNvPr>
          <p:cNvSpPr txBox="1"/>
          <p:nvPr/>
        </p:nvSpPr>
        <p:spPr bwMode="auto">
          <a:xfrm>
            <a:off x="4990139" y="5300592"/>
            <a:ext cx="156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«R</a:t>
            </a:r>
            <a:r>
              <a:rPr lang="en-GB" dirty="0"/>
              <a:t>F closed»   cavity</a:t>
            </a:r>
          </a:p>
        </p:txBody>
      </p:sp>
    </p:spTree>
    <p:extLst>
      <p:ext uri="{BB962C8B-B14F-4D97-AF65-F5344CB8AC3E}">
        <p14:creationId xmlns:p14="http://schemas.microsoft.com/office/powerpoint/2010/main" val="2812959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2"/>
            <a:ext cx="7056164" cy="1118119"/>
          </a:xfrm>
        </p:spPr>
        <p:txBody>
          <a:bodyPr/>
          <a:lstStyle/>
          <a:p>
            <a:r>
              <a:rPr lang="en-US" dirty="0"/>
              <a:t>Impedance simulation of TCCP cavity</a:t>
            </a:r>
            <a:br>
              <a:rPr lang="en-US" dirty="0"/>
            </a:b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13</a:t>
            </a:fld>
            <a:endParaRPr lang="en-US"/>
          </a:p>
        </p:txBody>
      </p:sp>
      <p:pic>
        <p:nvPicPr>
          <p:cNvPr id="18" name="Picture 17" descr="A graph of a parking position&#10;&#10;Description automatically generated">
            <a:extLst>
              <a:ext uri="{FF2B5EF4-FFF2-40B4-BE49-F238E27FC236}">
                <a16:creationId xmlns:a16="http://schemas.microsoft.com/office/drawing/2014/main" id="{CF123577-6DD2-5B59-3CD2-8F17F577A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2911901"/>
            <a:ext cx="3383137" cy="25373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0E3C310-AFC2-A646-FD02-F179A989D554}"/>
              </a:ext>
            </a:extLst>
          </p:cNvPr>
          <p:cNvSpPr txBox="1"/>
          <p:nvPr/>
        </p:nvSpPr>
        <p:spPr bwMode="auto">
          <a:xfrm>
            <a:off x="8040216" y="5949280"/>
            <a:ext cx="5342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Courtesy of Chiara </a:t>
            </a:r>
            <a:r>
              <a:rPr lang="en-GB" i="1" dirty="0" err="1"/>
              <a:t>Antuano</a:t>
            </a:r>
            <a:r>
              <a:rPr lang="en-GB" i="1" dirty="0"/>
              <a:t>, BE/ABP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0A31EB2-2915-F0D7-BAA9-DB7EC56A2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9654"/>
              </p:ext>
            </p:extLst>
          </p:nvPr>
        </p:nvGraphicFramePr>
        <p:xfrm>
          <a:off x="407989" y="1916832"/>
          <a:ext cx="3239739" cy="3753680"/>
        </p:xfrm>
        <a:graphic>
          <a:graphicData uri="http://schemas.openxmlformats.org/drawingml/2006/table">
            <a:tbl>
              <a:tblPr firstRow="1" bandRow="1">
                <a:tableStyleId>{88D326A9-A81B-9881-C969-13F38E75D658}</a:tableStyleId>
              </a:tblPr>
              <a:tblGrid>
                <a:gridCol w="1680155">
                  <a:extLst>
                    <a:ext uri="{9D8B030D-6E8A-4147-A177-3AD203B41FA5}">
                      <a16:colId xmlns:a16="http://schemas.microsoft.com/office/drawing/2014/main" val="360823865"/>
                    </a:ext>
                  </a:extLst>
                </a:gridCol>
                <a:gridCol w="1559584">
                  <a:extLst>
                    <a:ext uri="{9D8B030D-6E8A-4147-A177-3AD203B41FA5}">
                      <a16:colId xmlns:a16="http://schemas.microsoft.com/office/drawing/2014/main" val="2416396275"/>
                    </a:ext>
                  </a:extLst>
                </a:gridCol>
              </a:tblGrid>
              <a:tr h="1199408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TCPC</a:t>
                      </a:r>
                    </a:p>
                    <a:p>
                      <a:pPr algn="ctr"/>
                      <a:r>
                        <a:rPr lang="fr-CH" dirty="0"/>
                        <a:t>parking position</a:t>
                      </a:r>
                      <a:br>
                        <a:rPr lang="fr-CH" dirty="0"/>
                      </a:br>
                      <a:r>
                        <a:rPr lang="fr-CH" dirty="0"/>
                        <a:t>HL runs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/>
                        <a:t>TCCP parking</a:t>
                      </a:r>
                      <a:r>
                        <a:rPr lang="fr-CH" dirty="0"/>
                        <a:t> position</a:t>
                      </a:r>
                      <a:br>
                        <a:rPr lang="fr-CH" dirty="0"/>
                      </a:br>
                      <a:r>
                        <a:rPr lang="fr-CH" dirty="0"/>
                        <a:t>HL runs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1323040"/>
                  </a:ext>
                </a:extLst>
              </a:tr>
              <a:tr h="1097245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595 W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/>
                        <a:t>1.6 W</a:t>
                      </a:r>
                      <a:endParaRPr lang="en-GB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862163"/>
                  </a:ext>
                </a:extLst>
              </a:tr>
              <a:tr h="1457027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noProof="0" dirty="0"/>
                        <a:t>Design greatly reduces losses without use of a replacement chamber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24681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5F961103-1AB7-5BA9-4621-CD1A53E3A3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302570"/>
              </p:ext>
            </p:extLst>
          </p:nvPr>
        </p:nvGraphicFramePr>
        <p:xfrm>
          <a:off x="3791743" y="1924913"/>
          <a:ext cx="4536505" cy="3753680"/>
        </p:xfrm>
        <a:graphic>
          <a:graphicData uri="http://schemas.openxmlformats.org/drawingml/2006/table">
            <a:tbl>
              <a:tblPr firstRow="1" bandRow="1">
                <a:tableStyleId>{88D326A9-A81B-9881-C969-13F38E75D658}</a:tableStyleId>
              </a:tblPr>
              <a:tblGrid>
                <a:gridCol w="2352668">
                  <a:extLst>
                    <a:ext uri="{9D8B030D-6E8A-4147-A177-3AD203B41FA5}">
                      <a16:colId xmlns:a16="http://schemas.microsoft.com/office/drawing/2014/main" val="360823865"/>
                    </a:ext>
                  </a:extLst>
                </a:gridCol>
                <a:gridCol w="2183837">
                  <a:extLst>
                    <a:ext uri="{9D8B030D-6E8A-4147-A177-3AD203B41FA5}">
                      <a16:colId xmlns:a16="http://schemas.microsoft.com/office/drawing/2014/main" val="2416396275"/>
                    </a:ext>
                  </a:extLst>
                </a:gridCol>
              </a:tblGrid>
              <a:tr h="1199408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TCCP operation position</a:t>
                      </a:r>
                      <a:br>
                        <a:rPr lang="en-GB" noProof="0" dirty="0"/>
                      </a:br>
                      <a:r>
                        <a:rPr lang="en-GB" noProof="0" dirty="0"/>
                        <a:t>low intensity runs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TCCP</a:t>
                      </a:r>
                      <a:endParaRPr lang="en-GB" b="1" noProof="0" dirty="0"/>
                    </a:p>
                    <a:p>
                      <a:pPr algn="ctr"/>
                      <a:r>
                        <a:rPr lang="en-GB" b="1" noProof="0" dirty="0"/>
                        <a:t>operation</a:t>
                      </a:r>
                      <a:r>
                        <a:rPr lang="en-GB" noProof="0" dirty="0"/>
                        <a:t> position</a:t>
                      </a:r>
                      <a:br>
                        <a:rPr lang="en-GB" noProof="0" dirty="0"/>
                      </a:br>
                      <a:r>
                        <a:rPr lang="en-GB" noProof="0" dirty="0"/>
                        <a:t>HL runs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1323040"/>
                  </a:ext>
                </a:extLst>
              </a:tr>
              <a:tr h="1097245">
                <a:tc>
                  <a:txBody>
                    <a:bodyPr/>
                    <a:lstStyle/>
                    <a:p>
                      <a:pPr algn="ctr"/>
                      <a:r>
                        <a:rPr lang="fr-CH" b="1" i="0" dirty="0"/>
                        <a:t>&lt;1W</a:t>
                      </a:r>
                      <a:endParaRPr lang="en-GB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0" dirty="0"/>
                        <a:t>~100W</a:t>
                      </a:r>
                      <a:endParaRPr lang="en-GB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862163"/>
                  </a:ext>
                </a:extLst>
              </a:tr>
              <a:tr h="1457027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noProof="0" dirty="0"/>
                        <a:t>Design compatible with PoC settings</a:t>
                      </a:r>
                    </a:p>
                    <a:p>
                      <a:pPr algn="ctr"/>
                      <a:r>
                        <a:rPr lang="en-GB" b="1" noProof="0" dirty="0"/>
                        <a:t>Still not suitable for use in HL runs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2468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E730B9A-C113-2200-7323-BF985FF5DD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8761" r="6639"/>
          <a:stretch/>
        </p:blipFill>
        <p:spPr>
          <a:xfrm>
            <a:off x="8551061" y="542110"/>
            <a:ext cx="3288970" cy="24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93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machine&#10;&#10;Description automatically generated">
            <a:extLst>
              <a:ext uri="{FF2B5EF4-FFF2-40B4-BE49-F238E27FC236}">
                <a16:creationId xmlns:a16="http://schemas.microsoft.com/office/drawing/2014/main" id="{613629A5-0A10-6433-F02A-99FCD10679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43673" y="980728"/>
            <a:ext cx="8779976" cy="52771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Motion assembly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14</a:t>
            </a:fld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9E8F6B-71AF-DDF7-F3E9-327745E5D354}"/>
              </a:ext>
            </a:extLst>
          </p:cNvPr>
          <p:cNvSpPr txBox="1"/>
          <p:nvPr/>
        </p:nvSpPr>
        <p:spPr>
          <a:xfrm>
            <a:off x="11063774" y="5183614"/>
            <a:ext cx="1104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Inner cavity beam tube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2EA14A4-3887-A389-9345-97B2CB599F75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10537249" y="5445224"/>
            <a:ext cx="526525" cy="2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4AF67F7-814C-0285-F99A-C8089850F4EE}"/>
              </a:ext>
            </a:extLst>
          </p:cNvPr>
          <p:cNvSpPr txBox="1"/>
          <p:nvPr/>
        </p:nvSpPr>
        <p:spPr>
          <a:xfrm>
            <a:off x="6578025" y="5950104"/>
            <a:ext cx="1174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RF contacts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19964C-6E5D-1535-1D6D-D44B626A4A1F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6672064" y="5229200"/>
            <a:ext cx="493041" cy="720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296874-3A71-1EE8-96A8-0CF532ADF716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6672064" y="4437112"/>
            <a:ext cx="493041" cy="1512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9119EC-96E8-2CA2-9DD8-19EEEE5179CE}"/>
              </a:ext>
            </a:extLst>
          </p:cNvPr>
          <p:cNvSpPr txBox="1"/>
          <p:nvPr/>
        </p:nvSpPr>
        <p:spPr>
          <a:xfrm>
            <a:off x="2571640" y="3815462"/>
            <a:ext cx="1139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Metallic plate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ECD3D0-5822-605C-8D73-4D9D2C6A9966}"/>
              </a:ext>
            </a:extLst>
          </p:cNvPr>
          <p:cNvCxnSpPr>
            <a:cxnSpLocks/>
          </p:cNvCxnSpPr>
          <p:nvPr/>
        </p:nvCxnSpPr>
        <p:spPr>
          <a:xfrm>
            <a:off x="3545398" y="4077072"/>
            <a:ext cx="921007" cy="396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7C8E86B-6A9A-44C2-B195-10B5DEA23DB2}"/>
              </a:ext>
            </a:extLst>
          </p:cNvPr>
          <p:cNvSpPr txBox="1"/>
          <p:nvPr/>
        </p:nvSpPr>
        <p:spPr>
          <a:xfrm>
            <a:off x="4583832" y="5896525"/>
            <a:ext cx="2769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Dielectric supports</a:t>
            </a: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41A1A3E7-14AC-AB28-F55B-5AE8096EA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988839"/>
            <a:ext cx="2610884" cy="42119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Metallic plate to create contacts when crystal is in operational position</a:t>
            </a:r>
          </a:p>
          <a:p>
            <a:pPr marL="0" lvl="1" indent="0">
              <a:buNone/>
              <a:defRPr/>
            </a:pPr>
            <a:endParaRPr lang="en-GB" sz="1400" dirty="0"/>
          </a:p>
          <a:p>
            <a:pPr>
              <a:defRPr/>
            </a:pPr>
            <a:endParaRPr lang="en-GB" sz="1400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D043CDF-62D4-6349-2AFA-A05C5ED81D06}"/>
              </a:ext>
            </a:extLst>
          </p:cNvPr>
          <p:cNvCxnSpPr>
            <a:cxnSpLocks/>
          </p:cNvCxnSpPr>
          <p:nvPr/>
        </p:nvCxnSpPr>
        <p:spPr>
          <a:xfrm flipV="1">
            <a:off x="5519937" y="5085184"/>
            <a:ext cx="535185" cy="810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388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E7F505E7-A8E9-8D0B-D3D2-57C505138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69" y="373593"/>
            <a:ext cx="5503866" cy="44984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Tank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15</a:t>
            </a:fld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EF97648-57AA-391E-7FD8-DAB99FA14909}"/>
              </a:ext>
            </a:extLst>
          </p:cNvPr>
          <p:cNvSpPr txBox="1">
            <a:spLocks/>
          </p:cNvSpPr>
          <p:nvPr/>
        </p:nvSpPr>
        <p:spPr bwMode="auto">
          <a:xfrm>
            <a:off x="312492" y="1700808"/>
            <a:ext cx="5207444" cy="4498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900" dirty="0"/>
              <a:t>Improvements</a:t>
            </a:r>
          </a:p>
          <a:p>
            <a:pPr marL="285750" lvl="1" indent="-285750">
              <a:defRPr/>
            </a:pPr>
            <a:r>
              <a:rPr lang="en-GB" sz="1400" dirty="0"/>
              <a:t>Ease of manufacturing</a:t>
            </a:r>
          </a:p>
          <a:p>
            <a:pPr marL="285750" lvl="1" indent="-285750">
              <a:defRPr/>
            </a:pPr>
            <a:r>
              <a:rPr lang="en-GB" sz="1400" dirty="0"/>
              <a:t>Separate linear systems support assembly</a:t>
            </a:r>
          </a:p>
          <a:p>
            <a:pPr marL="285750" lvl="1" indent="-285750">
              <a:defRPr/>
            </a:pPr>
            <a:r>
              <a:rPr lang="en-GB" sz="1400" dirty="0"/>
              <a:t>Survey reference point support installed directly on the tank</a:t>
            </a:r>
          </a:p>
          <a:p>
            <a:pPr lvl="2">
              <a:defRPr/>
            </a:pPr>
            <a:endParaRPr lang="en-GB" sz="1400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7C76A69-D7BA-20E5-07EE-9DB7366C9E38}"/>
              </a:ext>
            </a:extLst>
          </p:cNvPr>
          <p:cNvGrpSpPr/>
          <p:nvPr/>
        </p:nvGrpSpPr>
        <p:grpSpPr>
          <a:xfrm>
            <a:off x="5767456" y="908720"/>
            <a:ext cx="5873159" cy="4954080"/>
            <a:chOff x="8316873" y="-105478"/>
            <a:chExt cx="7416923" cy="614310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903252A-0449-438D-5488-A7424D516637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9849391" y="-105478"/>
              <a:ext cx="2883539" cy="55706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85DB41-F275-CC71-B192-474649312E81}"/>
                </a:ext>
              </a:extLst>
            </p:cNvPr>
            <p:cNvSpPr txBox="1"/>
            <p:nvPr/>
          </p:nvSpPr>
          <p:spPr bwMode="auto">
            <a:xfrm>
              <a:off x="8316873" y="4892686"/>
              <a:ext cx="1532518" cy="114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Survey reference  support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F8F14DB-E916-AE10-9766-7F5AC4EE697D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9849391" y="1216051"/>
              <a:ext cx="5884405" cy="424910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1FFF878-4F77-26B5-E0ED-32735C96D0B5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H="1" flipV="1">
              <a:off x="9754327" y="2037493"/>
              <a:ext cx="95065" cy="34276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3BB7F7E-6B84-C356-2481-2B12F14EE506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9849391" y="3555433"/>
              <a:ext cx="3065410" cy="190972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0915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General assembly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16</a:t>
            </a:fld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EF97648-57AA-391E-7FD8-DAB99FA14909}"/>
              </a:ext>
            </a:extLst>
          </p:cNvPr>
          <p:cNvSpPr txBox="1">
            <a:spLocks/>
          </p:cNvSpPr>
          <p:nvPr/>
        </p:nvSpPr>
        <p:spPr bwMode="auto">
          <a:xfrm>
            <a:off x="312493" y="1700808"/>
            <a:ext cx="4898512" cy="4498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defRPr/>
            </a:pPr>
            <a:r>
              <a:rPr lang="en-GB" sz="1400" dirty="0"/>
              <a:t>Mounted on standard collimator support</a:t>
            </a:r>
          </a:p>
          <a:p>
            <a:pPr marL="285750" lvl="1" indent="-285750">
              <a:defRPr/>
            </a:pPr>
            <a:r>
              <a:rPr lang="en-GB" sz="1400" dirty="0"/>
              <a:t>Counter-weight</a:t>
            </a:r>
          </a:p>
          <a:p>
            <a:pPr marL="285750" lvl="1" indent="-285750">
              <a:defRPr/>
            </a:pPr>
            <a:r>
              <a:rPr lang="en-GB" sz="1400" dirty="0"/>
              <a:t>Lifting ears</a:t>
            </a:r>
          </a:p>
          <a:p>
            <a:pPr marL="285750" lvl="1" indent="-285750">
              <a:defRPr/>
            </a:pPr>
            <a:r>
              <a:rPr lang="en-GB" sz="1400" dirty="0"/>
              <a:t>Optical heads orientation modified due to B1/B2 organisation</a:t>
            </a:r>
          </a:p>
          <a:p>
            <a:pPr lvl="2">
              <a:defRPr/>
            </a:pPr>
            <a:endParaRPr lang="en-GB" sz="1400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A31446-4B08-538B-C1FC-E9CE15E896BD}"/>
              </a:ext>
            </a:extLst>
          </p:cNvPr>
          <p:cNvGrpSpPr/>
          <p:nvPr/>
        </p:nvGrpSpPr>
        <p:grpSpPr>
          <a:xfrm>
            <a:off x="5060166" y="0"/>
            <a:ext cx="7066179" cy="6316473"/>
            <a:chOff x="4669074" y="0"/>
            <a:chExt cx="7066179" cy="631647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A388C13-9A45-582C-3360-5E026C949247}"/>
                </a:ext>
              </a:extLst>
            </p:cNvPr>
            <p:cNvGrpSpPr/>
            <p:nvPr/>
          </p:nvGrpSpPr>
          <p:grpSpPr>
            <a:xfrm>
              <a:off x="4669074" y="0"/>
              <a:ext cx="7066179" cy="6316473"/>
              <a:chOff x="4669074" y="0"/>
              <a:chExt cx="7066179" cy="631647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6A3C281-50B4-4F24-E18C-94C71C0DD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22031" y="0"/>
                <a:ext cx="5513222" cy="6316473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5E1E29-EEAA-4C91-72DC-9654DDB970F6}"/>
                  </a:ext>
                </a:extLst>
              </p:cNvPr>
              <p:cNvSpPr txBox="1"/>
              <p:nvPr/>
            </p:nvSpPr>
            <p:spPr bwMode="auto">
              <a:xfrm>
                <a:off x="4669074" y="1984356"/>
                <a:ext cx="11156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Counterweight</a:t>
                </a:r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9B948366-E1E2-6605-A8C3-1CB30354CF1E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>
                <a:off x="5784769" y="2307522"/>
                <a:ext cx="993431" cy="43740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B250C6B-0ECF-5876-1EAE-34718331BB14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324315" y="454611"/>
              <a:ext cx="1075941" cy="153422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36F522-470B-4195-737A-E378C77CB960}"/>
                </a:ext>
              </a:extLst>
            </p:cNvPr>
            <p:cNvSpPr txBox="1"/>
            <p:nvPr/>
          </p:nvSpPr>
          <p:spPr bwMode="auto">
            <a:xfrm>
              <a:off x="6208620" y="131445"/>
              <a:ext cx="1115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Lifting ears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840E76C-1DB1-9C28-68FF-D78268D7CF2C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324315" y="454611"/>
              <a:ext cx="355861" cy="17502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19DFFE7-83CF-9B1E-A590-6A4AA0A6076A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324315" y="454611"/>
              <a:ext cx="2012045" cy="189426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C21D74E-7C62-69E2-EFD4-3B5E62032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3089081"/>
            <a:ext cx="3156827" cy="3167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E840D0-2B21-070C-36E3-EF330DF9D132}"/>
              </a:ext>
            </a:extLst>
          </p:cNvPr>
          <p:cNvSpPr txBox="1"/>
          <p:nvPr/>
        </p:nvSpPr>
        <p:spPr bwMode="auto">
          <a:xfrm>
            <a:off x="5497428" y="3314208"/>
            <a:ext cx="111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D8E4E9-F3C3-1323-1BED-2DCC0DF44032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5788410" y="3683540"/>
            <a:ext cx="266866" cy="4583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7296D60-9409-A5C7-4F54-418FD91D777D}"/>
              </a:ext>
            </a:extLst>
          </p:cNvPr>
          <p:cNvSpPr txBox="1"/>
          <p:nvPr/>
        </p:nvSpPr>
        <p:spPr bwMode="auto">
          <a:xfrm>
            <a:off x="5538152" y="5051392"/>
            <a:ext cx="111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B1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38C64-8837-6EA9-35A6-91A05DEAEF2D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5735960" y="4318293"/>
            <a:ext cx="360040" cy="7330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AB7802DC-354E-0E7E-A289-2FDCE394A2AB}"/>
              </a:ext>
            </a:extLst>
          </p:cNvPr>
          <p:cNvSpPr/>
          <p:nvPr/>
        </p:nvSpPr>
        <p:spPr>
          <a:xfrm rot="19515440">
            <a:off x="3006636" y="5191709"/>
            <a:ext cx="488929" cy="335981"/>
          </a:xfrm>
          <a:prstGeom prst="rightArrow">
            <a:avLst>
              <a:gd name="adj1" fmla="val 60579"/>
              <a:gd name="adj2" fmla="val 4331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57CB1-BA09-4041-98A0-A69A1C569F55}"/>
              </a:ext>
            </a:extLst>
          </p:cNvPr>
          <p:cNvSpPr txBox="1"/>
          <p:nvPr/>
        </p:nvSpPr>
        <p:spPr bwMode="auto">
          <a:xfrm>
            <a:off x="1698144" y="5359700"/>
            <a:ext cx="1115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Access from the corridor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DB2C17-FF53-7C27-245A-9AF80D9EDD49}"/>
              </a:ext>
            </a:extLst>
          </p:cNvPr>
          <p:cNvSpPr txBox="1"/>
          <p:nvPr/>
        </p:nvSpPr>
        <p:spPr bwMode="auto">
          <a:xfrm>
            <a:off x="2161264" y="4216894"/>
            <a:ext cx="111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Optical heads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29397FF-5BCF-03AF-D560-6742C59FE7CE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3276959" y="4489071"/>
            <a:ext cx="1018841" cy="509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620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CEDFC21F-0A9F-96C5-A13E-F38CC646B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4749910"/>
              </p:ext>
            </p:extLst>
          </p:nvPr>
        </p:nvGraphicFramePr>
        <p:xfrm>
          <a:off x="593906" y="620688"/>
          <a:ext cx="107022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design to operations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Schedule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86D00A-E5F3-AAAD-88CC-D851258D0C6F}"/>
              </a:ext>
            </a:extLst>
          </p:cNvPr>
          <p:cNvSpPr/>
          <p:nvPr/>
        </p:nvSpPr>
        <p:spPr>
          <a:xfrm>
            <a:off x="3215680" y="2826493"/>
            <a:ext cx="8064277" cy="1205014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2C5AE-52E7-AD3D-8A55-FFAEF4B2098B}"/>
              </a:ext>
            </a:extLst>
          </p:cNvPr>
          <p:cNvSpPr txBox="1"/>
          <p:nvPr/>
        </p:nvSpPr>
        <p:spPr bwMode="auto">
          <a:xfrm>
            <a:off x="2499608" y="207392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Currently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0AF12-B53F-C735-C9C2-62081C78BDE6}"/>
              </a:ext>
            </a:extLst>
          </p:cNvPr>
          <p:cNvSpPr txBox="1"/>
          <p:nvPr/>
        </p:nvSpPr>
        <p:spPr bwMode="auto">
          <a:xfrm>
            <a:off x="3421608" y="418832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January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ED20D-C473-1444-EB80-BA1C30BA0924}"/>
              </a:ext>
            </a:extLst>
          </p:cNvPr>
          <p:cNvSpPr txBox="1"/>
          <p:nvPr/>
        </p:nvSpPr>
        <p:spPr bwMode="auto">
          <a:xfrm>
            <a:off x="4717752" y="2073927"/>
            <a:ext cx="208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February - May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D8C988-1A3B-5C09-D602-A982557CFD56}"/>
              </a:ext>
            </a:extLst>
          </p:cNvPr>
          <p:cNvSpPr txBox="1"/>
          <p:nvPr/>
        </p:nvSpPr>
        <p:spPr bwMode="auto">
          <a:xfrm>
            <a:off x="6502155" y="4188320"/>
            <a:ext cx="208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June - September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AD6B9-F0F9-64E3-AC75-6D403084127B}"/>
              </a:ext>
            </a:extLst>
          </p:cNvPr>
          <p:cNvSpPr txBox="1"/>
          <p:nvPr/>
        </p:nvSpPr>
        <p:spPr bwMode="auto">
          <a:xfrm>
            <a:off x="9692936" y="4188320"/>
            <a:ext cx="208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YETS 24-25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3489D3-4858-1E0F-830E-ABD851EC74F8}"/>
              </a:ext>
            </a:extLst>
          </p:cNvPr>
          <p:cNvSpPr txBox="1"/>
          <p:nvPr/>
        </p:nvSpPr>
        <p:spPr bwMode="auto">
          <a:xfrm>
            <a:off x="7975695" y="208376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October - November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75C8FE-B7E3-9B53-7D02-DFE1826C57B8}"/>
              </a:ext>
            </a:extLst>
          </p:cNvPr>
          <p:cNvSpPr/>
          <p:nvPr/>
        </p:nvSpPr>
        <p:spPr>
          <a:xfrm>
            <a:off x="551384" y="2826493"/>
            <a:ext cx="4248472" cy="12050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79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F597B2-F6C0-0133-7D73-0AB632B1A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11376024" cy="46085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New design inspired from existing TCPC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Initial simulation demonstrated the compatibility of design with impedance losses mitigation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3D design of equipment is complete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The equipment will be installed during YETS 24-25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The proposed design is adequate for TWOCRYST PoC but not for final experiment with HL protons</a:t>
            </a:r>
            <a:endParaRPr lang="en-US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56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721BEA-9010-CC31-FE4C-27C53310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90FFA-6DBE-EF20-4422-D69CC9A85455}"/>
              </a:ext>
            </a:extLst>
          </p:cNvPr>
          <p:cNvSpPr txBox="1"/>
          <p:nvPr/>
        </p:nvSpPr>
        <p:spPr bwMode="auto">
          <a:xfrm>
            <a:off x="0" y="2492896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Thank you for your attention! </a:t>
            </a:r>
          </a:p>
          <a:p>
            <a:pPr algn="ctr"/>
            <a:r>
              <a:rPr lang="en-US" sz="4000" b="1" dirty="0"/>
              <a:t>	Questions?</a:t>
            </a:r>
          </a:p>
        </p:txBody>
      </p:sp>
    </p:spTree>
    <p:extLst>
      <p:ext uri="{BB962C8B-B14F-4D97-AF65-F5344CB8AC3E}">
        <p14:creationId xmlns:p14="http://schemas.microsoft.com/office/powerpoint/2010/main" val="927019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E7CCF5-E5C8-2748-8E26-16A25AC1A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Requirements for TCCP device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From requirements to operational designs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Impedance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Schedule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01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Collimator Crystal for Precession (TCCP)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D28E2-14BD-2FF2-22B3-6D8DACF2B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4" y="1988840"/>
            <a:ext cx="10903493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C45D6D-AC93-C0B6-66FF-0E8FE33A6CA4}"/>
              </a:ext>
            </a:extLst>
          </p:cNvPr>
          <p:cNvSpPr txBox="1"/>
          <p:nvPr/>
        </p:nvSpPr>
        <p:spPr>
          <a:xfrm>
            <a:off x="6312024" y="1504480"/>
            <a:ext cx="149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TCCS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65B18FF-614F-90FC-8D01-211AB09D33AD}"/>
              </a:ext>
            </a:extLst>
          </p:cNvPr>
          <p:cNvSpPr txBox="1"/>
          <p:nvPr/>
        </p:nvSpPr>
        <p:spPr>
          <a:xfrm>
            <a:off x="7536160" y="1504480"/>
            <a:ext cx="149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TCCP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423729A-B3B2-823D-D0D4-86A743AB8B35}"/>
              </a:ext>
            </a:extLst>
          </p:cNvPr>
          <p:cNvSpPr/>
          <p:nvPr/>
        </p:nvSpPr>
        <p:spPr>
          <a:xfrm>
            <a:off x="7392144" y="1406338"/>
            <a:ext cx="1243549" cy="3750854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802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CC373D9-39F3-A839-D562-2DCCD6EF36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8" y="1592263"/>
                <a:ext cx="7416204" cy="4608512"/>
              </a:xfrm>
            </p:spPr>
            <p:txBody>
              <a:bodyPr/>
              <a:lstStyle/>
              <a:p>
                <a:pPr lvl="1">
                  <a:defRPr/>
                </a:pPr>
                <a:r>
                  <a:rPr lang="en-GB" sz="1400" dirty="0"/>
                  <a:t>Compatibility with UHV and bake-out requirements</a:t>
                </a:r>
              </a:p>
              <a:p>
                <a:pPr lvl="1">
                  <a:defRPr/>
                </a:pPr>
                <a:r>
                  <a:rPr lang="en-GB" sz="1400" dirty="0"/>
                  <a:t>Monitoring of crystal motion and temperature</a:t>
                </a:r>
                <a:endParaRPr lang="en-GB" sz="1900" dirty="0"/>
              </a:p>
              <a:p>
                <a:pPr>
                  <a:defRPr/>
                </a:pPr>
                <a:r>
                  <a:rPr lang="en-GB" sz="1900" dirty="0"/>
                  <a:t>Crystal motion</a:t>
                </a:r>
              </a:p>
              <a:p>
                <a:pPr marL="285750" lvl="1" indent="-285750">
                  <a:defRPr/>
                </a:pPr>
                <a:r>
                  <a:rPr lang="en-GB" sz="1400" dirty="0"/>
                  <a:t>Linear motion towards the beam </a:t>
                </a:r>
              </a:p>
              <a:p>
                <a:pPr marL="285750" lvl="1" indent="-285750">
                  <a:defRPr/>
                </a:pPr>
                <a:r>
                  <a:rPr lang="en-GB" sz="1400" dirty="0"/>
                  <a:t>Yaw control to reach channelling angle</a:t>
                </a:r>
              </a:p>
              <a:p>
                <a:pPr>
                  <a:defRPr/>
                </a:pPr>
                <a:r>
                  <a:rPr lang="en-GB" sz="2000" dirty="0"/>
                  <a:t>Target motion</a:t>
                </a:r>
              </a:p>
              <a:p>
                <a:pPr marL="285750" lvl="1" indent="-285750">
                  <a:defRPr/>
                </a:pPr>
                <a:r>
                  <a:rPr lang="en-GB" sz="1400" dirty="0"/>
                  <a:t>Linear motion towards the beam (independent from the crystal motion)</a:t>
                </a:r>
              </a:p>
              <a:p>
                <a:pPr marL="285750" lvl="1" indent="-285750">
                  <a:defRPr/>
                </a:pPr>
                <a:r>
                  <a:rPr lang="en-GB" sz="1400" dirty="0"/>
                  <a:t>Distance target-crystal 100-500 </a:t>
                </a:r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µm</a:t>
                </a:r>
                <a:endParaRPr lang="en-GB" sz="1400" dirty="0"/>
              </a:p>
              <a:p>
                <a:pPr marL="0" lvl="1" indent="0">
                  <a:buNone/>
                  <a:defRPr/>
                </a:pPr>
                <a:endParaRPr lang="en-GB" sz="300" dirty="0"/>
              </a:p>
              <a:p>
                <a:pPr marL="0" lvl="1" indent="0">
                  <a:buNone/>
                  <a:defRPr/>
                </a:pPr>
                <a:r>
                  <a:rPr lang="en-GB" sz="2000" b="1" dirty="0"/>
                  <a:t>Compatibility with impedance losses in operation position</a:t>
                </a:r>
              </a:p>
              <a:p>
                <a:pPr marL="285750" lvl="1" indent="-285750">
                  <a:defRPr/>
                </a:pPr>
                <a:r>
                  <a:rPr lang="en-GB" sz="1400" dirty="0"/>
                  <a:t>Low-intensity runs (~</a:t>
                </a:r>
                <a14:m>
                  <m:oMath xmlns:m="http://schemas.openxmlformats.org/officeDocument/2006/math">
                    <m:r>
                      <a:rPr lang="fr-CH" sz="1400" b="0" i="0" smtClean="0">
                        <a:latin typeface="Cambria Math" panose="02040503050406030204" pitchFamily="18" charset="0"/>
                      </a:rPr>
                      <m:t>3 </m:t>
                    </m:r>
                    <m:r>
                      <m:rPr>
                        <m:sty m:val="p"/>
                      </m:rPr>
                      <a:rPr lang="fr-CH" sz="1400" b="0" i="0" smtClean="0">
                        <a:latin typeface="Cambria Math" panose="02040503050406030204" pitchFamily="18" charset="0"/>
                      </a:rPr>
                      <m:t>bunches</m:t>
                    </m:r>
                    <m:r>
                      <a:rPr lang="fr-CH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CH" sz="1400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fr-CH" sz="1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GB" sz="1400" dirty="0"/>
                  <a:t> protons at 7 </a:t>
                </a:r>
                <a:r>
                  <a:rPr lang="en-GB" sz="1400" dirty="0" err="1"/>
                  <a:t>TeV</a:t>
                </a:r>
                <a:r>
                  <a:rPr lang="en-GB" sz="1400" dirty="0"/>
                  <a:t>)</a:t>
                </a:r>
              </a:p>
              <a:p>
                <a:pPr>
                  <a:defRPr/>
                </a:pPr>
                <a:r>
                  <a:rPr lang="en-GB" sz="2000" b="1" dirty="0"/>
                  <a:t>Compatibility with impedance losses in p</a:t>
                </a:r>
                <a:r>
                  <a:rPr lang="en-GB" sz="2000" dirty="0"/>
                  <a:t>arking position</a:t>
                </a:r>
              </a:p>
              <a:p>
                <a:pPr lvl="1">
                  <a:defRPr/>
                </a:pPr>
                <a:r>
                  <a:rPr lang="en-GB" sz="1400" dirty="0"/>
                  <a:t>All types of run (including HL runs)</a:t>
                </a:r>
              </a:p>
              <a:p>
                <a:pPr lvl="1">
                  <a:defRPr/>
                </a:pPr>
                <a:endParaRPr lang="en-GB" sz="1400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CC373D9-39F3-A839-D562-2DCCD6EF36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8" y="1592263"/>
                <a:ext cx="7416204" cy="4608512"/>
              </a:xfrm>
              <a:blipFill>
                <a:blip r:embed="rId2"/>
                <a:stretch>
                  <a:fillRect l="-2138" t="-1190" b="-2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45DF321-D5D3-722E-37D3-2A44CD96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TCCPs (Goniometers)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96F1C-DE39-96E9-13F9-46570FC9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3C5E1-A739-8A83-607F-843776D3C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727" y="988594"/>
            <a:ext cx="5147335" cy="35925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369B3F-7E4E-3550-E8F0-CC75868721D0}"/>
              </a:ext>
            </a:extLst>
          </p:cNvPr>
          <p:cNvSpPr/>
          <p:nvPr/>
        </p:nvSpPr>
        <p:spPr>
          <a:xfrm>
            <a:off x="10649934" y="1276626"/>
            <a:ext cx="1152128" cy="3304502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63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2"/>
            <a:ext cx="6264076" cy="1687255"/>
          </a:xfrm>
        </p:spPr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Target Collimator Primary Crystal (TCPC)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5</a:t>
            </a:fld>
            <a:endParaRPr lang="en-US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235EF6E2-612D-7D7F-EE79-D7C290E74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2060847"/>
            <a:ext cx="11376024" cy="4139928"/>
          </a:xfrm>
        </p:spPr>
        <p:txBody>
          <a:bodyPr/>
          <a:lstStyle/>
          <a:p>
            <a:pPr marL="285750" lvl="1" indent="-285750">
              <a:defRPr/>
            </a:pPr>
            <a:r>
              <a:rPr lang="en-GB" sz="1400" dirty="0"/>
              <a:t>Device existing and employed in CERN</a:t>
            </a:r>
          </a:p>
          <a:p>
            <a:pPr marL="285750" lvl="1" indent="-285750">
              <a:defRPr/>
            </a:pPr>
            <a:r>
              <a:rPr lang="en-GB" sz="1400" dirty="0"/>
              <a:t>Respecting all the requirements regarding the crystal motion</a:t>
            </a:r>
          </a:p>
          <a:p>
            <a:pPr marL="0" lvl="1" indent="0">
              <a:buNone/>
              <a:defRPr/>
            </a:pPr>
            <a:endParaRPr lang="en-GB" sz="1400" dirty="0"/>
          </a:p>
          <a:p>
            <a:pPr marL="0" lvl="1" indent="0">
              <a:buNone/>
              <a:defRPr/>
            </a:pPr>
            <a:r>
              <a:rPr lang="en-GB" sz="1900" b="1" dirty="0">
                <a:solidFill>
                  <a:schemeClr val="tx2">
                    <a:lumMod val="50000"/>
                  </a:schemeClr>
                </a:solidFill>
              </a:rPr>
              <a:t>Needed improvements:</a:t>
            </a:r>
          </a:p>
          <a:p>
            <a:pPr marL="285750" lvl="1" indent="-285750">
              <a:defRPr/>
            </a:pPr>
            <a:r>
              <a:rPr lang="en-GB" sz="1400" dirty="0"/>
              <a:t>No target</a:t>
            </a:r>
          </a:p>
          <a:p>
            <a:pPr marL="285750" lvl="1" indent="-285750">
              <a:defRPr/>
            </a:pPr>
            <a:r>
              <a:rPr lang="en-GB" sz="1400" dirty="0"/>
              <a:t>Not adapted for the TCCP crystal (size, weight)</a:t>
            </a:r>
          </a:p>
          <a:p>
            <a:pPr marL="285750" lvl="1" indent="-285750">
              <a:defRPr/>
            </a:pPr>
            <a:r>
              <a:rPr lang="en-GB" sz="1400" dirty="0"/>
              <a:t>Replacement chamber not suited for TCCP due to space constraints</a:t>
            </a:r>
          </a:p>
          <a:p>
            <a:pPr>
              <a:defRPr/>
            </a:pPr>
            <a:endParaRPr lang="en-GB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6CC864-0311-3656-BE28-4B989EA60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082" y="31335"/>
            <a:ext cx="5410950" cy="6043535"/>
          </a:xfrm>
          <a:prstGeom prst="rect">
            <a:avLst/>
          </a:prstGeom>
        </p:spPr>
      </p:pic>
      <p:pic>
        <p:nvPicPr>
          <p:cNvPr id="19" name="Picture 18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FBF46B9D-7FE8-EAED-E414-BB714A4DB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4274561"/>
            <a:ext cx="2568285" cy="192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1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1EC7E34-0903-C68C-786C-EA1A55A94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" t="1545" r="1485" b="73749"/>
          <a:stretch/>
        </p:blipFill>
        <p:spPr>
          <a:xfrm>
            <a:off x="6064464" y="7029400"/>
            <a:ext cx="3497161" cy="11521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 for TCCP (Goniometers) devices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TCCP crystal assembly characteristics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6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46A5F0-3D3E-CD2D-B57E-504EBB5E0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667" y="1700808"/>
            <a:ext cx="4112795" cy="23631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DC3B75-6E63-BCD0-592C-277CCE554F07}"/>
              </a:ext>
            </a:extLst>
          </p:cNvPr>
          <p:cNvSpPr txBox="1"/>
          <p:nvPr/>
        </p:nvSpPr>
        <p:spPr>
          <a:xfrm>
            <a:off x="10200456" y="429309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Courtesy of INFN</a:t>
            </a:r>
          </a:p>
        </p:txBody>
      </p:sp>
      <p:pic>
        <p:nvPicPr>
          <p:cNvPr id="1026" name="Picture 2" descr="INFN | CHIST-ERA">
            <a:extLst>
              <a:ext uri="{FF2B5EF4-FFF2-40B4-BE49-F238E27FC236}">
                <a16:creationId xmlns:a16="http://schemas.microsoft.com/office/drawing/2014/main" id="{4AF6FCA8-19AC-6B5E-05F5-CBC7B7737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298" y="4619917"/>
            <a:ext cx="1298093" cy="82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E8D58D-765A-D4E3-9D39-A6C4E8003BDA}"/>
              </a:ext>
            </a:extLst>
          </p:cNvPr>
          <p:cNvGrpSpPr/>
          <p:nvPr/>
        </p:nvGrpSpPr>
        <p:grpSpPr>
          <a:xfrm>
            <a:off x="263352" y="7018518"/>
            <a:ext cx="3600401" cy="2054849"/>
            <a:chOff x="8180007" y="3910034"/>
            <a:chExt cx="3600401" cy="20548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AFC41C9-6CA1-D2D2-0529-3B101965F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0007" y="4099458"/>
              <a:ext cx="3600401" cy="18654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6C6090-30B1-3659-4855-04D9FD9EE843}"/>
                </a:ext>
              </a:extLst>
            </p:cNvPr>
            <p:cNvSpPr txBox="1"/>
            <p:nvPr/>
          </p:nvSpPr>
          <p:spPr>
            <a:xfrm>
              <a:off x="8369365" y="3910034"/>
              <a:ext cx="748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TCPC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F07923-A1C5-0F36-6F4D-25CEE36A2A30}"/>
                </a:ext>
              </a:extLst>
            </p:cNvPr>
            <p:cNvSpPr txBox="1"/>
            <p:nvPr/>
          </p:nvSpPr>
          <p:spPr>
            <a:xfrm>
              <a:off x="10200456" y="4313015"/>
              <a:ext cx="748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TCCP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CFC928-9C20-5DD9-7AD9-04809BDB9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179394"/>
              </p:ext>
            </p:extLst>
          </p:nvPr>
        </p:nvGraphicFramePr>
        <p:xfrm>
          <a:off x="399372" y="1710832"/>
          <a:ext cx="6847590" cy="2309969"/>
        </p:xfrm>
        <a:graphic>
          <a:graphicData uri="http://schemas.openxmlformats.org/drawingml/2006/table">
            <a:tbl>
              <a:tblPr firstRow="1" bandRow="1">
                <a:tableStyleId>{88D326A9-A81B-9881-C969-13F38E75D658}</a:tableStyleId>
              </a:tblPr>
              <a:tblGrid>
                <a:gridCol w="4183294">
                  <a:extLst>
                    <a:ext uri="{9D8B030D-6E8A-4147-A177-3AD203B41FA5}">
                      <a16:colId xmlns:a16="http://schemas.microsoft.com/office/drawing/2014/main" val="65430065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250318821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2511477919"/>
                    </a:ext>
                  </a:extLst>
                </a:gridCol>
              </a:tblGrid>
              <a:tr h="314534">
                <a:tc>
                  <a:txBody>
                    <a:bodyPr/>
                    <a:lstStyle/>
                    <a:p>
                      <a:r>
                        <a:rPr lang="en-GB" noProof="0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noProof="0" dirty="0"/>
                        <a:t>TCPC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noProof="0" dirty="0"/>
                        <a:t>TCCP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133709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r>
                        <a:rPr lang="en-GB" noProof="0" dirty="0"/>
                        <a:t>Crystal length along the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/>
                        <a:t>4±0.1 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70±5 mm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900498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GB" noProof="0" dirty="0"/>
                        <a:t>Minimal thickness in bending (vertical) 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/>
                        <a:t>2±0.1 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/>
                        <a:t>2±0.1 mm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812260"/>
                  </a:ext>
                </a:extLst>
              </a:tr>
              <a:tr h="351673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Minimal width in horizontal 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35 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/>
                        <a:t>8±0.1 mm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783267"/>
                  </a:ext>
                </a:extLst>
              </a:tr>
              <a:tr h="550434">
                <a:tc>
                  <a:txBody>
                    <a:bodyPr/>
                    <a:lstStyle/>
                    <a:p>
                      <a:r>
                        <a:rPr lang="en-GB" noProof="0" dirty="0"/>
                        <a:t>Weight ported by rotational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~100 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~350 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76261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CCBB86-CD87-0A37-864E-C3BABCFD9A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48" t="16386" r="7585" b="8265"/>
          <a:stretch/>
        </p:blipFill>
        <p:spPr>
          <a:xfrm>
            <a:off x="3872795" y="4150824"/>
            <a:ext cx="4144902" cy="201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48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TCPC Rotational stage re-use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75B52E-8F82-3342-14AC-BB8C711E87DC}"/>
              </a:ext>
            </a:extLst>
          </p:cNvPr>
          <p:cNvGrpSpPr/>
          <p:nvPr/>
        </p:nvGrpSpPr>
        <p:grpSpPr>
          <a:xfrm>
            <a:off x="407987" y="1439335"/>
            <a:ext cx="5181851" cy="3527761"/>
            <a:chOff x="263352" y="2339969"/>
            <a:chExt cx="5181851" cy="352776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BCE31CC-7D19-374F-1843-ED48F7857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52" y="2564904"/>
              <a:ext cx="5181851" cy="315561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0B36FA0-3DB9-27FE-C5F1-B54B473249A4}"/>
                </a:ext>
              </a:extLst>
            </p:cNvPr>
            <p:cNvSpPr txBox="1"/>
            <p:nvPr/>
          </p:nvSpPr>
          <p:spPr>
            <a:xfrm>
              <a:off x="2215570" y="5406065"/>
              <a:ext cx="683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Piston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D0E5A6C-70E6-F141-D5C6-88CFA825B11F}"/>
                </a:ext>
              </a:extLst>
            </p:cNvPr>
            <p:cNvSpPr txBox="1"/>
            <p:nvPr/>
          </p:nvSpPr>
          <p:spPr>
            <a:xfrm>
              <a:off x="2071485" y="2383613"/>
              <a:ext cx="930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Pre-load spring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6144D4-63F3-6B8A-AD15-4D534B027529}"/>
                </a:ext>
              </a:extLst>
            </p:cNvPr>
            <p:cNvSpPr txBox="1"/>
            <p:nvPr/>
          </p:nvSpPr>
          <p:spPr>
            <a:xfrm>
              <a:off x="1161865" y="2571598"/>
              <a:ext cx="930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Rotor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D30C70-93CF-FC4E-57F9-FB2E753F74C1}"/>
                </a:ext>
              </a:extLst>
            </p:cNvPr>
            <p:cNvSpPr txBox="1"/>
            <p:nvPr/>
          </p:nvSpPr>
          <p:spPr>
            <a:xfrm>
              <a:off x="3827163" y="5559953"/>
              <a:ext cx="748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Wedge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D15965E-1F64-9C6F-867F-EF5563C8C610}"/>
                </a:ext>
              </a:extLst>
            </p:cNvPr>
            <p:cNvSpPr txBox="1"/>
            <p:nvPr/>
          </p:nvSpPr>
          <p:spPr>
            <a:xfrm>
              <a:off x="646720" y="5420166"/>
              <a:ext cx="930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Stopper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99E8F6B-71AF-DDF7-F3E9-327745E5D354}"/>
                </a:ext>
              </a:extLst>
            </p:cNvPr>
            <p:cNvSpPr txBox="1"/>
            <p:nvPr/>
          </p:nvSpPr>
          <p:spPr>
            <a:xfrm>
              <a:off x="494275" y="3667965"/>
              <a:ext cx="930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Blades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9BD3EAF-0662-200B-CE03-E7B5BFF4D394}"/>
                </a:ext>
              </a:extLst>
            </p:cNvPr>
            <p:cNvCxnSpPr>
              <a:cxnSpLocks/>
            </p:cNvCxnSpPr>
            <p:nvPr/>
          </p:nvCxnSpPr>
          <p:spPr>
            <a:xfrm>
              <a:off x="2537863" y="2888524"/>
              <a:ext cx="132204" cy="5997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4D060BF-3734-AEB0-1B12-5A4053CD733C}"/>
                </a:ext>
              </a:extLst>
            </p:cNvPr>
            <p:cNvCxnSpPr>
              <a:cxnSpLocks/>
            </p:cNvCxnSpPr>
            <p:nvPr/>
          </p:nvCxnSpPr>
          <p:spPr>
            <a:xfrm>
              <a:off x="1489783" y="2840198"/>
              <a:ext cx="137415" cy="9635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3D74538-024B-99F1-CE33-BCDD9BF727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7996" y="4011490"/>
              <a:ext cx="464638" cy="14125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1314D0-201F-85C8-FD10-9B0CEB7F1F28}"/>
                </a:ext>
              </a:extLst>
            </p:cNvPr>
            <p:cNvSpPr txBox="1"/>
            <p:nvPr/>
          </p:nvSpPr>
          <p:spPr>
            <a:xfrm>
              <a:off x="3617457" y="2339969"/>
              <a:ext cx="1284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Piezoelectric material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4B467BE-1668-297B-5CFC-A4D5120A07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8179" y="2863189"/>
              <a:ext cx="432048" cy="12011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121068B-14D9-A7FD-95C9-DEA648B486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9886" y="4208350"/>
              <a:ext cx="498413" cy="13516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48B19CD-9B21-868D-7D0D-122205756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9603" y="4634193"/>
              <a:ext cx="859582" cy="7898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2EA14A4-3887-A389-9345-97B2CB599F75}"/>
                </a:ext>
              </a:extLst>
            </p:cNvPr>
            <p:cNvCxnSpPr>
              <a:cxnSpLocks/>
            </p:cNvCxnSpPr>
            <p:nvPr/>
          </p:nvCxnSpPr>
          <p:spPr>
            <a:xfrm>
              <a:off x="1140275" y="3803703"/>
              <a:ext cx="431738" cy="2584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Curved Up Arrow 51">
              <a:extLst>
                <a:ext uri="{FF2B5EF4-FFF2-40B4-BE49-F238E27FC236}">
                  <a16:creationId xmlns:a16="http://schemas.microsoft.com/office/drawing/2014/main" id="{F1F1F799-A0DB-67DC-2BBA-83382EB2A8A0}"/>
                </a:ext>
              </a:extLst>
            </p:cNvPr>
            <p:cNvSpPr/>
            <p:nvPr/>
          </p:nvSpPr>
          <p:spPr>
            <a:xfrm>
              <a:off x="1788037" y="3839065"/>
              <a:ext cx="360040" cy="214972"/>
            </a:xfrm>
            <a:prstGeom prst="curvedUpArrow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2A3B8-E14C-DC4E-29DF-D14C266B69A5}"/>
              </a:ext>
            </a:extLst>
          </p:cNvPr>
          <p:cNvGrpSpPr/>
          <p:nvPr/>
        </p:nvGrpSpPr>
        <p:grpSpPr>
          <a:xfrm>
            <a:off x="7176120" y="260648"/>
            <a:ext cx="4620595" cy="6034254"/>
            <a:chOff x="5993907" y="260648"/>
            <a:chExt cx="4620595" cy="6034254"/>
          </a:xfrm>
        </p:grpSpPr>
        <p:pic>
          <p:nvPicPr>
            <p:cNvPr id="64" name="Picture 63" descr="A picture containing text, indoor, miller&#10;&#10;Description automatically generated">
              <a:extLst>
                <a:ext uri="{FF2B5EF4-FFF2-40B4-BE49-F238E27FC236}">
                  <a16:creationId xmlns:a16="http://schemas.microsoft.com/office/drawing/2014/main" id="{88FD952D-FB3C-56C7-758F-88FD263F0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03" r="28844" b="18747"/>
            <a:stretch/>
          </p:blipFill>
          <p:spPr>
            <a:xfrm rot="5400000">
              <a:off x="5673824" y="584684"/>
              <a:ext cx="2952328" cy="2304256"/>
            </a:xfrm>
            <a:prstGeom prst="rect">
              <a:avLst/>
            </a:prstGeom>
          </p:spPr>
        </p:pic>
        <p:pic>
          <p:nvPicPr>
            <p:cNvPr id="66" name="Picture 6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409EF300-2750-A462-F36D-930B208A7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031215" y="629689"/>
              <a:ext cx="2952328" cy="2214246"/>
            </a:xfrm>
            <a:prstGeom prst="rect">
              <a:avLst/>
            </a:prstGeom>
          </p:spPr>
        </p:pic>
        <p:pic>
          <p:nvPicPr>
            <p:cNvPr id="68" name="Picture 6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FB9EB83-4491-18AF-9380-0EC13AABC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562" t="28608" r="39187" b="22771"/>
            <a:stretch/>
          </p:blipFill>
          <p:spPr>
            <a:xfrm rot="5400000">
              <a:off x="5621563" y="3618301"/>
              <a:ext cx="3048945" cy="2304257"/>
            </a:xfrm>
            <a:prstGeom prst="rect">
              <a:avLst/>
            </a:prstGeom>
          </p:spPr>
        </p:pic>
        <p:pic>
          <p:nvPicPr>
            <p:cNvPr id="72" name="Picture 71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D829F836-99C1-09B8-7FB8-92C693977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136" t="11329" r="35584"/>
            <a:stretch/>
          </p:blipFill>
          <p:spPr>
            <a:xfrm>
              <a:off x="8400256" y="3245956"/>
              <a:ext cx="2214246" cy="3048945"/>
            </a:xfrm>
            <a:prstGeom prst="rect">
              <a:avLst/>
            </a:prstGeom>
          </p:spPr>
        </p:pic>
      </p:grp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7AF0BDD-3A6F-D682-A48A-D9FD04C89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5071197"/>
            <a:ext cx="6552107" cy="1143261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n-GB" sz="1400" b="1" dirty="0"/>
              <a:t>Heavier crystal of the TCCP:</a:t>
            </a:r>
          </a:p>
          <a:p>
            <a:pPr marL="285750" lvl="1" indent="-285750">
              <a:defRPr/>
            </a:pPr>
            <a:r>
              <a:rPr lang="en-GB" sz="1400" dirty="0"/>
              <a:t>Simulation to evaluate the impact on </a:t>
            </a:r>
            <a:r>
              <a:rPr lang="en-GB" sz="1400" dirty="0" err="1"/>
              <a:t>CoG</a:t>
            </a:r>
            <a:r>
              <a:rPr lang="en-GB" sz="1400" dirty="0"/>
              <a:t> and inertia</a:t>
            </a:r>
          </a:p>
          <a:p>
            <a:pPr marL="285750" lvl="1" indent="-285750">
              <a:defRPr/>
            </a:pPr>
            <a:r>
              <a:rPr lang="en-GB" sz="1400" dirty="0"/>
              <a:t>Actuator control tested by CEM on existing rotational stage with a 350g crystal assembly mock-up</a:t>
            </a:r>
          </a:p>
        </p:txBody>
      </p:sp>
    </p:spTree>
    <p:extLst>
      <p:ext uri="{BB962C8B-B14F-4D97-AF65-F5344CB8AC3E}">
        <p14:creationId xmlns:p14="http://schemas.microsoft.com/office/powerpoint/2010/main" val="1004464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chine with yellow and blue parts&#10;&#10;Description automatically generated with medium confidence">
            <a:extLst>
              <a:ext uri="{FF2B5EF4-FFF2-40B4-BE49-F238E27FC236}">
                <a16:creationId xmlns:a16="http://schemas.microsoft.com/office/drawing/2014/main" id="{593C3EE7-66F5-DBD0-41FD-A508EE8250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81651" y="1628800"/>
            <a:ext cx="7445375" cy="4014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Motion assembly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8</a:t>
            </a:fld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6144D4-63F3-6B8A-AD15-4D534B027529}"/>
              </a:ext>
            </a:extLst>
          </p:cNvPr>
          <p:cNvSpPr txBox="1"/>
          <p:nvPr/>
        </p:nvSpPr>
        <p:spPr>
          <a:xfrm>
            <a:off x="7312461" y="4099732"/>
            <a:ext cx="1663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Bender + crystal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9E8F6B-71AF-DDF7-F3E9-327745E5D354}"/>
              </a:ext>
            </a:extLst>
          </p:cNvPr>
          <p:cNvSpPr txBox="1"/>
          <p:nvPr/>
        </p:nvSpPr>
        <p:spPr>
          <a:xfrm>
            <a:off x="8212768" y="792392"/>
            <a:ext cx="1548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Rotation actuator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D060BF-3734-AEB0-1B12-5A4053CD733C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6393338" y="4253621"/>
            <a:ext cx="919123" cy="416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C1314D0-201F-85C8-FD10-9B0CEB7F1F28}"/>
              </a:ext>
            </a:extLst>
          </p:cNvPr>
          <p:cNvSpPr txBox="1"/>
          <p:nvPr/>
        </p:nvSpPr>
        <p:spPr>
          <a:xfrm>
            <a:off x="6068656" y="946281"/>
            <a:ext cx="1432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Retroreflectors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4B467BE-1668-297B-5CFC-A4D5120A0793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6393338" y="1254058"/>
            <a:ext cx="391561" cy="677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2EA14A4-3887-A389-9345-97B2CB599F75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7910801" y="1100169"/>
            <a:ext cx="1076053" cy="1397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77875C-0A38-776B-B64B-6B369629D1C5}"/>
              </a:ext>
            </a:extLst>
          </p:cNvPr>
          <p:cNvSpPr txBox="1"/>
          <p:nvPr/>
        </p:nvSpPr>
        <p:spPr>
          <a:xfrm>
            <a:off x="9173127" y="1670178"/>
            <a:ext cx="1193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UHV Linear bearings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4F21E2-7642-4B68-DF74-7E36DEDB60DA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8555992" y="1931788"/>
            <a:ext cx="617135" cy="703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237B01-5F59-91DE-15B2-40607F542283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7592350" y="1931788"/>
            <a:ext cx="1580777" cy="353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D1DF2B6-F99B-C2B6-E900-45BBC387E4D7}"/>
              </a:ext>
            </a:extLst>
          </p:cNvPr>
          <p:cNvSpPr txBox="1"/>
          <p:nvPr/>
        </p:nvSpPr>
        <p:spPr>
          <a:xfrm>
            <a:off x="3043556" y="3582881"/>
            <a:ext cx="1663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Crystal support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E9BB5D-76D5-2521-E5DB-5B1EE4716E8F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3875486" y="3890658"/>
            <a:ext cx="947352" cy="37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4B202264-272D-8111-99F9-7676A8A8E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2610884" cy="4608512"/>
          </a:xfrm>
        </p:spPr>
        <p:txBody>
          <a:bodyPr/>
          <a:lstStyle/>
          <a:p>
            <a:pPr marL="285750" lvl="1" indent="-285750">
              <a:defRPr/>
            </a:pPr>
            <a:r>
              <a:rPr lang="en-GB" sz="1400" dirty="0"/>
              <a:t>Crystal support adjusted for the new shape of the crystal</a:t>
            </a:r>
          </a:p>
          <a:p>
            <a:pPr marL="0" lvl="1" indent="0">
              <a:buNone/>
              <a:defRPr/>
            </a:pPr>
            <a:endParaRPr lang="en-GB" sz="1400" dirty="0"/>
          </a:p>
          <a:p>
            <a:pPr>
              <a:defRPr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7450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chine with a long curved arm&#10;&#10;Description automatically generated with medium confidence">
            <a:extLst>
              <a:ext uri="{FF2B5EF4-FFF2-40B4-BE49-F238E27FC236}">
                <a16:creationId xmlns:a16="http://schemas.microsoft.com/office/drawing/2014/main" id="{897B24DB-A09F-2F8A-3E57-33C4ED3A7B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1956" y="1484784"/>
            <a:ext cx="8266691" cy="405687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to requirement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Motion assembly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9</a:t>
            </a:fld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0E5A6C-70E6-F141-D5C6-88CFA825B11F}"/>
              </a:ext>
            </a:extLst>
          </p:cNvPr>
          <p:cNvSpPr txBox="1"/>
          <p:nvPr/>
        </p:nvSpPr>
        <p:spPr>
          <a:xfrm>
            <a:off x="6796818" y="5634227"/>
            <a:ext cx="724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Target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9E8F6B-71AF-DDF7-F3E9-327745E5D354}"/>
              </a:ext>
            </a:extLst>
          </p:cNvPr>
          <p:cNvSpPr txBox="1"/>
          <p:nvPr/>
        </p:nvSpPr>
        <p:spPr>
          <a:xfrm>
            <a:off x="8543710" y="1146467"/>
            <a:ext cx="12246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Target alignment system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9BD3EAF-0662-200B-CE03-E7B5BFF4D394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6456040" y="4941168"/>
            <a:ext cx="702971" cy="693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2EA14A4-3887-A389-9345-97B2CB599F75}"/>
              </a:ext>
            </a:extLst>
          </p:cNvPr>
          <p:cNvCxnSpPr>
            <a:cxnSpLocks/>
          </p:cNvCxnSpPr>
          <p:nvPr/>
        </p:nvCxnSpPr>
        <p:spPr>
          <a:xfrm flipH="1">
            <a:off x="7521203" y="1885131"/>
            <a:ext cx="1634856" cy="967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77875C-0A38-776B-B64B-6B369629D1C5}"/>
              </a:ext>
            </a:extLst>
          </p:cNvPr>
          <p:cNvSpPr txBox="1"/>
          <p:nvPr/>
        </p:nvSpPr>
        <p:spPr>
          <a:xfrm>
            <a:off x="10272464" y="1099128"/>
            <a:ext cx="1284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Target linear motion system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4F21E2-7642-4B68-DF74-7E36DEDB60DA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9768408" y="1837792"/>
            <a:ext cx="1146485" cy="1015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4AF67F7-814C-0285-F99A-C8089850F4EE}"/>
              </a:ext>
            </a:extLst>
          </p:cNvPr>
          <p:cNvSpPr txBox="1"/>
          <p:nvPr/>
        </p:nvSpPr>
        <p:spPr>
          <a:xfrm>
            <a:off x="8904312" y="5371444"/>
            <a:ext cx="144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Target holder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19964C-6E5D-1535-1D6D-D44B626A4A1F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6875228" y="4077072"/>
            <a:ext cx="2029084" cy="144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1F87F087-5912-7626-9BEE-3B78D8C27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592263"/>
            <a:ext cx="3253967" cy="4608512"/>
          </a:xfrm>
        </p:spPr>
        <p:txBody>
          <a:bodyPr/>
          <a:lstStyle/>
          <a:p>
            <a:pPr marL="285750" lvl="1" indent="-285750">
              <a:defRPr/>
            </a:pPr>
            <a:r>
              <a:rPr lang="en-GB" sz="1400" dirty="0"/>
              <a:t>Linear motion system for target identical to rotational stage</a:t>
            </a:r>
          </a:p>
          <a:p>
            <a:pPr marL="285750" lvl="1" indent="-285750">
              <a:defRPr/>
            </a:pPr>
            <a:r>
              <a:rPr lang="en-GB" sz="1400" dirty="0"/>
              <a:t>Independent alignment system for target to bring it to the correct distance with respect to the crystal 100 - 500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n-GB" sz="1400" dirty="0"/>
          </a:p>
          <a:p>
            <a:pPr marL="0" lvl="1" indent="0">
              <a:buNone/>
              <a:defRPr/>
            </a:pPr>
            <a:endParaRPr lang="en-GB" sz="1400" dirty="0"/>
          </a:p>
          <a:p>
            <a:pPr>
              <a:defRPr/>
            </a:pPr>
            <a:endParaRPr lang="en-GB" sz="14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070E4C-BFBC-34DF-8B91-F42D35A22456}"/>
              </a:ext>
            </a:extLst>
          </p:cNvPr>
          <p:cNvCxnSpPr>
            <a:cxnSpLocks/>
          </p:cNvCxnSpPr>
          <p:nvPr/>
        </p:nvCxnSpPr>
        <p:spPr>
          <a:xfrm flipH="1">
            <a:off x="6875228" y="1885131"/>
            <a:ext cx="2280831" cy="823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9299278-D18A-E830-CC00-3243CCAD852E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8904312" y="1885131"/>
            <a:ext cx="251747" cy="607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411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 1">
      <a:dk1>
        <a:srgbClr val="0033A0"/>
      </a:dk1>
      <a:lt1>
        <a:srgbClr val="FFFFFF"/>
      </a:lt1>
      <a:dk2>
        <a:srgbClr val="2F2F2F"/>
      </a:dk2>
      <a:lt2>
        <a:srgbClr val="E7E6E6"/>
      </a:lt2>
      <a:accent1>
        <a:srgbClr val="0033A0"/>
      </a:accent1>
      <a:accent2>
        <a:srgbClr val="61C4D3"/>
      </a:accent2>
      <a:accent3>
        <a:srgbClr val="E15E32"/>
      </a:accent3>
      <a:accent4>
        <a:srgbClr val="BDBDCB"/>
      </a:accent4>
      <a:accent5>
        <a:srgbClr val="6E2466"/>
      </a:accent5>
      <a:accent6>
        <a:srgbClr val="1C4469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Presentation1" id="{4BAFF76A-A20B-4089-AB48-234926712CC8}" vid="{5EFE5F0C-CD44-4BF7-ACEE-B23D5F6DD0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ERN 1">
    <a:dk1>
      <a:srgbClr val="0033A0"/>
    </a:dk1>
    <a:lt1>
      <a:srgbClr val="FFFFFF"/>
    </a:lt1>
    <a:dk2>
      <a:srgbClr val="2F2F2F"/>
    </a:dk2>
    <a:lt2>
      <a:srgbClr val="E7E6E6"/>
    </a:lt2>
    <a:accent1>
      <a:srgbClr val="0033A0"/>
    </a:accent1>
    <a:accent2>
      <a:srgbClr val="61C4D3"/>
    </a:accent2>
    <a:accent3>
      <a:srgbClr val="E15E32"/>
    </a:accent3>
    <a:accent4>
      <a:srgbClr val="BDBDCB"/>
    </a:accent4>
    <a:accent5>
      <a:srgbClr val="6E2466"/>
    </a:accent5>
    <a:accent6>
      <a:srgbClr val="1C4469"/>
    </a:accent6>
    <a:hlink>
      <a:srgbClr val="6D2466"/>
    </a:hlink>
    <a:folHlink>
      <a:srgbClr val="61C4D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14825</TotalTime>
  <Words>830</Words>
  <Application>Microsoft Office PowerPoint</Application>
  <DocSecurity>0</DocSecurity>
  <PresentationFormat>Widescreen</PresentationFormat>
  <Paragraphs>180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Roboto</vt:lpstr>
      <vt:lpstr>Office Theme</vt:lpstr>
      <vt:lpstr>Status of the TCCP assembly </vt:lpstr>
      <vt:lpstr>Summary</vt:lpstr>
      <vt:lpstr>Target Collimator Crystal for Precession (TCCP)</vt:lpstr>
      <vt:lpstr>Requirements for TCCPs (Goniometers) devices</vt:lpstr>
      <vt:lpstr>Design to requirement Target Collimator Primary Crystal (TCPC)</vt:lpstr>
      <vt:lpstr>Requirement for TCCP (Goniometers) devices TCCP crystal assembly characteristics</vt:lpstr>
      <vt:lpstr>Design to requirement TCPC Rotational stage re-use</vt:lpstr>
      <vt:lpstr>Design to requirement Motion assembly</vt:lpstr>
      <vt:lpstr>Design to requirement Motion assembly</vt:lpstr>
      <vt:lpstr>Design to requirement Motion assembly</vt:lpstr>
      <vt:lpstr>Impedance losses in the TCPCs </vt:lpstr>
      <vt:lpstr>Impedance losses reduction strategy for TCCP </vt:lpstr>
      <vt:lpstr>Impedance simulation of TCCP cavity </vt:lpstr>
      <vt:lpstr>Design to requirement Motion assembly</vt:lpstr>
      <vt:lpstr>Design to requirement Tank</vt:lpstr>
      <vt:lpstr>Design to requirement General assembly</vt:lpstr>
      <vt:lpstr>From design to operations Schedule</vt:lpstr>
      <vt:lpstr>Conclusion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subject/>
  <dc:creator>Marco Calviani</dc:creator>
  <cp:keywords/>
  <dc:description/>
  <cp:lastModifiedBy>Hana Havlikova</cp:lastModifiedBy>
  <cp:revision>37</cp:revision>
  <dcterms:created xsi:type="dcterms:W3CDTF">2021-11-08T12:53:02Z</dcterms:created>
  <dcterms:modified xsi:type="dcterms:W3CDTF">2023-12-08T17:15:32Z</dcterms:modified>
  <cp:category/>
  <dc:identifier/>
  <cp:contentStatus/>
  <dc:language/>
  <cp:version/>
</cp:coreProperties>
</file>