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5" r:id="rId1"/>
  </p:sldMasterIdLst>
  <p:notesMasterIdLst>
    <p:notesMasterId r:id="rId54"/>
  </p:notesMasterIdLst>
  <p:sldIdLst>
    <p:sldId id="493" r:id="rId2"/>
    <p:sldId id="883" r:id="rId3"/>
    <p:sldId id="892" r:id="rId4"/>
    <p:sldId id="893" r:id="rId5"/>
    <p:sldId id="891" r:id="rId6"/>
    <p:sldId id="894" r:id="rId7"/>
    <p:sldId id="878" r:id="rId8"/>
    <p:sldId id="882" r:id="rId9"/>
    <p:sldId id="884" r:id="rId10"/>
    <p:sldId id="886" r:id="rId11"/>
    <p:sldId id="887" r:id="rId12"/>
    <p:sldId id="885" r:id="rId13"/>
    <p:sldId id="888" r:id="rId14"/>
    <p:sldId id="889" r:id="rId15"/>
    <p:sldId id="890" r:id="rId16"/>
    <p:sldId id="881" r:id="rId17"/>
    <p:sldId id="277" r:id="rId18"/>
    <p:sldId id="697" r:id="rId19"/>
    <p:sldId id="839" r:id="rId20"/>
    <p:sldId id="665" r:id="rId21"/>
    <p:sldId id="730" r:id="rId22"/>
    <p:sldId id="870" r:id="rId23"/>
    <p:sldId id="732" r:id="rId24"/>
    <p:sldId id="866" r:id="rId25"/>
    <p:sldId id="867" r:id="rId26"/>
    <p:sldId id="871" r:id="rId27"/>
    <p:sldId id="704" r:id="rId28"/>
    <p:sldId id="705" r:id="rId29"/>
    <p:sldId id="868" r:id="rId30"/>
    <p:sldId id="876" r:id="rId31"/>
    <p:sldId id="877" r:id="rId32"/>
    <p:sldId id="811" r:id="rId33"/>
    <p:sldId id="810" r:id="rId34"/>
    <p:sldId id="862" r:id="rId35"/>
    <p:sldId id="699" r:id="rId36"/>
    <p:sldId id="806" r:id="rId37"/>
    <p:sldId id="807" r:id="rId38"/>
    <p:sldId id="835" r:id="rId39"/>
    <p:sldId id="869" r:id="rId40"/>
    <p:sldId id="740" r:id="rId41"/>
    <p:sldId id="836" r:id="rId42"/>
    <p:sldId id="863" r:id="rId43"/>
    <p:sldId id="762" r:id="rId44"/>
    <p:sldId id="838" r:id="rId45"/>
    <p:sldId id="880" r:id="rId46"/>
    <p:sldId id="875" r:id="rId47"/>
    <p:sldId id="874" r:id="rId48"/>
    <p:sldId id="707" r:id="rId49"/>
    <p:sldId id="708" r:id="rId50"/>
    <p:sldId id="709" r:id="rId51"/>
    <p:sldId id="680" r:id="rId52"/>
    <p:sldId id="681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15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383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867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868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531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313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301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803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1594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9216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172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823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347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6781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450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6075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1477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288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7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62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751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700-B3BB-4F9C-8937-6777FB5034D6}" type="datetime1">
              <a:rPr lang="it-IT" smtClean="0"/>
              <a:t>11/12/2023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7567-DB1B-424E-8480-58FA0BDC73C2}" type="datetime1">
              <a:rPr lang="it-IT" smtClean="0"/>
              <a:t>11/12/2023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1E77-7234-4E3E-8A5C-ED7CA472D087}" type="datetime1">
              <a:rPr lang="it-IT" smtClean="0"/>
              <a:t>11/12/2023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565A-F4A8-496D-B509-E7F7A5F0583B}" type="datetime1">
              <a:rPr lang="it-IT" smtClean="0"/>
              <a:t>11/12/2023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CF07-6C0A-45A5-9BD8-9ABC97EB55D8}" type="datetime1">
              <a:rPr lang="it-IT" smtClean="0"/>
              <a:t>11/12/2023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C5F9-FEB0-4FB9-82E8-130165455E3F}" type="datetime1">
              <a:rPr lang="it-IT" smtClean="0"/>
              <a:t>11/12/2023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3069-1E97-480B-BF2E-4075AFA69127}" type="datetime1">
              <a:rPr lang="it-IT" smtClean="0"/>
              <a:t>11/12/2023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D2CC-AD4B-485D-B691-AC5E4175F8BA}" type="datetime1">
              <a:rPr lang="it-IT" smtClean="0"/>
              <a:t>11/12/2023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23BA-EB58-4D2D-BBA7-93D2A3EC2CB7}" type="datetime1">
              <a:rPr lang="it-IT" smtClean="0"/>
              <a:t>11/12/2023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7C4D-B31E-4E75-B2F9-463DAD7F36BC}" type="datetime1">
              <a:rPr lang="it-IT" smtClean="0"/>
              <a:t>11/12/2023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E147-F2C1-4D98-82AB-83146C96CAAF}" type="datetime1">
              <a:rPr lang="it-IT" smtClean="0"/>
              <a:t>11/12/2023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742F2A4-B57C-4CEC-BD8A-14135C5E3EFA}" type="datetime1">
              <a:rPr lang="it-IT" smtClean="0"/>
              <a:t>11/12/2023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80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36.png"/><Relationship Id="rId4" Type="http://schemas.openxmlformats.org/officeDocument/2006/relationships/image" Target="../media/image460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64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2.png"/><Relationship Id="rId4" Type="http://schemas.openxmlformats.org/officeDocument/2006/relationships/image" Target="../media/image3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3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2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73.png"/><Relationship Id="rId4" Type="http://schemas.openxmlformats.org/officeDocument/2006/relationships/image" Target="../media/image2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221.png"/><Relationship Id="rId7" Type="http://schemas.openxmlformats.org/officeDocument/2006/relationships/image" Target="../media/image261.pn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78.png"/><Relationship Id="rId5" Type="http://schemas.openxmlformats.org/officeDocument/2006/relationships/image" Target="../media/image241.png"/><Relationship Id="rId10" Type="http://schemas.openxmlformats.org/officeDocument/2006/relationships/image" Target="../media/image77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81.pn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20.png"/><Relationship Id="rId10" Type="http://schemas.openxmlformats.org/officeDocument/2006/relationships/image" Target="../media/image37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79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82.png"/><Relationship Id="rId9" Type="http://schemas.openxmlformats.org/officeDocument/2006/relationships/image" Target="../media/image10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5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90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microsoft.com/office/2007/relationships/hdphoto" Target="../media/hdphoto1.wdp"/><Relationship Id="rId10" Type="http://schemas.openxmlformats.org/officeDocument/2006/relationships/image" Target="../media/image94.jpeg"/><Relationship Id="rId4" Type="http://schemas.openxmlformats.org/officeDocument/2006/relationships/image" Target="../media/image91.png"/><Relationship Id="rId9" Type="http://schemas.openxmlformats.org/officeDocument/2006/relationships/image" Target="../media/image9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3" Type="http://schemas.openxmlformats.org/officeDocument/2006/relationships/image" Target="../media/image97.png"/><Relationship Id="rId7" Type="http://schemas.openxmlformats.org/officeDocument/2006/relationships/image" Target="../media/image540.png"/><Relationship Id="rId12" Type="http://schemas.openxmlformats.org/officeDocument/2006/relationships/image" Target="../media/image960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.png"/><Relationship Id="rId4" Type="http://schemas.openxmlformats.org/officeDocument/2006/relationships/image" Target="../media/image98.png"/><Relationship Id="rId1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522.png"/><Relationship Id="rId4" Type="http://schemas.openxmlformats.org/officeDocument/2006/relationships/image" Target="../media/image87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5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50.png"/><Relationship Id="rId7" Type="http://schemas.openxmlformats.org/officeDocument/2006/relationships/image" Target="../media/image32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4.png"/><Relationship Id="rId4" Type="http://schemas.openxmlformats.org/officeDocument/2006/relationships/image" Target="../media/image3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Photoproduction in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fixed-target collisions: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Physics case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IJCLab</a:t>
            </a:r>
            <a:r>
              <a:rPr lang="it-IT" dirty="0"/>
              <a:t>, Orsay, Paris, </a:t>
            </a:r>
            <a:r>
              <a:rPr lang="it-IT" dirty="0" err="1"/>
              <a:t>December</a:t>
            </a:r>
            <a:r>
              <a:rPr lang="it-IT" dirty="0"/>
              <a:t> 11</a:t>
            </a:r>
            <a:r>
              <a:rPr lang="it-IT" baseline="30000" dirty="0"/>
              <a:t>th</a:t>
            </a:r>
            <a:r>
              <a:rPr lang="it-IT" dirty="0"/>
              <a:t>,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BD3B46-FDB2-4E92-3332-65C45DE61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35" y="4750426"/>
            <a:ext cx="2581593" cy="1431978"/>
          </a:xfrm>
          <a:prstGeom prst="rect">
            <a:avLst/>
          </a:prstGeom>
        </p:spPr>
      </p:pic>
      <p:pic>
        <p:nvPicPr>
          <p:cNvPr id="3" name="Picture 4" descr="logo-messina.png">
            <a:extLst>
              <a:ext uri="{FF2B5EF4-FFF2-40B4-BE49-F238E27FC236}">
                <a16:creationId xmlns:a16="http://schemas.microsoft.com/office/drawing/2014/main" id="{416B5AC8-3697-FF51-151F-0F7F29074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" y="4749224"/>
            <a:ext cx="3368976" cy="13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3.7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&gt;25%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=6.2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egnaposto contenuto 4">
                <a:extLst>
                  <a:ext uri="{FF2B5EF4-FFF2-40B4-BE49-F238E27FC236}">
                    <a16:creationId xmlns:a16="http://schemas.microsoft.com/office/drawing/2014/main" id="{4F06FEC6-7362-F5CF-1474-CDCB9B6E0F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382" y="1687079"/>
                <a:ext cx="8327418" cy="324735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  <a:buSzPct val="120000"/>
                </a:pPr>
                <a:r>
                  <a:rPr lang="it-IT" sz="2000" dirty="0">
                    <a:solidFill>
                      <a:schemeClr val="tx1"/>
                    </a:solidFill>
                  </a:rPr>
                  <a:t>Photoproduction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is</a:t>
                </a:r>
                <a:r>
                  <a:rPr lang="it-IT" sz="2000" dirty="0">
                    <a:solidFill>
                      <a:schemeClr val="tx1"/>
                    </a:solidFill>
                  </a:rPr>
                  <a:t> a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valuable</a:t>
                </a:r>
                <a:r>
                  <a:rPr lang="it-IT" sz="2000" dirty="0">
                    <a:solidFill>
                      <a:schemeClr val="tx1"/>
                    </a:solidFill>
                  </a:rPr>
                  <a:t> tool to study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hadron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properties</a:t>
                </a:r>
                <a:endParaRPr lang="it-IT" sz="20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200"/>
                  </a:spcBef>
                  <a:buSzPct val="120000"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production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at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threshold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has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been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proposed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as</a:t>
                </a:r>
                <a:r>
                  <a:rPr lang="it-IT" sz="2000" dirty="0">
                    <a:solidFill>
                      <a:schemeClr val="tx1"/>
                    </a:solidFill>
                  </a:rPr>
                  <a:t> a tool </a:t>
                </a:r>
                <a:br>
                  <a:rPr lang="it-IT" sz="2000" dirty="0">
                    <a:solidFill>
                      <a:schemeClr val="tx1"/>
                    </a:solidFill>
                  </a:rPr>
                </a:br>
                <a:r>
                  <a:rPr lang="it-IT" sz="2000" dirty="0">
                    <a:solidFill>
                      <a:schemeClr val="tx1"/>
                    </a:solidFill>
                  </a:rPr>
                  <a:t>to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extract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proton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observables</a:t>
                </a:r>
                <a:endParaRPr lang="it-IT" sz="20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200"/>
                  </a:spcBef>
                  <a:buSzPct val="120000"/>
                </a:pPr>
                <a:r>
                  <a:rPr lang="it-IT" sz="2000" dirty="0" err="1">
                    <a:solidFill>
                      <a:schemeClr val="tx1"/>
                    </a:solidFill>
                  </a:rPr>
                  <a:t>Crucial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role</a:t>
                </a:r>
                <a:r>
                  <a:rPr lang="it-IT" sz="2000" dirty="0">
                    <a:solidFill>
                      <a:schemeClr val="tx1"/>
                    </a:solidFill>
                  </a:rPr>
                  <a:t> plays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Vector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Meson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Dominance</a:t>
                </a:r>
                <a:r>
                  <a:rPr lang="it-IT" sz="2000" dirty="0">
                    <a:solidFill>
                      <a:schemeClr val="tx1"/>
                    </a:solidFill>
                  </a:rPr>
                  <a:t>,</a:t>
                </a:r>
                <a:br>
                  <a:rPr lang="it-IT" sz="2000" dirty="0">
                    <a:solidFill>
                      <a:schemeClr val="tx1"/>
                    </a:solidFill>
                  </a:rPr>
                </a:br>
                <a:r>
                  <a:rPr lang="it-IT" sz="2000" dirty="0" err="1">
                    <a:solidFill>
                      <a:schemeClr val="tx1"/>
                    </a:solidFill>
                  </a:rPr>
                  <a:t>whose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accuracy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is</a:t>
                </a:r>
                <a:r>
                  <a:rPr lang="it-IT" sz="2000" dirty="0">
                    <a:solidFill>
                      <a:schemeClr val="tx1"/>
                    </a:solidFill>
                  </a:rPr>
                  <a:t> put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into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question</a:t>
                </a:r>
                <a:r>
                  <a:rPr lang="it-IT" sz="2000" dirty="0">
                    <a:solidFill>
                      <a:schemeClr val="tx1"/>
                    </a:solidFill>
                  </a:rPr>
                  <a:t> by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GlueX</a:t>
                </a:r>
                <a:r>
                  <a:rPr lang="it-IT" sz="2000" dirty="0">
                    <a:solidFill>
                      <a:schemeClr val="tx1"/>
                    </a:solidFill>
                  </a:rPr>
                  <a:t> data</a:t>
                </a:r>
              </a:p>
              <a:p>
                <a:pPr>
                  <a:spcBef>
                    <a:spcPts val="1200"/>
                  </a:spcBef>
                  <a:buSzPct val="120000"/>
                </a:pP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important</a:t>
                </a:r>
                <a:r>
                  <a:rPr lang="it-IT" sz="2000" dirty="0"/>
                  <a:t> to estimate open charm cross </a:t>
                </a:r>
                <a:r>
                  <a:rPr lang="it-IT" sz="2000" dirty="0" err="1"/>
                  <a:t>section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oder</a:t>
                </a:r>
                <a:r>
                  <a:rPr lang="it-IT" sz="2000" dirty="0"/>
                  <a:t> to </a:t>
                </a:r>
                <a:r>
                  <a:rPr lang="it-IT" sz="2000" dirty="0" err="1"/>
                  <a:t>assess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validity</a:t>
                </a:r>
                <a:r>
                  <a:rPr lang="it-IT" sz="2000" dirty="0"/>
                  <a:t> of VMD,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well</a:t>
                </a:r>
                <a:r>
                  <a:rPr lang="it-IT" sz="2000" dirty="0"/>
                  <a:t> of </a:t>
                </a:r>
                <a:r>
                  <a:rPr lang="it-IT" sz="2000" dirty="0" err="1"/>
                  <a:t>factorization</a:t>
                </a:r>
                <a:endParaRPr lang="it-IT" sz="20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200"/>
                  </a:spcBef>
                </a:pPr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Segnaposto contenuto 4">
                <a:extLst>
                  <a:ext uri="{FF2B5EF4-FFF2-40B4-BE49-F238E27FC236}">
                    <a16:creationId xmlns:a16="http://schemas.microsoft.com/office/drawing/2014/main" id="{4F06FEC6-7362-F5CF-1474-CDCB9B6E0F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382" y="1687079"/>
                <a:ext cx="8327418" cy="3247359"/>
              </a:xfrm>
              <a:blipFill>
                <a:blip r:embed="rId3"/>
                <a:stretch>
                  <a:fillRect l="-1025" t="-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43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Joint Physics Analysis Center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50" y="1049482"/>
            <a:ext cx="2422707" cy="1816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8689" y="2797359"/>
            <a:ext cx="240001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Exclusive reactions:</a:t>
            </a:r>
            <a:br>
              <a:rPr lang="it-IT" dirty="0"/>
            </a:br>
            <a:r>
              <a:rPr lang="it-IT" dirty="0"/>
              <a:t>2008.01001</a:t>
            </a:r>
          </a:p>
          <a:p>
            <a:pPr algn="r"/>
            <a:endParaRPr lang="it-IT" dirty="0"/>
          </a:p>
          <a:p>
            <a:pPr algn="r"/>
            <a:r>
              <a:rPr lang="it-IT" dirty="0"/>
              <a:t>Inclusive reactions:</a:t>
            </a:r>
            <a:br>
              <a:rPr lang="it-IT" dirty="0"/>
            </a:br>
            <a:r>
              <a:rPr lang="it-IT" dirty="0"/>
              <a:t>2209.05882</a:t>
            </a:r>
          </a:p>
          <a:p>
            <a:pPr algn="r"/>
            <a:endParaRPr lang="it-IT" dirty="0"/>
          </a:p>
          <a:p>
            <a:pPr algn="r"/>
            <a:r>
              <a:rPr lang="it-IT" dirty="0"/>
              <a:t>Code available on</a:t>
            </a:r>
            <a:br>
              <a:rPr lang="it-IT" dirty="0"/>
            </a:br>
            <a:r>
              <a:rPr lang="it-IT" dirty="0"/>
              <a:t>https://github.com/</a:t>
            </a:r>
            <a:br>
              <a:rPr lang="it-IT" dirty="0"/>
            </a:br>
            <a:r>
              <a:rPr lang="it-IT" dirty="0"/>
              <a:t>dwinney/jpacPhoto</a:t>
            </a:r>
          </a:p>
          <a:p>
            <a:pPr algn="r"/>
            <a:endParaRPr lang="it-IT" dirty="0"/>
          </a:p>
          <a:p>
            <a:pPr algn="r"/>
            <a:r>
              <a:rPr lang="it-IT" dirty="0"/>
              <a:t>https://jpac-physics.org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8DA009ED-85E2-FA1B-DA91-092BD12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9DF30F99-2D1A-A414-0957-0CDAE06B5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11195" r="17969" b="48050"/>
          <a:stretch/>
        </p:blipFill>
        <p:spPr>
          <a:xfrm>
            <a:off x="87052" y="1216324"/>
            <a:ext cx="6252243" cy="4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7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431C910-D7FB-0FD0-A99C-1C8456DE07B5}"/>
              </a:ext>
            </a:extLst>
          </p:cNvPr>
          <p:cNvSpPr/>
          <p:nvPr/>
        </p:nvSpPr>
        <p:spPr>
          <a:xfrm>
            <a:off x="183673" y="2993366"/>
            <a:ext cx="2435732" cy="313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Photoproduction</a:t>
            </a:r>
            <a:r>
              <a:rPr lang="it-IT" sz="3600" dirty="0"/>
              <a:t> </a:t>
            </a:r>
            <a:r>
              <a:rPr lang="it-IT" sz="3600" dirty="0" err="1"/>
              <a:t>generalities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E6DAFC3-A579-ADB6-2C2E-F89E36674FEC}"/>
                  </a:ext>
                </a:extLst>
              </p:cNvPr>
              <p:cNvSpPr txBox="1"/>
              <p:nvPr/>
            </p:nvSpPr>
            <p:spPr>
              <a:xfrm>
                <a:off x="3157268" y="1324594"/>
                <a:ext cx="5529532" cy="4416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If the </a:t>
                </a:r>
                <a:r>
                  <a:rPr lang="it-IT" dirty="0" err="1"/>
                  <a:t>photon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(quasi-)</a:t>
                </a:r>
                <a:r>
                  <a:rPr lang="it-IT" dirty="0" err="1"/>
                  <a:t>real</a:t>
                </a:r>
                <a:r>
                  <a:rPr lang="it-IT" dirty="0"/>
                  <a:t>, </a:t>
                </a:r>
                <a:r>
                  <a:rPr lang="it-IT" dirty="0" err="1"/>
                  <a:t>there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no hard scale </a:t>
                </a:r>
                <a:r>
                  <a:rPr lang="it-IT" dirty="0" err="1"/>
                  <a:t>that</a:t>
                </a:r>
                <a:r>
                  <a:rPr lang="it-IT" dirty="0"/>
                  <a:t> controls the </a:t>
                </a:r>
                <a:r>
                  <a:rPr lang="it-IT" dirty="0" err="1"/>
                  <a:t>process</a:t>
                </a:r>
                <a:r>
                  <a:rPr lang="it-IT" dirty="0"/>
                  <a:t>, no perturbative </a:t>
                </a: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occurs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At low energies, one can study </a:t>
                </a:r>
                <a:r>
                  <a:rPr lang="it-IT" dirty="0" err="1"/>
                  <a:t>nucleon</a:t>
                </a:r>
                <a:r>
                  <a:rPr lang="it-IT" dirty="0"/>
                  <a:t> </a:t>
                </a:r>
                <a:r>
                  <a:rPr lang="it-IT" dirty="0" err="1"/>
                  <a:t>excitations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At </a:t>
                </a:r>
                <a:r>
                  <a:rPr lang="it-IT" dirty="0" err="1"/>
                  <a:t>higher</a:t>
                </a:r>
                <a:r>
                  <a:rPr lang="it-IT" dirty="0"/>
                  <a:t> energies, the </a:t>
                </a:r>
                <a:r>
                  <a:rPr lang="it-IT" dirty="0" err="1"/>
                  <a:t>forward</a:t>
                </a:r>
                <a:r>
                  <a:rPr lang="it-IT" dirty="0"/>
                  <a:t> </a:t>
                </a:r>
                <a:r>
                  <a:rPr lang="it-IT" dirty="0" err="1"/>
                  <a:t>region</a:t>
                </a:r>
                <a:r>
                  <a:rPr lang="it-IT" dirty="0"/>
                  <a:t> can be </a:t>
                </a:r>
                <a:r>
                  <a:rPr lang="it-IT" dirty="0" err="1"/>
                  <a:t>understood</a:t>
                </a:r>
                <a:r>
                  <a:rPr lang="it-IT" dirty="0"/>
                  <a:t> in </a:t>
                </a:r>
                <a:r>
                  <a:rPr lang="it-IT" dirty="0" err="1"/>
                  <a:t>terms</a:t>
                </a:r>
                <a:r>
                  <a:rPr lang="it-IT" dirty="0"/>
                  <a:t> of t-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exchanges</a:t>
                </a:r>
                <a:r>
                  <a:rPr lang="it-IT" dirty="0"/>
                  <a:t> of towers of </a:t>
                </a:r>
                <a:r>
                  <a:rPr lang="it-IT" dirty="0" err="1"/>
                  <a:t>particles</a:t>
                </a:r>
                <a:r>
                  <a:rPr lang="it-IT" dirty="0"/>
                  <a:t> of </a:t>
                </a:r>
                <a:r>
                  <a:rPr lang="it-IT" dirty="0" err="1"/>
                  <a:t>increasing</a:t>
                </a:r>
                <a:r>
                  <a:rPr lang="it-IT" dirty="0"/>
                  <a:t> spin (</a:t>
                </a:r>
                <a:r>
                  <a:rPr lang="it-IT" dirty="0" err="1"/>
                  <a:t>Reggeons</a:t>
                </a:r>
                <a:r>
                  <a:rPr lang="it-IT" dirty="0"/>
                  <a:t>)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dirty="0" err="1"/>
                  <a:t>where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depend</a:t>
                </a:r>
                <a:r>
                  <a:rPr lang="it-IT" dirty="0"/>
                  <a:t> on the </a:t>
                </a:r>
                <a:r>
                  <a:rPr lang="it-IT" dirty="0" err="1"/>
                  <a:t>specific</a:t>
                </a:r>
                <a:r>
                  <a:rPr lang="it-IT" dirty="0"/>
                  <a:t> </a:t>
                </a:r>
                <a:r>
                  <a:rPr lang="it-IT" dirty="0" err="1"/>
                  <a:t>exchange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The </a:t>
                </a:r>
                <a:r>
                  <a:rPr lang="it-IT" dirty="0" err="1"/>
                  <a:t>greatest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≃1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corresponds</a:t>
                </a:r>
                <a:r>
                  <a:rPr lang="it-IT" dirty="0"/>
                  <a:t> to the </a:t>
                </a:r>
                <a:r>
                  <a:rPr lang="it-IT" dirty="0" err="1"/>
                  <a:t>Pomeron</a:t>
                </a:r>
                <a:r>
                  <a:rPr lang="it-IT" dirty="0"/>
                  <a:t> (</a:t>
                </a:r>
                <a:r>
                  <a:rPr lang="it-IT" dirty="0" err="1"/>
                  <a:t>glueball</a:t>
                </a:r>
                <a:r>
                  <a:rPr lang="it-IT" dirty="0"/>
                  <a:t>) </a:t>
                </a:r>
                <a:r>
                  <a:rPr lang="it-IT" dirty="0" err="1"/>
                  <a:t>trajectory</a:t>
                </a:r>
                <a:r>
                  <a:rPr lang="it-IT" dirty="0"/>
                  <a:t>, with vacuum quantum </a:t>
                </a:r>
                <a:r>
                  <a:rPr lang="it-IT" dirty="0" err="1"/>
                  <a:t>numbers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E6DAFC3-A579-ADB6-2C2E-F89E3667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268" y="1324594"/>
                <a:ext cx="5529532" cy="4416722"/>
              </a:xfrm>
              <a:prstGeom prst="rect">
                <a:avLst/>
              </a:prstGeom>
              <a:blipFill>
                <a:blip r:embed="rId4"/>
                <a:stretch>
                  <a:fillRect l="-992" t="-690" r="-882" b="-1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">
            <a:extLst>
              <a:ext uri="{FF2B5EF4-FFF2-40B4-BE49-F238E27FC236}">
                <a16:creationId xmlns:a16="http://schemas.microsoft.com/office/drawing/2014/main" id="{0488FABE-A1C2-9B95-35A2-79100ACA91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183673" y="1126407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9D49CC6-AE64-32C4-63DB-BAB8F6D648E6}"/>
                  </a:ext>
                </a:extLst>
              </p:cNvPr>
              <p:cNvSpPr txBox="1"/>
              <p:nvPr/>
            </p:nvSpPr>
            <p:spPr>
              <a:xfrm>
                <a:off x="1811547" y="1083277"/>
                <a:ext cx="52735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400" b="0" dirty="0"/>
                  <a:t> 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9D49CC6-AE64-32C4-63DB-BAB8F6D64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547" y="1083277"/>
                <a:ext cx="527352" cy="461665"/>
              </a:xfrm>
              <a:prstGeom prst="rect">
                <a:avLst/>
              </a:prstGeom>
              <a:blipFill>
                <a:blip r:embed="rId6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D77D1A0-C28C-6017-8EBF-05DB10680C99}"/>
                  </a:ext>
                </a:extLst>
              </p:cNvPr>
              <p:cNvSpPr txBox="1"/>
              <p:nvPr/>
            </p:nvSpPr>
            <p:spPr>
              <a:xfrm>
                <a:off x="879894" y="2036300"/>
                <a:ext cx="107830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D77D1A0-C28C-6017-8EBF-05DB10680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4" y="2036300"/>
                <a:ext cx="10783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 descr="Immagine che contiene schermata, cerchio, Elementi grafici, design&#10;&#10;Descrizione generata automaticamente">
            <a:extLst>
              <a:ext uri="{FF2B5EF4-FFF2-40B4-BE49-F238E27FC236}">
                <a16:creationId xmlns:a16="http://schemas.microsoft.com/office/drawing/2014/main" id="{2D9AEE84-0475-D6C1-827F-AC5FFAA24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" y="3117317"/>
            <a:ext cx="2041969" cy="2791051"/>
          </a:xfrm>
          <a:prstGeom prst="rect">
            <a:avLst/>
          </a:prstGeom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BA1E44E1-A4ED-8255-A7E0-22119C66DDBA}"/>
              </a:ext>
            </a:extLst>
          </p:cNvPr>
          <p:cNvSpPr/>
          <p:nvPr/>
        </p:nvSpPr>
        <p:spPr>
          <a:xfrm>
            <a:off x="1151146" y="3390181"/>
            <a:ext cx="272212" cy="293298"/>
          </a:xfrm>
          <a:custGeom>
            <a:avLst/>
            <a:gdLst>
              <a:gd name="connsiteX0" fmla="*/ 4794 w 272212"/>
              <a:gd name="connsiteY0" fmla="*/ 17253 h 293298"/>
              <a:gd name="connsiteX1" fmla="*/ 47926 w 272212"/>
              <a:gd name="connsiteY1" fmla="*/ 276045 h 293298"/>
              <a:gd name="connsiteX2" fmla="*/ 73805 w 272212"/>
              <a:gd name="connsiteY2" fmla="*/ 293298 h 293298"/>
              <a:gd name="connsiteX3" fmla="*/ 168696 w 272212"/>
              <a:gd name="connsiteY3" fmla="*/ 284672 h 293298"/>
              <a:gd name="connsiteX4" fmla="*/ 211828 w 272212"/>
              <a:gd name="connsiteY4" fmla="*/ 241540 h 293298"/>
              <a:gd name="connsiteX5" fmla="*/ 237707 w 272212"/>
              <a:gd name="connsiteY5" fmla="*/ 207034 h 293298"/>
              <a:gd name="connsiteX6" fmla="*/ 272212 w 272212"/>
              <a:gd name="connsiteY6" fmla="*/ 94891 h 293298"/>
              <a:gd name="connsiteX7" fmla="*/ 246333 w 272212"/>
              <a:gd name="connsiteY7" fmla="*/ 17253 h 293298"/>
              <a:gd name="connsiteX8" fmla="*/ 73805 w 272212"/>
              <a:gd name="connsiteY8" fmla="*/ 8627 h 293298"/>
              <a:gd name="connsiteX9" fmla="*/ 39299 w 272212"/>
              <a:gd name="connsiteY9" fmla="*/ 0 h 293298"/>
              <a:gd name="connsiteX10" fmla="*/ 4794 w 272212"/>
              <a:gd name="connsiteY10" fmla="*/ 17253 h 29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212" h="293298">
                <a:moveTo>
                  <a:pt x="4794" y="17253"/>
                </a:moveTo>
                <a:cubicBezTo>
                  <a:pt x="5621" y="37096"/>
                  <a:pt x="-22294" y="229231"/>
                  <a:pt x="47926" y="276045"/>
                </a:cubicBezTo>
                <a:lnTo>
                  <a:pt x="73805" y="293298"/>
                </a:lnTo>
                <a:cubicBezTo>
                  <a:pt x="105435" y="290423"/>
                  <a:pt x="138957" y="295824"/>
                  <a:pt x="168696" y="284672"/>
                </a:cubicBezTo>
                <a:cubicBezTo>
                  <a:pt x="187734" y="277533"/>
                  <a:pt x="198320" y="256737"/>
                  <a:pt x="211828" y="241540"/>
                </a:cubicBezTo>
                <a:cubicBezTo>
                  <a:pt x="221380" y="230794"/>
                  <a:pt x="231277" y="219894"/>
                  <a:pt x="237707" y="207034"/>
                </a:cubicBezTo>
                <a:cubicBezTo>
                  <a:pt x="261840" y="158768"/>
                  <a:pt x="262883" y="141540"/>
                  <a:pt x="272212" y="94891"/>
                </a:cubicBezTo>
                <a:cubicBezTo>
                  <a:pt x="263586" y="69012"/>
                  <a:pt x="271350" y="28130"/>
                  <a:pt x="246333" y="17253"/>
                </a:cubicBezTo>
                <a:cubicBezTo>
                  <a:pt x="193527" y="-5706"/>
                  <a:pt x="131187" y="13409"/>
                  <a:pt x="73805" y="8627"/>
                </a:cubicBezTo>
                <a:cubicBezTo>
                  <a:pt x="61990" y="7642"/>
                  <a:pt x="50801" y="2876"/>
                  <a:pt x="39299" y="0"/>
                </a:cubicBezTo>
                <a:lnTo>
                  <a:pt x="4794" y="1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4E45911-CD22-F66F-7F98-7E7806E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74378" y="5076018"/>
            <a:ext cx="4302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</a:t>
            </a:r>
            <a:r>
              <a:rPr lang="it-IT" dirty="0" err="1">
                <a:solidFill>
                  <a:srgbClr val="FF0000"/>
                </a:solidFill>
              </a:rPr>
              <a:t>quarkonium</a:t>
            </a:r>
            <a:r>
              <a:rPr lang="it-IT" dirty="0">
                <a:solidFill>
                  <a:srgbClr val="FF0000"/>
                </a:solidFill>
              </a:rPr>
              <a:t> V</a:t>
            </a:r>
          </a:p>
          <a:p>
            <a:r>
              <a:rPr lang="it-IT" dirty="0">
                <a:solidFill>
                  <a:srgbClr val="FF0000"/>
                </a:solidFill>
              </a:rPr>
              <a:t>….</a:t>
            </a:r>
            <a:r>
              <a:rPr lang="it-IT" dirty="0" err="1">
                <a:solidFill>
                  <a:srgbClr val="FF0000"/>
                </a:solidFill>
              </a:rPr>
              <a:t>we’ll</a:t>
            </a:r>
            <a:r>
              <a:rPr lang="it-IT" dirty="0">
                <a:solidFill>
                  <a:srgbClr val="FF0000"/>
                </a:solidFill>
              </a:rPr>
              <a:t> come back to </a:t>
            </a:r>
            <a:r>
              <a:rPr lang="it-IT" dirty="0" err="1">
                <a:solidFill>
                  <a:srgbClr val="FF0000"/>
                </a:solidFill>
              </a:rPr>
              <a:t>that</a:t>
            </a:r>
            <a:r>
              <a:rPr lang="it-IT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8B6C94B-CBFB-6236-8E7A-F7047782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78801C-9B8C-5962-AEA0-3B8DBFF7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97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E42737CA-D217-318A-FD9B-DBC431DB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59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 err="1"/>
                  <a:t>Reggeized</a:t>
                </a:r>
                <a:r>
                  <a:rPr lang="en-US" sz="2000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low energy,</a:t>
            </a:r>
            <a:br>
              <a:rPr lang="it-IT" dirty="0"/>
            </a:br>
            <a:r>
              <a:rPr lang="it-IT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high energy, </a:t>
                </a:r>
                <a:br>
                  <a:rPr lang="it-IT" dirty="0"/>
                </a:br>
                <a:r>
                  <a:rPr lang="it-IT" dirty="0"/>
                  <a:t>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99E1DCB-D453-5441-FDB8-B55C32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102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14850A91-2D45-3922-5FD9-40CCCC922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3208871-3021-194B-7C58-F7042B4803E6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DD0376-2730-A941-6486-4609F596EE50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0F4DB63-2CAC-FDF5-18AC-1DA5C8212422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AF3508-5B6B-18EA-C8E8-D6C39BA43C26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Experiments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</a:t>
            </a:r>
            <a:r>
              <a:rPr lang="it-IT" sz="3600" dirty="0" err="1"/>
              <a:t>JLab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29AA8-16C6-1DCA-A067-9EB3438267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0"/>
          <a:stretch/>
        </p:blipFill>
        <p:spPr>
          <a:xfrm>
            <a:off x="1344283" y="316524"/>
            <a:ext cx="5500669" cy="5685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9CAB1E-B5E1-CDA0-4711-15562C9C1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76" y="2881684"/>
            <a:ext cx="1977176" cy="68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B5728D8-9B0D-A3E0-78DD-C550FEA91E6F}"/>
                  </a:ext>
                </a:extLst>
              </p:cNvPr>
              <p:cNvSpPr txBox="1"/>
              <p:nvPr/>
            </p:nvSpPr>
            <p:spPr>
              <a:xfrm>
                <a:off x="5020985" y="3644594"/>
                <a:ext cx="184736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it-IT" sz="2200" dirty="0"/>
                  <a:t> photons/s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B5728D8-9B0D-A3E0-78DD-C550FEA91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985" y="3644594"/>
                <a:ext cx="1847365" cy="430887"/>
              </a:xfrm>
              <a:prstGeom prst="rect">
                <a:avLst/>
              </a:prstGeom>
              <a:blipFill>
                <a:blip r:embed="rId5"/>
                <a:stretch>
                  <a:fillRect l="-330" t="-9859" r="-3300" b="-267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DB42AAC-4CDF-DEC2-DE96-9195416D5231}"/>
                  </a:ext>
                </a:extLst>
              </p:cNvPr>
              <p:cNvSpPr txBox="1"/>
              <p:nvPr/>
            </p:nvSpPr>
            <p:spPr>
              <a:xfrm>
                <a:off x="0" y="5251091"/>
                <a:ext cx="319299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SoLiD </a:t>
                </a:r>
                <a:r>
                  <a:rPr lang="it-IT" sz="2200" dirty="0" err="1"/>
                  <a:t>experiment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planned</a:t>
                </a:r>
                <a:br>
                  <a:rPr lang="it-IT" sz="2200" dirty="0"/>
                </a:br>
                <a:r>
                  <a:rPr lang="it-IT" sz="22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39</m:t>
                        </m:r>
                      </m:sup>
                    </m:sSup>
                  </m:oMath>
                </a14:m>
                <a:r>
                  <a:rPr lang="it-IT" sz="2200" dirty="0"/>
                  <a:t> electrons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it-IT" sz="22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sz="2200" dirty="0"/>
                  <a:t>)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DB42AAC-4CDF-DEC2-DE96-9195416D5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51091"/>
                <a:ext cx="3192990" cy="769441"/>
              </a:xfrm>
              <a:prstGeom prst="rect">
                <a:avLst/>
              </a:prstGeom>
              <a:blipFill>
                <a:blip r:embed="rId6"/>
                <a:stretch>
                  <a:fillRect l="-2481" t="-4724" r="-1718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9E57192-9601-DB89-37E2-CC914C3CFCD0}"/>
                  </a:ext>
                </a:extLst>
              </p:cNvPr>
              <p:cNvSpPr txBox="1"/>
              <p:nvPr/>
            </p:nvSpPr>
            <p:spPr>
              <a:xfrm>
                <a:off x="4234664" y="5269332"/>
                <a:ext cx="500566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Beam energy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just </a:t>
                </a:r>
                <a:r>
                  <a:rPr lang="it-IT" sz="2200" dirty="0" err="1"/>
                  <a:t>enough</a:t>
                </a:r>
                <a:r>
                  <a:rPr lang="it-IT" sz="2200" dirty="0"/>
                  <a:t> to study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br>
                  <a:rPr lang="it-IT" sz="2200" dirty="0"/>
                </a:br>
                <a:r>
                  <a:rPr lang="it-IT" sz="2200" dirty="0"/>
                  <a:t>production up to 1 GeV </a:t>
                </a:r>
                <a:r>
                  <a:rPr lang="it-IT" sz="2200" dirty="0" err="1"/>
                  <a:t>above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threshold</a:t>
                </a:r>
                <a:endParaRPr lang="it-IT" sz="22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9E57192-9601-DB89-37E2-CC914C3CF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664" y="5269332"/>
                <a:ext cx="5005664" cy="769441"/>
              </a:xfrm>
              <a:prstGeom prst="rect">
                <a:avLst/>
              </a:prstGeom>
              <a:blipFill>
                <a:blip r:embed="rId7"/>
                <a:stretch>
                  <a:fillRect l="-1583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274418F-C444-F2CC-ECDC-AE3D4B4B5A26}"/>
                  </a:ext>
                </a:extLst>
              </p:cNvPr>
              <p:cNvSpPr txBox="1"/>
              <p:nvPr/>
            </p:nvSpPr>
            <p:spPr>
              <a:xfrm>
                <a:off x="0" y="1303112"/>
                <a:ext cx="500566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Beam energy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just </a:t>
                </a:r>
                <a:r>
                  <a:rPr lang="it-IT" sz="2200" dirty="0" err="1"/>
                  <a:t>enough</a:t>
                </a:r>
                <a:r>
                  <a:rPr lang="it-IT" sz="2200" dirty="0"/>
                  <a:t> to study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br>
                  <a:rPr lang="it-IT" sz="2200" dirty="0"/>
                </a:br>
                <a:r>
                  <a:rPr lang="it-IT" sz="2200" dirty="0"/>
                  <a:t>production up to 1 GeV </a:t>
                </a:r>
                <a:r>
                  <a:rPr lang="it-IT" sz="2200" dirty="0" err="1"/>
                  <a:t>above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threshold</a:t>
                </a:r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274418F-C444-F2CC-ECDC-AE3D4B4B5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03112"/>
                <a:ext cx="5005664" cy="769441"/>
              </a:xfrm>
              <a:prstGeom prst="rect">
                <a:avLst/>
              </a:prstGeom>
              <a:blipFill>
                <a:blip r:embed="rId8"/>
                <a:stretch>
                  <a:fillRect l="-1583" t="-5556" b="-150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726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314268" y="1138258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At </a:t>
            </a:r>
            <a:r>
              <a:rPr lang="it-IT" sz="1758" dirty="0" err="1"/>
              <a:t>higher</a:t>
            </a:r>
            <a:r>
              <a:rPr lang="it-IT" sz="1758" dirty="0"/>
              <a:t> energies the triple Regge regime </a:t>
            </a:r>
            <a:r>
              <a:rPr lang="it-IT" sz="1758" dirty="0" err="1"/>
              <a:t>is</a:t>
            </a:r>
            <a:r>
              <a:rPr lang="it-IT" sz="1758" dirty="0"/>
              <a:t> </a:t>
            </a:r>
            <a:r>
              <a:rPr lang="it-IT" sz="1758" dirty="0" err="1"/>
              <a:t>reached</a:t>
            </a:r>
            <a:r>
              <a:rPr lang="it-IT" sz="1758" dirty="0"/>
              <a:t>, cross </a:t>
            </a:r>
            <a:r>
              <a:rPr lang="it-IT" sz="1758" dirty="0" err="1"/>
              <a:t>sections</a:t>
            </a:r>
            <a:r>
              <a:rPr lang="it-IT" sz="1758" dirty="0"/>
              <a:t> saturate</a:t>
            </a:r>
            <a:endParaRPr lang="en-US" sz="1758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1456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" y="4102633"/>
            <a:ext cx="8852084" cy="1955984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6178B8-FC86-2DCD-7E79-DEF8968C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8763" y="2139367"/>
            <a:ext cx="1197958" cy="1173830"/>
            <a:chOff x="1104567" y="1934217"/>
            <a:chExt cx="2052746" cy="2011402"/>
          </a:xfrm>
        </p:grpSpPr>
        <p:sp>
          <p:nvSpPr>
            <p:cNvPr id="11" name="Oval 10"/>
            <p:cNvSpPr/>
            <p:nvPr/>
          </p:nvSpPr>
          <p:spPr>
            <a:xfrm>
              <a:off x="1104567" y="1934217"/>
              <a:ext cx="2052746" cy="20114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IT" sz="3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2" name="Ova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 l="-4110" b="-1388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 rot="2133737" flipH="1">
              <a:off x="1923223" y="2418525"/>
              <a:ext cx="1080689" cy="419130"/>
              <a:chOff x="2856975" y="2759743"/>
              <a:chExt cx="2607154" cy="1011146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565350" y="3058520"/>
                <a:ext cx="1042996" cy="474428"/>
              </a:xfrm>
              <a:custGeom>
                <a:avLst/>
                <a:gdLst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55495 h 755495"/>
                  <a:gd name="connsiteX1" fmla="*/ 205274 w 1371600"/>
                  <a:gd name="connsiteY1" fmla="*/ 65030 h 755495"/>
                  <a:gd name="connsiteX2" fmla="*/ 438539 w 1371600"/>
                  <a:gd name="connsiteY2" fmla="*/ 690181 h 755495"/>
                  <a:gd name="connsiteX3" fmla="*/ 223935 w 1371600"/>
                  <a:gd name="connsiteY3" fmla="*/ 671520 h 755495"/>
                  <a:gd name="connsiteX4" fmla="*/ 531845 w 1371600"/>
                  <a:gd name="connsiteY4" fmla="*/ 37038 h 755495"/>
                  <a:gd name="connsiteX5" fmla="*/ 765110 w 1371600"/>
                  <a:gd name="connsiteY5" fmla="*/ 662189 h 755495"/>
                  <a:gd name="connsiteX6" fmla="*/ 559837 w 1371600"/>
                  <a:gd name="connsiteY6" fmla="*/ 652859 h 755495"/>
                  <a:gd name="connsiteX7" fmla="*/ 905070 w 1371600"/>
                  <a:gd name="connsiteY7" fmla="*/ 37038 h 755495"/>
                  <a:gd name="connsiteX8" fmla="*/ 1101012 w 1371600"/>
                  <a:gd name="connsiteY8" fmla="*/ 615536 h 755495"/>
                  <a:gd name="connsiteX9" fmla="*/ 895739 w 1371600"/>
                  <a:gd name="connsiteY9" fmla="*/ 615536 h 755495"/>
                  <a:gd name="connsiteX10" fmla="*/ 1194319 w 1371600"/>
                  <a:gd name="connsiteY10" fmla="*/ 46369 h 755495"/>
                  <a:gd name="connsiteX11" fmla="*/ 1371600 w 1371600"/>
                  <a:gd name="connsiteY11" fmla="*/ 512900 h 755495"/>
                  <a:gd name="connsiteX0" fmla="*/ 0 w 1371600"/>
                  <a:gd name="connsiteY0" fmla="*/ 755495 h 778993"/>
                  <a:gd name="connsiteX1" fmla="*/ 205274 w 1371600"/>
                  <a:gd name="connsiteY1" fmla="*/ 65030 h 778993"/>
                  <a:gd name="connsiteX2" fmla="*/ 438539 w 1371600"/>
                  <a:gd name="connsiteY2" fmla="*/ 690181 h 778993"/>
                  <a:gd name="connsiteX3" fmla="*/ 223935 w 1371600"/>
                  <a:gd name="connsiteY3" fmla="*/ 671520 h 778993"/>
                  <a:gd name="connsiteX4" fmla="*/ 531845 w 1371600"/>
                  <a:gd name="connsiteY4" fmla="*/ 37038 h 778993"/>
                  <a:gd name="connsiteX5" fmla="*/ 765110 w 1371600"/>
                  <a:gd name="connsiteY5" fmla="*/ 662189 h 778993"/>
                  <a:gd name="connsiteX6" fmla="*/ 559837 w 1371600"/>
                  <a:gd name="connsiteY6" fmla="*/ 652859 h 778993"/>
                  <a:gd name="connsiteX7" fmla="*/ 905070 w 1371600"/>
                  <a:gd name="connsiteY7" fmla="*/ 37038 h 778993"/>
                  <a:gd name="connsiteX8" fmla="*/ 1101012 w 1371600"/>
                  <a:gd name="connsiteY8" fmla="*/ 615536 h 778993"/>
                  <a:gd name="connsiteX9" fmla="*/ 895739 w 1371600"/>
                  <a:gd name="connsiteY9" fmla="*/ 615536 h 778993"/>
                  <a:gd name="connsiteX10" fmla="*/ 1194319 w 1371600"/>
                  <a:gd name="connsiteY10" fmla="*/ 46369 h 778993"/>
                  <a:gd name="connsiteX11" fmla="*/ 1371600 w 1371600"/>
                  <a:gd name="connsiteY11" fmla="*/ 512900 h 778993"/>
                  <a:gd name="connsiteX0" fmla="*/ 0 w 1371600"/>
                  <a:gd name="connsiteY0" fmla="*/ 755495 h 775053"/>
                  <a:gd name="connsiteX1" fmla="*/ 205274 w 1371600"/>
                  <a:gd name="connsiteY1" fmla="*/ 65030 h 775053"/>
                  <a:gd name="connsiteX2" fmla="*/ 438539 w 1371600"/>
                  <a:gd name="connsiteY2" fmla="*/ 690181 h 775053"/>
                  <a:gd name="connsiteX3" fmla="*/ 223935 w 1371600"/>
                  <a:gd name="connsiteY3" fmla="*/ 671520 h 775053"/>
                  <a:gd name="connsiteX4" fmla="*/ 531845 w 1371600"/>
                  <a:gd name="connsiteY4" fmla="*/ 37038 h 775053"/>
                  <a:gd name="connsiteX5" fmla="*/ 765110 w 1371600"/>
                  <a:gd name="connsiteY5" fmla="*/ 662189 h 775053"/>
                  <a:gd name="connsiteX6" fmla="*/ 559837 w 1371600"/>
                  <a:gd name="connsiteY6" fmla="*/ 652859 h 775053"/>
                  <a:gd name="connsiteX7" fmla="*/ 905070 w 1371600"/>
                  <a:gd name="connsiteY7" fmla="*/ 37038 h 775053"/>
                  <a:gd name="connsiteX8" fmla="*/ 1101012 w 1371600"/>
                  <a:gd name="connsiteY8" fmla="*/ 615536 h 775053"/>
                  <a:gd name="connsiteX9" fmla="*/ 895739 w 1371600"/>
                  <a:gd name="connsiteY9" fmla="*/ 615536 h 775053"/>
                  <a:gd name="connsiteX10" fmla="*/ 1194319 w 1371600"/>
                  <a:gd name="connsiteY10" fmla="*/ 46369 h 775053"/>
                  <a:gd name="connsiteX11" fmla="*/ 1371600 w 1371600"/>
                  <a:gd name="connsiteY11" fmla="*/ 512900 h 775053"/>
                  <a:gd name="connsiteX0" fmla="*/ 0 w 1371600"/>
                  <a:gd name="connsiteY0" fmla="*/ 756520 h 776078"/>
                  <a:gd name="connsiteX1" fmla="*/ 205274 w 1371600"/>
                  <a:gd name="connsiteY1" fmla="*/ 66055 h 776078"/>
                  <a:gd name="connsiteX2" fmla="*/ 438539 w 1371600"/>
                  <a:gd name="connsiteY2" fmla="*/ 691206 h 776078"/>
                  <a:gd name="connsiteX3" fmla="*/ 223935 w 1371600"/>
                  <a:gd name="connsiteY3" fmla="*/ 672545 h 776078"/>
                  <a:gd name="connsiteX4" fmla="*/ 531845 w 1371600"/>
                  <a:gd name="connsiteY4" fmla="*/ 38063 h 776078"/>
                  <a:gd name="connsiteX5" fmla="*/ 765110 w 1371600"/>
                  <a:gd name="connsiteY5" fmla="*/ 663214 h 776078"/>
                  <a:gd name="connsiteX6" fmla="*/ 559837 w 1371600"/>
                  <a:gd name="connsiteY6" fmla="*/ 653884 h 776078"/>
                  <a:gd name="connsiteX7" fmla="*/ 905070 w 1371600"/>
                  <a:gd name="connsiteY7" fmla="*/ 38063 h 776078"/>
                  <a:gd name="connsiteX8" fmla="*/ 1101012 w 1371600"/>
                  <a:gd name="connsiteY8" fmla="*/ 616561 h 776078"/>
                  <a:gd name="connsiteX9" fmla="*/ 895739 w 1371600"/>
                  <a:gd name="connsiteY9" fmla="*/ 616561 h 776078"/>
                  <a:gd name="connsiteX10" fmla="*/ 1194319 w 1371600"/>
                  <a:gd name="connsiteY10" fmla="*/ 47394 h 776078"/>
                  <a:gd name="connsiteX11" fmla="*/ 1371600 w 1371600"/>
                  <a:gd name="connsiteY11" fmla="*/ 513925 h 776078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1600" h="773138">
                    <a:moveTo>
                      <a:pt x="0" y="753580"/>
                    </a:moveTo>
                    <a:cubicBezTo>
                      <a:pt x="68425" y="523425"/>
                      <a:pt x="132184" y="74001"/>
                      <a:pt x="205274" y="63115"/>
                    </a:cubicBezTo>
                    <a:cubicBezTo>
                      <a:pt x="278364" y="52229"/>
                      <a:pt x="515026" y="605037"/>
                      <a:pt x="438539" y="688266"/>
                    </a:cubicBezTo>
                    <a:cubicBezTo>
                      <a:pt x="362052" y="771495"/>
                      <a:pt x="285567" y="728004"/>
                      <a:pt x="223935" y="669605"/>
                    </a:cubicBezTo>
                    <a:cubicBezTo>
                      <a:pt x="162303" y="611206"/>
                      <a:pt x="454090" y="-173261"/>
                      <a:pt x="531845" y="35123"/>
                    </a:cubicBezTo>
                    <a:lnTo>
                      <a:pt x="765110" y="660274"/>
                    </a:lnTo>
                    <a:cubicBezTo>
                      <a:pt x="769775" y="762911"/>
                      <a:pt x="444759" y="856218"/>
                      <a:pt x="559837" y="650944"/>
                    </a:cubicBezTo>
                    <a:lnTo>
                      <a:pt x="905070" y="35123"/>
                    </a:lnTo>
                    <a:cubicBezTo>
                      <a:pt x="995266" y="28903"/>
                      <a:pt x="1179339" y="531626"/>
                      <a:pt x="1101012" y="613621"/>
                    </a:cubicBezTo>
                    <a:cubicBezTo>
                      <a:pt x="1022685" y="695616"/>
                      <a:pt x="959211" y="673253"/>
                      <a:pt x="895739" y="613621"/>
                    </a:cubicBezTo>
                    <a:cubicBezTo>
                      <a:pt x="832267" y="553989"/>
                      <a:pt x="1135225" y="-111056"/>
                      <a:pt x="1194319" y="44454"/>
                    </a:cubicBezTo>
                    <a:lnTo>
                      <a:pt x="1371600" y="510985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Oval 14"/>
                  <p:cNvSpPr/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solidFill>
                    <a:srgbClr val="FF66CC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5" name="Oval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blipFill rotWithShape="0">
                    <a:blip r:embed="rId4"/>
                    <a:stretch>
                      <a:fillRect l="-53488" t="-16279" r="-44186" b="-44186"/>
                    </a:stretch>
                  </a:blipFill>
                  <a:ln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Oval 15"/>
                  <p:cNvSpPr/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Oval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25581" t="-2273" b="-909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/>
                <p:cNvSpPr/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7" name="Oval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30556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0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000" b="1" dirty="0">
                  <a:solidFill>
                    <a:srgbClr val="0000FF"/>
                  </a:solidFill>
                </a:endParaRPr>
              </a:p>
              <a:p>
                <a:r>
                  <a:rPr lang="it-IT" sz="20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blipFill rotWithShape="0">
                <a:blip r:embed="rId7"/>
                <a:stretch>
                  <a:fillRect l="-1754" t="-11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Constituent gluon (quasiparticle excitation),</a:t>
                </a:r>
                <a:br>
                  <a:rPr lang="it-IT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, 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blipFill rotWithShape="0">
                <a:blip r:embed="rId9"/>
                <a:stretch>
                  <a:fillRect l="-1282" t="-5660" r="-570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0" y="3936011"/>
            <a:ext cx="3747241" cy="2626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9" y="3936011"/>
            <a:ext cx="3747241" cy="2619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21" y="4313943"/>
            <a:ext cx="306911" cy="3069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49" y="4290494"/>
            <a:ext cx="306911" cy="306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2841" b="36544"/>
          <a:stretch/>
        </p:blipFill>
        <p:spPr>
          <a:xfrm>
            <a:off x="6322979" y="756312"/>
            <a:ext cx="991491" cy="2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0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</p:spTree>
    <p:extLst>
      <p:ext uri="{BB962C8B-B14F-4D97-AF65-F5344CB8AC3E}">
        <p14:creationId xmlns:p14="http://schemas.microsoft.com/office/powerpoint/2010/main" val="177213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8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113665" y="1128120"/>
            <a:ext cx="1111073" cy="369332"/>
            <a:chOff x="7691495" y="972477"/>
            <a:chExt cx="1111073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958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81199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An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isoscalar</a:t>
                </a:r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/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There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recent</a:t>
                </a:r>
                <a:r>
                  <a:rPr lang="it-IT" sz="2400" dirty="0"/>
                  <a:t> claim by BESIII in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of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activity in </a:t>
                </a:r>
                <a:r>
                  <a:rPr lang="it-IT" sz="2400" i="1" dirty="0"/>
                  <a:t>P</a:t>
                </a:r>
                <a:r>
                  <a:rPr lang="it-IT" sz="2400" dirty="0"/>
                  <a:t>-</a:t>
                </a:r>
                <a:r>
                  <a:rPr lang="it-IT" sz="2400" dirty="0" err="1"/>
                  <a:t>wave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blipFill>
                <a:blip r:embed="rId4"/>
                <a:stretch>
                  <a:fillRect l="-1472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824C45E-5740-CD84-023E-0ACA9C8A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3" y="2714536"/>
            <a:ext cx="4265916" cy="3213888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60A98F5F-D497-3930-688C-952A87DAF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07" y="3058788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/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Not </a:t>
                </a:r>
                <a:r>
                  <a:rPr lang="it-IT" sz="2400" dirty="0" err="1"/>
                  <a:t>enough</a:t>
                </a:r>
                <a:r>
                  <a:rPr lang="it-IT" sz="2400" dirty="0"/>
                  <a:t> information</a:t>
                </a:r>
                <a:br>
                  <a:rPr lang="it-IT" sz="2400" dirty="0"/>
                </a:br>
                <a:r>
                  <a:rPr lang="it-IT" sz="2400" dirty="0"/>
                  <a:t>to </a:t>
                </a:r>
                <a:r>
                  <a:rPr lang="it-IT" sz="2400" dirty="0" err="1"/>
                  <a:t>perform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similar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…</a:t>
                </a:r>
                <a:br>
                  <a:rPr lang="it-IT" sz="2400" dirty="0"/>
                </a:br>
                <a:r>
                  <a:rPr lang="it-IT" sz="2400" dirty="0"/>
                  <a:t>stay </a:t>
                </a:r>
                <a:r>
                  <a:rPr lang="it-IT" sz="2400" dirty="0" err="1"/>
                  <a:t>tuned</a:t>
                </a:r>
                <a:r>
                  <a:rPr lang="it-IT" sz="2400" dirty="0"/>
                  <a:t>!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1855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dirty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188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blipFill>
                <a:blip r:embed="rId7"/>
                <a:stretch>
                  <a:fillRect l="-2089" t="-18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20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Photoproduction</a:t>
            </a:r>
            <a:r>
              <a:rPr lang="it-IT" sz="3600" dirty="0"/>
              <a:t> in </a:t>
            </a:r>
            <a:r>
              <a:rPr lang="it-IT" sz="3600" dirty="0" err="1"/>
              <a:t>fixed</a:t>
            </a:r>
            <a:r>
              <a:rPr lang="it-IT" sz="3600" dirty="0"/>
              <a:t>-target </a:t>
            </a:r>
            <a:r>
              <a:rPr lang="it-IT" sz="3600" dirty="0" err="1"/>
              <a:t>collisions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8" r="44561"/>
          <a:stretch/>
        </p:blipFill>
        <p:spPr>
          <a:xfrm>
            <a:off x="67777" y="1675767"/>
            <a:ext cx="2511972" cy="37033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5447667"/>
            <a:ext cx="1877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A. Rodas, AP </a:t>
            </a:r>
            <a:r>
              <a:rPr lang="it-IT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br>
              <a:rPr lang="it-IT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PRL122, 042002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809" b="35957" l="4438" r="23563">
                        <a14:foregroundMark x1="9813" y1="20216" x2="9813" y2="20216"/>
                        <a14:foregroundMark x1="4750" y1="31790" x2="4750" y2="31790"/>
                        <a14:foregroundMark x1="4750" y1="30247" x2="4750" y2="30247"/>
                        <a14:foregroundMark x1="6750" y1="31481" x2="6750" y2="31481"/>
                        <a14:foregroundMark x1="6875" y1="35494" x2="6875" y2="35494"/>
                        <a14:foregroundMark x1="8313" y1="30710" x2="8313" y2="30710"/>
                        <a14:foregroundMark x1="10188" y1="32253" x2="10188" y2="32253"/>
                        <a14:foregroundMark x1="11375" y1="29630" x2="11375" y2="29630"/>
                        <a14:foregroundMark x1="11375" y1="31790" x2="11375" y2="31790"/>
                        <a14:foregroundMark x1="12313" y1="31019" x2="12313" y2="31019"/>
                        <a14:foregroundMark x1="14375" y1="31790" x2="14375" y2="31790"/>
                        <a14:foregroundMark x1="16125" y1="32253" x2="16125" y2="32253"/>
                        <a14:foregroundMark x1="17563" y1="31327" x2="17563" y2="31327"/>
                        <a14:foregroundMark x1="19375" y1="32253" x2="19375" y2="32253"/>
                        <a14:foregroundMark x1="19313" y1="29784" x2="19313" y2="29784"/>
                        <a14:foregroundMark x1="20000" y1="31944" x2="20000" y2="31944"/>
                        <a14:foregroundMark x1="21500" y1="31173" x2="21500" y2="31173"/>
                        <a14:foregroundMark x1="22063" y1="32253" x2="22063" y2="32253"/>
                        <a14:foregroundMark x1="23125" y1="33951" x2="23125" y2="33951"/>
                        <a14:backgroundMark x1="16500" y1="31790" x2="16500" y2="31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3" t="11952" r="76406" b="63130"/>
          <a:stretch/>
        </p:blipFill>
        <p:spPr>
          <a:xfrm>
            <a:off x="167789" y="1781213"/>
            <a:ext cx="1785938" cy="92278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05274" y="1736075"/>
            <a:ext cx="2333452" cy="3666454"/>
            <a:chOff x="3731172" y="2456376"/>
            <a:chExt cx="2165131" cy="345388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0" r="24439"/>
            <a:stretch/>
          </p:blipFill>
          <p:spPr>
            <a:xfrm>
              <a:off x="3731172" y="2456376"/>
              <a:ext cx="2165131" cy="34538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045284" y="5001208"/>
                  <a:ext cx="105343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</m:oMath>
                    </m:oMathPara>
                  </a14:m>
                  <a:endParaRPr lang="it-IT" sz="3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5284" y="5001208"/>
                  <a:ext cx="1053430" cy="6463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itolo 1"/>
          <p:cNvSpPr txBox="1">
            <a:spLocks/>
          </p:cNvSpPr>
          <p:nvPr/>
        </p:nvSpPr>
        <p:spPr>
          <a:xfrm>
            <a:off x="2897507" y="1136312"/>
            <a:ext cx="3180663" cy="5012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800" dirty="0"/>
              <a:t>The scalar glueball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itolo 1"/>
              <p:cNvSpPr txBox="1">
                <a:spLocks/>
              </p:cNvSpPr>
              <p:nvPr/>
            </p:nvSpPr>
            <p:spPr>
              <a:xfrm>
                <a:off x="-245335" y="1092897"/>
                <a:ext cx="3180663" cy="501281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it-IT" sz="2800" dirty="0">
                    <a:solidFill>
                      <a:schemeClr val="bg1">
                        <a:lumMod val="75000"/>
                      </a:schemeClr>
                    </a:solidFill>
                  </a:rPr>
                  <a:t>The hybrid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8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5335" y="1092897"/>
                <a:ext cx="3180663" cy="501281"/>
              </a:xfrm>
              <a:prstGeom prst="rect">
                <a:avLst/>
              </a:prstGeom>
              <a:blipFill>
                <a:blip r:embed="rId8"/>
                <a:stretch>
                  <a:fillRect t="-15663" b="-337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3405274" y="5470871"/>
            <a:ext cx="1877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EPJC82, 1, 80</a:t>
            </a:r>
          </a:p>
        </p:txBody>
      </p:sp>
      <p:pic>
        <p:nvPicPr>
          <p:cNvPr id="5" name="Immagine 4" descr="Immagine che contiene cielo, cella fotovoltaica, oggetto da esterni, persona&#10;&#10;Descrizione generata automaticamente">
            <a:extLst>
              <a:ext uri="{FF2B5EF4-FFF2-40B4-BE49-F238E27FC236}">
                <a16:creationId xmlns:a16="http://schemas.microsoft.com/office/drawing/2014/main" id="{7A20F88A-B5B3-9C18-AADA-07B2B7E412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r="18532" b="9909"/>
          <a:stretch/>
        </p:blipFill>
        <p:spPr>
          <a:xfrm>
            <a:off x="6375633" y="1736075"/>
            <a:ext cx="2692167" cy="366645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945BE67C-223C-B80A-3C9C-7B7D8A7890FB}"/>
              </a:ext>
            </a:extLst>
          </p:cNvPr>
          <p:cNvSpPr txBox="1">
            <a:spLocks/>
          </p:cNvSpPr>
          <p:nvPr/>
        </p:nvSpPr>
        <p:spPr>
          <a:xfrm>
            <a:off x="6131384" y="1136312"/>
            <a:ext cx="3180663" cy="5012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XYZ </a:t>
            </a:r>
            <a:r>
              <a:rPr lang="it-IT" sz="2800" dirty="0" err="1">
                <a:solidFill>
                  <a:schemeClr val="bg1">
                    <a:lumMod val="75000"/>
                  </a:schemeClr>
                </a:solidFill>
              </a:rPr>
              <a:t>photoprod</a:t>
            </a:r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EC0DE70-9DE7-F01A-6DF7-B3D6A29F2CFA}"/>
              </a:ext>
            </a:extLst>
          </p:cNvPr>
          <p:cNvSpPr txBox="1"/>
          <p:nvPr/>
        </p:nvSpPr>
        <p:spPr>
          <a:xfrm>
            <a:off x="5461889" y="5435386"/>
            <a:ext cx="3682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M.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Albaladejo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et al., PRD102, 114010 </a:t>
            </a:r>
          </a:p>
          <a:p>
            <a:pPr algn="r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D.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Winney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AP et al., to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appear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8" name="Immagine 17" descr="Immagine che contiene palla&#10;&#10;Descrizione generata automaticamente">
            <a:extLst>
              <a:ext uri="{FF2B5EF4-FFF2-40B4-BE49-F238E27FC236}">
                <a16:creationId xmlns:a16="http://schemas.microsoft.com/office/drawing/2014/main" id="{C8B80B81-6813-51C4-59E5-693C5BC16F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11631" r="28212" b="10302"/>
          <a:stretch/>
        </p:blipFill>
        <p:spPr>
          <a:xfrm>
            <a:off x="7185305" y="3575729"/>
            <a:ext cx="641358" cy="6463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014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2515B07-842C-7E14-E853-7EA0085EB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5528"/>
            <a:ext cx="9144000" cy="49889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9EADC5D-C886-A459-8A74-DA252DB1D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463" y="5347427"/>
            <a:ext cx="2341637" cy="954728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B51E5F4E-1BDA-5099-A720-5642ADEBD111}"/>
              </a:ext>
            </a:extLst>
          </p:cNvPr>
          <p:cNvSpPr txBox="1"/>
          <p:nvPr/>
        </p:nvSpPr>
        <p:spPr>
          <a:xfrm>
            <a:off x="2611463" y="5504662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C00000"/>
                </a:solidFill>
              </a:rPr>
              <a:t>arXiv:2103.05419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Experiments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</a:t>
            </a:r>
            <a:r>
              <a:rPr lang="it-IT" sz="3600" dirty="0" err="1"/>
              <a:t>colliders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ADC978C-03F0-FD11-2482-94FFB9EEBE0E}"/>
                  </a:ext>
                </a:extLst>
              </p:cNvPr>
              <p:cNvSpPr txBox="1"/>
              <p:nvPr/>
            </p:nvSpPr>
            <p:spPr>
              <a:xfrm>
                <a:off x="3967368" y="1559975"/>
                <a:ext cx="5365630" cy="14465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>
                    <a:solidFill>
                      <a:srgbClr val="0000FF"/>
                    </a:solidFill>
                  </a:rPr>
                  <a:t>HERA </a:t>
                </a:r>
                <a:r>
                  <a:rPr lang="it-IT" sz="2200" dirty="0" err="1">
                    <a:solidFill>
                      <a:srgbClr val="0000FF"/>
                    </a:solidFill>
                  </a:rPr>
                  <a:t>has</a:t>
                </a:r>
                <a:r>
                  <a:rPr lang="it-IT" sz="2200" dirty="0">
                    <a:solidFill>
                      <a:srgbClr val="0000FF"/>
                    </a:solidFill>
                  </a:rPr>
                  <a:t> </a:t>
                </a:r>
                <a:r>
                  <a:rPr lang="it-IT" sz="2200" dirty="0" err="1">
                    <a:solidFill>
                      <a:srgbClr val="0000FF"/>
                    </a:solidFill>
                  </a:rPr>
                  <a:t>studied</a:t>
                </a:r>
                <a:r>
                  <a:rPr lang="it-IT" sz="2200" dirty="0">
                    <a:solidFill>
                      <a:srgbClr val="0000FF"/>
                    </a:solidFill>
                  </a:rPr>
                  <a:t> photo- and </a:t>
                </a:r>
                <a:r>
                  <a:rPr lang="it-IT" sz="2200" dirty="0" err="1">
                    <a:solidFill>
                      <a:srgbClr val="0000FF"/>
                    </a:solidFill>
                  </a:rPr>
                  <a:t>electroproduction</a:t>
                </a:r>
                <a:r>
                  <a:rPr lang="it-IT" sz="2200" dirty="0">
                    <a:solidFill>
                      <a:srgbClr val="0000FF"/>
                    </a:solidFill>
                  </a:rPr>
                  <a:t> of </a:t>
                </a:r>
                <a:r>
                  <a:rPr lang="it-IT" sz="2200" dirty="0" err="1">
                    <a:solidFill>
                      <a:srgbClr val="0000FF"/>
                    </a:solidFill>
                  </a:rPr>
                  <a:t>vectors</a:t>
                </a:r>
                <a:r>
                  <a:rPr lang="it-IT" sz="2200" dirty="0">
                    <a:solidFill>
                      <a:srgbClr val="0000FF"/>
                    </a:solidFill>
                  </a:rPr>
                  <a:t> </a:t>
                </a:r>
                <a:r>
                  <a:rPr lang="it-IT" sz="2200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sz="2200" dirty="0">
                    <a:solidFill>
                      <a:srgbClr val="0000FF"/>
                    </a:solidFill>
                  </a:rPr>
                  <a:t> high energies</a:t>
                </a:r>
              </a:p>
              <a:p>
                <a:endParaRPr lang="it-IT" sz="2200" dirty="0">
                  <a:solidFill>
                    <a:srgbClr val="0000FF"/>
                  </a:solidFill>
                </a:endParaRPr>
              </a:p>
              <a:p>
                <a:r>
                  <a:rPr lang="it-IT" sz="2200" dirty="0">
                    <a:solidFill>
                      <a:srgbClr val="0000FF"/>
                    </a:solidFill>
                  </a:rPr>
                  <a:t>The EIC plans to study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sz="2200" dirty="0">
                    <a:solidFill>
                      <a:srgbClr val="0000FF"/>
                    </a:solidFill>
                  </a:rPr>
                  <a:t> down to </a:t>
                </a:r>
                <a:r>
                  <a:rPr lang="it-IT" sz="2200" dirty="0" err="1">
                    <a:solidFill>
                      <a:srgbClr val="0000FF"/>
                    </a:solidFill>
                  </a:rPr>
                  <a:t>threshold</a:t>
                </a:r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ADC978C-03F0-FD11-2482-94FFB9EEB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368" y="1559975"/>
                <a:ext cx="5365630" cy="1446550"/>
              </a:xfrm>
              <a:prstGeom prst="rect">
                <a:avLst/>
              </a:prstGeom>
              <a:blipFill>
                <a:blip r:embed="rId5"/>
                <a:stretch>
                  <a:fillRect l="-1477" t="-2954" b="-75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340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clearest</a:t>
            </a:r>
            <a:r>
              <a:rPr lang="it-IT" sz="2200" dirty="0"/>
              <a:t> sign of confinement in pure Yang-Mills</a:t>
            </a:r>
            <a:br>
              <a:rPr lang="it-IT" sz="2200" dirty="0"/>
            </a:b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worst</a:t>
            </a:r>
            <a:r>
              <a:rPr lang="it-IT" sz="220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Morningstar and Peardon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Gregory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4293848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Photoproduction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fixed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-target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67780" y="1416292"/>
                <a:ext cx="92111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We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wave</a:t>
                </a:r>
                <a:r>
                  <a:rPr lang="it-IT" dirty="0"/>
                  <a:t> by BESIII to use the information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relative </a:t>
                </a:r>
                <a:r>
                  <a:rPr lang="it-IT" dirty="0" err="1"/>
                  <a:t>phase</a:t>
                </a:r>
                <a:r>
                  <a:rPr lang="it-IT" dirty="0"/>
                  <a:t>.</a:t>
                </a:r>
              </a:p>
              <a:p>
                <a:r>
                  <a:rPr lang="it-IT" dirty="0" err="1"/>
                  <a:t>Fit</a:t>
                </a:r>
                <a:r>
                  <a:rPr lang="it-IT" dirty="0"/>
                  <a:t> quality and local description improve when a third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80" y="1416292"/>
                <a:ext cx="9211112" cy="646331"/>
              </a:xfrm>
              <a:prstGeom prst="rect">
                <a:avLst/>
              </a:prstGeom>
              <a:blipFill>
                <a:blip r:embed="rId5"/>
                <a:stretch>
                  <a:fillRect l="-596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3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9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935"/>
            <a:ext cx="7173109" cy="230401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C97388A3-4D76-3E3B-3B44-ADBC8ECA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91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99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1959FDC9-2C25-8C6F-9A77-570DB52C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97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JLab</a:t>
            </a:r>
            <a:r>
              <a:rPr lang="it-IT" sz="3600" dirty="0"/>
              <a:t> vs. EIC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143" y="2522110"/>
            <a:ext cx="41749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 err="1"/>
              <a:t>Variety</a:t>
            </a:r>
            <a:r>
              <a:rPr lang="it-IT" sz="2400" dirty="0"/>
              <a:t> of target </a:t>
            </a:r>
            <a:r>
              <a:rPr lang="it-IT" sz="2400" dirty="0" err="1"/>
              <a:t>species</a:t>
            </a:r>
            <a:r>
              <a:rPr lang="it-IT" sz="2400" dirty="0"/>
              <a:t>,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Detectors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br>
              <a:rPr lang="it-IT" sz="2400" dirty="0"/>
            </a:br>
            <a:r>
              <a:rPr lang="it-IT" sz="2400" dirty="0"/>
              <a:t>(zero-angle </a:t>
            </a:r>
            <a:r>
              <a:rPr lang="it-IT" sz="2400" dirty="0" err="1"/>
              <a:t>cal</a:t>
            </a:r>
            <a:r>
              <a:rPr lang="it-IT" sz="2400" dirty="0"/>
              <a:t> </a:t>
            </a:r>
            <a:r>
              <a:rPr lang="it-IT" sz="2400" dirty="0" err="1"/>
              <a:t>required</a:t>
            </a:r>
            <a:r>
              <a:rPr lang="it-IT" sz="2400" dirty="0"/>
              <a:t>)</a:t>
            </a:r>
            <a:br>
              <a:rPr lang="it-IT" sz="2400" dirty="0"/>
            </a:b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High </a:t>
            </a:r>
            <a:r>
              <a:rPr lang="it-IT" sz="2400" dirty="0" err="1"/>
              <a:t>intensity</a:t>
            </a: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 err="1"/>
              <a:t>Smaller</a:t>
            </a:r>
            <a:r>
              <a:rPr lang="it-IT" sz="2400" dirty="0"/>
              <a:t> </a:t>
            </a:r>
            <a:r>
              <a:rPr lang="it-IT" sz="2400" dirty="0" err="1"/>
              <a:t>acceptance</a:t>
            </a:r>
            <a:endParaRPr lang="it-IT" sz="2400" dirty="0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3BAB40B-8718-9AB7-6FCF-1CE1602FBC5F}"/>
              </a:ext>
            </a:extLst>
          </p:cNvPr>
          <p:cNvSpPr txBox="1"/>
          <p:nvPr/>
        </p:nvSpPr>
        <p:spPr>
          <a:xfrm>
            <a:off x="4829951" y="2522110"/>
            <a:ext cx="42378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 err="1"/>
              <a:t>Variety</a:t>
            </a:r>
            <a:r>
              <a:rPr lang="it-IT" sz="2400" dirty="0"/>
              <a:t> of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species</a:t>
            </a:r>
            <a:r>
              <a:rPr lang="it-IT" sz="2400" dirty="0"/>
              <a:t>,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/>
              <a:t>Big «</a:t>
            </a:r>
            <a:r>
              <a:rPr lang="it-IT" sz="2400" dirty="0" err="1"/>
              <a:t>if</a:t>
            </a:r>
            <a:r>
              <a:rPr lang="it-IT" sz="2400" dirty="0"/>
              <a:t>» on </a:t>
            </a:r>
            <a:r>
              <a:rPr lang="it-IT" sz="2400" dirty="0" err="1"/>
              <a:t>timescale</a:t>
            </a:r>
            <a:r>
              <a:rPr lang="it-IT" sz="2400" dirty="0"/>
              <a:t>, </a:t>
            </a:r>
            <a:r>
              <a:rPr lang="it-IT" sz="2400" dirty="0" err="1"/>
              <a:t>accelerator</a:t>
            </a:r>
            <a:r>
              <a:rPr lang="it-IT" sz="2400" dirty="0"/>
              <a:t> and detector performances</a:t>
            </a:r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/>
              <a:t>Low </a:t>
            </a:r>
            <a:r>
              <a:rPr lang="it-IT" sz="2400" dirty="0" err="1"/>
              <a:t>intensity</a:t>
            </a: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High </a:t>
            </a:r>
            <a:r>
              <a:rPr lang="it-IT" sz="2400" dirty="0" err="1"/>
              <a:t>acceptance</a:t>
            </a:r>
            <a:endParaRPr lang="it-IT" sz="2400" dirty="0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6CD7557-5E52-E72B-2545-9912FD56B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32" r="2743" b="32685"/>
          <a:stretch/>
        </p:blipFill>
        <p:spPr>
          <a:xfrm>
            <a:off x="1033300" y="1361919"/>
            <a:ext cx="1595475" cy="791252"/>
          </a:xfrm>
          <a:prstGeom prst="rect">
            <a:avLst/>
          </a:prstGeom>
        </p:spPr>
      </p:pic>
      <p:pic>
        <p:nvPicPr>
          <p:cNvPr id="4" name="Picture 47">
            <a:extLst>
              <a:ext uri="{FF2B5EF4-FFF2-40B4-BE49-F238E27FC236}">
                <a16:creationId xmlns:a16="http://schemas.microsoft.com/office/drawing/2014/main" id="{D94A5A90-97D3-FF6B-04F2-20BE6981F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r="20362" b="21250"/>
          <a:stretch/>
        </p:blipFill>
        <p:spPr>
          <a:xfrm>
            <a:off x="6269489" y="1418421"/>
            <a:ext cx="1716829" cy="678248"/>
          </a:xfrm>
          <a:prstGeom prst="rect">
            <a:avLst/>
          </a:prstGeom>
        </p:spPr>
      </p:pic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A7793D7F-23D3-17CC-AADB-B4FB4191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5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Primakoff X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ion targets,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1363610"/>
            <a:ext cx="2923264" cy="3720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7" y="2758856"/>
            <a:ext cx="3944630" cy="37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6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294857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B0785A2A-951A-0035-4574-84FB6E16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2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(Novikov &amp; Shifman)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C09B8269-6B59-0F14-F9CC-B5371E5B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76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6460" r="8893" b="21579"/>
          <a:stretch/>
        </p:blipFill>
        <p:spPr>
          <a:xfrm>
            <a:off x="335560" y="1049482"/>
            <a:ext cx="4236440" cy="250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5479" y="1106155"/>
            <a:ext cx="1617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Data from H1</a:t>
            </a:r>
            <a:br>
              <a:rPr lang="it-IT" dirty="0"/>
            </a:br>
            <a:r>
              <a:rPr lang="it-IT" dirty="0"/>
              <a:t>hep-ex/971112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7244358-A1ED-1744-C18E-0203D652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33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Semi-inclusive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5"/>
          <a:stretch/>
        </p:blipFill>
        <p:spPr>
          <a:xfrm>
            <a:off x="0" y="2031029"/>
            <a:ext cx="9144000" cy="911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15068" y="1155535"/>
                <a:ext cx="591386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200" dirty="0"/>
                  <a:t>For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200" dirty="0"/>
                  <a:t> one can invoke NRQCD factorization</a:t>
                </a:r>
                <a:br>
                  <a:rPr lang="it-IT" sz="2200" dirty="0"/>
                </a:br>
                <a:r>
                  <a:rPr lang="it-IT" sz="2200" dirty="0"/>
                  <a:t>to describe quarkonium(-like) production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68" y="1155535"/>
                <a:ext cx="5913863" cy="769441"/>
              </a:xfrm>
              <a:prstGeom prst="rect">
                <a:avLst/>
              </a:prstGeom>
              <a:blipFill rotWithShape="0">
                <a:blip r:embed="rId4"/>
                <a:stretch>
                  <a:fillRect t="-5556" b="-150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6" t="36828"/>
          <a:stretch/>
        </p:blipFill>
        <p:spPr>
          <a:xfrm>
            <a:off x="-65314" y="2567117"/>
            <a:ext cx="4985657" cy="3751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7629" y="3155023"/>
            <a:ext cx="3205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</a:rPr>
              <a:t>Perturbative partonic </a:t>
            </a:r>
            <a:br>
              <a:rPr lang="it-IT" sz="2200" dirty="0">
                <a:solidFill>
                  <a:srgbClr val="FF0000"/>
                </a:solidFill>
              </a:rPr>
            </a:br>
            <a:r>
              <a:rPr lang="it-IT" sz="2200" dirty="0">
                <a:solidFill>
                  <a:srgbClr val="FF0000"/>
                </a:solidFill>
              </a:rPr>
              <a:t>matrix element, calculable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354288" y="4880773"/>
                <a:ext cx="3320204" cy="110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200" dirty="0">
                    <a:solidFill>
                      <a:srgbClr val="0000FF"/>
                    </a:solidFill>
                  </a:rPr>
                  <a:t>Nonperturbative transition </a:t>
                </a:r>
                <a:br>
                  <a:rPr lang="it-IT" sz="2200" dirty="0">
                    <a:solidFill>
                      <a:srgbClr val="0000FF"/>
                    </a:solidFill>
                  </a:rPr>
                </a:br>
                <a:r>
                  <a:rPr lang="it-IT" sz="2200" dirty="0">
                    <a:solidFill>
                      <a:srgbClr val="0000FF"/>
                    </a:solidFill>
                  </a:rPr>
                  <a:t>matrix element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br>
                  <a:rPr lang="it-IT" sz="2200" dirty="0">
                    <a:solidFill>
                      <a:srgbClr val="0000FF"/>
                    </a:solidFill>
                  </a:rPr>
                </a:br>
                <a:r>
                  <a:rPr lang="it-IT" sz="2200" dirty="0">
                    <a:solidFill>
                      <a:srgbClr val="0000FF"/>
                    </a:solidFill>
                  </a:rPr>
                  <a:t>fitted from data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288" y="4880773"/>
                <a:ext cx="3320204" cy="1108765"/>
              </a:xfrm>
              <a:prstGeom prst="rect">
                <a:avLst/>
              </a:prstGeom>
              <a:blipFill rotWithShape="0">
                <a:blip r:embed="rId5"/>
                <a:stretch>
                  <a:fillRect l="-1284" t="-3846" r="-2385" b="-98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2957804" y="2705878"/>
            <a:ext cx="2286000" cy="11569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 flipV="1">
            <a:off x="5384896" y="2699504"/>
            <a:ext cx="3176192" cy="1810139"/>
          </a:xfrm>
          <a:prstGeom prst="bentConnector3">
            <a:avLst>
              <a:gd name="adj1" fmla="val 60"/>
            </a:avLst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322788" y="852634"/>
            <a:ext cx="74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it-IT" dirty="0">
                <a:solidFill>
                  <a:srgbClr val="C00000"/>
                </a:solidFill>
              </a:rPr>
              <a:t>X. Yao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8AB282-1631-AAE9-BFE0-8206267F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84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Semi-inclusive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28330" r="12551" b="52345"/>
          <a:stretch/>
        </p:blipFill>
        <p:spPr>
          <a:xfrm>
            <a:off x="335902" y="2417695"/>
            <a:ext cx="8098971" cy="1055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 r="22177" b="84963"/>
          <a:stretch/>
        </p:blipFill>
        <p:spPr>
          <a:xfrm>
            <a:off x="5020781" y="1410423"/>
            <a:ext cx="3750906" cy="747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88687" r="-102" b="-718"/>
          <a:stretch/>
        </p:blipFill>
        <p:spPr>
          <a:xfrm>
            <a:off x="243507" y="5486400"/>
            <a:ext cx="8528180" cy="551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298" y="1410423"/>
            <a:ext cx="4899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One can assume the same NRQCD factorization </a:t>
            </a:r>
            <a:br>
              <a:rPr lang="it-IT" dirty="0"/>
            </a:br>
            <a:r>
              <a:rPr lang="it-IT" dirty="0"/>
              <a:t>for exotics, independent of their internal 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5091" y="3417585"/>
            <a:ext cx="573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Artoisenet and Braaten, PRD81, 114018 from Tevatron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1397" y="4642905"/>
            <a:ext cx="5252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one consider the first term only, it leads 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14294" y="5862723"/>
            <a:ext cx="74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it-IT" dirty="0">
                <a:solidFill>
                  <a:srgbClr val="C00000"/>
                </a:solidFill>
              </a:rPr>
              <a:t>X. Yao</a:t>
            </a: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DB341B60-2D0D-4D09-F324-058E4CC8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Search</a:t>
            </a:r>
            <a:r>
              <a:rPr lang="it-IT" sz="3600" dirty="0"/>
              <a:t> of </a:t>
            </a:r>
            <a:r>
              <a:rPr lang="it-IT" sz="3600" dirty="0" err="1"/>
              <a:t>pentaquarks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0291C9B3-CB22-DD48-3C1D-743FBDA3F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" y="1049482"/>
            <a:ext cx="3579458" cy="3453730"/>
          </a:xfrm>
          <a:prstGeom prst="rect">
            <a:avLst/>
          </a:prstGeom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EA709A82-DB1A-C015-0A2D-0F4F5C051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90" y="1654107"/>
            <a:ext cx="446599" cy="305920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703BD443-5D72-4150-C865-AB890593B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4" r="9169"/>
          <a:stretch/>
        </p:blipFill>
        <p:spPr>
          <a:xfrm>
            <a:off x="5568800" y="3504280"/>
            <a:ext cx="3378229" cy="2323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EF33326E-FDEB-20D0-19B1-05F238517971}"/>
                  </a:ext>
                </a:extLst>
              </p:cNvPr>
              <p:cNvSpPr txBox="1"/>
              <p:nvPr/>
            </p:nvSpPr>
            <p:spPr>
              <a:xfrm>
                <a:off x="60890" y="4746010"/>
                <a:ext cx="412292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</a:rPr>
                  <a:t>Vector </a:t>
                </a:r>
                <a:r>
                  <a:rPr lang="it-IT" dirty="0" err="1">
                    <a:solidFill>
                      <a:schemeClr val="tx1"/>
                    </a:solidFill>
                  </a:rPr>
                  <a:t>meson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dominance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relates</a:t>
                </a:r>
                <a:r>
                  <a:rPr lang="it-IT" dirty="0">
                    <a:solidFill>
                      <a:schemeClr val="tx1"/>
                    </a:solidFill>
                  </a:rPr>
                  <a:t> the radiative </a:t>
                </a:r>
                <a:r>
                  <a:rPr lang="it-IT" dirty="0" err="1">
                    <a:solidFill>
                      <a:schemeClr val="tx1"/>
                    </a:solidFill>
                  </a:rPr>
                  <a:t>width</a:t>
                </a:r>
                <a:r>
                  <a:rPr lang="it-IT" dirty="0">
                    <a:solidFill>
                      <a:schemeClr val="tx1"/>
                    </a:solidFill>
                  </a:rPr>
                  <a:t> to the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width</a:t>
                </a:r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</a:rPr>
                  <a:t>Model-</a:t>
                </a:r>
                <a:r>
                  <a:rPr lang="it-IT" dirty="0" err="1">
                    <a:solidFill>
                      <a:schemeClr val="tx1"/>
                    </a:solidFill>
                  </a:rPr>
                  <a:t>dependent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upper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limits</a:t>
                </a:r>
                <a:r>
                  <a:rPr lang="it-IT" dirty="0">
                    <a:solidFill>
                      <a:schemeClr val="tx1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BR</m:t>
                    </m:r>
                    <m:r>
                      <a:rPr lang="it-IT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can be </a:t>
                </a:r>
                <a:r>
                  <a:rPr lang="it-IT" dirty="0" err="1">
                    <a:solidFill>
                      <a:schemeClr val="tx1"/>
                    </a:solidFill>
                  </a:rPr>
                  <a:t>given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EF33326E-FDEB-20D0-19B1-05F238517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0" y="4746010"/>
                <a:ext cx="4122921" cy="1200329"/>
              </a:xfrm>
              <a:prstGeom prst="rect">
                <a:avLst/>
              </a:prstGeom>
              <a:blipFill>
                <a:blip r:embed="rId7"/>
                <a:stretch>
                  <a:fillRect l="-1627" t="-6122" b="-76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61CA3FE8-265B-B6BD-1E6A-292B3C6D12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22" y="4261448"/>
            <a:ext cx="984107" cy="341485"/>
          </a:xfrm>
          <a:prstGeom prst="rect">
            <a:avLst/>
          </a:prstGeom>
        </p:spPr>
      </p:pic>
      <p:pic>
        <p:nvPicPr>
          <p:cNvPr id="6" name="Immagine 5" descr="Immagine che contiene schizzo, schermata, nero, design&#10;&#10;Descrizione generata automaticamente">
            <a:extLst>
              <a:ext uri="{FF2B5EF4-FFF2-40B4-BE49-F238E27FC236}">
                <a16:creationId xmlns:a16="http://schemas.microsoft.com/office/drawing/2014/main" id="{B3D6BFD9-7961-EC5F-5389-F82C91408A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80" y="1340287"/>
            <a:ext cx="2899912" cy="1931759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4449DA8-A4C5-2008-7B68-63191AC15465}"/>
              </a:ext>
            </a:extLst>
          </p:cNvPr>
          <p:cNvCxnSpPr/>
          <p:nvPr/>
        </p:nvCxnSpPr>
        <p:spPr>
          <a:xfrm flipV="1">
            <a:off x="5693434" y="1871932"/>
            <a:ext cx="457200" cy="880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999771-2947-670A-4300-9ADEA2B4832B}"/>
              </a:ext>
            </a:extLst>
          </p:cNvPr>
          <p:cNvSpPr txBox="1"/>
          <p:nvPr/>
        </p:nvSpPr>
        <p:spPr>
          <a:xfrm>
            <a:off x="4934893" y="1800890"/>
            <a:ext cx="758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</a:rPr>
              <a:t>VMD</a:t>
            </a:r>
          </a:p>
        </p:txBody>
      </p:sp>
    </p:spTree>
    <p:extLst>
      <p:ext uri="{BB962C8B-B14F-4D97-AF65-F5344CB8AC3E}">
        <p14:creationId xmlns:p14="http://schemas.microsoft.com/office/powerpoint/2010/main" val="118626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55EB838-0E56-AFA5-8ED3-C5C916DD1F86}"/>
              </a:ext>
            </a:extLst>
          </p:cNvPr>
          <p:cNvSpPr/>
          <p:nvPr/>
        </p:nvSpPr>
        <p:spPr>
          <a:xfrm>
            <a:off x="284672" y="2518912"/>
            <a:ext cx="3323523" cy="664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8203F7-D9FB-B6CC-8078-9E3139D38813}"/>
              </a:ext>
            </a:extLst>
          </p:cNvPr>
          <p:cNvSpPr txBox="1"/>
          <p:nvPr/>
        </p:nvSpPr>
        <p:spPr>
          <a:xfrm>
            <a:off x="2915728" y="3038835"/>
            <a:ext cx="225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Highly off-shell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t-</a:t>
            </a:r>
            <a:r>
              <a:rPr lang="it-IT" dirty="0" err="1">
                <a:solidFill>
                  <a:srgbClr val="FF0000"/>
                </a:solidFill>
              </a:rPr>
              <a:t>channel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propagators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arXiv:2304.03845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Photoproduction in fixed-target collisions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arXiv:2305.01449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3964</Words>
  <Application>Microsoft Office PowerPoint</Application>
  <PresentationFormat>Presentazione su schermo (4:3)</PresentationFormat>
  <Paragraphs>532</Paragraphs>
  <Slides>52</Slides>
  <Notes>47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60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Photoproduction in  fixed-target collisions:  Physics case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Photoproduction</dc:title>
  <dc:creator>Pillaus</dc:creator>
  <cp:lastModifiedBy>pillaus pillaus</cp:lastModifiedBy>
  <cp:revision>877</cp:revision>
  <dcterms:created xsi:type="dcterms:W3CDTF">2012-05-23T17:12:57Z</dcterms:created>
  <dcterms:modified xsi:type="dcterms:W3CDTF">2023-12-11T14:53:17Z</dcterms:modified>
</cp:coreProperties>
</file>