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31" r:id="rId2"/>
    <p:sldId id="413" r:id="rId3"/>
    <p:sldId id="307" r:id="rId4"/>
    <p:sldId id="927" r:id="rId5"/>
    <p:sldId id="908" r:id="rId6"/>
    <p:sldId id="929" r:id="rId7"/>
    <p:sldId id="926" r:id="rId8"/>
    <p:sldId id="911" r:id="rId9"/>
    <p:sldId id="436" r:id="rId10"/>
    <p:sldId id="913" r:id="rId11"/>
    <p:sldId id="909" r:id="rId12"/>
    <p:sldId id="934" r:id="rId13"/>
    <p:sldId id="931" r:id="rId14"/>
    <p:sldId id="930" r:id="rId15"/>
    <p:sldId id="317" r:id="rId16"/>
    <p:sldId id="932" r:id="rId17"/>
    <p:sldId id="319" r:id="rId18"/>
    <p:sldId id="900" r:id="rId19"/>
    <p:sldId id="279" r:id="rId20"/>
    <p:sldId id="323" r:id="rId21"/>
    <p:sldId id="907" r:id="rId22"/>
    <p:sldId id="332" r:id="rId23"/>
    <p:sldId id="335" r:id="rId24"/>
    <p:sldId id="949" r:id="rId25"/>
    <p:sldId id="935" r:id="rId26"/>
    <p:sldId id="258" r:id="rId27"/>
    <p:sldId id="294" r:id="rId28"/>
    <p:sldId id="362" r:id="rId29"/>
    <p:sldId id="901" r:id="rId30"/>
    <p:sldId id="940" r:id="rId31"/>
    <p:sldId id="948" r:id="rId32"/>
    <p:sldId id="941" r:id="rId33"/>
    <p:sldId id="946" r:id="rId34"/>
    <p:sldId id="290" r:id="rId35"/>
    <p:sldId id="357" r:id="rId36"/>
    <p:sldId id="938" r:id="rId37"/>
    <p:sldId id="297" r:id="rId38"/>
    <p:sldId id="943" r:id="rId39"/>
    <p:sldId id="256" r:id="rId40"/>
    <p:sldId id="261" r:id="rId41"/>
    <p:sldId id="280" r:id="rId42"/>
    <p:sldId id="285" r:id="rId43"/>
    <p:sldId id="291" r:id="rId44"/>
    <p:sldId id="947" r:id="rId45"/>
    <p:sldId id="293" r:id="rId46"/>
    <p:sldId id="269" r:id="rId47"/>
    <p:sldId id="448" r:id="rId48"/>
    <p:sldId id="93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na Irsch" initials="KI" lastIdx="19" clrIdx="0">
    <p:extLst>
      <p:ext uri="{19B8F6BF-5375-455C-9EA6-DF929625EA0E}">
        <p15:presenceInfo xmlns:p15="http://schemas.microsoft.com/office/powerpoint/2012/main" userId="513ea66d810df27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6159" autoAdjust="0"/>
  </p:normalViewPr>
  <p:slideViewPr>
    <p:cSldViewPr>
      <p:cViewPr varScale="1">
        <p:scale>
          <a:sx n="71" d="100"/>
          <a:sy n="71" d="100"/>
        </p:scale>
        <p:origin x="423" y="5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4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15475"/>
    </p:cViewPr>
  </p:sorterViewPr>
  <p:notesViewPr>
    <p:cSldViewPr>
      <p:cViewPr varScale="1">
        <p:scale>
          <a:sx n="51" d="100"/>
          <a:sy n="51" d="100"/>
        </p:scale>
        <p:origin x="183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20af8489cc63391/THESE/database_Fuchs_version6ma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fr-FR" sz="1800" b="0" i="0" u="none" strike="noStrike" kern="1200" cap="none" spc="20" baseline="0" noProof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 noProof="0" dirty="0">
                <a:solidFill>
                  <a:schemeClr val="bg2">
                    <a:lumMod val="25000"/>
                  </a:schemeClr>
                </a:solidFill>
              </a:rPr>
              <a:t>Évolution de la transmission cohérente</a:t>
            </a:r>
          </a:p>
        </c:rich>
      </c:tx>
      <c:layout>
        <c:manualLayout>
          <c:xMode val="edge"/>
          <c:yMode val="edge"/>
          <c:x val="0.16663888770931531"/>
          <c:y val="4.91411564354885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FR" sz="1800" b="0" i="0" u="none" strike="noStrike" kern="1200" cap="none" spc="20" baseline="0" noProof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T_coh!$F$2</c:f>
              <c:strCache>
                <c:ptCount val="1"/>
                <c:pt idx="0">
                  <c:v>Mois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T_coh!$H$3:$H$8</c:f>
                <c:numCache>
                  <c:formatCode>General</c:formatCode>
                  <c:ptCount val="6"/>
                  <c:pt idx="0">
                    <c:v>0.17033613962907765</c:v>
                  </c:pt>
                  <c:pt idx="1">
                    <c:v>0.27016042071336566</c:v>
                  </c:pt>
                  <c:pt idx="2">
                    <c:v>0.23528927799093152</c:v>
                  </c:pt>
                  <c:pt idx="3">
                    <c:v>0.24689883244851921</c:v>
                  </c:pt>
                  <c:pt idx="4">
                    <c:v>0.20914172886245153</c:v>
                  </c:pt>
                  <c:pt idx="5">
                    <c:v>0.21290589560403536</c:v>
                  </c:pt>
                </c:numCache>
              </c:numRef>
            </c:plus>
            <c:minus>
              <c:numRef>
                <c:f>T_coh!$H$3:$H$8</c:f>
                <c:numCache>
                  <c:formatCode>General</c:formatCode>
                  <c:ptCount val="6"/>
                  <c:pt idx="0">
                    <c:v>0.17033613962907765</c:v>
                  </c:pt>
                  <c:pt idx="1">
                    <c:v>0.27016042071336566</c:v>
                  </c:pt>
                  <c:pt idx="2">
                    <c:v>0.23528927799093152</c:v>
                  </c:pt>
                  <c:pt idx="3">
                    <c:v>0.24689883244851921</c:v>
                  </c:pt>
                  <c:pt idx="4">
                    <c:v>0.20914172886245153</c:v>
                  </c:pt>
                  <c:pt idx="5">
                    <c:v>0.21290589560403536</c:v>
                  </c:pt>
                </c:numCache>
              </c:numRef>
            </c:minus>
            <c:spPr>
              <a:noFill/>
              <a:ln w="25400">
                <a:solidFill>
                  <a:schemeClr val="bg2">
                    <a:lumMod val="50000"/>
                  </a:schemeClr>
                </a:solidFill>
              </a:ln>
              <a:effectLst/>
            </c:spPr>
          </c:errBars>
          <c:cat>
            <c:numRef>
              <c:f>T_coh!$F$3:$F$8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12</c:v>
                </c:pt>
                <c:pt idx="5">
                  <c:v>18</c:v>
                </c:pt>
              </c:numCache>
            </c:numRef>
          </c:cat>
          <c:val>
            <c:numRef>
              <c:f>T_coh!$G$3:$G$8</c:f>
              <c:numCache>
                <c:formatCode>0.00</c:formatCode>
                <c:ptCount val="6"/>
                <c:pt idx="0">
                  <c:v>0.3518572935717767</c:v>
                </c:pt>
                <c:pt idx="1">
                  <c:v>0.44717855101190235</c:v>
                </c:pt>
                <c:pt idx="2">
                  <c:v>0.48980777975432171</c:v>
                </c:pt>
                <c:pt idx="3">
                  <c:v>0.49391219415497861</c:v>
                </c:pt>
                <c:pt idx="4">
                  <c:v>0.48737521620710361</c:v>
                </c:pt>
                <c:pt idx="5">
                  <c:v>0.5185272099441246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1E-41AC-BA06-320C127D19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43340744"/>
        <c:axId val="143339960"/>
      </c:barChart>
      <c:catAx>
        <c:axId val="143340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Time [</a:t>
                </a:r>
                <a:r>
                  <a:rPr lang="fr-FR" dirty="0" err="1"/>
                  <a:t>months</a:t>
                </a:r>
                <a:r>
                  <a:rPr lang="fr-FR" dirty="0"/>
                  <a:t>]</a:t>
                </a:r>
              </a:p>
            </c:rich>
          </c:tx>
          <c:layout>
            <c:manualLayout>
              <c:xMode val="edge"/>
              <c:yMode val="edge"/>
              <c:x val="0.43202471442524099"/>
              <c:y val="0.92199552699394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3339960"/>
        <c:crosses val="autoZero"/>
        <c:auto val="1"/>
        <c:lblAlgn val="ctr"/>
        <c:lblOffset val="100"/>
        <c:noMultiLvlLbl val="0"/>
      </c:catAx>
      <c:valAx>
        <c:axId val="143339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 err="1"/>
                  <a:t>Coherent</a:t>
                </a:r>
                <a:r>
                  <a:rPr lang="fr-FR" baseline="0" dirty="0"/>
                  <a:t> transmittance</a:t>
                </a:r>
                <a:endParaRPr lang="fr-FR" dirty="0"/>
              </a:p>
            </c:rich>
          </c:tx>
          <c:layout>
            <c:manualLayout>
              <c:xMode val="edge"/>
              <c:yMode val="edge"/>
              <c:x val="7.5168478009964854E-3"/>
              <c:y val="0.3607953545728028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3340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4761712-9096-4171-9BFD-F6F2E11C3F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Objective and quantitative analysis of corneal transparency with clinical (in vivo) imaging technology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2A28F1-63BB-4F0F-99B9-2AFE421FA2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89B54-9ACE-44D3-B6EF-3262DC9BBC39}" type="datetimeFigureOut">
              <a:rPr lang="en-US" smtClean="0"/>
              <a:pPr/>
              <a:t>1/18/2024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59FB2FF-39BA-4BA8-B945-0B801E2CA5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D73FB27-9CBD-4752-9320-1A79A6683B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317D7-749C-4501-BC4C-ACB8206F10E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1BA763-0F48-427E-8682-F04C925E8EF6}"/>
              </a:ext>
            </a:extLst>
          </p:cNvPr>
          <p:cNvSpPr/>
          <p:nvPr/>
        </p:nvSpPr>
        <p:spPr>
          <a:xfrm>
            <a:off x="413359" y="2868460"/>
            <a:ext cx="6037545" cy="601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1079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Objective and quantitative analysis of corneal transparency with clinical (in vivo) imaging technology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D61CC-FCE3-4FBB-9EDF-44027865421A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850B0-2903-468D-934E-EBBBD6D610BE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3614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5A9F5C-35C4-436C-89E7-28B7C12D208D}" type="slidenum">
              <a:rPr lang="fr-FR"/>
              <a:pPr/>
              <a:t>17</a:t>
            </a:fld>
            <a:endParaRPr lang="fr-FR"/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24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160C-DB1D-44CE-87A7-992C4E161F85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798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9B899-BE59-4A91-A89E-B8D00CB0E502}" type="slidenum">
              <a:rPr lang="fr-FR" smtClean="0"/>
              <a:pPr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29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This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gathers</a:t>
            </a:r>
            <a:r>
              <a:rPr lang="fr-FR" dirty="0"/>
              <a:t> </a:t>
            </a:r>
            <a:r>
              <a:rPr lang="fr-FR" dirty="0" err="1"/>
              <a:t>researchers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fields</a:t>
            </a:r>
            <a:r>
              <a:rPr lang="fr-FR" dirty="0"/>
              <a:t> as </a:t>
            </a:r>
            <a:r>
              <a:rPr lang="fr-FR" dirty="0" err="1"/>
              <a:t>well</a:t>
            </a:r>
            <a:r>
              <a:rPr lang="fr-FR" dirty="0"/>
              <a:t> as </a:t>
            </a:r>
            <a:r>
              <a:rPr lang="fr-FR" dirty="0" err="1"/>
              <a:t>clinicians</a:t>
            </a:r>
            <a:r>
              <a:rPr lang="fr-FR" dirty="0"/>
              <a:t>.  « </a:t>
            </a:r>
            <a:r>
              <a:rPr lang="fr-FR" dirty="0" err="1"/>
              <a:t>I’m</a:t>
            </a:r>
            <a:r>
              <a:rPr lang="fr-FR" dirty="0"/>
              <a:t> </a:t>
            </a:r>
            <a:r>
              <a:rPr lang="fr-FR" dirty="0" err="1"/>
              <a:t>somewhere</a:t>
            </a:r>
            <a:r>
              <a:rPr lang="fr-FR" baseline="0" dirty="0"/>
              <a:t> </a:t>
            </a:r>
            <a:r>
              <a:rPr lang="fr-FR" baseline="0" dirty="0" err="1"/>
              <a:t>here</a:t>
            </a:r>
            <a:r>
              <a:rPr lang="fr-FR" baseline="0" dirty="0"/>
              <a:t>, </a:t>
            </a:r>
            <a:r>
              <a:rPr lang="fr-FR" baseline="0" dirty="0" err="1"/>
              <a:t>co-supervised</a:t>
            </a:r>
            <a:r>
              <a:rPr lang="fr-FR" baseline="0" dirty="0"/>
              <a:t> by... »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aseline="0" dirty="0"/>
              <a:t>joint expertise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baseline="0" dirty="0"/>
          </a:p>
          <a:p>
            <a:pPr marL="0" indent="0">
              <a:buFont typeface="Symbol" panose="05050102010706020507" pitchFamily="18" charset="2"/>
              <a:buNone/>
            </a:pPr>
            <a:r>
              <a:rPr lang="fr-FR" baseline="0" dirty="0"/>
              <a:t>1’45’’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160C-DB1D-44CE-87A7-992C4E161F85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334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160C-DB1D-44CE-87A7-992C4E161F8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29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1) </a:t>
            </a:r>
            <a:r>
              <a:rPr lang="fr-FR" dirty="0" err="1"/>
              <a:t>Cornea</a:t>
            </a:r>
            <a:r>
              <a:rPr lang="fr-FR" dirty="0"/>
              <a:t> = 1st </a:t>
            </a:r>
            <a:r>
              <a:rPr lang="fr-FR" dirty="0" err="1"/>
              <a:t>lens</a:t>
            </a:r>
            <a:r>
              <a:rPr lang="fr-FR" baseline="0" dirty="0"/>
              <a:t> of the </a:t>
            </a:r>
            <a:r>
              <a:rPr lang="fr-FR" baseline="0" dirty="0" err="1"/>
              <a:t>eye</a:t>
            </a:r>
            <a:r>
              <a:rPr lang="fr-FR" baseline="0" dirty="0"/>
              <a:t>, </a:t>
            </a:r>
            <a:r>
              <a:rPr lang="fr-FR" baseline="0" dirty="0" err="1"/>
              <a:t>providing</a:t>
            </a:r>
            <a:r>
              <a:rPr lang="fr-FR" baseline="0" dirty="0"/>
              <a:t> 2/3 of </a:t>
            </a:r>
            <a:r>
              <a:rPr lang="fr-FR" baseline="0" dirty="0" err="1"/>
              <a:t>its</a:t>
            </a:r>
            <a:r>
              <a:rPr lang="fr-FR" baseline="0" dirty="0"/>
              <a:t> </a:t>
            </a:r>
            <a:r>
              <a:rPr lang="fr-FR" baseline="0" dirty="0" err="1"/>
              <a:t>refractive</a:t>
            </a:r>
            <a:r>
              <a:rPr lang="fr-FR" baseline="0" dirty="0"/>
              <a:t> power. The </a:t>
            </a:r>
            <a:r>
              <a:rPr lang="fr-FR" baseline="0" dirty="0" err="1"/>
              <a:t>biome’chanical</a:t>
            </a:r>
            <a:r>
              <a:rPr lang="fr-FR" baseline="0" dirty="0"/>
              <a:t> &amp; </a:t>
            </a:r>
            <a:r>
              <a:rPr lang="fr-FR" baseline="0" dirty="0" err="1"/>
              <a:t>optical</a:t>
            </a:r>
            <a:r>
              <a:rPr lang="fr-FR" baseline="0" dirty="0"/>
              <a:t> </a:t>
            </a:r>
            <a:r>
              <a:rPr lang="fr-FR" baseline="0" dirty="0" err="1"/>
              <a:t>properties</a:t>
            </a:r>
            <a:r>
              <a:rPr lang="fr-FR" baseline="0" dirty="0"/>
              <a:t> of the </a:t>
            </a:r>
            <a:r>
              <a:rPr lang="fr-FR" baseline="0" dirty="0" err="1"/>
              <a:t>cornea</a:t>
            </a:r>
            <a:r>
              <a:rPr lang="fr-FR" baseline="0" dirty="0"/>
              <a:t> (</a:t>
            </a:r>
            <a:r>
              <a:rPr lang="fr-FR" baseline="0" dirty="0" err="1"/>
              <a:t>including</a:t>
            </a:r>
            <a:r>
              <a:rPr lang="fr-FR" baseline="0" dirty="0"/>
              <a:t> </a:t>
            </a:r>
            <a:r>
              <a:rPr lang="fr-FR" baseline="0" dirty="0" err="1"/>
              <a:t>transparency</a:t>
            </a:r>
            <a:r>
              <a:rPr lang="fr-FR" baseline="0" dirty="0"/>
              <a:t>) </a:t>
            </a:r>
            <a:r>
              <a:rPr lang="fr-FR" baseline="0" dirty="0" err="1"/>
              <a:t>mainly</a:t>
            </a:r>
            <a:r>
              <a:rPr lang="fr-FR" baseline="0" dirty="0"/>
              <a:t> </a:t>
            </a:r>
            <a:r>
              <a:rPr lang="fr-FR" baseline="0" dirty="0" err="1"/>
              <a:t>depend</a:t>
            </a:r>
            <a:r>
              <a:rPr lang="fr-FR" baseline="0" dirty="0"/>
              <a:t> on </a:t>
            </a:r>
            <a:r>
              <a:rPr lang="fr-FR" baseline="0" dirty="0" err="1"/>
              <a:t>its</a:t>
            </a:r>
            <a:r>
              <a:rPr lang="fr-FR" baseline="0" dirty="0"/>
              <a:t> </a:t>
            </a:r>
            <a:r>
              <a:rPr lang="fr-FR" baseline="0" dirty="0" err="1"/>
              <a:t>thicker</a:t>
            </a:r>
            <a:r>
              <a:rPr lang="fr-FR" baseline="0" dirty="0"/>
              <a:t> layer, </a:t>
            </a:r>
            <a:r>
              <a:rPr lang="fr-FR" baseline="0" dirty="0" err="1"/>
              <a:t>called</a:t>
            </a:r>
            <a:r>
              <a:rPr lang="fr-FR" baseline="0" dirty="0"/>
              <a:t> the stroma.</a:t>
            </a:r>
          </a:p>
          <a:p>
            <a:r>
              <a:rPr lang="fr-FR" dirty="0" err="1"/>
              <a:t>Nowadays</a:t>
            </a:r>
            <a:r>
              <a:rPr lang="fr-FR" baseline="0" dirty="0"/>
              <a:t>: </a:t>
            </a:r>
            <a:r>
              <a:rPr lang="fr-FR" dirty="0"/>
              <a:t>Due to/as </a:t>
            </a:r>
            <a:r>
              <a:rPr lang="fr-FR" dirty="0" err="1"/>
              <a:t>occurs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various</a:t>
            </a:r>
            <a:r>
              <a:rPr lang="fr-FR" dirty="0"/>
              <a:t> 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pathologies, infections, immune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reactions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trauma,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aging</a:t>
            </a:r>
            <a:r>
              <a:rPr lang="fr-F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fr-F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surgery</a:t>
            </a:r>
            <a:endParaRPr lang="fr-F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dirty="0"/>
              <a:t>2) </a:t>
            </a:r>
            <a:r>
              <a:rPr lang="fr-FR" dirty="0" err="1"/>
              <a:t>It’s</a:t>
            </a:r>
            <a:r>
              <a:rPr lang="fr-FR" dirty="0"/>
              <a:t> the case of the </a:t>
            </a:r>
            <a:r>
              <a:rPr lang="fr-FR" dirty="0" err="1"/>
              <a:t>reference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in </a:t>
            </a:r>
            <a:r>
              <a:rPr lang="fr-FR" dirty="0" err="1"/>
              <a:t>hospitals</a:t>
            </a:r>
            <a:r>
              <a:rPr lang="fr-FR" dirty="0"/>
              <a:t>, </a:t>
            </a:r>
            <a:r>
              <a:rPr lang="fr-FR" dirty="0" err="1"/>
              <a:t>called</a:t>
            </a:r>
            <a:r>
              <a:rPr lang="fr-FR" dirty="0"/>
              <a:t> </a:t>
            </a:r>
            <a:r>
              <a:rPr lang="fr-FR" dirty="0" err="1"/>
              <a:t>slit-lamp</a:t>
            </a:r>
            <a:r>
              <a:rPr lang="fr-FR" dirty="0"/>
              <a:t> </a:t>
            </a:r>
            <a:r>
              <a:rPr lang="fr-FR" dirty="0" err="1"/>
              <a:t>biomi’croscopy</a:t>
            </a:r>
            <a:r>
              <a:rPr lang="fr-FR" dirty="0"/>
              <a:t>:</a:t>
            </a:r>
            <a:r>
              <a:rPr lang="fr-FR" baseline="0" dirty="0"/>
              <a:t> </a:t>
            </a:r>
            <a:r>
              <a:rPr lang="fr-FR" baseline="0" dirty="0" err="1"/>
              <a:t>orthoptists</a:t>
            </a:r>
            <a:r>
              <a:rPr lang="fr-FR" baseline="0" dirty="0"/>
              <a:t> </a:t>
            </a:r>
            <a:r>
              <a:rPr lang="fr-FR" baseline="0" dirty="0" err="1"/>
              <a:t>conduct</a:t>
            </a:r>
            <a:r>
              <a:rPr lang="fr-FR" baseline="0" dirty="0"/>
              <a:t> a </a:t>
            </a:r>
            <a:r>
              <a:rPr lang="fr-FR" baseline="0" dirty="0" err="1"/>
              <a:t>gross</a:t>
            </a:r>
            <a:r>
              <a:rPr lang="fr-FR" baseline="0" dirty="0"/>
              <a:t> observation </a:t>
            </a:r>
            <a:r>
              <a:rPr lang="fr-FR" dirty="0"/>
              <a:t>of </a:t>
            </a:r>
            <a:r>
              <a:rPr lang="fr-FR" dirty="0" err="1"/>
              <a:t>opacities</a:t>
            </a:r>
            <a:r>
              <a:rPr lang="fr-FR" dirty="0"/>
              <a:t> and </a:t>
            </a:r>
            <a:r>
              <a:rPr lang="fr-FR" dirty="0" err="1"/>
              <a:t>give</a:t>
            </a:r>
            <a:r>
              <a:rPr lang="fr-FR" dirty="0"/>
              <a:t> a grade to </a:t>
            </a:r>
            <a:r>
              <a:rPr lang="fr-FR" dirty="0" err="1"/>
              <a:t>transparency</a:t>
            </a:r>
            <a:r>
              <a:rPr lang="fr-FR" dirty="0"/>
              <a:t> on</a:t>
            </a:r>
            <a:r>
              <a:rPr lang="fr-FR" baseline="0" dirty="0"/>
              <a:t> an </a:t>
            </a:r>
            <a:r>
              <a:rPr lang="fr-FR" dirty="0" err="1"/>
              <a:t>arbitrary</a:t>
            </a:r>
            <a:r>
              <a:rPr lang="fr-FR" baseline="0" dirty="0"/>
              <a:t> </a:t>
            </a:r>
            <a:r>
              <a:rPr lang="fr-FR" baseline="0" dirty="0" err="1"/>
              <a:t>scale</a:t>
            </a:r>
            <a:r>
              <a:rPr lang="fr-FR" baseline="0" dirty="0"/>
              <a:t>, </a:t>
            </a:r>
            <a:r>
              <a:rPr lang="fr-FR" baseline="0" dirty="0" err="1"/>
              <a:t>which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hardly</a:t>
            </a:r>
            <a:r>
              <a:rPr lang="fr-FR" baseline="0" dirty="0"/>
              <a:t> </a:t>
            </a:r>
            <a:r>
              <a:rPr lang="fr-FR" baseline="0" dirty="0" err="1"/>
              <a:t>repro’ducible</a:t>
            </a:r>
            <a:r>
              <a:rPr lang="fr-FR" baseline="0" dirty="0"/>
              <a:t>.</a:t>
            </a:r>
          </a:p>
          <a:p>
            <a:r>
              <a:rPr lang="fr-FR" dirty="0"/>
              <a:t>3) Implications are </a:t>
            </a:r>
            <a:r>
              <a:rPr lang="fr-FR" dirty="0" err="1"/>
              <a:t>di’verse</a:t>
            </a:r>
            <a:r>
              <a:rPr lang="fr-FR" dirty="0"/>
              <a:t>: </a:t>
            </a:r>
            <a:r>
              <a:rPr lang="fr-FR" baseline="0" dirty="0" err="1"/>
              <a:t>follow</a:t>
            </a:r>
            <a:r>
              <a:rPr lang="fr-FR" baseline="0" dirty="0"/>
              <a:t>-up = </a:t>
            </a:r>
            <a:r>
              <a:rPr lang="fr-FR" baseline="0" dirty="0" err="1"/>
              <a:t>during</a:t>
            </a:r>
            <a:r>
              <a:rPr lang="fr-FR" baseline="0" dirty="0"/>
              <a:t> </a:t>
            </a:r>
            <a:r>
              <a:rPr lang="fr-FR" baseline="0" dirty="0" err="1"/>
              <a:t>treatment</a:t>
            </a:r>
            <a:r>
              <a:rPr lang="fr-FR" baseline="0" dirty="0"/>
              <a:t> or </a:t>
            </a:r>
            <a:r>
              <a:rPr lang="fr-FR" baseline="0" dirty="0" err="1"/>
              <a:t>after</a:t>
            </a:r>
            <a:r>
              <a:rPr lang="fr-FR" baseline="0" dirty="0"/>
              <a:t> </a:t>
            </a:r>
            <a:r>
              <a:rPr lang="fr-FR" baseline="0" dirty="0" err="1"/>
              <a:t>graft</a:t>
            </a:r>
            <a:r>
              <a:rPr lang="fr-FR" baseline="0" dirty="0"/>
              <a:t>.</a:t>
            </a:r>
          </a:p>
          <a:p>
            <a:endParaRPr lang="fr-FR" dirty="0"/>
          </a:p>
          <a:p>
            <a:r>
              <a:rPr lang="fr-FR" dirty="0"/>
              <a:t>1’30’’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160C-DB1D-44CE-87A7-992C4E161F85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92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how </a:t>
            </a:r>
            <a:r>
              <a:rPr lang="fr-FR" baseline="0" dirty="0" err="1"/>
              <a:t>typical</a:t>
            </a:r>
            <a:r>
              <a:rPr lang="fr-FR" baseline="0" dirty="0"/>
              <a:t> </a:t>
            </a:r>
            <a:r>
              <a:rPr lang="fr-FR" i="1" baseline="0" dirty="0"/>
              <a:t>in vivo </a:t>
            </a:r>
            <a:r>
              <a:rPr lang="fr-FR" baseline="0" dirty="0"/>
              <a:t>images of the </a:t>
            </a:r>
            <a:r>
              <a:rPr lang="fr-FR" baseline="0" dirty="0" err="1"/>
              <a:t>cornea</a:t>
            </a:r>
            <a:r>
              <a:rPr lang="fr-FR" baseline="0" dirty="0"/>
              <a:t> LOOK in the </a:t>
            </a:r>
            <a:r>
              <a:rPr lang="fr-FR" baseline="0" dirty="0" err="1"/>
              <a:t>clinic</a:t>
            </a:r>
            <a:r>
              <a:rPr lang="fr-FR" baseline="0" dirty="0"/>
              <a:t>. </a:t>
            </a:r>
            <a:r>
              <a:rPr lang="fr-FR" baseline="0" dirty="0" err="1"/>
              <a:t>Here</a:t>
            </a:r>
            <a:r>
              <a:rPr lang="fr-FR" baseline="0" dirty="0"/>
              <a:t>, user interface of a spectral-</a:t>
            </a:r>
            <a:r>
              <a:rPr lang="fr-FR" baseline="0" dirty="0" err="1"/>
              <a:t>domain</a:t>
            </a:r>
            <a:r>
              <a:rPr lang="fr-FR" baseline="0" dirty="0"/>
              <a:t> OCT </a:t>
            </a:r>
            <a:r>
              <a:rPr lang="fr-FR" baseline="0" dirty="0" err="1"/>
              <a:t>device</a:t>
            </a:r>
            <a:r>
              <a:rPr lang="fr-FR" baseline="0" dirty="0"/>
              <a:t>.</a:t>
            </a:r>
          </a:p>
          <a:p>
            <a:r>
              <a:rPr lang="fr-FR" baseline="0" dirty="0"/>
              <a:t>SD stands </a:t>
            </a:r>
            <a:r>
              <a:rPr lang="fr-FR" baseline="0" dirty="0" err="1"/>
              <a:t>foR</a:t>
            </a:r>
            <a:r>
              <a:rPr lang="fr-FR" baseline="0" dirty="0"/>
              <a:t> « spectral </a:t>
            </a:r>
            <a:r>
              <a:rPr lang="fr-FR" baseline="0" dirty="0" err="1"/>
              <a:t>domain</a:t>
            </a:r>
            <a:r>
              <a:rPr lang="fr-FR" baseline="0" dirty="0"/>
              <a:t> » =&gt; SD-OCT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dirty="0" err="1"/>
              <a:t>widespread</a:t>
            </a:r>
            <a:r>
              <a:rPr lang="fr-FR" dirty="0"/>
              <a:t> in the </a:t>
            </a:r>
            <a:r>
              <a:rPr lang="fr-FR" dirty="0" err="1"/>
              <a:t>clinic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of </a:t>
            </a:r>
            <a:r>
              <a:rPr lang="fr-FR" dirty="0" err="1"/>
              <a:t>its</a:t>
            </a:r>
            <a:r>
              <a:rPr lang="fr-FR" dirty="0"/>
              <a:t> good compromise </a:t>
            </a:r>
            <a:r>
              <a:rPr lang="fr-FR" dirty="0" err="1"/>
              <a:t>between</a:t>
            </a:r>
            <a:r>
              <a:rPr lang="fr-FR" dirty="0"/>
              <a:t> speed and </a:t>
            </a:r>
            <a:r>
              <a:rPr lang="fr-FR" dirty="0" err="1"/>
              <a:t>resolution</a:t>
            </a:r>
            <a:r>
              <a:rPr lang="fr-FR" dirty="0"/>
              <a:t>.</a:t>
            </a:r>
            <a:endParaRPr lang="fr-FR" baseline="0" dirty="0"/>
          </a:p>
          <a:p>
            <a:r>
              <a:rPr lang="fr-FR" baseline="0" dirty="0"/>
              <a:t>(</a:t>
            </a:r>
            <a:r>
              <a:rPr lang="fr-FR" baseline="0" dirty="0" err="1"/>
              <a:t>Advantage</a:t>
            </a:r>
            <a:r>
              <a:rPr lang="fr-FR" baseline="0" dirty="0"/>
              <a:t>: </a:t>
            </a:r>
            <a:r>
              <a:rPr lang="fr-FR" baseline="0" dirty="0" err="1"/>
              <a:t>raw</a:t>
            </a:r>
            <a:r>
              <a:rPr lang="fr-FR" baseline="0" dirty="0"/>
              <a:t> images non z-</a:t>
            </a:r>
            <a:r>
              <a:rPr lang="fr-FR" baseline="0" dirty="0" err="1"/>
              <a:t>normalized</a:t>
            </a:r>
            <a:r>
              <a:rPr lang="fr-FR" baseline="0" dirty="0"/>
              <a:t>.)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160C-DB1D-44CE-87A7-992C4E161F85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31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visual</a:t>
            </a:r>
            <a:r>
              <a:rPr lang="fr-FR" baseline="0" dirty="0"/>
              <a:t> </a:t>
            </a:r>
            <a:r>
              <a:rPr lang="fr-FR" baseline="0" dirty="0" err="1"/>
              <a:t>com’parison</a:t>
            </a:r>
            <a:r>
              <a:rPr lang="fr-FR" baseline="0" dirty="0"/>
              <a:t> </a:t>
            </a:r>
            <a:r>
              <a:rPr lang="fr-FR" baseline="0" dirty="0" err="1"/>
              <a:t>between</a:t>
            </a:r>
            <a:r>
              <a:rPr lang="fr-FR" baseline="0" dirty="0"/>
              <a:t> ex vivo and in vivo </a:t>
            </a:r>
            <a:r>
              <a:rPr lang="fr-FR" baseline="0" dirty="0" err="1"/>
              <a:t>corneal</a:t>
            </a:r>
            <a:r>
              <a:rPr lang="fr-FR" baseline="0" dirty="0"/>
              <a:t> images. The </a:t>
            </a:r>
            <a:r>
              <a:rPr lang="fr-FR" baseline="0" dirty="0" err="1"/>
              <a:t>big</a:t>
            </a:r>
            <a:r>
              <a:rPr lang="fr-FR" baseline="0" dirty="0"/>
              <a:t> </a:t>
            </a:r>
            <a:r>
              <a:rPr lang="fr-FR" baseline="0" dirty="0" err="1"/>
              <a:t>difference</a:t>
            </a:r>
            <a:r>
              <a:rPr lang="fr-FR" baseline="0" dirty="0"/>
              <a:t> </a:t>
            </a:r>
            <a:r>
              <a:rPr lang="fr-FR" baseline="0" dirty="0" err="1"/>
              <a:t>regarding</a:t>
            </a:r>
            <a:r>
              <a:rPr lang="fr-FR" baseline="0" dirty="0"/>
              <a:t> image </a:t>
            </a:r>
            <a:r>
              <a:rPr lang="fr-FR" baseline="0" dirty="0" err="1"/>
              <a:t>processing</a:t>
            </a:r>
            <a:r>
              <a:rPr lang="fr-FR" baseline="0" dirty="0"/>
              <a:t> lies in the </a:t>
            </a:r>
            <a:r>
              <a:rPr lang="fr-FR" baseline="0" dirty="0" err="1"/>
              <a:t>wider</a:t>
            </a:r>
            <a:r>
              <a:rPr lang="fr-FR" baseline="0" dirty="0"/>
              <a:t> </a:t>
            </a:r>
            <a:r>
              <a:rPr lang="fr-FR" baseline="0" dirty="0" err="1"/>
              <a:t>FoV</a:t>
            </a:r>
            <a:r>
              <a:rPr lang="fr-FR" baseline="0" dirty="0"/>
              <a:t> for in vivo images. As a </a:t>
            </a:r>
            <a:r>
              <a:rPr lang="fr-FR" baseline="0" dirty="0" err="1"/>
              <a:t>consequence</a:t>
            </a:r>
            <a:r>
              <a:rPr lang="fr-FR" baseline="0" dirty="0"/>
              <a:t>, one </a:t>
            </a:r>
            <a:r>
              <a:rPr lang="fr-FR" baseline="0" dirty="0" err="1"/>
              <a:t>needs</a:t>
            </a:r>
            <a:r>
              <a:rPr lang="fr-FR" baseline="0" dirty="0"/>
              <a:t> to </a:t>
            </a:r>
            <a:r>
              <a:rPr lang="fr-FR" baseline="0" dirty="0" err="1"/>
              <a:t>take</a:t>
            </a:r>
            <a:r>
              <a:rPr lang="fr-FR" baseline="0" dirty="0"/>
              <a:t> </a:t>
            </a:r>
            <a:r>
              <a:rPr lang="fr-FR" baseline="0" dirty="0" err="1"/>
              <a:t>into</a:t>
            </a:r>
            <a:r>
              <a:rPr lang="fr-FR" baseline="0" dirty="0"/>
              <a:t> </a:t>
            </a:r>
            <a:r>
              <a:rPr lang="fr-FR" baseline="0" dirty="0" err="1"/>
              <a:t>account</a:t>
            </a:r>
            <a:r>
              <a:rPr lang="fr-FR" baseline="0" dirty="0"/>
              <a:t> </a:t>
            </a:r>
            <a:r>
              <a:rPr lang="fr-FR" baseline="0" dirty="0" err="1"/>
              <a:t>corneal</a:t>
            </a:r>
            <a:r>
              <a:rPr lang="fr-FR" baseline="0" dirty="0"/>
              <a:t> </a:t>
            </a:r>
            <a:r>
              <a:rPr lang="fr-FR" baseline="0" dirty="0" err="1"/>
              <a:t>curvature</a:t>
            </a:r>
            <a:r>
              <a:rPr lang="fr-FR" baseline="0" dirty="0"/>
              <a:t>.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160C-DB1D-44CE-87A7-992C4E161F85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660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Illustration of the </a:t>
            </a:r>
            <a:r>
              <a:rPr lang="fr-FR" dirty="0" err="1"/>
              <a:t>preprocessing</a:t>
            </a:r>
            <a:r>
              <a:rPr lang="fr-FR" dirty="0"/>
              <a:t> </a:t>
            </a:r>
            <a:r>
              <a:rPr lang="fr-FR" dirty="0" err="1"/>
              <a:t>steps</a:t>
            </a:r>
            <a:r>
              <a:rPr lang="fr-FR" dirty="0"/>
              <a:t> for the </a:t>
            </a:r>
            <a:r>
              <a:rPr lang="fr-FR" dirty="0" err="1"/>
              <a:t>transfer</a:t>
            </a:r>
            <a:r>
              <a:rPr lang="fr-FR" baseline="0" dirty="0"/>
              <a:t> to in vivo images.</a:t>
            </a:r>
          </a:p>
          <a:p>
            <a:endParaRPr lang="fr-FR" baseline="0" dirty="0"/>
          </a:p>
          <a:p>
            <a:endParaRPr lang="fr-FR" baseline="0" dirty="0"/>
          </a:p>
          <a:p>
            <a:r>
              <a:rPr lang="fr-FR" baseline="0" dirty="0"/>
              <a:t>5’30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160C-DB1D-44CE-87A7-992C4E161F85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4336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err="1"/>
              <a:t>My</a:t>
            </a:r>
            <a:r>
              <a:rPr lang="fr-FR" baseline="0" dirty="0"/>
              <a:t> message </a:t>
            </a:r>
            <a:r>
              <a:rPr lang="fr-FR" baseline="0" dirty="0" err="1"/>
              <a:t>here</a:t>
            </a:r>
            <a:r>
              <a:rPr lang="fr-FR" baseline="0" dirty="0"/>
              <a:t>: a few </a:t>
            </a:r>
            <a:r>
              <a:rPr lang="fr-FR" baseline="0" dirty="0" err="1"/>
              <a:t>pa’rameters</a:t>
            </a:r>
            <a:r>
              <a:rPr lang="fr-FR" baseline="0" dirty="0"/>
              <a:t> are </a:t>
            </a:r>
            <a:r>
              <a:rPr lang="fr-FR" baseline="0" dirty="0" err="1"/>
              <a:t>derived</a:t>
            </a:r>
            <a:r>
              <a:rPr lang="fr-FR" baseline="0" dirty="0"/>
              <a:t> </a:t>
            </a:r>
            <a:r>
              <a:rPr lang="fr-FR" baseline="0" dirty="0" err="1"/>
              <a:t>from</a:t>
            </a:r>
            <a:r>
              <a:rPr lang="fr-FR" baseline="0" dirty="0"/>
              <a:t> the image </a:t>
            </a:r>
            <a:r>
              <a:rPr lang="fr-FR" baseline="0" dirty="0" err="1"/>
              <a:t>analysis</a:t>
            </a:r>
            <a:r>
              <a:rPr lang="fr-FR" baseline="0" dirty="0"/>
              <a:t>. </a:t>
            </a:r>
            <a:r>
              <a:rPr lang="fr-FR" baseline="0" dirty="0" err="1"/>
              <a:t>Those</a:t>
            </a:r>
            <a:r>
              <a:rPr lang="fr-FR" baseline="0" dirty="0"/>
              <a:t> are </a:t>
            </a:r>
            <a:r>
              <a:rPr lang="fr-FR" b="1" baseline="0" dirty="0"/>
              <a:t>‘</a:t>
            </a:r>
            <a:r>
              <a:rPr lang="fr-FR" b="1" baseline="0" dirty="0" err="1"/>
              <a:t>physically</a:t>
            </a:r>
            <a:r>
              <a:rPr lang="fr-FR" b="1" baseline="0" dirty="0"/>
              <a:t> ‘relevant</a:t>
            </a:r>
            <a:r>
              <a:rPr lang="fr-FR" baseline="0" dirty="0"/>
              <a:t>: </a:t>
            </a:r>
            <a:r>
              <a:rPr lang="fr-FR" baseline="0" dirty="0" err="1"/>
              <a:t>they</a:t>
            </a:r>
            <a:r>
              <a:rPr lang="fr-FR" baseline="0" dirty="0"/>
              <a:t> </a:t>
            </a:r>
            <a:r>
              <a:rPr lang="fr-FR" baseline="0" dirty="0" err="1"/>
              <a:t>characterize</a:t>
            </a:r>
            <a:r>
              <a:rPr lang="fr-FR" baseline="0" dirty="0"/>
              <a:t> </a:t>
            </a:r>
            <a:r>
              <a:rPr lang="fr-FR" baseline="0" dirty="0" err="1"/>
              <a:t>specific</a:t>
            </a:r>
            <a:r>
              <a:rPr lang="fr-FR" baseline="0" dirty="0"/>
              <a:t> aspects of the image/tissue.</a:t>
            </a:r>
            <a:br>
              <a:rPr lang="fr-FR" baseline="0" dirty="0"/>
            </a:br>
            <a:r>
              <a:rPr lang="fr-FR" baseline="0" dirty="0" err="1"/>
              <a:t>Parameter</a:t>
            </a:r>
            <a:r>
              <a:rPr lang="fr-FR" baseline="0" dirty="0"/>
              <a:t> for </a:t>
            </a:r>
            <a:r>
              <a:rPr lang="fr-FR" baseline="0" dirty="0" err="1"/>
              <a:t>transparency</a:t>
            </a:r>
            <a:r>
              <a:rPr lang="fr-FR" baseline="0" dirty="0"/>
              <a:t> </a:t>
            </a:r>
            <a:r>
              <a:rPr lang="fr-FR" baseline="0" dirty="0" err="1"/>
              <a:t>depends</a:t>
            </a:r>
            <a:r>
              <a:rPr lang="fr-FR" baseline="0" dirty="0"/>
              <a:t> on </a:t>
            </a:r>
            <a:r>
              <a:rPr lang="fr-FR" baseline="0" dirty="0" err="1"/>
              <a:t>stromal</a:t>
            </a:r>
            <a:r>
              <a:rPr lang="fr-FR" baseline="0" dirty="0"/>
              <a:t> </a:t>
            </a:r>
            <a:r>
              <a:rPr lang="fr-FR" baseline="0" dirty="0" err="1"/>
              <a:t>homoge’neity</a:t>
            </a:r>
            <a:r>
              <a:rPr lang="fr-FR" baseline="0" dirty="0"/>
              <a:t>: if </a:t>
            </a:r>
            <a:r>
              <a:rPr lang="fr-FR" baseline="0" dirty="0" err="1"/>
              <a:t>Br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of the </a:t>
            </a:r>
            <a:r>
              <a:rPr lang="fr-FR" baseline="0" dirty="0" err="1"/>
              <a:t>order</a:t>
            </a:r>
            <a:r>
              <a:rPr lang="fr-FR" baseline="0" dirty="0"/>
              <a:t> of </a:t>
            </a:r>
            <a:r>
              <a:rPr lang="fr-FR" baseline="0" dirty="0" err="1"/>
              <a:t>unity</a:t>
            </a:r>
            <a:r>
              <a:rPr lang="fr-FR" baseline="0" dirty="0"/>
              <a:t>, </a:t>
            </a:r>
            <a:r>
              <a:rPr lang="fr-FR" baseline="0" dirty="0" err="1"/>
              <a:t>we</a:t>
            </a:r>
            <a:r>
              <a:rPr lang="fr-FR" baseline="0" dirty="0"/>
              <a:t> </a:t>
            </a:r>
            <a:r>
              <a:rPr lang="fr-FR" baseline="0" dirty="0" err="1"/>
              <a:t>define</a:t>
            </a:r>
            <a:r>
              <a:rPr lang="fr-FR" baseline="0" dirty="0"/>
              <a:t> the fraction of </a:t>
            </a:r>
            <a:r>
              <a:rPr lang="fr-FR" baseline="0" dirty="0" err="1"/>
              <a:t>coherent</a:t>
            </a:r>
            <a:r>
              <a:rPr lang="fr-FR" baseline="0" dirty="0"/>
              <a:t> light </a:t>
            </a:r>
            <a:r>
              <a:rPr lang="fr-FR" baseline="0" dirty="0" err="1"/>
              <a:t>transmitted</a:t>
            </a:r>
            <a:r>
              <a:rPr lang="fr-FR" baseline="0" dirty="0"/>
              <a:t> by the stroma (</a:t>
            </a:r>
            <a:r>
              <a:rPr lang="fr-FR" baseline="0" dirty="0" err="1"/>
              <a:t>coherent</a:t>
            </a:r>
            <a:r>
              <a:rPr lang="fr-FR" baseline="0" dirty="0"/>
              <a:t> </a:t>
            </a:r>
            <a:r>
              <a:rPr lang="fr-FR" baseline="0" dirty="0" err="1"/>
              <a:t>trans’mittance</a:t>
            </a:r>
            <a:r>
              <a:rPr lang="fr-FR" baseline="0" dirty="0"/>
              <a:t>).</a:t>
            </a:r>
          </a:p>
          <a:p>
            <a:endParaRPr lang="fr-FR" baseline="0" dirty="0"/>
          </a:p>
          <a:p>
            <a:endParaRPr lang="fr-FR" baseline="0" dirty="0"/>
          </a:p>
          <a:p>
            <a:r>
              <a:rPr lang="fr-FR" baseline="0" dirty="0"/>
              <a:t>7’30’’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160C-DB1D-44CE-87A7-992C4E161F85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710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E160C-DB1D-44CE-87A7-992C4E161F85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919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6585A-0E7A-4963-AE8D-5FA5BD944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103B71-6817-4D75-92EC-37F8D3798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5AF298-1C2F-4009-AA1B-D82F979E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3DA5-060A-4033-952E-CE55E76DCF0D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64829B-BAEF-4B05-B43B-7497C668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7A46A1-4BAC-4139-B59D-371A0BDD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2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F1EA2-E681-4F18-9930-DA5D6E7DB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F484BE-76F6-4D1D-8C7B-790F1FF7C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54F42E-8090-459B-8EFF-5E1740C7E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38039-AD5C-4336-BCA2-E499CBAFAA00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5FE13F-B25F-4F37-B88A-02884AED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385494-1FA8-4743-A7F3-B40356872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9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14054B0-806B-430F-B7D6-02404AB4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C308D5-79E4-4671-8BF9-6A5B16A47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BDAE97-DBCB-433C-9CED-E9F88B9C3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136B0-EE20-4D72-AC08-ECE86E1DB9E6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8BE89B-3A08-4ADA-8A0D-C1621AB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6FFA09-BDC8-476E-8DF0-87BBF498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7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5CFA6-A02A-4FB3-B1DE-3209E35CA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020FA8-BA6A-45D5-9CA8-B1045D315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9890C7-62CC-4660-B4F0-C4A9219BF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D92A1-2078-4B3D-B2E5-EA751657DAD8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3E19B6-D136-4041-87B5-2009F95EC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B545DA-1A4D-4EFB-B940-3BBBE3AA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7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2B87A-3C6D-4699-91D3-09EFBADDA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56B3F4-DDE8-416F-BB73-D84D318DF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90E3C1-6FE8-4C6E-BFE2-4F85BB93F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B1A6A-E8AB-4A73-882D-4B17CDC23E2B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84DE71-2427-4E05-9FA3-4A538EF17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8BB931-C0DC-43BD-82B9-28555C81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4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AFA83B-0046-4799-9F0C-8907EFF46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0EF381-726F-4BCA-A186-E769E8115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417052-6BA3-410A-B952-64E828285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4EEC78-A31E-4AD2-8BC3-577C1467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CC2F3-2529-40D6-AF7D-EC5CB3E34A16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D438BE-5D83-4D70-9E72-005E18302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06A863E-442F-4B87-966F-3E0073D5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6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32B40F-7C6D-4058-AAB7-D74C3E24E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62044C-203D-4176-B46F-95C02ED2A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E14F5E-EF31-4BA9-89E6-8754DC217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88FA455-6E82-4D85-9219-896892DB8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B9E501F-DA35-4496-B4BB-B948ED4A2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808926C-4154-43DC-A25B-D4A45F57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99629-6310-4484-AF3C-B3B11605BF39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94F246C-F793-44FC-BA08-8FEA35339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BC5BBC1-F6CD-491F-AF39-34A9EF44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12912A-ECF5-4501-8512-5C5C5D9D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AD2983E-4A6C-4848-9E4A-C3826A058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465CF-DF49-40F7-8F3D-A43A8B272042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C6A64A-6181-450D-83E7-A3641964D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870495-276D-4A09-AA31-B39DAA36E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5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F69254-87C2-4E51-96A4-0952B77FD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F082-EEF1-4730-B94D-E084E6863E0E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7C28AF-7EA1-4CE0-BF85-F14A87C6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267E2F1-B3C4-4C48-A3D9-4C97413C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6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098F5-8062-477E-8272-ED5A6D6F5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25A5AD-9865-4882-BB67-6B9D725DC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418738-1BA5-45DA-A1D8-426C268EC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DCD511-9CBD-4AD9-A58C-4EB2048AB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650F-AD43-4D78-97F3-51902F9B3994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AED53E4-1F5C-4DDC-B1FD-5A1EE25A0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D2396C-3F54-462B-B0FA-C45417F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13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D2EE7F-B331-4090-B5D0-B7D74973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AB2E753-18B9-42F6-B993-8E3314F8D3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1E6B60-7274-4F8F-9217-5FC341D8D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5F70A3-25D0-48AA-93F0-6511B6A7E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3182F-129C-4FF4-BB97-7B8EDD4284F7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84B0B9-9D59-4DE8-8AE7-050C8473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878115-B647-4F72-8538-3AEDBE3D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68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386C90A-EBEA-470A-85F1-86CE4F8CC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40CC67-8F31-4BFC-A5E9-B9764C6E3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B0F728-8E2F-442D-B79B-960112A29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6944E-0795-4B10-8DA0-EE00FDED1D46}" type="datetime1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311177-163C-4883-935B-DF40D3BAF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D71E1A-B9C3-44F0-940F-E8E06241D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BC391-114D-4101-B8A4-0EA5B3C4B95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wmf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1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3.png"/><Relationship Id="rId10" Type="http://schemas.openxmlformats.org/officeDocument/2006/relationships/image" Target="../media/image46.emf"/><Relationship Id="rId4" Type="http://schemas.openxmlformats.org/officeDocument/2006/relationships/image" Target="../media/image42.png"/><Relationship Id="rId9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2.wmf"/><Relationship Id="rId9" Type="http://schemas.openxmlformats.org/officeDocument/2006/relationships/image" Target="../media/image5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image" Target="../media/image64.png"/><Relationship Id="rId3" Type="http://schemas.openxmlformats.org/officeDocument/2006/relationships/image" Target="../media/image60.emf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3.png"/><Relationship Id="rId11" Type="http://schemas.openxmlformats.org/officeDocument/2006/relationships/oleObject" Target="../embeddings/oleObject6.bin"/><Relationship Id="rId5" Type="http://schemas.openxmlformats.org/officeDocument/2006/relationships/image" Target="../media/image62.wmf"/><Relationship Id="rId10" Type="http://schemas.openxmlformats.org/officeDocument/2006/relationships/image" Target="../media/image58.w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1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jpeg"/><Relationship Id="rId18" Type="http://schemas.openxmlformats.org/officeDocument/2006/relationships/image" Target="../media/image85.png"/><Relationship Id="rId3" Type="http://schemas.openxmlformats.org/officeDocument/2006/relationships/image" Target="../media/image72.jpeg"/><Relationship Id="rId21" Type="http://schemas.openxmlformats.org/officeDocument/2006/relationships/image" Target="../media/image4.jp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openxmlformats.org/officeDocument/2006/relationships/image" Target="../media/image84.png"/><Relationship Id="rId25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79.jpeg"/><Relationship Id="rId24" Type="http://schemas.microsoft.com/office/2007/relationships/hdphoto" Target="../media/hdphoto1.wdp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23" Type="http://schemas.openxmlformats.org/officeDocument/2006/relationships/image" Target="../media/image88.png"/><Relationship Id="rId10" Type="http://schemas.openxmlformats.org/officeDocument/2006/relationships/image" Target="../media/image6.png"/><Relationship Id="rId19" Type="http://schemas.openxmlformats.org/officeDocument/2006/relationships/slide" Target="slide39.xml"/><Relationship Id="rId4" Type="http://schemas.openxmlformats.org/officeDocument/2006/relationships/image" Target="../media/image73.jpeg"/><Relationship Id="rId9" Type="http://schemas.openxmlformats.org/officeDocument/2006/relationships/image" Target="../media/image78.png"/><Relationship Id="rId14" Type="http://schemas.openxmlformats.org/officeDocument/2006/relationships/image" Target="../media/image82.png"/><Relationship Id="rId22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microsoft.com/office/2007/relationships/hdphoto" Target="../media/hdphoto2.wdp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3" Type="http://schemas.openxmlformats.org/officeDocument/2006/relationships/image" Target="../media/image94.emf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95.png"/><Relationship Id="rId4" Type="http://schemas.openxmlformats.org/officeDocument/2006/relationships/image" Target="../media/image95.emf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10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1.JPG"/><Relationship Id="rId10" Type="http://schemas.openxmlformats.org/officeDocument/2006/relationships/image" Target="../media/image310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e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0.png"/><Relationship Id="rId3" Type="http://schemas.openxmlformats.org/officeDocument/2006/relationships/image" Target="../media/image370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g"/><Relationship Id="rId4" Type="http://schemas.openxmlformats.org/officeDocument/2006/relationships/image" Target="../media/image11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9.png"/><Relationship Id="rId7" Type="http://schemas.openxmlformats.org/officeDocument/2006/relationships/image" Target="../media/image13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Relationship Id="rId11" Type="http://schemas.openxmlformats.org/officeDocument/2006/relationships/slide" Target="slide43.xml"/><Relationship Id="rId5" Type="http://schemas.openxmlformats.org/officeDocument/2006/relationships/image" Target="../media/image131.png"/><Relationship Id="rId10" Type="http://schemas.openxmlformats.org/officeDocument/2006/relationships/image" Target="../media/image134.png"/><Relationship Id="rId4" Type="http://schemas.openxmlformats.org/officeDocument/2006/relationships/image" Target="../media/image130.png"/><Relationship Id="rId9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22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43.jpg"/><Relationship Id="rId4" Type="http://schemas.openxmlformats.org/officeDocument/2006/relationships/image" Target="../media/image14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E2603-EA3A-4003-BED0-A52091CB5B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7490"/>
            <a:ext cx="9144000" cy="2376264"/>
          </a:xfrm>
        </p:spPr>
        <p:txBody>
          <a:bodyPr>
            <a:normAutofit/>
          </a:bodyPr>
          <a:lstStyle/>
          <a:p>
            <a:r>
              <a:rPr lang="fr-FR" dirty="0"/>
              <a:t>La transparence des yeux</a:t>
            </a:r>
            <a:endParaRPr lang="fr-FR" sz="1800" dirty="0">
              <a:latin typeface="+mn-lt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7584A04-A4A9-4276-8F77-106828FAF8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40781"/>
            <a:ext cx="9144000" cy="547042"/>
          </a:xfrm>
        </p:spPr>
        <p:txBody>
          <a:bodyPr/>
          <a:lstStyle/>
          <a:p>
            <a:r>
              <a:rPr lang="fr-FR" b="1" dirty="0"/>
              <a:t>Karsten Plamann</a:t>
            </a:r>
          </a:p>
          <a:p>
            <a:endParaRPr lang="fr-FR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CB960A-821F-47F0-BC4B-81614B8EC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800179"/>
            <a:ext cx="2743200" cy="365125"/>
          </a:xfrm>
        </p:spPr>
        <p:txBody>
          <a:bodyPr/>
          <a:lstStyle/>
          <a:p>
            <a:fld id="{265BC391-114D-4101-B8A4-0EA5B3C4B95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87584A04-A4A9-4276-8F77-106828FAF8C7}"/>
              </a:ext>
            </a:extLst>
          </p:cNvPr>
          <p:cNvSpPr txBox="1">
            <a:spLocks/>
          </p:cNvSpPr>
          <p:nvPr/>
        </p:nvSpPr>
        <p:spPr>
          <a:xfrm>
            <a:off x="2495600" y="3160861"/>
            <a:ext cx="7200800" cy="25358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Laboratoire d'Optique et Biosciences (LOB)</a:t>
            </a:r>
          </a:p>
          <a:p>
            <a:r>
              <a:rPr lang="fr-FR" sz="1800" dirty="0"/>
              <a:t>École polytechnique – CNRS UMR 7645 – INSERM U 1182 – IPP</a:t>
            </a:r>
          </a:p>
          <a:p>
            <a:r>
              <a:rPr lang="fr-FR" sz="1800" dirty="0"/>
              <a:t>+</a:t>
            </a:r>
          </a:p>
          <a:p>
            <a:r>
              <a:rPr lang="fr-FR" sz="1800" dirty="0"/>
              <a:t>LOA (Laboratoire d’Optique Appliquée)</a:t>
            </a:r>
          </a:p>
          <a:p>
            <a:r>
              <a:rPr lang="fr-FR" sz="1800"/>
              <a:t>ENSTA Paris </a:t>
            </a:r>
            <a:r>
              <a:rPr lang="fr-FR" sz="1800" dirty="0"/>
              <a:t>– École polytechnique – CNRS UMR 7639 – IPP</a:t>
            </a:r>
          </a:p>
          <a:p>
            <a:endParaRPr lang="fr-FR" sz="1800" dirty="0"/>
          </a:p>
          <a:p>
            <a:r>
              <a:rPr lang="fr-FR" sz="1800" dirty="0"/>
              <a:t>Palaiseau</a:t>
            </a:r>
          </a:p>
        </p:txBody>
      </p:sp>
      <p:pic>
        <p:nvPicPr>
          <p:cNvPr id="6" name="Image 5" descr="Résultat de recherche d'images pour &quot;CNRS presentation logo&quot;">
            <a:extLst>
              <a:ext uri="{FF2B5EF4-FFF2-40B4-BE49-F238E27FC236}">
                <a16:creationId xmlns:a16="http://schemas.microsoft.com/office/drawing/2014/main" id="{2606CBD0-F858-4379-A4C7-BE4104BF3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673" y="5920817"/>
            <a:ext cx="515356" cy="50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Résultat de recherche d'images pour &quot;INSERM presentation logo&quot;">
            <a:extLst>
              <a:ext uri="{FF2B5EF4-FFF2-40B4-BE49-F238E27FC236}">
                <a16:creationId xmlns:a16="http://schemas.microsoft.com/office/drawing/2014/main" id="{8595DB0F-6866-4C87-818F-BC7DE881D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395" y="5977774"/>
            <a:ext cx="1008113" cy="505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9254F85-C2E7-471E-A08F-9244916FF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25" y="5991414"/>
            <a:ext cx="1512168" cy="3736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F91F64-0EA0-4F5F-B30E-5D76E85BC4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9" t="29733" r="19134" b="31527"/>
          <a:stretch/>
        </p:blipFill>
        <p:spPr>
          <a:xfrm>
            <a:off x="5352263" y="5940710"/>
            <a:ext cx="1008112" cy="5525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3170EEC-9175-481B-B4C2-837615009D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19" y="6114507"/>
            <a:ext cx="2071616" cy="383231"/>
          </a:xfrm>
          <a:prstGeom prst="rect">
            <a:avLst/>
          </a:prstGeom>
        </p:spPr>
      </p:pic>
      <p:pic>
        <p:nvPicPr>
          <p:cNvPr id="11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CE5AED-4371-42B0-9494-CEFA6D3C6F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41" y="5884389"/>
            <a:ext cx="521863" cy="764704"/>
          </a:xfrm>
          <a:prstGeom prst="rect">
            <a:avLst/>
          </a:prstGeom>
        </p:spPr>
      </p:pic>
      <p:pic>
        <p:nvPicPr>
          <p:cNvPr id="12" name="Grafik 13">
            <a:extLst>
              <a:ext uri="{FF2B5EF4-FFF2-40B4-BE49-F238E27FC236}">
                <a16:creationId xmlns:a16="http://schemas.microsoft.com/office/drawing/2014/main" id="{7CCE9D42-C3D8-4C6E-98D4-5436AB7472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0" y="5638019"/>
            <a:ext cx="847563" cy="1199381"/>
          </a:xfrm>
          <a:prstGeom prst="rect">
            <a:avLst/>
          </a:prstGeom>
        </p:spPr>
      </p:pic>
      <p:pic>
        <p:nvPicPr>
          <p:cNvPr id="13" name="Grafik 15" descr="Ein Bild, das Flasche, Schild, rot enthält.&#10;&#10;Automatisch generierte Beschreibung">
            <a:extLst>
              <a:ext uri="{FF2B5EF4-FFF2-40B4-BE49-F238E27FC236}">
                <a16:creationId xmlns:a16="http://schemas.microsoft.com/office/drawing/2014/main" id="{F9C5543E-5A04-4117-9D9F-39E8CBF15D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19" y="5905399"/>
            <a:ext cx="681383" cy="731623"/>
          </a:xfrm>
          <a:prstGeom prst="rect">
            <a:avLst/>
          </a:prstGeom>
        </p:spPr>
      </p:pic>
      <p:pic>
        <p:nvPicPr>
          <p:cNvPr id="14" name="Grafik 19">
            <a:extLst>
              <a:ext uri="{FF2B5EF4-FFF2-40B4-BE49-F238E27FC236}">
                <a16:creationId xmlns:a16="http://schemas.microsoft.com/office/drawing/2014/main" id="{64FC3632-0B8E-495F-A77C-ECE7D13218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351" y="6000778"/>
            <a:ext cx="1944216" cy="4413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538C2F-5954-40C5-BDA7-74E1601A41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8" b="26668"/>
          <a:stretch/>
        </p:blipFill>
        <p:spPr>
          <a:xfrm>
            <a:off x="905391" y="5977774"/>
            <a:ext cx="895685" cy="44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97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AB09AF8E-1DDE-43E6-BF30-C3A7D8073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50" y="3717032"/>
            <a:ext cx="3537850" cy="307584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147E026-6C9A-4408-AC07-F2C82546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037" y="4020283"/>
            <a:ext cx="2918781" cy="28099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74EBB8-99F4-4F91-A39D-B814A95F4E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7" r="14828"/>
          <a:stretch/>
        </p:blipFill>
        <p:spPr>
          <a:xfrm>
            <a:off x="0" y="41375"/>
            <a:ext cx="4798940" cy="682237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B6F2FD-4609-45DD-BDA7-53FC7EAB1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0376" y="248827"/>
            <a:ext cx="2711624" cy="1325563"/>
          </a:xfrm>
        </p:spPr>
        <p:txBody>
          <a:bodyPr/>
          <a:lstStyle/>
          <a:p>
            <a:pPr algn="ctr"/>
            <a:r>
              <a:rPr lang="fr-FR" dirty="0"/>
              <a:t>Défauts de l’œil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3E94DA-DB17-463F-9653-559A5235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7C5588-FD96-4186-A40A-62D11B1F8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33" y="578490"/>
            <a:ext cx="4249030" cy="14250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B9BBC5-D471-4136-A2B3-46E8ACDD1DEA}"/>
              </a:ext>
            </a:extLst>
          </p:cNvPr>
          <p:cNvSpPr/>
          <p:nvPr/>
        </p:nvSpPr>
        <p:spPr>
          <a:xfrm>
            <a:off x="5012346" y="354504"/>
            <a:ext cx="38684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err="1"/>
              <a:t>Roorda</a:t>
            </a:r>
            <a:r>
              <a:rPr lang="fr-FR" sz="1000" dirty="0"/>
              <a:t>, A </a:t>
            </a:r>
            <a:r>
              <a:rPr lang="fr-FR" sz="1000" i="1" dirty="0"/>
              <a:t>et al</a:t>
            </a:r>
            <a:r>
              <a:rPr lang="fr-FR" sz="1000" dirty="0"/>
              <a:t> Bulletin de la Société belge d'ophtalmologie. 231-44.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0C42C67-CB58-4D0E-9EA6-799743223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33" y="2289661"/>
            <a:ext cx="4249030" cy="15713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1EA18F-0D86-48D5-9083-C3DA18D67577}"/>
              </a:ext>
            </a:extLst>
          </p:cNvPr>
          <p:cNvSpPr/>
          <p:nvPr/>
        </p:nvSpPr>
        <p:spPr>
          <a:xfrm rot="5400000">
            <a:off x="8638832" y="2950192"/>
            <a:ext cx="15808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roorda.vision.berkeley.edu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EABB70-6981-41D8-BE60-BC67B7C0FB1E}"/>
              </a:ext>
            </a:extLst>
          </p:cNvPr>
          <p:cNvSpPr/>
          <p:nvPr/>
        </p:nvSpPr>
        <p:spPr>
          <a:xfrm rot="5400000">
            <a:off x="11423631" y="4669037"/>
            <a:ext cx="9781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/>
              <a:t>doctor-hill.com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B7F2A1-165C-4F4E-8A19-28EE69667D6B}"/>
              </a:ext>
            </a:extLst>
          </p:cNvPr>
          <p:cNvSpPr/>
          <p:nvPr/>
        </p:nvSpPr>
        <p:spPr>
          <a:xfrm>
            <a:off x="5012346" y="6639163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/>
              <a:t>Vinas-Pena, Maria. PhD </a:t>
            </a:r>
            <a:r>
              <a:rPr lang="fr-FR" sz="1000" dirty="0" err="1"/>
              <a:t>thesis</a:t>
            </a:r>
            <a:r>
              <a:rPr lang="fr-FR" sz="1000" dirty="0"/>
              <a:t> (2015). 10.13140/RG.2.1.2540.0402.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DB995FD-98E4-4084-BC81-3E4D2275E6F8}"/>
              </a:ext>
            </a:extLst>
          </p:cNvPr>
          <p:cNvSpPr txBox="1"/>
          <p:nvPr/>
        </p:nvSpPr>
        <p:spPr>
          <a:xfrm>
            <a:off x="5022319" y="1958992"/>
            <a:ext cx="1793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Ouverture de la pupille→ </a:t>
            </a:r>
          </a:p>
        </p:txBody>
      </p:sp>
    </p:spTree>
    <p:extLst>
      <p:ext uri="{BB962C8B-B14F-4D97-AF65-F5344CB8AC3E}">
        <p14:creationId xmlns:p14="http://schemas.microsoft.com/office/powerpoint/2010/main" val="116982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2AF84C-168B-4FB2-A060-1499E13FD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1325563"/>
          </a:xfrm>
        </p:spPr>
        <p:txBody>
          <a:bodyPr/>
          <a:lstStyle/>
          <a:p>
            <a:r>
              <a:rPr lang="fr-FR" dirty="0"/>
              <a:t>L’œil en tant que système optique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F3ADF7-74D6-4F2A-B01A-CE28AD714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3BA03F5-8390-4456-8C1D-A0F8D9774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8284" y="1482838"/>
            <a:ext cx="1844632" cy="30963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EBCBCF5-404E-46E8-82F4-C9993CF179E0}"/>
              </a:ext>
            </a:extLst>
          </p:cNvPr>
          <p:cNvSpPr/>
          <p:nvPr/>
        </p:nvSpPr>
        <p:spPr>
          <a:xfrm>
            <a:off x="335360" y="5298781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/>
              <a:t>„Würde mir jemand ein optisches Gerät mit solchen Fehlern anbieten, würde ich es in aller Deutlichkeit zurückweisen.“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DCD31A7-5C87-4AE9-B457-12E0C3311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03" y="1517187"/>
            <a:ext cx="4439816" cy="285754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259ADB-DDA7-48B3-BF8C-0C57711436ED}"/>
              </a:ext>
            </a:extLst>
          </p:cNvPr>
          <p:cNvSpPr/>
          <p:nvPr/>
        </p:nvSpPr>
        <p:spPr>
          <a:xfrm>
            <a:off x="722298" y="4251617"/>
            <a:ext cx="28232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Atchinson</a:t>
            </a:r>
            <a:r>
              <a:rPr lang="en-US" sz="1000" dirty="0"/>
              <a:t> &amp; Smith, Optics of the Human Eye, 2002</a:t>
            </a:r>
            <a:endParaRPr lang="fr-FR" sz="10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E5A1A10-003F-4FAA-AFB9-FED5C4292A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45" y="4687209"/>
            <a:ext cx="1282204" cy="166914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12CD4B6-1279-4B50-BBBF-E1951291D93F}"/>
              </a:ext>
            </a:extLst>
          </p:cNvPr>
          <p:cNvSpPr txBox="1"/>
          <p:nvPr/>
        </p:nvSpPr>
        <p:spPr>
          <a:xfrm>
            <a:off x="5241343" y="6396335"/>
            <a:ext cx="1709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Hermann von Helmholtz</a:t>
            </a:r>
          </a:p>
          <a:p>
            <a:pPr algn="ctr"/>
            <a:r>
              <a:rPr lang="fr-FR" sz="1200" dirty="0"/>
              <a:t>1821-1894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01DB3C-BCFE-426E-B18A-AED2EDA25F3C}"/>
              </a:ext>
            </a:extLst>
          </p:cNvPr>
          <p:cNvSpPr/>
          <p:nvPr/>
        </p:nvSpPr>
        <p:spPr>
          <a:xfrm>
            <a:off x="6875592" y="5299742"/>
            <a:ext cx="4973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« Si quelqu’un m’offrait un appareil optique avec de telles erreurs, je le rejetterais sans équivoque. »</a:t>
            </a:r>
          </a:p>
        </p:txBody>
      </p:sp>
    </p:spTree>
    <p:extLst>
      <p:ext uri="{BB962C8B-B14F-4D97-AF65-F5344CB8AC3E}">
        <p14:creationId xmlns:p14="http://schemas.microsoft.com/office/powerpoint/2010/main" val="1972881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95363-0763-4390-A599-EE6D26D6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KP au LOA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2D0FBD-9B7A-48DE-B0A5-7109AA5D7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9950"/>
            <a:ext cx="1029836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dirty="0"/>
              <a:t>Chirurgie oculaire assistée par laser à impulsions ultrabrèves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Applications cliniques : kératoplastie (greffe de cornée), chirurgie du glaucome</a:t>
            </a:r>
          </a:p>
          <a:p>
            <a:pPr lvl="2"/>
            <a:r>
              <a:rPr lang="fr-FR" dirty="0"/>
              <a:t>Optimisation de la profondeur de pénétration et de la qualité des incisions</a:t>
            </a:r>
          </a:p>
          <a:p>
            <a:pPr lvl="2"/>
            <a:r>
              <a:rPr lang="fr-FR" dirty="0"/>
              <a:t>Contrôle d’effets secondaires</a:t>
            </a:r>
          </a:p>
          <a:p>
            <a:pPr lvl="1"/>
            <a:r>
              <a:rPr lang="fr-FR" dirty="0"/>
              <a:t>Développement de sources laser optimisées</a:t>
            </a:r>
          </a:p>
          <a:p>
            <a:pPr lvl="2"/>
            <a:r>
              <a:rPr lang="fr-FR" dirty="0"/>
              <a:t>Conversion de longueur d’onde par optique </a:t>
            </a:r>
            <a:r>
              <a:rPr lang="fr-FR" dirty="0" err="1"/>
              <a:t>nonlinéaire</a:t>
            </a:r>
            <a:endParaRPr lang="fr-FR" dirty="0"/>
          </a:p>
          <a:p>
            <a:pPr lvl="2"/>
            <a:r>
              <a:rPr lang="fr-FR" dirty="0"/>
              <a:t>Développement de sources laser optimisées</a:t>
            </a:r>
          </a:p>
          <a:p>
            <a:pPr lvl="1"/>
            <a:r>
              <a:rPr lang="fr-FR" dirty="0"/>
              <a:t>Étude de la viabilité des cellules endothéliales après intervention par laser</a:t>
            </a:r>
          </a:p>
          <a:p>
            <a:pPr lvl="1"/>
            <a:r>
              <a:rPr lang="fr-FR" dirty="0"/>
              <a:t>Optique du tissu cornéen sain et pathologique</a:t>
            </a:r>
          </a:p>
          <a:p>
            <a:pPr lvl="1"/>
            <a:endParaRPr 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EF1EB9-EF9E-4006-B6AB-8EE014CC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258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5E995-7979-4187-9998-19C48992D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6420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sz="3100" dirty="0"/>
              <a:t>Mon point de départ :</a:t>
            </a:r>
            <a:br>
              <a:rPr lang="fr-FR" sz="3100" dirty="0"/>
            </a:br>
            <a:br>
              <a:rPr lang="fr-FR" sz="3100" dirty="0"/>
            </a:br>
            <a:r>
              <a:rPr lang="fr-FR" dirty="0"/>
              <a:t>La chirurgie de la cornée assistée par laser à impulsions ultrabrèves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5B1DFA7-FA35-4155-997C-09C17DA41F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E7C7C5-D908-489A-9CB7-80E2E919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01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4417CD0-FD43-46D8-80B5-6353A99C1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3" b="394"/>
          <a:stretch/>
        </p:blipFill>
        <p:spPr>
          <a:xfrm>
            <a:off x="5130311" y="925475"/>
            <a:ext cx="6960577" cy="5796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F46C8D8-8F63-4AFD-A43E-8BA38E65E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dirty="0"/>
              <a:t>(1) Chirurgie réfractive par LASIK</a:t>
            </a:r>
            <a:br>
              <a:rPr lang="fr-FR" dirty="0"/>
            </a:br>
            <a:r>
              <a:rPr lang="fr-FR" sz="3200" dirty="0"/>
              <a:t>(= </a:t>
            </a:r>
            <a:r>
              <a:rPr lang="fr-FR" sz="3200" dirty="0" err="1"/>
              <a:t>LASer</a:t>
            </a:r>
            <a:r>
              <a:rPr lang="fr-FR" sz="3200" dirty="0"/>
              <a:t> </a:t>
            </a:r>
            <a:r>
              <a:rPr lang="fr-FR" sz="3200" i="1" dirty="0"/>
              <a:t>In situ</a:t>
            </a:r>
            <a:r>
              <a:rPr lang="fr-FR" sz="3200" dirty="0"/>
              <a:t> </a:t>
            </a:r>
            <a:r>
              <a:rPr lang="fr-FR" sz="3200" dirty="0" err="1"/>
              <a:t>Keratomileusis</a:t>
            </a:r>
            <a:r>
              <a:rPr lang="fr-FR" sz="3200" dirty="0"/>
              <a:t>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0F47CB3-A378-41E7-A32D-5E6C92A8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3222D1-32B2-43EC-92B4-0BF21C5E226D}"/>
              </a:ext>
            </a:extLst>
          </p:cNvPr>
          <p:cNvSpPr/>
          <p:nvPr/>
        </p:nvSpPr>
        <p:spPr>
          <a:xfrm>
            <a:off x="11127888" y="843240"/>
            <a:ext cx="94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vglass.fr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B9720E9-5FCF-4E28-BFDE-BDE86BBA8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717330"/>
            <a:ext cx="4948500" cy="254494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681713F-570C-4DC6-8CE2-BF5CD0D1F2E8}"/>
              </a:ext>
            </a:extLst>
          </p:cNvPr>
          <p:cNvSpPr txBox="1"/>
          <p:nvPr/>
        </p:nvSpPr>
        <p:spPr>
          <a:xfrm>
            <a:off x="241276" y="2917878"/>
            <a:ext cx="5066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Découpe cornéenne assistée par laser à impulsions ultrabrèves.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F3996CC-8D69-4F76-BE39-1B568097920C}"/>
              </a:ext>
            </a:extLst>
          </p:cNvPr>
          <p:cNvSpPr txBox="1"/>
          <p:nvPr/>
        </p:nvSpPr>
        <p:spPr>
          <a:xfrm>
            <a:off x="335360" y="1535346"/>
            <a:ext cx="4908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Interaction laser-tissu d’une impulsion ultrabrève :</a:t>
            </a:r>
          </a:p>
          <a:p>
            <a:pPr marL="285750" indent="-285750">
              <a:buFontTx/>
              <a:buChar char="-"/>
            </a:pPr>
            <a:r>
              <a:rPr lang="fr-FR" dirty="0"/>
              <a:t>non-thermique (création d’un plasma)</a:t>
            </a:r>
          </a:p>
          <a:p>
            <a:pPr marL="285750" indent="-285750">
              <a:buFontTx/>
              <a:buChar char="-"/>
            </a:pPr>
            <a:r>
              <a:rPr lang="fr-FR" dirty="0"/>
              <a:t>Localisée dans le volume du tissu</a:t>
            </a:r>
          </a:p>
        </p:txBody>
      </p:sp>
    </p:spTree>
    <p:extLst>
      <p:ext uri="{BB962C8B-B14F-4D97-AF65-F5344CB8AC3E}">
        <p14:creationId xmlns:p14="http://schemas.microsoft.com/office/powerpoint/2010/main" val="3208898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747" name="Rectangle 3"/>
          <p:cNvSpPr>
            <a:spLocks noChangeArrowheads="1"/>
          </p:cNvSpPr>
          <p:nvPr/>
        </p:nvSpPr>
        <p:spPr bwMode="auto">
          <a:xfrm>
            <a:off x="407368" y="1052736"/>
            <a:ext cx="7128792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fr-FR" sz="2400" u="sng" dirty="0">
                <a:latin typeface="Arial" pitchFamily="34" charset="0"/>
              </a:rPr>
              <a:t>Les indications à une greffe de cornée</a:t>
            </a:r>
          </a:p>
          <a:p>
            <a:endParaRPr lang="fr-FR" sz="1600" dirty="0">
              <a:latin typeface="Arial" pitchFamily="34" charset="0"/>
            </a:endParaRPr>
          </a:p>
          <a:p>
            <a:r>
              <a:rPr lang="fr-FR" sz="1600" dirty="0">
                <a:latin typeface="Arial" pitchFamily="34" charset="0"/>
              </a:rPr>
              <a:t>Les plus fréquentes :</a:t>
            </a:r>
          </a:p>
          <a:p>
            <a:endParaRPr lang="fr-FR" sz="16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Kératocône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Dystrophie de Fuchs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</a:t>
            </a:r>
            <a:r>
              <a:rPr lang="fr-FR" sz="1600" dirty="0" err="1">
                <a:latin typeface="Arial" pitchFamily="34" charset="0"/>
              </a:rPr>
              <a:t>Kératopathie</a:t>
            </a:r>
            <a:r>
              <a:rPr lang="fr-FR" sz="1600" dirty="0">
                <a:latin typeface="Arial" pitchFamily="34" charset="0"/>
              </a:rPr>
              <a:t> bulleuse du </a:t>
            </a:r>
            <a:r>
              <a:rPr lang="fr-FR" sz="1600" dirty="0" err="1">
                <a:latin typeface="Arial" pitchFamily="34" charset="0"/>
              </a:rPr>
              <a:t>pseudophake</a:t>
            </a:r>
            <a:r>
              <a:rPr lang="fr-FR" sz="1600" dirty="0">
                <a:latin typeface="Arial" pitchFamily="34" charset="0"/>
              </a:rPr>
              <a:t> ou de l’aphake</a:t>
            </a:r>
          </a:p>
          <a:p>
            <a:endParaRPr lang="fr-FR" sz="1600" dirty="0">
              <a:latin typeface="Arial" pitchFamily="34" charset="0"/>
            </a:endParaRPr>
          </a:p>
          <a:p>
            <a:r>
              <a:rPr lang="fr-FR" sz="1600" dirty="0">
                <a:latin typeface="Arial" pitchFamily="34" charset="0"/>
              </a:rPr>
              <a:t>Moins fréquentes : </a:t>
            </a:r>
          </a:p>
          <a:p>
            <a:endParaRPr lang="fr-FR" sz="1600" dirty="0"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Séquelle de kératite herpétique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Taie cornéenne cicatricielle après abcès infectieux de la cornée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Cicatrice de plaie de cornée après traumatisme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Regreffe après décompensation d’un greffon cornéen ancien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Dystrophie stromale de la cornée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Dégénérescence marginale pellucide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Déformation cornéenne post-chirurgie réfractive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Ptérygion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Anomalie congénitale de la cornée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Arial" pitchFamily="34" charset="0"/>
              </a:rPr>
              <a:t>    Greffe bouchon pour ulcère de cornée ou pour perforation cornéenne</a:t>
            </a:r>
          </a:p>
        </p:txBody>
      </p:sp>
      <p:pic>
        <p:nvPicPr>
          <p:cNvPr id="1567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0586" y="3648963"/>
            <a:ext cx="3491235" cy="245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677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8216" y="980728"/>
            <a:ext cx="3287319" cy="225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461939" y="25073"/>
            <a:ext cx="9144000" cy="1143000"/>
          </a:xfrm>
        </p:spPr>
        <p:txBody>
          <a:bodyPr>
            <a:normAutofit/>
          </a:bodyPr>
          <a:lstStyle/>
          <a:p>
            <a:r>
              <a:rPr lang="fr-FR" dirty="0"/>
              <a:t>(2) Kératoplastie (greffe de cornée)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2DF1B66-997D-4849-BC97-23CDF1450123}"/>
              </a:ext>
            </a:extLst>
          </p:cNvPr>
          <p:cNvSpPr txBox="1"/>
          <p:nvPr/>
        </p:nvSpPr>
        <p:spPr>
          <a:xfrm>
            <a:off x="398132" y="6279703"/>
            <a:ext cx="1141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>
                <a:latin typeface="Arial" pitchFamily="34" charset="0"/>
              </a:rPr>
              <a:t>Les lasers chirurgicaux doivent être opérationnels sur des cornées pathologiques.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E6721B8-363B-4234-8FE4-D71A1EA26E2D}"/>
              </a:ext>
            </a:extLst>
          </p:cNvPr>
          <p:cNvSpPr txBox="1"/>
          <p:nvPr/>
        </p:nvSpPr>
        <p:spPr>
          <a:xfrm>
            <a:off x="7392144" y="3207551"/>
            <a:ext cx="162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Plamann </a:t>
            </a:r>
            <a:r>
              <a:rPr lang="fr-FR" sz="1100" i="1" dirty="0"/>
              <a:t>et al</a:t>
            </a:r>
            <a:r>
              <a:rPr lang="fr-FR" sz="1100" dirty="0"/>
              <a:t>, </a:t>
            </a:r>
            <a:r>
              <a:rPr lang="fr-FR" sz="1100" dirty="0" err="1"/>
              <a:t>Jopt</a:t>
            </a:r>
            <a:r>
              <a:rPr lang="fr-FR" sz="1100" dirty="0"/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125751804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5E995-7979-4187-9998-19C48992DD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Optique de la cornée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5B1DFA7-FA35-4155-997C-09C17DA41F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E7C7C5-D908-489A-9CB7-80E2E919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42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274639"/>
            <a:ext cx="9143999" cy="57943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La structure tissulaire de la cornée</a:t>
            </a:r>
          </a:p>
        </p:txBody>
      </p:sp>
      <p:pic>
        <p:nvPicPr>
          <p:cNvPr id="1581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5558" y="1328738"/>
            <a:ext cx="5343525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81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68370" y="1128713"/>
            <a:ext cx="2576512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81061" name="Rectangle 5"/>
          <p:cNvSpPr>
            <a:spLocks noChangeArrowheads="1"/>
          </p:cNvSpPr>
          <p:nvPr/>
        </p:nvSpPr>
        <p:spPr bwMode="auto">
          <a:xfrm>
            <a:off x="8184182" y="1989139"/>
            <a:ext cx="3600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1000">
                <a:solidFill>
                  <a:schemeClr val="tx2"/>
                </a:solidFill>
                <a:latin typeface="Arial" pitchFamily="34" charset="0"/>
              </a:rPr>
              <a:t>tropocollagen molecule (TC) </a:t>
            </a:r>
          </a:p>
        </p:txBody>
      </p:sp>
      <p:pic>
        <p:nvPicPr>
          <p:cNvPr id="15810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92132" y="2565400"/>
            <a:ext cx="2952750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81063" name="Rectangle 7"/>
          <p:cNvSpPr>
            <a:spLocks noChangeArrowheads="1"/>
          </p:cNvSpPr>
          <p:nvPr/>
        </p:nvSpPr>
        <p:spPr bwMode="auto">
          <a:xfrm>
            <a:off x="10092357" y="4149726"/>
            <a:ext cx="1441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000">
                <a:solidFill>
                  <a:schemeClr val="tx2"/>
                </a:solidFill>
                <a:latin typeface="Arial" pitchFamily="34" charset="0"/>
              </a:rPr>
              <a:t>from the molecule to the fibril</a:t>
            </a:r>
          </a:p>
        </p:txBody>
      </p:sp>
      <p:sp>
        <p:nvSpPr>
          <p:cNvPr id="1581064" name="Rectangle 8"/>
          <p:cNvSpPr>
            <a:spLocks noChangeArrowheads="1"/>
          </p:cNvSpPr>
          <p:nvPr/>
        </p:nvSpPr>
        <p:spPr bwMode="auto">
          <a:xfrm rot="5400000">
            <a:off x="8963645" y="2992438"/>
            <a:ext cx="50847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GB" sz="700">
                <a:solidFill>
                  <a:schemeClr val="tx2"/>
                </a:solidFill>
                <a:latin typeface="Arial" pitchFamily="34" charset="0"/>
              </a:rPr>
              <a:t>(modified from A. Vogel and V. Venugopalan. Chem Rev, 103:577–644, 2003.)</a:t>
            </a:r>
          </a:p>
        </p:txBody>
      </p:sp>
      <p:pic>
        <p:nvPicPr>
          <p:cNvPr id="158106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8032" y="4941889"/>
            <a:ext cx="1512888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81066" name="Rectangle 10"/>
          <p:cNvSpPr>
            <a:spLocks noChangeArrowheads="1"/>
          </p:cNvSpPr>
          <p:nvPr/>
        </p:nvSpPr>
        <p:spPr bwMode="auto">
          <a:xfrm>
            <a:off x="10092358" y="5103814"/>
            <a:ext cx="15478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000">
                <a:latin typeface="Arial" pitchFamily="34" charset="0"/>
              </a:rPr>
              <a:t>collagen lamellae</a:t>
            </a:r>
          </a:p>
        </p:txBody>
      </p:sp>
      <p:pic>
        <p:nvPicPr>
          <p:cNvPr id="11" name="Image 72" descr="Structures of the eye">
            <a:extLst>
              <a:ext uri="{FF2B5EF4-FFF2-40B4-BE49-F238E27FC236}">
                <a16:creationId xmlns:a16="http://schemas.microsoft.com/office/drawing/2014/main" id="{74FA6276-4F68-410E-8080-EC9BE7B9EE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1095" r="2563" b="39314"/>
          <a:stretch/>
        </p:blipFill>
        <p:spPr bwMode="auto">
          <a:xfrm>
            <a:off x="34983" y="2554290"/>
            <a:ext cx="3646776" cy="2549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4F96B0C-9D81-46BC-937E-A0DC62365610}"/>
              </a:ext>
            </a:extLst>
          </p:cNvPr>
          <p:cNvSpPr txBox="1"/>
          <p:nvPr/>
        </p:nvSpPr>
        <p:spPr>
          <a:xfrm>
            <a:off x="334790" y="512498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cornée</a:t>
            </a:r>
          </a:p>
        </p:txBody>
      </p:sp>
    </p:spTree>
    <p:extLst>
      <p:ext uri="{BB962C8B-B14F-4D97-AF65-F5344CB8AC3E}">
        <p14:creationId xmlns:p14="http://schemas.microsoft.com/office/powerpoint/2010/main" val="43317242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4545BAEE-BFF7-4986-9462-9777F03DEE90}"/>
                  </a:ext>
                </a:extLst>
              </p:cNvPr>
              <p:cNvSpPr txBox="1"/>
              <p:nvPr/>
            </p:nvSpPr>
            <p:spPr>
              <a:xfrm>
                <a:off x="4080711" y="1461454"/>
                <a:ext cx="5920457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La cornée est constituée de fibrilles de collagène avec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600" dirty="0"/>
                      <m:t>⌀</m:t>
                    </m:r>
                    <m:r>
                      <a:rPr lang="en-GB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30 </m:t>
                    </m:r>
                    <m:r>
                      <m:rPr>
                        <m:sty m:val="p"/>
                      </m:rPr>
                      <a:rPr lang="fr-FR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nm</m:t>
                    </m:r>
                    <m:r>
                      <a:rPr lang="fr-FR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fr-FR" sz="16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b="0" dirty="0">
                    <a:ea typeface="Cambria Math" panose="02040503050406030204" pitchFamily="18" charset="0"/>
                  </a:rPr>
                  <a:t>On modélise son interaction avec la lumière sous forme d’une « aiguille diélectrique ».</a:t>
                </a: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4545BAEE-BFF7-4986-9462-9777F03DEE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711" y="1461454"/>
                <a:ext cx="5920457" cy="830997"/>
              </a:xfrm>
              <a:prstGeom prst="rect">
                <a:avLst/>
              </a:prstGeom>
              <a:blipFill>
                <a:blip r:embed="rId3"/>
                <a:stretch>
                  <a:fillRect l="-412" t="-2206" b="-88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 8">
            <a:extLst>
              <a:ext uri="{FF2B5EF4-FFF2-40B4-BE49-F238E27FC236}">
                <a16:creationId xmlns:a16="http://schemas.microsoft.com/office/drawing/2014/main" id="{55831592-6EEC-4399-8DBF-A6745284D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74814">
            <a:off x="1718203" y="1623004"/>
            <a:ext cx="1911570" cy="294591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892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376" y="4842757"/>
            <a:ext cx="1145057" cy="147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89254" name="Rectangle 6"/>
          <p:cNvSpPr>
            <a:spLocks noChangeArrowheads="1"/>
          </p:cNvSpPr>
          <p:nvPr/>
        </p:nvSpPr>
        <p:spPr bwMode="auto">
          <a:xfrm>
            <a:off x="1699944" y="5686640"/>
            <a:ext cx="1152160" cy="65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050" dirty="0">
                <a:latin typeface="Arial" pitchFamily="34" charset="0"/>
              </a:rPr>
              <a:t>David M. Maurice</a:t>
            </a:r>
          </a:p>
          <a:p>
            <a:pPr>
              <a:spcBef>
                <a:spcPct val="50000"/>
              </a:spcBef>
            </a:pPr>
            <a:r>
              <a:rPr lang="en-GB" sz="1050" dirty="0">
                <a:latin typeface="Arial" pitchFamily="34" charset="0"/>
              </a:rPr>
              <a:t>1922 - 2002</a:t>
            </a:r>
          </a:p>
        </p:txBody>
      </p:sp>
      <p:graphicFrame>
        <p:nvGraphicFramePr>
          <p:cNvPr id="15892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101271"/>
              </p:ext>
            </p:extLst>
          </p:nvPr>
        </p:nvGraphicFramePr>
        <p:xfrm>
          <a:off x="6272645" y="2497239"/>
          <a:ext cx="333851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" name="Équation" r:id="rId6" imgW="2768400" imgH="533160" progId="">
                  <p:embed/>
                </p:oleObj>
              </mc:Choice>
              <mc:Fallback>
                <p:oleObj name="Équation" r:id="rId6" imgW="2768400" imgH="533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-15901"/>
                      <a:stretch>
                        <a:fillRect/>
                      </a:stretch>
                    </p:blipFill>
                    <p:spPr bwMode="auto">
                      <a:xfrm>
                        <a:off x="6272645" y="2497239"/>
                        <a:ext cx="3338512" cy="742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627121" y="2576767"/>
            <a:ext cx="2474754" cy="1162050"/>
            <a:chOff x="1416" y="1579"/>
            <a:chExt cx="1561" cy="732"/>
          </a:xfrm>
        </p:grpSpPr>
        <p:sp>
          <p:nvSpPr>
            <p:cNvPr id="1589258" name="Oval 10"/>
            <p:cNvSpPr>
              <a:spLocks noChangeArrowheads="1"/>
            </p:cNvSpPr>
            <p:nvPr/>
          </p:nvSpPr>
          <p:spPr bwMode="auto">
            <a:xfrm>
              <a:off x="2386" y="1579"/>
              <a:ext cx="272" cy="2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000" dirty="0">
                <a:latin typeface="Arial" pitchFamily="34" charset="0"/>
              </a:endParaRPr>
            </a:p>
          </p:txBody>
        </p:sp>
        <p:sp>
          <p:nvSpPr>
            <p:cNvPr id="1589259" name="Line 11"/>
            <p:cNvSpPr>
              <a:spLocks noChangeShapeType="1"/>
            </p:cNvSpPr>
            <p:nvPr/>
          </p:nvSpPr>
          <p:spPr bwMode="auto">
            <a:xfrm flipH="1">
              <a:off x="2336" y="1843"/>
              <a:ext cx="113" cy="2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000" dirty="0">
                <a:latin typeface="Arial" pitchFamily="34" charset="0"/>
              </a:endParaRPr>
            </a:p>
          </p:txBody>
        </p:sp>
        <p:sp>
          <p:nvSpPr>
            <p:cNvPr id="1589260" name="Text Box 12"/>
            <p:cNvSpPr txBox="1">
              <a:spLocks noChangeArrowheads="1"/>
            </p:cNvSpPr>
            <p:nvPr/>
          </p:nvSpPr>
          <p:spPr bwMode="auto">
            <a:xfrm>
              <a:off x="1416" y="2020"/>
              <a:ext cx="156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FR" sz="1200" dirty="0">
                  <a:latin typeface="Arial" pitchFamily="34" charset="0"/>
                </a:rPr>
                <a:t>Puissance diffusée</a:t>
              </a:r>
            </a:p>
            <a:p>
              <a:r>
                <a:rPr lang="fr-FR" sz="1200" dirty="0">
                  <a:latin typeface="Arial" pitchFamily="34" charset="0"/>
                </a:rPr>
                <a:t>par unité de longueur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686577" y="2475960"/>
            <a:ext cx="1626375" cy="1331913"/>
            <a:chOff x="2789" y="1525"/>
            <a:chExt cx="1026" cy="839"/>
          </a:xfrm>
        </p:grpSpPr>
        <p:sp>
          <p:nvSpPr>
            <p:cNvPr id="1589262" name="Oval 14"/>
            <p:cNvSpPr>
              <a:spLocks noChangeArrowheads="1"/>
            </p:cNvSpPr>
            <p:nvPr/>
          </p:nvSpPr>
          <p:spPr bwMode="auto">
            <a:xfrm>
              <a:off x="3288" y="1752"/>
              <a:ext cx="182" cy="2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000" dirty="0">
                <a:latin typeface="Arial" pitchFamily="34" charset="0"/>
              </a:endParaRPr>
            </a:p>
          </p:txBody>
        </p:sp>
        <p:sp>
          <p:nvSpPr>
            <p:cNvPr id="1589263" name="Line 15"/>
            <p:cNvSpPr>
              <a:spLocks noChangeShapeType="1"/>
            </p:cNvSpPr>
            <p:nvPr/>
          </p:nvSpPr>
          <p:spPr bwMode="auto">
            <a:xfrm flipH="1">
              <a:off x="3379" y="1979"/>
              <a:ext cx="0" cy="2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000" dirty="0">
                <a:latin typeface="Arial" pitchFamily="34" charset="0"/>
              </a:endParaRPr>
            </a:p>
          </p:txBody>
        </p:sp>
        <p:sp>
          <p:nvSpPr>
            <p:cNvPr id="1589264" name="Text Box 16"/>
            <p:cNvSpPr txBox="1">
              <a:spLocks noChangeArrowheads="1"/>
            </p:cNvSpPr>
            <p:nvPr/>
          </p:nvSpPr>
          <p:spPr bwMode="auto">
            <a:xfrm>
              <a:off x="2789" y="2190"/>
              <a:ext cx="102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Arial" pitchFamily="34" charset="0"/>
                </a:rPr>
                <a:t>Proportionnelle à </a:t>
              </a:r>
              <a:r>
                <a:rPr lang="fr-FR" sz="1200" dirty="0">
                  <a:latin typeface="Arial" pitchFamily="34" charset="0"/>
                  <a:cs typeface="Arial" pitchFamily="34" charset="0"/>
                </a:rPr>
                <a:t>λ</a:t>
              </a:r>
              <a:r>
                <a:rPr lang="fr-FR" sz="1200" baseline="30000" dirty="0">
                  <a:latin typeface="Arial" pitchFamily="34" charset="0"/>
                  <a:cs typeface="Arial" pitchFamily="34" charset="0"/>
                </a:rPr>
                <a:t>-3 </a:t>
              </a:r>
              <a:r>
                <a:rPr lang="fr-FR" sz="1200" dirty="0">
                  <a:latin typeface="Arial" pitchFamily="34" charset="0"/>
                  <a:cs typeface="Arial" pitchFamily="34" charset="0"/>
                </a:rPr>
                <a:t>!</a:t>
              </a:r>
            </a:p>
          </p:txBody>
        </p:sp>
        <p:sp>
          <p:nvSpPr>
            <p:cNvPr id="1589265" name="Oval 17"/>
            <p:cNvSpPr>
              <a:spLocks noChangeArrowheads="1"/>
            </p:cNvSpPr>
            <p:nvPr/>
          </p:nvSpPr>
          <p:spPr bwMode="auto">
            <a:xfrm>
              <a:off x="3470" y="1525"/>
              <a:ext cx="137" cy="13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000" dirty="0">
                <a:latin typeface="Arial" pitchFamily="34" charset="0"/>
              </a:endParaRPr>
            </a:p>
          </p:txBody>
        </p:sp>
        <p:sp>
          <p:nvSpPr>
            <p:cNvPr id="1589266" name="Arc 18"/>
            <p:cNvSpPr>
              <a:spLocks/>
            </p:cNvSpPr>
            <p:nvPr/>
          </p:nvSpPr>
          <p:spPr bwMode="auto">
            <a:xfrm flipV="1">
              <a:off x="3470" y="1661"/>
              <a:ext cx="91" cy="204"/>
            </a:xfrm>
            <a:custGeom>
              <a:avLst/>
              <a:gdLst>
                <a:gd name="G0" fmla="+- 0 0 0"/>
                <a:gd name="G1" fmla="+- 21590 0 0"/>
                <a:gd name="G2" fmla="+- 21600 0 0"/>
                <a:gd name="T0" fmla="*/ 666 w 21600"/>
                <a:gd name="T1" fmla="*/ 0 h 21590"/>
                <a:gd name="T2" fmla="*/ 21600 w 21600"/>
                <a:gd name="T3" fmla="*/ 21590 h 21590"/>
                <a:gd name="T4" fmla="*/ 0 w 21600"/>
                <a:gd name="T5" fmla="*/ 21590 h 2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90" fill="none" extrusionOk="0">
                  <a:moveTo>
                    <a:pt x="665" y="0"/>
                  </a:moveTo>
                  <a:cubicBezTo>
                    <a:pt x="12330" y="360"/>
                    <a:pt x="21600" y="9919"/>
                    <a:pt x="21600" y="21590"/>
                  </a:cubicBezTo>
                </a:path>
                <a:path w="21600" h="21590" stroke="0" extrusionOk="0">
                  <a:moveTo>
                    <a:pt x="665" y="0"/>
                  </a:moveTo>
                  <a:cubicBezTo>
                    <a:pt x="12330" y="360"/>
                    <a:pt x="21600" y="9919"/>
                    <a:pt x="21600" y="21590"/>
                  </a:cubicBezTo>
                  <a:lnTo>
                    <a:pt x="0" y="2159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 sz="2000" dirty="0">
                <a:latin typeface="Arial" pitchFamily="34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910322" y="2132169"/>
            <a:ext cx="1930094" cy="1046165"/>
            <a:chOff x="3618" y="1284"/>
            <a:chExt cx="1218" cy="659"/>
          </a:xfrm>
        </p:grpSpPr>
        <p:sp>
          <p:nvSpPr>
            <p:cNvPr id="1589268" name="Line 20"/>
            <p:cNvSpPr>
              <a:spLocks noChangeShapeType="1"/>
            </p:cNvSpPr>
            <p:nvPr/>
          </p:nvSpPr>
          <p:spPr bwMode="auto">
            <a:xfrm flipV="1">
              <a:off x="3787" y="1480"/>
              <a:ext cx="114" cy="15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000" dirty="0">
                <a:latin typeface="Arial" pitchFamily="34" charset="0"/>
              </a:endParaRPr>
            </a:p>
          </p:txBody>
        </p:sp>
        <p:sp>
          <p:nvSpPr>
            <p:cNvPr id="1589269" name="Text Box 21"/>
            <p:cNvSpPr txBox="1">
              <a:spLocks noChangeArrowheads="1"/>
            </p:cNvSpPr>
            <p:nvPr/>
          </p:nvSpPr>
          <p:spPr bwMode="auto">
            <a:xfrm>
              <a:off x="3719" y="1284"/>
              <a:ext cx="111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 i="1" dirty="0">
                  <a:latin typeface="Arial" pitchFamily="34" charset="0"/>
                </a:rPr>
                <a:t>m</a:t>
              </a:r>
              <a:r>
                <a:rPr lang="fr-FR" sz="1200" dirty="0">
                  <a:latin typeface="Arial" pitchFamily="34" charset="0"/>
                </a:rPr>
                <a:t> = </a:t>
              </a:r>
              <a:r>
                <a:rPr lang="fr-FR" sz="1200" i="1" dirty="0">
                  <a:latin typeface="Arial" pitchFamily="34" charset="0"/>
                </a:rPr>
                <a:t>n</a:t>
              </a:r>
              <a:r>
                <a:rPr lang="fr-FR" sz="1200" dirty="0">
                  <a:latin typeface="Arial" pitchFamily="34" charset="0"/>
                </a:rPr>
                <a:t> fibrilles / </a:t>
              </a:r>
              <a:r>
                <a:rPr lang="fr-FR" sz="1200" i="1" dirty="0">
                  <a:latin typeface="Arial" pitchFamily="34" charset="0"/>
                </a:rPr>
                <a:t>n</a:t>
              </a:r>
              <a:r>
                <a:rPr lang="fr-FR" sz="1200" dirty="0">
                  <a:latin typeface="Arial" pitchFamily="34" charset="0"/>
                </a:rPr>
                <a:t> matrix</a:t>
              </a:r>
              <a:endParaRPr lang="fr-FR" sz="1200" i="1" dirty="0">
                <a:latin typeface="Arial" pitchFamily="34" charset="0"/>
              </a:endParaRPr>
            </a:p>
          </p:txBody>
        </p:sp>
        <p:sp>
          <p:nvSpPr>
            <p:cNvPr id="1589270" name="Oval 22"/>
            <p:cNvSpPr>
              <a:spLocks noChangeArrowheads="1"/>
            </p:cNvSpPr>
            <p:nvPr/>
          </p:nvSpPr>
          <p:spPr bwMode="auto">
            <a:xfrm>
              <a:off x="3618" y="1609"/>
              <a:ext cx="227" cy="2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000" dirty="0">
                <a:latin typeface="Arial" pitchFamily="34" charset="0"/>
              </a:endParaRPr>
            </a:p>
          </p:txBody>
        </p:sp>
        <p:sp>
          <p:nvSpPr>
            <p:cNvPr id="1589271" name="Oval 23"/>
            <p:cNvSpPr>
              <a:spLocks noChangeArrowheads="1"/>
            </p:cNvSpPr>
            <p:nvPr/>
          </p:nvSpPr>
          <p:spPr bwMode="auto">
            <a:xfrm>
              <a:off x="4205" y="1716"/>
              <a:ext cx="227" cy="2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 sz="2000" dirty="0">
                <a:latin typeface="Arial" pitchFamily="34" charset="0"/>
              </a:endParaRPr>
            </a:p>
          </p:txBody>
        </p:sp>
        <p:sp>
          <p:nvSpPr>
            <p:cNvPr id="1589272" name="Line 24"/>
            <p:cNvSpPr>
              <a:spLocks noChangeShapeType="1"/>
            </p:cNvSpPr>
            <p:nvPr/>
          </p:nvSpPr>
          <p:spPr bwMode="auto">
            <a:xfrm flipH="1" flipV="1">
              <a:off x="4309" y="1472"/>
              <a:ext cx="0" cy="2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sz="2000" dirty="0">
                <a:latin typeface="Arial" pitchFamily="34" charset="0"/>
              </a:endParaRPr>
            </a:p>
          </p:txBody>
        </p:sp>
      </p:grpSp>
      <p:sp>
        <p:nvSpPr>
          <p:cNvPr id="1589273" name="Rectangle 25"/>
          <p:cNvSpPr>
            <a:spLocks noChangeArrowheads="1"/>
          </p:cNvSpPr>
          <p:nvPr/>
        </p:nvSpPr>
        <p:spPr bwMode="auto">
          <a:xfrm>
            <a:off x="160749" y="3531648"/>
            <a:ext cx="2016854" cy="92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  <a:spcBef>
                <a:spcPct val="50000"/>
              </a:spcBef>
            </a:pPr>
            <a:r>
              <a:rPr lang="fr-FR" sz="1200" dirty="0">
                <a:latin typeface="Arial" pitchFamily="34" charset="0"/>
              </a:rPr>
              <a:t>David M. Maurice</a:t>
            </a:r>
          </a:p>
          <a:p>
            <a:pPr marL="355600" indent="-355600">
              <a:lnSpc>
                <a:spcPct val="120000"/>
              </a:lnSpc>
              <a:spcBef>
                <a:spcPct val="50000"/>
              </a:spcBef>
            </a:pPr>
            <a:r>
              <a:rPr lang="fr-FR" sz="1200" dirty="0">
                <a:latin typeface="Arial" pitchFamily="34" charset="0"/>
              </a:rPr>
              <a:t>Journal of </a:t>
            </a:r>
            <a:r>
              <a:rPr lang="fr-FR" sz="1200" dirty="0" err="1">
                <a:latin typeface="Arial" pitchFamily="34" charset="0"/>
              </a:rPr>
              <a:t>Physiology</a:t>
            </a:r>
            <a:endParaRPr lang="fr-FR" sz="1200" dirty="0">
              <a:latin typeface="Arial" pitchFamily="34" charset="0"/>
            </a:endParaRPr>
          </a:p>
          <a:p>
            <a:pPr marL="355600" indent="-355600">
              <a:lnSpc>
                <a:spcPct val="120000"/>
              </a:lnSpc>
              <a:spcBef>
                <a:spcPct val="50000"/>
              </a:spcBef>
            </a:pPr>
            <a:r>
              <a:rPr lang="fr-FR" sz="1200" dirty="0">
                <a:latin typeface="Arial" pitchFamily="34" charset="0"/>
              </a:rPr>
              <a:t>1957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95B6005-A1EA-4930-8164-5B91D7013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6071" y="5268705"/>
            <a:ext cx="3119120" cy="14376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FF0DF6A-A44B-4C0D-900E-A3ABF76BDF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9776" y="4804120"/>
            <a:ext cx="3139440" cy="1963420"/>
          </a:xfrm>
          <a:prstGeom prst="rect">
            <a:avLst/>
          </a:prstGeom>
        </p:spPr>
      </p:pic>
      <p:sp>
        <p:nvSpPr>
          <p:cNvPr id="15" name="Titre 14">
            <a:extLst>
              <a:ext uri="{FF2B5EF4-FFF2-40B4-BE49-F238E27FC236}">
                <a16:creationId xmlns:a16="http://schemas.microsoft.com/office/drawing/2014/main" id="{4CC3A56F-D58D-4217-969C-B08CC36D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05"/>
            <a:ext cx="10515600" cy="1325563"/>
          </a:xfrm>
        </p:spPr>
        <p:txBody>
          <a:bodyPr/>
          <a:lstStyle/>
          <a:p>
            <a:r>
              <a:rPr lang="fr-FR" dirty="0"/>
              <a:t>Transparence cornéenne et structure des fibrilles de collagène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155D8C3E-558F-41D6-BAFF-E2D48A45EF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25185" y="1453561"/>
            <a:ext cx="1776979" cy="75130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EDB66-71B1-436D-B716-8C8E717CEADA}"/>
              </a:ext>
            </a:extLst>
          </p:cNvPr>
          <p:cNvSpPr/>
          <p:nvPr/>
        </p:nvSpPr>
        <p:spPr>
          <a:xfrm>
            <a:off x="4079776" y="3917613"/>
            <a:ext cx="7274024" cy="95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  <a:buFontTx/>
              <a:buChar char="•"/>
            </a:pPr>
            <a:r>
              <a:rPr lang="fr-FR" sz="1600" dirty="0"/>
              <a:t>On peut sommer sur toutes les fibrilles présentes dans la cornée. </a:t>
            </a:r>
          </a:p>
          <a:p>
            <a:pPr marL="355600" indent="-355600">
              <a:lnSpc>
                <a:spcPct val="120000"/>
              </a:lnSpc>
              <a:buFontTx/>
              <a:buChar char="•"/>
            </a:pPr>
            <a:r>
              <a:rPr lang="fr-FR" sz="1600" dirty="0"/>
              <a:t>On obtient : si la distribution des fibrilles était aléatoire, la cornée serait opaque !</a:t>
            </a:r>
          </a:p>
          <a:p>
            <a:pPr marL="355600" indent="-355600">
              <a:lnSpc>
                <a:spcPct val="120000"/>
              </a:lnSpc>
              <a:buFontTx/>
              <a:buChar char="•"/>
            </a:pPr>
            <a:r>
              <a:rPr lang="fr-FR" sz="1600" dirty="0"/>
              <a:t>Postulat : puisque la cornée (saine) est transparente, un ordre local doit exister.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89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5A1275-14CE-4B17-AD3D-8F90E358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7296" y="6356350"/>
            <a:ext cx="2743200" cy="365125"/>
          </a:xfrm>
        </p:spPr>
        <p:txBody>
          <a:bodyPr/>
          <a:lstStyle/>
          <a:p>
            <a:fld id="{265BC391-114D-4101-B8A4-0EA5B3C4B95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52155" y="1731302"/>
            <a:ext cx="2120753" cy="17135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 cstate="print"/>
          <a:srcRect r="50233" b="9888"/>
          <a:stretch>
            <a:fillRect/>
          </a:stretch>
        </p:blipFill>
        <p:spPr bwMode="auto">
          <a:xfrm>
            <a:off x="4560506" y="1709955"/>
            <a:ext cx="2865780" cy="176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6125" y="4384287"/>
            <a:ext cx="2147739" cy="17305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/>
          <a:srcRect l="49191" b="10330"/>
          <a:stretch>
            <a:fillRect/>
          </a:stretch>
        </p:blipFill>
        <p:spPr bwMode="auto">
          <a:xfrm>
            <a:off x="4459534" y="4364063"/>
            <a:ext cx="2934773" cy="177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ZoneTexte 30"/>
          <p:cNvSpPr txBox="1"/>
          <p:nvPr/>
        </p:nvSpPr>
        <p:spPr>
          <a:xfrm>
            <a:off x="4566841" y="1368831"/>
            <a:ext cx="4134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Structure régulière des fibrilles de collagène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4560506" y="3987201"/>
            <a:ext cx="4760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Structure irrégulière des fibrilles de collagène</a:t>
            </a:r>
          </a:p>
        </p:txBody>
      </p:sp>
      <p:cxnSp>
        <p:nvCxnSpPr>
          <p:cNvPr id="34" name="Connecteur droit 33"/>
          <p:cNvCxnSpPr/>
          <p:nvPr/>
        </p:nvCxnSpPr>
        <p:spPr>
          <a:xfrm flipH="1">
            <a:off x="2176452" y="3700829"/>
            <a:ext cx="6789127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2285341" y="1371401"/>
            <a:ext cx="1586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Cornée saine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285341" y="3987201"/>
            <a:ext cx="2087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Cornée œdémateuse</a:t>
            </a:r>
          </a:p>
        </p:txBody>
      </p:sp>
      <p:pic>
        <p:nvPicPr>
          <p:cNvPr id="1026" name="Picture 2" descr="C:\Users\bocheux.DOM-LOB\Desktop\Romain\Présentations\Seminaire_interne_LOB\Presentation\Intro\Potentiel_fibrille_a.png"/>
          <p:cNvPicPr>
            <a:picLocks noChangeAspect="1" noChangeArrowheads="1"/>
          </p:cNvPicPr>
          <p:nvPr/>
        </p:nvPicPr>
        <p:blipFill>
          <a:blip r:embed="rId5" cstate="print"/>
          <a:srcRect l="26575" r="26745"/>
          <a:stretch>
            <a:fillRect/>
          </a:stretch>
        </p:blipFill>
        <p:spPr bwMode="auto">
          <a:xfrm>
            <a:off x="7574929" y="1847850"/>
            <a:ext cx="1276350" cy="1355725"/>
          </a:xfrm>
          <a:prstGeom prst="rect">
            <a:avLst/>
          </a:prstGeom>
          <a:noFill/>
        </p:spPr>
      </p:pic>
      <p:pic>
        <p:nvPicPr>
          <p:cNvPr id="1027" name="Picture 3" descr="C:\Users\bocheux.DOM-LOB\Desktop\Romain\Présentations\Seminaire_interne_LOB\Presentation\Intro\Potentiel_fibrille_c.png"/>
          <p:cNvPicPr>
            <a:picLocks noChangeAspect="1" noChangeArrowheads="1"/>
          </p:cNvPicPr>
          <p:nvPr/>
        </p:nvPicPr>
        <p:blipFill>
          <a:blip r:embed="rId6" cstate="print"/>
          <a:srcRect l="27887" r="27000"/>
          <a:stretch>
            <a:fillRect/>
          </a:stretch>
        </p:blipFill>
        <p:spPr bwMode="auto">
          <a:xfrm>
            <a:off x="7593979" y="4495801"/>
            <a:ext cx="1257300" cy="1381884"/>
          </a:xfrm>
          <a:prstGeom prst="rect">
            <a:avLst/>
          </a:prstGeom>
          <a:noFill/>
        </p:spPr>
      </p:pic>
      <p:cxnSp>
        <p:nvCxnSpPr>
          <p:cNvPr id="20" name="Connecteur droit avec flèche 19"/>
          <p:cNvCxnSpPr/>
          <p:nvPr/>
        </p:nvCxnSpPr>
        <p:spPr>
          <a:xfrm flipV="1">
            <a:off x="7051054" y="2714625"/>
            <a:ext cx="609600" cy="26670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7041529" y="5400675"/>
            <a:ext cx="638175" cy="19050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5879976" y="6596894"/>
            <a:ext cx="6312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dirty="0"/>
              <a:t>Images by F. </a:t>
            </a:r>
            <a:r>
              <a:rPr lang="fr-FR" sz="1000" dirty="0" err="1"/>
              <a:t>Aptel</a:t>
            </a:r>
            <a:r>
              <a:rPr lang="fr-FR" sz="1000" dirty="0"/>
              <a:t> (LOA) and M. </a:t>
            </a:r>
            <a:r>
              <a:rPr lang="fr-FR" sz="1000" dirty="0" err="1"/>
              <a:t>Savoldelli</a:t>
            </a:r>
            <a:r>
              <a:rPr lang="fr-FR" sz="1000" dirty="0"/>
              <a:t> (Hôtel-Dieu, Paris). </a:t>
            </a:r>
            <a:r>
              <a:rPr lang="fr-FR" sz="1000" dirty="0" err="1"/>
              <a:t>Diagrams</a:t>
            </a:r>
            <a:r>
              <a:rPr lang="fr-FR" sz="1000" dirty="0"/>
              <a:t> </a:t>
            </a:r>
            <a:r>
              <a:rPr lang="fr-FR" sz="1000" dirty="0" err="1"/>
              <a:t>from</a:t>
            </a:r>
            <a:r>
              <a:rPr lang="fr-FR" sz="1000" dirty="0"/>
              <a:t> Cheng / </a:t>
            </a:r>
            <a:r>
              <a:rPr lang="fr-FR" sz="1000" dirty="0" err="1"/>
              <a:t>Pinsky</a:t>
            </a:r>
            <a:r>
              <a:rPr lang="fr-FR" sz="1000" dirty="0"/>
              <a:t> RSIF 2013.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02C20D9-BA41-458E-A3ED-DADC535D3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05"/>
            <a:ext cx="10515600" cy="1325563"/>
          </a:xfrm>
        </p:spPr>
        <p:txBody>
          <a:bodyPr/>
          <a:lstStyle/>
          <a:p>
            <a:r>
              <a:rPr lang="fr-FR" dirty="0"/>
              <a:t>Transparence cornéenne et structure des fibrilles de collagène</a:t>
            </a:r>
          </a:p>
        </p:txBody>
      </p:sp>
    </p:spTree>
    <p:extLst>
      <p:ext uri="{BB962C8B-B14F-4D97-AF65-F5344CB8AC3E}">
        <p14:creationId xmlns:p14="http://schemas.microsoft.com/office/powerpoint/2010/main" val="4774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algn="l"/>
            <a:r>
              <a:rPr lang="fr-FR" dirty="0"/>
              <a:t>Présentation</a:t>
            </a:r>
          </a:p>
        </p:txBody>
      </p:sp>
      <p:pic>
        <p:nvPicPr>
          <p:cNvPr id="5" name="Picture 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851" y="1412777"/>
            <a:ext cx="54578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5299076" y="2228752"/>
            <a:ext cx="233363" cy="496887"/>
            <a:chOff x="3335" y="1313"/>
            <a:chExt cx="147" cy="313"/>
          </a:xfrm>
        </p:grpSpPr>
        <p:sp>
          <p:nvSpPr>
            <p:cNvPr id="7" name="Arc 62"/>
            <p:cNvSpPr>
              <a:spLocks/>
            </p:cNvSpPr>
            <p:nvPr/>
          </p:nvSpPr>
          <p:spPr bwMode="auto">
            <a:xfrm flipV="1">
              <a:off x="3335" y="1313"/>
              <a:ext cx="147" cy="313"/>
            </a:xfrm>
            <a:custGeom>
              <a:avLst/>
              <a:gdLst>
                <a:gd name="G0" fmla="+- 0 0 0"/>
                <a:gd name="G1" fmla="+- 20522 0 0"/>
                <a:gd name="G2" fmla="+- 21600 0 0"/>
                <a:gd name="T0" fmla="*/ 6739 w 21600"/>
                <a:gd name="T1" fmla="*/ 0 h 38365"/>
                <a:gd name="T2" fmla="*/ 12173 w 21600"/>
                <a:gd name="T3" fmla="*/ 38365 h 38365"/>
                <a:gd name="T4" fmla="*/ 0 w 21600"/>
                <a:gd name="T5" fmla="*/ 20522 h 38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8365" fill="none" extrusionOk="0">
                  <a:moveTo>
                    <a:pt x="6738" y="0"/>
                  </a:moveTo>
                  <a:cubicBezTo>
                    <a:pt x="15605" y="2911"/>
                    <a:pt x="21600" y="11189"/>
                    <a:pt x="21600" y="20522"/>
                  </a:cubicBezTo>
                  <a:cubicBezTo>
                    <a:pt x="21600" y="27662"/>
                    <a:pt x="18071" y="34341"/>
                    <a:pt x="12173" y="38365"/>
                  </a:cubicBezTo>
                </a:path>
                <a:path w="21600" h="38365" stroke="0" extrusionOk="0">
                  <a:moveTo>
                    <a:pt x="6738" y="0"/>
                  </a:moveTo>
                  <a:cubicBezTo>
                    <a:pt x="15605" y="2911"/>
                    <a:pt x="21600" y="11189"/>
                    <a:pt x="21600" y="20522"/>
                  </a:cubicBezTo>
                  <a:cubicBezTo>
                    <a:pt x="21600" y="27662"/>
                    <a:pt x="18071" y="34341"/>
                    <a:pt x="12173" y="38365"/>
                  </a:cubicBezTo>
                  <a:lnTo>
                    <a:pt x="0" y="20522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" name="Arc 63"/>
            <p:cNvSpPr>
              <a:spLocks/>
            </p:cNvSpPr>
            <p:nvPr/>
          </p:nvSpPr>
          <p:spPr bwMode="auto">
            <a:xfrm flipV="1">
              <a:off x="3335" y="1313"/>
              <a:ext cx="147" cy="313"/>
            </a:xfrm>
            <a:custGeom>
              <a:avLst/>
              <a:gdLst>
                <a:gd name="G0" fmla="+- 0 0 0"/>
                <a:gd name="G1" fmla="+- 20522 0 0"/>
                <a:gd name="G2" fmla="+- 21600 0 0"/>
                <a:gd name="T0" fmla="*/ 6739 w 21600"/>
                <a:gd name="T1" fmla="*/ 0 h 38365"/>
                <a:gd name="T2" fmla="*/ 12173 w 21600"/>
                <a:gd name="T3" fmla="*/ 38365 h 38365"/>
                <a:gd name="T4" fmla="*/ 0 w 21600"/>
                <a:gd name="T5" fmla="*/ 20522 h 38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8365" fill="none" extrusionOk="0">
                  <a:moveTo>
                    <a:pt x="6738" y="0"/>
                  </a:moveTo>
                  <a:cubicBezTo>
                    <a:pt x="15605" y="2911"/>
                    <a:pt x="21600" y="11189"/>
                    <a:pt x="21600" y="20522"/>
                  </a:cubicBezTo>
                  <a:cubicBezTo>
                    <a:pt x="21600" y="27662"/>
                    <a:pt x="18071" y="34341"/>
                    <a:pt x="12173" y="38365"/>
                  </a:cubicBezTo>
                </a:path>
                <a:path w="21600" h="38365" stroke="0" extrusionOk="0">
                  <a:moveTo>
                    <a:pt x="6738" y="0"/>
                  </a:moveTo>
                  <a:cubicBezTo>
                    <a:pt x="15605" y="2911"/>
                    <a:pt x="21600" y="11189"/>
                    <a:pt x="21600" y="20522"/>
                  </a:cubicBezTo>
                  <a:cubicBezTo>
                    <a:pt x="21600" y="27662"/>
                    <a:pt x="18071" y="34341"/>
                    <a:pt x="12173" y="38365"/>
                  </a:cubicBezTo>
                  <a:lnTo>
                    <a:pt x="0" y="20522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9" name="Group 64"/>
          <p:cNvGrpSpPr>
            <a:grpSpLocks/>
          </p:cNvGrpSpPr>
          <p:nvPr/>
        </p:nvGrpSpPr>
        <p:grpSpPr bwMode="auto">
          <a:xfrm>
            <a:off x="5275263" y="2554188"/>
            <a:ext cx="533400" cy="1409700"/>
            <a:chOff x="3320" y="1518"/>
            <a:chExt cx="336" cy="888"/>
          </a:xfrm>
        </p:grpSpPr>
        <p:sp>
          <p:nvSpPr>
            <p:cNvPr id="10" name="Arc 65"/>
            <p:cNvSpPr>
              <a:spLocks/>
            </p:cNvSpPr>
            <p:nvPr/>
          </p:nvSpPr>
          <p:spPr bwMode="auto">
            <a:xfrm rot="-5400000" flipH="1" flipV="1">
              <a:off x="3044" y="1794"/>
              <a:ext cx="888" cy="336"/>
            </a:xfrm>
            <a:custGeom>
              <a:avLst/>
              <a:gdLst>
                <a:gd name="G0" fmla="+- 21567 0 0"/>
                <a:gd name="G1" fmla="+- 21600 0 0"/>
                <a:gd name="G2" fmla="+- 21600 0 0"/>
                <a:gd name="T0" fmla="*/ 0 w 34897"/>
                <a:gd name="T1" fmla="*/ 20410 h 21600"/>
                <a:gd name="T2" fmla="*/ 34897 w 34897"/>
                <a:gd name="T3" fmla="*/ 4604 h 21600"/>
                <a:gd name="T4" fmla="*/ 21567 w 348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97" h="21600" fill="none" extrusionOk="0">
                  <a:moveTo>
                    <a:pt x="-1" y="20409"/>
                  </a:moveTo>
                  <a:cubicBezTo>
                    <a:pt x="631" y="8960"/>
                    <a:pt x="10100" y="-1"/>
                    <a:pt x="21567" y="0"/>
                  </a:cubicBezTo>
                  <a:cubicBezTo>
                    <a:pt x="26400" y="0"/>
                    <a:pt x="31093" y="1621"/>
                    <a:pt x="34897" y="4603"/>
                  </a:cubicBezTo>
                </a:path>
                <a:path w="34897" h="21600" stroke="0" extrusionOk="0">
                  <a:moveTo>
                    <a:pt x="-1" y="20409"/>
                  </a:moveTo>
                  <a:cubicBezTo>
                    <a:pt x="631" y="8960"/>
                    <a:pt x="10100" y="-1"/>
                    <a:pt x="21567" y="0"/>
                  </a:cubicBezTo>
                  <a:cubicBezTo>
                    <a:pt x="26400" y="0"/>
                    <a:pt x="31093" y="1621"/>
                    <a:pt x="34897" y="4603"/>
                  </a:cubicBezTo>
                  <a:lnTo>
                    <a:pt x="21567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Arc 66"/>
            <p:cNvSpPr>
              <a:spLocks/>
            </p:cNvSpPr>
            <p:nvPr/>
          </p:nvSpPr>
          <p:spPr bwMode="auto">
            <a:xfrm rot="-5400000" flipH="1" flipV="1">
              <a:off x="3044" y="1794"/>
              <a:ext cx="888" cy="336"/>
            </a:xfrm>
            <a:custGeom>
              <a:avLst/>
              <a:gdLst>
                <a:gd name="G0" fmla="+- 21567 0 0"/>
                <a:gd name="G1" fmla="+- 21600 0 0"/>
                <a:gd name="G2" fmla="+- 21600 0 0"/>
                <a:gd name="T0" fmla="*/ 0 w 34897"/>
                <a:gd name="T1" fmla="*/ 20410 h 21600"/>
                <a:gd name="T2" fmla="*/ 34897 w 34897"/>
                <a:gd name="T3" fmla="*/ 4604 h 21600"/>
                <a:gd name="T4" fmla="*/ 21567 w 3489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897" h="21600" fill="none" extrusionOk="0">
                  <a:moveTo>
                    <a:pt x="-1" y="20409"/>
                  </a:moveTo>
                  <a:cubicBezTo>
                    <a:pt x="631" y="8960"/>
                    <a:pt x="10100" y="-1"/>
                    <a:pt x="21567" y="0"/>
                  </a:cubicBezTo>
                  <a:cubicBezTo>
                    <a:pt x="26400" y="0"/>
                    <a:pt x="31093" y="1621"/>
                    <a:pt x="34897" y="4603"/>
                  </a:cubicBezTo>
                </a:path>
                <a:path w="34897" h="21600" stroke="0" extrusionOk="0">
                  <a:moveTo>
                    <a:pt x="-1" y="20409"/>
                  </a:moveTo>
                  <a:cubicBezTo>
                    <a:pt x="631" y="8960"/>
                    <a:pt x="10100" y="-1"/>
                    <a:pt x="21567" y="0"/>
                  </a:cubicBezTo>
                  <a:cubicBezTo>
                    <a:pt x="26400" y="0"/>
                    <a:pt x="31093" y="1621"/>
                    <a:pt x="34897" y="4603"/>
                  </a:cubicBezTo>
                  <a:lnTo>
                    <a:pt x="21567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2" name="Group 67"/>
          <p:cNvGrpSpPr>
            <a:grpSpLocks/>
          </p:cNvGrpSpPr>
          <p:nvPr/>
        </p:nvGrpSpPr>
        <p:grpSpPr bwMode="auto">
          <a:xfrm>
            <a:off x="4594225" y="2554188"/>
            <a:ext cx="736600" cy="2027238"/>
            <a:chOff x="2891" y="1518"/>
            <a:chExt cx="464" cy="1277"/>
          </a:xfrm>
        </p:grpSpPr>
        <p:sp>
          <p:nvSpPr>
            <p:cNvPr id="13" name="Arc 68"/>
            <p:cNvSpPr>
              <a:spLocks/>
            </p:cNvSpPr>
            <p:nvPr/>
          </p:nvSpPr>
          <p:spPr bwMode="auto">
            <a:xfrm rot="5400000" flipV="1">
              <a:off x="2484" y="1925"/>
              <a:ext cx="1277" cy="464"/>
            </a:xfrm>
            <a:custGeom>
              <a:avLst/>
              <a:gdLst>
                <a:gd name="G0" fmla="+- 21567 0 0"/>
                <a:gd name="G1" fmla="+- 21578 0 0"/>
                <a:gd name="G2" fmla="+- 21600 0 0"/>
                <a:gd name="T0" fmla="*/ 0 w 21567"/>
                <a:gd name="T1" fmla="*/ 20388 h 21578"/>
                <a:gd name="T2" fmla="*/ 20603 w 21567"/>
                <a:gd name="T3" fmla="*/ 0 h 21578"/>
                <a:gd name="T4" fmla="*/ 21567 w 21567"/>
                <a:gd name="T5" fmla="*/ 21578 h 2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67" h="21578" fill="none" extrusionOk="0">
                  <a:moveTo>
                    <a:pt x="-1" y="20387"/>
                  </a:moveTo>
                  <a:cubicBezTo>
                    <a:pt x="611" y="9308"/>
                    <a:pt x="9517" y="494"/>
                    <a:pt x="20602" y="-1"/>
                  </a:cubicBezTo>
                </a:path>
                <a:path w="21567" h="21578" stroke="0" extrusionOk="0">
                  <a:moveTo>
                    <a:pt x="-1" y="20387"/>
                  </a:moveTo>
                  <a:cubicBezTo>
                    <a:pt x="611" y="9308"/>
                    <a:pt x="9517" y="494"/>
                    <a:pt x="20602" y="-1"/>
                  </a:cubicBezTo>
                  <a:lnTo>
                    <a:pt x="21567" y="21578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Arc 69"/>
            <p:cNvSpPr>
              <a:spLocks/>
            </p:cNvSpPr>
            <p:nvPr/>
          </p:nvSpPr>
          <p:spPr bwMode="auto">
            <a:xfrm rot="5400000" flipV="1">
              <a:off x="2484" y="1925"/>
              <a:ext cx="1277" cy="464"/>
            </a:xfrm>
            <a:custGeom>
              <a:avLst/>
              <a:gdLst>
                <a:gd name="G0" fmla="+- 21567 0 0"/>
                <a:gd name="G1" fmla="+- 21578 0 0"/>
                <a:gd name="G2" fmla="+- 21600 0 0"/>
                <a:gd name="T0" fmla="*/ 0 w 21567"/>
                <a:gd name="T1" fmla="*/ 20388 h 21578"/>
                <a:gd name="T2" fmla="*/ 20603 w 21567"/>
                <a:gd name="T3" fmla="*/ 0 h 21578"/>
                <a:gd name="T4" fmla="*/ 21567 w 21567"/>
                <a:gd name="T5" fmla="*/ 21578 h 21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67" h="21578" fill="none" extrusionOk="0">
                  <a:moveTo>
                    <a:pt x="-1" y="20387"/>
                  </a:moveTo>
                  <a:cubicBezTo>
                    <a:pt x="611" y="9308"/>
                    <a:pt x="9517" y="494"/>
                    <a:pt x="20602" y="-1"/>
                  </a:cubicBezTo>
                </a:path>
                <a:path w="21567" h="21578" stroke="0" extrusionOk="0">
                  <a:moveTo>
                    <a:pt x="-1" y="20387"/>
                  </a:moveTo>
                  <a:cubicBezTo>
                    <a:pt x="611" y="9308"/>
                    <a:pt x="9517" y="494"/>
                    <a:pt x="20602" y="-1"/>
                  </a:cubicBezTo>
                  <a:lnTo>
                    <a:pt x="21567" y="21578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5" name="Group 70"/>
          <p:cNvGrpSpPr>
            <a:grpSpLocks/>
          </p:cNvGrpSpPr>
          <p:nvPr/>
        </p:nvGrpSpPr>
        <p:grpSpPr bwMode="auto">
          <a:xfrm>
            <a:off x="3648075" y="3763864"/>
            <a:ext cx="1308100" cy="739775"/>
            <a:chOff x="2266" y="2280"/>
            <a:chExt cx="853" cy="466"/>
          </a:xfrm>
        </p:grpSpPr>
        <p:sp>
          <p:nvSpPr>
            <p:cNvPr id="16" name="Arc 71"/>
            <p:cNvSpPr>
              <a:spLocks/>
            </p:cNvSpPr>
            <p:nvPr/>
          </p:nvSpPr>
          <p:spPr bwMode="auto">
            <a:xfrm rot="10800000" flipH="1">
              <a:off x="2266" y="2280"/>
              <a:ext cx="853" cy="466"/>
            </a:xfrm>
            <a:custGeom>
              <a:avLst/>
              <a:gdLst>
                <a:gd name="G0" fmla="+- 21587 0 0"/>
                <a:gd name="G1" fmla="+- 20816 0 0"/>
                <a:gd name="G2" fmla="+- 21600 0 0"/>
                <a:gd name="T0" fmla="*/ 0 w 21587"/>
                <a:gd name="T1" fmla="*/ 20079 h 20816"/>
                <a:gd name="T2" fmla="*/ 15821 w 21587"/>
                <a:gd name="T3" fmla="*/ 0 h 20816"/>
                <a:gd name="T4" fmla="*/ 21587 w 21587"/>
                <a:gd name="T5" fmla="*/ 20816 h 20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87" h="20816" fill="none" extrusionOk="0">
                  <a:moveTo>
                    <a:pt x="-1" y="20078"/>
                  </a:moveTo>
                  <a:cubicBezTo>
                    <a:pt x="321" y="10648"/>
                    <a:pt x="6727" y="2518"/>
                    <a:pt x="15820" y="-1"/>
                  </a:cubicBezTo>
                </a:path>
                <a:path w="21587" h="20816" stroke="0" extrusionOk="0">
                  <a:moveTo>
                    <a:pt x="-1" y="20078"/>
                  </a:moveTo>
                  <a:cubicBezTo>
                    <a:pt x="321" y="10648"/>
                    <a:pt x="6727" y="2518"/>
                    <a:pt x="15820" y="-1"/>
                  </a:cubicBezTo>
                  <a:lnTo>
                    <a:pt x="21587" y="20816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Arc 72"/>
            <p:cNvSpPr>
              <a:spLocks/>
            </p:cNvSpPr>
            <p:nvPr/>
          </p:nvSpPr>
          <p:spPr bwMode="auto">
            <a:xfrm rot="10800000" flipH="1">
              <a:off x="2266" y="2280"/>
              <a:ext cx="853" cy="466"/>
            </a:xfrm>
            <a:custGeom>
              <a:avLst/>
              <a:gdLst>
                <a:gd name="G0" fmla="+- 21587 0 0"/>
                <a:gd name="G1" fmla="+- 20816 0 0"/>
                <a:gd name="G2" fmla="+- 21600 0 0"/>
                <a:gd name="T0" fmla="*/ 0 w 21587"/>
                <a:gd name="T1" fmla="*/ 20079 h 20816"/>
                <a:gd name="T2" fmla="*/ 15821 w 21587"/>
                <a:gd name="T3" fmla="*/ 0 h 20816"/>
                <a:gd name="T4" fmla="*/ 21587 w 21587"/>
                <a:gd name="T5" fmla="*/ 20816 h 20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87" h="20816" fill="none" extrusionOk="0">
                  <a:moveTo>
                    <a:pt x="-1" y="20078"/>
                  </a:moveTo>
                  <a:cubicBezTo>
                    <a:pt x="321" y="10648"/>
                    <a:pt x="6727" y="2518"/>
                    <a:pt x="15820" y="-1"/>
                  </a:cubicBezTo>
                </a:path>
                <a:path w="21587" h="20816" stroke="0" extrusionOk="0">
                  <a:moveTo>
                    <a:pt x="-1" y="20078"/>
                  </a:moveTo>
                  <a:cubicBezTo>
                    <a:pt x="321" y="10648"/>
                    <a:pt x="6727" y="2518"/>
                    <a:pt x="15820" y="-1"/>
                  </a:cubicBezTo>
                  <a:lnTo>
                    <a:pt x="21587" y="20816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8" name="Group 73"/>
          <p:cNvGrpSpPr>
            <a:grpSpLocks/>
          </p:cNvGrpSpPr>
          <p:nvPr/>
        </p:nvGrpSpPr>
        <p:grpSpPr bwMode="auto">
          <a:xfrm>
            <a:off x="5327651" y="2023964"/>
            <a:ext cx="182563" cy="200025"/>
            <a:chOff x="3353" y="1184"/>
            <a:chExt cx="115" cy="126"/>
          </a:xfrm>
        </p:grpSpPr>
        <p:sp>
          <p:nvSpPr>
            <p:cNvPr id="19" name="Arc 74"/>
            <p:cNvSpPr>
              <a:spLocks/>
            </p:cNvSpPr>
            <p:nvPr/>
          </p:nvSpPr>
          <p:spPr bwMode="auto">
            <a:xfrm flipV="1">
              <a:off x="3353" y="1184"/>
              <a:ext cx="115" cy="126"/>
            </a:xfrm>
            <a:custGeom>
              <a:avLst/>
              <a:gdLst>
                <a:gd name="G0" fmla="+- 0 0 0"/>
                <a:gd name="G1" fmla="+- 17127 0 0"/>
                <a:gd name="G2" fmla="+- 21600 0 0"/>
                <a:gd name="T0" fmla="*/ 13161 w 21600"/>
                <a:gd name="T1" fmla="*/ 0 h 26396"/>
                <a:gd name="T2" fmla="*/ 19510 w 21600"/>
                <a:gd name="T3" fmla="*/ 26396 h 26396"/>
                <a:gd name="T4" fmla="*/ 0 w 21600"/>
                <a:gd name="T5" fmla="*/ 17127 h 26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6396" fill="none" extrusionOk="0">
                  <a:moveTo>
                    <a:pt x="13161" y="-1"/>
                  </a:moveTo>
                  <a:cubicBezTo>
                    <a:pt x="18481" y="4088"/>
                    <a:pt x="21600" y="10417"/>
                    <a:pt x="21600" y="17127"/>
                  </a:cubicBezTo>
                  <a:cubicBezTo>
                    <a:pt x="21600" y="20333"/>
                    <a:pt x="20886" y="23499"/>
                    <a:pt x="19510" y="26396"/>
                  </a:cubicBezTo>
                </a:path>
                <a:path w="21600" h="26396" stroke="0" extrusionOk="0">
                  <a:moveTo>
                    <a:pt x="13161" y="-1"/>
                  </a:moveTo>
                  <a:cubicBezTo>
                    <a:pt x="18481" y="4088"/>
                    <a:pt x="21600" y="10417"/>
                    <a:pt x="21600" y="17127"/>
                  </a:cubicBezTo>
                  <a:cubicBezTo>
                    <a:pt x="21600" y="20333"/>
                    <a:pt x="20886" y="23499"/>
                    <a:pt x="19510" y="26396"/>
                  </a:cubicBezTo>
                  <a:lnTo>
                    <a:pt x="0" y="17127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none" w="med" len="sm"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Arc 75"/>
            <p:cNvSpPr>
              <a:spLocks/>
            </p:cNvSpPr>
            <p:nvPr/>
          </p:nvSpPr>
          <p:spPr bwMode="auto">
            <a:xfrm flipV="1">
              <a:off x="3353" y="1184"/>
              <a:ext cx="115" cy="126"/>
            </a:xfrm>
            <a:custGeom>
              <a:avLst/>
              <a:gdLst>
                <a:gd name="G0" fmla="+- 0 0 0"/>
                <a:gd name="G1" fmla="+- 17127 0 0"/>
                <a:gd name="G2" fmla="+- 21600 0 0"/>
                <a:gd name="T0" fmla="*/ 13161 w 21600"/>
                <a:gd name="T1" fmla="*/ 0 h 26396"/>
                <a:gd name="T2" fmla="*/ 19510 w 21600"/>
                <a:gd name="T3" fmla="*/ 26396 h 26396"/>
                <a:gd name="T4" fmla="*/ 0 w 21600"/>
                <a:gd name="T5" fmla="*/ 17127 h 26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6396" fill="none" extrusionOk="0">
                  <a:moveTo>
                    <a:pt x="13161" y="-1"/>
                  </a:moveTo>
                  <a:cubicBezTo>
                    <a:pt x="18481" y="4088"/>
                    <a:pt x="21600" y="10417"/>
                    <a:pt x="21600" y="17127"/>
                  </a:cubicBezTo>
                  <a:cubicBezTo>
                    <a:pt x="21600" y="20333"/>
                    <a:pt x="20886" y="23499"/>
                    <a:pt x="19510" y="26396"/>
                  </a:cubicBezTo>
                </a:path>
                <a:path w="21600" h="26396" stroke="0" extrusionOk="0">
                  <a:moveTo>
                    <a:pt x="13161" y="-1"/>
                  </a:moveTo>
                  <a:cubicBezTo>
                    <a:pt x="18481" y="4088"/>
                    <a:pt x="21600" y="10417"/>
                    <a:pt x="21600" y="17127"/>
                  </a:cubicBezTo>
                  <a:cubicBezTo>
                    <a:pt x="21600" y="20333"/>
                    <a:pt x="20886" y="23499"/>
                    <a:pt x="19510" y="26396"/>
                  </a:cubicBezTo>
                  <a:lnTo>
                    <a:pt x="0" y="17127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1" name="Group 76"/>
          <p:cNvGrpSpPr>
            <a:grpSpLocks/>
          </p:cNvGrpSpPr>
          <p:nvPr/>
        </p:nvGrpSpPr>
        <p:grpSpPr bwMode="auto">
          <a:xfrm>
            <a:off x="3287713" y="2668488"/>
            <a:ext cx="2076450" cy="1066800"/>
            <a:chOff x="2068" y="1590"/>
            <a:chExt cx="1308" cy="672"/>
          </a:xfrm>
        </p:grpSpPr>
        <p:sp>
          <p:nvSpPr>
            <p:cNvPr id="22" name="Arc 77"/>
            <p:cNvSpPr>
              <a:spLocks/>
            </p:cNvSpPr>
            <p:nvPr/>
          </p:nvSpPr>
          <p:spPr bwMode="auto">
            <a:xfrm flipV="1">
              <a:off x="2068" y="1590"/>
              <a:ext cx="1308" cy="672"/>
            </a:xfrm>
            <a:custGeom>
              <a:avLst/>
              <a:gdLst>
                <a:gd name="G0" fmla="+- 0 0 0"/>
                <a:gd name="G1" fmla="+- 21203 0 0"/>
                <a:gd name="G2" fmla="+- 21600 0 0"/>
                <a:gd name="T0" fmla="*/ 4121 w 21566"/>
                <a:gd name="T1" fmla="*/ 0 h 21203"/>
                <a:gd name="T2" fmla="*/ 21566 w 21566"/>
                <a:gd name="T3" fmla="*/ 19990 h 21203"/>
                <a:gd name="T4" fmla="*/ 0 w 21566"/>
                <a:gd name="T5" fmla="*/ 21203 h 2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66" h="21203" fill="none" extrusionOk="0">
                  <a:moveTo>
                    <a:pt x="4121" y="-1"/>
                  </a:moveTo>
                  <a:cubicBezTo>
                    <a:pt x="13825" y="1885"/>
                    <a:pt x="21010" y="10119"/>
                    <a:pt x="21565" y="19990"/>
                  </a:cubicBezTo>
                </a:path>
                <a:path w="21566" h="21203" stroke="0" extrusionOk="0">
                  <a:moveTo>
                    <a:pt x="4121" y="-1"/>
                  </a:moveTo>
                  <a:cubicBezTo>
                    <a:pt x="13825" y="1885"/>
                    <a:pt x="21010" y="10119"/>
                    <a:pt x="21565" y="19990"/>
                  </a:cubicBezTo>
                  <a:lnTo>
                    <a:pt x="0" y="21203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Arc 78"/>
            <p:cNvSpPr>
              <a:spLocks/>
            </p:cNvSpPr>
            <p:nvPr/>
          </p:nvSpPr>
          <p:spPr bwMode="auto">
            <a:xfrm flipV="1">
              <a:off x="2068" y="1590"/>
              <a:ext cx="1308" cy="672"/>
            </a:xfrm>
            <a:custGeom>
              <a:avLst/>
              <a:gdLst>
                <a:gd name="G0" fmla="+- 0 0 0"/>
                <a:gd name="G1" fmla="+- 21203 0 0"/>
                <a:gd name="G2" fmla="+- 21600 0 0"/>
                <a:gd name="T0" fmla="*/ 4121 w 21566"/>
                <a:gd name="T1" fmla="*/ 0 h 21203"/>
                <a:gd name="T2" fmla="*/ 21566 w 21566"/>
                <a:gd name="T3" fmla="*/ 19990 h 21203"/>
                <a:gd name="T4" fmla="*/ 0 w 21566"/>
                <a:gd name="T5" fmla="*/ 21203 h 2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66" h="21203" fill="none" extrusionOk="0">
                  <a:moveTo>
                    <a:pt x="4121" y="-1"/>
                  </a:moveTo>
                  <a:cubicBezTo>
                    <a:pt x="13825" y="1885"/>
                    <a:pt x="21010" y="10119"/>
                    <a:pt x="21565" y="19990"/>
                  </a:cubicBezTo>
                </a:path>
                <a:path w="21566" h="21203" stroke="0" extrusionOk="0">
                  <a:moveTo>
                    <a:pt x="4121" y="-1"/>
                  </a:moveTo>
                  <a:cubicBezTo>
                    <a:pt x="13825" y="1885"/>
                    <a:pt x="21010" y="10119"/>
                    <a:pt x="21565" y="19990"/>
                  </a:cubicBezTo>
                  <a:lnTo>
                    <a:pt x="0" y="21203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24" name="Group 79"/>
          <p:cNvGrpSpPr>
            <a:grpSpLocks/>
          </p:cNvGrpSpPr>
          <p:nvPr/>
        </p:nvGrpSpPr>
        <p:grpSpPr bwMode="auto">
          <a:xfrm>
            <a:off x="5280025" y="2123976"/>
            <a:ext cx="141288" cy="107950"/>
            <a:chOff x="3323" y="1247"/>
            <a:chExt cx="89" cy="68"/>
          </a:xfrm>
        </p:grpSpPr>
        <p:sp>
          <p:nvSpPr>
            <p:cNvPr id="25" name="Arc 80"/>
            <p:cNvSpPr>
              <a:spLocks/>
            </p:cNvSpPr>
            <p:nvPr/>
          </p:nvSpPr>
          <p:spPr bwMode="auto">
            <a:xfrm flipH="1" flipV="1">
              <a:off x="3323" y="1247"/>
              <a:ext cx="86" cy="68"/>
            </a:xfrm>
            <a:custGeom>
              <a:avLst/>
              <a:gdLst>
                <a:gd name="G0" fmla="+- 779 0 0"/>
                <a:gd name="G1" fmla="+- 21600 0 0"/>
                <a:gd name="G2" fmla="+- 21600 0 0"/>
                <a:gd name="T0" fmla="*/ 0 w 22379"/>
                <a:gd name="T1" fmla="*/ 14 h 41764"/>
                <a:gd name="T2" fmla="*/ 8525 w 22379"/>
                <a:gd name="T3" fmla="*/ 41764 h 41764"/>
                <a:gd name="T4" fmla="*/ 779 w 22379"/>
                <a:gd name="T5" fmla="*/ 21600 h 4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79" h="41764" fill="none" extrusionOk="0">
                  <a:moveTo>
                    <a:pt x="0" y="14"/>
                  </a:moveTo>
                  <a:cubicBezTo>
                    <a:pt x="259" y="4"/>
                    <a:pt x="519" y="-1"/>
                    <a:pt x="779" y="0"/>
                  </a:cubicBezTo>
                  <a:cubicBezTo>
                    <a:pt x="12708" y="0"/>
                    <a:pt x="22379" y="9670"/>
                    <a:pt x="22379" y="21600"/>
                  </a:cubicBezTo>
                  <a:cubicBezTo>
                    <a:pt x="22379" y="30540"/>
                    <a:pt x="16870" y="38557"/>
                    <a:pt x="8524" y="41763"/>
                  </a:cubicBezTo>
                </a:path>
                <a:path w="22379" h="41764" stroke="0" extrusionOk="0">
                  <a:moveTo>
                    <a:pt x="0" y="14"/>
                  </a:moveTo>
                  <a:cubicBezTo>
                    <a:pt x="259" y="4"/>
                    <a:pt x="519" y="-1"/>
                    <a:pt x="779" y="0"/>
                  </a:cubicBezTo>
                  <a:cubicBezTo>
                    <a:pt x="12708" y="0"/>
                    <a:pt x="22379" y="9670"/>
                    <a:pt x="22379" y="21600"/>
                  </a:cubicBezTo>
                  <a:cubicBezTo>
                    <a:pt x="22379" y="30540"/>
                    <a:pt x="16870" y="38557"/>
                    <a:pt x="8524" y="41763"/>
                  </a:cubicBezTo>
                  <a:lnTo>
                    <a:pt x="779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6" name="Arc 81"/>
            <p:cNvSpPr>
              <a:spLocks/>
            </p:cNvSpPr>
            <p:nvPr/>
          </p:nvSpPr>
          <p:spPr bwMode="auto">
            <a:xfrm rot="10800000" flipH="1" flipV="1">
              <a:off x="3379" y="1252"/>
              <a:ext cx="33" cy="61"/>
            </a:xfrm>
            <a:custGeom>
              <a:avLst/>
              <a:gdLst>
                <a:gd name="G0" fmla="+- 779 0 0"/>
                <a:gd name="G1" fmla="+- 21600 0 0"/>
                <a:gd name="G2" fmla="+- 21600 0 0"/>
                <a:gd name="T0" fmla="*/ 0 w 22366"/>
                <a:gd name="T1" fmla="*/ 14 h 21600"/>
                <a:gd name="T2" fmla="*/ 22366 w 22366"/>
                <a:gd name="T3" fmla="*/ 20858 h 21600"/>
                <a:gd name="T4" fmla="*/ 779 w 2236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66" h="21600" fill="none" extrusionOk="0">
                  <a:moveTo>
                    <a:pt x="0" y="14"/>
                  </a:moveTo>
                  <a:cubicBezTo>
                    <a:pt x="259" y="4"/>
                    <a:pt x="519" y="-1"/>
                    <a:pt x="779" y="0"/>
                  </a:cubicBezTo>
                  <a:cubicBezTo>
                    <a:pt x="12419" y="0"/>
                    <a:pt x="21966" y="9224"/>
                    <a:pt x="22366" y="20857"/>
                  </a:cubicBezTo>
                </a:path>
                <a:path w="22366" h="21600" stroke="0" extrusionOk="0">
                  <a:moveTo>
                    <a:pt x="0" y="14"/>
                  </a:moveTo>
                  <a:cubicBezTo>
                    <a:pt x="259" y="4"/>
                    <a:pt x="519" y="-1"/>
                    <a:pt x="779" y="0"/>
                  </a:cubicBezTo>
                  <a:cubicBezTo>
                    <a:pt x="12419" y="0"/>
                    <a:pt x="21966" y="9224"/>
                    <a:pt x="22366" y="20857"/>
                  </a:cubicBezTo>
                  <a:lnTo>
                    <a:pt x="779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7" name="Arc 82"/>
            <p:cNvSpPr>
              <a:spLocks/>
            </p:cNvSpPr>
            <p:nvPr/>
          </p:nvSpPr>
          <p:spPr bwMode="auto">
            <a:xfrm flipH="1" flipV="1">
              <a:off x="3323" y="1247"/>
              <a:ext cx="86" cy="68"/>
            </a:xfrm>
            <a:custGeom>
              <a:avLst/>
              <a:gdLst>
                <a:gd name="G0" fmla="+- 779 0 0"/>
                <a:gd name="G1" fmla="+- 21600 0 0"/>
                <a:gd name="G2" fmla="+- 21600 0 0"/>
                <a:gd name="T0" fmla="*/ 0 w 22379"/>
                <a:gd name="T1" fmla="*/ 14 h 41764"/>
                <a:gd name="T2" fmla="*/ 8525 w 22379"/>
                <a:gd name="T3" fmla="*/ 41764 h 41764"/>
                <a:gd name="T4" fmla="*/ 779 w 22379"/>
                <a:gd name="T5" fmla="*/ 21600 h 4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79" h="41764" fill="none" extrusionOk="0">
                  <a:moveTo>
                    <a:pt x="0" y="14"/>
                  </a:moveTo>
                  <a:cubicBezTo>
                    <a:pt x="259" y="4"/>
                    <a:pt x="519" y="-1"/>
                    <a:pt x="779" y="0"/>
                  </a:cubicBezTo>
                  <a:cubicBezTo>
                    <a:pt x="12708" y="0"/>
                    <a:pt x="22379" y="9670"/>
                    <a:pt x="22379" y="21600"/>
                  </a:cubicBezTo>
                  <a:cubicBezTo>
                    <a:pt x="22379" y="30540"/>
                    <a:pt x="16870" y="38557"/>
                    <a:pt x="8524" y="41763"/>
                  </a:cubicBezTo>
                </a:path>
                <a:path w="22379" h="41764" stroke="0" extrusionOk="0">
                  <a:moveTo>
                    <a:pt x="0" y="14"/>
                  </a:moveTo>
                  <a:cubicBezTo>
                    <a:pt x="259" y="4"/>
                    <a:pt x="519" y="-1"/>
                    <a:pt x="779" y="0"/>
                  </a:cubicBezTo>
                  <a:cubicBezTo>
                    <a:pt x="12708" y="0"/>
                    <a:pt x="22379" y="9670"/>
                    <a:pt x="22379" y="21600"/>
                  </a:cubicBezTo>
                  <a:cubicBezTo>
                    <a:pt x="22379" y="30540"/>
                    <a:pt x="16870" y="38557"/>
                    <a:pt x="8524" y="41763"/>
                  </a:cubicBezTo>
                  <a:lnTo>
                    <a:pt x="779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Arc 83"/>
            <p:cNvSpPr>
              <a:spLocks/>
            </p:cNvSpPr>
            <p:nvPr/>
          </p:nvSpPr>
          <p:spPr bwMode="auto">
            <a:xfrm rot="10800000" flipH="1" flipV="1">
              <a:off x="3379" y="1252"/>
              <a:ext cx="33" cy="61"/>
            </a:xfrm>
            <a:custGeom>
              <a:avLst/>
              <a:gdLst>
                <a:gd name="G0" fmla="+- 779 0 0"/>
                <a:gd name="G1" fmla="+- 21600 0 0"/>
                <a:gd name="G2" fmla="+- 21600 0 0"/>
                <a:gd name="T0" fmla="*/ 0 w 22366"/>
                <a:gd name="T1" fmla="*/ 14 h 21600"/>
                <a:gd name="T2" fmla="*/ 22366 w 22366"/>
                <a:gd name="T3" fmla="*/ 20858 h 21600"/>
                <a:gd name="T4" fmla="*/ 779 w 22366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66" h="21600" fill="none" extrusionOk="0">
                  <a:moveTo>
                    <a:pt x="0" y="14"/>
                  </a:moveTo>
                  <a:cubicBezTo>
                    <a:pt x="259" y="4"/>
                    <a:pt x="519" y="-1"/>
                    <a:pt x="779" y="0"/>
                  </a:cubicBezTo>
                  <a:cubicBezTo>
                    <a:pt x="12419" y="0"/>
                    <a:pt x="21966" y="9224"/>
                    <a:pt x="22366" y="20857"/>
                  </a:cubicBezTo>
                </a:path>
                <a:path w="22366" h="21600" stroke="0" extrusionOk="0">
                  <a:moveTo>
                    <a:pt x="0" y="14"/>
                  </a:moveTo>
                  <a:cubicBezTo>
                    <a:pt x="259" y="4"/>
                    <a:pt x="519" y="-1"/>
                    <a:pt x="779" y="0"/>
                  </a:cubicBezTo>
                  <a:cubicBezTo>
                    <a:pt x="12419" y="0"/>
                    <a:pt x="21966" y="9224"/>
                    <a:pt x="22366" y="20857"/>
                  </a:cubicBezTo>
                  <a:lnTo>
                    <a:pt x="779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29" name="Text Box 84"/>
          <p:cNvSpPr txBox="1">
            <a:spLocks noChangeArrowheads="1"/>
          </p:cNvSpPr>
          <p:nvPr/>
        </p:nvSpPr>
        <p:spPr bwMode="auto">
          <a:xfrm>
            <a:off x="5434013" y="1846163"/>
            <a:ext cx="778542" cy="14492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 defTabSz="1279525"/>
            <a:r>
              <a:rPr lang="fr-FR" sz="800">
                <a:latin typeface="Arial" pitchFamily="34" charset="0"/>
              </a:rPr>
              <a:t>Lübeck 1965-67</a:t>
            </a:r>
          </a:p>
        </p:txBody>
      </p:sp>
      <p:sp>
        <p:nvSpPr>
          <p:cNvPr id="30" name="Text Box 85"/>
          <p:cNvSpPr txBox="1">
            <a:spLocks noChangeArrowheads="1"/>
          </p:cNvSpPr>
          <p:nvPr/>
        </p:nvSpPr>
        <p:spPr bwMode="auto">
          <a:xfrm>
            <a:off x="5546726" y="2168426"/>
            <a:ext cx="882737" cy="14492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 defTabSz="1279525"/>
            <a:r>
              <a:rPr lang="fr-FR" sz="800">
                <a:latin typeface="Arial" pitchFamily="34" charset="0"/>
              </a:rPr>
              <a:t>Lüneburg 1968-84</a:t>
            </a:r>
          </a:p>
        </p:txBody>
      </p:sp>
      <p:sp>
        <p:nvSpPr>
          <p:cNvPr id="31" name="Text Box 86"/>
          <p:cNvSpPr txBox="1">
            <a:spLocks noChangeArrowheads="1"/>
          </p:cNvSpPr>
          <p:nvPr/>
        </p:nvSpPr>
        <p:spPr bwMode="auto">
          <a:xfrm>
            <a:off x="4403726" y="1952526"/>
            <a:ext cx="926019" cy="14492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 defTabSz="1279525"/>
            <a:r>
              <a:rPr lang="fr-FR" sz="800" dirty="0">
                <a:latin typeface="Arial" pitchFamily="34" charset="0"/>
              </a:rPr>
              <a:t>Hambourg 1984-86</a:t>
            </a:r>
          </a:p>
        </p:txBody>
      </p:sp>
      <p:sp>
        <p:nvSpPr>
          <p:cNvPr id="32" name="Text Box 87"/>
          <p:cNvSpPr txBox="1">
            <a:spLocks noChangeArrowheads="1"/>
          </p:cNvSpPr>
          <p:nvPr/>
        </p:nvSpPr>
        <p:spPr bwMode="auto">
          <a:xfrm>
            <a:off x="5411789" y="2779613"/>
            <a:ext cx="893959" cy="14492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 defTabSz="1279525"/>
            <a:r>
              <a:rPr lang="fr-FR" sz="800">
                <a:latin typeface="Arial" pitchFamily="34" charset="0"/>
              </a:rPr>
              <a:t>Göttingen 1986-91</a:t>
            </a:r>
          </a:p>
        </p:txBody>
      </p:sp>
      <p:sp>
        <p:nvSpPr>
          <p:cNvPr id="33" name="Text Box 88"/>
          <p:cNvSpPr txBox="1">
            <a:spLocks noChangeArrowheads="1"/>
          </p:cNvSpPr>
          <p:nvPr/>
        </p:nvSpPr>
        <p:spPr bwMode="auto">
          <a:xfrm>
            <a:off x="3108325" y="3500338"/>
            <a:ext cx="679156" cy="14492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 defTabSz="1279525"/>
            <a:r>
              <a:rPr lang="fr-FR" sz="800">
                <a:latin typeface="Arial" pitchFamily="34" charset="0"/>
              </a:rPr>
              <a:t>Paris 1992-95</a:t>
            </a:r>
          </a:p>
        </p:txBody>
      </p:sp>
      <p:sp>
        <p:nvSpPr>
          <p:cNvPr id="34" name="Text Box 89"/>
          <p:cNvSpPr txBox="1">
            <a:spLocks noChangeArrowheads="1"/>
          </p:cNvSpPr>
          <p:nvPr/>
        </p:nvSpPr>
        <p:spPr bwMode="auto">
          <a:xfrm>
            <a:off x="5735638" y="3968651"/>
            <a:ext cx="627860" cy="14492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 defTabSz="1279525"/>
            <a:r>
              <a:rPr lang="fr-FR" sz="800">
                <a:latin typeface="Arial" pitchFamily="34" charset="0"/>
              </a:rPr>
              <a:t>Munich 1996</a:t>
            </a:r>
          </a:p>
        </p:txBody>
      </p:sp>
      <p:sp>
        <p:nvSpPr>
          <p:cNvPr id="35" name="Text Box 90"/>
          <p:cNvSpPr txBox="1">
            <a:spLocks noChangeArrowheads="1"/>
          </p:cNvSpPr>
          <p:nvPr/>
        </p:nvSpPr>
        <p:spPr bwMode="auto">
          <a:xfrm>
            <a:off x="4511676" y="2384326"/>
            <a:ext cx="834647" cy="14492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 defTabSz="1279525"/>
            <a:r>
              <a:rPr lang="fr-FR" sz="800">
                <a:latin typeface="Arial" pitchFamily="34" charset="0"/>
              </a:rPr>
              <a:t>Hanovre 1997-99</a:t>
            </a:r>
          </a:p>
        </p:txBody>
      </p:sp>
      <p:grpSp>
        <p:nvGrpSpPr>
          <p:cNvPr id="36" name="Group 91"/>
          <p:cNvGrpSpPr>
            <a:grpSpLocks/>
          </p:cNvGrpSpPr>
          <p:nvPr/>
        </p:nvGrpSpPr>
        <p:grpSpPr bwMode="auto">
          <a:xfrm>
            <a:off x="3676650" y="3746401"/>
            <a:ext cx="2008188" cy="227012"/>
            <a:chOff x="2313" y="2269"/>
            <a:chExt cx="1265" cy="143"/>
          </a:xfrm>
        </p:grpSpPr>
        <p:sp>
          <p:nvSpPr>
            <p:cNvPr id="37" name="Arc 92"/>
            <p:cNvSpPr>
              <a:spLocks/>
            </p:cNvSpPr>
            <p:nvPr/>
          </p:nvSpPr>
          <p:spPr bwMode="auto">
            <a:xfrm flipH="1" flipV="1">
              <a:off x="2313" y="2269"/>
              <a:ext cx="1265" cy="143"/>
            </a:xfrm>
            <a:custGeom>
              <a:avLst/>
              <a:gdLst>
                <a:gd name="G0" fmla="+- 3021 0 0"/>
                <a:gd name="G1" fmla="+- 21600 0 0"/>
                <a:gd name="G2" fmla="+- 21600 0 0"/>
                <a:gd name="T0" fmla="*/ 0 w 24617"/>
                <a:gd name="T1" fmla="*/ 212 h 21600"/>
                <a:gd name="T2" fmla="*/ 24617 w 24617"/>
                <a:gd name="T3" fmla="*/ 21167 h 21600"/>
                <a:gd name="T4" fmla="*/ 3021 w 2461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617" h="21600" fill="none" extrusionOk="0">
                  <a:moveTo>
                    <a:pt x="0" y="212"/>
                  </a:moveTo>
                  <a:cubicBezTo>
                    <a:pt x="1000" y="70"/>
                    <a:pt x="2010" y="-1"/>
                    <a:pt x="3021" y="0"/>
                  </a:cubicBezTo>
                  <a:cubicBezTo>
                    <a:pt x="14781" y="0"/>
                    <a:pt x="24380" y="9408"/>
                    <a:pt x="24616" y="21167"/>
                  </a:cubicBezTo>
                </a:path>
                <a:path w="24617" h="21600" stroke="0" extrusionOk="0">
                  <a:moveTo>
                    <a:pt x="0" y="212"/>
                  </a:moveTo>
                  <a:cubicBezTo>
                    <a:pt x="1000" y="70"/>
                    <a:pt x="2010" y="-1"/>
                    <a:pt x="3021" y="0"/>
                  </a:cubicBezTo>
                  <a:cubicBezTo>
                    <a:pt x="14781" y="0"/>
                    <a:pt x="24380" y="9408"/>
                    <a:pt x="24616" y="21167"/>
                  </a:cubicBezTo>
                  <a:lnTo>
                    <a:pt x="3021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" name="Arc 93"/>
            <p:cNvSpPr>
              <a:spLocks/>
            </p:cNvSpPr>
            <p:nvPr/>
          </p:nvSpPr>
          <p:spPr bwMode="auto">
            <a:xfrm flipH="1" flipV="1">
              <a:off x="2313" y="2269"/>
              <a:ext cx="1265" cy="143"/>
            </a:xfrm>
            <a:custGeom>
              <a:avLst/>
              <a:gdLst>
                <a:gd name="G0" fmla="+- 3021 0 0"/>
                <a:gd name="G1" fmla="+- 21600 0 0"/>
                <a:gd name="G2" fmla="+- 21600 0 0"/>
                <a:gd name="T0" fmla="*/ 0 w 24617"/>
                <a:gd name="T1" fmla="*/ 212 h 21600"/>
                <a:gd name="T2" fmla="*/ 24617 w 24617"/>
                <a:gd name="T3" fmla="*/ 21167 h 21600"/>
                <a:gd name="T4" fmla="*/ 3021 w 24617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617" h="21600" fill="none" extrusionOk="0">
                  <a:moveTo>
                    <a:pt x="0" y="212"/>
                  </a:moveTo>
                  <a:cubicBezTo>
                    <a:pt x="1000" y="70"/>
                    <a:pt x="2010" y="-1"/>
                    <a:pt x="3021" y="0"/>
                  </a:cubicBezTo>
                  <a:cubicBezTo>
                    <a:pt x="14781" y="0"/>
                    <a:pt x="24380" y="9408"/>
                    <a:pt x="24616" y="21167"/>
                  </a:cubicBezTo>
                </a:path>
                <a:path w="24617" h="21600" stroke="0" extrusionOk="0">
                  <a:moveTo>
                    <a:pt x="0" y="212"/>
                  </a:moveTo>
                  <a:cubicBezTo>
                    <a:pt x="1000" y="70"/>
                    <a:pt x="2010" y="-1"/>
                    <a:pt x="3021" y="0"/>
                  </a:cubicBezTo>
                  <a:cubicBezTo>
                    <a:pt x="14781" y="0"/>
                    <a:pt x="24380" y="9408"/>
                    <a:pt x="24616" y="21167"/>
                  </a:cubicBezTo>
                  <a:lnTo>
                    <a:pt x="3021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9" name="Text Box 94"/>
          <p:cNvSpPr txBox="1">
            <a:spLocks noChangeArrowheads="1"/>
          </p:cNvSpPr>
          <p:nvPr/>
        </p:nvSpPr>
        <p:spPr bwMode="auto">
          <a:xfrm>
            <a:off x="4619626" y="4436963"/>
            <a:ext cx="1015787" cy="14492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 defTabSz="1279525"/>
            <a:r>
              <a:rPr lang="fr-FR" sz="800">
                <a:latin typeface="Arial" pitchFamily="34" charset="0"/>
              </a:rPr>
              <a:t>Lausanne 1999-2001</a:t>
            </a:r>
          </a:p>
        </p:txBody>
      </p:sp>
      <p:sp>
        <p:nvSpPr>
          <p:cNvPr id="40" name="Text Box 95"/>
          <p:cNvSpPr txBox="1">
            <a:spLocks noChangeArrowheads="1"/>
          </p:cNvSpPr>
          <p:nvPr/>
        </p:nvSpPr>
        <p:spPr bwMode="auto">
          <a:xfrm>
            <a:off x="2459039" y="3824188"/>
            <a:ext cx="1127997" cy="14492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000" tIns="10800" rIns="18000" bIns="10800">
            <a:spAutoFit/>
          </a:bodyPr>
          <a:lstStyle/>
          <a:p>
            <a:pPr defTabSz="1279525"/>
            <a:r>
              <a:rPr lang="fr-FR" sz="800">
                <a:latin typeface="Arial" pitchFamily="34" charset="0"/>
              </a:rPr>
              <a:t>Palaiseau 2001-présent</a:t>
            </a:r>
          </a:p>
        </p:txBody>
      </p:sp>
      <p:sp>
        <p:nvSpPr>
          <p:cNvPr id="42" name="Rectangle 98"/>
          <p:cNvSpPr>
            <a:spLocks noChangeArrowheads="1"/>
          </p:cNvSpPr>
          <p:nvPr/>
        </p:nvSpPr>
        <p:spPr bwMode="auto">
          <a:xfrm>
            <a:off x="7968208" y="553898"/>
            <a:ext cx="3960439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600" dirty="0"/>
              <a:t>1986-91 :</a:t>
            </a:r>
          </a:p>
          <a:p>
            <a:r>
              <a:rPr lang="fr-FR" sz="1600" dirty="0"/>
              <a:t>Études de physique à Göttingen.</a:t>
            </a:r>
          </a:p>
          <a:p>
            <a:endParaRPr lang="fr-FR" sz="1600" dirty="0"/>
          </a:p>
          <a:p>
            <a:r>
              <a:rPr lang="fr-FR" sz="1600" dirty="0"/>
              <a:t>1992-95 : PhD thèse de doctorat au </a:t>
            </a:r>
            <a:r>
              <a:rPr lang="fr-FR" sz="1600" i="1" dirty="0"/>
              <a:t>Laboratoire d’Optique Physique</a:t>
            </a:r>
            <a:r>
              <a:rPr lang="fr-FR" sz="1600" dirty="0"/>
              <a:t> (depuis intégré à l’</a:t>
            </a:r>
            <a:r>
              <a:rPr lang="fr-FR" sz="1600" i="1" dirty="0"/>
              <a:t>Institut Langevin</a:t>
            </a:r>
            <a:r>
              <a:rPr lang="fr-FR" sz="1600" dirty="0"/>
              <a:t>) de l’ESPCI, Paris.</a:t>
            </a:r>
          </a:p>
          <a:p>
            <a:endParaRPr lang="fr-FR" sz="1600" dirty="0"/>
          </a:p>
          <a:p>
            <a:r>
              <a:rPr lang="fr-FR" sz="1600" dirty="0"/>
              <a:t>1996 : postdoc à l’Institut Max Planck  de physique des plasmas, </a:t>
            </a:r>
            <a:r>
              <a:rPr lang="fr-FR" sz="1600" dirty="0" err="1"/>
              <a:t>Garching</a:t>
            </a:r>
            <a:r>
              <a:rPr lang="fr-FR" sz="1600" dirty="0"/>
              <a:t> (près de Munich), Allemagne.</a:t>
            </a:r>
          </a:p>
          <a:p>
            <a:endParaRPr lang="fr-FR" sz="1600" dirty="0"/>
          </a:p>
          <a:p>
            <a:r>
              <a:rPr lang="fr-FR" sz="1600" dirty="0"/>
              <a:t>1997-99 :</a:t>
            </a:r>
          </a:p>
          <a:p>
            <a:r>
              <a:rPr lang="fr-FR" sz="1600" dirty="0"/>
              <a:t>Chercheur au </a:t>
            </a:r>
            <a:r>
              <a:rPr lang="fr-FR" sz="1600" i="1" dirty="0"/>
              <a:t>Laser Zentrum </a:t>
            </a:r>
            <a:r>
              <a:rPr lang="fr-FR" sz="1600" i="1" dirty="0" err="1"/>
              <a:t>Hannover</a:t>
            </a:r>
            <a:r>
              <a:rPr lang="fr-FR" sz="1600" i="1" dirty="0"/>
              <a:t>.</a:t>
            </a:r>
          </a:p>
          <a:p>
            <a:endParaRPr lang="fr-FR" sz="1600" dirty="0"/>
          </a:p>
          <a:p>
            <a:r>
              <a:rPr lang="fr-FR" sz="1600" dirty="0"/>
              <a:t>1999-2001 : « premier assistant » / chef de groupe à l’EPFL, Lausanne, Suisse</a:t>
            </a:r>
          </a:p>
          <a:p>
            <a:endParaRPr lang="fr-FR" sz="1600" dirty="0"/>
          </a:p>
          <a:p>
            <a:r>
              <a:rPr lang="fr-FR" sz="1600" dirty="0"/>
              <a:t>2001-2017 : enseignant-chercheur au LOA de l’ENSTA Paris</a:t>
            </a:r>
          </a:p>
          <a:p>
            <a:endParaRPr lang="fr-FR" sz="1600" dirty="0"/>
          </a:p>
          <a:p>
            <a:r>
              <a:rPr lang="fr-FR" sz="1600" dirty="0"/>
              <a:t>2011 : HDR / professeur de l’ENSTA Paris</a:t>
            </a:r>
          </a:p>
          <a:p>
            <a:endParaRPr lang="fr-FR" sz="1600" dirty="0"/>
          </a:p>
          <a:p>
            <a:r>
              <a:rPr lang="fr-FR" sz="1600" dirty="0"/>
              <a:t>2018 : affiliation au LOB (en plus de celle au LOA)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26E1A4-2EB8-4D21-B018-95EA02DF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9F48-8D2F-4509-B176-D59F5E384D8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00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3" grpId="0" animBg="1"/>
      <p:bldP spid="34" grpId="0" animBg="1"/>
      <p:bldP spid="35" grpId="0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12837"/>
            <a:ext cx="12191999" cy="523875"/>
          </a:xfrm>
        </p:spPr>
        <p:txBody>
          <a:bodyPr>
            <a:noAutofit/>
          </a:bodyPr>
          <a:lstStyle/>
          <a:p>
            <a:pPr algn="ctr"/>
            <a:r>
              <a:rPr lang="fr-FR" sz="4000" dirty="0"/>
              <a:t>Analyse de l’ultrastructure de la cornée et de la sclère</a:t>
            </a:r>
            <a:endParaRPr lang="fr-FR" sz="1050" dirty="0"/>
          </a:p>
        </p:txBody>
      </p:sp>
      <p:sp>
        <p:nvSpPr>
          <p:cNvPr id="1597443" name="Text Box 3"/>
          <p:cNvSpPr txBox="1">
            <a:spLocks noChangeArrowheads="1"/>
          </p:cNvSpPr>
          <p:nvPr/>
        </p:nvSpPr>
        <p:spPr bwMode="auto">
          <a:xfrm>
            <a:off x="911424" y="2788046"/>
            <a:ext cx="23907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latin typeface="Arial" pitchFamily="34" charset="0"/>
              </a:rPr>
              <a:t>Transformée de Fourier</a:t>
            </a:r>
          </a:p>
        </p:txBody>
      </p:sp>
      <p:sp>
        <p:nvSpPr>
          <p:cNvPr id="1597444" name="Text Box 4"/>
          <p:cNvSpPr txBox="1">
            <a:spLocks noChangeArrowheads="1"/>
          </p:cNvSpPr>
          <p:nvPr/>
        </p:nvSpPr>
        <p:spPr bwMode="auto">
          <a:xfrm>
            <a:off x="9149150" y="2788046"/>
            <a:ext cx="28515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>
                <a:latin typeface="Arial" pitchFamily="34" charset="0"/>
              </a:rPr>
              <a:t>Fonction d’autocorrélation</a:t>
            </a:r>
          </a:p>
        </p:txBody>
      </p:sp>
      <p:sp>
        <p:nvSpPr>
          <p:cNvPr id="1597445" name="Rectangle 5"/>
          <p:cNvSpPr>
            <a:spLocks noChangeArrowheads="1"/>
          </p:cNvSpPr>
          <p:nvPr/>
        </p:nvSpPr>
        <p:spPr bwMode="auto">
          <a:xfrm>
            <a:off x="1524001" y="474809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597446" name="Rectangle 6"/>
          <p:cNvSpPr>
            <a:spLocks noChangeArrowheads="1"/>
          </p:cNvSpPr>
          <p:nvPr/>
        </p:nvSpPr>
        <p:spPr bwMode="auto">
          <a:xfrm>
            <a:off x="1524001" y="474809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597447" name="Rectangle 7"/>
          <p:cNvSpPr>
            <a:spLocks noChangeArrowheads="1"/>
          </p:cNvSpPr>
          <p:nvPr/>
        </p:nvSpPr>
        <p:spPr bwMode="auto">
          <a:xfrm>
            <a:off x="1524001" y="474809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graphicFrame>
        <p:nvGraphicFramePr>
          <p:cNvPr id="159744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039548"/>
              </p:ext>
            </p:extLst>
          </p:nvPr>
        </p:nvGraphicFramePr>
        <p:xfrm>
          <a:off x="2855914" y="4445396"/>
          <a:ext cx="3240087" cy="243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" name="Graph" r:id="rId3" imgW="3701491" imgH="2787091" progId="Origin50.Graph">
                  <p:embed/>
                </p:oleObj>
              </mc:Choice>
              <mc:Fallback>
                <p:oleObj name="Graph" r:id="rId3" imgW="3701491" imgH="2787091" progId="Origin50.Graph">
                  <p:embed/>
                  <p:pic>
                    <p:nvPicPr>
                      <p:cNvPr id="15974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914" y="4445396"/>
                        <a:ext cx="3240087" cy="2439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97449" name="Rectangle 9"/>
          <p:cNvSpPr>
            <a:spLocks noChangeArrowheads="1"/>
          </p:cNvSpPr>
          <p:nvPr/>
        </p:nvSpPr>
        <p:spPr bwMode="auto">
          <a:xfrm>
            <a:off x="1524001" y="474809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dirty="0">
              <a:latin typeface="Arial" pitchFamily="34" charset="0"/>
            </a:endParaRPr>
          </a:p>
        </p:txBody>
      </p:sp>
      <p:graphicFrame>
        <p:nvGraphicFramePr>
          <p:cNvPr id="15974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637570"/>
              </p:ext>
            </p:extLst>
          </p:nvPr>
        </p:nvGraphicFramePr>
        <p:xfrm>
          <a:off x="6096000" y="4445396"/>
          <a:ext cx="3240088" cy="240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" name="Graph" r:id="rId5" imgW="3752698" imgH="2787091" progId="Origin50.Graph">
                  <p:embed/>
                </p:oleObj>
              </mc:Choice>
              <mc:Fallback>
                <p:oleObj name="Graph" r:id="rId5" imgW="3752698" imgH="2787091" progId="Origin50.Graph">
                  <p:embed/>
                  <p:pic>
                    <p:nvPicPr>
                      <p:cNvPr id="159745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445396"/>
                        <a:ext cx="3240088" cy="2406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9745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4826" y="3083321"/>
            <a:ext cx="4105275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52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11900" y="3075384"/>
            <a:ext cx="4114800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53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43364" y="1508521"/>
            <a:ext cx="4105275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54" name="Text Box 14"/>
          <p:cNvSpPr txBox="1">
            <a:spLocks noChangeArrowheads="1"/>
          </p:cNvSpPr>
          <p:nvPr/>
        </p:nvSpPr>
        <p:spPr bwMode="auto">
          <a:xfrm>
            <a:off x="4008438" y="1203721"/>
            <a:ext cx="14029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>
                <a:latin typeface="Arial" pitchFamily="34" charset="0"/>
              </a:rPr>
              <a:t>cornée saine</a:t>
            </a:r>
          </a:p>
        </p:txBody>
      </p:sp>
      <p:sp>
        <p:nvSpPr>
          <p:cNvPr id="1597455" name="Text Box 15"/>
          <p:cNvSpPr txBox="1">
            <a:spLocks noChangeArrowheads="1"/>
          </p:cNvSpPr>
          <p:nvPr/>
        </p:nvSpPr>
        <p:spPr bwMode="auto">
          <a:xfrm>
            <a:off x="5451563" y="987822"/>
            <a:ext cx="14269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latin typeface="Arial" pitchFamily="34" charset="0"/>
              </a:rPr>
              <a:t>cornée </a:t>
            </a:r>
          </a:p>
          <a:p>
            <a:pPr algn="ctr"/>
            <a:r>
              <a:rPr lang="fr-FR" sz="1600" dirty="0">
                <a:latin typeface="Arial" pitchFamily="34" charset="0"/>
              </a:rPr>
              <a:t>œdémateuse</a:t>
            </a:r>
          </a:p>
        </p:txBody>
      </p:sp>
      <p:sp>
        <p:nvSpPr>
          <p:cNvPr id="1597456" name="Text Box 16"/>
          <p:cNvSpPr txBox="1">
            <a:spLocks noChangeArrowheads="1"/>
          </p:cNvSpPr>
          <p:nvPr/>
        </p:nvSpPr>
        <p:spPr bwMode="auto">
          <a:xfrm>
            <a:off x="7464152" y="1203721"/>
            <a:ext cx="7312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fr-FR" sz="1600" dirty="0">
                <a:latin typeface="Arial" pitchFamily="34" charset="0"/>
              </a:rPr>
              <a:t>sclère</a:t>
            </a:r>
          </a:p>
        </p:txBody>
      </p:sp>
      <p:sp>
        <p:nvSpPr>
          <p:cNvPr id="1597457" name="Line 17"/>
          <p:cNvSpPr>
            <a:spLocks noChangeShapeType="1"/>
          </p:cNvSpPr>
          <p:nvPr/>
        </p:nvSpPr>
        <p:spPr bwMode="auto">
          <a:xfrm flipH="1">
            <a:off x="3000375" y="2716609"/>
            <a:ext cx="1295400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latin typeface="Arial" pitchFamily="34" charset="0"/>
            </a:endParaRPr>
          </a:p>
        </p:txBody>
      </p:sp>
      <p:sp>
        <p:nvSpPr>
          <p:cNvPr id="1597458" name="Line 18"/>
          <p:cNvSpPr>
            <a:spLocks noChangeShapeType="1"/>
          </p:cNvSpPr>
          <p:nvPr/>
        </p:nvSpPr>
        <p:spPr bwMode="auto">
          <a:xfrm flipH="1">
            <a:off x="4368800" y="2716609"/>
            <a:ext cx="1295400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latin typeface="Arial" pitchFamily="34" charset="0"/>
            </a:endParaRPr>
          </a:p>
        </p:txBody>
      </p:sp>
      <p:sp>
        <p:nvSpPr>
          <p:cNvPr id="1597459" name="Line 19"/>
          <p:cNvSpPr>
            <a:spLocks noChangeShapeType="1"/>
          </p:cNvSpPr>
          <p:nvPr/>
        </p:nvSpPr>
        <p:spPr bwMode="auto">
          <a:xfrm flipH="1">
            <a:off x="5737225" y="2716609"/>
            <a:ext cx="1295400" cy="576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latin typeface="Arial" pitchFamily="34" charset="0"/>
            </a:endParaRPr>
          </a:p>
        </p:txBody>
      </p:sp>
      <p:sp>
        <p:nvSpPr>
          <p:cNvPr id="1597460" name="Line 20"/>
          <p:cNvSpPr>
            <a:spLocks noChangeShapeType="1"/>
          </p:cNvSpPr>
          <p:nvPr/>
        </p:nvSpPr>
        <p:spPr bwMode="auto">
          <a:xfrm>
            <a:off x="5337175" y="2716609"/>
            <a:ext cx="1295400" cy="576262"/>
          </a:xfrm>
          <a:prstGeom prst="line">
            <a:avLst/>
          </a:prstGeom>
          <a:noFill/>
          <a:ln w="38100">
            <a:solidFill>
              <a:srgbClr val="8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latin typeface="Arial" pitchFamily="34" charset="0"/>
            </a:endParaRPr>
          </a:p>
        </p:txBody>
      </p:sp>
      <p:sp>
        <p:nvSpPr>
          <p:cNvPr id="1597461" name="Line 21"/>
          <p:cNvSpPr>
            <a:spLocks noChangeShapeType="1"/>
          </p:cNvSpPr>
          <p:nvPr/>
        </p:nvSpPr>
        <p:spPr bwMode="auto">
          <a:xfrm>
            <a:off x="6705600" y="2716609"/>
            <a:ext cx="1295400" cy="576262"/>
          </a:xfrm>
          <a:prstGeom prst="line">
            <a:avLst/>
          </a:prstGeom>
          <a:noFill/>
          <a:ln w="38100">
            <a:solidFill>
              <a:srgbClr val="8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latin typeface="Arial" pitchFamily="34" charset="0"/>
            </a:endParaRPr>
          </a:p>
        </p:txBody>
      </p:sp>
      <p:sp>
        <p:nvSpPr>
          <p:cNvPr id="1597462" name="Line 22"/>
          <p:cNvSpPr>
            <a:spLocks noChangeShapeType="1"/>
          </p:cNvSpPr>
          <p:nvPr/>
        </p:nvSpPr>
        <p:spPr bwMode="auto">
          <a:xfrm>
            <a:off x="8074025" y="2716609"/>
            <a:ext cx="1295400" cy="576262"/>
          </a:xfrm>
          <a:prstGeom prst="line">
            <a:avLst/>
          </a:prstGeom>
          <a:noFill/>
          <a:ln w="38100">
            <a:solidFill>
              <a:srgbClr val="8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38577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56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1" y="274639"/>
            <a:ext cx="9143999" cy="579437"/>
          </a:xfrm>
        </p:spPr>
        <p:txBody>
          <a:bodyPr>
            <a:normAutofit fontScale="90000"/>
          </a:bodyPr>
          <a:lstStyle/>
          <a:p>
            <a:r>
              <a:rPr lang="fr-FR" dirty="0"/>
              <a:t>Diffusion de la lumière et degré d’œdème</a:t>
            </a:r>
          </a:p>
        </p:txBody>
      </p:sp>
      <p:pic>
        <p:nvPicPr>
          <p:cNvPr id="16025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1047" y="1183729"/>
            <a:ext cx="4873625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e 3"/>
          <p:cNvGrpSpPr/>
          <p:nvPr/>
        </p:nvGrpSpPr>
        <p:grpSpPr>
          <a:xfrm>
            <a:off x="7990184" y="3933279"/>
            <a:ext cx="1657350" cy="2232025"/>
            <a:chOff x="2351088" y="3802063"/>
            <a:chExt cx="1657350" cy="2232025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351088" y="4365625"/>
              <a:ext cx="1657350" cy="1668463"/>
              <a:chOff x="567" y="2750"/>
              <a:chExt cx="1044" cy="1051"/>
            </a:xfrm>
          </p:grpSpPr>
          <p:pic>
            <p:nvPicPr>
              <p:cNvPr id="1602569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7" y="2750"/>
                <a:ext cx="1044" cy="10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02571" name="Text Box 11"/>
              <p:cNvSpPr txBox="1">
                <a:spLocks noChangeArrowheads="1"/>
              </p:cNvSpPr>
              <p:nvPr/>
            </p:nvSpPr>
            <p:spPr bwMode="auto">
              <a:xfrm>
                <a:off x="1226" y="2787"/>
                <a:ext cx="384" cy="1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1000" dirty="0">
                    <a:latin typeface="Arial" pitchFamily="34" charset="0"/>
                  </a:rPr>
                  <a:t>200 nm</a:t>
                </a:r>
              </a:p>
            </p:txBody>
          </p:sp>
          <p:sp>
            <p:nvSpPr>
              <p:cNvPr id="1602570" name="Line 10"/>
              <p:cNvSpPr>
                <a:spLocks noChangeShapeType="1"/>
              </p:cNvSpPr>
              <p:nvPr/>
            </p:nvSpPr>
            <p:spPr bwMode="auto">
              <a:xfrm>
                <a:off x="1320" y="2816"/>
                <a:ext cx="181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 dirty="0">
                  <a:latin typeface="Arial" pitchFamily="34" charset="0"/>
                </a:endParaRPr>
              </a:p>
            </p:txBody>
          </p:sp>
        </p:grpSp>
        <p:sp>
          <p:nvSpPr>
            <p:cNvPr id="1602575" name="Line 15"/>
            <p:cNvSpPr>
              <a:spLocks noChangeShapeType="1"/>
            </p:cNvSpPr>
            <p:nvPr/>
          </p:nvSpPr>
          <p:spPr bwMode="auto">
            <a:xfrm flipV="1">
              <a:off x="2803525" y="3802063"/>
              <a:ext cx="17462" cy="503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 dirty="0">
                <a:latin typeface="Arial" pitchFamily="34" charset="0"/>
              </a:endParaRPr>
            </a:p>
          </p:txBody>
        </p:sp>
      </p:grpSp>
      <p:sp>
        <p:nvSpPr>
          <p:cNvPr id="1602579" name="Text Box 19"/>
          <p:cNvSpPr txBox="1">
            <a:spLocks noChangeArrowheads="1"/>
          </p:cNvSpPr>
          <p:nvPr/>
        </p:nvSpPr>
        <p:spPr bwMode="auto">
          <a:xfrm>
            <a:off x="8614071" y="1088479"/>
            <a:ext cx="24631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" pitchFamily="34" charset="0"/>
              </a:rPr>
              <a:t>% de lumière </a:t>
            </a:r>
            <a:r>
              <a:rPr lang="en-GB" dirty="0" err="1">
                <a:latin typeface="Arial" pitchFamily="34" charset="0"/>
              </a:rPr>
              <a:t>diffusée</a:t>
            </a:r>
            <a:endParaRPr lang="en-GB" dirty="0">
              <a:latin typeface="Arial" pitchFamily="34" charset="0"/>
            </a:endParaRPr>
          </a:p>
        </p:txBody>
      </p:sp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188" y="1221843"/>
            <a:ext cx="31845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9954" y="1196752"/>
            <a:ext cx="323215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29654"/>
              </p:ext>
            </p:extLst>
          </p:nvPr>
        </p:nvGraphicFramePr>
        <p:xfrm>
          <a:off x="4049303" y="2492896"/>
          <a:ext cx="9683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" name="Equation" r:id="rId7" imgW="965200" imgH="431800" progId="Equation.3">
                  <p:embed/>
                </p:oleObj>
              </mc:Choice>
              <mc:Fallback>
                <p:oleObj name="Equation" r:id="rId7" imgW="9652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9303" y="2492896"/>
                        <a:ext cx="968375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64991"/>
              </p:ext>
            </p:extLst>
          </p:nvPr>
        </p:nvGraphicFramePr>
        <p:xfrm>
          <a:off x="4049302" y="2895784"/>
          <a:ext cx="19113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4" name="Equation" r:id="rId9" imgW="1892300" imgH="431800" progId="Equation.3">
                  <p:embed/>
                </p:oleObj>
              </mc:Choice>
              <mc:Fallback>
                <p:oleObj name="Equation" r:id="rId9" imgW="18923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9302" y="2895784"/>
                        <a:ext cx="191135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583072"/>
              </p:ext>
            </p:extLst>
          </p:nvPr>
        </p:nvGraphicFramePr>
        <p:xfrm>
          <a:off x="4050292" y="3285007"/>
          <a:ext cx="6985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5" name="Equation" r:id="rId11" imgW="698197" imgH="431613" progId="Equation.3">
                  <p:embed/>
                </p:oleObj>
              </mc:Choice>
              <mc:Fallback>
                <p:oleObj name="Equation" r:id="rId11" imgW="698197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0292" y="3285007"/>
                        <a:ext cx="698500" cy="430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215611" y="2564907"/>
            <a:ext cx="178035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>
                <a:latin typeface="Arial" pitchFamily="34" charset="0"/>
                <a:cs typeface="Arial" pitchFamily="34" charset="0"/>
              </a:rPr>
              <a:t>Transmission totale</a:t>
            </a:r>
          </a:p>
          <a:p>
            <a:endParaRPr lang="fr-FR" sz="1200">
              <a:latin typeface="Arial" pitchFamily="34" charset="0"/>
              <a:cs typeface="Arial" pitchFamily="34" charset="0"/>
            </a:endParaRPr>
          </a:p>
          <a:p>
            <a:r>
              <a:rPr lang="fr-FR" sz="1200">
                <a:latin typeface="Arial" pitchFamily="34" charset="0"/>
                <a:cs typeface="Arial" pitchFamily="34" charset="0"/>
              </a:rPr>
              <a:t>Transmission balistique</a:t>
            </a:r>
          </a:p>
          <a:p>
            <a:endParaRPr lang="fr-FR" sz="1200">
              <a:latin typeface="Arial" pitchFamily="34" charset="0"/>
              <a:cs typeface="Arial" pitchFamily="34" charset="0"/>
            </a:endParaRPr>
          </a:p>
          <a:p>
            <a:r>
              <a:rPr lang="fr-FR" sz="1200">
                <a:latin typeface="Arial" pitchFamily="34" charset="0"/>
                <a:cs typeface="Arial" pitchFamily="34" charset="0"/>
              </a:rPr>
              <a:t>% de lumière diffusée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88163" y="4233909"/>
            <a:ext cx="32131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37"/>
          <p:cNvGrpSpPr>
            <a:grpSpLocks/>
          </p:cNvGrpSpPr>
          <p:nvPr/>
        </p:nvGrpSpPr>
        <p:grpSpPr bwMode="auto">
          <a:xfrm>
            <a:off x="4645666" y="4457745"/>
            <a:ext cx="1974858" cy="1366838"/>
            <a:chOff x="2321" y="1654"/>
            <a:chExt cx="1244" cy="861"/>
          </a:xfrm>
        </p:grpSpPr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2321" y="1797"/>
              <a:ext cx="332" cy="718"/>
            </a:xfrm>
            <a:custGeom>
              <a:avLst/>
              <a:gdLst/>
              <a:ahLst/>
              <a:cxnLst>
                <a:cxn ang="0">
                  <a:pos x="15" y="681"/>
                </a:cxn>
                <a:cxn ang="0">
                  <a:pos x="15" y="635"/>
                </a:cxn>
                <a:cxn ang="0">
                  <a:pos x="105" y="182"/>
                </a:cxn>
                <a:cxn ang="0">
                  <a:pos x="332" y="0"/>
                </a:cxn>
              </a:cxnLst>
              <a:rect l="0" t="0" r="r" b="b"/>
              <a:pathLst>
                <a:path w="332" h="718">
                  <a:moveTo>
                    <a:pt x="15" y="681"/>
                  </a:moveTo>
                  <a:cubicBezTo>
                    <a:pt x="7" y="699"/>
                    <a:pt x="0" y="718"/>
                    <a:pt x="15" y="635"/>
                  </a:cubicBezTo>
                  <a:cubicBezTo>
                    <a:pt x="30" y="552"/>
                    <a:pt x="52" y="288"/>
                    <a:pt x="105" y="182"/>
                  </a:cubicBezTo>
                  <a:cubicBezTo>
                    <a:pt x="158" y="76"/>
                    <a:pt x="264" y="0"/>
                    <a:pt x="3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2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>
              <a:off x="2618" y="1654"/>
              <a:ext cx="94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>
                  <a:latin typeface="Arial" pitchFamily="34" charset="0"/>
                  <a:cs typeface="Arial" pitchFamily="34" charset="0"/>
                  <a:sym typeface="Symbol" pitchFamily="18" charset="2"/>
                </a:rPr>
                <a:t>Bande d’absorption</a:t>
              </a:r>
            </a:p>
            <a:p>
              <a:r>
                <a:rPr lang="fr-FR" sz="1200">
                  <a:latin typeface="Arial" pitchFamily="34" charset="0"/>
                  <a:cs typeface="Arial" pitchFamily="34" charset="0"/>
                  <a:sym typeface="Symbol" pitchFamily="18" charset="2"/>
                </a:rPr>
                <a:t>de l’eau</a:t>
              </a:r>
            </a:p>
          </p:txBody>
        </p:sp>
      </p:grpSp>
      <p:grpSp>
        <p:nvGrpSpPr>
          <p:cNvPr id="25" name="Group 36"/>
          <p:cNvGrpSpPr>
            <a:grpSpLocks/>
          </p:cNvGrpSpPr>
          <p:nvPr/>
        </p:nvGrpSpPr>
        <p:grpSpPr bwMode="auto">
          <a:xfrm>
            <a:off x="911852" y="4191048"/>
            <a:ext cx="2341563" cy="619126"/>
            <a:chOff x="-31" y="1486"/>
            <a:chExt cx="1475" cy="390"/>
          </a:xfrm>
        </p:grpSpPr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900" y="1604"/>
              <a:ext cx="544" cy="2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72"/>
                </a:cxn>
                <a:cxn ang="0">
                  <a:pos x="136" y="136"/>
                </a:cxn>
                <a:cxn ang="0">
                  <a:pos x="318" y="45"/>
                </a:cxn>
                <a:cxn ang="0">
                  <a:pos x="544" y="0"/>
                </a:cxn>
                <a:cxn ang="0">
                  <a:pos x="0" y="0"/>
                </a:cxn>
              </a:cxnLst>
              <a:rect l="0" t="0" r="r" b="b"/>
              <a:pathLst>
                <a:path w="544" h="272">
                  <a:moveTo>
                    <a:pt x="0" y="0"/>
                  </a:moveTo>
                  <a:lnTo>
                    <a:pt x="0" y="272"/>
                  </a:lnTo>
                  <a:lnTo>
                    <a:pt x="136" y="136"/>
                  </a:lnTo>
                  <a:lnTo>
                    <a:pt x="318" y="45"/>
                  </a:lnTo>
                  <a:lnTo>
                    <a:pt x="544" y="0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tx1">
                  <a:alpha val="48000"/>
                </a:schemeClr>
              </a:fgClr>
              <a:bgClr>
                <a:schemeClr val="bg1">
                  <a:alpha val="48000"/>
                </a:schemeClr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GB" sz="28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32"/>
            <p:cNvSpPr txBox="1">
              <a:spLocks noChangeArrowheads="1"/>
            </p:cNvSpPr>
            <p:nvPr/>
          </p:nvSpPr>
          <p:spPr bwMode="auto">
            <a:xfrm>
              <a:off x="-31" y="1486"/>
              <a:ext cx="65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Lumière</a:t>
              </a:r>
            </a:p>
            <a:p>
              <a:r>
                <a:rPr lang="fr-FR" sz="12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rétrodiffusée</a:t>
              </a:r>
            </a:p>
          </p:txBody>
        </p:sp>
        <p:sp>
          <p:nvSpPr>
            <p:cNvPr id="28" name="Freeform 33"/>
            <p:cNvSpPr>
              <a:spLocks/>
            </p:cNvSpPr>
            <p:nvPr/>
          </p:nvSpPr>
          <p:spPr bwMode="auto">
            <a:xfrm flipH="1">
              <a:off x="515" y="1598"/>
              <a:ext cx="453" cy="136"/>
            </a:xfrm>
            <a:custGeom>
              <a:avLst/>
              <a:gdLst/>
              <a:ahLst/>
              <a:cxnLst>
                <a:cxn ang="0">
                  <a:pos x="15" y="681"/>
                </a:cxn>
                <a:cxn ang="0">
                  <a:pos x="15" y="635"/>
                </a:cxn>
                <a:cxn ang="0">
                  <a:pos x="105" y="182"/>
                </a:cxn>
                <a:cxn ang="0">
                  <a:pos x="332" y="0"/>
                </a:cxn>
              </a:cxnLst>
              <a:rect l="0" t="0" r="r" b="b"/>
              <a:pathLst>
                <a:path w="332" h="718">
                  <a:moveTo>
                    <a:pt x="15" y="681"/>
                  </a:moveTo>
                  <a:cubicBezTo>
                    <a:pt x="7" y="699"/>
                    <a:pt x="0" y="718"/>
                    <a:pt x="15" y="635"/>
                  </a:cubicBezTo>
                  <a:cubicBezTo>
                    <a:pt x="30" y="552"/>
                    <a:pt x="52" y="288"/>
                    <a:pt x="105" y="182"/>
                  </a:cubicBezTo>
                  <a:cubicBezTo>
                    <a:pt x="158" y="76"/>
                    <a:pt x="264" y="0"/>
                    <a:pt x="3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en-GB" sz="28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Flèche droite 28"/>
          <p:cNvSpPr/>
          <p:nvPr/>
        </p:nvSpPr>
        <p:spPr bwMode="auto">
          <a:xfrm rot="1945405">
            <a:off x="3557433" y="5526159"/>
            <a:ext cx="1512210" cy="288040"/>
          </a:xfrm>
          <a:prstGeom prst="rightArrow">
            <a:avLst/>
          </a:prstGeom>
          <a:solidFill>
            <a:srgbClr val="FF0000">
              <a:alpha val="10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sz="3200" b="1">
              <a:solidFill>
                <a:srgbClr val="5F5F5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2579" grpId="0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C50DF-3964-4402-A0FC-F2EC33E31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5768206" cy="2852737"/>
          </a:xfrm>
        </p:spPr>
        <p:txBody>
          <a:bodyPr>
            <a:noAutofit/>
          </a:bodyPr>
          <a:lstStyle/>
          <a:p>
            <a:r>
              <a:rPr lang="en-GB" sz="4400" dirty="0"/>
              <a:t>Wavelength optimisation in femtosecond corneal surgery assisted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FCE4A0-EC99-4032-AADA-D41A9163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5984230" cy="1500187"/>
          </a:xfrm>
        </p:spPr>
        <p:txBody>
          <a:bodyPr>
            <a:normAutofit/>
          </a:bodyPr>
          <a:lstStyle/>
          <a:p>
            <a:r>
              <a:rPr lang="en-GB" dirty="0" err="1"/>
              <a:t>Crotti</a:t>
            </a:r>
            <a:r>
              <a:rPr lang="en-GB" dirty="0"/>
              <a:t> </a:t>
            </a:r>
            <a:r>
              <a:rPr lang="en-GB" i="1" dirty="0"/>
              <a:t>et al</a:t>
            </a:r>
            <a:r>
              <a:rPr lang="en-GB" dirty="0"/>
              <a:t> IOVS 2013</a:t>
            </a:r>
          </a:p>
          <a:p>
            <a:r>
              <a:rPr lang="en-US" dirty="0"/>
              <a:t>Wavelength Optimization in Femtosecond Laser Corneal Surgery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FCDFAE-69B0-4079-9519-8504D45B2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705719-0431-4017-B66E-7A04D3C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0"/>
            <a:ext cx="5100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85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2B13F69-981E-48EA-AF71-5E6DEDE6E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43" y="684963"/>
            <a:ext cx="3096344" cy="2907372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8EA84E9-E8DC-41E1-AB28-DA1D1CE9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09DCBA1-7322-497F-9601-98DA29593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113" y="424485"/>
            <a:ext cx="2629311" cy="229545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72B9AF0-373C-4168-BDAF-401595BA0D88}"/>
              </a:ext>
            </a:extLst>
          </p:cNvPr>
          <p:cNvSpPr txBox="1"/>
          <p:nvPr/>
        </p:nvSpPr>
        <p:spPr>
          <a:xfrm>
            <a:off x="-87754" y="188640"/>
            <a:ext cx="217791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Amplitude Systèmes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S-Pulse HP</a:t>
            </a:r>
            <a:endParaRPr lang="fr-FR" sz="1400" i="1" dirty="0"/>
          </a:p>
          <a:p>
            <a:pPr algn="ctr"/>
            <a:r>
              <a:rPr lang="fr-FR" sz="1400" dirty="0"/>
              <a:t>1-200 µJ, 10 kHz</a:t>
            </a:r>
          </a:p>
          <a:p>
            <a:pPr algn="ctr"/>
            <a:r>
              <a:rPr lang="fr-FR" sz="1400" dirty="0"/>
              <a:t>~700 </a:t>
            </a:r>
            <a:r>
              <a:rPr lang="fr-FR" sz="1400" dirty="0" err="1"/>
              <a:t>fs</a:t>
            </a:r>
            <a:endParaRPr lang="fr-FR" sz="1400" dirty="0"/>
          </a:p>
          <a:p>
            <a:pPr algn="ctr"/>
            <a:r>
              <a:rPr lang="fr-FR" sz="1400" dirty="0"/>
              <a:t>~TEM</a:t>
            </a:r>
            <a:r>
              <a:rPr lang="fr-FR" sz="1400" baseline="-25000" dirty="0"/>
              <a:t>00</a:t>
            </a:r>
          </a:p>
          <a:p>
            <a:pPr algn="ctr"/>
            <a:r>
              <a:rPr lang="fr-FR" sz="1400" dirty="0"/>
              <a:t>1030 nm</a:t>
            </a:r>
          </a:p>
        </p:txBody>
      </p:sp>
      <p:pic>
        <p:nvPicPr>
          <p:cNvPr id="6" name="Grafik 2">
            <a:extLst>
              <a:ext uri="{FF2B5EF4-FFF2-40B4-BE49-F238E27FC236}">
                <a16:creationId xmlns:a16="http://schemas.microsoft.com/office/drawing/2014/main" id="{7AC81425-5C76-4DE2-B2AE-323C0F2A41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65"/>
          <a:stretch/>
        </p:blipFill>
        <p:spPr>
          <a:xfrm>
            <a:off x="4079776" y="188640"/>
            <a:ext cx="4824536" cy="2683045"/>
          </a:xfrm>
          <a:prstGeom prst="rect">
            <a:avLst/>
          </a:prstGeom>
        </p:spPr>
      </p:pic>
      <p:pic>
        <p:nvPicPr>
          <p:cNvPr id="7" name="Grafik 4">
            <a:extLst>
              <a:ext uri="{FF2B5EF4-FFF2-40B4-BE49-F238E27FC236}">
                <a16:creationId xmlns:a16="http://schemas.microsoft.com/office/drawing/2014/main" id="{D3E48E1D-9B62-4C0E-B0CE-36F7530CB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12" y="3592335"/>
            <a:ext cx="3096344" cy="3076453"/>
          </a:xfrm>
          <a:prstGeom prst="rect">
            <a:avLst/>
          </a:prstGeom>
        </p:spPr>
      </p:pic>
      <p:pic>
        <p:nvPicPr>
          <p:cNvPr id="8" name="Grafik 2">
            <a:extLst>
              <a:ext uri="{FF2B5EF4-FFF2-40B4-BE49-F238E27FC236}">
                <a16:creationId xmlns:a16="http://schemas.microsoft.com/office/drawing/2014/main" id="{6E055CB4-539E-4BC1-962D-1319AD727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816" y="3027290"/>
            <a:ext cx="3246711" cy="2633958"/>
          </a:xfrm>
          <a:prstGeom prst="rect">
            <a:avLst/>
          </a:prstGeom>
        </p:spPr>
      </p:pic>
      <p:pic>
        <p:nvPicPr>
          <p:cNvPr id="9" name="Grafik 4">
            <a:extLst>
              <a:ext uri="{FF2B5EF4-FFF2-40B4-BE49-F238E27FC236}">
                <a16:creationId xmlns:a16="http://schemas.microsoft.com/office/drawing/2014/main" id="{716BFFBB-6214-4B56-80D7-676A8FB34D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162" y="3046720"/>
            <a:ext cx="3224893" cy="2555422"/>
          </a:xfrm>
          <a:prstGeom prst="rect">
            <a:avLst/>
          </a:prstGeom>
        </p:spPr>
      </p:pic>
      <p:sp>
        <p:nvSpPr>
          <p:cNvPr id="10" name="Textfeld 5">
            <a:extLst>
              <a:ext uri="{FF2B5EF4-FFF2-40B4-BE49-F238E27FC236}">
                <a16:creationId xmlns:a16="http://schemas.microsoft.com/office/drawing/2014/main" id="{FBB9A420-990B-464F-94B5-2FEC2D2541B6}"/>
              </a:ext>
            </a:extLst>
          </p:cNvPr>
          <p:cNvSpPr txBox="1"/>
          <p:nvPr/>
        </p:nvSpPr>
        <p:spPr>
          <a:xfrm>
            <a:off x="3835317" y="5934670"/>
            <a:ext cx="4186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Wavelength optimisation permits to obtain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better</a:t>
            </a:r>
            <a:r>
              <a:rPr lang="en-GB" dirty="0"/>
              <a:t> surgical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with </a:t>
            </a:r>
            <a:r>
              <a:rPr lang="en-GB" b="1" dirty="0"/>
              <a:t>lower pulse energies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0ACC4B-63A0-4B5F-931C-BF0A888C185C}"/>
              </a:ext>
            </a:extLst>
          </p:cNvPr>
          <p:cNvSpPr/>
          <p:nvPr/>
        </p:nvSpPr>
        <p:spPr>
          <a:xfrm>
            <a:off x="8141441" y="5947217"/>
            <a:ext cx="3355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at </a:t>
            </a:r>
            <a:r>
              <a:rPr lang="en-GB" b="1" dirty="0"/>
              <a:t>larger depths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at </a:t>
            </a:r>
            <a:r>
              <a:rPr lang="en-GB" b="1" dirty="0"/>
              <a:t>wider spot spacings</a:t>
            </a:r>
            <a:r>
              <a:rPr lang="en-GB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9798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…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77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B95363-0763-4390-A599-EE6D26D6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KP au LOB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2D0FBD-9B7A-48DE-B0A5-7109AA5D7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9950"/>
            <a:ext cx="1029836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dirty="0"/>
              <a:t>Modélisation et mesure de la transparence cornéenne au laboratoire et pour le diagnostic clinique</a:t>
            </a:r>
            <a:r>
              <a:rPr lang="fr-FR" sz="2100" dirty="0"/>
              <a:t> (avec K. </a:t>
            </a:r>
            <a:r>
              <a:rPr lang="fr-FR" sz="2100" dirty="0" err="1"/>
              <a:t>Irsch</a:t>
            </a:r>
            <a:r>
              <a:rPr lang="fr-FR" sz="2100" dirty="0"/>
              <a:t>, Institut de la Vision)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Optique du tissu cornéen :</a:t>
            </a:r>
          </a:p>
          <a:p>
            <a:pPr lvl="2">
              <a:lnSpc>
                <a:spcPct val="120000"/>
              </a:lnSpc>
            </a:pPr>
            <a:r>
              <a:rPr lang="fr-FR" dirty="0"/>
              <a:t>Étude de l’ultrastructure par analyse d’images TEM</a:t>
            </a:r>
          </a:p>
          <a:p>
            <a:pPr lvl="2">
              <a:lnSpc>
                <a:spcPct val="120000"/>
              </a:lnSpc>
            </a:pPr>
            <a:r>
              <a:rPr lang="fr-FR" dirty="0"/>
              <a:t>Modélisation par fonction de corrélation de paires et potentiel de disque dur (avec R. </a:t>
            </a:r>
            <a:r>
              <a:rPr lang="fr-FR" dirty="0" err="1"/>
              <a:t>Carminati</a:t>
            </a:r>
            <a:r>
              <a:rPr lang="fr-FR" dirty="0"/>
              <a:t> et U. </a:t>
            </a:r>
            <a:r>
              <a:rPr lang="fr-FR" dirty="0" err="1"/>
              <a:t>Tricoli</a:t>
            </a:r>
            <a:r>
              <a:rPr lang="fr-FR" dirty="0"/>
              <a:t>)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Mesure de la transparence cornéenne </a:t>
            </a:r>
            <a:r>
              <a:rPr lang="fr-FR" i="1" dirty="0"/>
              <a:t>in vitro</a:t>
            </a:r>
            <a:endParaRPr lang="fr-FR" dirty="0"/>
          </a:p>
          <a:p>
            <a:pPr lvl="2">
              <a:lnSpc>
                <a:spcPct val="120000"/>
              </a:lnSpc>
            </a:pPr>
            <a:r>
              <a:rPr lang="fr-FR" dirty="0"/>
              <a:t>Analyse d’images FF-OCT</a:t>
            </a:r>
          </a:p>
          <a:p>
            <a:pPr lvl="2">
              <a:lnSpc>
                <a:spcPct val="120000"/>
              </a:lnSpc>
            </a:pPr>
            <a:r>
              <a:rPr lang="fr-FR" dirty="0"/>
              <a:t>Traitement de données par inférence Bayésienne</a:t>
            </a:r>
          </a:p>
          <a:p>
            <a:pPr lvl="2">
              <a:lnSpc>
                <a:spcPct val="120000"/>
              </a:lnSpc>
            </a:pPr>
            <a:r>
              <a:rPr lang="fr-FR" dirty="0"/>
              <a:t>Détermination de l’homogénéité et du libre parcours moyen des photons</a:t>
            </a:r>
          </a:p>
          <a:p>
            <a:pPr lvl="1">
              <a:lnSpc>
                <a:spcPct val="120000"/>
              </a:lnSpc>
            </a:pPr>
            <a:r>
              <a:rPr lang="fr-FR" dirty="0"/>
              <a:t>Mesure de la transparence cornéenne pour le diagnostic clinique</a:t>
            </a:r>
          </a:p>
          <a:p>
            <a:pPr lvl="2">
              <a:lnSpc>
                <a:spcPct val="120000"/>
              </a:lnSpc>
            </a:pPr>
            <a:r>
              <a:rPr lang="fr-FR" dirty="0"/>
              <a:t>Analyse d’images cliniques SD-OCT</a:t>
            </a:r>
          </a:p>
          <a:p>
            <a:pPr lvl="2">
              <a:lnSpc>
                <a:spcPct val="120000"/>
              </a:lnSpc>
            </a:pPr>
            <a:r>
              <a:rPr lang="fr-FR" dirty="0"/>
              <a:t>Prétraitement des donnés pour l’élimination d’artéfacts</a:t>
            </a:r>
          </a:p>
          <a:p>
            <a:pPr lvl="2">
              <a:lnSpc>
                <a:spcPct val="120000"/>
              </a:lnSpc>
            </a:pPr>
            <a:r>
              <a:rPr lang="fr-FR" dirty="0"/>
              <a:t>Mesure du libre parcours moyen et de la transmission cohérente </a:t>
            </a:r>
            <a:r>
              <a:rPr lang="fr-FR" i="1" dirty="0"/>
              <a:t>in vivo</a:t>
            </a:r>
          </a:p>
          <a:p>
            <a:pPr lvl="2">
              <a:lnSpc>
                <a:spcPct val="120000"/>
              </a:lnSpc>
            </a:pPr>
            <a:r>
              <a:rPr lang="fr-FR" dirty="0"/>
              <a:t>Suivi post-greffe, corrélation avec l’acuité visuelle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dirty="0"/>
              <a:t>Analyse d’image cornéennes par intelligence artificielle et apprentissage profond </a:t>
            </a:r>
            <a:r>
              <a:rPr lang="fr-FR" sz="2100" dirty="0"/>
              <a:t>(avec A. </a:t>
            </a:r>
            <a:r>
              <a:rPr lang="fr-FR" sz="2100" dirty="0" err="1"/>
              <a:t>Chessel</a:t>
            </a:r>
            <a:r>
              <a:rPr lang="fr-FR" sz="2100" dirty="0"/>
              <a:t>, LOB)</a:t>
            </a:r>
          </a:p>
          <a:p>
            <a:pPr marL="0" indent="0">
              <a:lnSpc>
                <a:spcPct val="120000"/>
              </a:lnSpc>
              <a:buNone/>
            </a:pPr>
            <a:endParaRPr lang="fr-FR" sz="2100" dirty="0"/>
          </a:p>
          <a:p>
            <a:pPr lvl="1"/>
            <a:endParaRPr lang="fr-FR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EF1EB9-EF9E-4006-B6AB-8EE014CC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2032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1021969"/>
          </a:xfrm>
        </p:spPr>
        <p:txBody>
          <a:bodyPr/>
          <a:lstStyle/>
          <a:p>
            <a:r>
              <a:rPr lang="fr-FR" dirty="0"/>
              <a:t>Équipe et collaborations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47AD-D487-464F-8D70-032B960EE960}" type="slidenum">
              <a:rPr lang="fr-FR" smtClean="0"/>
              <a:t>26</a:t>
            </a:fld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5307617" y="4113864"/>
            <a:ext cx="1937070" cy="1981647"/>
            <a:chOff x="8330430" y="4287323"/>
            <a:chExt cx="1937070" cy="1981647"/>
          </a:xfrm>
        </p:grpSpPr>
        <p:grpSp>
          <p:nvGrpSpPr>
            <p:cNvPr id="7" name="Groupe 6"/>
            <p:cNvGrpSpPr/>
            <p:nvPr/>
          </p:nvGrpSpPr>
          <p:grpSpPr>
            <a:xfrm>
              <a:off x="8330430" y="4712741"/>
              <a:ext cx="1937070" cy="1556229"/>
              <a:chOff x="8253361" y="4077204"/>
              <a:chExt cx="1937070" cy="1556229"/>
            </a:xfrm>
          </p:grpSpPr>
          <p:pic>
            <p:nvPicPr>
              <p:cNvPr id="9" name="Image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99" t="7223" r="13029" b="35133"/>
              <a:stretch/>
            </p:blipFill>
            <p:spPr>
              <a:xfrm>
                <a:off x="8677825" y="4077204"/>
                <a:ext cx="1099225" cy="1254868"/>
              </a:xfrm>
              <a:prstGeom prst="rect">
                <a:avLst/>
              </a:prstGeom>
            </p:spPr>
          </p:pic>
          <p:sp>
            <p:nvSpPr>
              <p:cNvPr id="10" name="ZoneTexte 9"/>
              <p:cNvSpPr txBox="1"/>
              <p:nvPr/>
            </p:nvSpPr>
            <p:spPr>
              <a:xfrm>
                <a:off x="8253361" y="5325656"/>
                <a:ext cx="19370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>
                    <a:latin typeface="+mj-lt"/>
                  </a:rPr>
                  <a:t>Vincent Borderie + team</a:t>
                </a:r>
                <a:endParaRPr lang="fr-FR" sz="1050" dirty="0">
                  <a:latin typeface="+mj-lt"/>
                </a:endParaRPr>
              </a:p>
            </p:txBody>
          </p:sp>
        </p:grp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887" y="4287323"/>
              <a:ext cx="1300156" cy="321286"/>
            </a:xfrm>
            <a:prstGeom prst="rect">
              <a:avLst/>
            </a:prstGeom>
          </p:spPr>
        </p:pic>
      </p:grpSp>
      <p:grpSp>
        <p:nvGrpSpPr>
          <p:cNvPr id="84" name="Groupe 83"/>
          <p:cNvGrpSpPr/>
          <p:nvPr/>
        </p:nvGrpSpPr>
        <p:grpSpPr>
          <a:xfrm>
            <a:off x="6106358" y="1366243"/>
            <a:ext cx="2173036" cy="2169747"/>
            <a:chOff x="6106358" y="1366243"/>
            <a:chExt cx="2173036" cy="2169747"/>
          </a:xfrm>
        </p:grpSpPr>
        <p:grpSp>
          <p:nvGrpSpPr>
            <p:cNvPr id="16" name="Groupe 15"/>
            <p:cNvGrpSpPr/>
            <p:nvPr/>
          </p:nvGrpSpPr>
          <p:grpSpPr>
            <a:xfrm>
              <a:off x="6106358" y="1394676"/>
              <a:ext cx="2022402" cy="2141314"/>
              <a:chOff x="7192907" y="1028857"/>
              <a:chExt cx="2022402" cy="2141314"/>
            </a:xfrm>
          </p:grpSpPr>
          <p:grpSp>
            <p:nvGrpSpPr>
              <p:cNvPr id="17" name="Groupe 16"/>
              <p:cNvGrpSpPr/>
              <p:nvPr/>
            </p:nvGrpSpPr>
            <p:grpSpPr>
              <a:xfrm>
                <a:off x="7675611" y="1743855"/>
                <a:ext cx="1290290" cy="1426316"/>
                <a:chOff x="7787290" y="4822354"/>
                <a:chExt cx="1290290" cy="1426316"/>
              </a:xfrm>
            </p:grpSpPr>
            <p:pic>
              <p:nvPicPr>
                <p:cNvPr id="21" name="Image 20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83" r="6400" b="23433"/>
                <a:stretch/>
              </p:blipFill>
              <p:spPr>
                <a:xfrm>
                  <a:off x="7914578" y="4822354"/>
                  <a:ext cx="1035714" cy="1116000"/>
                </a:xfrm>
                <a:prstGeom prst="rect">
                  <a:avLst/>
                </a:prstGeom>
              </p:spPr>
            </p:pic>
            <p:sp>
              <p:nvSpPr>
                <p:cNvPr id="22" name="ZoneTexte 21"/>
                <p:cNvSpPr txBox="1"/>
                <p:nvPr/>
              </p:nvSpPr>
              <p:spPr>
                <a:xfrm>
                  <a:off x="7787290" y="5940893"/>
                  <a:ext cx="129029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400" dirty="0">
                      <a:latin typeface="+mj-lt"/>
                    </a:rPr>
                    <a:t>Rémi </a:t>
                  </a:r>
                  <a:r>
                    <a:rPr lang="fr-FR" sz="1400" dirty="0" err="1">
                      <a:latin typeface="+mj-lt"/>
                    </a:rPr>
                    <a:t>Carminati</a:t>
                  </a:r>
                  <a:endParaRPr lang="fr-FR" sz="1050" dirty="0">
                    <a:latin typeface="+mj-lt"/>
                  </a:endParaRPr>
                </a:p>
              </p:txBody>
            </p:sp>
          </p:grpSp>
          <p:grpSp>
            <p:nvGrpSpPr>
              <p:cNvPr id="18" name="Groupe 17"/>
              <p:cNvGrpSpPr/>
              <p:nvPr/>
            </p:nvGrpSpPr>
            <p:grpSpPr>
              <a:xfrm>
                <a:off x="7192907" y="1028857"/>
                <a:ext cx="2022402" cy="572932"/>
                <a:chOff x="7210582" y="920693"/>
                <a:chExt cx="2022402" cy="572932"/>
              </a:xfrm>
            </p:grpSpPr>
            <p:pic>
              <p:nvPicPr>
                <p:cNvPr id="19" name="Image 18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10582" y="920693"/>
                  <a:ext cx="1739558" cy="321803"/>
                </a:xfrm>
                <a:prstGeom prst="rect">
                  <a:avLst/>
                </a:prstGeom>
              </p:spPr>
            </p:pic>
            <p:pic>
              <p:nvPicPr>
                <p:cNvPr id="20" name="Grafik 19">
                  <a:extLst>
                    <a:ext uri="{FF2B5EF4-FFF2-40B4-BE49-F238E27FC236}">
                      <a16:creationId xmlns:a16="http://schemas.microsoft.com/office/drawing/2014/main" id="{CD7F067C-C804-4A18-807A-F963DF93D1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9569"/>
                <a:stretch/>
              </p:blipFill>
              <p:spPr>
                <a:xfrm>
                  <a:off x="7800082" y="1232001"/>
                  <a:ext cx="1432902" cy="2616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Image 27" descr="Résultat de recherche d'images pour &quot;CNRS presentation logo&quot;">
              <a:extLst>
                <a:ext uri="{FF2B5EF4-FFF2-40B4-BE49-F238E27FC236}">
                  <a16:creationId xmlns:a16="http://schemas.microsoft.com/office/drawing/2014/main" id="{A3BDBC3A-3CC9-47F8-ABB2-FFCF6A2D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0803" y="1366243"/>
              <a:ext cx="348591" cy="3397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e 2"/>
          <p:cNvGrpSpPr/>
          <p:nvPr/>
        </p:nvGrpSpPr>
        <p:grpSpPr>
          <a:xfrm>
            <a:off x="3989114" y="1116953"/>
            <a:ext cx="1463948" cy="2225161"/>
            <a:chOff x="3416862" y="1037718"/>
            <a:chExt cx="1463948" cy="2225161"/>
          </a:xfrm>
        </p:grpSpPr>
        <p:grpSp>
          <p:nvGrpSpPr>
            <p:cNvPr id="30" name="Groupe 29"/>
            <p:cNvGrpSpPr/>
            <p:nvPr/>
          </p:nvGrpSpPr>
          <p:grpSpPr>
            <a:xfrm>
              <a:off x="3416862" y="1826896"/>
              <a:ext cx="1386149" cy="1435983"/>
              <a:chOff x="492649" y="1124610"/>
              <a:chExt cx="1386149" cy="1435983"/>
            </a:xfrm>
          </p:grpSpPr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798" y="1124610"/>
                <a:ext cx="1227853" cy="1160368"/>
              </a:xfrm>
              <a:prstGeom prst="rect">
                <a:avLst/>
              </a:prstGeom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492649" y="2252816"/>
                <a:ext cx="13861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>
                    <a:latin typeface="+mj-lt"/>
                  </a:rPr>
                  <a:t>Romain </a:t>
                </a:r>
                <a:r>
                  <a:rPr lang="fr-FR" sz="1400" dirty="0" err="1">
                    <a:latin typeface="+mj-lt"/>
                  </a:rPr>
                  <a:t>Bocheux</a:t>
                </a:r>
                <a:endParaRPr lang="fr-FR" sz="1050" dirty="0">
                  <a:latin typeface="+mj-lt"/>
                </a:endParaRPr>
              </a:p>
            </p:txBody>
          </p:sp>
        </p:grpSp>
        <p:grpSp>
          <p:nvGrpSpPr>
            <p:cNvPr id="33" name="Groupe 32"/>
            <p:cNvGrpSpPr/>
            <p:nvPr/>
          </p:nvGrpSpPr>
          <p:grpSpPr>
            <a:xfrm>
              <a:off x="3459140" y="1037718"/>
              <a:ext cx="1421670" cy="900000"/>
              <a:chOff x="1077405" y="1372902"/>
              <a:chExt cx="1421670" cy="900000"/>
            </a:xfrm>
          </p:grpSpPr>
          <p:pic>
            <p:nvPicPr>
              <p:cNvPr id="34" name="Grafik 11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5FD36531-B001-44E5-B9F6-958908878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7405" y="1486938"/>
                <a:ext cx="417652" cy="612000"/>
              </a:xfrm>
              <a:prstGeom prst="rect">
                <a:avLst/>
              </a:prstGeom>
            </p:spPr>
          </p:pic>
          <p:pic>
            <p:nvPicPr>
              <p:cNvPr id="35" name="Image 34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468" b="26668"/>
              <a:stretch/>
            </p:blipFill>
            <p:spPr>
              <a:xfrm>
                <a:off x="1508779" y="1508104"/>
                <a:ext cx="504000" cy="251314"/>
              </a:xfrm>
              <a:prstGeom prst="rect">
                <a:avLst/>
              </a:prstGeom>
            </p:spPr>
          </p:pic>
          <p:pic>
            <p:nvPicPr>
              <p:cNvPr id="36" name="Grafik 13">
                <a:extLst>
                  <a:ext uri="{FF2B5EF4-FFF2-40B4-BE49-F238E27FC236}">
                    <a16:creationId xmlns:a16="http://schemas.microsoft.com/office/drawing/2014/main" id="{13722719-0054-48AF-B6BB-91FDEC1C7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075" y="1372902"/>
                <a:ext cx="636000" cy="900000"/>
              </a:xfrm>
              <a:prstGeom prst="rect">
                <a:avLst/>
              </a:prstGeom>
            </p:spPr>
          </p:pic>
          <p:pic>
            <p:nvPicPr>
              <p:cNvPr id="37" name="Imag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345" y="1790898"/>
                <a:ext cx="287276" cy="330565"/>
              </a:xfrm>
              <a:prstGeom prst="rect">
                <a:avLst/>
              </a:prstGeom>
            </p:spPr>
          </p:pic>
        </p:grpSp>
      </p:grpSp>
      <p:grpSp>
        <p:nvGrpSpPr>
          <p:cNvPr id="80" name="Groupe 79"/>
          <p:cNvGrpSpPr/>
          <p:nvPr/>
        </p:nvGrpSpPr>
        <p:grpSpPr>
          <a:xfrm>
            <a:off x="2747059" y="1164738"/>
            <a:ext cx="612000" cy="687165"/>
            <a:chOff x="2656344" y="1274824"/>
            <a:chExt cx="612000" cy="687165"/>
          </a:xfrm>
        </p:grpSpPr>
        <p:pic>
          <p:nvPicPr>
            <p:cNvPr id="29" name="Image 28" descr="Résultat de recherche d'images pour &quot;INSERM presentation logo&quot;">
              <a:extLst>
                <a:ext uri="{FF2B5EF4-FFF2-40B4-BE49-F238E27FC236}">
                  <a16:creationId xmlns:a16="http://schemas.microsoft.com/office/drawing/2014/main" id="{BE30152D-9688-43ED-BFDE-A263E8C5D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6344" y="1274824"/>
              <a:ext cx="612000" cy="3069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Image 37" descr="Résultat de recherche d'images pour &quot;CNRS presentation logo&quot;">
              <a:extLst>
                <a:ext uri="{FF2B5EF4-FFF2-40B4-BE49-F238E27FC236}">
                  <a16:creationId xmlns:a16="http://schemas.microsoft.com/office/drawing/2014/main" id="{A3BDBC3A-3CC9-47F8-ABB2-FFCF6A2D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713" y="1622248"/>
              <a:ext cx="348591" cy="3397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Groupe 40"/>
          <p:cNvGrpSpPr/>
          <p:nvPr/>
        </p:nvGrpSpPr>
        <p:grpSpPr>
          <a:xfrm>
            <a:off x="9688379" y="1364258"/>
            <a:ext cx="1555303" cy="2116073"/>
            <a:chOff x="9674457" y="1111156"/>
            <a:chExt cx="1555303" cy="2116073"/>
          </a:xfrm>
        </p:grpSpPr>
        <p:grpSp>
          <p:nvGrpSpPr>
            <p:cNvPr id="42" name="Groupe 41"/>
            <p:cNvGrpSpPr/>
            <p:nvPr/>
          </p:nvGrpSpPr>
          <p:grpSpPr>
            <a:xfrm>
              <a:off x="9877304" y="1789048"/>
              <a:ext cx="1149609" cy="1438181"/>
              <a:chOff x="9314597" y="4504289"/>
              <a:chExt cx="1149609" cy="1438181"/>
            </a:xfrm>
          </p:grpSpPr>
          <p:pic>
            <p:nvPicPr>
              <p:cNvPr id="47" name="Image 46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00" r="13330" b="37884"/>
              <a:stretch/>
            </p:blipFill>
            <p:spPr>
              <a:xfrm>
                <a:off x="9349805" y="4504289"/>
                <a:ext cx="1079194" cy="1116000"/>
              </a:xfrm>
              <a:prstGeom prst="rect">
                <a:avLst/>
              </a:prstGeom>
            </p:spPr>
          </p:pic>
          <p:sp>
            <p:nvSpPr>
              <p:cNvPr id="48" name="ZoneTexte 47"/>
              <p:cNvSpPr txBox="1"/>
              <p:nvPr/>
            </p:nvSpPr>
            <p:spPr>
              <a:xfrm>
                <a:off x="9314597" y="5634693"/>
                <a:ext cx="11496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>
                    <a:latin typeface="+mj-lt"/>
                  </a:rPr>
                  <a:t>Pascal </a:t>
                </a:r>
                <a:r>
                  <a:rPr lang="fr-FR" sz="1400" dirty="0" err="1">
                    <a:latin typeface="+mj-lt"/>
                  </a:rPr>
                  <a:t>Pernot</a:t>
                </a:r>
                <a:endParaRPr lang="fr-FR" sz="1050" dirty="0">
                  <a:latin typeface="+mj-lt"/>
                </a:endParaRPr>
              </a:p>
            </p:txBody>
          </p:sp>
        </p:grpSp>
        <p:grpSp>
          <p:nvGrpSpPr>
            <p:cNvPr id="43" name="Groupe 42"/>
            <p:cNvGrpSpPr/>
            <p:nvPr/>
          </p:nvGrpSpPr>
          <p:grpSpPr>
            <a:xfrm>
              <a:off x="9674457" y="1111156"/>
              <a:ext cx="1555303" cy="563004"/>
              <a:chOff x="9808521" y="1098933"/>
              <a:chExt cx="1555303" cy="563004"/>
            </a:xfrm>
          </p:grpSpPr>
          <p:pic>
            <p:nvPicPr>
              <p:cNvPr id="44" name="Grafik 15" descr="Ein Bild, das Flasche, Schild, rot enthält.&#10;&#10;Automatisch generierte Beschreibung">
                <a:extLst>
                  <a:ext uri="{FF2B5EF4-FFF2-40B4-BE49-F238E27FC236}">
                    <a16:creationId xmlns:a16="http://schemas.microsoft.com/office/drawing/2014/main" id="{790D30D9-333A-40DD-B60C-2DD5858B2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52109" y="1098933"/>
                <a:ext cx="524343" cy="563004"/>
              </a:xfrm>
              <a:prstGeom prst="rect">
                <a:avLst/>
              </a:prstGeom>
            </p:spPr>
          </p:pic>
          <p:pic>
            <p:nvPicPr>
              <p:cNvPr id="45" name="Image 44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08521" y="1203484"/>
                <a:ext cx="567967" cy="414721"/>
              </a:xfrm>
              <a:prstGeom prst="rect">
                <a:avLst/>
              </a:prstGeom>
            </p:spPr>
          </p:pic>
          <p:pic>
            <p:nvPicPr>
              <p:cNvPr id="46" name="Image 45" descr="Résultat de recherche d'images pour &quot;CNRS presentation logo&quot;">
                <a:extLst>
                  <a:ext uri="{FF2B5EF4-FFF2-40B4-BE49-F238E27FC236}">
                    <a16:creationId xmlns:a16="http://schemas.microsoft.com/office/drawing/2014/main" id="{A3BDBC3A-3CC9-47F8-ABB2-FFCF6A2D4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15233" y="1230113"/>
                <a:ext cx="348591" cy="33974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0" name="Groupe 69"/>
          <p:cNvGrpSpPr/>
          <p:nvPr/>
        </p:nvGrpSpPr>
        <p:grpSpPr>
          <a:xfrm>
            <a:off x="656390" y="1480973"/>
            <a:ext cx="1450874" cy="2391208"/>
            <a:chOff x="1017000" y="1436538"/>
            <a:chExt cx="1450874" cy="2391208"/>
          </a:xfrm>
        </p:grpSpPr>
        <p:grpSp>
          <p:nvGrpSpPr>
            <p:cNvPr id="23" name="Groupe 22"/>
            <p:cNvGrpSpPr/>
            <p:nvPr/>
          </p:nvGrpSpPr>
          <p:grpSpPr>
            <a:xfrm>
              <a:off x="1017000" y="2242353"/>
              <a:ext cx="1390381" cy="1585393"/>
              <a:chOff x="10658609" y="683351"/>
              <a:chExt cx="1390381" cy="1585393"/>
            </a:xfrm>
          </p:grpSpPr>
          <p:pic>
            <p:nvPicPr>
              <p:cNvPr id="24" name="Image 23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77" b="9947"/>
              <a:stretch/>
            </p:blipFill>
            <p:spPr>
              <a:xfrm>
                <a:off x="10849800" y="683351"/>
                <a:ext cx="1008000" cy="1117037"/>
              </a:xfrm>
              <a:prstGeom prst="rect">
                <a:avLst/>
              </a:prstGeom>
            </p:spPr>
          </p:pic>
          <p:sp>
            <p:nvSpPr>
              <p:cNvPr id="25" name="ZoneTexte 24"/>
              <p:cNvSpPr txBox="1"/>
              <p:nvPr/>
            </p:nvSpPr>
            <p:spPr>
              <a:xfrm>
                <a:off x="10658609" y="1799385"/>
                <a:ext cx="1390381" cy="469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>
                    <a:latin typeface="+mj-lt"/>
                  </a:rPr>
                  <a:t>Karsten </a:t>
                </a:r>
                <a:r>
                  <a:rPr lang="fr-FR" sz="1400" dirty="0" err="1">
                    <a:latin typeface="+mj-lt"/>
                  </a:rPr>
                  <a:t>Plamann</a:t>
                </a:r>
                <a:br>
                  <a:rPr lang="fr-FR" sz="1400" dirty="0">
                    <a:latin typeface="+mj-lt"/>
                  </a:rPr>
                </a:br>
                <a:endParaRPr lang="fr-FR" sz="1050" dirty="0">
                  <a:latin typeface="+mj-lt"/>
                </a:endParaRPr>
              </a:p>
            </p:txBody>
          </p:sp>
        </p:grpSp>
        <p:grpSp>
          <p:nvGrpSpPr>
            <p:cNvPr id="49" name="Groupe 48"/>
            <p:cNvGrpSpPr/>
            <p:nvPr/>
          </p:nvGrpSpPr>
          <p:grpSpPr>
            <a:xfrm>
              <a:off x="1046204" y="1436538"/>
              <a:ext cx="1421670" cy="900000"/>
              <a:chOff x="1077405" y="1372902"/>
              <a:chExt cx="1421670" cy="900000"/>
            </a:xfrm>
          </p:grpSpPr>
          <p:pic>
            <p:nvPicPr>
              <p:cNvPr id="50" name="Grafik 11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5FD36531-B001-44E5-B9F6-9589088782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7405" y="1486938"/>
                <a:ext cx="417652" cy="612000"/>
              </a:xfrm>
              <a:prstGeom prst="rect">
                <a:avLst/>
              </a:prstGeom>
            </p:spPr>
          </p:pic>
          <p:pic>
            <p:nvPicPr>
              <p:cNvPr id="51" name="Image 50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468" b="26668"/>
              <a:stretch/>
            </p:blipFill>
            <p:spPr>
              <a:xfrm>
                <a:off x="1508779" y="1508104"/>
                <a:ext cx="504000" cy="251314"/>
              </a:xfrm>
              <a:prstGeom prst="rect">
                <a:avLst/>
              </a:prstGeom>
            </p:spPr>
          </p:pic>
          <p:pic>
            <p:nvPicPr>
              <p:cNvPr id="52" name="Grafik 13">
                <a:extLst>
                  <a:ext uri="{FF2B5EF4-FFF2-40B4-BE49-F238E27FC236}">
                    <a16:creationId xmlns:a16="http://schemas.microsoft.com/office/drawing/2014/main" id="{13722719-0054-48AF-B6BB-91FDEC1C7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3075" y="1372902"/>
                <a:ext cx="636000" cy="900000"/>
              </a:xfrm>
              <a:prstGeom prst="rect">
                <a:avLst/>
              </a:prstGeom>
            </p:spPr>
          </p:pic>
          <p:pic>
            <p:nvPicPr>
              <p:cNvPr id="53" name="Image 5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1345" y="1790898"/>
                <a:ext cx="287276" cy="330565"/>
              </a:xfrm>
              <a:prstGeom prst="rect">
                <a:avLst/>
              </a:prstGeom>
            </p:spPr>
          </p:pic>
        </p:grpSp>
      </p:grpSp>
      <p:sp>
        <p:nvSpPr>
          <p:cNvPr id="67" name="ZoneTexte 66">
            <a:hlinkClick r:id="rId19" action="ppaction://hlinksldjump"/>
          </p:cNvPr>
          <p:cNvSpPr txBox="1"/>
          <p:nvPr/>
        </p:nvSpPr>
        <p:spPr>
          <a:xfrm>
            <a:off x="664496" y="-18000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Garamond" panose="02020404030301010803" pitchFamily="18" charset="0"/>
              </a:rPr>
              <a:t>Introduction</a:t>
            </a:r>
            <a:endParaRPr lang="fr-FR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1904670" y="4454563"/>
            <a:ext cx="2084444" cy="1869986"/>
            <a:chOff x="1482247" y="4167190"/>
            <a:chExt cx="2084444" cy="1869986"/>
          </a:xfrm>
        </p:grpSpPr>
        <p:grpSp>
          <p:nvGrpSpPr>
            <p:cNvPr id="11" name="Groupe 10"/>
            <p:cNvGrpSpPr/>
            <p:nvPr/>
          </p:nvGrpSpPr>
          <p:grpSpPr>
            <a:xfrm>
              <a:off x="1482247" y="4167190"/>
              <a:ext cx="2013764" cy="1869986"/>
              <a:chOff x="182008" y="4298461"/>
              <a:chExt cx="2013764" cy="1869986"/>
            </a:xfrm>
          </p:grpSpPr>
          <p:grpSp>
            <p:nvGrpSpPr>
              <p:cNvPr id="12" name="Groupe 11"/>
              <p:cNvGrpSpPr/>
              <p:nvPr/>
            </p:nvGrpSpPr>
            <p:grpSpPr>
              <a:xfrm>
                <a:off x="1097010" y="4746357"/>
                <a:ext cx="1098762" cy="1422090"/>
                <a:chOff x="10706226" y="2510146"/>
                <a:chExt cx="1098762" cy="1422090"/>
              </a:xfrm>
            </p:grpSpPr>
            <p:pic>
              <p:nvPicPr>
                <p:cNvPr id="14" name="Image 13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" b="28609"/>
                <a:stretch/>
              </p:blipFill>
              <p:spPr>
                <a:xfrm>
                  <a:off x="10738276" y="2510146"/>
                  <a:ext cx="1034664" cy="1116000"/>
                </a:xfrm>
                <a:prstGeom prst="rect">
                  <a:avLst/>
                </a:prstGeom>
              </p:spPr>
            </p:pic>
            <p:sp>
              <p:nvSpPr>
                <p:cNvPr id="15" name="ZoneTexte 14"/>
                <p:cNvSpPr txBox="1"/>
                <p:nvPr/>
              </p:nvSpPr>
              <p:spPr>
                <a:xfrm>
                  <a:off x="10706226" y="3624459"/>
                  <a:ext cx="109876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400" dirty="0">
                      <a:latin typeface="+mj-lt"/>
                    </a:rPr>
                    <a:t>Kristina </a:t>
                  </a:r>
                  <a:r>
                    <a:rPr lang="fr-FR" sz="1400" dirty="0" err="1">
                      <a:latin typeface="+mj-lt"/>
                    </a:rPr>
                    <a:t>Irsch</a:t>
                  </a:r>
                  <a:endParaRPr lang="fr-FR" sz="1050" dirty="0">
                    <a:latin typeface="+mj-lt"/>
                  </a:endParaRPr>
                </a:p>
              </p:txBody>
            </p:sp>
          </p:grpSp>
          <p:pic>
            <p:nvPicPr>
              <p:cNvPr id="13" name="Image 12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89" t="29733" r="19134" b="31527"/>
              <a:stretch/>
            </p:blipFill>
            <p:spPr>
              <a:xfrm>
                <a:off x="182008" y="4298461"/>
                <a:ext cx="842458" cy="461774"/>
              </a:xfrm>
              <a:prstGeom prst="rect">
                <a:avLst/>
              </a:prstGeom>
            </p:spPr>
          </p:pic>
        </p:grpSp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78" y="4226519"/>
              <a:ext cx="807510" cy="329211"/>
            </a:xfrm>
            <a:prstGeom prst="rect">
              <a:avLst/>
            </a:prstGeom>
          </p:spPr>
        </p:pic>
        <p:pic>
          <p:nvPicPr>
            <p:cNvPr id="40" name="Image 39" descr="Résultat de recherche d'images pour &quot;CNRS presentation logo&quot;">
              <a:extLst>
                <a:ext uri="{FF2B5EF4-FFF2-40B4-BE49-F238E27FC236}">
                  <a16:creationId xmlns:a16="http://schemas.microsoft.com/office/drawing/2014/main" id="{A3BDBC3A-3CC9-47F8-ABB2-FFCF6A2D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100" y="4221253"/>
              <a:ext cx="348591" cy="339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Image 67" descr="Résultat de recherche d'images pour &quot;INSERM presentation logo&quot;">
              <a:extLst>
                <a:ext uri="{FF2B5EF4-FFF2-40B4-BE49-F238E27FC236}">
                  <a16:creationId xmlns:a16="http://schemas.microsoft.com/office/drawing/2014/main" id="{BE30152D-9688-43ED-BFDE-A263E8C5D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066" y="4711319"/>
              <a:ext cx="612000" cy="3069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roupe 62"/>
          <p:cNvGrpSpPr/>
          <p:nvPr/>
        </p:nvGrpSpPr>
        <p:grpSpPr>
          <a:xfrm>
            <a:off x="3136268" y="768440"/>
            <a:ext cx="5957290" cy="2856790"/>
            <a:chOff x="2950490" y="545757"/>
            <a:chExt cx="5957290" cy="2844614"/>
          </a:xfrm>
        </p:grpSpPr>
        <p:sp>
          <p:nvSpPr>
            <p:cNvPr id="64" name="Organigramme : Alternative 63"/>
            <p:cNvSpPr/>
            <p:nvPr/>
          </p:nvSpPr>
          <p:spPr>
            <a:xfrm>
              <a:off x="2950490" y="545757"/>
              <a:ext cx="5957290" cy="2844614"/>
            </a:xfrm>
            <a:prstGeom prst="flowChartAlternateProcess">
              <a:avLst/>
            </a:prstGeom>
            <a:solidFill>
              <a:srgbClr val="FFC000">
                <a:alpha val="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5584472" y="587932"/>
              <a:ext cx="3206070" cy="643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EAB200"/>
                  </a:solidFill>
                </a:rPr>
                <a:t>Propagation de la lumière dans </a:t>
              </a:r>
            </a:p>
            <a:p>
              <a:pPr algn="ctr"/>
              <a:r>
                <a:rPr lang="fr-FR" b="1" dirty="0">
                  <a:solidFill>
                    <a:srgbClr val="EAB200"/>
                  </a:solidFill>
                </a:rPr>
                <a:t>des milieux complexes</a:t>
              </a:r>
            </a:p>
          </p:txBody>
        </p:sp>
      </p:grpSp>
      <p:grpSp>
        <p:nvGrpSpPr>
          <p:cNvPr id="54" name="Groupe 53"/>
          <p:cNvGrpSpPr/>
          <p:nvPr/>
        </p:nvGrpSpPr>
        <p:grpSpPr>
          <a:xfrm>
            <a:off x="9272928" y="773082"/>
            <a:ext cx="2348405" cy="2839973"/>
            <a:chOff x="8970881" y="585175"/>
            <a:chExt cx="2348405" cy="2839973"/>
          </a:xfrm>
        </p:grpSpPr>
        <p:sp>
          <p:nvSpPr>
            <p:cNvPr id="55" name="Organigramme : Alternative 54"/>
            <p:cNvSpPr/>
            <p:nvPr/>
          </p:nvSpPr>
          <p:spPr>
            <a:xfrm>
              <a:off x="8970881" y="585175"/>
              <a:ext cx="2348405" cy="2839973"/>
            </a:xfrm>
            <a:prstGeom prst="flowChartAlternateProcess">
              <a:avLst/>
            </a:prstGeom>
            <a:solidFill>
              <a:srgbClr val="00B050">
                <a:alpha val="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9102185" y="617004"/>
              <a:ext cx="209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</a:rPr>
                <a:t>Analyse de données</a:t>
              </a:r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1620969" y="3860430"/>
            <a:ext cx="6658426" cy="2651071"/>
            <a:chOff x="3000781" y="3712027"/>
            <a:chExt cx="5339509" cy="2651071"/>
          </a:xfrm>
        </p:grpSpPr>
        <p:sp>
          <p:nvSpPr>
            <p:cNvPr id="61" name="Organigramme : Alternative 60"/>
            <p:cNvSpPr/>
            <p:nvPr/>
          </p:nvSpPr>
          <p:spPr>
            <a:xfrm>
              <a:off x="3000781" y="3712027"/>
              <a:ext cx="5339509" cy="2651071"/>
            </a:xfrm>
            <a:prstGeom prst="flowChartAlternateProcess">
              <a:avLst/>
            </a:prstGeom>
            <a:solidFill>
              <a:srgbClr val="00B0F0">
                <a:alpha val="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7429337" y="3751891"/>
              <a:ext cx="8550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B0F0"/>
                  </a:solidFill>
                </a:rPr>
                <a:t>Expertise</a:t>
              </a:r>
            </a:p>
            <a:p>
              <a:r>
                <a:rPr lang="fr-FR" b="1" dirty="0">
                  <a:solidFill>
                    <a:srgbClr val="00B0F0"/>
                  </a:solidFill>
                </a:rPr>
                <a:t>clinique</a:t>
              </a:r>
            </a:p>
          </p:txBody>
        </p:sp>
      </p:grpSp>
      <p:grpSp>
        <p:nvGrpSpPr>
          <p:cNvPr id="91" name="Groupe 90"/>
          <p:cNvGrpSpPr/>
          <p:nvPr/>
        </p:nvGrpSpPr>
        <p:grpSpPr>
          <a:xfrm>
            <a:off x="2296120" y="2283175"/>
            <a:ext cx="1471774" cy="2096434"/>
            <a:chOff x="2286634" y="2140796"/>
            <a:chExt cx="1471774" cy="2096434"/>
          </a:xfrm>
        </p:grpSpPr>
        <p:grpSp>
          <p:nvGrpSpPr>
            <p:cNvPr id="89" name="Groupe 88"/>
            <p:cNvGrpSpPr/>
            <p:nvPr/>
          </p:nvGrpSpPr>
          <p:grpSpPr>
            <a:xfrm>
              <a:off x="2286634" y="2140796"/>
              <a:ext cx="1471774" cy="1808978"/>
              <a:chOff x="2392130" y="2333541"/>
              <a:chExt cx="1471774" cy="1808978"/>
            </a:xfrm>
          </p:grpSpPr>
          <p:pic>
            <p:nvPicPr>
              <p:cNvPr id="69" name="Image 68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595" t="4732" r="6356" b="5696"/>
              <a:stretch/>
            </p:blipFill>
            <p:spPr>
              <a:xfrm rot="180000">
                <a:off x="2581864" y="2897818"/>
                <a:ext cx="1252456" cy="1244701"/>
              </a:xfrm>
              <a:prstGeom prst="ellipse">
                <a:avLst/>
              </a:prstGeom>
            </p:spPr>
          </p:pic>
          <p:pic>
            <p:nvPicPr>
              <p:cNvPr id="77" name="Image 7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468" b="26668"/>
              <a:stretch/>
            </p:blipFill>
            <p:spPr>
              <a:xfrm>
                <a:off x="3352237" y="2774158"/>
                <a:ext cx="504000" cy="251314"/>
              </a:xfrm>
              <a:prstGeom prst="rect">
                <a:avLst/>
              </a:prstGeom>
            </p:spPr>
          </p:pic>
          <p:pic>
            <p:nvPicPr>
              <p:cNvPr id="78" name="Grafik 13">
                <a:extLst>
                  <a:ext uri="{FF2B5EF4-FFF2-40B4-BE49-F238E27FC236}">
                    <a16:creationId xmlns:a16="http://schemas.microsoft.com/office/drawing/2014/main" id="{13722719-0054-48AF-B6BB-91FDEC1C7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92130" y="2333541"/>
                <a:ext cx="636000" cy="900000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0111" y="2511749"/>
                <a:ext cx="943793" cy="233224"/>
              </a:xfrm>
              <a:prstGeom prst="rect">
                <a:avLst/>
              </a:prstGeom>
            </p:spPr>
          </p:pic>
        </p:grpSp>
        <p:sp>
          <p:nvSpPr>
            <p:cNvPr id="90" name="ZoneTexte 89"/>
            <p:cNvSpPr txBox="1"/>
            <p:nvPr/>
          </p:nvSpPr>
          <p:spPr>
            <a:xfrm>
              <a:off x="2491577" y="3929453"/>
              <a:ext cx="12009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latin typeface="+mj-lt"/>
                </a:rPr>
                <a:t>Maëlle Vilbert</a:t>
              </a:r>
              <a:endParaRPr lang="fr-FR" sz="1050" dirty="0">
                <a:latin typeface="+mj-lt"/>
              </a:endParaRPr>
            </a:p>
          </p:txBody>
        </p:sp>
      </p:grpSp>
      <p:grpSp>
        <p:nvGrpSpPr>
          <p:cNvPr id="57" name="Groupe 56"/>
          <p:cNvGrpSpPr/>
          <p:nvPr/>
        </p:nvGrpSpPr>
        <p:grpSpPr>
          <a:xfrm>
            <a:off x="152991" y="1030285"/>
            <a:ext cx="5606252" cy="5346764"/>
            <a:chOff x="419432" y="883417"/>
            <a:chExt cx="5606252" cy="5310273"/>
          </a:xfrm>
        </p:grpSpPr>
        <p:sp>
          <p:nvSpPr>
            <p:cNvPr id="58" name="Rectangle à coins arrondis 2"/>
            <p:cNvSpPr/>
            <p:nvPr/>
          </p:nvSpPr>
          <p:spPr>
            <a:xfrm>
              <a:off x="419432" y="883417"/>
              <a:ext cx="5606252" cy="5310273"/>
            </a:xfrm>
            <a:custGeom>
              <a:avLst/>
              <a:gdLst>
                <a:gd name="connsiteX0" fmla="*/ 0 w 6028615"/>
                <a:gd name="connsiteY0" fmla="*/ 895847 h 5374974"/>
                <a:gd name="connsiteX1" fmla="*/ 895847 w 6028615"/>
                <a:gd name="connsiteY1" fmla="*/ 0 h 5374974"/>
                <a:gd name="connsiteX2" fmla="*/ 5132768 w 6028615"/>
                <a:gd name="connsiteY2" fmla="*/ 0 h 5374974"/>
                <a:gd name="connsiteX3" fmla="*/ 6028615 w 6028615"/>
                <a:gd name="connsiteY3" fmla="*/ 895847 h 5374974"/>
                <a:gd name="connsiteX4" fmla="*/ 6028615 w 6028615"/>
                <a:gd name="connsiteY4" fmla="*/ 4479127 h 5374974"/>
                <a:gd name="connsiteX5" fmla="*/ 5132768 w 6028615"/>
                <a:gd name="connsiteY5" fmla="*/ 5374974 h 5374974"/>
                <a:gd name="connsiteX6" fmla="*/ 895847 w 6028615"/>
                <a:gd name="connsiteY6" fmla="*/ 5374974 h 5374974"/>
                <a:gd name="connsiteX7" fmla="*/ 0 w 6028615"/>
                <a:gd name="connsiteY7" fmla="*/ 4479127 h 5374974"/>
                <a:gd name="connsiteX8" fmla="*/ 0 w 6028615"/>
                <a:gd name="connsiteY8" fmla="*/ 895847 h 5374974"/>
                <a:gd name="connsiteX0" fmla="*/ 0 w 6028615"/>
                <a:gd name="connsiteY0" fmla="*/ 895847 h 5374974"/>
                <a:gd name="connsiteX1" fmla="*/ 895847 w 6028615"/>
                <a:gd name="connsiteY1" fmla="*/ 0 h 5374974"/>
                <a:gd name="connsiteX2" fmla="*/ 5132768 w 6028615"/>
                <a:gd name="connsiteY2" fmla="*/ 0 h 5374974"/>
                <a:gd name="connsiteX3" fmla="*/ 6028615 w 6028615"/>
                <a:gd name="connsiteY3" fmla="*/ 895847 h 5374974"/>
                <a:gd name="connsiteX4" fmla="*/ 6028615 w 6028615"/>
                <a:gd name="connsiteY4" fmla="*/ 4479127 h 5374974"/>
                <a:gd name="connsiteX5" fmla="*/ 5132768 w 6028615"/>
                <a:gd name="connsiteY5" fmla="*/ 5374974 h 5374974"/>
                <a:gd name="connsiteX6" fmla="*/ 3128507 w 6028615"/>
                <a:gd name="connsiteY6" fmla="*/ 5367354 h 5374974"/>
                <a:gd name="connsiteX7" fmla="*/ 0 w 6028615"/>
                <a:gd name="connsiteY7" fmla="*/ 4479127 h 5374974"/>
                <a:gd name="connsiteX8" fmla="*/ 0 w 6028615"/>
                <a:gd name="connsiteY8" fmla="*/ 895847 h 5374974"/>
                <a:gd name="connsiteX0" fmla="*/ 0 w 6028615"/>
                <a:gd name="connsiteY0" fmla="*/ 895847 h 5374974"/>
                <a:gd name="connsiteX1" fmla="*/ 895847 w 6028615"/>
                <a:gd name="connsiteY1" fmla="*/ 0 h 5374974"/>
                <a:gd name="connsiteX2" fmla="*/ 5132768 w 6028615"/>
                <a:gd name="connsiteY2" fmla="*/ 0 h 5374974"/>
                <a:gd name="connsiteX3" fmla="*/ 6028615 w 6028615"/>
                <a:gd name="connsiteY3" fmla="*/ 895847 h 5374974"/>
                <a:gd name="connsiteX4" fmla="*/ 6028615 w 6028615"/>
                <a:gd name="connsiteY4" fmla="*/ 4479127 h 5374974"/>
                <a:gd name="connsiteX5" fmla="*/ 5132768 w 6028615"/>
                <a:gd name="connsiteY5" fmla="*/ 5374974 h 5374974"/>
                <a:gd name="connsiteX6" fmla="*/ 3128507 w 6028615"/>
                <a:gd name="connsiteY6" fmla="*/ 5367354 h 5374974"/>
                <a:gd name="connsiteX7" fmla="*/ 975360 w 6028615"/>
                <a:gd name="connsiteY7" fmla="*/ 3267547 h 5374974"/>
                <a:gd name="connsiteX8" fmla="*/ 0 w 6028615"/>
                <a:gd name="connsiteY8" fmla="*/ 895847 h 5374974"/>
                <a:gd name="connsiteX0" fmla="*/ 0 w 6028615"/>
                <a:gd name="connsiteY0" fmla="*/ 895847 h 5374974"/>
                <a:gd name="connsiteX1" fmla="*/ 895847 w 6028615"/>
                <a:gd name="connsiteY1" fmla="*/ 0 h 5374974"/>
                <a:gd name="connsiteX2" fmla="*/ 5132768 w 6028615"/>
                <a:gd name="connsiteY2" fmla="*/ 0 h 5374974"/>
                <a:gd name="connsiteX3" fmla="*/ 6028615 w 6028615"/>
                <a:gd name="connsiteY3" fmla="*/ 895847 h 5374974"/>
                <a:gd name="connsiteX4" fmla="*/ 6028615 w 6028615"/>
                <a:gd name="connsiteY4" fmla="*/ 4479127 h 5374974"/>
                <a:gd name="connsiteX5" fmla="*/ 5132768 w 6028615"/>
                <a:gd name="connsiteY5" fmla="*/ 5374974 h 5374974"/>
                <a:gd name="connsiteX6" fmla="*/ 3128507 w 6028615"/>
                <a:gd name="connsiteY6" fmla="*/ 5367354 h 5374974"/>
                <a:gd name="connsiteX7" fmla="*/ 975360 w 6028615"/>
                <a:gd name="connsiteY7" fmla="*/ 3267547 h 5374974"/>
                <a:gd name="connsiteX8" fmla="*/ 0 w 6028615"/>
                <a:gd name="connsiteY8" fmla="*/ 895847 h 5374974"/>
                <a:gd name="connsiteX0" fmla="*/ 0 w 6028615"/>
                <a:gd name="connsiteY0" fmla="*/ 895847 h 5374974"/>
                <a:gd name="connsiteX1" fmla="*/ 895847 w 6028615"/>
                <a:gd name="connsiteY1" fmla="*/ 0 h 5374974"/>
                <a:gd name="connsiteX2" fmla="*/ 5132768 w 6028615"/>
                <a:gd name="connsiteY2" fmla="*/ 0 h 5374974"/>
                <a:gd name="connsiteX3" fmla="*/ 6028615 w 6028615"/>
                <a:gd name="connsiteY3" fmla="*/ 895847 h 5374974"/>
                <a:gd name="connsiteX4" fmla="*/ 6028615 w 6028615"/>
                <a:gd name="connsiteY4" fmla="*/ 4479127 h 5374974"/>
                <a:gd name="connsiteX5" fmla="*/ 5132768 w 6028615"/>
                <a:gd name="connsiteY5" fmla="*/ 5374974 h 5374974"/>
                <a:gd name="connsiteX6" fmla="*/ 3128507 w 6028615"/>
                <a:gd name="connsiteY6" fmla="*/ 5367354 h 5374974"/>
                <a:gd name="connsiteX7" fmla="*/ 975360 w 6028615"/>
                <a:gd name="connsiteY7" fmla="*/ 3267547 h 5374974"/>
                <a:gd name="connsiteX8" fmla="*/ 0 w 6028615"/>
                <a:gd name="connsiteY8" fmla="*/ 895847 h 5374974"/>
                <a:gd name="connsiteX0" fmla="*/ 0 w 6028615"/>
                <a:gd name="connsiteY0" fmla="*/ 895847 h 5374974"/>
                <a:gd name="connsiteX1" fmla="*/ 895847 w 6028615"/>
                <a:gd name="connsiteY1" fmla="*/ 0 h 5374974"/>
                <a:gd name="connsiteX2" fmla="*/ 5132768 w 6028615"/>
                <a:gd name="connsiteY2" fmla="*/ 0 h 5374974"/>
                <a:gd name="connsiteX3" fmla="*/ 6028615 w 6028615"/>
                <a:gd name="connsiteY3" fmla="*/ 895847 h 5374974"/>
                <a:gd name="connsiteX4" fmla="*/ 6028615 w 6028615"/>
                <a:gd name="connsiteY4" fmla="*/ 4479127 h 5374974"/>
                <a:gd name="connsiteX5" fmla="*/ 5132768 w 6028615"/>
                <a:gd name="connsiteY5" fmla="*/ 5374974 h 5374974"/>
                <a:gd name="connsiteX6" fmla="*/ 3128507 w 6028615"/>
                <a:gd name="connsiteY6" fmla="*/ 5367354 h 5374974"/>
                <a:gd name="connsiteX7" fmla="*/ 975360 w 6028615"/>
                <a:gd name="connsiteY7" fmla="*/ 3267547 h 5374974"/>
                <a:gd name="connsiteX8" fmla="*/ 0 w 6028615"/>
                <a:gd name="connsiteY8" fmla="*/ 895847 h 5374974"/>
                <a:gd name="connsiteX0" fmla="*/ 0 w 6028615"/>
                <a:gd name="connsiteY0" fmla="*/ 895847 h 5374974"/>
                <a:gd name="connsiteX1" fmla="*/ 895847 w 6028615"/>
                <a:gd name="connsiteY1" fmla="*/ 0 h 5374974"/>
                <a:gd name="connsiteX2" fmla="*/ 5132768 w 6028615"/>
                <a:gd name="connsiteY2" fmla="*/ 0 h 5374974"/>
                <a:gd name="connsiteX3" fmla="*/ 6028615 w 6028615"/>
                <a:gd name="connsiteY3" fmla="*/ 895847 h 5374974"/>
                <a:gd name="connsiteX4" fmla="*/ 6028615 w 6028615"/>
                <a:gd name="connsiteY4" fmla="*/ 4479127 h 5374974"/>
                <a:gd name="connsiteX5" fmla="*/ 5132768 w 6028615"/>
                <a:gd name="connsiteY5" fmla="*/ 5374974 h 5374974"/>
                <a:gd name="connsiteX6" fmla="*/ 3128507 w 6028615"/>
                <a:gd name="connsiteY6" fmla="*/ 5367354 h 5374974"/>
                <a:gd name="connsiteX7" fmla="*/ 975360 w 6028615"/>
                <a:gd name="connsiteY7" fmla="*/ 3267547 h 5374974"/>
                <a:gd name="connsiteX8" fmla="*/ 0 w 6028615"/>
                <a:gd name="connsiteY8" fmla="*/ 895847 h 5374974"/>
                <a:gd name="connsiteX0" fmla="*/ 0 w 6028615"/>
                <a:gd name="connsiteY0" fmla="*/ 895847 h 5374974"/>
                <a:gd name="connsiteX1" fmla="*/ 895847 w 6028615"/>
                <a:gd name="connsiteY1" fmla="*/ 0 h 5374974"/>
                <a:gd name="connsiteX2" fmla="*/ 5132768 w 6028615"/>
                <a:gd name="connsiteY2" fmla="*/ 0 h 5374974"/>
                <a:gd name="connsiteX3" fmla="*/ 6028615 w 6028615"/>
                <a:gd name="connsiteY3" fmla="*/ 895847 h 5374974"/>
                <a:gd name="connsiteX4" fmla="*/ 6028615 w 6028615"/>
                <a:gd name="connsiteY4" fmla="*/ 4479127 h 5374974"/>
                <a:gd name="connsiteX5" fmla="*/ 5132768 w 6028615"/>
                <a:gd name="connsiteY5" fmla="*/ 5374974 h 5374974"/>
                <a:gd name="connsiteX6" fmla="*/ 3128507 w 6028615"/>
                <a:gd name="connsiteY6" fmla="*/ 5367354 h 5374974"/>
                <a:gd name="connsiteX7" fmla="*/ 975360 w 6028615"/>
                <a:gd name="connsiteY7" fmla="*/ 3267547 h 5374974"/>
                <a:gd name="connsiteX8" fmla="*/ 0 w 6028615"/>
                <a:gd name="connsiteY8" fmla="*/ 895847 h 5374974"/>
                <a:gd name="connsiteX0" fmla="*/ 0 w 6028615"/>
                <a:gd name="connsiteY0" fmla="*/ 895847 h 5374974"/>
                <a:gd name="connsiteX1" fmla="*/ 895847 w 6028615"/>
                <a:gd name="connsiteY1" fmla="*/ 0 h 5374974"/>
                <a:gd name="connsiteX2" fmla="*/ 5132768 w 6028615"/>
                <a:gd name="connsiteY2" fmla="*/ 0 h 5374974"/>
                <a:gd name="connsiteX3" fmla="*/ 6028615 w 6028615"/>
                <a:gd name="connsiteY3" fmla="*/ 895847 h 5374974"/>
                <a:gd name="connsiteX4" fmla="*/ 6028615 w 6028615"/>
                <a:gd name="connsiteY4" fmla="*/ 4479127 h 5374974"/>
                <a:gd name="connsiteX5" fmla="*/ 5132768 w 6028615"/>
                <a:gd name="connsiteY5" fmla="*/ 5374974 h 5374974"/>
                <a:gd name="connsiteX6" fmla="*/ 3128507 w 6028615"/>
                <a:gd name="connsiteY6" fmla="*/ 5367354 h 5374974"/>
                <a:gd name="connsiteX7" fmla="*/ 975360 w 6028615"/>
                <a:gd name="connsiteY7" fmla="*/ 3267547 h 5374974"/>
                <a:gd name="connsiteX8" fmla="*/ 0 w 6028615"/>
                <a:gd name="connsiteY8" fmla="*/ 895847 h 5374974"/>
                <a:gd name="connsiteX0" fmla="*/ 0 w 6028615"/>
                <a:gd name="connsiteY0" fmla="*/ 895847 h 5374974"/>
                <a:gd name="connsiteX1" fmla="*/ 895847 w 6028615"/>
                <a:gd name="connsiteY1" fmla="*/ 0 h 5374974"/>
                <a:gd name="connsiteX2" fmla="*/ 5132768 w 6028615"/>
                <a:gd name="connsiteY2" fmla="*/ 0 h 5374974"/>
                <a:gd name="connsiteX3" fmla="*/ 6028615 w 6028615"/>
                <a:gd name="connsiteY3" fmla="*/ 895847 h 5374974"/>
                <a:gd name="connsiteX4" fmla="*/ 6028615 w 6028615"/>
                <a:gd name="connsiteY4" fmla="*/ 4479127 h 5374974"/>
                <a:gd name="connsiteX5" fmla="*/ 5132768 w 6028615"/>
                <a:gd name="connsiteY5" fmla="*/ 5374974 h 5374974"/>
                <a:gd name="connsiteX6" fmla="*/ 3128507 w 6028615"/>
                <a:gd name="connsiteY6" fmla="*/ 5367354 h 5374974"/>
                <a:gd name="connsiteX7" fmla="*/ 975360 w 6028615"/>
                <a:gd name="connsiteY7" fmla="*/ 3267547 h 5374974"/>
                <a:gd name="connsiteX8" fmla="*/ 0 w 6028615"/>
                <a:gd name="connsiteY8" fmla="*/ 895847 h 5374974"/>
                <a:gd name="connsiteX0" fmla="*/ 883 w 6029498"/>
                <a:gd name="connsiteY0" fmla="*/ 895847 h 5374974"/>
                <a:gd name="connsiteX1" fmla="*/ 896730 w 6029498"/>
                <a:gd name="connsiteY1" fmla="*/ 0 h 5374974"/>
                <a:gd name="connsiteX2" fmla="*/ 5133651 w 6029498"/>
                <a:gd name="connsiteY2" fmla="*/ 0 h 5374974"/>
                <a:gd name="connsiteX3" fmla="*/ 6029498 w 6029498"/>
                <a:gd name="connsiteY3" fmla="*/ 895847 h 5374974"/>
                <a:gd name="connsiteX4" fmla="*/ 6029498 w 6029498"/>
                <a:gd name="connsiteY4" fmla="*/ 4479127 h 5374974"/>
                <a:gd name="connsiteX5" fmla="*/ 5133651 w 6029498"/>
                <a:gd name="connsiteY5" fmla="*/ 5374974 h 5374974"/>
                <a:gd name="connsiteX6" fmla="*/ 3129390 w 6029498"/>
                <a:gd name="connsiteY6" fmla="*/ 5367354 h 5374974"/>
                <a:gd name="connsiteX7" fmla="*/ 976243 w 6029498"/>
                <a:gd name="connsiteY7" fmla="*/ 3267547 h 5374974"/>
                <a:gd name="connsiteX8" fmla="*/ 883 w 6029498"/>
                <a:gd name="connsiteY8" fmla="*/ 895847 h 5374974"/>
                <a:gd name="connsiteX0" fmla="*/ 883 w 6029498"/>
                <a:gd name="connsiteY0" fmla="*/ 895847 h 5374974"/>
                <a:gd name="connsiteX1" fmla="*/ 896730 w 6029498"/>
                <a:gd name="connsiteY1" fmla="*/ 0 h 5374974"/>
                <a:gd name="connsiteX2" fmla="*/ 5133651 w 6029498"/>
                <a:gd name="connsiteY2" fmla="*/ 0 h 5374974"/>
                <a:gd name="connsiteX3" fmla="*/ 6029498 w 6029498"/>
                <a:gd name="connsiteY3" fmla="*/ 895847 h 5374974"/>
                <a:gd name="connsiteX4" fmla="*/ 6029498 w 6029498"/>
                <a:gd name="connsiteY4" fmla="*/ 4479127 h 5374974"/>
                <a:gd name="connsiteX5" fmla="*/ 5133651 w 6029498"/>
                <a:gd name="connsiteY5" fmla="*/ 5374974 h 5374974"/>
                <a:gd name="connsiteX6" fmla="*/ 3129390 w 6029498"/>
                <a:gd name="connsiteY6" fmla="*/ 5367354 h 5374974"/>
                <a:gd name="connsiteX7" fmla="*/ 976243 w 6029498"/>
                <a:gd name="connsiteY7" fmla="*/ 3267547 h 5374974"/>
                <a:gd name="connsiteX8" fmla="*/ 883 w 6029498"/>
                <a:gd name="connsiteY8" fmla="*/ 895847 h 5374974"/>
                <a:gd name="connsiteX0" fmla="*/ 1110 w 5938285"/>
                <a:gd name="connsiteY0" fmla="*/ 530087 h 5374974"/>
                <a:gd name="connsiteX1" fmla="*/ 805517 w 5938285"/>
                <a:gd name="connsiteY1" fmla="*/ 0 h 5374974"/>
                <a:gd name="connsiteX2" fmla="*/ 5042438 w 5938285"/>
                <a:gd name="connsiteY2" fmla="*/ 0 h 5374974"/>
                <a:gd name="connsiteX3" fmla="*/ 5938285 w 5938285"/>
                <a:gd name="connsiteY3" fmla="*/ 895847 h 5374974"/>
                <a:gd name="connsiteX4" fmla="*/ 5938285 w 5938285"/>
                <a:gd name="connsiteY4" fmla="*/ 4479127 h 5374974"/>
                <a:gd name="connsiteX5" fmla="*/ 5042438 w 5938285"/>
                <a:gd name="connsiteY5" fmla="*/ 5374974 h 5374974"/>
                <a:gd name="connsiteX6" fmla="*/ 3038177 w 5938285"/>
                <a:gd name="connsiteY6" fmla="*/ 5367354 h 5374974"/>
                <a:gd name="connsiteX7" fmla="*/ 885030 w 5938285"/>
                <a:gd name="connsiteY7" fmla="*/ 3267547 h 5374974"/>
                <a:gd name="connsiteX8" fmla="*/ 1110 w 5938285"/>
                <a:gd name="connsiteY8" fmla="*/ 530087 h 5374974"/>
                <a:gd name="connsiteX0" fmla="*/ 1110 w 5938285"/>
                <a:gd name="connsiteY0" fmla="*/ 530087 h 5374974"/>
                <a:gd name="connsiteX1" fmla="*/ 805517 w 5938285"/>
                <a:gd name="connsiteY1" fmla="*/ 0 h 5374974"/>
                <a:gd name="connsiteX2" fmla="*/ 5042438 w 5938285"/>
                <a:gd name="connsiteY2" fmla="*/ 0 h 5374974"/>
                <a:gd name="connsiteX3" fmla="*/ 5938285 w 5938285"/>
                <a:gd name="connsiteY3" fmla="*/ 895847 h 5374974"/>
                <a:gd name="connsiteX4" fmla="*/ 5938285 w 5938285"/>
                <a:gd name="connsiteY4" fmla="*/ 4479127 h 5374974"/>
                <a:gd name="connsiteX5" fmla="*/ 5042438 w 5938285"/>
                <a:gd name="connsiteY5" fmla="*/ 5374974 h 5374974"/>
                <a:gd name="connsiteX6" fmla="*/ 2763857 w 5938285"/>
                <a:gd name="connsiteY6" fmla="*/ 5359734 h 5374974"/>
                <a:gd name="connsiteX7" fmla="*/ 885030 w 5938285"/>
                <a:gd name="connsiteY7" fmla="*/ 3267547 h 5374974"/>
                <a:gd name="connsiteX8" fmla="*/ 1110 w 5938285"/>
                <a:gd name="connsiteY8" fmla="*/ 530087 h 5374974"/>
                <a:gd name="connsiteX0" fmla="*/ 1110 w 5938285"/>
                <a:gd name="connsiteY0" fmla="*/ 530087 h 5374974"/>
                <a:gd name="connsiteX1" fmla="*/ 805517 w 5938285"/>
                <a:gd name="connsiteY1" fmla="*/ 0 h 5374974"/>
                <a:gd name="connsiteX2" fmla="*/ 5042438 w 5938285"/>
                <a:gd name="connsiteY2" fmla="*/ 0 h 5374974"/>
                <a:gd name="connsiteX3" fmla="*/ 5938285 w 5938285"/>
                <a:gd name="connsiteY3" fmla="*/ 895847 h 5374974"/>
                <a:gd name="connsiteX4" fmla="*/ 5938285 w 5938285"/>
                <a:gd name="connsiteY4" fmla="*/ 4479127 h 5374974"/>
                <a:gd name="connsiteX5" fmla="*/ 5042438 w 5938285"/>
                <a:gd name="connsiteY5" fmla="*/ 5374974 h 5374974"/>
                <a:gd name="connsiteX6" fmla="*/ 2763857 w 5938285"/>
                <a:gd name="connsiteY6" fmla="*/ 5359734 h 5374974"/>
                <a:gd name="connsiteX7" fmla="*/ 1075530 w 5938285"/>
                <a:gd name="connsiteY7" fmla="*/ 3130387 h 5374974"/>
                <a:gd name="connsiteX8" fmla="*/ 1110 w 5938285"/>
                <a:gd name="connsiteY8" fmla="*/ 530087 h 5374974"/>
                <a:gd name="connsiteX0" fmla="*/ 1110 w 5938285"/>
                <a:gd name="connsiteY0" fmla="*/ 530087 h 5374974"/>
                <a:gd name="connsiteX1" fmla="*/ 805517 w 5938285"/>
                <a:gd name="connsiteY1" fmla="*/ 0 h 5374974"/>
                <a:gd name="connsiteX2" fmla="*/ 5042438 w 5938285"/>
                <a:gd name="connsiteY2" fmla="*/ 0 h 5374974"/>
                <a:gd name="connsiteX3" fmla="*/ 5938285 w 5938285"/>
                <a:gd name="connsiteY3" fmla="*/ 895847 h 5374974"/>
                <a:gd name="connsiteX4" fmla="*/ 5938285 w 5938285"/>
                <a:gd name="connsiteY4" fmla="*/ 4479127 h 5374974"/>
                <a:gd name="connsiteX5" fmla="*/ 5042438 w 5938285"/>
                <a:gd name="connsiteY5" fmla="*/ 5374974 h 5374974"/>
                <a:gd name="connsiteX6" fmla="*/ 2763857 w 5938285"/>
                <a:gd name="connsiteY6" fmla="*/ 5359734 h 5374974"/>
                <a:gd name="connsiteX7" fmla="*/ 1075530 w 5938285"/>
                <a:gd name="connsiteY7" fmla="*/ 3130387 h 5374974"/>
                <a:gd name="connsiteX8" fmla="*/ 1110 w 5938285"/>
                <a:gd name="connsiteY8" fmla="*/ 530087 h 5374974"/>
                <a:gd name="connsiteX0" fmla="*/ 1110 w 5938285"/>
                <a:gd name="connsiteY0" fmla="*/ 530087 h 5374974"/>
                <a:gd name="connsiteX1" fmla="*/ 805517 w 5938285"/>
                <a:gd name="connsiteY1" fmla="*/ 0 h 5374974"/>
                <a:gd name="connsiteX2" fmla="*/ 5042438 w 5938285"/>
                <a:gd name="connsiteY2" fmla="*/ 0 h 5374974"/>
                <a:gd name="connsiteX3" fmla="*/ 5938285 w 5938285"/>
                <a:gd name="connsiteY3" fmla="*/ 895847 h 5374974"/>
                <a:gd name="connsiteX4" fmla="*/ 5938285 w 5938285"/>
                <a:gd name="connsiteY4" fmla="*/ 4479127 h 5374974"/>
                <a:gd name="connsiteX5" fmla="*/ 5042438 w 5938285"/>
                <a:gd name="connsiteY5" fmla="*/ 5374974 h 5374974"/>
                <a:gd name="connsiteX6" fmla="*/ 2763857 w 5938285"/>
                <a:gd name="connsiteY6" fmla="*/ 5359734 h 5374974"/>
                <a:gd name="connsiteX7" fmla="*/ 1075530 w 5938285"/>
                <a:gd name="connsiteY7" fmla="*/ 3130387 h 5374974"/>
                <a:gd name="connsiteX8" fmla="*/ 1110 w 5938285"/>
                <a:gd name="connsiteY8" fmla="*/ 530087 h 5374974"/>
                <a:gd name="connsiteX0" fmla="*/ 302 w 5937477"/>
                <a:gd name="connsiteY0" fmla="*/ 530087 h 5374974"/>
                <a:gd name="connsiteX1" fmla="*/ 1757209 w 5937477"/>
                <a:gd name="connsiteY1" fmla="*/ 7620 h 5374974"/>
                <a:gd name="connsiteX2" fmla="*/ 5041630 w 5937477"/>
                <a:gd name="connsiteY2" fmla="*/ 0 h 5374974"/>
                <a:gd name="connsiteX3" fmla="*/ 5937477 w 5937477"/>
                <a:gd name="connsiteY3" fmla="*/ 895847 h 5374974"/>
                <a:gd name="connsiteX4" fmla="*/ 5937477 w 5937477"/>
                <a:gd name="connsiteY4" fmla="*/ 4479127 h 5374974"/>
                <a:gd name="connsiteX5" fmla="*/ 5041630 w 5937477"/>
                <a:gd name="connsiteY5" fmla="*/ 5374974 h 5374974"/>
                <a:gd name="connsiteX6" fmla="*/ 2763049 w 5937477"/>
                <a:gd name="connsiteY6" fmla="*/ 5359734 h 5374974"/>
                <a:gd name="connsiteX7" fmla="*/ 1074722 w 5937477"/>
                <a:gd name="connsiteY7" fmla="*/ 3130387 h 5374974"/>
                <a:gd name="connsiteX8" fmla="*/ 302 w 5937477"/>
                <a:gd name="connsiteY8" fmla="*/ 530087 h 5374974"/>
                <a:gd name="connsiteX0" fmla="*/ 695 w 5198730"/>
                <a:gd name="connsiteY0" fmla="*/ 491987 h 5374974"/>
                <a:gd name="connsiteX1" fmla="*/ 1018462 w 5198730"/>
                <a:gd name="connsiteY1" fmla="*/ 7620 h 5374974"/>
                <a:gd name="connsiteX2" fmla="*/ 4302883 w 5198730"/>
                <a:gd name="connsiteY2" fmla="*/ 0 h 5374974"/>
                <a:gd name="connsiteX3" fmla="*/ 5198730 w 5198730"/>
                <a:gd name="connsiteY3" fmla="*/ 895847 h 5374974"/>
                <a:gd name="connsiteX4" fmla="*/ 5198730 w 5198730"/>
                <a:gd name="connsiteY4" fmla="*/ 4479127 h 5374974"/>
                <a:gd name="connsiteX5" fmla="*/ 4302883 w 5198730"/>
                <a:gd name="connsiteY5" fmla="*/ 5374974 h 5374974"/>
                <a:gd name="connsiteX6" fmla="*/ 2024302 w 5198730"/>
                <a:gd name="connsiteY6" fmla="*/ 5359734 h 5374974"/>
                <a:gd name="connsiteX7" fmla="*/ 335975 w 5198730"/>
                <a:gd name="connsiteY7" fmla="*/ 3130387 h 5374974"/>
                <a:gd name="connsiteX8" fmla="*/ 695 w 5198730"/>
                <a:gd name="connsiteY8" fmla="*/ 491987 h 5374974"/>
                <a:gd name="connsiteX0" fmla="*/ 1748 w 5199783"/>
                <a:gd name="connsiteY0" fmla="*/ 491987 h 5374974"/>
                <a:gd name="connsiteX1" fmla="*/ 1019515 w 5199783"/>
                <a:gd name="connsiteY1" fmla="*/ 7620 h 5374974"/>
                <a:gd name="connsiteX2" fmla="*/ 4303936 w 5199783"/>
                <a:gd name="connsiteY2" fmla="*/ 0 h 5374974"/>
                <a:gd name="connsiteX3" fmla="*/ 5199783 w 5199783"/>
                <a:gd name="connsiteY3" fmla="*/ 895847 h 5374974"/>
                <a:gd name="connsiteX4" fmla="*/ 5199783 w 5199783"/>
                <a:gd name="connsiteY4" fmla="*/ 4479127 h 5374974"/>
                <a:gd name="connsiteX5" fmla="*/ 4303936 w 5199783"/>
                <a:gd name="connsiteY5" fmla="*/ 5374974 h 5374974"/>
                <a:gd name="connsiteX6" fmla="*/ 2025355 w 5199783"/>
                <a:gd name="connsiteY6" fmla="*/ 5359734 h 5374974"/>
                <a:gd name="connsiteX7" fmla="*/ 337028 w 5199783"/>
                <a:gd name="connsiteY7" fmla="*/ 3130387 h 5374974"/>
                <a:gd name="connsiteX8" fmla="*/ 1748 w 5199783"/>
                <a:gd name="connsiteY8" fmla="*/ 491987 h 5374974"/>
                <a:gd name="connsiteX0" fmla="*/ 1748 w 5199783"/>
                <a:gd name="connsiteY0" fmla="*/ 491987 h 5374974"/>
                <a:gd name="connsiteX1" fmla="*/ 1019515 w 5199783"/>
                <a:gd name="connsiteY1" fmla="*/ 7620 h 5374974"/>
                <a:gd name="connsiteX2" fmla="*/ 4303936 w 5199783"/>
                <a:gd name="connsiteY2" fmla="*/ 0 h 5374974"/>
                <a:gd name="connsiteX3" fmla="*/ 5199783 w 5199783"/>
                <a:gd name="connsiteY3" fmla="*/ 895847 h 5374974"/>
                <a:gd name="connsiteX4" fmla="*/ 5199783 w 5199783"/>
                <a:gd name="connsiteY4" fmla="*/ 4479127 h 5374974"/>
                <a:gd name="connsiteX5" fmla="*/ 4303936 w 5199783"/>
                <a:gd name="connsiteY5" fmla="*/ 5374974 h 5374974"/>
                <a:gd name="connsiteX6" fmla="*/ 2025355 w 5199783"/>
                <a:gd name="connsiteY6" fmla="*/ 5359734 h 5374974"/>
                <a:gd name="connsiteX7" fmla="*/ 337028 w 5199783"/>
                <a:gd name="connsiteY7" fmla="*/ 3130387 h 5374974"/>
                <a:gd name="connsiteX8" fmla="*/ 1748 w 5199783"/>
                <a:gd name="connsiteY8" fmla="*/ 491987 h 5374974"/>
                <a:gd name="connsiteX0" fmla="*/ 1748 w 5199783"/>
                <a:gd name="connsiteY0" fmla="*/ 491987 h 5374974"/>
                <a:gd name="connsiteX1" fmla="*/ 1019515 w 5199783"/>
                <a:gd name="connsiteY1" fmla="*/ 7620 h 5374974"/>
                <a:gd name="connsiteX2" fmla="*/ 4303936 w 5199783"/>
                <a:gd name="connsiteY2" fmla="*/ 0 h 5374974"/>
                <a:gd name="connsiteX3" fmla="*/ 5199783 w 5199783"/>
                <a:gd name="connsiteY3" fmla="*/ 895847 h 5374974"/>
                <a:gd name="connsiteX4" fmla="*/ 5199783 w 5199783"/>
                <a:gd name="connsiteY4" fmla="*/ 4479127 h 5374974"/>
                <a:gd name="connsiteX5" fmla="*/ 4303936 w 5199783"/>
                <a:gd name="connsiteY5" fmla="*/ 5374974 h 5374974"/>
                <a:gd name="connsiteX6" fmla="*/ 1339555 w 5199783"/>
                <a:gd name="connsiteY6" fmla="*/ 5352114 h 5374974"/>
                <a:gd name="connsiteX7" fmla="*/ 337028 w 5199783"/>
                <a:gd name="connsiteY7" fmla="*/ 3130387 h 5374974"/>
                <a:gd name="connsiteX8" fmla="*/ 1748 w 5199783"/>
                <a:gd name="connsiteY8" fmla="*/ 491987 h 5374974"/>
                <a:gd name="connsiteX0" fmla="*/ 1748 w 5199783"/>
                <a:gd name="connsiteY0" fmla="*/ 491987 h 5367354"/>
                <a:gd name="connsiteX1" fmla="*/ 1019515 w 5199783"/>
                <a:gd name="connsiteY1" fmla="*/ 7620 h 5367354"/>
                <a:gd name="connsiteX2" fmla="*/ 4303936 w 5199783"/>
                <a:gd name="connsiteY2" fmla="*/ 0 h 5367354"/>
                <a:gd name="connsiteX3" fmla="*/ 5199783 w 5199783"/>
                <a:gd name="connsiteY3" fmla="*/ 895847 h 5367354"/>
                <a:gd name="connsiteX4" fmla="*/ 5199783 w 5199783"/>
                <a:gd name="connsiteY4" fmla="*/ 4479127 h 5367354"/>
                <a:gd name="connsiteX5" fmla="*/ 3298096 w 5199783"/>
                <a:gd name="connsiteY5" fmla="*/ 5367354 h 5367354"/>
                <a:gd name="connsiteX6" fmla="*/ 1339555 w 5199783"/>
                <a:gd name="connsiteY6" fmla="*/ 5352114 h 5367354"/>
                <a:gd name="connsiteX7" fmla="*/ 337028 w 5199783"/>
                <a:gd name="connsiteY7" fmla="*/ 3130387 h 5367354"/>
                <a:gd name="connsiteX8" fmla="*/ 1748 w 5199783"/>
                <a:gd name="connsiteY8" fmla="*/ 491987 h 5367354"/>
                <a:gd name="connsiteX0" fmla="*/ 1748 w 5199783"/>
                <a:gd name="connsiteY0" fmla="*/ 491987 h 5367354"/>
                <a:gd name="connsiteX1" fmla="*/ 1019515 w 5199783"/>
                <a:gd name="connsiteY1" fmla="*/ 7620 h 5367354"/>
                <a:gd name="connsiteX2" fmla="*/ 4303936 w 5199783"/>
                <a:gd name="connsiteY2" fmla="*/ 0 h 5367354"/>
                <a:gd name="connsiteX3" fmla="*/ 5199783 w 5199783"/>
                <a:gd name="connsiteY3" fmla="*/ 895847 h 5367354"/>
                <a:gd name="connsiteX4" fmla="*/ 4453023 w 5199783"/>
                <a:gd name="connsiteY4" fmla="*/ 3054187 h 5367354"/>
                <a:gd name="connsiteX5" fmla="*/ 3298096 w 5199783"/>
                <a:gd name="connsiteY5" fmla="*/ 5367354 h 5367354"/>
                <a:gd name="connsiteX6" fmla="*/ 1339555 w 5199783"/>
                <a:gd name="connsiteY6" fmla="*/ 5352114 h 5367354"/>
                <a:gd name="connsiteX7" fmla="*/ 337028 w 5199783"/>
                <a:gd name="connsiteY7" fmla="*/ 3130387 h 5367354"/>
                <a:gd name="connsiteX8" fmla="*/ 1748 w 5199783"/>
                <a:gd name="connsiteY8" fmla="*/ 491987 h 5367354"/>
                <a:gd name="connsiteX0" fmla="*/ 42863 w 5240898"/>
                <a:gd name="connsiteY0" fmla="*/ 491987 h 5367354"/>
                <a:gd name="connsiteX1" fmla="*/ 1060630 w 5240898"/>
                <a:gd name="connsiteY1" fmla="*/ 7620 h 5367354"/>
                <a:gd name="connsiteX2" fmla="*/ 4345051 w 5240898"/>
                <a:gd name="connsiteY2" fmla="*/ 0 h 5367354"/>
                <a:gd name="connsiteX3" fmla="*/ 5240898 w 5240898"/>
                <a:gd name="connsiteY3" fmla="*/ 895847 h 5367354"/>
                <a:gd name="connsiteX4" fmla="*/ 4494138 w 5240898"/>
                <a:gd name="connsiteY4" fmla="*/ 3054187 h 5367354"/>
                <a:gd name="connsiteX5" fmla="*/ 3339211 w 5240898"/>
                <a:gd name="connsiteY5" fmla="*/ 5367354 h 5367354"/>
                <a:gd name="connsiteX6" fmla="*/ 1380670 w 5240898"/>
                <a:gd name="connsiteY6" fmla="*/ 5352114 h 5367354"/>
                <a:gd name="connsiteX7" fmla="*/ 271463 w 5240898"/>
                <a:gd name="connsiteY7" fmla="*/ 2924647 h 5367354"/>
                <a:gd name="connsiteX8" fmla="*/ 42863 w 5240898"/>
                <a:gd name="connsiteY8" fmla="*/ 491987 h 5367354"/>
                <a:gd name="connsiteX0" fmla="*/ 42863 w 5096118"/>
                <a:gd name="connsiteY0" fmla="*/ 491987 h 5367354"/>
                <a:gd name="connsiteX1" fmla="*/ 1060630 w 5096118"/>
                <a:gd name="connsiteY1" fmla="*/ 7620 h 5367354"/>
                <a:gd name="connsiteX2" fmla="*/ 4345051 w 5096118"/>
                <a:gd name="connsiteY2" fmla="*/ 0 h 5367354"/>
                <a:gd name="connsiteX3" fmla="*/ 5096118 w 5096118"/>
                <a:gd name="connsiteY3" fmla="*/ 880607 h 5367354"/>
                <a:gd name="connsiteX4" fmla="*/ 4494138 w 5096118"/>
                <a:gd name="connsiteY4" fmla="*/ 3054187 h 5367354"/>
                <a:gd name="connsiteX5" fmla="*/ 3339211 w 5096118"/>
                <a:gd name="connsiteY5" fmla="*/ 5367354 h 5367354"/>
                <a:gd name="connsiteX6" fmla="*/ 1380670 w 5096118"/>
                <a:gd name="connsiteY6" fmla="*/ 5352114 h 5367354"/>
                <a:gd name="connsiteX7" fmla="*/ 271463 w 5096118"/>
                <a:gd name="connsiteY7" fmla="*/ 2924647 h 5367354"/>
                <a:gd name="connsiteX8" fmla="*/ 42863 w 5096118"/>
                <a:gd name="connsiteY8" fmla="*/ 491987 h 5367354"/>
                <a:gd name="connsiteX0" fmla="*/ 42863 w 5096118"/>
                <a:gd name="connsiteY0" fmla="*/ 491987 h 5367354"/>
                <a:gd name="connsiteX1" fmla="*/ 1060630 w 5096118"/>
                <a:gd name="connsiteY1" fmla="*/ 7620 h 5367354"/>
                <a:gd name="connsiteX2" fmla="*/ 4345051 w 5096118"/>
                <a:gd name="connsiteY2" fmla="*/ 0 h 5367354"/>
                <a:gd name="connsiteX3" fmla="*/ 5096118 w 5096118"/>
                <a:gd name="connsiteY3" fmla="*/ 880607 h 5367354"/>
                <a:gd name="connsiteX4" fmla="*/ 4494138 w 5096118"/>
                <a:gd name="connsiteY4" fmla="*/ 3054187 h 5367354"/>
                <a:gd name="connsiteX5" fmla="*/ 3339211 w 5096118"/>
                <a:gd name="connsiteY5" fmla="*/ 5367354 h 5367354"/>
                <a:gd name="connsiteX6" fmla="*/ 1380670 w 5096118"/>
                <a:gd name="connsiteY6" fmla="*/ 5352114 h 5367354"/>
                <a:gd name="connsiteX7" fmla="*/ 271463 w 5096118"/>
                <a:gd name="connsiteY7" fmla="*/ 2924647 h 5367354"/>
                <a:gd name="connsiteX8" fmla="*/ 42863 w 5096118"/>
                <a:gd name="connsiteY8" fmla="*/ 491987 h 5367354"/>
                <a:gd name="connsiteX0" fmla="*/ 0 w 5053255"/>
                <a:gd name="connsiteY0" fmla="*/ 491987 h 5367354"/>
                <a:gd name="connsiteX1" fmla="*/ 1017767 w 5053255"/>
                <a:gd name="connsiteY1" fmla="*/ 7620 h 5367354"/>
                <a:gd name="connsiteX2" fmla="*/ 4302188 w 5053255"/>
                <a:gd name="connsiteY2" fmla="*/ 0 h 5367354"/>
                <a:gd name="connsiteX3" fmla="*/ 5053255 w 5053255"/>
                <a:gd name="connsiteY3" fmla="*/ 880607 h 5367354"/>
                <a:gd name="connsiteX4" fmla="*/ 4451275 w 5053255"/>
                <a:gd name="connsiteY4" fmla="*/ 3054187 h 5367354"/>
                <a:gd name="connsiteX5" fmla="*/ 3296348 w 5053255"/>
                <a:gd name="connsiteY5" fmla="*/ 5367354 h 5367354"/>
                <a:gd name="connsiteX6" fmla="*/ 1337807 w 5053255"/>
                <a:gd name="connsiteY6" fmla="*/ 5352114 h 5367354"/>
                <a:gd name="connsiteX7" fmla="*/ 365760 w 5053255"/>
                <a:gd name="connsiteY7" fmla="*/ 2909407 h 5367354"/>
                <a:gd name="connsiteX8" fmla="*/ 0 w 5053255"/>
                <a:gd name="connsiteY8" fmla="*/ 491987 h 5367354"/>
                <a:gd name="connsiteX0" fmla="*/ 0 w 5053255"/>
                <a:gd name="connsiteY0" fmla="*/ 491987 h 5367354"/>
                <a:gd name="connsiteX1" fmla="*/ 1017767 w 5053255"/>
                <a:gd name="connsiteY1" fmla="*/ 7620 h 5367354"/>
                <a:gd name="connsiteX2" fmla="*/ 4302188 w 5053255"/>
                <a:gd name="connsiteY2" fmla="*/ 0 h 5367354"/>
                <a:gd name="connsiteX3" fmla="*/ 5053255 w 5053255"/>
                <a:gd name="connsiteY3" fmla="*/ 880607 h 5367354"/>
                <a:gd name="connsiteX4" fmla="*/ 4451275 w 5053255"/>
                <a:gd name="connsiteY4" fmla="*/ 3054187 h 5367354"/>
                <a:gd name="connsiteX5" fmla="*/ 3296348 w 5053255"/>
                <a:gd name="connsiteY5" fmla="*/ 5367354 h 5367354"/>
                <a:gd name="connsiteX6" fmla="*/ 1337807 w 5053255"/>
                <a:gd name="connsiteY6" fmla="*/ 5352114 h 5367354"/>
                <a:gd name="connsiteX7" fmla="*/ 365760 w 5053255"/>
                <a:gd name="connsiteY7" fmla="*/ 2909407 h 5367354"/>
                <a:gd name="connsiteX8" fmla="*/ 0 w 5053255"/>
                <a:gd name="connsiteY8" fmla="*/ 491987 h 5367354"/>
                <a:gd name="connsiteX0" fmla="*/ 0 w 5053255"/>
                <a:gd name="connsiteY0" fmla="*/ 491987 h 5367354"/>
                <a:gd name="connsiteX1" fmla="*/ 1017767 w 5053255"/>
                <a:gd name="connsiteY1" fmla="*/ 7620 h 5367354"/>
                <a:gd name="connsiteX2" fmla="*/ 4302188 w 5053255"/>
                <a:gd name="connsiteY2" fmla="*/ 0 h 5367354"/>
                <a:gd name="connsiteX3" fmla="*/ 5053255 w 5053255"/>
                <a:gd name="connsiteY3" fmla="*/ 880607 h 5367354"/>
                <a:gd name="connsiteX4" fmla="*/ 4451275 w 5053255"/>
                <a:gd name="connsiteY4" fmla="*/ 3054187 h 5367354"/>
                <a:gd name="connsiteX5" fmla="*/ 3296348 w 5053255"/>
                <a:gd name="connsiteY5" fmla="*/ 5367354 h 5367354"/>
                <a:gd name="connsiteX6" fmla="*/ 1337807 w 5053255"/>
                <a:gd name="connsiteY6" fmla="*/ 5352114 h 5367354"/>
                <a:gd name="connsiteX7" fmla="*/ 365760 w 5053255"/>
                <a:gd name="connsiteY7" fmla="*/ 2909407 h 5367354"/>
                <a:gd name="connsiteX8" fmla="*/ 0 w 5053255"/>
                <a:gd name="connsiteY8" fmla="*/ 491987 h 5367354"/>
                <a:gd name="connsiteX0" fmla="*/ 0 w 5053255"/>
                <a:gd name="connsiteY0" fmla="*/ 491987 h 5367354"/>
                <a:gd name="connsiteX1" fmla="*/ 1017767 w 5053255"/>
                <a:gd name="connsiteY1" fmla="*/ 7620 h 5367354"/>
                <a:gd name="connsiteX2" fmla="*/ 4302188 w 5053255"/>
                <a:gd name="connsiteY2" fmla="*/ 0 h 5367354"/>
                <a:gd name="connsiteX3" fmla="*/ 5053255 w 5053255"/>
                <a:gd name="connsiteY3" fmla="*/ 880607 h 5367354"/>
                <a:gd name="connsiteX4" fmla="*/ 4451275 w 5053255"/>
                <a:gd name="connsiteY4" fmla="*/ 3054187 h 5367354"/>
                <a:gd name="connsiteX5" fmla="*/ 3296348 w 5053255"/>
                <a:gd name="connsiteY5" fmla="*/ 5367354 h 5367354"/>
                <a:gd name="connsiteX6" fmla="*/ 1337807 w 5053255"/>
                <a:gd name="connsiteY6" fmla="*/ 5352114 h 5367354"/>
                <a:gd name="connsiteX7" fmla="*/ 365760 w 5053255"/>
                <a:gd name="connsiteY7" fmla="*/ 2909407 h 5367354"/>
                <a:gd name="connsiteX8" fmla="*/ 0 w 5053255"/>
                <a:gd name="connsiteY8" fmla="*/ 491987 h 5367354"/>
                <a:gd name="connsiteX0" fmla="*/ 0 w 5053255"/>
                <a:gd name="connsiteY0" fmla="*/ 491987 h 5367354"/>
                <a:gd name="connsiteX1" fmla="*/ 1017767 w 5053255"/>
                <a:gd name="connsiteY1" fmla="*/ 7620 h 5367354"/>
                <a:gd name="connsiteX2" fmla="*/ 4302188 w 5053255"/>
                <a:gd name="connsiteY2" fmla="*/ 0 h 5367354"/>
                <a:gd name="connsiteX3" fmla="*/ 5053255 w 5053255"/>
                <a:gd name="connsiteY3" fmla="*/ 880607 h 5367354"/>
                <a:gd name="connsiteX4" fmla="*/ 4451275 w 5053255"/>
                <a:gd name="connsiteY4" fmla="*/ 3054187 h 5367354"/>
                <a:gd name="connsiteX5" fmla="*/ 3296348 w 5053255"/>
                <a:gd name="connsiteY5" fmla="*/ 5367354 h 5367354"/>
                <a:gd name="connsiteX6" fmla="*/ 1337807 w 5053255"/>
                <a:gd name="connsiteY6" fmla="*/ 5352114 h 5367354"/>
                <a:gd name="connsiteX7" fmla="*/ 365760 w 5053255"/>
                <a:gd name="connsiteY7" fmla="*/ 2909407 h 5367354"/>
                <a:gd name="connsiteX8" fmla="*/ 0 w 5053255"/>
                <a:gd name="connsiteY8" fmla="*/ 491987 h 5367354"/>
                <a:gd name="connsiteX0" fmla="*/ 0 w 5053255"/>
                <a:gd name="connsiteY0" fmla="*/ 484581 h 5359948"/>
                <a:gd name="connsiteX1" fmla="*/ 1017767 w 5053255"/>
                <a:gd name="connsiteY1" fmla="*/ 214 h 5359948"/>
                <a:gd name="connsiteX2" fmla="*/ 3966908 w 5053255"/>
                <a:gd name="connsiteY2" fmla="*/ 214 h 5359948"/>
                <a:gd name="connsiteX3" fmla="*/ 5053255 w 5053255"/>
                <a:gd name="connsiteY3" fmla="*/ 873201 h 5359948"/>
                <a:gd name="connsiteX4" fmla="*/ 4451275 w 5053255"/>
                <a:gd name="connsiteY4" fmla="*/ 3046781 h 5359948"/>
                <a:gd name="connsiteX5" fmla="*/ 3296348 w 5053255"/>
                <a:gd name="connsiteY5" fmla="*/ 5359948 h 5359948"/>
                <a:gd name="connsiteX6" fmla="*/ 1337807 w 5053255"/>
                <a:gd name="connsiteY6" fmla="*/ 5344708 h 5359948"/>
                <a:gd name="connsiteX7" fmla="*/ 365760 w 5053255"/>
                <a:gd name="connsiteY7" fmla="*/ 2902001 h 5359948"/>
                <a:gd name="connsiteX8" fmla="*/ 0 w 5053255"/>
                <a:gd name="connsiteY8" fmla="*/ 484581 h 5359948"/>
                <a:gd name="connsiteX0" fmla="*/ 0 w 4771315"/>
                <a:gd name="connsiteY0" fmla="*/ 484581 h 5359948"/>
                <a:gd name="connsiteX1" fmla="*/ 1017767 w 4771315"/>
                <a:gd name="connsiteY1" fmla="*/ 214 h 5359948"/>
                <a:gd name="connsiteX2" fmla="*/ 3966908 w 4771315"/>
                <a:gd name="connsiteY2" fmla="*/ 214 h 5359948"/>
                <a:gd name="connsiteX3" fmla="*/ 4771315 w 4771315"/>
                <a:gd name="connsiteY3" fmla="*/ 911301 h 5359948"/>
                <a:gd name="connsiteX4" fmla="*/ 4451275 w 4771315"/>
                <a:gd name="connsiteY4" fmla="*/ 3046781 h 5359948"/>
                <a:gd name="connsiteX5" fmla="*/ 3296348 w 4771315"/>
                <a:gd name="connsiteY5" fmla="*/ 5359948 h 5359948"/>
                <a:gd name="connsiteX6" fmla="*/ 1337807 w 4771315"/>
                <a:gd name="connsiteY6" fmla="*/ 5344708 h 5359948"/>
                <a:gd name="connsiteX7" fmla="*/ 365760 w 4771315"/>
                <a:gd name="connsiteY7" fmla="*/ 2902001 h 5359948"/>
                <a:gd name="connsiteX8" fmla="*/ 0 w 4771315"/>
                <a:gd name="connsiteY8" fmla="*/ 484581 h 5359948"/>
                <a:gd name="connsiteX0" fmla="*/ 0 w 4679875"/>
                <a:gd name="connsiteY0" fmla="*/ 442058 h 5363145"/>
                <a:gd name="connsiteX1" fmla="*/ 926327 w 4679875"/>
                <a:gd name="connsiteY1" fmla="*/ 3411 h 5363145"/>
                <a:gd name="connsiteX2" fmla="*/ 3875468 w 4679875"/>
                <a:gd name="connsiteY2" fmla="*/ 3411 h 5363145"/>
                <a:gd name="connsiteX3" fmla="*/ 4679875 w 4679875"/>
                <a:gd name="connsiteY3" fmla="*/ 914498 h 5363145"/>
                <a:gd name="connsiteX4" fmla="*/ 4359835 w 4679875"/>
                <a:gd name="connsiteY4" fmla="*/ 3049978 h 5363145"/>
                <a:gd name="connsiteX5" fmla="*/ 3204908 w 4679875"/>
                <a:gd name="connsiteY5" fmla="*/ 5363145 h 5363145"/>
                <a:gd name="connsiteX6" fmla="*/ 1246367 w 4679875"/>
                <a:gd name="connsiteY6" fmla="*/ 5347905 h 5363145"/>
                <a:gd name="connsiteX7" fmla="*/ 274320 w 4679875"/>
                <a:gd name="connsiteY7" fmla="*/ 2905198 h 5363145"/>
                <a:gd name="connsiteX8" fmla="*/ 0 w 4679875"/>
                <a:gd name="connsiteY8" fmla="*/ 442058 h 5363145"/>
                <a:gd name="connsiteX0" fmla="*/ 0 w 4679875"/>
                <a:gd name="connsiteY0" fmla="*/ 442058 h 5363145"/>
                <a:gd name="connsiteX1" fmla="*/ 926327 w 4679875"/>
                <a:gd name="connsiteY1" fmla="*/ 3411 h 5363145"/>
                <a:gd name="connsiteX2" fmla="*/ 3875468 w 4679875"/>
                <a:gd name="connsiteY2" fmla="*/ 3411 h 5363145"/>
                <a:gd name="connsiteX3" fmla="*/ 4679875 w 4679875"/>
                <a:gd name="connsiteY3" fmla="*/ 914498 h 5363145"/>
                <a:gd name="connsiteX4" fmla="*/ 4359835 w 4679875"/>
                <a:gd name="connsiteY4" fmla="*/ 3049978 h 5363145"/>
                <a:gd name="connsiteX5" fmla="*/ 3204908 w 4679875"/>
                <a:gd name="connsiteY5" fmla="*/ 5363145 h 5363145"/>
                <a:gd name="connsiteX6" fmla="*/ 1246367 w 4679875"/>
                <a:gd name="connsiteY6" fmla="*/ 5347905 h 5363145"/>
                <a:gd name="connsiteX7" fmla="*/ 274320 w 4679875"/>
                <a:gd name="connsiteY7" fmla="*/ 2905198 h 5363145"/>
                <a:gd name="connsiteX8" fmla="*/ 0 w 4679875"/>
                <a:gd name="connsiteY8" fmla="*/ 442058 h 5363145"/>
                <a:gd name="connsiteX0" fmla="*/ 0 w 4679875"/>
                <a:gd name="connsiteY0" fmla="*/ 442058 h 5363145"/>
                <a:gd name="connsiteX1" fmla="*/ 926327 w 4679875"/>
                <a:gd name="connsiteY1" fmla="*/ 3411 h 5363145"/>
                <a:gd name="connsiteX2" fmla="*/ 3875468 w 4679875"/>
                <a:gd name="connsiteY2" fmla="*/ 3411 h 5363145"/>
                <a:gd name="connsiteX3" fmla="*/ 4679875 w 4679875"/>
                <a:gd name="connsiteY3" fmla="*/ 914498 h 5363145"/>
                <a:gd name="connsiteX4" fmla="*/ 4276015 w 4679875"/>
                <a:gd name="connsiteY4" fmla="*/ 3042358 h 5363145"/>
                <a:gd name="connsiteX5" fmla="*/ 3204908 w 4679875"/>
                <a:gd name="connsiteY5" fmla="*/ 5363145 h 5363145"/>
                <a:gd name="connsiteX6" fmla="*/ 1246367 w 4679875"/>
                <a:gd name="connsiteY6" fmla="*/ 5347905 h 5363145"/>
                <a:gd name="connsiteX7" fmla="*/ 274320 w 4679875"/>
                <a:gd name="connsiteY7" fmla="*/ 2905198 h 5363145"/>
                <a:gd name="connsiteX8" fmla="*/ 0 w 4679875"/>
                <a:gd name="connsiteY8" fmla="*/ 442058 h 5363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79875" h="5363145">
                  <a:moveTo>
                    <a:pt x="0" y="442058"/>
                  </a:moveTo>
                  <a:cubicBezTo>
                    <a:pt x="7620" y="-67945"/>
                    <a:pt x="431564" y="3411"/>
                    <a:pt x="926327" y="3411"/>
                  </a:cubicBezTo>
                  <a:lnTo>
                    <a:pt x="3875468" y="3411"/>
                  </a:lnTo>
                  <a:cubicBezTo>
                    <a:pt x="4370231" y="3411"/>
                    <a:pt x="4679875" y="419735"/>
                    <a:pt x="4679875" y="914498"/>
                  </a:cubicBezTo>
                  <a:lnTo>
                    <a:pt x="4276015" y="3042358"/>
                  </a:lnTo>
                  <a:cubicBezTo>
                    <a:pt x="4154095" y="3552361"/>
                    <a:pt x="3699671" y="5363145"/>
                    <a:pt x="3204908" y="5363145"/>
                  </a:cubicBezTo>
                  <a:lnTo>
                    <a:pt x="1246367" y="5347905"/>
                  </a:lnTo>
                  <a:cubicBezTo>
                    <a:pt x="751604" y="5347905"/>
                    <a:pt x="502920" y="3902881"/>
                    <a:pt x="274320" y="2905198"/>
                  </a:cubicBezTo>
                  <a:cubicBezTo>
                    <a:pt x="124460" y="2030811"/>
                    <a:pt x="20320" y="1415505"/>
                    <a:pt x="0" y="442058"/>
                  </a:cubicBezTo>
                  <a:close/>
                </a:path>
              </a:pathLst>
            </a:custGeom>
            <a:solidFill>
              <a:srgbClr val="2E75B6">
                <a:alpha val="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59187" y="908579"/>
              <a:ext cx="2179764" cy="366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A4D68"/>
                  </a:solidFill>
                </a:rPr>
                <a:t>Optique biomédicale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6987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77565"/>
            <a:ext cx="10515600" cy="916589"/>
          </a:xfrm>
        </p:spPr>
        <p:txBody>
          <a:bodyPr>
            <a:normAutofit/>
          </a:bodyPr>
          <a:lstStyle/>
          <a:p>
            <a:r>
              <a:rPr lang="fr-FR" dirty="0"/>
              <a:t>Diffusion et vision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67" name="Groupe 66"/>
          <p:cNvGrpSpPr/>
          <p:nvPr/>
        </p:nvGrpSpPr>
        <p:grpSpPr>
          <a:xfrm>
            <a:off x="191344" y="984739"/>
            <a:ext cx="8532311" cy="5635600"/>
            <a:chOff x="524372" y="986227"/>
            <a:chExt cx="6423892" cy="4242970"/>
          </a:xfrm>
        </p:grpSpPr>
        <p:grpSp>
          <p:nvGrpSpPr>
            <p:cNvPr id="68" name="Groupe 17"/>
            <p:cNvGrpSpPr/>
            <p:nvPr/>
          </p:nvGrpSpPr>
          <p:grpSpPr>
            <a:xfrm>
              <a:off x="524372" y="986227"/>
              <a:ext cx="6423892" cy="4242970"/>
              <a:chOff x="524372" y="986228"/>
              <a:chExt cx="6423892" cy="4242972"/>
            </a:xfrm>
          </p:grpSpPr>
          <p:grpSp>
            <p:nvGrpSpPr>
              <p:cNvPr id="70" name="Groupe 21"/>
              <p:cNvGrpSpPr/>
              <p:nvPr/>
            </p:nvGrpSpPr>
            <p:grpSpPr>
              <a:xfrm>
                <a:off x="524372" y="986228"/>
                <a:ext cx="6423892" cy="4242972"/>
                <a:chOff x="524372" y="986228"/>
                <a:chExt cx="6423892" cy="4242972"/>
              </a:xfrm>
            </p:grpSpPr>
            <p:grpSp>
              <p:nvGrpSpPr>
                <p:cNvPr id="73" name="Groupe 4"/>
                <p:cNvGrpSpPr/>
                <p:nvPr/>
              </p:nvGrpSpPr>
              <p:grpSpPr>
                <a:xfrm>
                  <a:off x="524372" y="986228"/>
                  <a:ext cx="6423892" cy="4242972"/>
                  <a:chOff x="524372" y="986228"/>
                  <a:chExt cx="6423892" cy="4242972"/>
                </a:xfrm>
              </p:grpSpPr>
              <p:grpSp>
                <p:nvGrpSpPr>
                  <p:cNvPr id="76" name="Groupe 3"/>
                  <p:cNvGrpSpPr/>
                  <p:nvPr/>
                </p:nvGrpSpPr>
                <p:grpSpPr>
                  <a:xfrm>
                    <a:off x="524372" y="986228"/>
                    <a:ext cx="6279875" cy="4242972"/>
                    <a:chOff x="524372" y="986228"/>
                    <a:chExt cx="6279875" cy="4242972"/>
                  </a:xfrm>
                </p:grpSpPr>
                <p:grpSp>
                  <p:nvGrpSpPr>
                    <p:cNvPr id="78" name="Groupe 2"/>
                    <p:cNvGrpSpPr/>
                    <p:nvPr/>
                  </p:nvGrpSpPr>
                  <p:grpSpPr>
                    <a:xfrm>
                      <a:off x="755576" y="986228"/>
                      <a:ext cx="6048671" cy="4242972"/>
                      <a:chOff x="755576" y="986228"/>
                      <a:chExt cx="6048671" cy="4242972"/>
                    </a:xfrm>
                  </p:grpSpPr>
                  <p:pic>
                    <p:nvPicPr>
                      <p:cNvPr id="80" name="Picture 2" descr="C:\Users\PIERREMARIECURIE\Desktop\romain\Présentations\Seminaire_interne_LOB\Presentation\Intro\Eye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986228"/>
                        <a:ext cx="4283477" cy="31218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81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/>
                      <a:srcRect b="34674"/>
                      <a:stretch>
                        <a:fillRect/>
                      </a:stretch>
                    </p:blipFill>
                    <p:spPr bwMode="auto">
                      <a:xfrm rot="5400000">
                        <a:off x="4447623" y="1623460"/>
                        <a:ext cx="2927348" cy="178590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grpSp>
                    <p:nvGrpSpPr>
                      <p:cNvPr id="82" name="Group 5"/>
                      <p:cNvGrpSpPr/>
                      <p:nvPr/>
                    </p:nvGrpSpPr>
                    <p:grpSpPr>
                      <a:xfrm>
                        <a:off x="1811555" y="3112213"/>
                        <a:ext cx="3616330" cy="2116987"/>
                        <a:chOff x="3012072" y="2452638"/>
                        <a:chExt cx="3384463" cy="2116987"/>
                      </a:xfrm>
                    </p:grpSpPr>
                    <p:sp>
                      <p:nvSpPr>
                        <p:cNvPr id="83" name="Freeform 16"/>
                        <p:cNvSpPr>
                          <a:spLocks/>
                        </p:cNvSpPr>
                        <p:nvPr/>
                      </p:nvSpPr>
                      <p:spPr bwMode="auto">
                        <a:xfrm rot="9181375" flipH="1">
                          <a:off x="3012072" y="2452638"/>
                          <a:ext cx="213993" cy="1481760"/>
                        </a:xfrm>
                        <a:custGeom>
                          <a:avLst/>
                          <a:gdLst>
                            <a:gd name="T0" fmla="*/ 592 w 688"/>
                            <a:gd name="T1" fmla="*/ 0 h 2256"/>
                            <a:gd name="T2" fmla="*/ 16 w 688"/>
                            <a:gd name="T3" fmla="*/ 1200 h 2256"/>
                            <a:gd name="T4" fmla="*/ 688 w 688"/>
                            <a:gd name="T5" fmla="*/ 2256 h 2256"/>
                            <a:gd name="T6" fmla="*/ 0 60000 65536"/>
                            <a:gd name="T7" fmla="*/ 0 60000 65536"/>
                            <a:gd name="T8" fmla="*/ 0 60000 65536"/>
                            <a:gd name="T9" fmla="*/ 0 w 688"/>
                            <a:gd name="T10" fmla="*/ 0 h 2256"/>
                            <a:gd name="T11" fmla="*/ 688 w 688"/>
                            <a:gd name="T12" fmla="*/ 2256 h 225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688" h="2256">
                              <a:moveTo>
                                <a:pt x="592" y="0"/>
                              </a:moveTo>
                              <a:cubicBezTo>
                                <a:pt x="296" y="412"/>
                                <a:pt x="0" y="824"/>
                                <a:pt x="16" y="1200"/>
                              </a:cubicBezTo>
                              <a:cubicBezTo>
                                <a:pt x="32" y="1576"/>
                                <a:pt x="568" y="2072"/>
                                <a:pt x="688" y="2256"/>
                              </a:cubicBezTo>
                            </a:path>
                          </a:pathLst>
                        </a:custGeom>
                        <a:noFill/>
                        <a:ln w="38100" cap="flat" cmpd="sng">
                          <a:solidFill>
                            <a:srgbClr val="FF6600"/>
                          </a:solidFill>
                          <a:prstDash val="sysDash"/>
                          <a:round/>
                          <a:headEnd type="stealth" w="lg" len="lg"/>
                          <a:tailEnd type="none" w="med" len="med"/>
                        </a:ln>
                      </p:spPr>
                      <p:txBody>
                        <a:bodyPr/>
                        <a:lstStyle/>
                        <a:p>
                          <a:pPr defTabSz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fr-FR" sz="3200" b="1">
                            <a:solidFill>
                              <a:srgbClr val="5F5F5F"/>
                            </a:solidFill>
                            <a:latin typeface="AvantGarde Regular" pitchFamily="-110" charset="0"/>
                          </a:endParaRPr>
                        </a:p>
                      </p:txBody>
                    </p:sp>
                    <p:sp>
                      <p:nvSpPr>
                        <p:cNvPr id="84" name="Freeform 16"/>
                        <p:cNvSpPr>
                          <a:spLocks/>
                        </p:cNvSpPr>
                        <p:nvPr/>
                      </p:nvSpPr>
                      <p:spPr bwMode="auto">
                        <a:xfrm rot="2590144" flipH="1">
                          <a:off x="6067680" y="3188007"/>
                          <a:ext cx="328855" cy="789901"/>
                        </a:xfrm>
                        <a:custGeom>
                          <a:avLst/>
                          <a:gdLst>
                            <a:gd name="T0" fmla="*/ 592 w 688"/>
                            <a:gd name="T1" fmla="*/ 0 h 2256"/>
                            <a:gd name="T2" fmla="*/ 16 w 688"/>
                            <a:gd name="T3" fmla="*/ 1200 h 2256"/>
                            <a:gd name="T4" fmla="*/ 688 w 688"/>
                            <a:gd name="T5" fmla="*/ 2256 h 2256"/>
                            <a:gd name="T6" fmla="*/ 0 60000 65536"/>
                            <a:gd name="T7" fmla="*/ 0 60000 65536"/>
                            <a:gd name="T8" fmla="*/ 0 60000 65536"/>
                            <a:gd name="T9" fmla="*/ 0 w 688"/>
                            <a:gd name="T10" fmla="*/ 0 h 2256"/>
                            <a:gd name="T11" fmla="*/ 688 w 688"/>
                            <a:gd name="T12" fmla="*/ 2256 h 2256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688" h="2256">
                              <a:moveTo>
                                <a:pt x="592" y="0"/>
                              </a:moveTo>
                              <a:cubicBezTo>
                                <a:pt x="296" y="412"/>
                                <a:pt x="0" y="824"/>
                                <a:pt x="16" y="1200"/>
                              </a:cubicBezTo>
                              <a:cubicBezTo>
                                <a:pt x="32" y="1576"/>
                                <a:pt x="568" y="2072"/>
                                <a:pt x="688" y="2256"/>
                              </a:cubicBezTo>
                            </a:path>
                          </a:pathLst>
                        </a:custGeom>
                        <a:noFill/>
                        <a:ln w="38100" cap="flat" cmpd="sng">
                          <a:solidFill>
                            <a:srgbClr val="FF6600"/>
                          </a:solidFill>
                          <a:prstDash val="sysDash"/>
                          <a:round/>
                          <a:headEnd type="stealth" w="lg" len="lg"/>
                          <a:tailEnd type="none" w="med" len="med"/>
                        </a:ln>
                      </p:spPr>
                      <p:txBody>
                        <a:bodyPr/>
                        <a:lstStyle/>
                        <a:p>
                          <a:pPr defTabSz="914400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endParaRPr lang="fr-FR" sz="3200" b="1">
                            <a:solidFill>
                              <a:srgbClr val="5F5F5F"/>
                            </a:solidFill>
                            <a:latin typeface="AvantGarde Regular" pitchFamily="-110" charset="0"/>
                          </a:endParaRPr>
                        </a:p>
                      </p:txBody>
                    </p:sp>
                    <p:pic>
                      <p:nvPicPr>
                        <p:cNvPr id="85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4" cstate="print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BEBA8EAE-BF5A-486C-A8C5-ECC9F3942E4B}">
                              <a14:imgProps xmlns:a14="http://schemas.microsoft.com/office/drawing/2010/main">
                                <a14:imgLayer r:embed="rId5">
                                  <a14:imgEffect>
                                    <a14:saturation sat="0"/>
                                  </a14:imgEffect>
                                </a14:imgLayer>
                              </a14:imgProps>
                            </a:ext>
                          </a:extLst>
                        </a:blip>
                        <a:srcRect t="988" r="34401" b="16963"/>
                        <a:stretch/>
                      </p:blipFill>
                      <p:spPr bwMode="auto">
                        <a:xfrm>
                          <a:off x="3562848" y="3675673"/>
                          <a:ext cx="2472877" cy="893952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grpSp>
                </p:grpSp>
                <p:sp>
                  <p:nvSpPr>
                    <p:cNvPr id="79" name="Rectangle 1"/>
                    <p:cNvSpPr/>
                    <p:nvPr/>
                  </p:nvSpPr>
                  <p:spPr>
                    <a:xfrm>
                      <a:off x="524372" y="1026220"/>
                      <a:ext cx="3510142" cy="215443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800" dirty="0"/>
                        <a:t>https://www.boydvision.ca/how-custom-lasik-works</a:t>
                      </a:r>
                    </a:p>
                  </p:txBody>
                </p:sp>
              </p:grpSp>
              <p:sp>
                <p:nvSpPr>
                  <p:cNvPr id="77" name="ZoneTexte 10"/>
                  <p:cNvSpPr txBox="1"/>
                  <p:nvPr/>
                </p:nvSpPr>
                <p:spPr>
                  <a:xfrm>
                    <a:off x="5324199" y="4027088"/>
                    <a:ext cx="1624065" cy="3358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50" b="1" dirty="0"/>
                      <a:t>van den Berg </a:t>
                    </a:r>
                    <a:r>
                      <a:rPr lang="en-US" sz="1050" b="1" i="1" dirty="0"/>
                      <a:t>et al</a:t>
                    </a:r>
                    <a:r>
                      <a:rPr lang="en-US" sz="1050" b="1" dirty="0"/>
                      <a:t>,</a:t>
                    </a:r>
                  </a:p>
                  <a:p>
                    <a:pPr algn="ctr"/>
                    <a:r>
                      <a:rPr lang="en-US" sz="1050" b="1" dirty="0"/>
                      <a:t> Encyclopedia of the eye, 2010</a:t>
                    </a:r>
                  </a:p>
                </p:txBody>
              </p:sp>
            </p:grpSp>
            <p:sp>
              <p:nvSpPr>
                <p:cNvPr id="74" name="Rectangle 73"/>
                <p:cNvSpPr/>
                <p:nvPr/>
              </p:nvSpPr>
              <p:spPr>
                <a:xfrm>
                  <a:off x="4355976" y="2276872"/>
                  <a:ext cx="648072" cy="504056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75" name="Connecteur droit 74"/>
                <p:cNvCxnSpPr/>
                <p:nvPr/>
              </p:nvCxnSpPr>
              <p:spPr>
                <a:xfrm flipV="1">
                  <a:off x="4155827" y="1988840"/>
                  <a:ext cx="685838" cy="670298"/>
                </a:xfrm>
                <a:prstGeom prst="line">
                  <a:avLst/>
                </a:prstGeom>
                <a:ln w="12700">
                  <a:prstDash val="soli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Rectangle 70"/>
              <p:cNvSpPr/>
              <p:nvPr/>
            </p:nvSpPr>
            <p:spPr>
              <a:xfrm>
                <a:off x="1259632" y="2014240"/>
                <a:ext cx="504056" cy="14401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2" name="Connecteur droit 71"/>
              <p:cNvCxnSpPr/>
              <p:nvPr/>
            </p:nvCxnSpPr>
            <p:spPr>
              <a:xfrm flipH="1" flipV="1">
                <a:off x="4164335" y="2799978"/>
                <a:ext cx="685838" cy="670298"/>
              </a:xfrm>
              <a:prstGeom prst="line">
                <a:avLst/>
              </a:prstGeom>
              <a:ln w="12700">
                <a:prstDash val="soli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9" name="Rectangle 68"/>
            <p:cNvSpPr/>
            <p:nvPr/>
          </p:nvSpPr>
          <p:spPr>
            <a:xfrm>
              <a:off x="2483768" y="1052736"/>
              <a:ext cx="1224136" cy="28803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62AB959-F71A-49AB-B5C2-112413E267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-1" r="49444" b="358"/>
          <a:stretch/>
        </p:blipFill>
        <p:spPr>
          <a:xfrm>
            <a:off x="9001903" y="1968193"/>
            <a:ext cx="2880000" cy="3132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5E02DD9-F86E-461A-96C5-E0EF0B3DB62D}"/>
              </a:ext>
            </a:extLst>
          </p:cNvPr>
          <p:cNvSpPr txBox="1"/>
          <p:nvPr/>
        </p:nvSpPr>
        <p:spPr>
          <a:xfrm>
            <a:off x="9180807" y="4823473"/>
            <a:ext cx="2538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van den Berg group, Amsterdam</a:t>
            </a:r>
          </a:p>
        </p:txBody>
      </p:sp>
    </p:spTree>
    <p:extLst>
      <p:ext uri="{BB962C8B-B14F-4D97-AF65-F5344CB8AC3E}">
        <p14:creationId xmlns:p14="http://schemas.microsoft.com/office/powerpoint/2010/main" val="655976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e 40"/>
          <p:cNvGrpSpPr/>
          <p:nvPr/>
        </p:nvGrpSpPr>
        <p:grpSpPr>
          <a:xfrm>
            <a:off x="69853" y="2293963"/>
            <a:ext cx="4731277" cy="2846074"/>
            <a:chOff x="443079" y="713173"/>
            <a:chExt cx="4747948" cy="2925946"/>
          </a:xfrm>
        </p:grpSpPr>
        <p:pic>
          <p:nvPicPr>
            <p:cNvPr id="42" name="Grafik 1">
              <a:extLst>
                <a:ext uri="{FF2B5EF4-FFF2-40B4-BE49-F238E27FC236}">
                  <a16:creationId xmlns:a16="http://schemas.microsoft.com/office/drawing/2014/main" id="{6A66C2CE-3D72-4918-9F3B-04FF0C334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079" y="713173"/>
              <a:ext cx="4747948" cy="2925946"/>
            </a:xfrm>
            <a:prstGeom prst="rect">
              <a:avLst/>
            </a:prstGeom>
          </p:spPr>
        </p:pic>
        <p:sp>
          <p:nvSpPr>
            <p:cNvPr id="43" name="ZoneTexte 10">
              <a:extLst>
                <a:ext uri="{FF2B5EF4-FFF2-40B4-BE49-F238E27FC236}">
                  <a16:creationId xmlns:a16="http://schemas.microsoft.com/office/drawing/2014/main" id="{6C605EE4-16E2-4C11-9992-A31361BB78D3}"/>
                </a:ext>
              </a:extLst>
            </p:cNvPr>
            <p:cNvSpPr txBox="1"/>
            <p:nvPr/>
          </p:nvSpPr>
          <p:spPr>
            <a:xfrm>
              <a:off x="443079" y="3082026"/>
              <a:ext cx="2016224" cy="261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50" dirty="0">
                  <a:solidFill>
                    <a:schemeClr val="bg2">
                      <a:lumMod val="75000"/>
                    </a:schemeClr>
                  </a:solidFill>
                  <a:latin typeface="Garamond" panose="02020404030301010803" pitchFamily="18" charset="0"/>
                </a:rPr>
                <a:t>Source: www.discoveryeye. org</a:t>
              </a:r>
            </a:p>
          </p:txBody>
        </p:sp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47AD-D487-464F-8D70-032B960EE960}" type="slidenum">
              <a:rPr lang="fr-FR" smtClean="0"/>
              <a:t>28</a:t>
            </a:fld>
            <a:endParaRPr lang="fr-FR"/>
          </a:p>
        </p:txBody>
      </p:sp>
      <p:sp>
        <p:nvSpPr>
          <p:cNvPr id="21" name="Titre 7"/>
          <p:cNvSpPr txBox="1">
            <a:spLocks/>
          </p:cNvSpPr>
          <p:nvPr/>
        </p:nvSpPr>
        <p:spPr>
          <a:xfrm>
            <a:off x="335360" y="234000"/>
            <a:ext cx="11856640" cy="576000"/>
          </a:xfrm>
          <a:prstGeom prst="rect">
            <a:avLst/>
          </a:prstGeom>
        </p:spPr>
        <p:txBody>
          <a:bodyPr vert="horz" lIns="180000" tIns="10800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C5B7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>
                <a:solidFill>
                  <a:schemeClr val="tx1"/>
                </a:solidFill>
              </a:rPr>
              <a:t>Architecture cornéenne et transparence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934" y="940291"/>
            <a:ext cx="6939840" cy="54354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281683" y="1816031"/>
                <a:ext cx="1231526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 err="1"/>
                  <a:t>fibrilles</a:t>
                </a:r>
                <a:r>
                  <a:rPr lang="en-GB" sz="1600" dirty="0"/>
                  <a:t> de </a:t>
                </a:r>
                <a:r>
                  <a:rPr lang="en-GB" sz="1600" dirty="0" err="1"/>
                  <a:t>collagène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600" dirty="0"/>
                      <m:t>⌀</m:t>
                    </m:r>
                    <m:r>
                      <a:rPr lang="en-GB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30 </m:t>
                    </m:r>
                    <m:r>
                      <m:rPr>
                        <m:sty m:val="p"/>
                      </m:rPr>
                      <a:rPr lang="fr-FR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nm</m:t>
                    </m:r>
                  </m:oMath>
                </a14:m>
                <a:endParaRPr lang="fr-FR" sz="1600" b="0" dirty="0">
                  <a:ea typeface="Cambria Math" panose="02040503050406030204" pitchFamily="18" charset="0"/>
                </a:endParaRPr>
              </a:p>
              <a:p>
                <a:pPr algn="ctr"/>
                <a:endParaRPr lang="en-GB" sz="1600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1683" y="1816031"/>
                <a:ext cx="1231526" cy="1077218"/>
              </a:xfrm>
              <a:prstGeom prst="rect">
                <a:avLst/>
              </a:prstGeom>
              <a:blipFill>
                <a:blip r:embed="rId5"/>
                <a:stretch>
                  <a:fillRect t="-16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683" y="2630549"/>
            <a:ext cx="1242675" cy="525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/>
              <p:cNvSpPr txBox="1"/>
              <p:nvPr/>
            </p:nvSpPr>
            <p:spPr>
              <a:xfrm>
                <a:off x="5292832" y="3301279"/>
                <a:ext cx="1231526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 err="1"/>
                  <a:t>lamelles</a:t>
                </a:r>
                <a:endParaRPr lang="en-GB" sz="16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~2−3 µ</m:t>
                      </m:r>
                      <m:r>
                        <m:rPr>
                          <m:sty m:val="p"/>
                        </m:rPr>
                        <a:rPr lang="fr-FR" sz="12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fr-FR" sz="1200" b="0" dirty="0">
                  <a:ea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10−500 µ</m:t>
                      </m:r>
                      <m:r>
                        <m:rPr>
                          <m:sty m:val="p"/>
                        </m:rPr>
                        <a:rPr lang="fr-FR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fr-FR" sz="1200" b="0" dirty="0">
                  <a:ea typeface="Cambria Math" panose="02040503050406030204" pitchFamily="18" charset="0"/>
                </a:endParaRPr>
              </a:p>
              <a:p>
                <a:pPr algn="ctr"/>
                <a:endParaRPr lang="en-GB" sz="1600" dirty="0"/>
              </a:p>
            </p:txBody>
          </p:sp>
        </mc:Choice>
        <mc:Fallback xmlns="">
          <p:sp>
            <p:nvSpPr>
              <p:cNvPr id="35" name="ZoneTexte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832" y="3301279"/>
                <a:ext cx="1231526" cy="954107"/>
              </a:xfrm>
              <a:prstGeom prst="rect">
                <a:avLst/>
              </a:prstGeom>
              <a:blipFill>
                <a:blip r:embed="rId7"/>
                <a:stretch>
                  <a:fillRect t="-192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859" y="3999209"/>
            <a:ext cx="1259941" cy="602226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5303274" y="4713798"/>
            <a:ext cx="12315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tissu</a:t>
            </a:r>
            <a:endParaRPr lang="en-GB" sz="1600" dirty="0"/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332" y="3255658"/>
            <a:ext cx="649072" cy="1026736"/>
          </a:xfrm>
          <a:prstGeom prst="rect">
            <a:avLst/>
          </a:prstGeom>
        </p:spPr>
      </p:pic>
      <p:cxnSp>
        <p:nvCxnSpPr>
          <p:cNvPr id="53" name="Connecteur droit avec flèche 52"/>
          <p:cNvCxnSpPr/>
          <p:nvPr/>
        </p:nvCxnSpPr>
        <p:spPr>
          <a:xfrm flipV="1">
            <a:off x="3132868" y="2497318"/>
            <a:ext cx="2026066" cy="9986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>
            <a:off x="3132868" y="3552759"/>
            <a:ext cx="2022511" cy="3288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>
            <a:off x="3132868" y="3658020"/>
            <a:ext cx="2022511" cy="127905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69853" y="5276464"/>
            <a:ext cx="46490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(a),(c) </a:t>
            </a:r>
            <a:r>
              <a:rPr lang="en-US" sz="1000" dirty="0"/>
              <a:t>Lewis et al. (2010). Structure, </a:t>
            </a:r>
            <a:r>
              <a:rPr lang="en-GB" sz="1000" dirty="0"/>
              <a:t>18(2) :239–245.</a:t>
            </a:r>
          </a:p>
          <a:p>
            <a:r>
              <a:rPr lang="en-GB" sz="1000" dirty="0"/>
              <a:t>(b) </a:t>
            </a:r>
            <a:r>
              <a:rPr lang="en-US" sz="1000" dirty="0"/>
              <a:t>Cheng and Pinsky (2013). Journal of the Royal </a:t>
            </a:r>
            <a:r>
              <a:rPr lang="en-GB" sz="1000" dirty="0"/>
              <a:t>Society Interface, 10(87) :20130512.</a:t>
            </a:r>
          </a:p>
          <a:p>
            <a:r>
              <a:rPr lang="en-GB" sz="1000" dirty="0"/>
              <a:t>(d),(e) </a:t>
            </a:r>
            <a:r>
              <a:rPr lang="en-GB" sz="1000" dirty="0" err="1"/>
              <a:t>Michèle</a:t>
            </a:r>
            <a:r>
              <a:rPr lang="en-GB" sz="1000" dirty="0"/>
              <a:t> </a:t>
            </a:r>
            <a:r>
              <a:rPr lang="en-GB" sz="1000" dirty="0" err="1"/>
              <a:t>Salvoldelli</a:t>
            </a:r>
            <a:r>
              <a:rPr lang="en-GB" sz="1000" dirty="0"/>
              <a:t>, </a:t>
            </a:r>
            <a:r>
              <a:rPr lang="en-GB" sz="1000" dirty="0" err="1"/>
              <a:t>Hôtel</a:t>
            </a:r>
            <a:r>
              <a:rPr lang="en-GB" sz="1000" dirty="0"/>
              <a:t> </a:t>
            </a:r>
            <a:r>
              <a:rPr lang="en-GB" sz="1000" dirty="0" err="1"/>
              <a:t>Dieu</a:t>
            </a:r>
            <a:r>
              <a:rPr lang="en-GB" sz="1000" dirty="0"/>
              <a:t> hospital, Paris</a:t>
            </a:r>
          </a:p>
          <a:p>
            <a:r>
              <a:rPr lang="en-GB" sz="1000" dirty="0"/>
              <a:t>(f) </a:t>
            </a:r>
            <a:r>
              <a:rPr lang="de-DE" sz="1000" dirty="0" err="1"/>
              <a:t>Radner</a:t>
            </a:r>
            <a:r>
              <a:rPr lang="de-DE" sz="1000" dirty="0"/>
              <a:t> et al </a:t>
            </a:r>
            <a:r>
              <a:rPr lang="en-US" sz="1000" dirty="0"/>
              <a:t>(1998). </a:t>
            </a:r>
            <a:r>
              <a:rPr lang="en-GB" sz="1000" dirty="0"/>
              <a:t>Cornea, 17(5) :537–543</a:t>
            </a:r>
          </a:p>
          <a:p>
            <a:r>
              <a:rPr lang="en-GB" sz="1000" dirty="0"/>
              <a:t>(g) </a:t>
            </a:r>
            <a:r>
              <a:rPr lang="en-GB" sz="1000" dirty="0" err="1"/>
              <a:t>Crotti</a:t>
            </a:r>
            <a:r>
              <a:rPr lang="en-GB" sz="1000" dirty="0"/>
              <a:t> et al</a:t>
            </a:r>
            <a:r>
              <a:rPr lang="en-US" sz="1000" dirty="0"/>
              <a:t> (2013). IOVS</a:t>
            </a:r>
            <a:r>
              <a:rPr lang="en-GB" sz="1000" dirty="0"/>
              <a:t>, 54(5) :3340</a:t>
            </a:r>
          </a:p>
          <a:p>
            <a:r>
              <a:rPr lang="en-GB" sz="1000" dirty="0"/>
              <a:t>(h) data from </a:t>
            </a:r>
            <a:r>
              <a:rPr lang="en-US" sz="1000" dirty="0"/>
              <a:t>Hayes et al. (2007). The Anatomical Record : Integrative Anatomy and</a:t>
            </a:r>
          </a:p>
          <a:p>
            <a:r>
              <a:rPr lang="en-US" sz="1000" dirty="0"/>
              <a:t>Evolutionary Biology, 290(12) :1542–1550.</a:t>
            </a:r>
          </a:p>
          <a:p>
            <a:r>
              <a:rPr lang="en-GB" sz="1000" dirty="0"/>
              <a:t>Figure reproduced from </a:t>
            </a:r>
            <a:r>
              <a:rPr lang="en-GB" sz="1000" dirty="0" err="1"/>
              <a:t>Clothilde</a:t>
            </a:r>
            <a:r>
              <a:rPr lang="en-GB" sz="1000" dirty="0"/>
              <a:t> </a:t>
            </a:r>
            <a:r>
              <a:rPr lang="en-GB" sz="1000" dirty="0" err="1"/>
              <a:t>Raoux</a:t>
            </a:r>
            <a:r>
              <a:rPr lang="en-GB" sz="1000" dirty="0"/>
              <a:t>, PhD thesis, PhD thesis, theses.fr</a:t>
            </a:r>
          </a:p>
        </p:txBody>
      </p:sp>
    </p:spTree>
    <p:extLst>
      <p:ext uri="{BB962C8B-B14F-4D97-AF65-F5344CB8AC3E}">
        <p14:creationId xmlns:p14="http://schemas.microsoft.com/office/powerpoint/2010/main" val="81956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  <p:bldP spid="36" grpId="0" animBg="1"/>
      <p:bldP spid="6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360" y="15205"/>
            <a:ext cx="11521280" cy="1325563"/>
          </a:xfrm>
        </p:spPr>
        <p:txBody>
          <a:bodyPr/>
          <a:lstStyle/>
          <a:p>
            <a:r>
              <a:rPr lang="fr-FR" dirty="0"/>
              <a:t>Modèle physique de la transparence cornéenne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E4C5DC-5624-47DD-9F45-4F849E9D4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193" r="2916"/>
          <a:stretch/>
        </p:blipFill>
        <p:spPr>
          <a:xfrm>
            <a:off x="901945" y="4154372"/>
            <a:ext cx="3058567" cy="2581704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15BD76A6-6E8F-4228-8AA9-EC45CF49907D}"/>
              </a:ext>
            </a:extLst>
          </p:cNvPr>
          <p:cNvGrpSpPr/>
          <p:nvPr/>
        </p:nvGrpSpPr>
        <p:grpSpPr>
          <a:xfrm>
            <a:off x="7212688" y="5528937"/>
            <a:ext cx="2520280" cy="576064"/>
            <a:chOff x="7320136" y="6093296"/>
            <a:chExt cx="2520280" cy="576064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905E2E0A-E37B-4864-A660-8A4E5BBB13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0136" y="6093296"/>
              <a:ext cx="2520280" cy="5760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BC3AE90A-E2F0-49F6-87D8-333005F482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20136" y="6093296"/>
              <a:ext cx="2376264" cy="57606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09833E4C-55A8-4151-B5F8-6EFB47638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" r="36487"/>
          <a:stretch/>
        </p:blipFill>
        <p:spPr>
          <a:xfrm>
            <a:off x="119336" y="1594494"/>
            <a:ext cx="5076000" cy="2218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36AE204-3B05-4702-A97A-B3CEC87C0340}"/>
                  </a:ext>
                </a:extLst>
              </p:cNvPr>
              <p:cNvSpPr txBox="1"/>
              <p:nvPr/>
            </p:nvSpPr>
            <p:spPr>
              <a:xfrm>
                <a:off x="5556504" y="1268760"/>
                <a:ext cx="6084112" cy="5021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Équation de transfert radiatif pour la « </a:t>
                </a:r>
                <a:r>
                  <a:rPr lang="fr-FR" dirty="0" err="1"/>
                  <a:t>luminence</a:t>
                </a:r>
                <a:r>
                  <a:rPr lang="fr-FR" dirty="0"/>
                  <a:t> »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fr-FR" dirty="0"/>
                  <a:t>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func>
                        <m:func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perte</m:t>
                          </m:r>
                        </m:lim>
                      </m:limLow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ℓ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den>
                              </m:f>
                              <m:nary>
                                <m:naryPr>
                                  <m:limLoc m:val="undOvr"/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p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  <m:d>
                                    <m:d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nary>
                            </m:e>
                          </m:groupChr>
                        </m:e>
                        <m:lim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gain</m:t>
                          </m:r>
                        </m:lim>
                      </m:limLow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.</m:t>
                      </m:r>
                    </m:oMath>
                  </m:oMathPara>
                </a14:m>
                <a:endParaRPr lang="fr-FR" dirty="0"/>
              </a:p>
              <a:p>
                <a:r>
                  <a:rPr lang="fr-FR" dirty="0"/>
                  <a:t>Luminance décomposée en une partie « balistique » et une partie diffusée :</a:t>
                </a:r>
              </a:p>
              <a:p>
                <a:endParaRPr lang="fr-FR" dirty="0"/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bal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fr-FR" b="0" dirty="0"/>
                  <a:t>   avec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𝑏𝑎𝑙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   .</m:t>
                    </m:r>
                  </m:oMath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On obtient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fr-FR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func>
                        <m:func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fr-FR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fr-FR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,0</m:t>
                          </m:r>
                        </m:e>
                      </m:d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36AE204-3B05-4702-A97A-B3CEC87C0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504" y="1268760"/>
                <a:ext cx="6084112" cy="5021118"/>
              </a:xfrm>
              <a:prstGeom prst="rect">
                <a:avLst/>
              </a:prstGeom>
              <a:blipFill>
                <a:blip r:embed="rId3"/>
                <a:stretch>
                  <a:fillRect l="-902" t="-60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5E995-7979-4187-9998-19C48992DD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L’œil humain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5B1DFA7-FA35-4155-997C-09C17DA41F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E7C7C5-D908-489A-9CB7-80E2E919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215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360" y="15205"/>
            <a:ext cx="11521280" cy="1325563"/>
          </a:xfrm>
        </p:spPr>
        <p:txBody>
          <a:bodyPr/>
          <a:lstStyle/>
          <a:p>
            <a:r>
              <a:rPr lang="fr-FR" dirty="0"/>
              <a:t>Section efficace de diffusion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36AE204-3B05-4702-A97A-B3CEC87C0340}"/>
                  </a:ext>
                </a:extLst>
              </p:cNvPr>
              <p:cNvSpPr txBox="1"/>
              <p:nvPr/>
            </p:nvSpPr>
            <p:spPr>
              <a:xfrm>
                <a:off x="1127448" y="1297474"/>
                <a:ext cx="10476600" cy="442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Formule générale :               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num>
                          <m:den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den>
                        </m:f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𝜌𝜎</m:t>
                            </m:r>
                          </m:den>
                        </m:f>
                      </m:sup>
                    </m:sSup>
                  </m:oMath>
                </a14:m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endParaRPr lang="fr-FR" dirty="0"/>
              </a:p>
              <a:p>
                <a:r>
                  <a:rPr lang="fr-FR" dirty="0" err="1"/>
                  <a:t>Kératocytes</a:t>
                </a:r>
                <a:r>
                  <a:rPr lang="fr-FR" dirty="0"/>
                  <a:t> (cellules dans la cornée), « lacs » = diffuseurs isolés et indépendants :</a:t>
                </a:r>
              </a:p>
              <a:p>
                <a:endParaRPr lang="fr-FR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  .</m:t>
                      </m:r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/>
                  <a:t>Fibrilles de collagène = structure diffusante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nary>
                            <m:naryPr>
                              <m:limLoc m:val="undOvr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groupChr>
                                    <m:groupChrPr>
                                      <m:chr m:val="⏟"/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groupChr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fr-FR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d>
                                    </m:e>
                                  </m:groupCh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sSubSup>
                                <m:sSubSup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36AE204-3B05-4702-A97A-B3CEC87C0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48" y="1297474"/>
                <a:ext cx="10476600" cy="4426276"/>
              </a:xfrm>
              <a:prstGeom prst="rect">
                <a:avLst/>
              </a:prstGeom>
              <a:blipFill>
                <a:blip r:embed="rId2"/>
                <a:stretch>
                  <a:fillRect l="-5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28BDE38-207A-44BC-801B-F44EE0B7FE74}"/>
              </a:ext>
            </a:extLst>
          </p:cNvPr>
          <p:cNvCxnSpPr/>
          <p:nvPr/>
        </p:nvCxnSpPr>
        <p:spPr>
          <a:xfrm flipV="1">
            <a:off x="5807968" y="5517232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20991DDF-0F73-4FD0-9F32-E29B98CE1601}"/>
              </a:ext>
            </a:extLst>
          </p:cNvPr>
          <p:cNvSpPr txBox="1"/>
          <p:nvPr/>
        </p:nvSpPr>
        <p:spPr>
          <a:xfrm>
            <a:off x="5375920" y="6156012"/>
            <a:ext cx="2508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densité (surfacique) des fibrilles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E24218E-2184-42E0-8F4C-9BE19E5C0DC3}"/>
              </a:ext>
            </a:extLst>
          </p:cNvPr>
          <p:cNvCxnSpPr>
            <a:cxnSpLocks/>
          </p:cNvCxnSpPr>
          <p:nvPr/>
        </p:nvCxnSpPr>
        <p:spPr>
          <a:xfrm flipV="1">
            <a:off x="6696937" y="5517232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FEE07B3A-AA2B-44F7-A68B-7302AE5BD250}"/>
              </a:ext>
            </a:extLst>
          </p:cNvPr>
          <p:cNvSpPr txBox="1"/>
          <p:nvPr/>
        </p:nvSpPr>
        <p:spPr>
          <a:xfrm>
            <a:off x="6240016" y="5786680"/>
            <a:ext cx="256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/>
              <a:t>fonction de corrélation de paires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2433A5D-DE44-4AE3-918F-239DD7EA2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66" y="5287888"/>
            <a:ext cx="3933951" cy="1494698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9B46CE3-BA2A-4663-BA8C-72F257602283}"/>
              </a:ext>
            </a:extLst>
          </p:cNvPr>
          <p:cNvCxnSpPr>
            <a:cxnSpLocks/>
          </p:cNvCxnSpPr>
          <p:nvPr/>
        </p:nvCxnSpPr>
        <p:spPr>
          <a:xfrm flipV="1">
            <a:off x="5125596" y="1700808"/>
            <a:ext cx="0" cy="540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DC9755D1-A171-4B72-B788-8E21D68A020E}"/>
              </a:ext>
            </a:extLst>
          </p:cNvPr>
          <p:cNvSpPr txBox="1"/>
          <p:nvPr/>
        </p:nvSpPr>
        <p:spPr>
          <a:xfrm>
            <a:off x="3543365" y="2204864"/>
            <a:ext cx="1760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libre parcours moyen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EA1F32F-F797-4FB6-B8B8-5968A3794439}"/>
              </a:ext>
            </a:extLst>
          </p:cNvPr>
          <p:cNvCxnSpPr>
            <a:cxnSpLocks/>
          </p:cNvCxnSpPr>
          <p:nvPr/>
        </p:nvCxnSpPr>
        <p:spPr>
          <a:xfrm flipH="1" flipV="1">
            <a:off x="6209675" y="1628800"/>
            <a:ext cx="156073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1CE28C6B-D2FE-414F-8367-115D7D669CD0}"/>
              </a:ext>
            </a:extLst>
          </p:cNvPr>
          <p:cNvSpPr txBox="1"/>
          <p:nvPr/>
        </p:nvSpPr>
        <p:spPr>
          <a:xfrm>
            <a:off x="6365748" y="1844046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section efficace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62EA036-E01D-451B-80B6-B654BAB467A7}"/>
              </a:ext>
            </a:extLst>
          </p:cNvPr>
          <p:cNvCxnSpPr>
            <a:cxnSpLocks/>
          </p:cNvCxnSpPr>
          <p:nvPr/>
        </p:nvCxnSpPr>
        <p:spPr>
          <a:xfrm flipV="1">
            <a:off x="6052273" y="1691381"/>
            <a:ext cx="0" cy="558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EDE9BDA8-9FCF-49DE-9026-87F191E53205}"/>
              </a:ext>
            </a:extLst>
          </p:cNvPr>
          <p:cNvSpPr txBox="1"/>
          <p:nvPr/>
        </p:nvSpPr>
        <p:spPr>
          <a:xfrm>
            <a:off x="5917685" y="2204863"/>
            <a:ext cx="1798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densité des diffuseurs</a:t>
            </a:r>
          </a:p>
        </p:txBody>
      </p:sp>
    </p:spTree>
    <p:extLst>
      <p:ext uri="{BB962C8B-B14F-4D97-AF65-F5344CB8AC3E}">
        <p14:creationId xmlns:p14="http://schemas.microsoft.com/office/powerpoint/2010/main" val="2288364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Mécanismes d’auto-organisation de la structure des fibrilles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564904"/>
            <a:ext cx="2754520" cy="390567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63352" y="1610797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231F20"/>
                </a:solidFill>
                <a:latin typeface="AdvOTd67905e7"/>
              </a:rPr>
              <a:t>Cheng X, Pinsky PM. 2013</a:t>
            </a:r>
          </a:p>
          <a:p>
            <a:r>
              <a:rPr lang="en-US" sz="1200" dirty="0">
                <a:solidFill>
                  <a:srgbClr val="231F20"/>
                </a:solidFill>
                <a:latin typeface="AdvOTd67905e7"/>
              </a:rPr>
              <a:t>Mechanisms of self-organization for the collagen</a:t>
            </a:r>
          </a:p>
          <a:p>
            <a:r>
              <a:rPr lang="en-GB" sz="1200" dirty="0">
                <a:solidFill>
                  <a:srgbClr val="231F20"/>
                </a:solidFill>
                <a:latin typeface="AdvOTd67905e7"/>
              </a:rPr>
              <a:t>fibril lattice in the human cornea. J R</a:t>
            </a:r>
          </a:p>
          <a:p>
            <a:r>
              <a:rPr lang="en-GB" sz="1200" dirty="0" err="1">
                <a:solidFill>
                  <a:srgbClr val="231F20"/>
                </a:solidFill>
                <a:latin typeface="AdvOTd67905e7"/>
              </a:rPr>
              <a:t>Soc</a:t>
            </a:r>
            <a:r>
              <a:rPr lang="en-GB" sz="1200" dirty="0">
                <a:solidFill>
                  <a:srgbClr val="231F20"/>
                </a:solidFill>
                <a:latin typeface="AdvOTd67905e7"/>
              </a:rPr>
              <a:t> Interface 10: 20130512.</a:t>
            </a:r>
            <a:endParaRPr lang="en-GB" sz="1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-4" b="28255"/>
          <a:stretch/>
        </p:blipFill>
        <p:spPr>
          <a:xfrm>
            <a:off x="3749301" y="1280758"/>
            <a:ext cx="4997259" cy="216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717" y="3951938"/>
            <a:ext cx="1323910" cy="239508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560" y="916676"/>
            <a:ext cx="3103338" cy="466489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3985" y="4094828"/>
            <a:ext cx="3049759" cy="226152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647728" y="916953"/>
            <a:ext cx="533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Modélisation du potentiel d’interaction électrostatique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063985" y="3648334"/>
            <a:ext cx="328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Fonction de corrélation de paires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F906619-F66D-48B7-9516-4BBE42D96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344" y="5671752"/>
            <a:ext cx="1339541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96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6BD05C-5822-4D33-8F42-2C60EFBAB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16632"/>
            <a:ext cx="11894375" cy="1325563"/>
          </a:xfrm>
        </p:spPr>
        <p:txBody>
          <a:bodyPr>
            <a:normAutofit/>
          </a:bodyPr>
          <a:lstStyle/>
          <a:p>
            <a:r>
              <a:rPr lang="fr-FR" sz="3600" dirty="0"/>
              <a:t>Analyste d’images TEM de la cornée :</a:t>
            </a:r>
            <a:br>
              <a:rPr lang="fr-FR" sz="3600" dirty="0"/>
            </a:br>
            <a:r>
              <a:rPr lang="fr-FR" sz="2400" dirty="0"/>
              <a:t>extraction de la fonction de corrélation de paires + calcul du libre parcours moyen</a:t>
            </a:r>
            <a:endParaRPr lang="fr-FR" sz="36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1584B86-DA64-4459-BF22-96F57B51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763" y="1567230"/>
            <a:ext cx="5976664" cy="22304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1A4E36-2FF5-4AD2-835A-F86DC0E36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3945149"/>
            <a:ext cx="5982580" cy="2190492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7C700CD3-12CA-4A60-964C-2CCA16020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49" y="3892613"/>
            <a:ext cx="4267200" cy="1545167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14935B9A-6F4D-4DA6-9EDE-EE536775EB19}"/>
              </a:ext>
            </a:extLst>
          </p:cNvPr>
          <p:cNvSpPr txBox="1"/>
          <p:nvPr/>
        </p:nvSpPr>
        <p:spPr>
          <a:xfrm>
            <a:off x="479376" y="151324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Détection des centres des fibrilles par après filtrage gaussien</a:t>
            </a:r>
          </a:p>
          <a:p>
            <a:endParaRPr lang="fr-FR" dirty="0"/>
          </a:p>
          <a:p>
            <a:r>
              <a:rPr lang="fr-FR" dirty="0"/>
              <a:t>→ calcul de la fonction de corrélation de paires</a:t>
            </a:r>
          </a:p>
          <a:p>
            <a:endParaRPr lang="fr-FR" dirty="0"/>
          </a:p>
          <a:p>
            <a:r>
              <a:rPr lang="fr-FR" dirty="0"/>
              <a:t>→ ajustement des paramètres d’un modèle de « disques durs ».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8F906619-F66D-48B7-9516-4BBE42D96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20" y="5508827"/>
            <a:ext cx="1339541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22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C70D3D19-6940-4CF3-BB42-21AA2149D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857" y="4601683"/>
            <a:ext cx="4160870" cy="229426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06BD05C-5822-4D33-8F42-2C60EFBAB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16632"/>
            <a:ext cx="11894375" cy="1325563"/>
          </a:xfrm>
        </p:spPr>
        <p:txBody>
          <a:bodyPr>
            <a:normAutofit/>
          </a:bodyPr>
          <a:lstStyle/>
          <a:p>
            <a:r>
              <a:rPr lang="fr-FR" sz="3600" dirty="0"/>
              <a:t>Analyste d’images TEM de la cornée :</a:t>
            </a:r>
            <a:br>
              <a:rPr lang="fr-FR" sz="3600" dirty="0"/>
            </a:br>
            <a:r>
              <a:rPr lang="fr-FR" sz="2400" dirty="0"/>
              <a:t>extraction de la fonction de corrélation de paires + calcul du libre parcours moyen</a:t>
            </a:r>
            <a:endParaRPr lang="fr-FR" sz="3600" dirty="0"/>
          </a:p>
        </p:txBody>
      </p:sp>
      <p:pic>
        <p:nvPicPr>
          <p:cNvPr id="31" name="Grafik 1">
            <a:extLst>
              <a:ext uri="{FF2B5EF4-FFF2-40B4-BE49-F238E27FC236}">
                <a16:creationId xmlns:a16="http://schemas.microsoft.com/office/drawing/2014/main" id="{C48B8F85-37C8-4009-95B4-801D214CD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439205"/>
            <a:ext cx="4968552" cy="4893774"/>
          </a:xfrm>
          <a:prstGeom prst="rect">
            <a:avLst/>
          </a:prstGeom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6D893D2D-58DF-4512-908E-236CA8944E59}"/>
              </a:ext>
            </a:extLst>
          </p:cNvPr>
          <p:cNvSpPr/>
          <p:nvPr/>
        </p:nvSpPr>
        <p:spPr>
          <a:xfrm>
            <a:off x="4745528" y="4365104"/>
            <a:ext cx="568112" cy="40254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8168FFCA-8807-4C8F-B266-2C2C83C2AA72}"/>
              </a:ext>
            </a:extLst>
          </p:cNvPr>
          <p:cNvSpPr/>
          <p:nvPr/>
        </p:nvSpPr>
        <p:spPr>
          <a:xfrm>
            <a:off x="4745528" y="5746694"/>
            <a:ext cx="568112" cy="40254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95903B99-8DDF-4733-B2D5-B0E5D6B227E4}"/>
                  </a:ext>
                </a:extLst>
              </p:cNvPr>
              <p:cNvSpPr txBox="1"/>
              <p:nvPr/>
            </p:nvSpPr>
            <p:spPr>
              <a:xfrm>
                <a:off x="5822801" y="1412776"/>
                <a:ext cx="5976664" cy="2390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417"/>
                  </a:spcBef>
                  <a:buClr>
                    <a:srgbClr val="0C5B7A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fr-FR" dirty="0"/>
                  <a:t>Cornées saines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≈7400±800</m:t>
                    </m:r>
                    <m:r>
                      <a:rPr lang="fr-FR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dirty="0"/>
                  <a:t> ; </a:t>
                </a:r>
                <a:r>
                  <a:rPr lang="fr-FR" dirty="0"/>
                  <a:t>cornées œdémateuses </a:t>
                </a:r>
                <a:r>
                  <a:rPr lang="en-GB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fr-FR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fr-FR">
                        <a:latin typeface="Cambria Math" panose="02040503050406030204" pitchFamily="18" charset="0"/>
                      </a:rPr>
                      <m:t>≈14,000</m:t>
                    </m:r>
                    <m:r>
                      <a:rPr lang="fr-FR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m</m:t>
                    </m:r>
                    <m:r>
                      <a:rPr lang="fr-FR">
                        <a:latin typeface="Cambria Math" panose="02040503050406030204" pitchFamily="18" charset="0"/>
                      </a:rPr>
                      <m:t>−20,000</m:t>
                    </m:r>
                    <m:r>
                      <a:rPr lang="fr-FR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fr-FR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GB" dirty="0"/>
                  <a:t> !</a:t>
                </a:r>
                <a:endParaRPr lang="fr-FR" dirty="0"/>
              </a:p>
              <a:p>
                <a:pPr marL="285750" indent="-285750">
                  <a:spcBef>
                    <a:spcPts val="1417"/>
                  </a:spcBef>
                  <a:buClr>
                    <a:srgbClr val="0C5B7A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fr-FR" dirty="0"/>
                  <a:t>L’œdème augmente le désordre tissulaire, mais amène à un effet de « dilution ».</a:t>
                </a:r>
              </a:p>
              <a:p>
                <a:pPr marL="285750" indent="-285750">
                  <a:spcBef>
                    <a:spcPts val="1417"/>
                  </a:spcBef>
                  <a:buClr>
                    <a:srgbClr val="0C5B7A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fr-FR" dirty="0"/>
                  <a:t>La diffusion est due au développement de structures diffusantes au niveau micrométrique.</a:t>
                </a:r>
                <a:endParaRPr lang="en-GB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95903B99-8DDF-4733-B2D5-B0E5D6B22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801" y="1412776"/>
                <a:ext cx="5976664" cy="2390398"/>
              </a:xfrm>
              <a:prstGeom prst="rect">
                <a:avLst/>
              </a:prstGeom>
              <a:blipFill>
                <a:blip r:embed="rId4"/>
                <a:stretch>
                  <a:fillRect t="-153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38C32906-C9D1-40B6-87DF-F7E4AC7A17E5}"/>
              </a:ext>
            </a:extLst>
          </p:cNvPr>
          <p:cNvGrpSpPr/>
          <p:nvPr/>
        </p:nvGrpSpPr>
        <p:grpSpPr>
          <a:xfrm>
            <a:off x="5822801" y="3688652"/>
            <a:ext cx="5515612" cy="2186059"/>
            <a:chOff x="661425" y="4135312"/>
            <a:chExt cx="5515612" cy="2186059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F38D11F-8705-4A04-A478-D458D4CA9039}"/>
                </a:ext>
              </a:extLst>
            </p:cNvPr>
            <p:cNvSpPr txBox="1"/>
            <p:nvPr/>
          </p:nvSpPr>
          <p:spPr>
            <a:xfrm>
              <a:off x="1227587" y="6075150"/>
              <a:ext cx="128592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Image FF-OCT image.</a:t>
              </a: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302872E0-EA97-42DC-8B58-E312B5D7E8C3}"/>
                </a:ext>
              </a:extLst>
            </p:cNvPr>
            <p:cNvGrpSpPr/>
            <p:nvPr/>
          </p:nvGrpSpPr>
          <p:grpSpPr>
            <a:xfrm>
              <a:off x="3145085" y="4135312"/>
              <a:ext cx="314381" cy="2034130"/>
              <a:chOff x="3390010" y="3832014"/>
              <a:chExt cx="314381" cy="2034130"/>
            </a:xfrm>
          </p:grpSpPr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E024A029-38D5-4FDF-8DD0-304A81E0AFAA}"/>
                  </a:ext>
                </a:extLst>
              </p:cNvPr>
              <p:cNvCxnSpPr/>
              <p:nvPr/>
            </p:nvCxnSpPr>
            <p:spPr>
              <a:xfrm>
                <a:off x="3418873" y="3832014"/>
                <a:ext cx="0" cy="1944000"/>
              </a:xfrm>
              <a:prstGeom prst="straightConnector1">
                <a:avLst/>
              </a:prstGeom>
              <a:ln w="12700">
                <a:solidFill>
                  <a:srgbClr val="0C5B7A"/>
                </a:solidFill>
                <a:headEnd type="none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ZoneTexte 13">
                    <a:extLst>
                      <a:ext uri="{FF2B5EF4-FFF2-40B4-BE49-F238E27FC236}">
                        <a16:creationId xmlns:a16="http://schemas.microsoft.com/office/drawing/2014/main" id="{BB49EC71-FF9F-4FA6-8DFC-3F5C0D1B4C19}"/>
                      </a:ext>
                    </a:extLst>
                  </p:cNvPr>
                  <p:cNvSpPr txBox="1"/>
                  <p:nvPr/>
                </p:nvSpPr>
                <p:spPr>
                  <a:xfrm>
                    <a:off x="3390010" y="5558367"/>
                    <a:ext cx="31438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sz="1400" b="0" i="1" smtClean="0">
                              <a:solidFill>
                                <a:srgbClr val="0C5B7A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oMath>
                      </m:oMathPara>
                    </a14:m>
                    <a:endParaRPr lang="fr-FR" dirty="0">
                      <a:solidFill>
                        <a:srgbClr val="0C5B7A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ZoneTexte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90010" y="5558367"/>
                    <a:ext cx="314381" cy="307777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7667427-DA07-46C4-B239-B32F1DF2D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425" y="4135312"/>
              <a:ext cx="2443911" cy="1968465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DA77D79-0C10-41FC-A67E-0EA65E3768E2}"/>
                </a:ext>
              </a:extLst>
            </p:cNvPr>
            <p:cNvSpPr txBox="1"/>
            <p:nvPr/>
          </p:nvSpPr>
          <p:spPr>
            <a:xfrm>
              <a:off x="3567028" y="4565546"/>
              <a:ext cx="261000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Projet en cours : </a:t>
              </a:r>
              <a:r>
                <a:rPr lang="fr-FR" sz="1000" dirty="0" err="1"/>
                <a:t>ségmentation</a:t>
              </a:r>
              <a:r>
                <a:rPr lang="fr-FR" sz="1000" dirty="0"/>
                <a:t> de </a:t>
              </a:r>
              <a:r>
                <a:rPr lang="fr-FR" sz="1000" dirty="0" err="1"/>
                <a:t>kératocytes</a:t>
              </a:r>
              <a:r>
                <a:rPr lang="fr-FR" sz="1000" dirty="0"/>
                <a:t> </a:t>
              </a:r>
              <a:br>
                <a:rPr lang="fr-FR" sz="1000" dirty="0"/>
              </a:br>
              <a:r>
                <a:rPr lang="fr-FR" sz="1000" dirty="0"/>
                <a:t>sur des images OCT de haute résolution par </a:t>
              </a:r>
              <a:br>
                <a:rPr lang="fr-FR" sz="1000" dirty="0"/>
              </a:br>
              <a:r>
                <a:rPr lang="fr-FR" sz="1000" dirty="0"/>
                <a:t>apprentissage profond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118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1816C-D1E2-439F-976F-A4673388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412776"/>
            <a:ext cx="10515600" cy="2852737"/>
          </a:xfrm>
        </p:spPr>
        <p:txBody>
          <a:bodyPr>
            <a:normAutofit/>
          </a:bodyPr>
          <a:lstStyle/>
          <a:p>
            <a:r>
              <a:rPr lang="fr-FR" sz="5400" dirty="0"/>
              <a:t>Mesure de la transparence cornéenne au laboratoire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67396E-55FA-4452-845A-CD12F24B9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E0DD7A-ABBD-4FDF-991B-2AF48FA4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74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8DB4B-F789-437C-9FA0-C14D4D842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-27384"/>
            <a:ext cx="11521280" cy="1325563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Tomographie par cohérence optique plein champ</a:t>
            </a:r>
            <a:br>
              <a:rPr lang="fr-FR" dirty="0"/>
            </a:br>
            <a:r>
              <a:rPr lang="fr-FR" sz="2800" dirty="0"/>
              <a:t>Full Field Optical </a:t>
            </a:r>
            <a:r>
              <a:rPr lang="fr-FR" sz="2800" dirty="0" err="1"/>
              <a:t>Coherence</a:t>
            </a:r>
            <a:r>
              <a:rPr lang="fr-FR" sz="2800" dirty="0"/>
              <a:t> </a:t>
            </a:r>
            <a:r>
              <a:rPr lang="fr-FR" sz="2800" dirty="0" err="1"/>
              <a:t>Tomography</a:t>
            </a:r>
            <a:r>
              <a:rPr lang="fr-FR" sz="2800" dirty="0"/>
              <a:t>, FF-OCT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8FB2DE4-3C77-475A-90F6-4405D075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4" name="Groupe 32">
            <a:extLst>
              <a:ext uri="{FF2B5EF4-FFF2-40B4-BE49-F238E27FC236}">
                <a16:creationId xmlns:a16="http://schemas.microsoft.com/office/drawing/2014/main" id="{0BD1E45A-276D-4C0E-9FE8-EA28233873F9}"/>
              </a:ext>
            </a:extLst>
          </p:cNvPr>
          <p:cNvGrpSpPr>
            <a:grpSpLocks/>
          </p:cNvGrpSpPr>
          <p:nvPr/>
        </p:nvGrpSpPr>
        <p:grpSpPr bwMode="auto">
          <a:xfrm>
            <a:off x="2711135" y="818690"/>
            <a:ext cx="1722946" cy="5762558"/>
            <a:chOff x="1947377" y="958392"/>
            <a:chExt cx="1673404" cy="4098912"/>
          </a:xfrm>
        </p:grpSpPr>
        <p:sp>
          <p:nvSpPr>
            <p:cNvPr id="5" name="Triangle isocèle 84">
              <a:extLst>
                <a:ext uri="{FF2B5EF4-FFF2-40B4-BE49-F238E27FC236}">
                  <a16:creationId xmlns:a16="http://schemas.microsoft.com/office/drawing/2014/main" id="{DA4CF43A-6374-4B21-A4BA-578EC9CD86F5}"/>
                </a:ext>
              </a:extLst>
            </p:cNvPr>
            <p:cNvSpPr/>
            <p:nvPr/>
          </p:nvSpPr>
          <p:spPr>
            <a:xfrm rot="10800000">
              <a:off x="2325395" y="4696943"/>
              <a:ext cx="289073" cy="360361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Triangle isocèle 2">
              <a:extLst>
                <a:ext uri="{FF2B5EF4-FFF2-40B4-BE49-F238E27FC236}">
                  <a16:creationId xmlns:a16="http://schemas.microsoft.com/office/drawing/2014/main" id="{D2C27A32-8250-4027-920A-56B1FEB1DD7F}"/>
                </a:ext>
              </a:extLst>
            </p:cNvPr>
            <p:cNvSpPr/>
            <p:nvPr/>
          </p:nvSpPr>
          <p:spPr>
            <a:xfrm>
              <a:off x="2236450" y="1329866"/>
              <a:ext cx="466964" cy="288924"/>
            </a:xfrm>
            <a:prstGeom prst="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79">
              <a:extLst>
                <a:ext uri="{FF2B5EF4-FFF2-40B4-BE49-F238E27FC236}">
                  <a16:creationId xmlns:a16="http://schemas.microsoft.com/office/drawing/2014/main" id="{D660FA88-4655-4298-BFA7-42B6026D94FE}"/>
                </a:ext>
              </a:extLst>
            </p:cNvPr>
            <p:cNvSpPr/>
            <p:nvPr/>
          </p:nvSpPr>
          <p:spPr>
            <a:xfrm rot="5400000">
              <a:off x="1299947" y="2629914"/>
              <a:ext cx="2339968" cy="43202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Rectangle 80">
              <a:extLst>
                <a:ext uri="{FF2B5EF4-FFF2-40B4-BE49-F238E27FC236}">
                  <a16:creationId xmlns:a16="http://schemas.microsoft.com/office/drawing/2014/main" id="{75265E45-C28D-4293-8AD2-DF8DE0687DEA}"/>
                </a:ext>
              </a:extLst>
            </p:cNvPr>
            <p:cNvSpPr/>
            <p:nvPr/>
          </p:nvSpPr>
          <p:spPr>
            <a:xfrm>
              <a:off x="2163387" y="958392"/>
              <a:ext cx="613088" cy="3603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e 70">
              <a:extLst>
                <a:ext uri="{FF2B5EF4-FFF2-40B4-BE49-F238E27FC236}">
                  <a16:creationId xmlns:a16="http://schemas.microsoft.com/office/drawing/2014/main" id="{4D918238-3C6F-47A7-A00B-476702AF10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2295" y="3897326"/>
              <a:ext cx="494950" cy="812642"/>
              <a:chOff x="1740683" y="4379053"/>
              <a:chExt cx="494950" cy="812642"/>
            </a:xfrm>
          </p:grpSpPr>
          <p:sp>
            <p:nvSpPr>
              <p:cNvPr id="12" name="Rogner un rectangle avec un coin du même côté 71">
                <a:extLst>
                  <a:ext uri="{FF2B5EF4-FFF2-40B4-BE49-F238E27FC236}">
                    <a16:creationId xmlns:a16="http://schemas.microsoft.com/office/drawing/2014/main" id="{B19321A0-CDDA-4E74-80C2-C7196E245B4D}"/>
                  </a:ext>
                </a:extLst>
              </p:cNvPr>
              <p:cNvSpPr/>
              <p:nvPr/>
            </p:nvSpPr>
            <p:spPr>
              <a:xfrm flipV="1">
                <a:off x="1746896" y="4913558"/>
                <a:ext cx="482847" cy="277812"/>
              </a:xfrm>
              <a:prstGeom prst="snip2SameRect">
                <a:avLst>
                  <a:gd name="adj1" fmla="val 24886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Rectangle 86">
                <a:extLst>
                  <a:ext uri="{FF2B5EF4-FFF2-40B4-BE49-F238E27FC236}">
                    <a16:creationId xmlns:a16="http://schemas.microsoft.com/office/drawing/2014/main" id="{F5DF47F8-89EC-4C10-80F1-0A7332CD3A0F}"/>
                  </a:ext>
                </a:extLst>
              </p:cNvPr>
              <p:cNvSpPr/>
              <p:nvPr/>
            </p:nvSpPr>
            <p:spPr>
              <a:xfrm>
                <a:off x="1740543" y="4378573"/>
                <a:ext cx="495553" cy="68738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0" name="Arrondir un rectangle avec un coin du même côté 14">
              <a:extLst>
                <a:ext uri="{FF2B5EF4-FFF2-40B4-BE49-F238E27FC236}">
                  <a16:creationId xmlns:a16="http://schemas.microsoft.com/office/drawing/2014/main" id="{3C6A3566-14C7-4A8B-9F80-A53FD0780F19}"/>
                </a:ext>
              </a:extLst>
            </p:cNvPr>
            <p:cNvSpPr/>
            <p:nvPr/>
          </p:nvSpPr>
          <p:spPr>
            <a:xfrm flipV="1">
              <a:off x="1947377" y="1601328"/>
              <a:ext cx="1045109" cy="142875"/>
            </a:xfrm>
            <a:custGeom>
              <a:avLst/>
              <a:gdLst>
                <a:gd name="connsiteX0" fmla="*/ 66886 w 914400"/>
                <a:gd name="connsiteY0" fmla="*/ 0 h 133772"/>
                <a:gd name="connsiteX1" fmla="*/ 847514 w 914400"/>
                <a:gd name="connsiteY1" fmla="*/ 0 h 133772"/>
                <a:gd name="connsiteX2" fmla="*/ 914400 w 914400"/>
                <a:gd name="connsiteY2" fmla="*/ 66886 h 133772"/>
                <a:gd name="connsiteX3" fmla="*/ 914400 w 914400"/>
                <a:gd name="connsiteY3" fmla="*/ 113452 h 133772"/>
                <a:gd name="connsiteX4" fmla="*/ 894080 w 914400"/>
                <a:gd name="connsiteY4" fmla="*/ 133772 h 133772"/>
                <a:gd name="connsiteX5" fmla="*/ 20320 w 914400"/>
                <a:gd name="connsiteY5" fmla="*/ 133772 h 133772"/>
                <a:gd name="connsiteX6" fmla="*/ 0 w 914400"/>
                <a:gd name="connsiteY6" fmla="*/ 113452 h 133772"/>
                <a:gd name="connsiteX7" fmla="*/ 0 w 914400"/>
                <a:gd name="connsiteY7" fmla="*/ 66886 h 133772"/>
                <a:gd name="connsiteX8" fmla="*/ 66886 w 914400"/>
                <a:gd name="connsiteY8" fmla="*/ 0 h 133772"/>
                <a:gd name="connsiteX0" fmla="*/ 66886 w 914400"/>
                <a:gd name="connsiteY0" fmla="*/ 8361 h 142133"/>
                <a:gd name="connsiteX1" fmla="*/ 847514 w 914400"/>
                <a:gd name="connsiteY1" fmla="*/ 8361 h 142133"/>
                <a:gd name="connsiteX2" fmla="*/ 914400 w 914400"/>
                <a:gd name="connsiteY2" fmla="*/ 75247 h 142133"/>
                <a:gd name="connsiteX3" fmla="*/ 914400 w 914400"/>
                <a:gd name="connsiteY3" fmla="*/ 121813 h 142133"/>
                <a:gd name="connsiteX4" fmla="*/ 894080 w 914400"/>
                <a:gd name="connsiteY4" fmla="*/ 142133 h 142133"/>
                <a:gd name="connsiteX5" fmla="*/ 20320 w 914400"/>
                <a:gd name="connsiteY5" fmla="*/ 142133 h 142133"/>
                <a:gd name="connsiteX6" fmla="*/ 0 w 914400"/>
                <a:gd name="connsiteY6" fmla="*/ 121813 h 142133"/>
                <a:gd name="connsiteX7" fmla="*/ 0 w 914400"/>
                <a:gd name="connsiteY7" fmla="*/ 75247 h 142133"/>
                <a:gd name="connsiteX8" fmla="*/ 66886 w 914400"/>
                <a:gd name="connsiteY8" fmla="*/ 8361 h 1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142133">
                  <a:moveTo>
                    <a:pt x="66886" y="8361"/>
                  </a:moveTo>
                  <a:cubicBezTo>
                    <a:pt x="208138" y="-2787"/>
                    <a:pt x="706262" y="-2787"/>
                    <a:pt x="847514" y="8361"/>
                  </a:cubicBezTo>
                  <a:cubicBezTo>
                    <a:pt x="884454" y="8361"/>
                    <a:pt x="914400" y="38307"/>
                    <a:pt x="914400" y="75247"/>
                  </a:cubicBezTo>
                  <a:lnTo>
                    <a:pt x="914400" y="121813"/>
                  </a:lnTo>
                  <a:cubicBezTo>
                    <a:pt x="914400" y="133035"/>
                    <a:pt x="905302" y="142133"/>
                    <a:pt x="894080" y="142133"/>
                  </a:cubicBezTo>
                  <a:lnTo>
                    <a:pt x="20320" y="142133"/>
                  </a:lnTo>
                  <a:cubicBezTo>
                    <a:pt x="9098" y="142133"/>
                    <a:pt x="0" y="133035"/>
                    <a:pt x="0" y="121813"/>
                  </a:cubicBezTo>
                  <a:lnTo>
                    <a:pt x="0" y="75247"/>
                  </a:lnTo>
                  <a:cubicBezTo>
                    <a:pt x="0" y="38307"/>
                    <a:pt x="29946" y="8361"/>
                    <a:pt x="66886" y="8361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ZoneTexte 64">
              <a:extLst>
                <a:ext uri="{FF2B5EF4-FFF2-40B4-BE49-F238E27FC236}">
                  <a16:creationId xmlns:a16="http://schemas.microsoft.com/office/drawing/2014/main" id="{B36CA2CC-0846-4F34-9D15-DD4EDCE52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8444" y="1038701"/>
              <a:ext cx="672337" cy="19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>
                  <a:solidFill>
                    <a:srgbClr val="000000"/>
                  </a:solidFill>
                  <a:latin typeface="Calibri" charset="0"/>
                </a:rPr>
                <a:t>caméra</a:t>
              </a:r>
            </a:p>
          </p:txBody>
        </p:sp>
      </p:grpSp>
      <p:grpSp>
        <p:nvGrpSpPr>
          <p:cNvPr id="14" name="Groupe 11">
            <a:extLst>
              <a:ext uri="{FF2B5EF4-FFF2-40B4-BE49-F238E27FC236}">
                <a16:creationId xmlns:a16="http://schemas.microsoft.com/office/drawing/2014/main" id="{5DA44F1A-EE6A-4918-B7B0-78E70AC149F4}"/>
              </a:ext>
            </a:extLst>
          </p:cNvPr>
          <p:cNvGrpSpPr>
            <a:grpSpLocks/>
          </p:cNvGrpSpPr>
          <p:nvPr/>
        </p:nvGrpSpPr>
        <p:grpSpPr bwMode="auto">
          <a:xfrm>
            <a:off x="903933" y="3183083"/>
            <a:ext cx="4992688" cy="1062346"/>
            <a:chOff x="186537" y="2653382"/>
            <a:chExt cx="4847776" cy="756000"/>
          </a:xfrm>
        </p:grpSpPr>
        <p:grpSp>
          <p:nvGrpSpPr>
            <p:cNvPr id="15" name="Groupe 10">
              <a:extLst>
                <a:ext uri="{FF2B5EF4-FFF2-40B4-BE49-F238E27FC236}">
                  <a16:creationId xmlns:a16="http://schemas.microsoft.com/office/drawing/2014/main" id="{8B2E1A36-9777-48BF-BC1A-53AF2EE213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537" y="2653382"/>
              <a:ext cx="4847776" cy="756000"/>
              <a:chOff x="186537" y="2653382"/>
              <a:chExt cx="4847776" cy="756000"/>
            </a:xfrm>
          </p:grpSpPr>
          <p:sp>
            <p:nvSpPr>
              <p:cNvPr id="17" name="Triangle isocèle 87">
                <a:extLst>
                  <a:ext uri="{FF2B5EF4-FFF2-40B4-BE49-F238E27FC236}">
                    <a16:creationId xmlns:a16="http://schemas.microsoft.com/office/drawing/2014/main" id="{4CDF9561-BAFF-4E5C-B48B-885A87335534}"/>
                  </a:ext>
                </a:extLst>
              </p:cNvPr>
              <p:cNvSpPr/>
              <p:nvPr/>
            </p:nvSpPr>
            <p:spPr>
              <a:xfrm rot="16200000" flipH="1">
                <a:off x="402439" y="2724922"/>
                <a:ext cx="432000" cy="612919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Triangle isocèle 83">
                <a:extLst>
                  <a:ext uri="{FF2B5EF4-FFF2-40B4-BE49-F238E27FC236}">
                    <a16:creationId xmlns:a16="http://schemas.microsoft.com/office/drawing/2014/main" id="{B6341B5D-08EB-4E0B-B26D-0B4487BA02DF}"/>
                  </a:ext>
                </a:extLst>
              </p:cNvPr>
              <p:cNvSpPr/>
              <p:nvPr/>
            </p:nvSpPr>
            <p:spPr>
              <a:xfrm rot="5400000">
                <a:off x="4211762" y="2851953"/>
                <a:ext cx="289059" cy="358859"/>
              </a:xfrm>
              <a:prstGeom prst="triangl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Rectangle 92">
                <a:extLst>
                  <a:ext uri="{FF2B5EF4-FFF2-40B4-BE49-F238E27FC236}">
                    <a16:creationId xmlns:a16="http://schemas.microsoft.com/office/drawing/2014/main" id="{C2B499F2-F217-4C88-8F43-62BF1188C264}"/>
                  </a:ext>
                </a:extLst>
              </p:cNvPr>
              <p:cNvSpPr/>
              <p:nvPr/>
            </p:nvSpPr>
            <p:spPr>
              <a:xfrm>
                <a:off x="937601" y="2815382"/>
                <a:ext cx="2596171" cy="4320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Rectangle 93">
                <a:extLst>
                  <a:ext uri="{FF2B5EF4-FFF2-40B4-BE49-F238E27FC236}">
                    <a16:creationId xmlns:a16="http://schemas.microsoft.com/office/drawing/2014/main" id="{AAB31205-04B6-42E1-9372-CC1FD36BAAA8}"/>
                  </a:ext>
                </a:extLst>
              </p:cNvPr>
              <p:cNvSpPr/>
              <p:nvPr/>
            </p:nvSpPr>
            <p:spPr>
              <a:xfrm>
                <a:off x="186537" y="2670853"/>
                <a:ext cx="360448" cy="72105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21" name="Groupe 76">
                <a:extLst>
                  <a:ext uri="{FF2B5EF4-FFF2-40B4-BE49-F238E27FC236}">
                    <a16:creationId xmlns:a16="http://schemas.microsoft.com/office/drawing/2014/main" id="{D03F38D3-C44B-4B4D-AFD4-4EA9467285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3562562" y="2625061"/>
                <a:ext cx="494950" cy="812642"/>
                <a:chOff x="1740683" y="4379053"/>
                <a:chExt cx="494950" cy="812642"/>
              </a:xfrm>
            </p:grpSpPr>
            <p:sp>
              <p:nvSpPr>
                <p:cNvPr id="24" name="Rogner un rectangle avec un coin du même côté 77">
                  <a:extLst>
                    <a:ext uri="{FF2B5EF4-FFF2-40B4-BE49-F238E27FC236}">
                      <a16:creationId xmlns:a16="http://schemas.microsoft.com/office/drawing/2014/main" id="{1E264672-AAAB-4C65-B00B-846A002DF82D}"/>
                    </a:ext>
                  </a:extLst>
                </p:cNvPr>
                <p:cNvSpPr/>
                <p:nvPr/>
              </p:nvSpPr>
              <p:spPr>
                <a:xfrm flipV="1">
                  <a:off x="1746746" y="4914018"/>
                  <a:ext cx="482823" cy="277877"/>
                </a:xfrm>
                <a:prstGeom prst="snip2SameRect">
                  <a:avLst>
                    <a:gd name="adj1" fmla="val 24886"/>
                    <a:gd name="adj2" fmla="val 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1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5" name="Rectangle 98">
                  <a:extLst>
                    <a:ext uri="{FF2B5EF4-FFF2-40B4-BE49-F238E27FC236}">
                      <a16:creationId xmlns:a16="http://schemas.microsoft.com/office/drawing/2014/main" id="{2B5AED50-2AA2-4FFA-AA9D-6D97F2468571}"/>
                    </a:ext>
                  </a:extLst>
                </p:cNvPr>
                <p:cNvSpPr/>
                <p:nvPr/>
              </p:nvSpPr>
              <p:spPr>
                <a:xfrm>
                  <a:off x="1753099" y="4366201"/>
                  <a:ext cx="495529" cy="68755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19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80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2" name="Arrondir un rectangle avec un coin du même côté 14">
                <a:extLst>
                  <a:ext uri="{FF2B5EF4-FFF2-40B4-BE49-F238E27FC236}">
                    <a16:creationId xmlns:a16="http://schemas.microsoft.com/office/drawing/2014/main" id="{6799F499-E6FE-4FD1-B09B-4F335DDD67C0}"/>
                  </a:ext>
                </a:extLst>
              </p:cNvPr>
              <p:cNvSpPr/>
              <p:nvPr/>
            </p:nvSpPr>
            <p:spPr>
              <a:xfrm rot="16200000" flipV="1">
                <a:off x="608032" y="2960721"/>
                <a:ext cx="756000" cy="141320"/>
              </a:xfrm>
              <a:custGeom>
                <a:avLst/>
                <a:gdLst>
                  <a:gd name="connsiteX0" fmla="*/ 66886 w 914400"/>
                  <a:gd name="connsiteY0" fmla="*/ 0 h 133772"/>
                  <a:gd name="connsiteX1" fmla="*/ 847514 w 914400"/>
                  <a:gd name="connsiteY1" fmla="*/ 0 h 133772"/>
                  <a:gd name="connsiteX2" fmla="*/ 914400 w 914400"/>
                  <a:gd name="connsiteY2" fmla="*/ 66886 h 133772"/>
                  <a:gd name="connsiteX3" fmla="*/ 914400 w 914400"/>
                  <a:gd name="connsiteY3" fmla="*/ 113452 h 133772"/>
                  <a:gd name="connsiteX4" fmla="*/ 894080 w 914400"/>
                  <a:gd name="connsiteY4" fmla="*/ 133772 h 133772"/>
                  <a:gd name="connsiteX5" fmla="*/ 20320 w 914400"/>
                  <a:gd name="connsiteY5" fmla="*/ 133772 h 133772"/>
                  <a:gd name="connsiteX6" fmla="*/ 0 w 914400"/>
                  <a:gd name="connsiteY6" fmla="*/ 113452 h 133772"/>
                  <a:gd name="connsiteX7" fmla="*/ 0 w 914400"/>
                  <a:gd name="connsiteY7" fmla="*/ 66886 h 133772"/>
                  <a:gd name="connsiteX8" fmla="*/ 66886 w 914400"/>
                  <a:gd name="connsiteY8" fmla="*/ 0 h 133772"/>
                  <a:gd name="connsiteX0" fmla="*/ 66886 w 914400"/>
                  <a:gd name="connsiteY0" fmla="*/ 8361 h 142133"/>
                  <a:gd name="connsiteX1" fmla="*/ 847514 w 914400"/>
                  <a:gd name="connsiteY1" fmla="*/ 8361 h 142133"/>
                  <a:gd name="connsiteX2" fmla="*/ 914400 w 914400"/>
                  <a:gd name="connsiteY2" fmla="*/ 75247 h 142133"/>
                  <a:gd name="connsiteX3" fmla="*/ 914400 w 914400"/>
                  <a:gd name="connsiteY3" fmla="*/ 121813 h 142133"/>
                  <a:gd name="connsiteX4" fmla="*/ 894080 w 914400"/>
                  <a:gd name="connsiteY4" fmla="*/ 142133 h 142133"/>
                  <a:gd name="connsiteX5" fmla="*/ 20320 w 914400"/>
                  <a:gd name="connsiteY5" fmla="*/ 142133 h 142133"/>
                  <a:gd name="connsiteX6" fmla="*/ 0 w 914400"/>
                  <a:gd name="connsiteY6" fmla="*/ 121813 h 142133"/>
                  <a:gd name="connsiteX7" fmla="*/ 0 w 914400"/>
                  <a:gd name="connsiteY7" fmla="*/ 75247 h 142133"/>
                  <a:gd name="connsiteX8" fmla="*/ 66886 w 914400"/>
                  <a:gd name="connsiteY8" fmla="*/ 8361 h 14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14400" h="142133">
                    <a:moveTo>
                      <a:pt x="66886" y="8361"/>
                    </a:moveTo>
                    <a:cubicBezTo>
                      <a:pt x="208138" y="-2787"/>
                      <a:pt x="706262" y="-2787"/>
                      <a:pt x="847514" y="8361"/>
                    </a:cubicBezTo>
                    <a:cubicBezTo>
                      <a:pt x="884454" y="8361"/>
                      <a:pt x="914400" y="38307"/>
                      <a:pt x="914400" y="75247"/>
                    </a:cubicBezTo>
                    <a:lnTo>
                      <a:pt x="914400" y="121813"/>
                    </a:lnTo>
                    <a:cubicBezTo>
                      <a:pt x="914400" y="133035"/>
                      <a:pt x="905302" y="142133"/>
                      <a:pt x="894080" y="142133"/>
                    </a:cubicBezTo>
                    <a:lnTo>
                      <a:pt x="20320" y="142133"/>
                    </a:lnTo>
                    <a:cubicBezTo>
                      <a:pt x="9098" y="142133"/>
                      <a:pt x="0" y="133035"/>
                      <a:pt x="0" y="121813"/>
                    </a:cubicBezTo>
                    <a:lnTo>
                      <a:pt x="0" y="75247"/>
                    </a:lnTo>
                    <a:cubicBezTo>
                      <a:pt x="0" y="38307"/>
                      <a:pt x="29946" y="8361"/>
                      <a:pt x="66886" y="8361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Rectangle 96">
                <a:extLst>
                  <a:ext uri="{FF2B5EF4-FFF2-40B4-BE49-F238E27FC236}">
                    <a16:creationId xmlns:a16="http://schemas.microsoft.com/office/drawing/2014/main" id="{E008FF24-2585-461D-8EA2-FA4E45556A81}"/>
                  </a:ext>
                </a:extLst>
              </p:cNvPr>
              <p:cNvSpPr/>
              <p:nvPr/>
            </p:nvSpPr>
            <p:spPr>
              <a:xfrm>
                <a:off x="4602412" y="2851912"/>
                <a:ext cx="431901" cy="35894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6" name="Forme libre 1">
              <a:extLst>
                <a:ext uri="{FF2B5EF4-FFF2-40B4-BE49-F238E27FC236}">
                  <a16:creationId xmlns:a16="http://schemas.microsoft.com/office/drawing/2014/main" id="{079A9801-0564-45DB-9EB8-D185723E268C}"/>
                </a:ext>
              </a:extLst>
            </p:cNvPr>
            <p:cNvSpPr/>
            <p:nvPr/>
          </p:nvSpPr>
          <p:spPr>
            <a:xfrm>
              <a:off x="210356" y="2836030"/>
              <a:ext cx="287404" cy="287470"/>
            </a:xfrm>
            <a:custGeom>
              <a:avLst/>
              <a:gdLst>
                <a:gd name="connsiteX0" fmla="*/ 0 w 609600"/>
                <a:gd name="connsiteY0" fmla="*/ 223520 h 548640"/>
                <a:gd name="connsiteX1" fmla="*/ 406400 w 609600"/>
                <a:gd name="connsiteY1" fmla="*/ 0 h 548640"/>
                <a:gd name="connsiteX2" fmla="*/ 609600 w 609600"/>
                <a:gd name="connsiteY2" fmla="*/ 172720 h 548640"/>
                <a:gd name="connsiteX3" fmla="*/ 487680 w 609600"/>
                <a:gd name="connsiteY3" fmla="*/ 254000 h 548640"/>
                <a:gd name="connsiteX4" fmla="*/ 396240 w 609600"/>
                <a:gd name="connsiteY4" fmla="*/ 233680 h 548640"/>
                <a:gd name="connsiteX5" fmla="*/ 436880 w 609600"/>
                <a:gd name="connsiteY5" fmla="*/ 182880 h 548640"/>
                <a:gd name="connsiteX6" fmla="*/ 548640 w 609600"/>
                <a:gd name="connsiteY6" fmla="*/ 193040 h 548640"/>
                <a:gd name="connsiteX7" fmla="*/ 579120 w 609600"/>
                <a:gd name="connsiteY7" fmla="*/ 345440 h 548640"/>
                <a:gd name="connsiteX8" fmla="*/ 477520 w 609600"/>
                <a:gd name="connsiteY8" fmla="*/ 447040 h 548640"/>
                <a:gd name="connsiteX9" fmla="*/ 416560 w 609600"/>
                <a:gd name="connsiteY9" fmla="*/ 375920 h 548640"/>
                <a:gd name="connsiteX10" fmla="*/ 508000 w 609600"/>
                <a:gd name="connsiteY10" fmla="*/ 345440 h 548640"/>
                <a:gd name="connsiteX11" fmla="*/ 589280 w 609600"/>
                <a:gd name="connsiteY11" fmla="*/ 426720 h 548640"/>
                <a:gd name="connsiteX12" fmla="*/ 538480 w 609600"/>
                <a:gd name="connsiteY12" fmla="*/ 538480 h 548640"/>
                <a:gd name="connsiteX13" fmla="*/ 426720 w 609600"/>
                <a:gd name="connsiteY13" fmla="*/ 548640 h 548640"/>
                <a:gd name="connsiteX14" fmla="*/ 254000 w 609600"/>
                <a:gd name="connsiteY14" fmla="*/ 538480 h 548640"/>
                <a:gd name="connsiteX15" fmla="*/ 10160 w 609600"/>
                <a:gd name="connsiteY15" fmla="*/ 467360 h 548640"/>
                <a:gd name="connsiteX0" fmla="*/ 0 w 609600"/>
                <a:gd name="connsiteY0" fmla="*/ 223520 h 548640"/>
                <a:gd name="connsiteX1" fmla="*/ 406400 w 609600"/>
                <a:gd name="connsiteY1" fmla="*/ 0 h 548640"/>
                <a:gd name="connsiteX2" fmla="*/ 609600 w 609600"/>
                <a:gd name="connsiteY2" fmla="*/ 172720 h 548640"/>
                <a:gd name="connsiteX3" fmla="*/ 487680 w 609600"/>
                <a:gd name="connsiteY3" fmla="*/ 254000 h 548640"/>
                <a:gd name="connsiteX4" fmla="*/ 396240 w 609600"/>
                <a:gd name="connsiteY4" fmla="*/ 233680 h 548640"/>
                <a:gd name="connsiteX5" fmla="*/ 436880 w 609600"/>
                <a:gd name="connsiteY5" fmla="*/ 182880 h 548640"/>
                <a:gd name="connsiteX6" fmla="*/ 548640 w 609600"/>
                <a:gd name="connsiteY6" fmla="*/ 193040 h 548640"/>
                <a:gd name="connsiteX7" fmla="*/ 579120 w 609600"/>
                <a:gd name="connsiteY7" fmla="*/ 345440 h 548640"/>
                <a:gd name="connsiteX8" fmla="*/ 477520 w 609600"/>
                <a:gd name="connsiteY8" fmla="*/ 447040 h 548640"/>
                <a:gd name="connsiteX9" fmla="*/ 416560 w 609600"/>
                <a:gd name="connsiteY9" fmla="*/ 375920 h 548640"/>
                <a:gd name="connsiteX10" fmla="*/ 508000 w 609600"/>
                <a:gd name="connsiteY10" fmla="*/ 345440 h 548640"/>
                <a:gd name="connsiteX11" fmla="*/ 589280 w 609600"/>
                <a:gd name="connsiteY11" fmla="*/ 426720 h 548640"/>
                <a:gd name="connsiteX12" fmla="*/ 538480 w 609600"/>
                <a:gd name="connsiteY12" fmla="*/ 538480 h 548640"/>
                <a:gd name="connsiteX13" fmla="*/ 426720 w 609600"/>
                <a:gd name="connsiteY13" fmla="*/ 548640 h 548640"/>
                <a:gd name="connsiteX14" fmla="*/ 254000 w 609600"/>
                <a:gd name="connsiteY14" fmla="*/ 538480 h 548640"/>
                <a:gd name="connsiteX15" fmla="*/ 10160 w 609600"/>
                <a:gd name="connsiteY15" fmla="*/ 467360 h 548640"/>
                <a:gd name="connsiteX0" fmla="*/ 0 w 609600"/>
                <a:gd name="connsiteY0" fmla="*/ 223890 h 549010"/>
                <a:gd name="connsiteX1" fmla="*/ 406400 w 609600"/>
                <a:gd name="connsiteY1" fmla="*/ 370 h 549010"/>
                <a:gd name="connsiteX2" fmla="*/ 609600 w 609600"/>
                <a:gd name="connsiteY2" fmla="*/ 173090 h 549010"/>
                <a:gd name="connsiteX3" fmla="*/ 487680 w 609600"/>
                <a:gd name="connsiteY3" fmla="*/ 254370 h 549010"/>
                <a:gd name="connsiteX4" fmla="*/ 396240 w 609600"/>
                <a:gd name="connsiteY4" fmla="*/ 234050 h 549010"/>
                <a:gd name="connsiteX5" fmla="*/ 436880 w 609600"/>
                <a:gd name="connsiteY5" fmla="*/ 183250 h 549010"/>
                <a:gd name="connsiteX6" fmla="*/ 548640 w 609600"/>
                <a:gd name="connsiteY6" fmla="*/ 193410 h 549010"/>
                <a:gd name="connsiteX7" fmla="*/ 579120 w 609600"/>
                <a:gd name="connsiteY7" fmla="*/ 345810 h 549010"/>
                <a:gd name="connsiteX8" fmla="*/ 477520 w 609600"/>
                <a:gd name="connsiteY8" fmla="*/ 447410 h 549010"/>
                <a:gd name="connsiteX9" fmla="*/ 416560 w 609600"/>
                <a:gd name="connsiteY9" fmla="*/ 376290 h 549010"/>
                <a:gd name="connsiteX10" fmla="*/ 508000 w 609600"/>
                <a:gd name="connsiteY10" fmla="*/ 345810 h 549010"/>
                <a:gd name="connsiteX11" fmla="*/ 589280 w 609600"/>
                <a:gd name="connsiteY11" fmla="*/ 427090 h 549010"/>
                <a:gd name="connsiteX12" fmla="*/ 538480 w 609600"/>
                <a:gd name="connsiteY12" fmla="*/ 538850 h 549010"/>
                <a:gd name="connsiteX13" fmla="*/ 426720 w 609600"/>
                <a:gd name="connsiteY13" fmla="*/ 549010 h 549010"/>
                <a:gd name="connsiteX14" fmla="*/ 254000 w 609600"/>
                <a:gd name="connsiteY14" fmla="*/ 538850 h 549010"/>
                <a:gd name="connsiteX15" fmla="*/ 10160 w 609600"/>
                <a:gd name="connsiteY15" fmla="*/ 467730 h 549010"/>
                <a:gd name="connsiteX0" fmla="*/ 0 w 609600"/>
                <a:gd name="connsiteY0" fmla="*/ 223890 h 549010"/>
                <a:gd name="connsiteX1" fmla="*/ 406400 w 609600"/>
                <a:gd name="connsiteY1" fmla="*/ 370 h 549010"/>
                <a:gd name="connsiteX2" fmla="*/ 609600 w 609600"/>
                <a:gd name="connsiteY2" fmla="*/ 173090 h 549010"/>
                <a:gd name="connsiteX3" fmla="*/ 487680 w 609600"/>
                <a:gd name="connsiteY3" fmla="*/ 254370 h 549010"/>
                <a:gd name="connsiteX4" fmla="*/ 396240 w 609600"/>
                <a:gd name="connsiteY4" fmla="*/ 234050 h 549010"/>
                <a:gd name="connsiteX5" fmla="*/ 436880 w 609600"/>
                <a:gd name="connsiteY5" fmla="*/ 183250 h 549010"/>
                <a:gd name="connsiteX6" fmla="*/ 548640 w 609600"/>
                <a:gd name="connsiteY6" fmla="*/ 193410 h 549010"/>
                <a:gd name="connsiteX7" fmla="*/ 579120 w 609600"/>
                <a:gd name="connsiteY7" fmla="*/ 345810 h 549010"/>
                <a:gd name="connsiteX8" fmla="*/ 477520 w 609600"/>
                <a:gd name="connsiteY8" fmla="*/ 447410 h 549010"/>
                <a:gd name="connsiteX9" fmla="*/ 416560 w 609600"/>
                <a:gd name="connsiteY9" fmla="*/ 376290 h 549010"/>
                <a:gd name="connsiteX10" fmla="*/ 508000 w 609600"/>
                <a:gd name="connsiteY10" fmla="*/ 345810 h 549010"/>
                <a:gd name="connsiteX11" fmla="*/ 589280 w 609600"/>
                <a:gd name="connsiteY11" fmla="*/ 427090 h 549010"/>
                <a:gd name="connsiteX12" fmla="*/ 538480 w 609600"/>
                <a:gd name="connsiteY12" fmla="*/ 538850 h 549010"/>
                <a:gd name="connsiteX13" fmla="*/ 426720 w 609600"/>
                <a:gd name="connsiteY13" fmla="*/ 549010 h 549010"/>
                <a:gd name="connsiteX14" fmla="*/ 254000 w 609600"/>
                <a:gd name="connsiteY14" fmla="*/ 538850 h 549010"/>
                <a:gd name="connsiteX15" fmla="*/ 10160 w 609600"/>
                <a:gd name="connsiteY15" fmla="*/ 467730 h 549010"/>
                <a:gd name="connsiteX0" fmla="*/ 0 w 609600"/>
                <a:gd name="connsiteY0" fmla="*/ 223890 h 549010"/>
                <a:gd name="connsiteX1" fmla="*/ 406400 w 609600"/>
                <a:gd name="connsiteY1" fmla="*/ 370 h 549010"/>
                <a:gd name="connsiteX2" fmla="*/ 609600 w 609600"/>
                <a:gd name="connsiteY2" fmla="*/ 173090 h 549010"/>
                <a:gd name="connsiteX3" fmla="*/ 487680 w 609600"/>
                <a:gd name="connsiteY3" fmla="*/ 254370 h 549010"/>
                <a:gd name="connsiteX4" fmla="*/ 396240 w 609600"/>
                <a:gd name="connsiteY4" fmla="*/ 234050 h 549010"/>
                <a:gd name="connsiteX5" fmla="*/ 436880 w 609600"/>
                <a:gd name="connsiteY5" fmla="*/ 183250 h 549010"/>
                <a:gd name="connsiteX6" fmla="*/ 548640 w 609600"/>
                <a:gd name="connsiteY6" fmla="*/ 193410 h 549010"/>
                <a:gd name="connsiteX7" fmla="*/ 579120 w 609600"/>
                <a:gd name="connsiteY7" fmla="*/ 345810 h 549010"/>
                <a:gd name="connsiteX8" fmla="*/ 477520 w 609600"/>
                <a:gd name="connsiteY8" fmla="*/ 447410 h 549010"/>
                <a:gd name="connsiteX9" fmla="*/ 416560 w 609600"/>
                <a:gd name="connsiteY9" fmla="*/ 376290 h 549010"/>
                <a:gd name="connsiteX10" fmla="*/ 508000 w 609600"/>
                <a:gd name="connsiteY10" fmla="*/ 345810 h 549010"/>
                <a:gd name="connsiteX11" fmla="*/ 589280 w 609600"/>
                <a:gd name="connsiteY11" fmla="*/ 427090 h 549010"/>
                <a:gd name="connsiteX12" fmla="*/ 538480 w 609600"/>
                <a:gd name="connsiteY12" fmla="*/ 538850 h 549010"/>
                <a:gd name="connsiteX13" fmla="*/ 426720 w 609600"/>
                <a:gd name="connsiteY13" fmla="*/ 549010 h 549010"/>
                <a:gd name="connsiteX14" fmla="*/ 254000 w 609600"/>
                <a:gd name="connsiteY14" fmla="*/ 538850 h 549010"/>
                <a:gd name="connsiteX15" fmla="*/ 10160 w 609600"/>
                <a:gd name="connsiteY15" fmla="*/ 467730 h 549010"/>
                <a:gd name="connsiteX0" fmla="*/ 0 w 610853"/>
                <a:gd name="connsiteY0" fmla="*/ 223890 h 549010"/>
                <a:gd name="connsiteX1" fmla="*/ 406400 w 610853"/>
                <a:gd name="connsiteY1" fmla="*/ 370 h 549010"/>
                <a:gd name="connsiteX2" fmla="*/ 609600 w 610853"/>
                <a:gd name="connsiteY2" fmla="*/ 173090 h 549010"/>
                <a:gd name="connsiteX3" fmla="*/ 487680 w 610853"/>
                <a:gd name="connsiteY3" fmla="*/ 254370 h 549010"/>
                <a:gd name="connsiteX4" fmla="*/ 396240 w 610853"/>
                <a:gd name="connsiteY4" fmla="*/ 234050 h 549010"/>
                <a:gd name="connsiteX5" fmla="*/ 436880 w 610853"/>
                <a:gd name="connsiteY5" fmla="*/ 183250 h 549010"/>
                <a:gd name="connsiteX6" fmla="*/ 548640 w 610853"/>
                <a:gd name="connsiteY6" fmla="*/ 193410 h 549010"/>
                <a:gd name="connsiteX7" fmla="*/ 579120 w 610853"/>
                <a:gd name="connsiteY7" fmla="*/ 345810 h 549010"/>
                <a:gd name="connsiteX8" fmla="*/ 477520 w 610853"/>
                <a:gd name="connsiteY8" fmla="*/ 447410 h 549010"/>
                <a:gd name="connsiteX9" fmla="*/ 416560 w 610853"/>
                <a:gd name="connsiteY9" fmla="*/ 376290 h 549010"/>
                <a:gd name="connsiteX10" fmla="*/ 508000 w 610853"/>
                <a:gd name="connsiteY10" fmla="*/ 345810 h 549010"/>
                <a:gd name="connsiteX11" fmla="*/ 589280 w 610853"/>
                <a:gd name="connsiteY11" fmla="*/ 427090 h 549010"/>
                <a:gd name="connsiteX12" fmla="*/ 538480 w 610853"/>
                <a:gd name="connsiteY12" fmla="*/ 538850 h 549010"/>
                <a:gd name="connsiteX13" fmla="*/ 426720 w 610853"/>
                <a:gd name="connsiteY13" fmla="*/ 549010 h 549010"/>
                <a:gd name="connsiteX14" fmla="*/ 254000 w 610853"/>
                <a:gd name="connsiteY14" fmla="*/ 538850 h 549010"/>
                <a:gd name="connsiteX15" fmla="*/ 10160 w 610853"/>
                <a:gd name="connsiteY15" fmla="*/ 467730 h 549010"/>
                <a:gd name="connsiteX0" fmla="*/ 0 w 610853"/>
                <a:gd name="connsiteY0" fmla="*/ 223890 h 549010"/>
                <a:gd name="connsiteX1" fmla="*/ 406400 w 610853"/>
                <a:gd name="connsiteY1" fmla="*/ 370 h 549010"/>
                <a:gd name="connsiteX2" fmla="*/ 609600 w 610853"/>
                <a:gd name="connsiteY2" fmla="*/ 173090 h 549010"/>
                <a:gd name="connsiteX3" fmla="*/ 487680 w 610853"/>
                <a:gd name="connsiteY3" fmla="*/ 254370 h 549010"/>
                <a:gd name="connsiteX4" fmla="*/ 396240 w 610853"/>
                <a:gd name="connsiteY4" fmla="*/ 234050 h 549010"/>
                <a:gd name="connsiteX5" fmla="*/ 436880 w 610853"/>
                <a:gd name="connsiteY5" fmla="*/ 183250 h 549010"/>
                <a:gd name="connsiteX6" fmla="*/ 548640 w 610853"/>
                <a:gd name="connsiteY6" fmla="*/ 193410 h 549010"/>
                <a:gd name="connsiteX7" fmla="*/ 579120 w 610853"/>
                <a:gd name="connsiteY7" fmla="*/ 345810 h 549010"/>
                <a:gd name="connsiteX8" fmla="*/ 477520 w 610853"/>
                <a:gd name="connsiteY8" fmla="*/ 447410 h 549010"/>
                <a:gd name="connsiteX9" fmla="*/ 416560 w 610853"/>
                <a:gd name="connsiteY9" fmla="*/ 376290 h 549010"/>
                <a:gd name="connsiteX10" fmla="*/ 508000 w 610853"/>
                <a:gd name="connsiteY10" fmla="*/ 345810 h 549010"/>
                <a:gd name="connsiteX11" fmla="*/ 589280 w 610853"/>
                <a:gd name="connsiteY11" fmla="*/ 427090 h 549010"/>
                <a:gd name="connsiteX12" fmla="*/ 538480 w 610853"/>
                <a:gd name="connsiteY12" fmla="*/ 538850 h 549010"/>
                <a:gd name="connsiteX13" fmla="*/ 426720 w 610853"/>
                <a:gd name="connsiteY13" fmla="*/ 549010 h 549010"/>
                <a:gd name="connsiteX14" fmla="*/ 254000 w 610853"/>
                <a:gd name="connsiteY14" fmla="*/ 538850 h 549010"/>
                <a:gd name="connsiteX15" fmla="*/ 10160 w 610853"/>
                <a:gd name="connsiteY15" fmla="*/ 467730 h 549010"/>
                <a:gd name="connsiteX0" fmla="*/ 0 w 610853"/>
                <a:gd name="connsiteY0" fmla="*/ 223890 h 549010"/>
                <a:gd name="connsiteX1" fmla="*/ 406400 w 610853"/>
                <a:gd name="connsiteY1" fmla="*/ 370 h 549010"/>
                <a:gd name="connsiteX2" fmla="*/ 609600 w 610853"/>
                <a:gd name="connsiteY2" fmla="*/ 173090 h 549010"/>
                <a:gd name="connsiteX3" fmla="*/ 487680 w 610853"/>
                <a:gd name="connsiteY3" fmla="*/ 254370 h 549010"/>
                <a:gd name="connsiteX4" fmla="*/ 396240 w 610853"/>
                <a:gd name="connsiteY4" fmla="*/ 234050 h 549010"/>
                <a:gd name="connsiteX5" fmla="*/ 436880 w 610853"/>
                <a:gd name="connsiteY5" fmla="*/ 183250 h 549010"/>
                <a:gd name="connsiteX6" fmla="*/ 548640 w 610853"/>
                <a:gd name="connsiteY6" fmla="*/ 193410 h 549010"/>
                <a:gd name="connsiteX7" fmla="*/ 579120 w 610853"/>
                <a:gd name="connsiteY7" fmla="*/ 345810 h 549010"/>
                <a:gd name="connsiteX8" fmla="*/ 477520 w 610853"/>
                <a:gd name="connsiteY8" fmla="*/ 447410 h 549010"/>
                <a:gd name="connsiteX9" fmla="*/ 416560 w 610853"/>
                <a:gd name="connsiteY9" fmla="*/ 376290 h 549010"/>
                <a:gd name="connsiteX10" fmla="*/ 508000 w 610853"/>
                <a:gd name="connsiteY10" fmla="*/ 345810 h 549010"/>
                <a:gd name="connsiteX11" fmla="*/ 589280 w 610853"/>
                <a:gd name="connsiteY11" fmla="*/ 427090 h 549010"/>
                <a:gd name="connsiteX12" fmla="*/ 538480 w 610853"/>
                <a:gd name="connsiteY12" fmla="*/ 538850 h 549010"/>
                <a:gd name="connsiteX13" fmla="*/ 426720 w 610853"/>
                <a:gd name="connsiteY13" fmla="*/ 549010 h 549010"/>
                <a:gd name="connsiteX14" fmla="*/ 254000 w 610853"/>
                <a:gd name="connsiteY14" fmla="*/ 538850 h 549010"/>
                <a:gd name="connsiteX15" fmla="*/ 10160 w 610853"/>
                <a:gd name="connsiteY15" fmla="*/ 467730 h 549010"/>
                <a:gd name="connsiteX0" fmla="*/ 0 w 610853"/>
                <a:gd name="connsiteY0" fmla="*/ 223890 h 549010"/>
                <a:gd name="connsiteX1" fmla="*/ 406400 w 610853"/>
                <a:gd name="connsiteY1" fmla="*/ 370 h 549010"/>
                <a:gd name="connsiteX2" fmla="*/ 609600 w 610853"/>
                <a:gd name="connsiteY2" fmla="*/ 173090 h 549010"/>
                <a:gd name="connsiteX3" fmla="*/ 487680 w 610853"/>
                <a:gd name="connsiteY3" fmla="*/ 254370 h 549010"/>
                <a:gd name="connsiteX4" fmla="*/ 396240 w 610853"/>
                <a:gd name="connsiteY4" fmla="*/ 234050 h 549010"/>
                <a:gd name="connsiteX5" fmla="*/ 436880 w 610853"/>
                <a:gd name="connsiteY5" fmla="*/ 183250 h 549010"/>
                <a:gd name="connsiteX6" fmla="*/ 548640 w 610853"/>
                <a:gd name="connsiteY6" fmla="*/ 193410 h 549010"/>
                <a:gd name="connsiteX7" fmla="*/ 579120 w 610853"/>
                <a:gd name="connsiteY7" fmla="*/ 345810 h 549010"/>
                <a:gd name="connsiteX8" fmla="*/ 477520 w 610853"/>
                <a:gd name="connsiteY8" fmla="*/ 447410 h 549010"/>
                <a:gd name="connsiteX9" fmla="*/ 416560 w 610853"/>
                <a:gd name="connsiteY9" fmla="*/ 376290 h 549010"/>
                <a:gd name="connsiteX10" fmla="*/ 508000 w 610853"/>
                <a:gd name="connsiteY10" fmla="*/ 345810 h 549010"/>
                <a:gd name="connsiteX11" fmla="*/ 589280 w 610853"/>
                <a:gd name="connsiteY11" fmla="*/ 427090 h 549010"/>
                <a:gd name="connsiteX12" fmla="*/ 538480 w 610853"/>
                <a:gd name="connsiteY12" fmla="*/ 538850 h 549010"/>
                <a:gd name="connsiteX13" fmla="*/ 426720 w 610853"/>
                <a:gd name="connsiteY13" fmla="*/ 549010 h 549010"/>
                <a:gd name="connsiteX14" fmla="*/ 254000 w 610853"/>
                <a:gd name="connsiteY14" fmla="*/ 538850 h 549010"/>
                <a:gd name="connsiteX15" fmla="*/ 10160 w 610853"/>
                <a:gd name="connsiteY15" fmla="*/ 467730 h 549010"/>
                <a:gd name="connsiteX0" fmla="*/ 0 w 610853"/>
                <a:gd name="connsiteY0" fmla="*/ 223890 h 549010"/>
                <a:gd name="connsiteX1" fmla="*/ 406400 w 610853"/>
                <a:gd name="connsiteY1" fmla="*/ 370 h 549010"/>
                <a:gd name="connsiteX2" fmla="*/ 609600 w 610853"/>
                <a:gd name="connsiteY2" fmla="*/ 173090 h 549010"/>
                <a:gd name="connsiteX3" fmla="*/ 487680 w 610853"/>
                <a:gd name="connsiteY3" fmla="*/ 254370 h 549010"/>
                <a:gd name="connsiteX4" fmla="*/ 396240 w 610853"/>
                <a:gd name="connsiteY4" fmla="*/ 234050 h 549010"/>
                <a:gd name="connsiteX5" fmla="*/ 436880 w 610853"/>
                <a:gd name="connsiteY5" fmla="*/ 183250 h 549010"/>
                <a:gd name="connsiteX6" fmla="*/ 548640 w 610853"/>
                <a:gd name="connsiteY6" fmla="*/ 193410 h 549010"/>
                <a:gd name="connsiteX7" fmla="*/ 579120 w 610853"/>
                <a:gd name="connsiteY7" fmla="*/ 345810 h 549010"/>
                <a:gd name="connsiteX8" fmla="*/ 477520 w 610853"/>
                <a:gd name="connsiteY8" fmla="*/ 447410 h 549010"/>
                <a:gd name="connsiteX9" fmla="*/ 416560 w 610853"/>
                <a:gd name="connsiteY9" fmla="*/ 376290 h 549010"/>
                <a:gd name="connsiteX10" fmla="*/ 508000 w 610853"/>
                <a:gd name="connsiteY10" fmla="*/ 345810 h 549010"/>
                <a:gd name="connsiteX11" fmla="*/ 589280 w 610853"/>
                <a:gd name="connsiteY11" fmla="*/ 427090 h 549010"/>
                <a:gd name="connsiteX12" fmla="*/ 538480 w 610853"/>
                <a:gd name="connsiteY12" fmla="*/ 538850 h 549010"/>
                <a:gd name="connsiteX13" fmla="*/ 426720 w 610853"/>
                <a:gd name="connsiteY13" fmla="*/ 549010 h 549010"/>
                <a:gd name="connsiteX14" fmla="*/ 254000 w 610853"/>
                <a:gd name="connsiteY14" fmla="*/ 538850 h 549010"/>
                <a:gd name="connsiteX15" fmla="*/ 10160 w 610853"/>
                <a:gd name="connsiteY15" fmla="*/ 467730 h 549010"/>
                <a:gd name="connsiteX0" fmla="*/ 0 w 610853"/>
                <a:gd name="connsiteY0" fmla="*/ 223890 h 549010"/>
                <a:gd name="connsiteX1" fmla="*/ 406400 w 610853"/>
                <a:gd name="connsiteY1" fmla="*/ 370 h 549010"/>
                <a:gd name="connsiteX2" fmla="*/ 609600 w 610853"/>
                <a:gd name="connsiteY2" fmla="*/ 173090 h 549010"/>
                <a:gd name="connsiteX3" fmla="*/ 487680 w 610853"/>
                <a:gd name="connsiteY3" fmla="*/ 254370 h 549010"/>
                <a:gd name="connsiteX4" fmla="*/ 396240 w 610853"/>
                <a:gd name="connsiteY4" fmla="*/ 234050 h 549010"/>
                <a:gd name="connsiteX5" fmla="*/ 436880 w 610853"/>
                <a:gd name="connsiteY5" fmla="*/ 183250 h 549010"/>
                <a:gd name="connsiteX6" fmla="*/ 548640 w 610853"/>
                <a:gd name="connsiteY6" fmla="*/ 193410 h 549010"/>
                <a:gd name="connsiteX7" fmla="*/ 579120 w 610853"/>
                <a:gd name="connsiteY7" fmla="*/ 345810 h 549010"/>
                <a:gd name="connsiteX8" fmla="*/ 477520 w 610853"/>
                <a:gd name="connsiteY8" fmla="*/ 447410 h 549010"/>
                <a:gd name="connsiteX9" fmla="*/ 416560 w 610853"/>
                <a:gd name="connsiteY9" fmla="*/ 376290 h 549010"/>
                <a:gd name="connsiteX10" fmla="*/ 508000 w 610853"/>
                <a:gd name="connsiteY10" fmla="*/ 345810 h 549010"/>
                <a:gd name="connsiteX11" fmla="*/ 589280 w 610853"/>
                <a:gd name="connsiteY11" fmla="*/ 427090 h 549010"/>
                <a:gd name="connsiteX12" fmla="*/ 538480 w 610853"/>
                <a:gd name="connsiteY12" fmla="*/ 538850 h 549010"/>
                <a:gd name="connsiteX13" fmla="*/ 426720 w 610853"/>
                <a:gd name="connsiteY13" fmla="*/ 549010 h 549010"/>
                <a:gd name="connsiteX14" fmla="*/ 254000 w 610853"/>
                <a:gd name="connsiteY14" fmla="*/ 538850 h 549010"/>
                <a:gd name="connsiteX15" fmla="*/ 10160 w 610853"/>
                <a:gd name="connsiteY15" fmla="*/ 467730 h 549010"/>
                <a:gd name="connsiteX0" fmla="*/ 0 w 610853"/>
                <a:gd name="connsiteY0" fmla="*/ 223890 h 549010"/>
                <a:gd name="connsiteX1" fmla="*/ 406400 w 610853"/>
                <a:gd name="connsiteY1" fmla="*/ 370 h 549010"/>
                <a:gd name="connsiteX2" fmla="*/ 609600 w 610853"/>
                <a:gd name="connsiteY2" fmla="*/ 173090 h 549010"/>
                <a:gd name="connsiteX3" fmla="*/ 487680 w 610853"/>
                <a:gd name="connsiteY3" fmla="*/ 254370 h 549010"/>
                <a:gd name="connsiteX4" fmla="*/ 396240 w 610853"/>
                <a:gd name="connsiteY4" fmla="*/ 234050 h 549010"/>
                <a:gd name="connsiteX5" fmla="*/ 436880 w 610853"/>
                <a:gd name="connsiteY5" fmla="*/ 183250 h 549010"/>
                <a:gd name="connsiteX6" fmla="*/ 548640 w 610853"/>
                <a:gd name="connsiteY6" fmla="*/ 193410 h 549010"/>
                <a:gd name="connsiteX7" fmla="*/ 579120 w 610853"/>
                <a:gd name="connsiteY7" fmla="*/ 345810 h 549010"/>
                <a:gd name="connsiteX8" fmla="*/ 477520 w 610853"/>
                <a:gd name="connsiteY8" fmla="*/ 447410 h 549010"/>
                <a:gd name="connsiteX9" fmla="*/ 416560 w 610853"/>
                <a:gd name="connsiteY9" fmla="*/ 376290 h 549010"/>
                <a:gd name="connsiteX10" fmla="*/ 508000 w 610853"/>
                <a:gd name="connsiteY10" fmla="*/ 345810 h 549010"/>
                <a:gd name="connsiteX11" fmla="*/ 589280 w 610853"/>
                <a:gd name="connsiteY11" fmla="*/ 427090 h 549010"/>
                <a:gd name="connsiteX12" fmla="*/ 538480 w 610853"/>
                <a:gd name="connsiteY12" fmla="*/ 538850 h 549010"/>
                <a:gd name="connsiteX13" fmla="*/ 426720 w 610853"/>
                <a:gd name="connsiteY13" fmla="*/ 549010 h 549010"/>
                <a:gd name="connsiteX14" fmla="*/ 254000 w 610853"/>
                <a:gd name="connsiteY14" fmla="*/ 538850 h 549010"/>
                <a:gd name="connsiteX15" fmla="*/ 10160 w 610853"/>
                <a:gd name="connsiteY15" fmla="*/ 467730 h 549010"/>
                <a:gd name="connsiteX0" fmla="*/ 0 w 610853"/>
                <a:gd name="connsiteY0" fmla="*/ 223890 h 549010"/>
                <a:gd name="connsiteX1" fmla="*/ 406400 w 610853"/>
                <a:gd name="connsiteY1" fmla="*/ 370 h 549010"/>
                <a:gd name="connsiteX2" fmla="*/ 609600 w 610853"/>
                <a:gd name="connsiteY2" fmla="*/ 173090 h 549010"/>
                <a:gd name="connsiteX3" fmla="*/ 487680 w 610853"/>
                <a:gd name="connsiteY3" fmla="*/ 254370 h 549010"/>
                <a:gd name="connsiteX4" fmla="*/ 396240 w 610853"/>
                <a:gd name="connsiteY4" fmla="*/ 234050 h 549010"/>
                <a:gd name="connsiteX5" fmla="*/ 436880 w 610853"/>
                <a:gd name="connsiteY5" fmla="*/ 183250 h 549010"/>
                <a:gd name="connsiteX6" fmla="*/ 548640 w 610853"/>
                <a:gd name="connsiteY6" fmla="*/ 193410 h 549010"/>
                <a:gd name="connsiteX7" fmla="*/ 579120 w 610853"/>
                <a:gd name="connsiteY7" fmla="*/ 345810 h 549010"/>
                <a:gd name="connsiteX8" fmla="*/ 477520 w 610853"/>
                <a:gd name="connsiteY8" fmla="*/ 447410 h 549010"/>
                <a:gd name="connsiteX9" fmla="*/ 416560 w 610853"/>
                <a:gd name="connsiteY9" fmla="*/ 376290 h 549010"/>
                <a:gd name="connsiteX10" fmla="*/ 508000 w 610853"/>
                <a:gd name="connsiteY10" fmla="*/ 345810 h 549010"/>
                <a:gd name="connsiteX11" fmla="*/ 589280 w 610853"/>
                <a:gd name="connsiteY11" fmla="*/ 427090 h 549010"/>
                <a:gd name="connsiteX12" fmla="*/ 538480 w 610853"/>
                <a:gd name="connsiteY12" fmla="*/ 538850 h 549010"/>
                <a:gd name="connsiteX13" fmla="*/ 426720 w 610853"/>
                <a:gd name="connsiteY13" fmla="*/ 549010 h 549010"/>
                <a:gd name="connsiteX14" fmla="*/ 254000 w 610853"/>
                <a:gd name="connsiteY14" fmla="*/ 538850 h 549010"/>
                <a:gd name="connsiteX15" fmla="*/ 10160 w 610853"/>
                <a:gd name="connsiteY15" fmla="*/ 467730 h 549010"/>
                <a:gd name="connsiteX0" fmla="*/ 0 w 610853"/>
                <a:gd name="connsiteY0" fmla="*/ 223890 h 551550"/>
                <a:gd name="connsiteX1" fmla="*/ 406400 w 610853"/>
                <a:gd name="connsiteY1" fmla="*/ 370 h 551550"/>
                <a:gd name="connsiteX2" fmla="*/ 609600 w 610853"/>
                <a:gd name="connsiteY2" fmla="*/ 173090 h 551550"/>
                <a:gd name="connsiteX3" fmla="*/ 487680 w 610853"/>
                <a:gd name="connsiteY3" fmla="*/ 254370 h 551550"/>
                <a:gd name="connsiteX4" fmla="*/ 396240 w 610853"/>
                <a:gd name="connsiteY4" fmla="*/ 234050 h 551550"/>
                <a:gd name="connsiteX5" fmla="*/ 436880 w 610853"/>
                <a:gd name="connsiteY5" fmla="*/ 183250 h 551550"/>
                <a:gd name="connsiteX6" fmla="*/ 548640 w 610853"/>
                <a:gd name="connsiteY6" fmla="*/ 193410 h 551550"/>
                <a:gd name="connsiteX7" fmla="*/ 579120 w 610853"/>
                <a:gd name="connsiteY7" fmla="*/ 345810 h 551550"/>
                <a:gd name="connsiteX8" fmla="*/ 477520 w 610853"/>
                <a:gd name="connsiteY8" fmla="*/ 447410 h 551550"/>
                <a:gd name="connsiteX9" fmla="*/ 416560 w 610853"/>
                <a:gd name="connsiteY9" fmla="*/ 376290 h 551550"/>
                <a:gd name="connsiteX10" fmla="*/ 508000 w 610853"/>
                <a:gd name="connsiteY10" fmla="*/ 345810 h 551550"/>
                <a:gd name="connsiteX11" fmla="*/ 589280 w 610853"/>
                <a:gd name="connsiteY11" fmla="*/ 427090 h 551550"/>
                <a:gd name="connsiteX12" fmla="*/ 538480 w 610853"/>
                <a:gd name="connsiteY12" fmla="*/ 538850 h 551550"/>
                <a:gd name="connsiteX13" fmla="*/ 426720 w 610853"/>
                <a:gd name="connsiteY13" fmla="*/ 549010 h 551550"/>
                <a:gd name="connsiteX14" fmla="*/ 254000 w 610853"/>
                <a:gd name="connsiteY14" fmla="*/ 538850 h 551550"/>
                <a:gd name="connsiteX15" fmla="*/ 10160 w 610853"/>
                <a:gd name="connsiteY15" fmla="*/ 467730 h 551550"/>
                <a:gd name="connsiteX0" fmla="*/ 0 w 610853"/>
                <a:gd name="connsiteY0" fmla="*/ 223890 h 551550"/>
                <a:gd name="connsiteX1" fmla="*/ 406400 w 610853"/>
                <a:gd name="connsiteY1" fmla="*/ 370 h 551550"/>
                <a:gd name="connsiteX2" fmla="*/ 609600 w 610853"/>
                <a:gd name="connsiteY2" fmla="*/ 173090 h 551550"/>
                <a:gd name="connsiteX3" fmla="*/ 487680 w 610853"/>
                <a:gd name="connsiteY3" fmla="*/ 254370 h 551550"/>
                <a:gd name="connsiteX4" fmla="*/ 396240 w 610853"/>
                <a:gd name="connsiteY4" fmla="*/ 234050 h 551550"/>
                <a:gd name="connsiteX5" fmla="*/ 436880 w 610853"/>
                <a:gd name="connsiteY5" fmla="*/ 183250 h 551550"/>
                <a:gd name="connsiteX6" fmla="*/ 548640 w 610853"/>
                <a:gd name="connsiteY6" fmla="*/ 193410 h 551550"/>
                <a:gd name="connsiteX7" fmla="*/ 579120 w 610853"/>
                <a:gd name="connsiteY7" fmla="*/ 345810 h 551550"/>
                <a:gd name="connsiteX8" fmla="*/ 477520 w 610853"/>
                <a:gd name="connsiteY8" fmla="*/ 447410 h 551550"/>
                <a:gd name="connsiteX9" fmla="*/ 416560 w 610853"/>
                <a:gd name="connsiteY9" fmla="*/ 376290 h 551550"/>
                <a:gd name="connsiteX10" fmla="*/ 508000 w 610853"/>
                <a:gd name="connsiteY10" fmla="*/ 345810 h 551550"/>
                <a:gd name="connsiteX11" fmla="*/ 589280 w 610853"/>
                <a:gd name="connsiteY11" fmla="*/ 427090 h 551550"/>
                <a:gd name="connsiteX12" fmla="*/ 538480 w 610853"/>
                <a:gd name="connsiteY12" fmla="*/ 538850 h 551550"/>
                <a:gd name="connsiteX13" fmla="*/ 426720 w 610853"/>
                <a:gd name="connsiteY13" fmla="*/ 549010 h 551550"/>
                <a:gd name="connsiteX14" fmla="*/ 254000 w 610853"/>
                <a:gd name="connsiteY14" fmla="*/ 538850 h 551550"/>
                <a:gd name="connsiteX15" fmla="*/ 10160 w 610853"/>
                <a:gd name="connsiteY15" fmla="*/ 467730 h 551550"/>
                <a:gd name="connsiteX0" fmla="*/ 0 w 610853"/>
                <a:gd name="connsiteY0" fmla="*/ 223890 h 556408"/>
                <a:gd name="connsiteX1" fmla="*/ 406400 w 610853"/>
                <a:gd name="connsiteY1" fmla="*/ 370 h 556408"/>
                <a:gd name="connsiteX2" fmla="*/ 609600 w 610853"/>
                <a:gd name="connsiteY2" fmla="*/ 173090 h 556408"/>
                <a:gd name="connsiteX3" fmla="*/ 487680 w 610853"/>
                <a:gd name="connsiteY3" fmla="*/ 254370 h 556408"/>
                <a:gd name="connsiteX4" fmla="*/ 396240 w 610853"/>
                <a:gd name="connsiteY4" fmla="*/ 234050 h 556408"/>
                <a:gd name="connsiteX5" fmla="*/ 436880 w 610853"/>
                <a:gd name="connsiteY5" fmla="*/ 183250 h 556408"/>
                <a:gd name="connsiteX6" fmla="*/ 548640 w 610853"/>
                <a:gd name="connsiteY6" fmla="*/ 193410 h 556408"/>
                <a:gd name="connsiteX7" fmla="*/ 579120 w 610853"/>
                <a:gd name="connsiteY7" fmla="*/ 345810 h 556408"/>
                <a:gd name="connsiteX8" fmla="*/ 477520 w 610853"/>
                <a:gd name="connsiteY8" fmla="*/ 447410 h 556408"/>
                <a:gd name="connsiteX9" fmla="*/ 416560 w 610853"/>
                <a:gd name="connsiteY9" fmla="*/ 376290 h 556408"/>
                <a:gd name="connsiteX10" fmla="*/ 508000 w 610853"/>
                <a:gd name="connsiteY10" fmla="*/ 345810 h 556408"/>
                <a:gd name="connsiteX11" fmla="*/ 589280 w 610853"/>
                <a:gd name="connsiteY11" fmla="*/ 427090 h 556408"/>
                <a:gd name="connsiteX12" fmla="*/ 538480 w 610853"/>
                <a:gd name="connsiteY12" fmla="*/ 538850 h 556408"/>
                <a:gd name="connsiteX13" fmla="*/ 426720 w 610853"/>
                <a:gd name="connsiteY13" fmla="*/ 549010 h 556408"/>
                <a:gd name="connsiteX14" fmla="*/ 10160 w 610853"/>
                <a:gd name="connsiteY14" fmla="*/ 467730 h 556408"/>
                <a:gd name="connsiteX0" fmla="*/ 0 w 610853"/>
                <a:gd name="connsiteY0" fmla="*/ 223890 h 556408"/>
                <a:gd name="connsiteX1" fmla="*/ 406400 w 610853"/>
                <a:gd name="connsiteY1" fmla="*/ 370 h 556408"/>
                <a:gd name="connsiteX2" fmla="*/ 609600 w 610853"/>
                <a:gd name="connsiteY2" fmla="*/ 173090 h 556408"/>
                <a:gd name="connsiteX3" fmla="*/ 487680 w 610853"/>
                <a:gd name="connsiteY3" fmla="*/ 254370 h 556408"/>
                <a:gd name="connsiteX4" fmla="*/ 396240 w 610853"/>
                <a:gd name="connsiteY4" fmla="*/ 234050 h 556408"/>
                <a:gd name="connsiteX5" fmla="*/ 436880 w 610853"/>
                <a:gd name="connsiteY5" fmla="*/ 183250 h 556408"/>
                <a:gd name="connsiteX6" fmla="*/ 548640 w 610853"/>
                <a:gd name="connsiteY6" fmla="*/ 193410 h 556408"/>
                <a:gd name="connsiteX7" fmla="*/ 579120 w 610853"/>
                <a:gd name="connsiteY7" fmla="*/ 345810 h 556408"/>
                <a:gd name="connsiteX8" fmla="*/ 477520 w 610853"/>
                <a:gd name="connsiteY8" fmla="*/ 447410 h 556408"/>
                <a:gd name="connsiteX9" fmla="*/ 416560 w 610853"/>
                <a:gd name="connsiteY9" fmla="*/ 376290 h 556408"/>
                <a:gd name="connsiteX10" fmla="*/ 508000 w 610853"/>
                <a:gd name="connsiteY10" fmla="*/ 345810 h 556408"/>
                <a:gd name="connsiteX11" fmla="*/ 589280 w 610853"/>
                <a:gd name="connsiteY11" fmla="*/ 427090 h 556408"/>
                <a:gd name="connsiteX12" fmla="*/ 538480 w 610853"/>
                <a:gd name="connsiteY12" fmla="*/ 538850 h 556408"/>
                <a:gd name="connsiteX13" fmla="*/ 426720 w 610853"/>
                <a:gd name="connsiteY13" fmla="*/ 549010 h 556408"/>
                <a:gd name="connsiteX14" fmla="*/ 10160 w 610853"/>
                <a:gd name="connsiteY14" fmla="*/ 467730 h 556408"/>
                <a:gd name="connsiteX0" fmla="*/ 0 w 610853"/>
                <a:gd name="connsiteY0" fmla="*/ 223890 h 544641"/>
                <a:gd name="connsiteX1" fmla="*/ 406400 w 610853"/>
                <a:gd name="connsiteY1" fmla="*/ 370 h 544641"/>
                <a:gd name="connsiteX2" fmla="*/ 609600 w 610853"/>
                <a:gd name="connsiteY2" fmla="*/ 173090 h 544641"/>
                <a:gd name="connsiteX3" fmla="*/ 487680 w 610853"/>
                <a:gd name="connsiteY3" fmla="*/ 254370 h 544641"/>
                <a:gd name="connsiteX4" fmla="*/ 396240 w 610853"/>
                <a:gd name="connsiteY4" fmla="*/ 234050 h 544641"/>
                <a:gd name="connsiteX5" fmla="*/ 436880 w 610853"/>
                <a:gd name="connsiteY5" fmla="*/ 183250 h 544641"/>
                <a:gd name="connsiteX6" fmla="*/ 548640 w 610853"/>
                <a:gd name="connsiteY6" fmla="*/ 193410 h 544641"/>
                <a:gd name="connsiteX7" fmla="*/ 579120 w 610853"/>
                <a:gd name="connsiteY7" fmla="*/ 345810 h 544641"/>
                <a:gd name="connsiteX8" fmla="*/ 477520 w 610853"/>
                <a:gd name="connsiteY8" fmla="*/ 447410 h 544641"/>
                <a:gd name="connsiteX9" fmla="*/ 416560 w 610853"/>
                <a:gd name="connsiteY9" fmla="*/ 376290 h 544641"/>
                <a:gd name="connsiteX10" fmla="*/ 508000 w 610853"/>
                <a:gd name="connsiteY10" fmla="*/ 345810 h 544641"/>
                <a:gd name="connsiteX11" fmla="*/ 589280 w 610853"/>
                <a:gd name="connsiteY11" fmla="*/ 427090 h 544641"/>
                <a:gd name="connsiteX12" fmla="*/ 538480 w 610853"/>
                <a:gd name="connsiteY12" fmla="*/ 538850 h 544641"/>
                <a:gd name="connsiteX13" fmla="*/ 220980 w 610853"/>
                <a:gd name="connsiteY13" fmla="*/ 522340 h 544641"/>
                <a:gd name="connsiteX14" fmla="*/ 10160 w 610853"/>
                <a:gd name="connsiteY14" fmla="*/ 467730 h 544641"/>
                <a:gd name="connsiteX0" fmla="*/ 0 w 610853"/>
                <a:gd name="connsiteY0" fmla="*/ 223890 h 544205"/>
                <a:gd name="connsiteX1" fmla="*/ 406400 w 610853"/>
                <a:gd name="connsiteY1" fmla="*/ 370 h 544205"/>
                <a:gd name="connsiteX2" fmla="*/ 609600 w 610853"/>
                <a:gd name="connsiteY2" fmla="*/ 173090 h 544205"/>
                <a:gd name="connsiteX3" fmla="*/ 487680 w 610853"/>
                <a:gd name="connsiteY3" fmla="*/ 254370 h 544205"/>
                <a:gd name="connsiteX4" fmla="*/ 396240 w 610853"/>
                <a:gd name="connsiteY4" fmla="*/ 234050 h 544205"/>
                <a:gd name="connsiteX5" fmla="*/ 436880 w 610853"/>
                <a:gd name="connsiteY5" fmla="*/ 183250 h 544205"/>
                <a:gd name="connsiteX6" fmla="*/ 548640 w 610853"/>
                <a:gd name="connsiteY6" fmla="*/ 193410 h 544205"/>
                <a:gd name="connsiteX7" fmla="*/ 579120 w 610853"/>
                <a:gd name="connsiteY7" fmla="*/ 345810 h 544205"/>
                <a:gd name="connsiteX8" fmla="*/ 477520 w 610853"/>
                <a:gd name="connsiteY8" fmla="*/ 447410 h 544205"/>
                <a:gd name="connsiteX9" fmla="*/ 416560 w 610853"/>
                <a:gd name="connsiteY9" fmla="*/ 376290 h 544205"/>
                <a:gd name="connsiteX10" fmla="*/ 508000 w 610853"/>
                <a:gd name="connsiteY10" fmla="*/ 345810 h 544205"/>
                <a:gd name="connsiteX11" fmla="*/ 589280 w 610853"/>
                <a:gd name="connsiteY11" fmla="*/ 427090 h 544205"/>
                <a:gd name="connsiteX12" fmla="*/ 538480 w 610853"/>
                <a:gd name="connsiteY12" fmla="*/ 538850 h 544205"/>
                <a:gd name="connsiteX13" fmla="*/ 280035 w 610853"/>
                <a:gd name="connsiteY13" fmla="*/ 520435 h 544205"/>
                <a:gd name="connsiteX14" fmla="*/ 10160 w 610853"/>
                <a:gd name="connsiteY14" fmla="*/ 467730 h 544205"/>
                <a:gd name="connsiteX0" fmla="*/ 0 w 610853"/>
                <a:gd name="connsiteY0" fmla="*/ 223890 h 544205"/>
                <a:gd name="connsiteX1" fmla="*/ 406400 w 610853"/>
                <a:gd name="connsiteY1" fmla="*/ 370 h 544205"/>
                <a:gd name="connsiteX2" fmla="*/ 609600 w 610853"/>
                <a:gd name="connsiteY2" fmla="*/ 173090 h 544205"/>
                <a:gd name="connsiteX3" fmla="*/ 487680 w 610853"/>
                <a:gd name="connsiteY3" fmla="*/ 254370 h 544205"/>
                <a:gd name="connsiteX4" fmla="*/ 396240 w 610853"/>
                <a:gd name="connsiteY4" fmla="*/ 234050 h 544205"/>
                <a:gd name="connsiteX5" fmla="*/ 436880 w 610853"/>
                <a:gd name="connsiteY5" fmla="*/ 183250 h 544205"/>
                <a:gd name="connsiteX6" fmla="*/ 548640 w 610853"/>
                <a:gd name="connsiteY6" fmla="*/ 193410 h 544205"/>
                <a:gd name="connsiteX7" fmla="*/ 579120 w 610853"/>
                <a:gd name="connsiteY7" fmla="*/ 345810 h 544205"/>
                <a:gd name="connsiteX8" fmla="*/ 477520 w 610853"/>
                <a:gd name="connsiteY8" fmla="*/ 447410 h 544205"/>
                <a:gd name="connsiteX9" fmla="*/ 416560 w 610853"/>
                <a:gd name="connsiteY9" fmla="*/ 376290 h 544205"/>
                <a:gd name="connsiteX10" fmla="*/ 508000 w 610853"/>
                <a:gd name="connsiteY10" fmla="*/ 345810 h 544205"/>
                <a:gd name="connsiteX11" fmla="*/ 589280 w 610853"/>
                <a:gd name="connsiteY11" fmla="*/ 427090 h 544205"/>
                <a:gd name="connsiteX12" fmla="*/ 502285 w 610853"/>
                <a:gd name="connsiteY12" fmla="*/ 538850 h 544205"/>
                <a:gd name="connsiteX13" fmla="*/ 280035 w 610853"/>
                <a:gd name="connsiteY13" fmla="*/ 520435 h 544205"/>
                <a:gd name="connsiteX14" fmla="*/ 10160 w 610853"/>
                <a:gd name="connsiteY14" fmla="*/ 467730 h 544205"/>
                <a:gd name="connsiteX0" fmla="*/ 0 w 610853"/>
                <a:gd name="connsiteY0" fmla="*/ 223890 h 544205"/>
                <a:gd name="connsiteX1" fmla="*/ 406400 w 610853"/>
                <a:gd name="connsiteY1" fmla="*/ 370 h 544205"/>
                <a:gd name="connsiteX2" fmla="*/ 609600 w 610853"/>
                <a:gd name="connsiteY2" fmla="*/ 173090 h 544205"/>
                <a:gd name="connsiteX3" fmla="*/ 487680 w 610853"/>
                <a:gd name="connsiteY3" fmla="*/ 254370 h 544205"/>
                <a:gd name="connsiteX4" fmla="*/ 396240 w 610853"/>
                <a:gd name="connsiteY4" fmla="*/ 234050 h 544205"/>
                <a:gd name="connsiteX5" fmla="*/ 436880 w 610853"/>
                <a:gd name="connsiteY5" fmla="*/ 183250 h 544205"/>
                <a:gd name="connsiteX6" fmla="*/ 548640 w 610853"/>
                <a:gd name="connsiteY6" fmla="*/ 193410 h 544205"/>
                <a:gd name="connsiteX7" fmla="*/ 579120 w 610853"/>
                <a:gd name="connsiteY7" fmla="*/ 345810 h 544205"/>
                <a:gd name="connsiteX8" fmla="*/ 488950 w 610853"/>
                <a:gd name="connsiteY8" fmla="*/ 445505 h 544205"/>
                <a:gd name="connsiteX9" fmla="*/ 416560 w 610853"/>
                <a:gd name="connsiteY9" fmla="*/ 376290 h 544205"/>
                <a:gd name="connsiteX10" fmla="*/ 508000 w 610853"/>
                <a:gd name="connsiteY10" fmla="*/ 345810 h 544205"/>
                <a:gd name="connsiteX11" fmla="*/ 589280 w 610853"/>
                <a:gd name="connsiteY11" fmla="*/ 427090 h 544205"/>
                <a:gd name="connsiteX12" fmla="*/ 502285 w 610853"/>
                <a:gd name="connsiteY12" fmla="*/ 538850 h 544205"/>
                <a:gd name="connsiteX13" fmla="*/ 280035 w 610853"/>
                <a:gd name="connsiteY13" fmla="*/ 520435 h 544205"/>
                <a:gd name="connsiteX14" fmla="*/ 10160 w 610853"/>
                <a:gd name="connsiteY14" fmla="*/ 467730 h 544205"/>
                <a:gd name="connsiteX0" fmla="*/ 0 w 610853"/>
                <a:gd name="connsiteY0" fmla="*/ 223890 h 544205"/>
                <a:gd name="connsiteX1" fmla="*/ 406400 w 610853"/>
                <a:gd name="connsiteY1" fmla="*/ 370 h 544205"/>
                <a:gd name="connsiteX2" fmla="*/ 609600 w 610853"/>
                <a:gd name="connsiteY2" fmla="*/ 173090 h 544205"/>
                <a:gd name="connsiteX3" fmla="*/ 487680 w 610853"/>
                <a:gd name="connsiteY3" fmla="*/ 254370 h 544205"/>
                <a:gd name="connsiteX4" fmla="*/ 396240 w 610853"/>
                <a:gd name="connsiteY4" fmla="*/ 234050 h 544205"/>
                <a:gd name="connsiteX5" fmla="*/ 436880 w 610853"/>
                <a:gd name="connsiteY5" fmla="*/ 183250 h 544205"/>
                <a:gd name="connsiteX6" fmla="*/ 548640 w 610853"/>
                <a:gd name="connsiteY6" fmla="*/ 193410 h 544205"/>
                <a:gd name="connsiteX7" fmla="*/ 579120 w 610853"/>
                <a:gd name="connsiteY7" fmla="*/ 345810 h 544205"/>
                <a:gd name="connsiteX8" fmla="*/ 488950 w 610853"/>
                <a:gd name="connsiteY8" fmla="*/ 445505 h 544205"/>
                <a:gd name="connsiteX9" fmla="*/ 416560 w 610853"/>
                <a:gd name="connsiteY9" fmla="*/ 376290 h 544205"/>
                <a:gd name="connsiteX10" fmla="*/ 508000 w 610853"/>
                <a:gd name="connsiteY10" fmla="*/ 345810 h 544205"/>
                <a:gd name="connsiteX11" fmla="*/ 589280 w 610853"/>
                <a:gd name="connsiteY11" fmla="*/ 427090 h 544205"/>
                <a:gd name="connsiteX12" fmla="*/ 502285 w 610853"/>
                <a:gd name="connsiteY12" fmla="*/ 538850 h 544205"/>
                <a:gd name="connsiteX13" fmla="*/ 280035 w 610853"/>
                <a:gd name="connsiteY13" fmla="*/ 520435 h 544205"/>
                <a:gd name="connsiteX14" fmla="*/ 10160 w 610853"/>
                <a:gd name="connsiteY14" fmla="*/ 467730 h 544205"/>
                <a:gd name="connsiteX0" fmla="*/ 0 w 610853"/>
                <a:gd name="connsiteY0" fmla="*/ 223890 h 544205"/>
                <a:gd name="connsiteX1" fmla="*/ 406400 w 610853"/>
                <a:gd name="connsiteY1" fmla="*/ 370 h 544205"/>
                <a:gd name="connsiteX2" fmla="*/ 609600 w 610853"/>
                <a:gd name="connsiteY2" fmla="*/ 173090 h 544205"/>
                <a:gd name="connsiteX3" fmla="*/ 487680 w 610853"/>
                <a:gd name="connsiteY3" fmla="*/ 254370 h 544205"/>
                <a:gd name="connsiteX4" fmla="*/ 396240 w 610853"/>
                <a:gd name="connsiteY4" fmla="*/ 234050 h 544205"/>
                <a:gd name="connsiteX5" fmla="*/ 436880 w 610853"/>
                <a:gd name="connsiteY5" fmla="*/ 183250 h 544205"/>
                <a:gd name="connsiteX6" fmla="*/ 548640 w 610853"/>
                <a:gd name="connsiteY6" fmla="*/ 193410 h 544205"/>
                <a:gd name="connsiteX7" fmla="*/ 579120 w 610853"/>
                <a:gd name="connsiteY7" fmla="*/ 345810 h 544205"/>
                <a:gd name="connsiteX8" fmla="*/ 488950 w 610853"/>
                <a:gd name="connsiteY8" fmla="*/ 445505 h 544205"/>
                <a:gd name="connsiteX9" fmla="*/ 416560 w 610853"/>
                <a:gd name="connsiteY9" fmla="*/ 376290 h 544205"/>
                <a:gd name="connsiteX10" fmla="*/ 508000 w 610853"/>
                <a:gd name="connsiteY10" fmla="*/ 345810 h 544205"/>
                <a:gd name="connsiteX11" fmla="*/ 589280 w 610853"/>
                <a:gd name="connsiteY11" fmla="*/ 427090 h 544205"/>
                <a:gd name="connsiteX12" fmla="*/ 502285 w 610853"/>
                <a:gd name="connsiteY12" fmla="*/ 538850 h 544205"/>
                <a:gd name="connsiteX13" fmla="*/ 280035 w 610853"/>
                <a:gd name="connsiteY13" fmla="*/ 520435 h 544205"/>
                <a:gd name="connsiteX14" fmla="*/ 10160 w 610853"/>
                <a:gd name="connsiteY14" fmla="*/ 467730 h 544205"/>
                <a:gd name="connsiteX0" fmla="*/ 0 w 610853"/>
                <a:gd name="connsiteY0" fmla="*/ 223890 h 544205"/>
                <a:gd name="connsiteX1" fmla="*/ 406400 w 610853"/>
                <a:gd name="connsiteY1" fmla="*/ 370 h 544205"/>
                <a:gd name="connsiteX2" fmla="*/ 609600 w 610853"/>
                <a:gd name="connsiteY2" fmla="*/ 173090 h 544205"/>
                <a:gd name="connsiteX3" fmla="*/ 487680 w 610853"/>
                <a:gd name="connsiteY3" fmla="*/ 254370 h 544205"/>
                <a:gd name="connsiteX4" fmla="*/ 396240 w 610853"/>
                <a:gd name="connsiteY4" fmla="*/ 234050 h 544205"/>
                <a:gd name="connsiteX5" fmla="*/ 436880 w 610853"/>
                <a:gd name="connsiteY5" fmla="*/ 183250 h 544205"/>
                <a:gd name="connsiteX6" fmla="*/ 548640 w 610853"/>
                <a:gd name="connsiteY6" fmla="*/ 193410 h 544205"/>
                <a:gd name="connsiteX7" fmla="*/ 579120 w 610853"/>
                <a:gd name="connsiteY7" fmla="*/ 345810 h 544205"/>
                <a:gd name="connsiteX8" fmla="*/ 488950 w 610853"/>
                <a:gd name="connsiteY8" fmla="*/ 445505 h 544205"/>
                <a:gd name="connsiteX9" fmla="*/ 416560 w 610853"/>
                <a:gd name="connsiteY9" fmla="*/ 376290 h 544205"/>
                <a:gd name="connsiteX10" fmla="*/ 508000 w 610853"/>
                <a:gd name="connsiteY10" fmla="*/ 345810 h 544205"/>
                <a:gd name="connsiteX11" fmla="*/ 589280 w 610853"/>
                <a:gd name="connsiteY11" fmla="*/ 427090 h 544205"/>
                <a:gd name="connsiteX12" fmla="*/ 502285 w 610853"/>
                <a:gd name="connsiteY12" fmla="*/ 538850 h 544205"/>
                <a:gd name="connsiteX13" fmla="*/ 280035 w 610853"/>
                <a:gd name="connsiteY13" fmla="*/ 520435 h 544205"/>
                <a:gd name="connsiteX14" fmla="*/ 10160 w 610853"/>
                <a:gd name="connsiteY14" fmla="*/ 467730 h 544205"/>
                <a:gd name="connsiteX0" fmla="*/ 0 w 610853"/>
                <a:gd name="connsiteY0" fmla="*/ 223890 h 544205"/>
                <a:gd name="connsiteX1" fmla="*/ 406400 w 610853"/>
                <a:gd name="connsiteY1" fmla="*/ 370 h 544205"/>
                <a:gd name="connsiteX2" fmla="*/ 609600 w 610853"/>
                <a:gd name="connsiteY2" fmla="*/ 173090 h 544205"/>
                <a:gd name="connsiteX3" fmla="*/ 487680 w 610853"/>
                <a:gd name="connsiteY3" fmla="*/ 254370 h 544205"/>
                <a:gd name="connsiteX4" fmla="*/ 396240 w 610853"/>
                <a:gd name="connsiteY4" fmla="*/ 234050 h 544205"/>
                <a:gd name="connsiteX5" fmla="*/ 436880 w 610853"/>
                <a:gd name="connsiteY5" fmla="*/ 183250 h 544205"/>
                <a:gd name="connsiteX6" fmla="*/ 548640 w 610853"/>
                <a:gd name="connsiteY6" fmla="*/ 193410 h 544205"/>
                <a:gd name="connsiteX7" fmla="*/ 579120 w 610853"/>
                <a:gd name="connsiteY7" fmla="*/ 345810 h 544205"/>
                <a:gd name="connsiteX8" fmla="*/ 488950 w 610853"/>
                <a:gd name="connsiteY8" fmla="*/ 445505 h 544205"/>
                <a:gd name="connsiteX9" fmla="*/ 416560 w 610853"/>
                <a:gd name="connsiteY9" fmla="*/ 376290 h 544205"/>
                <a:gd name="connsiteX10" fmla="*/ 508000 w 610853"/>
                <a:gd name="connsiteY10" fmla="*/ 345810 h 544205"/>
                <a:gd name="connsiteX11" fmla="*/ 589280 w 610853"/>
                <a:gd name="connsiteY11" fmla="*/ 427090 h 544205"/>
                <a:gd name="connsiteX12" fmla="*/ 502285 w 610853"/>
                <a:gd name="connsiteY12" fmla="*/ 538850 h 544205"/>
                <a:gd name="connsiteX13" fmla="*/ 280035 w 610853"/>
                <a:gd name="connsiteY13" fmla="*/ 520435 h 544205"/>
                <a:gd name="connsiteX14" fmla="*/ 10160 w 610853"/>
                <a:gd name="connsiteY14" fmla="*/ 467730 h 544205"/>
                <a:gd name="connsiteX0" fmla="*/ 0 w 609620"/>
                <a:gd name="connsiteY0" fmla="*/ 223883 h 544198"/>
                <a:gd name="connsiteX1" fmla="*/ 406400 w 609620"/>
                <a:gd name="connsiteY1" fmla="*/ 363 h 544198"/>
                <a:gd name="connsiteX2" fmla="*/ 609600 w 609620"/>
                <a:gd name="connsiteY2" fmla="*/ 173083 h 544198"/>
                <a:gd name="connsiteX3" fmla="*/ 396240 w 609620"/>
                <a:gd name="connsiteY3" fmla="*/ 234043 h 544198"/>
                <a:gd name="connsiteX4" fmla="*/ 436880 w 609620"/>
                <a:gd name="connsiteY4" fmla="*/ 183243 h 544198"/>
                <a:gd name="connsiteX5" fmla="*/ 548640 w 609620"/>
                <a:gd name="connsiteY5" fmla="*/ 193403 h 544198"/>
                <a:gd name="connsiteX6" fmla="*/ 579120 w 609620"/>
                <a:gd name="connsiteY6" fmla="*/ 345803 h 544198"/>
                <a:gd name="connsiteX7" fmla="*/ 488950 w 609620"/>
                <a:gd name="connsiteY7" fmla="*/ 445498 h 544198"/>
                <a:gd name="connsiteX8" fmla="*/ 416560 w 609620"/>
                <a:gd name="connsiteY8" fmla="*/ 376283 h 544198"/>
                <a:gd name="connsiteX9" fmla="*/ 508000 w 609620"/>
                <a:gd name="connsiteY9" fmla="*/ 345803 h 544198"/>
                <a:gd name="connsiteX10" fmla="*/ 589280 w 609620"/>
                <a:gd name="connsiteY10" fmla="*/ 427083 h 544198"/>
                <a:gd name="connsiteX11" fmla="*/ 502285 w 609620"/>
                <a:gd name="connsiteY11" fmla="*/ 538843 h 544198"/>
                <a:gd name="connsiteX12" fmla="*/ 280035 w 609620"/>
                <a:gd name="connsiteY12" fmla="*/ 520428 h 544198"/>
                <a:gd name="connsiteX13" fmla="*/ 10160 w 609620"/>
                <a:gd name="connsiteY13" fmla="*/ 467723 h 544198"/>
                <a:gd name="connsiteX0" fmla="*/ 0 w 610886"/>
                <a:gd name="connsiteY0" fmla="*/ 223878 h 544193"/>
                <a:gd name="connsiteX1" fmla="*/ 406400 w 610886"/>
                <a:gd name="connsiteY1" fmla="*/ 358 h 544193"/>
                <a:gd name="connsiteX2" fmla="*/ 609600 w 610886"/>
                <a:gd name="connsiteY2" fmla="*/ 173078 h 544193"/>
                <a:gd name="connsiteX3" fmla="*/ 497840 w 610886"/>
                <a:gd name="connsiteY3" fmla="*/ 263883 h 544193"/>
                <a:gd name="connsiteX4" fmla="*/ 396240 w 610886"/>
                <a:gd name="connsiteY4" fmla="*/ 234038 h 544193"/>
                <a:gd name="connsiteX5" fmla="*/ 436880 w 610886"/>
                <a:gd name="connsiteY5" fmla="*/ 183238 h 544193"/>
                <a:gd name="connsiteX6" fmla="*/ 548640 w 610886"/>
                <a:gd name="connsiteY6" fmla="*/ 193398 h 544193"/>
                <a:gd name="connsiteX7" fmla="*/ 579120 w 610886"/>
                <a:gd name="connsiteY7" fmla="*/ 345798 h 544193"/>
                <a:gd name="connsiteX8" fmla="*/ 488950 w 610886"/>
                <a:gd name="connsiteY8" fmla="*/ 445493 h 544193"/>
                <a:gd name="connsiteX9" fmla="*/ 416560 w 610886"/>
                <a:gd name="connsiteY9" fmla="*/ 376278 h 544193"/>
                <a:gd name="connsiteX10" fmla="*/ 508000 w 610886"/>
                <a:gd name="connsiteY10" fmla="*/ 345798 h 544193"/>
                <a:gd name="connsiteX11" fmla="*/ 589280 w 610886"/>
                <a:gd name="connsiteY11" fmla="*/ 427078 h 544193"/>
                <a:gd name="connsiteX12" fmla="*/ 502285 w 610886"/>
                <a:gd name="connsiteY12" fmla="*/ 538838 h 544193"/>
                <a:gd name="connsiteX13" fmla="*/ 280035 w 610886"/>
                <a:gd name="connsiteY13" fmla="*/ 520423 h 544193"/>
                <a:gd name="connsiteX14" fmla="*/ 10160 w 610886"/>
                <a:gd name="connsiteY14" fmla="*/ 467718 h 544193"/>
                <a:gd name="connsiteX0" fmla="*/ 0 w 611143"/>
                <a:gd name="connsiteY0" fmla="*/ 223878 h 544193"/>
                <a:gd name="connsiteX1" fmla="*/ 406400 w 611143"/>
                <a:gd name="connsiteY1" fmla="*/ 358 h 544193"/>
                <a:gd name="connsiteX2" fmla="*/ 609600 w 611143"/>
                <a:gd name="connsiteY2" fmla="*/ 173078 h 544193"/>
                <a:gd name="connsiteX3" fmla="*/ 497840 w 611143"/>
                <a:gd name="connsiteY3" fmla="*/ 263883 h 544193"/>
                <a:gd name="connsiteX4" fmla="*/ 396240 w 611143"/>
                <a:gd name="connsiteY4" fmla="*/ 234038 h 544193"/>
                <a:gd name="connsiteX5" fmla="*/ 436880 w 611143"/>
                <a:gd name="connsiteY5" fmla="*/ 183238 h 544193"/>
                <a:gd name="connsiteX6" fmla="*/ 548640 w 611143"/>
                <a:gd name="connsiteY6" fmla="*/ 193398 h 544193"/>
                <a:gd name="connsiteX7" fmla="*/ 579120 w 611143"/>
                <a:gd name="connsiteY7" fmla="*/ 345798 h 544193"/>
                <a:gd name="connsiteX8" fmla="*/ 488950 w 611143"/>
                <a:gd name="connsiteY8" fmla="*/ 445493 h 544193"/>
                <a:gd name="connsiteX9" fmla="*/ 416560 w 611143"/>
                <a:gd name="connsiteY9" fmla="*/ 376278 h 544193"/>
                <a:gd name="connsiteX10" fmla="*/ 508000 w 611143"/>
                <a:gd name="connsiteY10" fmla="*/ 345798 h 544193"/>
                <a:gd name="connsiteX11" fmla="*/ 589280 w 611143"/>
                <a:gd name="connsiteY11" fmla="*/ 427078 h 544193"/>
                <a:gd name="connsiteX12" fmla="*/ 502285 w 611143"/>
                <a:gd name="connsiteY12" fmla="*/ 538838 h 544193"/>
                <a:gd name="connsiteX13" fmla="*/ 280035 w 611143"/>
                <a:gd name="connsiteY13" fmla="*/ 520423 h 544193"/>
                <a:gd name="connsiteX14" fmla="*/ 10160 w 611143"/>
                <a:gd name="connsiteY14" fmla="*/ 467718 h 544193"/>
                <a:gd name="connsiteX0" fmla="*/ 0 w 611143"/>
                <a:gd name="connsiteY0" fmla="*/ 223878 h 544193"/>
                <a:gd name="connsiteX1" fmla="*/ 406400 w 611143"/>
                <a:gd name="connsiteY1" fmla="*/ 358 h 544193"/>
                <a:gd name="connsiteX2" fmla="*/ 609600 w 611143"/>
                <a:gd name="connsiteY2" fmla="*/ 173078 h 544193"/>
                <a:gd name="connsiteX3" fmla="*/ 497840 w 611143"/>
                <a:gd name="connsiteY3" fmla="*/ 263883 h 544193"/>
                <a:gd name="connsiteX4" fmla="*/ 396240 w 611143"/>
                <a:gd name="connsiteY4" fmla="*/ 234038 h 544193"/>
                <a:gd name="connsiteX5" fmla="*/ 436880 w 611143"/>
                <a:gd name="connsiteY5" fmla="*/ 183238 h 544193"/>
                <a:gd name="connsiteX6" fmla="*/ 548640 w 611143"/>
                <a:gd name="connsiteY6" fmla="*/ 193398 h 544193"/>
                <a:gd name="connsiteX7" fmla="*/ 579120 w 611143"/>
                <a:gd name="connsiteY7" fmla="*/ 345798 h 544193"/>
                <a:gd name="connsiteX8" fmla="*/ 488950 w 611143"/>
                <a:gd name="connsiteY8" fmla="*/ 445493 h 544193"/>
                <a:gd name="connsiteX9" fmla="*/ 416560 w 611143"/>
                <a:gd name="connsiteY9" fmla="*/ 376278 h 544193"/>
                <a:gd name="connsiteX10" fmla="*/ 508000 w 611143"/>
                <a:gd name="connsiteY10" fmla="*/ 345798 h 544193"/>
                <a:gd name="connsiteX11" fmla="*/ 589280 w 611143"/>
                <a:gd name="connsiteY11" fmla="*/ 427078 h 544193"/>
                <a:gd name="connsiteX12" fmla="*/ 502285 w 611143"/>
                <a:gd name="connsiteY12" fmla="*/ 538838 h 544193"/>
                <a:gd name="connsiteX13" fmla="*/ 280035 w 611143"/>
                <a:gd name="connsiteY13" fmla="*/ 520423 h 544193"/>
                <a:gd name="connsiteX14" fmla="*/ 10160 w 611143"/>
                <a:gd name="connsiteY14" fmla="*/ 467718 h 544193"/>
                <a:gd name="connsiteX0" fmla="*/ 0 w 610773"/>
                <a:gd name="connsiteY0" fmla="*/ 223946 h 544261"/>
                <a:gd name="connsiteX1" fmla="*/ 406400 w 610773"/>
                <a:gd name="connsiteY1" fmla="*/ 426 h 544261"/>
                <a:gd name="connsiteX2" fmla="*/ 609600 w 610773"/>
                <a:gd name="connsiteY2" fmla="*/ 173146 h 544261"/>
                <a:gd name="connsiteX3" fmla="*/ 497840 w 610773"/>
                <a:gd name="connsiteY3" fmla="*/ 263951 h 544261"/>
                <a:gd name="connsiteX4" fmla="*/ 396240 w 610773"/>
                <a:gd name="connsiteY4" fmla="*/ 234106 h 544261"/>
                <a:gd name="connsiteX5" fmla="*/ 436880 w 610773"/>
                <a:gd name="connsiteY5" fmla="*/ 183306 h 544261"/>
                <a:gd name="connsiteX6" fmla="*/ 548640 w 610773"/>
                <a:gd name="connsiteY6" fmla="*/ 193466 h 544261"/>
                <a:gd name="connsiteX7" fmla="*/ 579120 w 610773"/>
                <a:gd name="connsiteY7" fmla="*/ 345866 h 544261"/>
                <a:gd name="connsiteX8" fmla="*/ 488950 w 610773"/>
                <a:gd name="connsiteY8" fmla="*/ 445561 h 544261"/>
                <a:gd name="connsiteX9" fmla="*/ 416560 w 610773"/>
                <a:gd name="connsiteY9" fmla="*/ 376346 h 544261"/>
                <a:gd name="connsiteX10" fmla="*/ 508000 w 610773"/>
                <a:gd name="connsiteY10" fmla="*/ 345866 h 544261"/>
                <a:gd name="connsiteX11" fmla="*/ 589280 w 610773"/>
                <a:gd name="connsiteY11" fmla="*/ 427146 h 544261"/>
                <a:gd name="connsiteX12" fmla="*/ 502285 w 610773"/>
                <a:gd name="connsiteY12" fmla="*/ 538906 h 544261"/>
                <a:gd name="connsiteX13" fmla="*/ 280035 w 610773"/>
                <a:gd name="connsiteY13" fmla="*/ 520491 h 544261"/>
                <a:gd name="connsiteX14" fmla="*/ 10160 w 610773"/>
                <a:gd name="connsiteY14" fmla="*/ 467786 h 544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0773" h="544261">
                  <a:moveTo>
                    <a:pt x="0" y="223946"/>
                  </a:moveTo>
                  <a:cubicBezTo>
                    <a:pt x="135467" y="149439"/>
                    <a:pt x="304800" y="8893"/>
                    <a:pt x="406400" y="426"/>
                  </a:cubicBezTo>
                  <a:cubicBezTo>
                    <a:pt x="508000" y="-8041"/>
                    <a:pt x="598488" y="111763"/>
                    <a:pt x="609600" y="173146"/>
                  </a:cubicBezTo>
                  <a:cubicBezTo>
                    <a:pt x="620712" y="234529"/>
                    <a:pt x="550545" y="259506"/>
                    <a:pt x="497840" y="263951"/>
                  </a:cubicBezTo>
                  <a:cubicBezTo>
                    <a:pt x="462280" y="274111"/>
                    <a:pt x="406400" y="247547"/>
                    <a:pt x="396240" y="234106"/>
                  </a:cubicBezTo>
                  <a:cubicBezTo>
                    <a:pt x="386080" y="220665"/>
                    <a:pt x="411480" y="190079"/>
                    <a:pt x="436880" y="183306"/>
                  </a:cubicBezTo>
                  <a:cubicBezTo>
                    <a:pt x="462280" y="176533"/>
                    <a:pt x="524933" y="166373"/>
                    <a:pt x="548640" y="193466"/>
                  </a:cubicBezTo>
                  <a:cubicBezTo>
                    <a:pt x="572347" y="220559"/>
                    <a:pt x="590973" y="303533"/>
                    <a:pt x="579120" y="345866"/>
                  </a:cubicBezTo>
                  <a:cubicBezTo>
                    <a:pt x="567267" y="388199"/>
                    <a:pt x="516043" y="440481"/>
                    <a:pt x="488950" y="445561"/>
                  </a:cubicBezTo>
                  <a:cubicBezTo>
                    <a:pt x="461857" y="450641"/>
                    <a:pt x="419100" y="425664"/>
                    <a:pt x="416560" y="376346"/>
                  </a:cubicBezTo>
                  <a:cubicBezTo>
                    <a:pt x="425450" y="340363"/>
                    <a:pt x="479213" y="337399"/>
                    <a:pt x="508000" y="345866"/>
                  </a:cubicBezTo>
                  <a:cubicBezTo>
                    <a:pt x="536787" y="354333"/>
                    <a:pt x="584200" y="394973"/>
                    <a:pt x="589280" y="427146"/>
                  </a:cubicBezTo>
                  <a:cubicBezTo>
                    <a:pt x="594360" y="459319"/>
                    <a:pt x="553826" y="523349"/>
                    <a:pt x="502285" y="538906"/>
                  </a:cubicBezTo>
                  <a:cubicBezTo>
                    <a:pt x="450744" y="554464"/>
                    <a:pt x="368088" y="532344"/>
                    <a:pt x="280035" y="520491"/>
                  </a:cubicBezTo>
                  <a:cubicBezTo>
                    <a:pt x="191982" y="508638"/>
                    <a:pt x="96943" y="484719"/>
                    <a:pt x="10160" y="4677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6" name="Rectangle 99">
            <a:extLst>
              <a:ext uri="{FF2B5EF4-FFF2-40B4-BE49-F238E27FC236}">
                <a16:creationId xmlns:a16="http://schemas.microsoft.com/office/drawing/2014/main" id="{DA6065CB-E307-4626-A099-7E85A99E3BF2}"/>
              </a:ext>
            </a:extLst>
          </p:cNvPr>
          <p:cNvSpPr/>
          <p:nvPr/>
        </p:nvSpPr>
        <p:spPr>
          <a:xfrm>
            <a:off x="2933543" y="6444476"/>
            <a:ext cx="631240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 defTabSz="91419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D27AAFC6-D4DC-403A-90E5-F5F778E9B092}"/>
              </a:ext>
            </a:extLst>
          </p:cNvPr>
          <p:cNvSpPr>
            <a:spLocks noChangeAspect="1"/>
          </p:cNvSpPr>
          <p:nvPr/>
        </p:nvSpPr>
        <p:spPr>
          <a:xfrm>
            <a:off x="1260433" y="5182698"/>
            <a:ext cx="1316038" cy="382976"/>
          </a:xfrm>
          <a:prstGeom prst="cube">
            <a:avLst>
              <a:gd name="adj" fmla="val 81202"/>
            </a:avLst>
          </a:prstGeom>
          <a:solidFill>
            <a:srgbClr val="0070C0"/>
          </a:solidFill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 defTabSz="91419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8" name="Groupe 31">
            <a:extLst>
              <a:ext uri="{FF2B5EF4-FFF2-40B4-BE49-F238E27FC236}">
                <a16:creationId xmlns:a16="http://schemas.microsoft.com/office/drawing/2014/main" id="{585ED94F-2E5B-42C7-A393-7606AA64755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60434" y="5040074"/>
            <a:ext cx="1316036" cy="1316038"/>
            <a:chOff x="6031571" y="3940233"/>
            <a:chExt cx="1800000" cy="1800000"/>
          </a:xfrm>
        </p:grpSpPr>
        <p:grpSp>
          <p:nvGrpSpPr>
            <p:cNvPr id="29" name="Groupe 42">
              <a:extLst>
                <a:ext uri="{FF2B5EF4-FFF2-40B4-BE49-F238E27FC236}">
                  <a16:creationId xmlns:a16="http://schemas.microsoft.com/office/drawing/2014/main" id="{67E46D4A-41DA-4ACA-BB5C-FDA7B38E4C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31571" y="3940233"/>
              <a:ext cx="1781484" cy="1800000"/>
              <a:chOff x="6418104" y="4011570"/>
              <a:chExt cx="1781484" cy="1800000"/>
            </a:xfrm>
          </p:grpSpPr>
          <p:cxnSp>
            <p:nvCxnSpPr>
              <p:cNvPr id="31" name="Connecteur droit 41">
                <a:extLst>
                  <a:ext uri="{FF2B5EF4-FFF2-40B4-BE49-F238E27FC236}">
                    <a16:creationId xmlns:a16="http://schemas.microsoft.com/office/drawing/2014/main" id="{83C08701-D4A3-4ABF-A413-CD4FD0C6BA4B}"/>
                  </a:ext>
                </a:extLst>
              </p:cNvPr>
              <p:cNvCxnSpPr/>
              <p:nvPr/>
            </p:nvCxnSpPr>
            <p:spPr>
              <a:xfrm flipH="1">
                <a:off x="6418104" y="5343317"/>
                <a:ext cx="449207" cy="468253"/>
              </a:xfrm>
              <a:prstGeom prst="lin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grpSp>
            <p:nvGrpSpPr>
              <p:cNvPr id="32" name="Groupe 39">
                <a:extLst>
                  <a:ext uri="{FF2B5EF4-FFF2-40B4-BE49-F238E27FC236}">
                    <a16:creationId xmlns:a16="http://schemas.microsoft.com/office/drawing/2014/main" id="{15DD904A-4026-40FB-9AEE-EC2573A51B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67588" y="4011570"/>
                <a:ext cx="1332000" cy="1332000"/>
                <a:chOff x="6371864" y="4011570"/>
                <a:chExt cx="1332000" cy="1332000"/>
              </a:xfrm>
            </p:grpSpPr>
            <p:cxnSp>
              <p:nvCxnSpPr>
                <p:cNvPr id="33" name="Connecteur droit 38">
                  <a:extLst>
                    <a:ext uri="{FF2B5EF4-FFF2-40B4-BE49-F238E27FC236}">
                      <a16:creationId xmlns:a16="http://schemas.microsoft.com/office/drawing/2014/main" id="{FE759B50-BF4C-44EA-B339-F69BFA4A1188}"/>
                    </a:ext>
                  </a:extLst>
                </p:cNvPr>
                <p:cNvCxnSpPr/>
                <p:nvPr/>
              </p:nvCxnSpPr>
              <p:spPr>
                <a:xfrm>
                  <a:off x="6371587" y="4011570"/>
                  <a:ext cx="0" cy="1331746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4" name="Connecteur droit 91">
                  <a:extLst>
                    <a:ext uri="{FF2B5EF4-FFF2-40B4-BE49-F238E27FC236}">
                      <a16:creationId xmlns:a16="http://schemas.microsoft.com/office/drawing/2014/main" id="{94F06A94-33D1-41FC-BBD5-2CED651BE082}"/>
                    </a:ext>
                  </a:extLst>
                </p:cNvPr>
                <p:cNvCxnSpPr/>
                <p:nvPr/>
              </p:nvCxnSpPr>
              <p:spPr>
                <a:xfrm rot="5400000">
                  <a:off x="7037460" y="4677444"/>
                  <a:ext cx="0" cy="1331745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02E90293-B78E-4286-96F3-21E9A506AC5F}"/>
                </a:ext>
              </a:extLst>
            </p:cNvPr>
            <p:cNvSpPr/>
            <p:nvPr/>
          </p:nvSpPr>
          <p:spPr>
            <a:xfrm>
              <a:off x="6031571" y="3940233"/>
              <a:ext cx="1800000" cy="1800000"/>
            </a:xfrm>
            <a:prstGeom prst="cub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19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e 49">
            <a:extLst>
              <a:ext uri="{FF2B5EF4-FFF2-40B4-BE49-F238E27FC236}">
                <a16:creationId xmlns:a16="http://schemas.microsoft.com/office/drawing/2014/main" id="{F6DD4C2F-E691-4506-8BF4-762E6FE4FD6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7062" y="4965023"/>
            <a:ext cx="661498" cy="575622"/>
            <a:chOff x="6978604" y="3003155"/>
            <a:chExt cx="904841" cy="786837"/>
          </a:xfrm>
        </p:grpSpPr>
        <p:grpSp>
          <p:nvGrpSpPr>
            <p:cNvPr id="36" name="Groupe 48">
              <a:extLst>
                <a:ext uri="{FF2B5EF4-FFF2-40B4-BE49-F238E27FC236}">
                  <a16:creationId xmlns:a16="http://schemas.microsoft.com/office/drawing/2014/main" id="{E8334A9B-1660-41ED-BA6E-D1AC64CA9B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89222" y="3165570"/>
              <a:ext cx="661622" cy="360000"/>
              <a:chOff x="6434458" y="5441594"/>
              <a:chExt cx="661622" cy="360000"/>
            </a:xfrm>
          </p:grpSpPr>
          <p:grpSp>
            <p:nvGrpSpPr>
              <p:cNvPr id="40" name="Groupe 47">
                <a:extLst>
                  <a:ext uri="{FF2B5EF4-FFF2-40B4-BE49-F238E27FC236}">
                    <a16:creationId xmlns:a16="http://schemas.microsoft.com/office/drawing/2014/main" id="{9F80F473-6F17-40AC-9111-5B89E7B551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36080" y="5441594"/>
                <a:ext cx="360000" cy="360000"/>
                <a:chOff x="6736080" y="5441594"/>
                <a:chExt cx="360000" cy="360000"/>
              </a:xfrm>
            </p:grpSpPr>
            <p:cxnSp>
              <p:nvCxnSpPr>
                <p:cNvPr id="42" name="Connecteur droit avec flèche 46">
                  <a:extLst>
                    <a:ext uri="{FF2B5EF4-FFF2-40B4-BE49-F238E27FC236}">
                      <a16:creationId xmlns:a16="http://schemas.microsoft.com/office/drawing/2014/main" id="{DC9A6FA9-2434-4819-84C8-E59B72DC5208}"/>
                    </a:ext>
                  </a:extLst>
                </p:cNvPr>
                <p:cNvCxnSpPr/>
                <p:nvPr/>
              </p:nvCxnSpPr>
              <p:spPr>
                <a:xfrm>
                  <a:off x="6736575" y="5440988"/>
                  <a:ext cx="0" cy="360104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necteur droit avec flèche 100">
                  <a:extLst>
                    <a:ext uri="{FF2B5EF4-FFF2-40B4-BE49-F238E27FC236}">
                      <a16:creationId xmlns:a16="http://schemas.microsoft.com/office/drawing/2014/main" id="{41A6B717-BA21-44E5-89A4-B5EE84ADFA11}"/>
                    </a:ext>
                  </a:extLst>
                </p:cNvPr>
                <p:cNvCxnSpPr/>
                <p:nvPr/>
              </p:nvCxnSpPr>
              <p:spPr>
                <a:xfrm rot="16200000">
                  <a:off x="6915956" y="5261607"/>
                  <a:ext cx="0" cy="358761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1" name="Connecteur droit avec flèche 101">
                <a:extLst>
                  <a:ext uri="{FF2B5EF4-FFF2-40B4-BE49-F238E27FC236}">
                    <a16:creationId xmlns:a16="http://schemas.microsoft.com/office/drawing/2014/main" id="{7EFADBAC-CE96-45C8-9C92-CC9AECC75317}"/>
                  </a:ext>
                </a:extLst>
              </p:cNvPr>
              <p:cNvCxnSpPr/>
              <p:nvPr/>
            </p:nvCxnSpPr>
            <p:spPr>
              <a:xfrm rot="13500000" flipH="1" flipV="1">
                <a:off x="6614342" y="5399620"/>
                <a:ext cx="0" cy="35876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ZoneTexte 104">
              <a:extLst>
                <a:ext uri="{FF2B5EF4-FFF2-40B4-BE49-F238E27FC236}">
                  <a16:creationId xmlns:a16="http://schemas.microsoft.com/office/drawing/2014/main" id="{C835A56B-BA8E-471C-B8C4-DFC2D16AC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0853" y="3003155"/>
              <a:ext cx="102592" cy="2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>
                  <a:solidFill>
                    <a:srgbClr val="000000"/>
                  </a:solidFill>
                  <a:latin typeface="Calibri" charset="0"/>
                </a:rPr>
                <a:t>x</a:t>
              </a:r>
              <a:endParaRPr lang="en-US" sz="180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38" name="ZoneTexte 105">
              <a:extLst>
                <a:ext uri="{FF2B5EF4-FFF2-40B4-BE49-F238E27FC236}">
                  <a16:creationId xmlns:a16="http://schemas.microsoft.com/office/drawing/2014/main" id="{E9EE39EB-670F-46A0-B9F9-0DD846264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8604" y="3261402"/>
              <a:ext cx="104483" cy="2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>
                  <a:solidFill>
                    <a:srgbClr val="000000"/>
                  </a:solidFill>
                  <a:latin typeface="Calibri" charset="0"/>
                </a:rPr>
                <a:t>y</a:t>
              </a:r>
              <a:endParaRPr lang="en-US" sz="1800">
                <a:solidFill>
                  <a:srgbClr val="000000"/>
                </a:solidFill>
                <a:latin typeface="Calibri" charset="0"/>
              </a:endParaRPr>
            </a:p>
          </p:txBody>
        </p:sp>
        <p:sp>
          <p:nvSpPr>
            <p:cNvPr id="39" name="ZoneTexte 106">
              <a:extLst>
                <a:ext uri="{FF2B5EF4-FFF2-40B4-BE49-F238E27FC236}">
                  <a16:creationId xmlns:a16="http://schemas.microsoft.com/office/drawing/2014/main" id="{0F013875-A5A8-4F7E-8F64-37C40EF381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0909" y="3512992"/>
              <a:ext cx="91183" cy="27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>
                  <a:solidFill>
                    <a:srgbClr val="000000"/>
                  </a:solidFill>
                  <a:latin typeface="Calibri" charset="0"/>
                </a:rPr>
                <a:t>z</a:t>
              </a:r>
              <a:endParaRPr lang="en-US" sz="1800">
                <a:solidFill>
                  <a:srgbClr val="000000"/>
                </a:solidFill>
                <a:latin typeface="Calibri" charset="0"/>
              </a:endParaRPr>
            </a:p>
          </p:txBody>
        </p:sp>
      </p:grpSp>
      <p:grpSp>
        <p:nvGrpSpPr>
          <p:cNvPr id="44" name="Groupe 51">
            <a:extLst>
              <a:ext uri="{FF2B5EF4-FFF2-40B4-BE49-F238E27FC236}">
                <a16:creationId xmlns:a16="http://schemas.microsoft.com/office/drawing/2014/main" id="{6EDA8680-030E-4B40-9231-8CD9C02E3F35}"/>
              </a:ext>
            </a:extLst>
          </p:cNvPr>
          <p:cNvGrpSpPr>
            <a:grpSpLocks/>
          </p:cNvGrpSpPr>
          <p:nvPr/>
        </p:nvGrpSpPr>
        <p:grpSpPr bwMode="auto">
          <a:xfrm>
            <a:off x="2767884" y="4636631"/>
            <a:ext cx="93212" cy="2111302"/>
            <a:chOff x="1868863" y="4547487"/>
            <a:chExt cx="91183" cy="1501629"/>
          </a:xfrm>
        </p:grpSpPr>
        <p:cxnSp>
          <p:nvCxnSpPr>
            <p:cNvPr id="45" name="Connecteur droit avec flèche 108">
              <a:extLst>
                <a:ext uri="{FF2B5EF4-FFF2-40B4-BE49-F238E27FC236}">
                  <a16:creationId xmlns:a16="http://schemas.microsoft.com/office/drawing/2014/main" id="{6BF12DDE-11F3-448A-BB75-C1511D6F7E61}"/>
                </a:ext>
              </a:extLst>
            </p:cNvPr>
            <p:cNvCxnSpPr/>
            <p:nvPr/>
          </p:nvCxnSpPr>
          <p:spPr>
            <a:xfrm>
              <a:off x="1915254" y="4547487"/>
              <a:ext cx="0" cy="126035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109">
              <a:extLst>
                <a:ext uri="{FF2B5EF4-FFF2-40B4-BE49-F238E27FC236}">
                  <a16:creationId xmlns:a16="http://schemas.microsoft.com/office/drawing/2014/main" id="{2621C8D8-4FA3-4C37-9B3A-720885C48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863" y="5772117"/>
              <a:ext cx="9118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>
                  <a:solidFill>
                    <a:srgbClr val="000000"/>
                  </a:solidFill>
                  <a:latin typeface="Calibri" charset="0"/>
                </a:rPr>
                <a:t>z</a:t>
              </a:r>
              <a:endParaRPr lang="en-US" sz="1800">
                <a:solidFill>
                  <a:srgbClr val="000000"/>
                </a:solidFill>
                <a:latin typeface="Calibri" charset="0"/>
              </a:endParaRPr>
            </a:p>
          </p:txBody>
        </p:sp>
      </p:grpSp>
      <p:sp>
        <p:nvSpPr>
          <p:cNvPr id="47" name="ZoneTexte 65">
            <a:extLst>
              <a:ext uri="{FF2B5EF4-FFF2-40B4-BE49-F238E27FC236}">
                <a16:creationId xmlns:a16="http://schemas.microsoft.com/office/drawing/2014/main" id="{723EF72A-8E7F-4088-ACDA-009A3630C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771" y="2340773"/>
            <a:ext cx="100573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dirty="0">
                <a:solidFill>
                  <a:srgbClr val="000000"/>
                </a:solidFill>
                <a:latin typeface="Calibri" charset="0"/>
              </a:rPr>
              <a:t>Miroir de référence</a:t>
            </a:r>
          </a:p>
        </p:txBody>
      </p:sp>
      <p:grpSp>
        <p:nvGrpSpPr>
          <p:cNvPr id="48" name="Groupe 22">
            <a:extLst>
              <a:ext uri="{FF2B5EF4-FFF2-40B4-BE49-F238E27FC236}">
                <a16:creationId xmlns:a16="http://schemas.microsoft.com/office/drawing/2014/main" id="{E429CFC9-9DC9-4975-B777-94AB49FBFC47}"/>
              </a:ext>
            </a:extLst>
          </p:cNvPr>
          <p:cNvGrpSpPr>
            <a:grpSpLocks/>
          </p:cNvGrpSpPr>
          <p:nvPr/>
        </p:nvGrpSpPr>
        <p:grpSpPr bwMode="auto">
          <a:xfrm>
            <a:off x="1306729" y="555157"/>
            <a:ext cx="4153758" cy="6983362"/>
            <a:chOff x="51242" y="571486"/>
            <a:chExt cx="4320008" cy="5322858"/>
          </a:xfrm>
        </p:grpSpPr>
        <p:grpSp>
          <p:nvGrpSpPr>
            <p:cNvPr id="49" name="Groupe 20">
              <a:extLst>
                <a:ext uri="{FF2B5EF4-FFF2-40B4-BE49-F238E27FC236}">
                  <a16:creationId xmlns:a16="http://schemas.microsoft.com/office/drawing/2014/main" id="{90B2D5C3-2C87-4CDA-9569-B0369C45CA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7317" y="2307209"/>
              <a:ext cx="1157143" cy="1157143"/>
              <a:chOff x="1517318" y="2324888"/>
              <a:chExt cx="1157143" cy="1157143"/>
            </a:xfrm>
          </p:grpSpPr>
          <p:sp>
            <p:nvSpPr>
              <p:cNvPr id="53" name="Rectangle 126">
                <a:extLst>
                  <a:ext uri="{FF2B5EF4-FFF2-40B4-BE49-F238E27FC236}">
                    <a16:creationId xmlns:a16="http://schemas.microsoft.com/office/drawing/2014/main" id="{A0EE8554-F356-46FB-8290-DD6F05AE85EF}"/>
                  </a:ext>
                </a:extLst>
              </p:cNvPr>
              <p:cNvSpPr/>
              <p:nvPr/>
            </p:nvSpPr>
            <p:spPr>
              <a:xfrm>
                <a:off x="1517324" y="2324325"/>
                <a:ext cx="1156538" cy="115847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19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4" name="Connecteur droit 19">
                <a:extLst>
                  <a:ext uri="{FF2B5EF4-FFF2-40B4-BE49-F238E27FC236}">
                    <a16:creationId xmlns:a16="http://schemas.microsoft.com/office/drawing/2014/main" id="{10BC9C4E-FFAB-4005-A276-A717A54205F2}"/>
                  </a:ext>
                </a:extLst>
              </p:cNvPr>
              <p:cNvCxnSpPr/>
              <p:nvPr/>
            </p:nvCxnSpPr>
            <p:spPr>
              <a:xfrm>
                <a:off x="1517324" y="2324325"/>
                <a:ext cx="1156538" cy="1158474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16">
              <a:extLst>
                <a:ext uri="{FF2B5EF4-FFF2-40B4-BE49-F238E27FC236}">
                  <a16:creationId xmlns:a16="http://schemas.microsoft.com/office/drawing/2014/main" id="{C054A763-D07B-4203-B419-A0106C8ED0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42" y="571486"/>
              <a:ext cx="4320008" cy="5322858"/>
              <a:chOff x="288694" y="719842"/>
              <a:chExt cx="4320008" cy="5322858"/>
            </a:xfrm>
          </p:grpSpPr>
          <p:cxnSp>
            <p:nvCxnSpPr>
              <p:cNvPr id="51" name="Connecteur droit 15">
                <a:extLst>
                  <a:ext uri="{FF2B5EF4-FFF2-40B4-BE49-F238E27FC236}">
                    <a16:creationId xmlns:a16="http://schemas.microsoft.com/office/drawing/2014/main" id="{2980B84B-3E54-4723-9A3B-713031AF3726}"/>
                  </a:ext>
                </a:extLst>
              </p:cNvPr>
              <p:cNvCxnSpPr/>
              <p:nvPr/>
            </p:nvCxnSpPr>
            <p:spPr>
              <a:xfrm>
                <a:off x="288694" y="3033389"/>
                <a:ext cx="4320008" cy="0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54">
                <a:extLst>
                  <a:ext uri="{FF2B5EF4-FFF2-40B4-BE49-F238E27FC236}">
                    <a16:creationId xmlns:a16="http://schemas.microsoft.com/office/drawing/2014/main" id="{20992D2C-6FC1-49A3-9B4D-192CC0C32B1C}"/>
                  </a:ext>
                </a:extLst>
              </p:cNvPr>
              <p:cNvCxnSpPr/>
              <p:nvPr/>
            </p:nvCxnSpPr>
            <p:spPr>
              <a:xfrm rot="5400000">
                <a:off x="-328385" y="3381272"/>
                <a:ext cx="5322858" cy="0"/>
              </a:xfrm>
              <a:prstGeom prst="line">
                <a:avLst/>
              </a:prstGeom>
              <a:ln w="12700"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ZoneTexte 23">
            <a:extLst>
              <a:ext uri="{FF2B5EF4-FFF2-40B4-BE49-F238E27FC236}">
                <a16:creationId xmlns:a16="http://schemas.microsoft.com/office/drawing/2014/main" id="{0D76D316-BDAE-442C-8E39-DA35B7DA7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" y="4078276"/>
            <a:ext cx="9382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dirty="0">
                <a:solidFill>
                  <a:srgbClr val="000000"/>
                </a:solidFill>
                <a:latin typeface="Calibri" charset="0"/>
              </a:rPr>
              <a:t>Lampe halogène</a:t>
            </a:r>
          </a:p>
        </p:txBody>
      </p:sp>
      <p:sp>
        <p:nvSpPr>
          <p:cNvPr id="56" name="ZoneTexte 66">
            <a:extLst>
              <a:ext uri="{FF2B5EF4-FFF2-40B4-BE49-F238E27FC236}">
                <a16:creationId xmlns:a16="http://schemas.microsoft.com/office/drawing/2014/main" id="{080439FB-3D4D-47AF-85A6-3BB0E418F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268" y="6400036"/>
            <a:ext cx="11457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dirty="0">
                <a:solidFill>
                  <a:srgbClr val="000000"/>
                </a:solidFill>
                <a:latin typeface="Calibri" charset="0"/>
              </a:rPr>
              <a:t>échantillon</a:t>
            </a:r>
          </a:p>
        </p:txBody>
      </p:sp>
      <p:sp>
        <p:nvSpPr>
          <p:cNvPr id="57" name="ZoneTexte 72">
            <a:extLst>
              <a:ext uri="{FF2B5EF4-FFF2-40B4-BE49-F238E27FC236}">
                <a16:creationId xmlns:a16="http://schemas.microsoft.com/office/drawing/2014/main" id="{587D3E03-FD50-47E2-9A79-E6759C064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5480" y="2492896"/>
            <a:ext cx="128537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dirty="0">
                <a:solidFill>
                  <a:srgbClr val="000000"/>
                </a:solidFill>
                <a:latin typeface="Calibri" charset="0"/>
              </a:rPr>
              <a:t>Séparateur de faisceau</a:t>
            </a:r>
          </a:p>
        </p:txBody>
      </p:sp>
      <p:sp>
        <p:nvSpPr>
          <p:cNvPr id="58" name="Rectangle 131">
            <a:extLst>
              <a:ext uri="{FF2B5EF4-FFF2-40B4-BE49-F238E27FC236}">
                <a16:creationId xmlns:a16="http://schemas.microsoft.com/office/drawing/2014/main" id="{C5084792-5AF8-4E41-A4DE-87EC07053E2C}"/>
              </a:ext>
            </a:extLst>
          </p:cNvPr>
          <p:cNvSpPr/>
          <p:nvPr/>
        </p:nvSpPr>
        <p:spPr>
          <a:xfrm>
            <a:off x="5312909" y="2959878"/>
            <a:ext cx="75224" cy="1519870"/>
          </a:xfrm>
          <a:prstGeom prst="rect">
            <a:avLst/>
          </a:prstGeom>
          <a:solidFill>
            <a:srgbClr val="FFC000"/>
          </a:solidFill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10" rIns="91418" bIns="45710" anchor="ctr"/>
          <a:lstStyle/>
          <a:p>
            <a:pPr algn="ctr" defTabSz="91419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ZoneTexte 86">
            <a:extLst>
              <a:ext uri="{FF2B5EF4-FFF2-40B4-BE49-F238E27FC236}">
                <a16:creationId xmlns:a16="http://schemas.microsoft.com/office/drawing/2014/main" id="{346E0CDA-1A2B-48A1-B5AA-2399490B4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984" y="3305168"/>
            <a:ext cx="10529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800" dirty="0">
                <a:solidFill>
                  <a:srgbClr val="000000"/>
                </a:solidFill>
                <a:latin typeface="Calibri" charset="0"/>
              </a:rPr>
              <a:t>Platine de translation</a:t>
            </a:r>
          </a:p>
          <a:p>
            <a:pPr algn="ctr" eaLnBrk="1" hangingPunct="1"/>
            <a:r>
              <a:rPr lang="fr-FR" sz="1800" dirty="0" err="1">
                <a:solidFill>
                  <a:srgbClr val="000000"/>
                </a:solidFill>
                <a:latin typeface="Calibri" charset="0"/>
              </a:rPr>
              <a:t>piézo</a:t>
            </a:r>
            <a:endParaRPr lang="fr-FR" sz="18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0" name="Picture 11" descr="parfocalnew">
            <a:extLst>
              <a:ext uri="{FF2B5EF4-FFF2-40B4-BE49-F238E27FC236}">
                <a16:creationId xmlns:a16="http://schemas.microsoft.com/office/drawing/2014/main" id="{34C9CA46-EAA7-46A1-8C3A-1F1E8B024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068" y="4284522"/>
            <a:ext cx="478136" cy="9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Groupe 30">
            <a:extLst>
              <a:ext uri="{FF2B5EF4-FFF2-40B4-BE49-F238E27FC236}">
                <a16:creationId xmlns:a16="http://schemas.microsoft.com/office/drawing/2014/main" id="{CB24C20F-403F-47C2-9587-AFC3DB19E8D3}"/>
              </a:ext>
            </a:extLst>
          </p:cNvPr>
          <p:cNvGrpSpPr>
            <a:grpSpLocks/>
          </p:cNvGrpSpPr>
          <p:nvPr/>
        </p:nvGrpSpPr>
        <p:grpSpPr bwMode="auto">
          <a:xfrm>
            <a:off x="3587266" y="3839007"/>
            <a:ext cx="2356522" cy="1408272"/>
            <a:chOff x="2832311" y="3360908"/>
            <a:chExt cx="2287307" cy="1001431"/>
          </a:xfrm>
        </p:grpSpPr>
        <p:sp>
          <p:nvSpPr>
            <p:cNvPr id="62" name="ZoneTexte 96">
              <a:extLst>
                <a:ext uri="{FF2B5EF4-FFF2-40B4-BE49-F238E27FC236}">
                  <a16:creationId xmlns:a16="http://schemas.microsoft.com/office/drawing/2014/main" id="{51668E37-2F0D-468A-A647-5E44AB8B1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1349" y="3938082"/>
              <a:ext cx="1328269" cy="393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rbe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800" dirty="0">
                  <a:solidFill>
                    <a:srgbClr val="000000"/>
                  </a:solidFill>
                  <a:latin typeface="Calibri" charset="0"/>
                </a:rPr>
                <a:t>Objectifs de microscope</a:t>
              </a:r>
            </a:p>
          </p:txBody>
        </p:sp>
        <p:cxnSp>
          <p:nvCxnSpPr>
            <p:cNvPr id="63" name="Connecteur droit avec flèche 14">
              <a:extLst>
                <a:ext uri="{FF2B5EF4-FFF2-40B4-BE49-F238E27FC236}">
                  <a16:creationId xmlns:a16="http://schemas.microsoft.com/office/drawing/2014/main" id="{C26B71D9-9E67-4C80-A2DB-A668662829AB}"/>
                </a:ext>
              </a:extLst>
            </p:cNvPr>
            <p:cNvCxnSpPr/>
            <p:nvPr/>
          </p:nvCxnSpPr>
          <p:spPr>
            <a:xfrm flipH="1">
              <a:off x="2832311" y="4198873"/>
              <a:ext cx="925399" cy="16346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97">
              <a:extLst>
                <a:ext uri="{FF2B5EF4-FFF2-40B4-BE49-F238E27FC236}">
                  <a16:creationId xmlns:a16="http://schemas.microsoft.com/office/drawing/2014/main" id="{28020CD7-A514-4577-A31A-2824ADFBA9FA}"/>
                </a:ext>
              </a:extLst>
            </p:cNvPr>
            <p:cNvCxnSpPr/>
            <p:nvPr/>
          </p:nvCxnSpPr>
          <p:spPr>
            <a:xfrm flipH="1" flipV="1">
              <a:off x="3624377" y="3360908"/>
              <a:ext cx="133334" cy="83796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0FDF90A9-2D0B-4EF0-8675-81C603A8E40F}"/>
              </a:ext>
            </a:extLst>
          </p:cNvPr>
          <p:cNvSpPr txBox="1">
            <a:spLocks/>
          </p:cNvSpPr>
          <p:nvPr/>
        </p:nvSpPr>
        <p:spPr bwMode="auto">
          <a:xfrm>
            <a:off x="7080196" y="1412776"/>
            <a:ext cx="4632428" cy="299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1480" tIns="205740" rIns="411480" bIns="20574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1148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4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057400" indent="0" algn="ctr" defTabSz="41148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2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114800" indent="0" algn="ctr" defTabSz="41148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0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172200" indent="0" algn="ctr" defTabSz="41148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229600" indent="0" algn="ctr" defTabSz="4114800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287000" indent="0" algn="ctr" defTabSz="4114800" rtl="0" eaLnBrk="1" latinLnBrk="0" hangingPunct="1">
              <a:spcBef>
                <a:spcPct val="20000"/>
              </a:spcBef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344400" indent="0" algn="ctr" defTabSz="4114800" rtl="0" eaLnBrk="1" latinLnBrk="0" hangingPunct="1">
              <a:spcBef>
                <a:spcPct val="20000"/>
              </a:spcBef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401800" indent="0" algn="ctr" defTabSz="4114800" rtl="0" eaLnBrk="1" latinLnBrk="0" hangingPunct="1">
              <a:spcBef>
                <a:spcPct val="20000"/>
              </a:spcBef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459200" indent="0" algn="ctr" defTabSz="4114800" rtl="0" eaLnBrk="1" latinLnBrk="0" hangingPunct="1">
              <a:spcBef>
                <a:spcPct val="20000"/>
              </a:spcBef>
              <a:buFont typeface="Arial" pitchFamily="34" charset="0"/>
              <a:buNone/>
              <a:defRPr sz="9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6044" indent="-274320" algn="l" fontAlgn="auto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charset="2"/>
              <a:buChar char="§"/>
              <a:defRPr/>
            </a:pPr>
            <a:r>
              <a:rPr lang="fr-FR" sz="1800" dirty="0">
                <a:solidFill>
                  <a:srgbClr val="000000"/>
                </a:solidFill>
              </a:rPr>
              <a:t>Enregistre des images tomographiques </a:t>
            </a:r>
            <a:r>
              <a:rPr lang="fr-FR" sz="1800" i="1" dirty="0">
                <a:solidFill>
                  <a:srgbClr val="000000"/>
                </a:solidFill>
              </a:rPr>
              <a:t>en face </a:t>
            </a:r>
            <a:r>
              <a:rPr lang="fr-FR" sz="1800" dirty="0">
                <a:solidFill>
                  <a:srgbClr val="000000"/>
                </a:solidFill>
              </a:rPr>
              <a:t>2D sans balayage x-y. </a:t>
            </a:r>
          </a:p>
          <a:p>
            <a:pPr marL="576044" indent="-274320" algn="l" fontAlgn="auto"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 typeface="Wingdings" charset="2"/>
              <a:buChar char="§"/>
              <a:defRPr/>
            </a:pPr>
            <a:r>
              <a:rPr lang="fr-FR" sz="1800" dirty="0">
                <a:solidFill>
                  <a:srgbClr val="000000"/>
                </a:solidFill>
              </a:rPr>
              <a:t>Utilise de la lumière incohérente à bande large (lampe halogène…) et des optiques à haute ouverture numérique, ainsi obtenant des résolutions latérales et axiales de l’ordre du micromètre.</a:t>
            </a:r>
          </a:p>
        </p:txBody>
      </p:sp>
      <p:grpSp>
        <p:nvGrpSpPr>
          <p:cNvPr id="67" name="Group 68">
            <a:extLst>
              <a:ext uri="{FF2B5EF4-FFF2-40B4-BE49-F238E27FC236}">
                <a16:creationId xmlns:a16="http://schemas.microsoft.com/office/drawing/2014/main" id="{92BA8167-D373-43BD-A227-7F7CD338FBAE}"/>
              </a:ext>
            </a:extLst>
          </p:cNvPr>
          <p:cNvGrpSpPr>
            <a:grpSpLocks noChangeAspect="1"/>
          </p:cNvGrpSpPr>
          <p:nvPr/>
        </p:nvGrpSpPr>
        <p:grpSpPr>
          <a:xfrm>
            <a:off x="6098315" y="4442541"/>
            <a:ext cx="5254269" cy="1889087"/>
            <a:chOff x="667968" y="24875996"/>
            <a:chExt cx="9605091" cy="3453352"/>
          </a:xfrm>
        </p:grpSpPr>
        <p:grpSp>
          <p:nvGrpSpPr>
            <p:cNvPr id="68" name="Group 2">
              <a:extLst>
                <a:ext uri="{FF2B5EF4-FFF2-40B4-BE49-F238E27FC236}">
                  <a16:creationId xmlns:a16="http://schemas.microsoft.com/office/drawing/2014/main" id="{497272BE-3F6D-499E-8060-B5A902D545C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060241" y="24875996"/>
              <a:ext cx="5212818" cy="3453352"/>
              <a:chOff x="-17502187" y="2628838"/>
              <a:chExt cx="4484018" cy="2972218"/>
            </a:xfrm>
          </p:grpSpPr>
          <p:pic>
            <p:nvPicPr>
              <p:cNvPr id="71" name="Picture 47" descr="produit final ss fond sombre.png">
                <a:extLst>
                  <a:ext uri="{FF2B5EF4-FFF2-40B4-BE49-F238E27FC236}">
                    <a16:creationId xmlns:a16="http://schemas.microsoft.com/office/drawing/2014/main" id="{0899555D-9560-461C-904E-6E25E0A91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lum brigh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90"/>
              <a:stretch>
                <a:fillRect/>
              </a:stretch>
            </p:blipFill>
            <p:spPr bwMode="auto">
              <a:xfrm>
                <a:off x="-17502187" y="2628838"/>
                <a:ext cx="4484018" cy="2948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" name="Picture 6" descr="LLTechLogo.gif">
                <a:extLst>
                  <a:ext uri="{FF2B5EF4-FFF2-40B4-BE49-F238E27FC236}">
                    <a16:creationId xmlns:a16="http://schemas.microsoft.com/office/drawing/2014/main" id="{E1CEC091-7A33-456C-A49F-88FE8301B1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440791" y="5305712"/>
                <a:ext cx="596655" cy="2953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9" name="Picture 10">
              <a:extLst>
                <a:ext uri="{FF2B5EF4-FFF2-40B4-BE49-F238E27FC236}">
                  <a16:creationId xmlns:a16="http://schemas.microsoft.com/office/drawing/2014/main" id="{5F573437-5B29-4F4C-B2CF-A2147C31E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4" t="50000" r="3638" b="906"/>
            <a:stretch>
              <a:fillRect/>
            </a:stretch>
          </p:blipFill>
          <p:spPr bwMode="auto">
            <a:xfrm>
              <a:off x="2839671" y="26291224"/>
              <a:ext cx="2052781" cy="201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9">
              <a:extLst>
                <a:ext uri="{FF2B5EF4-FFF2-40B4-BE49-F238E27FC236}">
                  <a16:creationId xmlns:a16="http://schemas.microsoft.com/office/drawing/2014/main" id="{8FCE1FC2-2F9F-49F0-A5AE-40934B0D0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6" t="50000" r="55968" b="906"/>
            <a:stretch>
              <a:fillRect/>
            </a:stretch>
          </p:blipFill>
          <p:spPr bwMode="auto">
            <a:xfrm>
              <a:off x="667968" y="26291224"/>
              <a:ext cx="1924835" cy="201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" name="Image 72">
            <a:extLst>
              <a:ext uri="{FF2B5EF4-FFF2-40B4-BE49-F238E27FC236}">
                <a16:creationId xmlns:a16="http://schemas.microsoft.com/office/drawing/2014/main" id="{EDD56129-372A-43A8-BC77-F37D60E8EA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4" t="4" r="82993" b="82412"/>
          <a:stretch/>
        </p:blipFill>
        <p:spPr>
          <a:xfrm>
            <a:off x="140592" y="902941"/>
            <a:ext cx="2110395" cy="155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5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013 -0.05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2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00052 -0.033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360" y="15206"/>
            <a:ext cx="11521280" cy="1037002"/>
          </a:xfrm>
        </p:spPr>
        <p:txBody>
          <a:bodyPr/>
          <a:lstStyle/>
          <a:p>
            <a:pPr algn="ctr"/>
            <a:r>
              <a:rPr lang="fr-FR" dirty="0"/>
              <a:t>Algorithme d’ajustement Bayésien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066594-90AE-4EFB-BDEC-122257F06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052736"/>
            <a:ext cx="8043333" cy="57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825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838200" y="177565"/>
            <a:ext cx="10515600" cy="916589"/>
          </a:xfrm>
        </p:spPr>
        <p:txBody>
          <a:bodyPr>
            <a:normAutofit/>
          </a:bodyPr>
          <a:lstStyle/>
          <a:p>
            <a:r>
              <a:rPr lang="fr-FR" dirty="0"/>
              <a:t>Mesure sur cornée de banque</a:t>
            </a:r>
          </a:p>
        </p:txBody>
      </p:sp>
      <p:pic>
        <p:nvPicPr>
          <p:cNvPr id="4098" name="Picture 2" descr="C:\Users\bocheux.DOM-LOB\Desktop\Romain\ARVO_2019\normal_29_01_2015_8775\cross_section_scale_bar_100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1556792"/>
            <a:ext cx="3227164" cy="2590555"/>
          </a:xfrm>
          <a:prstGeom prst="rect">
            <a:avLst/>
          </a:prstGeom>
          <a:noFill/>
        </p:spPr>
      </p:pic>
      <p:pic>
        <p:nvPicPr>
          <p:cNvPr id="4099" name="Picture 3" descr="C:\Users\bocheux.DOM-LOB\Desktop\Romain\ARVO_2019\normal_29_01_2015_8775\_ExpGP_results.png"/>
          <p:cNvPicPr>
            <a:picLocks noChangeAspect="1" noChangeArrowheads="1"/>
          </p:cNvPicPr>
          <p:nvPr/>
        </p:nvPicPr>
        <p:blipFill>
          <a:blip r:embed="rId3" cstate="print"/>
          <a:srcRect l="1317" t="50067" r="50083"/>
          <a:stretch>
            <a:fillRect/>
          </a:stretch>
        </p:blipFill>
        <p:spPr bwMode="auto">
          <a:xfrm>
            <a:off x="7001611" y="1577474"/>
            <a:ext cx="2786428" cy="2862873"/>
          </a:xfrm>
          <a:prstGeom prst="rect">
            <a:avLst/>
          </a:prstGeom>
          <a:noFill/>
        </p:spPr>
      </p:pic>
      <p:pic>
        <p:nvPicPr>
          <p:cNvPr id="4100" name="Picture 4" descr="C:\Users\bocheux.DOM-LOB\Desktop\Romain\ARVO_2019\normal_29_01_2015_8775\_MonoExp_results.png"/>
          <p:cNvPicPr>
            <a:picLocks noChangeAspect="1" noChangeArrowheads="1"/>
          </p:cNvPicPr>
          <p:nvPr/>
        </p:nvPicPr>
        <p:blipFill>
          <a:blip r:embed="rId4" cstate="print"/>
          <a:srcRect r="50512"/>
          <a:stretch>
            <a:fillRect/>
          </a:stretch>
        </p:blipFill>
        <p:spPr bwMode="auto">
          <a:xfrm>
            <a:off x="3968746" y="1536511"/>
            <a:ext cx="2914675" cy="2944824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4150656" y="1134205"/>
            <a:ext cx="5247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Cornée  homogène (source : BFY)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97887" y="2639578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l</a:t>
            </a:r>
            <a:r>
              <a:rPr lang="fr-FR" i="1" baseline="-25000" dirty="0" err="1"/>
              <a:t>s</a:t>
            </a:r>
            <a:r>
              <a:rPr lang="fr-FR" dirty="0"/>
              <a:t> = 108 µm </a:t>
            </a:r>
            <a:r>
              <a:rPr lang="fr-FR" sz="1400" dirty="0"/>
              <a:t>+/-</a:t>
            </a:r>
            <a:r>
              <a:rPr lang="fr-FR" dirty="0"/>
              <a:t>  2.5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673231" y="3008923"/>
            <a:ext cx="734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100 µm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AC29794-B1BC-4351-996F-0B5D2BD41ED9}"/>
              </a:ext>
            </a:extLst>
          </p:cNvPr>
          <p:cNvSpPr txBox="1"/>
          <p:nvPr/>
        </p:nvSpPr>
        <p:spPr>
          <a:xfrm>
            <a:off x="4353448" y="5231469"/>
            <a:ext cx="3758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Application clinique 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1816C-D1E2-439F-976F-A4673388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412776"/>
            <a:ext cx="10515600" cy="2852737"/>
          </a:xfrm>
        </p:spPr>
        <p:txBody>
          <a:bodyPr>
            <a:normAutofit/>
          </a:bodyPr>
          <a:lstStyle/>
          <a:p>
            <a:r>
              <a:rPr lang="fr-FR" sz="5400" dirty="0"/>
              <a:t>Mesure de la transparence cornéenne </a:t>
            </a:r>
            <a:r>
              <a:rPr lang="fr-FR" sz="5400" i="1" dirty="0"/>
              <a:t>in vivo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E0DD7A-ABBD-4FDF-991B-2AF48FA4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15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0" y="72380"/>
            <a:ext cx="12192000" cy="970094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La mesure de la transparence cornéenne </a:t>
            </a:r>
            <a:r>
              <a:rPr lang="fr-FR" i="1" dirty="0"/>
              <a:t>in vivo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47AD-D487-464F-8D70-032B960EE960}" type="slidenum">
              <a:rPr lang="fr-FR" smtClean="0"/>
              <a:t>39</a:t>
            </a:fld>
            <a:endParaRPr lang="fr-FR"/>
          </a:p>
        </p:txBody>
      </p:sp>
      <p:grpSp>
        <p:nvGrpSpPr>
          <p:cNvPr id="18" name="Groupe 17"/>
          <p:cNvGrpSpPr/>
          <p:nvPr/>
        </p:nvGrpSpPr>
        <p:grpSpPr>
          <a:xfrm>
            <a:off x="2439688" y="2996952"/>
            <a:ext cx="6234545" cy="1963314"/>
            <a:chOff x="5597455" y="1838826"/>
            <a:chExt cx="6234545" cy="1963314"/>
          </a:xfrm>
        </p:grpSpPr>
        <p:sp>
          <p:nvSpPr>
            <p:cNvPr id="19" name="ZoneTexte 18"/>
            <p:cNvSpPr txBox="1"/>
            <p:nvPr/>
          </p:nvSpPr>
          <p:spPr>
            <a:xfrm>
              <a:off x="5597455" y="1838826"/>
              <a:ext cx="21818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/>
                <a:t>Observation par lampe à fente</a:t>
              </a:r>
              <a:br>
                <a:rPr lang="fr-FR" sz="1100" dirty="0">
                  <a:latin typeface="+mj-lt"/>
                </a:rPr>
              </a:br>
              <a:r>
                <a:rPr lang="fr-FR" sz="1100" dirty="0">
                  <a:latin typeface="+mj-lt"/>
                </a:rPr>
                <a:t>(à gauche) dispositif clinique</a:t>
              </a:r>
              <a:br>
                <a:rPr lang="fr-FR" sz="1100" dirty="0">
                  <a:latin typeface="+mj-lt"/>
                </a:rPr>
              </a:br>
              <a:r>
                <a:rPr lang="fr-FR" sz="1100" dirty="0">
                  <a:latin typeface="+mj-lt"/>
                </a:rPr>
                <a:t>(à droite en haut) cornée normale</a:t>
              </a:r>
            </a:p>
            <a:p>
              <a:pPr algn="r"/>
              <a:r>
                <a:rPr lang="fr-FR" sz="1100" dirty="0">
                  <a:latin typeface="+mj-lt"/>
                </a:rPr>
                <a:t>(à droite en bas) cornée pathologique</a:t>
              </a:r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7947626" y="1879148"/>
              <a:ext cx="3884374" cy="1922992"/>
              <a:chOff x="7892408" y="1878590"/>
              <a:chExt cx="3884374" cy="1922992"/>
            </a:xfrm>
          </p:grpSpPr>
          <p:pic>
            <p:nvPicPr>
              <p:cNvPr id="21" name="Image 2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634"/>
              <a:stretch/>
            </p:blipFill>
            <p:spPr>
              <a:xfrm>
                <a:off x="7892408" y="1878590"/>
                <a:ext cx="2666392" cy="1922992"/>
              </a:xfrm>
              <a:prstGeom prst="rect">
                <a:avLst/>
              </a:prstGeom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57" t="54532" r="-1" b="18612"/>
              <a:stretch/>
            </p:blipFill>
            <p:spPr>
              <a:xfrm>
                <a:off x="10624782" y="2869217"/>
                <a:ext cx="1152000" cy="932365"/>
              </a:xfrm>
              <a:prstGeom prst="rect">
                <a:avLst/>
              </a:prstGeom>
            </p:spPr>
          </p:pic>
          <p:pic>
            <p:nvPicPr>
              <p:cNvPr id="23" name="Image 2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0" t="54830" r="53272" b="18454"/>
              <a:stretch/>
            </p:blipFill>
            <p:spPr>
              <a:xfrm>
                <a:off x="10624781" y="1878590"/>
                <a:ext cx="1152000" cy="928433"/>
              </a:xfrm>
              <a:prstGeom prst="rect">
                <a:avLst/>
              </a:prstGeom>
            </p:spPr>
          </p:pic>
        </p:grpSp>
      </p:grpSp>
      <p:sp>
        <p:nvSpPr>
          <p:cNvPr id="25" name="ZoneTexte 24">
            <a:hlinkClick r:id="rId4" action="ppaction://hlinksldjump"/>
          </p:cNvPr>
          <p:cNvSpPr txBox="1"/>
          <p:nvPr/>
        </p:nvSpPr>
        <p:spPr>
          <a:xfrm>
            <a:off x="664496" y="-18000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Garamond" panose="02020404030301010803" pitchFamily="18" charset="0"/>
              </a:rPr>
              <a:t>Introduction</a:t>
            </a:r>
            <a:endParaRPr lang="fr-FR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57AB14-FB9F-4D7D-B8C5-BB610CF836FF}"/>
              </a:ext>
            </a:extLst>
          </p:cNvPr>
          <p:cNvSpPr txBox="1"/>
          <p:nvPr/>
        </p:nvSpPr>
        <p:spPr>
          <a:xfrm>
            <a:off x="2063553" y="1052736"/>
            <a:ext cx="871296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État de l’art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La perte de la transparence cornéenne est une cause majeure de cécité sur le plan mondial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Les moyens de diagnostic actuels ne permettent pas sa mesure objective et quantitative.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endParaRPr lang="fr-FR" sz="2000" dirty="0"/>
          </a:p>
          <a:p>
            <a:r>
              <a:rPr lang="fr-FR" sz="2000" dirty="0"/>
              <a:t>Bénéfices possibles d’un diagnostic objectif de la transparence cornéenne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diagnostic précoce de pathologies,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suivi quantitatif et objectif de patients,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comparaison à une base de données normative.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907997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7F05FD-D612-431B-98F9-11DDD5E8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81"/>
            <a:ext cx="10515600" cy="1325563"/>
          </a:xfrm>
        </p:spPr>
        <p:txBody>
          <a:bodyPr/>
          <a:lstStyle/>
          <a:p>
            <a:r>
              <a:rPr lang="fr-FR" dirty="0"/>
              <a:t>Développement de l’œil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DC53E71-F6F4-4A26-B3B9-EC7E2B24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B5F74E-6223-4092-A99C-37AD6292BEC1}"/>
              </a:ext>
            </a:extLst>
          </p:cNvPr>
          <p:cNvSpPr/>
          <p:nvPr/>
        </p:nvSpPr>
        <p:spPr>
          <a:xfrm>
            <a:off x="0" y="6622880"/>
            <a:ext cx="1031776" cy="24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/>
              <a:t>planet-vie.ens.fr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D33D7D-87B9-42BD-AC66-22B00A78C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196752"/>
            <a:ext cx="5449253" cy="3024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466A18-9AEF-4CEE-A0BD-9B3A842CBA38}"/>
              </a:ext>
            </a:extLst>
          </p:cNvPr>
          <p:cNvSpPr/>
          <p:nvPr/>
        </p:nvSpPr>
        <p:spPr>
          <a:xfrm>
            <a:off x="362968" y="4725144"/>
            <a:ext cx="5228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Schéma simplifié de la formation de l’œil</a:t>
            </a:r>
          </a:p>
          <a:p>
            <a:r>
              <a:rPr lang="fr-FR" sz="1600" dirty="0"/>
              <a:t>(1) Bourgeonnement de la vésicule optique à partir du diencéphale.</a:t>
            </a:r>
            <a:br>
              <a:rPr lang="fr-FR" sz="1600" dirty="0"/>
            </a:br>
            <a:r>
              <a:rPr lang="fr-FR" sz="1600" dirty="0"/>
              <a:t>(2) et (3) Mise en place de la cupule optique et de la placode cristallinienne.</a:t>
            </a:r>
            <a:br>
              <a:rPr lang="fr-FR" sz="1600" dirty="0"/>
            </a:br>
            <a:r>
              <a:rPr lang="fr-FR" sz="1600" dirty="0"/>
              <a:t>(4) et (5) Mise en place de la rétine et du cristallin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C09CB7-FBBF-4C71-9699-0B1EB07C6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28" y="315014"/>
            <a:ext cx="4464496" cy="622797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C17F03A-BF60-4CDE-B37A-1BC2210267D5}"/>
              </a:ext>
            </a:extLst>
          </p:cNvPr>
          <p:cNvSpPr txBox="1"/>
          <p:nvPr/>
        </p:nvSpPr>
        <p:spPr>
          <a:xfrm>
            <a:off x="11512006" y="6598364"/>
            <a:ext cx="679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/>
              <a:t>wikipedia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3427940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r>
              <a:rPr lang="fr-FR"/>
              <a:t>Spécificités d’images cliniques de SD-OCT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47AD-D487-464F-8D70-032B960EE960}" type="slidenum">
              <a:rPr lang="en-GB" smtClean="0"/>
              <a:t>40</a:t>
            </a:fld>
            <a:endParaRPr lang="en-GB" dirty="0"/>
          </a:p>
        </p:txBody>
      </p:sp>
      <p:grpSp>
        <p:nvGrpSpPr>
          <p:cNvPr id="7" name="Groupe 6"/>
          <p:cNvGrpSpPr/>
          <p:nvPr/>
        </p:nvGrpSpPr>
        <p:grpSpPr>
          <a:xfrm>
            <a:off x="911424" y="1542879"/>
            <a:ext cx="2057977" cy="2224586"/>
            <a:chOff x="8590682" y="3901247"/>
            <a:chExt cx="2057977" cy="222458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" t="7698" r="23582" b="7038"/>
            <a:stretch/>
          </p:blipFill>
          <p:spPr>
            <a:xfrm>
              <a:off x="8590682" y="3901247"/>
              <a:ext cx="1931540" cy="17049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" name="ZoneTexte 8"/>
            <p:cNvSpPr txBox="1"/>
            <p:nvPr/>
          </p:nvSpPr>
          <p:spPr>
            <a:xfrm>
              <a:off x="8590682" y="5710335"/>
              <a:ext cx="20579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RTVue</a:t>
              </a:r>
              <a:r>
                <a:rPr lang="fr-F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100 SD-OCT by </a:t>
              </a:r>
              <a:r>
                <a:rPr lang="fr-FR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OptoVue</a:t>
              </a:r>
              <a:br>
                <a:rPr lang="fr-F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fr-F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@</a:t>
              </a:r>
              <a:r>
                <a:rPr lang="fr-FR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Quinze-Vingts </a:t>
              </a:r>
              <a:r>
                <a:rPr lang="fr-FR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Eye</a:t>
              </a:r>
              <a:r>
                <a:rPr lang="fr-FR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Hospital</a:t>
              </a:r>
              <a:endParaRPr lang="fr-FR" sz="105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" t="452" r="205" b="427"/>
          <a:stretch/>
        </p:blipFill>
        <p:spPr>
          <a:xfrm>
            <a:off x="3791744" y="1196752"/>
            <a:ext cx="8128800" cy="504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AF26DA-D376-4B0F-8032-C521B29A5DC7}"/>
              </a:ext>
            </a:extLst>
          </p:cNvPr>
          <p:cNvSpPr/>
          <p:nvPr/>
        </p:nvSpPr>
        <p:spPr>
          <a:xfrm>
            <a:off x="681728" y="4359599"/>
            <a:ext cx="3542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SD = </a:t>
            </a:r>
            <a:r>
              <a:rPr lang="fr-FR" i="1" dirty="0"/>
              <a:t>spectral-</a:t>
            </a:r>
            <a:r>
              <a:rPr lang="fr-FR" i="1" dirty="0" err="1"/>
              <a:t>domain</a:t>
            </a:r>
            <a:endParaRPr lang="fr-FR" i="1" dirty="0"/>
          </a:p>
          <a:p>
            <a:r>
              <a:rPr lang="fr-FR" dirty="0"/>
              <a:t>Dispositif clinique standard</a:t>
            </a:r>
          </a:p>
          <a:p>
            <a:r>
              <a:rPr lang="fr-FR" dirty="0"/>
              <a:t>Taux d’acquisition : ~70 B-scans/s</a:t>
            </a:r>
          </a:p>
          <a:p>
            <a:r>
              <a:rPr lang="fr-FR" dirty="0"/>
              <a:t>Résolution axiale  : ~5 µm</a:t>
            </a:r>
          </a:p>
        </p:txBody>
      </p:sp>
    </p:spTree>
    <p:extLst>
      <p:ext uri="{BB962C8B-B14F-4D97-AF65-F5344CB8AC3E}">
        <p14:creationId xmlns:p14="http://schemas.microsoft.com/office/powerpoint/2010/main" val="270705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205"/>
            <a:ext cx="10515600" cy="1325563"/>
          </a:xfrm>
        </p:spPr>
        <p:txBody>
          <a:bodyPr/>
          <a:lstStyle/>
          <a:p>
            <a:r>
              <a:rPr lang="fr-FR" dirty="0"/>
              <a:t>Comparaison : champ de vue et résolution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47AD-D487-464F-8D70-032B960EE960}" type="slidenum">
              <a:rPr lang="en-GB" smtClean="0"/>
              <a:t>41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au 13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6829778" y="4385463"/>
              <a:ext cx="3530862" cy="155121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76022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1534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5530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6303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kern="1200" dirty="0" err="1">
                              <a:effectLst/>
                            </a:rPr>
                            <a:t>Specifications</a:t>
                          </a:r>
                          <a:endParaRPr lang="fr-FR" sz="1600" b="0" u="none" strike="noStrike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FF-OCT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SD-OCT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117CA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63032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r>
                                <a:rPr lang="pl-PL" sz="1400" dirty="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pl-PL" sz="1400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fr-FR" sz="1400" u="none" strike="noStrike" dirty="0">
                              <a:effectLst/>
                            </a:rPr>
                            <a:t> resolution</a:t>
                          </a:r>
                          <a:endParaRPr lang="fr-FR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1,6 µm</a:t>
                          </a:r>
                          <a:endParaRPr lang="fr-FR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solidFill>
                                <a:srgbClr val="117CA7"/>
                              </a:solidFill>
                              <a:effectLst/>
                            </a:rPr>
                            <a:t>10 µm</a:t>
                          </a:r>
                          <a:endParaRPr lang="fr-FR" sz="1600" b="0" i="0" u="none" strike="noStrike" dirty="0">
                            <a:solidFill>
                              <a:srgbClr val="117CA7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63032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r>
                                <a:rPr lang="pl-PL" sz="1400" dirty="0" smtClean="0"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fr-FR" sz="1400" dirty="0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oMath>
                          </a14:m>
                          <a:r>
                            <a:rPr lang="fr-FR" sz="1400" u="none" strike="noStrike" dirty="0">
                              <a:effectLst/>
                            </a:rPr>
                            <a:t> </a:t>
                          </a:r>
                          <a:r>
                            <a:rPr lang="fr-FR" sz="1400" u="none" strike="noStrike" kern="1200" dirty="0">
                              <a:effectLst/>
                            </a:rPr>
                            <a:t>resolution</a:t>
                          </a:r>
                          <a:endParaRPr lang="fr-FR" sz="1400" b="0" i="0" u="none" strike="noStrike" kern="12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1 µm</a:t>
                          </a:r>
                          <a:endParaRPr lang="fr-FR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solidFill>
                                <a:srgbClr val="117CA7"/>
                              </a:solidFill>
                              <a:effectLst/>
                            </a:rPr>
                            <a:t>5 µm</a:t>
                          </a:r>
                          <a:endParaRPr lang="fr-FR" sz="1600" b="0" i="0" u="none" strike="noStrike" dirty="0">
                            <a:solidFill>
                              <a:srgbClr val="117CA7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211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400" u="none" strike="noStrike" dirty="0" err="1">
                              <a:effectLst/>
                            </a:rPr>
                            <a:t>Lateral</a:t>
                          </a:r>
                          <a:r>
                            <a:rPr lang="fr-FR" sz="1400" u="none" strike="noStrike" dirty="0">
                              <a:effectLst/>
                            </a:rPr>
                            <a:t> </a:t>
                          </a:r>
                          <a:r>
                            <a:rPr lang="fr-FR" sz="1400" u="none" strike="noStrike" dirty="0" err="1">
                              <a:effectLst/>
                            </a:rPr>
                            <a:t>field</a:t>
                          </a:r>
                          <a:r>
                            <a:rPr lang="fr-FR" sz="1400" u="none" strike="noStrike" baseline="0" dirty="0">
                              <a:effectLst/>
                            </a:rPr>
                            <a:t> of </a:t>
                          </a:r>
                          <a:r>
                            <a:rPr lang="fr-FR" sz="1400" u="none" strike="noStrike" baseline="0" dirty="0" err="1">
                              <a:effectLst/>
                            </a:rPr>
                            <a:t>view</a:t>
                          </a:r>
                          <a:endParaRPr lang="fr-FR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0,8 mm</a:t>
                          </a:r>
                          <a:endParaRPr lang="fr-FR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rgbClr val="117CA7"/>
                              </a:solidFill>
                              <a:effectLst/>
                            </a:rPr>
                            <a:t>8 mm</a:t>
                          </a:r>
                          <a:endParaRPr lang="fr-FR" sz="1600" b="1" i="0" u="none" strike="noStrike" dirty="0">
                            <a:solidFill>
                              <a:srgbClr val="117CA7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au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0463677"/>
                  </p:ext>
                </p:extLst>
              </p:nvPr>
            </p:nvGraphicFramePr>
            <p:xfrm>
              <a:off x="6829778" y="4385463"/>
              <a:ext cx="3530862" cy="1551212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76022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81534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95530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</a:tblGrid>
                  <a:tr h="36303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kern="1200" dirty="0" err="1" smtClean="0">
                              <a:effectLst/>
                            </a:rPr>
                            <a:t>Specifications</a:t>
                          </a:r>
                          <a:endParaRPr lang="fr-FR" sz="1600" b="0" u="none" strike="noStrike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FF-OCT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effectLst/>
                            </a:rPr>
                            <a:t>SD-OCT</a:t>
                          </a:r>
                          <a:endParaRPr lang="fr-F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>
                        <a:solidFill>
                          <a:srgbClr val="117CA7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363032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7620" marR="7620" marT="7620" marB="0" anchor="ctr">
                        <a:blipFill rotWithShape="0">
                          <a:blip r:embed="rId3"/>
                          <a:stretch>
                            <a:fillRect l="-346" t="-103390" r="-102076" b="-237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 smtClean="0">
                              <a:solidFill>
                                <a:srgbClr val="00B050"/>
                              </a:solidFill>
                              <a:effectLst/>
                            </a:rPr>
                            <a:t>1,6 </a:t>
                          </a:r>
                          <a:r>
                            <a:rPr lang="fr-FR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µm</a:t>
                          </a:r>
                          <a:endParaRPr lang="fr-FR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solidFill>
                                <a:srgbClr val="117CA7"/>
                              </a:solidFill>
                              <a:effectLst/>
                            </a:rPr>
                            <a:t>10 µm</a:t>
                          </a:r>
                          <a:endParaRPr lang="fr-FR" sz="1600" b="0" i="0" u="none" strike="noStrike" dirty="0">
                            <a:solidFill>
                              <a:srgbClr val="117CA7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363032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7620" marR="7620" marT="7620" marB="0" anchor="ctr">
                        <a:blipFill rotWithShape="0">
                          <a:blip r:embed="rId3"/>
                          <a:stretch>
                            <a:fillRect l="-346" t="-200000" r="-102076" b="-1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1 µm</a:t>
                          </a:r>
                          <a:endParaRPr lang="fr-FR" sz="1600" b="0" i="0" u="none" strike="noStrike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solidFill>
                                <a:srgbClr val="117CA7"/>
                              </a:solidFill>
                              <a:effectLst/>
                            </a:rPr>
                            <a:t>5 µm</a:t>
                          </a:r>
                          <a:endParaRPr lang="fr-FR" sz="1600" b="0" i="0" u="none" strike="noStrike" dirty="0">
                            <a:solidFill>
                              <a:srgbClr val="117CA7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46211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400" u="none" strike="noStrike" dirty="0" err="1" smtClean="0">
                              <a:effectLst/>
                            </a:rPr>
                            <a:t>Lateral</a:t>
                          </a:r>
                          <a:r>
                            <a:rPr lang="fr-FR" sz="1400" u="none" strike="noStrike" dirty="0" smtClean="0">
                              <a:effectLst/>
                            </a:rPr>
                            <a:t> </a:t>
                          </a:r>
                          <a:r>
                            <a:rPr lang="fr-FR" sz="1400" u="none" strike="noStrike" dirty="0" err="1" smtClean="0">
                              <a:effectLst/>
                            </a:rPr>
                            <a:t>field</a:t>
                          </a:r>
                          <a:r>
                            <a:rPr lang="fr-FR" sz="1400" u="none" strike="noStrike" baseline="0" dirty="0" smtClean="0">
                              <a:effectLst/>
                            </a:rPr>
                            <a:t> of </a:t>
                          </a:r>
                          <a:r>
                            <a:rPr lang="fr-FR" sz="1400" u="none" strike="noStrike" baseline="0" dirty="0" err="1" smtClean="0">
                              <a:effectLst/>
                            </a:rPr>
                            <a:t>view</a:t>
                          </a:r>
                          <a:endParaRPr lang="fr-FR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u="none" strike="noStrike" dirty="0">
                              <a:solidFill>
                                <a:srgbClr val="00B050"/>
                              </a:solidFill>
                              <a:effectLst/>
                            </a:rPr>
                            <a:t>0,8 mm</a:t>
                          </a:r>
                          <a:endParaRPr lang="fr-FR" sz="1600" b="1" i="0" u="none" strike="noStrike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r-FR" sz="1600" b="1" u="none" strike="noStrike" dirty="0">
                              <a:solidFill>
                                <a:srgbClr val="117CA7"/>
                              </a:solidFill>
                              <a:effectLst/>
                            </a:rPr>
                            <a:t>8 mm</a:t>
                          </a:r>
                          <a:endParaRPr lang="fr-FR" sz="1600" b="1" i="0" u="none" strike="noStrike" dirty="0">
                            <a:solidFill>
                              <a:srgbClr val="117CA7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620" marR="7620" marT="7620" marB="0"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2" name="Groupe 41"/>
          <p:cNvGrpSpPr/>
          <p:nvPr/>
        </p:nvGrpSpPr>
        <p:grpSpPr>
          <a:xfrm>
            <a:off x="1085352" y="1317890"/>
            <a:ext cx="4023326" cy="3514002"/>
            <a:chOff x="6758127" y="304430"/>
            <a:chExt cx="4023326" cy="3514002"/>
          </a:xfrm>
        </p:grpSpPr>
        <p:grpSp>
          <p:nvGrpSpPr>
            <p:cNvPr id="11" name="Groupe 10"/>
            <p:cNvGrpSpPr/>
            <p:nvPr/>
          </p:nvGrpSpPr>
          <p:grpSpPr>
            <a:xfrm>
              <a:off x="6777309" y="304430"/>
              <a:ext cx="4004144" cy="3514002"/>
              <a:chOff x="367421" y="2521739"/>
              <a:chExt cx="4004144" cy="3514002"/>
            </a:xfrm>
          </p:grpSpPr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21" y="2810576"/>
                <a:ext cx="4004144" cy="3225165"/>
              </a:xfrm>
              <a:prstGeom prst="rect">
                <a:avLst/>
              </a:prstGeom>
            </p:spPr>
          </p:pic>
          <p:sp>
            <p:nvSpPr>
              <p:cNvPr id="13" name="ZoneTexte 12"/>
              <p:cNvSpPr txBox="1"/>
              <p:nvPr/>
            </p:nvSpPr>
            <p:spPr>
              <a:xfrm>
                <a:off x="400731" y="2521739"/>
                <a:ext cx="39708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i="1" dirty="0">
                    <a:solidFill>
                      <a:srgbClr val="00B050"/>
                    </a:solidFill>
                  </a:rPr>
                  <a:t>Ex vivo </a:t>
                </a:r>
                <a:r>
                  <a:rPr lang="fr-FR" sz="1200" dirty="0">
                    <a:solidFill>
                      <a:srgbClr val="00B050"/>
                    </a:solidFill>
                  </a:rPr>
                  <a:t>(</a:t>
                </a:r>
                <a:r>
                  <a:rPr lang="fr-FR" sz="1200" dirty="0" err="1">
                    <a:solidFill>
                      <a:srgbClr val="00B050"/>
                    </a:solidFill>
                  </a:rPr>
                  <a:t>LLTech</a:t>
                </a:r>
                <a:r>
                  <a:rPr lang="fr-FR" sz="1200" dirty="0">
                    <a:solidFill>
                      <a:srgbClr val="00B050"/>
                    </a:solidFill>
                  </a:rPr>
                  <a:t>, FR)</a:t>
                </a:r>
                <a:endParaRPr lang="fr-FR" sz="16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40" name="ZoneTexte 39"/>
            <p:cNvSpPr txBox="1"/>
            <p:nvPr/>
          </p:nvSpPr>
          <p:spPr>
            <a:xfrm>
              <a:off x="6758127" y="576534"/>
              <a:ext cx="8558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D05E"/>
                  </a:solidFill>
                </a:rPr>
                <a:t>FF-OCT</a:t>
              </a: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5079979" y="1283659"/>
            <a:ext cx="6220886" cy="3498675"/>
            <a:chOff x="5285526" y="3876099"/>
            <a:chExt cx="6220886" cy="3498675"/>
          </a:xfrm>
        </p:grpSpPr>
        <p:grpSp>
          <p:nvGrpSpPr>
            <p:cNvPr id="15" name="Groupe 14"/>
            <p:cNvGrpSpPr/>
            <p:nvPr/>
          </p:nvGrpSpPr>
          <p:grpSpPr>
            <a:xfrm>
              <a:off x="6456533" y="3876099"/>
              <a:ext cx="5049879" cy="2690234"/>
              <a:chOff x="5516246" y="890139"/>
              <a:chExt cx="5049879" cy="2690234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44" b="15156"/>
              <a:stretch/>
            </p:blipFill>
            <p:spPr>
              <a:xfrm>
                <a:off x="5516246" y="1202412"/>
                <a:ext cx="4680000" cy="2349177"/>
              </a:xfrm>
              <a:prstGeom prst="rect">
                <a:avLst/>
              </a:prstGeom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7440733" y="1372534"/>
                <a:ext cx="526416" cy="657225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5516246" y="890139"/>
                <a:ext cx="468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i="1" dirty="0">
                    <a:solidFill>
                      <a:srgbClr val="16A1D8"/>
                    </a:solidFill>
                  </a:rPr>
                  <a:t>In vivo </a:t>
                </a:r>
                <a:r>
                  <a:rPr lang="fr-FR" sz="1200" dirty="0">
                    <a:solidFill>
                      <a:srgbClr val="16A1D8"/>
                    </a:solidFill>
                  </a:rPr>
                  <a:t>(</a:t>
                </a:r>
                <a:r>
                  <a:rPr lang="fr-FR" sz="1200" dirty="0" err="1">
                    <a:solidFill>
                      <a:srgbClr val="16A1D8"/>
                    </a:solidFill>
                  </a:rPr>
                  <a:t>RTVue</a:t>
                </a:r>
                <a:r>
                  <a:rPr lang="fr-FR" sz="1200" dirty="0">
                    <a:solidFill>
                      <a:srgbClr val="16A1D8"/>
                    </a:solidFill>
                  </a:rPr>
                  <a:t> 100, </a:t>
                </a:r>
                <a:r>
                  <a:rPr lang="fr-FR" sz="1200" dirty="0" err="1">
                    <a:solidFill>
                      <a:srgbClr val="16A1D8"/>
                    </a:solidFill>
                  </a:rPr>
                  <a:t>Optovue</a:t>
                </a:r>
                <a:r>
                  <a:rPr lang="fr-FR" sz="1200" dirty="0">
                    <a:solidFill>
                      <a:srgbClr val="16A1D8"/>
                    </a:solidFill>
                  </a:rPr>
                  <a:t>, USA)</a:t>
                </a:r>
                <a:endParaRPr lang="fr-FR" sz="1600" dirty="0">
                  <a:solidFill>
                    <a:srgbClr val="16A1D8"/>
                  </a:solidFill>
                </a:endParaRPr>
              </a:p>
            </p:txBody>
          </p:sp>
          <p:grpSp>
            <p:nvGrpSpPr>
              <p:cNvPr id="19" name="Groupe 18"/>
              <p:cNvGrpSpPr/>
              <p:nvPr/>
            </p:nvGrpSpPr>
            <p:grpSpPr>
              <a:xfrm>
                <a:off x="9446893" y="3016636"/>
                <a:ext cx="1000125" cy="435600"/>
                <a:chOff x="10888159" y="3675657"/>
                <a:chExt cx="1000125" cy="435600"/>
              </a:xfrm>
            </p:grpSpPr>
            <p:cxnSp>
              <p:nvCxnSpPr>
                <p:cNvPr id="26" name="Connecteur droit 25"/>
                <p:cNvCxnSpPr/>
                <p:nvPr/>
              </p:nvCxnSpPr>
              <p:spPr>
                <a:xfrm>
                  <a:off x="11223982" y="4094523"/>
                  <a:ext cx="2916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ZoneTexte 26"/>
                <p:cNvSpPr txBox="1"/>
                <p:nvPr/>
              </p:nvSpPr>
              <p:spPr>
                <a:xfrm>
                  <a:off x="10888159" y="3800791"/>
                  <a:ext cx="100012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solidFill>
                        <a:schemeClr val="bg1"/>
                      </a:solidFill>
                    </a:rPr>
                    <a:t>500 µm</a:t>
                  </a:r>
                </a:p>
              </p:txBody>
            </p:sp>
            <p:cxnSp>
              <p:nvCxnSpPr>
                <p:cNvPr id="28" name="Connecteur droit 27"/>
                <p:cNvCxnSpPr/>
                <p:nvPr/>
              </p:nvCxnSpPr>
              <p:spPr>
                <a:xfrm rot="16200000">
                  <a:off x="11291660" y="3893457"/>
                  <a:ext cx="4356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e 19"/>
              <p:cNvGrpSpPr/>
              <p:nvPr/>
            </p:nvGrpSpPr>
            <p:grpSpPr>
              <a:xfrm>
                <a:off x="10271133" y="3092137"/>
                <a:ext cx="294992" cy="488236"/>
                <a:chOff x="11180508" y="754832"/>
                <a:chExt cx="294992" cy="488236"/>
              </a:xfrm>
            </p:grpSpPr>
            <p:grpSp>
              <p:nvGrpSpPr>
                <p:cNvPr id="21" name="Groupe 20"/>
                <p:cNvGrpSpPr/>
                <p:nvPr/>
              </p:nvGrpSpPr>
              <p:grpSpPr>
                <a:xfrm>
                  <a:off x="11180508" y="950255"/>
                  <a:ext cx="154046" cy="292813"/>
                  <a:chOff x="7197783" y="2873789"/>
                  <a:chExt cx="154046" cy="292813"/>
                </a:xfrm>
              </p:grpSpPr>
              <p:cxnSp>
                <p:nvCxnSpPr>
                  <p:cNvPr id="24" name="Connecteur droit avec flèche 23"/>
                  <p:cNvCxnSpPr/>
                  <p:nvPr/>
                </p:nvCxnSpPr>
                <p:spPr>
                  <a:xfrm flipH="1">
                    <a:off x="7197783" y="2873789"/>
                    <a:ext cx="0" cy="2520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" name="ZoneTexte 24"/>
                      <p:cNvSpPr txBox="1"/>
                      <p:nvPr/>
                    </p:nvSpPr>
                    <p:spPr>
                      <a:xfrm>
                        <a:off x="7240196" y="2981936"/>
                        <a:ext cx="111633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fr-FR" sz="1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oMath>
                          </m:oMathPara>
                        </a14:m>
                        <a:endParaRPr lang="fr-FR" sz="1200" dirty="0"/>
                      </a:p>
                    </p:txBody>
                  </p:sp>
                </mc:Choice>
                <mc:Fallback xmlns="">
                  <p:sp>
                    <p:nvSpPr>
                      <p:cNvPr id="30" name="ZoneTexte 2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40196" y="2981936"/>
                        <a:ext cx="111633" cy="184666"/>
                      </a:xfrm>
                      <a:prstGeom prst="rect">
                        <a:avLst/>
                      </a:prstGeom>
                      <a:blipFill rotWithShape="0">
                        <a:blip r:embed="rId7"/>
                        <a:stretch>
                          <a:fillRect l="-22222" r="-1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fr-F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22" name="Connecteur droit avec flèche 21"/>
                <p:cNvCxnSpPr/>
                <p:nvPr/>
              </p:nvCxnSpPr>
              <p:spPr>
                <a:xfrm rot="16200000" flipH="1">
                  <a:off x="11308725" y="824857"/>
                  <a:ext cx="0" cy="2520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ZoneTexte 22"/>
                    <p:cNvSpPr txBox="1"/>
                    <p:nvPr/>
                  </p:nvSpPr>
                  <p:spPr>
                    <a:xfrm>
                      <a:off x="11353800" y="754832"/>
                      <a:ext cx="121700" cy="18466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fr-FR" sz="1200" dirty="0"/>
                    </a:p>
                  </p:txBody>
                </p:sp>
              </mc:Choice>
              <mc:Fallback xmlns="">
                <p:sp>
                  <p:nvSpPr>
                    <p:cNvPr id="32" name="ZoneTexte 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353800" y="754832"/>
                      <a:ext cx="121700" cy="184666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l="-15000" r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29" name="Connecteur droit 28"/>
            <p:cNvCxnSpPr/>
            <p:nvPr/>
          </p:nvCxnSpPr>
          <p:spPr>
            <a:xfrm flipH="1" flipV="1">
              <a:off x="5285526" y="4225839"/>
              <a:ext cx="3095494" cy="13265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>
              <a:off x="5285526" y="5015719"/>
              <a:ext cx="3095494" cy="2359055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ZoneTexte 40"/>
            <p:cNvSpPr txBox="1"/>
            <p:nvPr/>
          </p:nvSpPr>
          <p:spPr>
            <a:xfrm>
              <a:off x="10234170" y="4137886"/>
              <a:ext cx="902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B0F0"/>
                  </a:solidFill>
                </a:rPr>
                <a:t>SD-OCT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9044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688"/>
            <a:ext cx="7186065" cy="576000"/>
          </a:xfrm>
        </p:spPr>
        <p:txBody>
          <a:bodyPr>
            <a:normAutofit fontScale="90000"/>
          </a:bodyPr>
          <a:lstStyle/>
          <a:p>
            <a:r>
              <a:rPr lang="fr-FR" dirty="0"/>
              <a:t>Pré-traitement des images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47AD-D487-464F-8D70-032B960EE960}" type="slidenum">
              <a:rPr lang="fr-FR" smtClean="0"/>
              <a:t>42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3"/>
          <a:stretch/>
        </p:blipFill>
        <p:spPr>
          <a:xfrm>
            <a:off x="5882641" y="764133"/>
            <a:ext cx="4846065" cy="180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23"/>
          <a:stretch/>
        </p:blipFill>
        <p:spPr>
          <a:xfrm>
            <a:off x="657501" y="756165"/>
            <a:ext cx="5069529" cy="180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r="51798"/>
          <a:stretch/>
        </p:blipFill>
        <p:spPr>
          <a:xfrm>
            <a:off x="201467" y="2689860"/>
            <a:ext cx="3161493" cy="3654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95"/>
          <a:stretch/>
        </p:blipFill>
        <p:spPr>
          <a:xfrm>
            <a:off x="6693178" y="2794842"/>
            <a:ext cx="2819400" cy="112545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9" r="7022"/>
          <a:stretch/>
        </p:blipFill>
        <p:spPr>
          <a:xfrm>
            <a:off x="9297210" y="2771265"/>
            <a:ext cx="2621407" cy="347086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1" t="4171" r="3789" b="-4171"/>
          <a:stretch/>
        </p:blipFill>
        <p:spPr>
          <a:xfrm>
            <a:off x="3351838" y="2865661"/>
            <a:ext cx="3364693" cy="3654000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>
            <a:off x="9212580" y="3444240"/>
            <a:ext cx="582930" cy="7048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9221113" y="3651372"/>
            <a:ext cx="574397" cy="12683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/>
          <p:cNvGrpSpPr/>
          <p:nvPr/>
        </p:nvGrpSpPr>
        <p:grpSpPr>
          <a:xfrm>
            <a:off x="9795510" y="4156709"/>
            <a:ext cx="2023110" cy="792000"/>
            <a:chOff x="9795510" y="4156709"/>
            <a:chExt cx="2023110" cy="792000"/>
          </a:xfrm>
        </p:grpSpPr>
        <p:sp>
          <p:nvSpPr>
            <p:cNvPr id="16" name="Rectangle 15"/>
            <p:cNvSpPr/>
            <p:nvPr/>
          </p:nvSpPr>
          <p:spPr>
            <a:xfrm>
              <a:off x="9795510" y="4156709"/>
              <a:ext cx="2023110" cy="792000"/>
            </a:xfrm>
            <a:prstGeom prst="rect">
              <a:avLst/>
            </a:prstGeom>
            <a:solidFill>
              <a:srgbClr val="FF0000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9" name="Connecteur droit avec flèche 18"/>
            <p:cNvCxnSpPr/>
            <p:nvPr/>
          </p:nvCxnSpPr>
          <p:spPr>
            <a:xfrm>
              <a:off x="11660505" y="4156709"/>
              <a:ext cx="0" cy="792000"/>
            </a:xfrm>
            <a:prstGeom prst="straightConnector1">
              <a:avLst/>
            </a:prstGeom>
            <a:ln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/>
            <p:cNvSpPr txBox="1"/>
            <p:nvPr/>
          </p:nvSpPr>
          <p:spPr>
            <a:xfrm>
              <a:off x="10944225" y="4337265"/>
              <a:ext cx="70884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050" dirty="0" err="1">
                  <a:solidFill>
                    <a:srgbClr val="FF0000"/>
                  </a:solidFill>
                  <a:latin typeface="+mj-lt"/>
                </a:rPr>
                <a:t>Stromal</a:t>
              </a:r>
              <a:br>
                <a:rPr lang="fr-FR" sz="1050" dirty="0">
                  <a:solidFill>
                    <a:srgbClr val="FF0000"/>
                  </a:solidFill>
                  <a:latin typeface="+mj-lt"/>
                </a:rPr>
              </a:br>
              <a:r>
                <a:rPr lang="fr-FR" sz="1050" dirty="0" err="1">
                  <a:solidFill>
                    <a:srgbClr val="FF0000"/>
                  </a:solidFill>
                  <a:latin typeface="+mj-lt"/>
                </a:rPr>
                <a:t>thickness</a:t>
              </a:r>
              <a:endParaRPr lang="fr-FR" sz="105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74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0362" y="234000"/>
            <a:ext cx="4777526" cy="576000"/>
          </a:xfrm>
        </p:spPr>
        <p:txBody>
          <a:bodyPr anchor="t" anchorCtr="0">
            <a:noAutofit/>
          </a:bodyPr>
          <a:lstStyle/>
          <a:p>
            <a:r>
              <a:rPr lang="fr-FR" dirty="0"/>
              <a:t>Diagramme de flux de l’algorithme d’analyse d’images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971" y="442434"/>
            <a:ext cx="6097112" cy="606060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315505" y="6337758"/>
            <a:ext cx="5025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Bocheux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, R., </a:t>
            </a:r>
            <a:r>
              <a:rPr lang="en-GB" sz="1200" i="1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et al.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 2019. </a:t>
            </a:r>
            <a:r>
              <a:rPr lang="en-GB" sz="1200" i="1" dirty="0" err="1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PLoS</a:t>
            </a:r>
            <a:r>
              <a:rPr lang="en-GB" sz="1200" i="1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 ONE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Garamond" panose="02020404030301010803" pitchFamily="18" charset="0"/>
              </a:rPr>
              <a:t> 14.</a:t>
            </a:r>
            <a:endParaRPr lang="fr-FR" sz="1200" dirty="0">
              <a:solidFill>
                <a:schemeClr val="bg1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5477866" y="401536"/>
            <a:ext cx="3666134" cy="1741804"/>
            <a:chOff x="5477866" y="401536"/>
            <a:chExt cx="3666134" cy="1741804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5477866" y="415340"/>
              <a:ext cx="3666134" cy="1728000"/>
            </a:xfrm>
            <a:prstGeom prst="roundRect">
              <a:avLst>
                <a:gd name="adj" fmla="val 6973"/>
              </a:avLst>
            </a:prstGeom>
            <a:solidFill>
              <a:srgbClr val="7030A0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477866" y="401536"/>
              <a:ext cx="1536561" cy="369332"/>
            </a:xfrm>
            <a:prstGeom prst="rect">
              <a:avLst/>
            </a:prstGeom>
            <a:noFill/>
          </p:spPr>
          <p:txBody>
            <a:bodyPr wrap="none" lIns="108000" rtlCol="0">
              <a:spAutoFit/>
            </a:bodyPr>
            <a:lstStyle/>
            <a:p>
              <a:r>
                <a:rPr lang="fr-FR" b="1" dirty="0" err="1">
                  <a:solidFill>
                    <a:srgbClr val="7030A0"/>
                  </a:solidFill>
                </a:rPr>
                <a:t>Pré-traiement</a:t>
              </a:r>
              <a:endParaRPr lang="fr-FR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3622" r="64444"/>
          <a:stretch/>
        </p:blipFill>
        <p:spPr>
          <a:xfrm>
            <a:off x="11473124" y="6006848"/>
            <a:ext cx="490417" cy="43824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66" y="2245371"/>
            <a:ext cx="590123" cy="590123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310362" y="4413805"/>
            <a:ext cx="4347264" cy="1946418"/>
            <a:chOff x="310362" y="4413805"/>
            <a:chExt cx="4347264" cy="1946418"/>
          </a:xfrm>
        </p:grpSpPr>
        <p:sp>
          <p:nvSpPr>
            <p:cNvPr id="19" name="Rectangle 18"/>
            <p:cNvSpPr/>
            <p:nvPr/>
          </p:nvSpPr>
          <p:spPr>
            <a:xfrm>
              <a:off x="310362" y="4442518"/>
              <a:ext cx="4347264" cy="19177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/>
                <p:cNvSpPr txBox="1"/>
                <p:nvPr/>
              </p:nvSpPr>
              <p:spPr>
                <a:xfrm>
                  <a:off x="310362" y="4413805"/>
                  <a:ext cx="105221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/>
                    <a:t>if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fr-FR" sz="16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fr-F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a14:m>
                  <a:endParaRPr lang="fr-FR" sz="1600" b="1" dirty="0"/>
                </a:p>
              </p:txBody>
            </p:sp>
          </mc:Choice>
          <mc:Fallback xmlns="">
            <p:sp>
              <p:nvSpPr>
                <p:cNvPr id="19" name="ZoneText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0362" y="4413805"/>
                  <a:ext cx="1052214" cy="338554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468" t="-5357" b="-2142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e 20"/>
          <p:cNvGrpSpPr/>
          <p:nvPr/>
        </p:nvGrpSpPr>
        <p:grpSpPr>
          <a:xfrm>
            <a:off x="2994046" y="2545617"/>
            <a:ext cx="6454769" cy="1099407"/>
            <a:chOff x="9123242" y="1668032"/>
            <a:chExt cx="6454769" cy="1099407"/>
          </a:xfrm>
        </p:grpSpPr>
        <p:grpSp>
          <p:nvGrpSpPr>
            <p:cNvPr id="22" name="Groupe 21"/>
            <p:cNvGrpSpPr/>
            <p:nvPr/>
          </p:nvGrpSpPr>
          <p:grpSpPr>
            <a:xfrm>
              <a:off x="9123242" y="1803051"/>
              <a:ext cx="1805930" cy="964388"/>
              <a:chOff x="9355508" y="1676302"/>
              <a:chExt cx="1805930" cy="964388"/>
            </a:xfrm>
          </p:grpSpPr>
          <p:sp>
            <p:nvSpPr>
              <p:cNvPr id="24" name="ZoneTexte 23"/>
              <p:cNvSpPr txBox="1"/>
              <p:nvPr/>
            </p:nvSpPr>
            <p:spPr>
              <a:xfrm>
                <a:off x="9355508" y="1717360"/>
                <a:ext cx="1523667" cy="923330"/>
              </a:xfrm>
              <a:prstGeom prst="rect">
                <a:avLst/>
              </a:prstGeom>
              <a:solidFill>
                <a:srgbClr val="7CD1F5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+mj-lt"/>
                  </a:rPr>
                  <a:t>Rapport signal-bruit </a:t>
                </a:r>
                <a:r>
                  <a:rPr lang="fr-FR" b="1" dirty="0"/>
                  <a:t>SNR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0696905" y="1676302"/>
                <a:ext cx="46453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Courier New" panose="02070309020205020404" pitchFamily="49" charset="0"/>
                  </a:rPr>
                  <a:t>📌</a:t>
                </a:r>
              </a:p>
            </p:txBody>
          </p:sp>
        </p:grpSp>
        <p:cxnSp>
          <p:nvCxnSpPr>
            <p:cNvPr id="23" name="Connecteur droit 22"/>
            <p:cNvCxnSpPr>
              <a:endCxn id="24" idx="3"/>
            </p:cNvCxnSpPr>
            <p:nvPr/>
          </p:nvCxnSpPr>
          <p:spPr>
            <a:xfrm flipH="1">
              <a:off x="10646909" y="1668032"/>
              <a:ext cx="4931102" cy="637742"/>
            </a:xfrm>
            <a:prstGeom prst="line">
              <a:avLst/>
            </a:prstGeom>
            <a:ln w="28575">
              <a:solidFill>
                <a:srgbClr val="7CD1F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>
            <a:off x="2994047" y="3948447"/>
            <a:ext cx="5940404" cy="1272427"/>
            <a:chOff x="9396882" y="1062010"/>
            <a:chExt cx="5940404" cy="1272427"/>
          </a:xfrm>
        </p:grpSpPr>
        <p:grpSp>
          <p:nvGrpSpPr>
            <p:cNvPr id="27" name="Groupe 26"/>
            <p:cNvGrpSpPr/>
            <p:nvPr/>
          </p:nvGrpSpPr>
          <p:grpSpPr>
            <a:xfrm>
              <a:off x="9396882" y="1444359"/>
              <a:ext cx="1785076" cy="890078"/>
              <a:chOff x="9629148" y="1317610"/>
              <a:chExt cx="1785076" cy="8900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ZoneTexte 28"/>
                  <p:cNvSpPr txBox="1"/>
                  <p:nvPr/>
                </p:nvSpPr>
                <p:spPr>
                  <a:xfrm>
                    <a:off x="9629148" y="1561357"/>
                    <a:ext cx="1507732" cy="646331"/>
                  </a:xfrm>
                  <a:prstGeom prst="rect">
                    <a:avLst/>
                  </a:prstGeom>
                  <a:solidFill>
                    <a:srgbClr val="8BF97C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latin typeface="+mj-lt"/>
                      </a:rPr>
                      <a:t>Libre parcours moyen:</a:t>
                    </a:r>
                    <a14:m>
                      <m:oMath xmlns:m="http://schemas.openxmlformats.org/officeDocument/2006/math"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𝒍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</m:oMath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29" name="ZoneTexte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29148" y="1561357"/>
                    <a:ext cx="1507732" cy="64633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3239" t="-4717" r="-6073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Rectangle 29"/>
              <p:cNvSpPr/>
              <p:nvPr/>
            </p:nvSpPr>
            <p:spPr>
              <a:xfrm>
                <a:off x="10949691" y="1317610"/>
                <a:ext cx="46453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Courier New" panose="02070309020205020404" pitchFamily="49" charset="0"/>
                  </a:rPr>
                  <a:t>📌</a:t>
                </a:r>
              </a:p>
            </p:txBody>
          </p:sp>
        </p:grpSp>
        <p:cxnSp>
          <p:nvCxnSpPr>
            <p:cNvPr id="28" name="Connecteur droit 27"/>
            <p:cNvCxnSpPr>
              <a:endCxn id="29" idx="3"/>
            </p:cNvCxnSpPr>
            <p:nvPr/>
          </p:nvCxnSpPr>
          <p:spPr>
            <a:xfrm flipH="1">
              <a:off x="10904614" y="1062010"/>
              <a:ext cx="4432672" cy="949262"/>
            </a:xfrm>
            <a:prstGeom prst="line">
              <a:avLst/>
            </a:prstGeom>
            <a:ln w="28575">
              <a:solidFill>
                <a:srgbClr val="8BF97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2994046" y="3607521"/>
            <a:ext cx="6356792" cy="1393280"/>
            <a:chOff x="9500152" y="859583"/>
            <a:chExt cx="6356792" cy="1393280"/>
          </a:xfrm>
        </p:grpSpPr>
        <p:grpSp>
          <p:nvGrpSpPr>
            <p:cNvPr id="32" name="Groupe 31"/>
            <p:cNvGrpSpPr/>
            <p:nvPr/>
          </p:nvGrpSpPr>
          <p:grpSpPr>
            <a:xfrm>
              <a:off x="9500152" y="859583"/>
              <a:ext cx="1760036" cy="737622"/>
              <a:chOff x="9732418" y="732834"/>
              <a:chExt cx="1760036" cy="7376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ZoneTexte 33"/>
                  <p:cNvSpPr txBox="1"/>
                  <p:nvPr/>
                </p:nvSpPr>
                <p:spPr>
                  <a:xfrm>
                    <a:off x="9732418" y="824125"/>
                    <a:ext cx="1523668" cy="646331"/>
                  </a:xfrm>
                  <a:prstGeom prst="rect">
                    <a:avLst/>
                  </a:prstGeom>
                  <a:solidFill>
                    <a:srgbClr val="F7BB40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latin typeface="+mj-lt"/>
                      </a:rPr>
                      <a:t>Rapport de </a:t>
                    </a:r>
                    <a:r>
                      <a:rPr lang="fr-FR" dirty="0" err="1">
                        <a:latin typeface="+mj-lt"/>
                      </a:rPr>
                      <a:t>Birge</a:t>
                    </a:r>
                    <a14:m>
                      <m:oMath xmlns:m="http://schemas.openxmlformats.org/officeDocument/2006/math"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</m:oMath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34" name="ZoneTexte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32418" y="824125"/>
                    <a:ext cx="1523668" cy="64633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5660" b="-14151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5" name="Rectangle 34"/>
              <p:cNvSpPr/>
              <p:nvPr/>
            </p:nvSpPr>
            <p:spPr>
              <a:xfrm>
                <a:off x="11027921" y="732834"/>
                <a:ext cx="46453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Courier New" panose="02070309020205020404" pitchFamily="49" charset="0"/>
                  </a:rPr>
                  <a:t>📌</a:t>
                </a:r>
              </a:p>
            </p:txBody>
          </p:sp>
        </p:grpSp>
        <p:cxnSp>
          <p:nvCxnSpPr>
            <p:cNvPr id="33" name="Connecteur droit 32"/>
            <p:cNvCxnSpPr>
              <a:endCxn id="34" idx="3"/>
            </p:cNvCxnSpPr>
            <p:nvPr/>
          </p:nvCxnSpPr>
          <p:spPr>
            <a:xfrm flipH="1" flipV="1">
              <a:off x="11023820" y="1274040"/>
              <a:ext cx="4833124" cy="978823"/>
            </a:xfrm>
            <a:prstGeom prst="line">
              <a:avLst/>
            </a:prstGeom>
            <a:ln w="28575">
              <a:solidFill>
                <a:srgbClr val="F7BB4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ZoneTexte 35"/>
          <p:cNvSpPr txBox="1"/>
          <p:nvPr/>
        </p:nvSpPr>
        <p:spPr>
          <a:xfrm>
            <a:off x="2157380" y="2116224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cap="all" dirty="0">
                <a:solidFill>
                  <a:schemeClr val="bg2">
                    <a:lumMod val="25000"/>
                  </a:schemeClr>
                </a:solidFill>
              </a:rPr>
              <a:t>Paramètres objectifs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478673" y="2782669"/>
            <a:ext cx="1520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+mj-lt"/>
              </a:rPr>
              <a:t>Qualité des données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24284" y="3805101"/>
            <a:ext cx="2475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latin typeface="+mj-lt"/>
              </a:rPr>
              <a:t>Homogénéité stromale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518672" y="4566687"/>
                <a:ext cx="24753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dirty="0">
                    <a:latin typeface="+mj-lt"/>
                  </a:rPr>
                  <a:t>Diffusion</a:t>
                </a:r>
                <a:br>
                  <a:rPr lang="fr-FR" dirty="0">
                    <a:latin typeface="+mj-lt"/>
                  </a:rPr>
                </a:br>
                <a:r>
                  <a:rPr lang="fr-FR" dirty="0">
                    <a:latin typeface="+mj-lt"/>
                  </a:rPr>
                  <a:t>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fr-FR" dirty="0">
                    <a:latin typeface="+mj-lt"/>
                  </a:rPr>
                  <a:t>transparence)</a:t>
                </a: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672" y="4566687"/>
                <a:ext cx="2475372" cy="646331"/>
              </a:xfrm>
              <a:prstGeom prst="rect">
                <a:avLst/>
              </a:prstGeom>
              <a:blipFill>
                <a:blip r:embed="rId9"/>
                <a:stretch>
                  <a:fillRect t="-4717" r="-221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e 39"/>
          <p:cNvGrpSpPr/>
          <p:nvPr/>
        </p:nvGrpSpPr>
        <p:grpSpPr>
          <a:xfrm>
            <a:off x="1435588" y="5317897"/>
            <a:ext cx="3173496" cy="935102"/>
            <a:chOff x="1435588" y="5317897"/>
            <a:chExt cx="3173496" cy="9351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ZoneTexte 40"/>
                <p:cNvSpPr txBox="1"/>
                <p:nvPr/>
              </p:nvSpPr>
              <p:spPr>
                <a:xfrm>
                  <a:off x="1435588" y="5658284"/>
                  <a:ext cx="3173496" cy="594715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𝑐𝑜h</m:t>
                            </m:r>
                          </m:sub>
                        </m:sSub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f>
                              <m:f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é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paisseur</m:t>
                                </m:r>
                                <m: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2000" b="0" i="0" smtClean="0">
                                    <a:latin typeface="Cambria Math" panose="02040503050406030204" pitchFamily="18" charset="0"/>
                                  </a:rPr>
                                  <m:t>stromale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fr-FR" sz="2000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41" name="ZoneTexte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5588" y="5658284"/>
                  <a:ext cx="3173496" cy="59471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ZoneTexte 41"/>
            <p:cNvSpPr txBox="1"/>
            <p:nvPr/>
          </p:nvSpPr>
          <p:spPr>
            <a:xfrm>
              <a:off x="2165460" y="5317897"/>
              <a:ext cx="2379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Transmission cohérente</a:t>
              </a:r>
            </a:p>
          </p:txBody>
        </p:sp>
      </p:grpSp>
      <p:sp>
        <p:nvSpPr>
          <p:cNvPr id="43" name="ZoneTexte 42">
            <a:hlinkClick r:id="rId11" action="ppaction://hlinksldjump"/>
          </p:cNvPr>
          <p:cNvSpPr txBox="1"/>
          <p:nvPr/>
        </p:nvSpPr>
        <p:spPr>
          <a:xfrm>
            <a:off x="6809963" y="-18000"/>
            <a:ext cx="1668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Garamond" panose="02020404030301010803" pitchFamily="18" charset="0"/>
              </a:rPr>
              <a:t>Objective </a:t>
            </a:r>
            <a:r>
              <a:rPr lang="fr-FR" sz="1400" dirty="0" err="1">
                <a:solidFill>
                  <a:schemeClr val="bg1"/>
                </a:solidFill>
                <a:latin typeface="Garamond" panose="02020404030301010803" pitchFamily="18" charset="0"/>
              </a:rPr>
              <a:t>parameters</a:t>
            </a:r>
            <a:endParaRPr lang="fr-FR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54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01816C-D1E2-439F-976F-A4673388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2448471"/>
            <a:ext cx="11280576" cy="2852737"/>
          </a:xfrm>
        </p:spPr>
        <p:txBody>
          <a:bodyPr>
            <a:normAutofit fontScale="90000"/>
          </a:bodyPr>
          <a:lstStyle/>
          <a:p>
            <a:br>
              <a:rPr lang="fr-FR" sz="5400" dirty="0"/>
            </a:br>
            <a:br>
              <a:rPr lang="fr-FR" sz="5400" dirty="0"/>
            </a:br>
            <a:r>
              <a:rPr lang="fr-FR" sz="5400" dirty="0"/>
              <a:t>Applications cliniques :</a:t>
            </a:r>
            <a:br>
              <a:rPr lang="fr-FR" sz="5400" dirty="0"/>
            </a:br>
            <a:br>
              <a:rPr lang="fr-FR" sz="5400" dirty="0"/>
            </a:br>
            <a:r>
              <a:rPr lang="fr-FR" sz="4400" dirty="0"/>
              <a:t>	</a:t>
            </a:r>
            <a:r>
              <a:rPr lang="fr-FR" sz="4000" dirty="0"/>
              <a:t>(1) Constitution d’une base de données normative</a:t>
            </a:r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	(2) Suivi de patients post greffe</a:t>
            </a:r>
            <a:endParaRPr lang="fr-FR" sz="4400" i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E0DD7A-ABBD-4FDF-991B-2AF48FA4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405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0" y="1520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fr-FR" sz="3600" dirty="0"/>
              <a:t>Base de données normative pour des cornées « normales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47AD-D487-464F-8D70-032B960EE960}" type="slidenum">
              <a:rPr lang="fr-FR" smtClean="0"/>
              <a:t>45</a:t>
            </a:fld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680160" y="1021073"/>
            <a:ext cx="2057977" cy="2224586"/>
            <a:chOff x="8590682" y="3901247"/>
            <a:chExt cx="2057977" cy="222458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" t="7698" r="23582" b="7038"/>
            <a:stretch/>
          </p:blipFill>
          <p:spPr>
            <a:xfrm>
              <a:off x="8590682" y="3901247"/>
              <a:ext cx="1931540" cy="17049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" name="ZoneTexte 8"/>
            <p:cNvSpPr txBox="1"/>
            <p:nvPr/>
          </p:nvSpPr>
          <p:spPr>
            <a:xfrm>
              <a:off x="8590682" y="5710335"/>
              <a:ext cx="20579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RTVue</a:t>
              </a:r>
              <a:r>
                <a:rPr lang="fr-F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100 SD-OCT by </a:t>
              </a:r>
              <a:r>
                <a:rPr lang="fr-FR" sz="105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OptoVue</a:t>
              </a:r>
              <a:br>
                <a:rPr lang="fr-F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fr-FR" sz="105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@</a:t>
              </a:r>
              <a:r>
                <a:rPr lang="fr-FR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Quinze-Vingts </a:t>
              </a:r>
              <a:r>
                <a:rPr lang="fr-FR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Eye</a:t>
              </a:r>
              <a:r>
                <a:rPr lang="fr-FR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fr-FR" sz="105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Hospital</a:t>
              </a:r>
              <a:endParaRPr lang="fr-FR" sz="105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987699" y="4117959"/>
            <a:ext cx="1442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2 images / œil 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2999656" y="980728"/>
            <a:ext cx="3444344" cy="874079"/>
            <a:chOff x="3466568" y="820328"/>
            <a:chExt cx="3444344" cy="874079"/>
          </a:xfrm>
        </p:grpSpPr>
        <p:grpSp>
          <p:nvGrpSpPr>
            <p:cNvPr id="14" name="Groupe 13"/>
            <p:cNvGrpSpPr/>
            <p:nvPr/>
          </p:nvGrpSpPr>
          <p:grpSpPr>
            <a:xfrm>
              <a:off x="5008111" y="820328"/>
              <a:ext cx="1902801" cy="874079"/>
              <a:chOff x="9258637" y="1676302"/>
              <a:chExt cx="1902801" cy="874079"/>
            </a:xfrm>
          </p:grpSpPr>
          <p:sp>
            <p:nvSpPr>
              <p:cNvPr id="16" name="ZoneTexte 15"/>
              <p:cNvSpPr txBox="1"/>
              <p:nvPr/>
            </p:nvSpPr>
            <p:spPr>
              <a:xfrm>
                <a:off x="9258637" y="1904050"/>
                <a:ext cx="1737975" cy="646331"/>
              </a:xfrm>
              <a:prstGeom prst="rect">
                <a:avLst/>
              </a:prstGeom>
              <a:solidFill>
                <a:srgbClr val="7CD1F5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>
                    <a:latin typeface="+mj-lt"/>
                  </a:rPr>
                  <a:t>Rapport </a:t>
                </a:r>
              </a:p>
              <a:p>
                <a:pPr algn="ctr"/>
                <a:r>
                  <a:rPr lang="fr-FR" dirty="0">
                    <a:latin typeface="+mj-lt"/>
                  </a:rPr>
                  <a:t>signal-bruit: </a:t>
                </a:r>
                <a:r>
                  <a:rPr lang="fr-FR" b="1" dirty="0"/>
                  <a:t>SNR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0696905" y="1676302"/>
                <a:ext cx="46453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Courier New" panose="02070309020205020404" pitchFamily="49" charset="0"/>
                  </a:rPr>
                  <a:t>📌</a:t>
                </a:r>
              </a:p>
            </p:txBody>
          </p:sp>
        </p:grpSp>
        <p:sp>
          <p:nvSpPr>
            <p:cNvPr id="15" name="ZoneTexte 14"/>
            <p:cNvSpPr txBox="1"/>
            <p:nvPr/>
          </p:nvSpPr>
          <p:spPr>
            <a:xfrm>
              <a:off x="3466568" y="1036352"/>
              <a:ext cx="15209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/>
                <a:t>Qualité des données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7617935" y="4945091"/>
            <a:ext cx="321547" cy="401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8540224" y="1324318"/>
            <a:ext cx="3235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→ Pour plusieurs mode d’acquisition d’images, les profils extraits sont toujours utilisables pour une analyse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6299860" y="1323532"/>
                <a:ext cx="2157963" cy="369332"/>
              </a:xfrm>
              <a:prstGeom prst="rect">
                <a:avLst/>
              </a:prstGeom>
              <a:solidFill>
                <a:srgbClr val="00B0F0">
                  <a:alpha val="25098"/>
                </a:srgbClr>
              </a:solidFill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>
                  <a:defRPr i="1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SNR</m:t>
                      </m:r>
                      <m:r>
                        <a:rPr lang="fr-FR">
                          <a:latin typeface="Cambria Math" panose="02040503050406030204" pitchFamily="18" charset="0"/>
                        </a:rPr>
                        <m:t>=2.0±0.2 </m:t>
                      </m:r>
                      <m:r>
                        <m:rPr>
                          <m:sty m:val="p"/>
                        </m:rPr>
                        <a:rPr lang="fr-FR"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860" y="1323532"/>
                <a:ext cx="215796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e 20"/>
          <p:cNvGrpSpPr/>
          <p:nvPr/>
        </p:nvGrpSpPr>
        <p:grpSpPr>
          <a:xfrm>
            <a:off x="3018748" y="2135610"/>
            <a:ext cx="4204074" cy="843911"/>
            <a:chOff x="6074032" y="576000"/>
            <a:chExt cx="4204074" cy="843911"/>
          </a:xfrm>
        </p:grpSpPr>
        <p:grpSp>
          <p:nvGrpSpPr>
            <p:cNvPr id="22" name="Groupe 21"/>
            <p:cNvGrpSpPr/>
            <p:nvPr/>
          </p:nvGrpSpPr>
          <p:grpSpPr>
            <a:xfrm>
              <a:off x="7711124" y="576000"/>
              <a:ext cx="2566982" cy="584776"/>
              <a:chOff x="8925472" y="732834"/>
              <a:chExt cx="2566982" cy="5847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ZoneTexte 23"/>
                  <p:cNvSpPr txBox="1"/>
                  <p:nvPr/>
                </p:nvSpPr>
                <p:spPr>
                  <a:xfrm>
                    <a:off x="8925472" y="948278"/>
                    <a:ext cx="2176878" cy="369332"/>
                  </a:xfrm>
                  <a:prstGeom prst="rect">
                    <a:avLst/>
                  </a:prstGeom>
                  <a:solidFill>
                    <a:srgbClr val="F7BB40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dirty="0">
                        <a:latin typeface="+mj-lt"/>
                      </a:rPr>
                      <a:t>Rapport de </a:t>
                    </a:r>
                    <a:r>
                      <a:rPr lang="fr-FR" dirty="0" err="1">
                        <a:latin typeface="+mj-lt"/>
                      </a:rPr>
                      <a:t>Birge</a:t>
                    </a:r>
                    <a:r>
                      <a:rPr lang="fr-FR" dirty="0">
                        <a:latin typeface="+mj-lt"/>
                      </a:rPr>
                      <a:t> :</a:t>
                    </a:r>
                    <a14:m>
                      <m:oMath xmlns:m="http://schemas.openxmlformats.org/officeDocument/2006/math">
                        <m:r>
                          <a:rPr lang="fr-F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fr-FR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fr-FR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</m:oMath>
                    </a14:m>
                    <a:endParaRPr lang="fr-FR" b="1" dirty="0"/>
                  </a:p>
                </p:txBody>
              </p:sp>
            </mc:Choice>
            <mc:Fallback xmlns="">
              <p:sp>
                <p:nvSpPr>
                  <p:cNvPr id="24" name="ZoneTexte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25472" y="948278"/>
                    <a:ext cx="2176878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2241" t="-1000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Rectangle 24"/>
              <p:cNvSpPr/>
              <p:nvPr/>
            </p:nvSpPr>
            <p:spPr>
              <a:xfrm>
                <a:off x="11027921" y="732834"/>
                <a:ext cx="46453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Courier New" panose="02070309020205020404" pitchFamily="49" charset="0"/>
                  </a:rPr>
                  <a:t>📌</a:t>
                </a:r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6074032" y="773580"/>
              <a:ext cx="1474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/>
                <a:t>Homogénéité stromale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8540224" y="2713858"/>
            <a:ext cx="3651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Calibri" panose="020F0502020204030204" pitchFamily="34" charset="0"/>
                <a:cs typeface="Calibri" panose="020F0502020204030204" pitchFamily="34" charset="0"/>
              </a:rPr>
              <a:t>→ Tous les stromas analysés sont homogènes.</a:t>
            </a:r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7184176" y="2351053"/>
                <a:ext cx="2570384" cy="369332"/>
              </a:xfrm>
              <a:prstGeom prst="rect">
                <a:avLst/>
              </a:prstGeom>
              <a:solidFill>
                <a:srgbClr val="EAB200">
                  <a:alpha val="25098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=2.9±2.2 ⇒</m:t>
                      </m:r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𝐵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𝑟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~1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176" y="2351053"/>
                <a:ext cx="257038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/>
          <p:cNvSpPr txBox="1"/>
          <p:nvPr/>
        </p:nvSpPr>
        <p:spPr>
          <a:xfrm>
            <a:off x="3355134" y="3404493"/>
            <a:ext cx="2414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Coherent</a:t>
            </a:r>
            <a:r>
              <a:rPr lang="fr-FR" dirty="0"/>
              <a:t> transmittance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/>
              <p:cNvSpPr txBox="1"/>
              <p:nvPr/>
            </p:nvSpPr>
            <p:spPr>
              <a:xfrm>
                <a:off x="8606535" y="3296771"/>
                <a:ext cx="2663400" cy="954107"/>
              </a:xfrm>
              <a:prstGeom prst="rect">
                <a:avLst/>
              </a:prstGeom>
              <a:solidFill>
                <a:srgbClr val="D1FDCB"/>
              </a:solidFill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algn="ctr">
                  <a:defRPr i="1">
                    <a:latin typeface="Cambria Math" panose="02040503050406030204" pitchFamily="18" charset="0"/>
                    <a:cs typeface="Calibri" panose="020F0502020204030204" pitchFamily="34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fr-FR" sz="1400">
                                  <a:latin typeface="Cambria Math" panose="02040503050406030204" pitchFamily="18" charset="0"/>
                                </a:rPr>
                                <m:t>𝒄𝒐𝒉</m:t>
                              </m:r>
                            </m:sub>
                          </m:sSub>
                        </m:e>
                      </m:acc>
                      <m:r>
                        <a:rPr lang="fr-FR" sz="1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>
                          <a:latin typeface="Cambria Math" panose="02040503050406030204" pitchFamily="18" charset="0"/>
                        </a:rPr>
                        <m:t>𝟓𝟏</m:t>
                      </m:r>
                      <m:r>
                        <a:rPr lang="fr-FR" sz="14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40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fr-FR" sz="140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fr-FR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fr-FR" sz="1400">
                          <a:latin typeface="Cambria Math" panose="02040503050406030204" pitchFamily="18" charset="0"/>
                        </a:rPr>
                        <m:t>=22.3%</m:t>
                      </m:r>
                    </m:oMath>
                  </m:oMathPara>
                </a14:m>
                <a:endParaRPr lang="fr-FR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>
                          <a:latin typeface="Cambria Math" panose="02040503050406030204" pitchFamily="18" charset="0"/>
                        </a:rPr>
                        <m:t>𝑠𝑒𝑚</m:t>
                      </m:r>
                      <m:r>
                        <a:rPr lang="fr-FR" sz="1400">
                          <a:latin typeface="Cambria Math" panose="02040503050406030204" pitchFamily="18" charset="0"/>
                        </a:rPr>
                        <m:t>=1.7%</m:t>
                      </m:r>
                    </m:oMath>
                  </m:oMathPara>
                </a14:m>
                <a:endParaRPr lang="fr-FR" sz="14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dirty="0">
                        <a:latin typeface="Cambria Math" panose="02040503050406030204" pitchFamily="18" charset="0"/>
                      </a:rPr>
                      <m:t>CI</m:t>
                    </m:r>
                    <m:r>
                      <a:rPr lang="fr-FR" sz="1400" dirty="0">
                        <a:latin typeface="Cambria Math" panose="02040503050406030204" pitchFamily="18" charset="0"/>
                      </a:rPr>
                      <m:t>95 </m:t>
                    </m:r>
                    <m:r>
                      <m:rPr>
                        <m:sty m:val="p"/>
                      </m:rPr>
                      <a:rPr lang="fr-FR" sz="1400" dirty="0">
                        <a:latin typeface="Cambria Math" panose="02040503050406030204" pitchFamily="18" charset="0"/>
                      </a:rPr>
                      <m:t>of</m:t>
                    </m:r>
                    <m:r>
                      <a:rPr lang="fr-FR" sz="1400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400" dirty="0" err="1">
                        <a:latin typeface="Cambria Math" panose="02040503050406030204" pitchFamily="18" charset="0"/>
                      </a:rPr>
                      <m:t>mean</m:t>
                    </m:r>
                    <m:r>
                      <a:rPr lang="fr-FR" sz="1400" dirty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fr-FR" sz="1400" dirty="0"/>
                  <a:t> </a:t>
                </a:r>
                <a14:m>
                  <m:oMath xmlns:m="http://schemas.openxmlformats.org/officeDocument/2006/math">
                    <m:r>
                      <a:rPr lang="fr-FR" sz="1400" b="1" i="1" dirty="0">
                        <a:latin typeface="Cambria Math" panose="02040503050406030204" pitchFamily="18" charset="0"/>
                      </a:rPr>
                      <m:t>𝟒𝟔</m:t>
                    </m:r>
                    <m:r>
                      <a:rPr lang="fr-FR" sz="1400" b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 dirty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fr-FR" sz="1400" b="1" dirty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fr-FR" sz="1400" b="1" i="1" dirty="0">
                        <a:latin typeface="Cambria Math" panose="02040503050406030204" pitchFamily="18" charset="0"/>
                      </a:rPr>
                      <m:t>𝟓𝟓</m:t>
                    </m:r>
                    <m:r>
                      <a:rPr lang="fr-FR" sz="1400" b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400" b="1" i="1" dirty="0">
                        <a:latin typeface="Cambria Math" panose="02040503050406030204" pitchFamily="18" charset="0"/>
                      </a:rPr>
                      <m:t>𝟖</m:t>
                    </m:r>
                    <m:r>
                      <a:rPr lang="fr-FR" sz="1400" b="1" dirty="0">
                        <a:latin typeface="Cambria Math" panose="02040503050406030204" pitchFamily="18" charset="0"/>
                      </a:rPr>
                      <m:t> %</m:t>
                    </m:r>
                  </m:oMath>
                </a14:m>
                <a:endParaRPr lang="fr-FR" sz="1400" b="1" dirty="0"/>
              </a:p>
            </p:txBody>
          </p:sp>
        </mc:Choice>
        <mc:Fallback xmlns="">
          <p:sp>
            <p:nvSpPr>
              <p:cNvPr id="29" name="ZoneTexte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6535" y="3296771"/>
                <a:ext cx="2663400" cy="9541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/>
          <p:cNvGrpSpPr/>
          <p:nvPr/>
        </p:nvGrpSpPr>
        <p:grpSpPr>
          <a:xfrm>
            <a:off x="5632650" y="3072807"/>
            <a:ext cx="2906888" cy="785401"/>
            <a:chOff x="4325690" y="3593299"/>
            <a:chExt cx="2906888" cy="7854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/>
                <p:cNvSpPr txBox="1"/>
                <p:nvPr/>
              </p:nvSpPr>
              <p:spPr>
                <a:xfrm>
                  <a:off x="4325690" y="3834897"/>
                  <a:ext cx="2784480" cy="543803"/>
                </a:xfrm>
                <a:prstGeom prst="rect">
                  <a:avLst/>
                </a:prstGeom>
                <a:solidFill>
                  <a:srgbClr val="8BF97C"/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fr-FR"/>
                  </a:defPPr>
                  <a:lvl1pPr algn="ctr">
                    <a:defRPr>
                      <a:latin typeface="+mj-lt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𝑐𝑜h</m:t>
                            </m:r>
                          </m:sub>
                        </m:sSub>
                        <m:r>
                          <a:rPr lang="fr-FR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é</m:t>
                                </m:r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paisseur</m:t>
                                </m:r>
                                <m: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fr-FR" b="0" i="0" smtClean="0">
                                    <a:latin typeface="Cambria Math" panose="02040503050406030204" pitchFamily="18" charset="0"/>
                                  </a:rPr>
                                  <m:t>stromale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e>
                                  <m:sub>
                                    <m:r>
                                      <a:rPr lang="fr-FR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1" name="ZoneTexte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5690" y="3834897"/>
                  <a:ext cx="2784480" cy="54380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/>
            <p:cNvSpPr/>
            <p:nvPr/>
          </p:nvSpPr>
          <p:spPr>
            <a:xfrm>
              <a:off x="6768045" y="3593299"/>
              <a:ext cx="4645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Courier New" panose="02070309020205020404" pitchFamily="49" charset="0"/>
                </a:rPr>
                <a:t>📌</a:t>
              </a: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3152101" y="4121501"/>
            <a:ext cx="5086272" cy="2580116"/>
            <a:chOff x="3481138" y="4001927"/>
            <a:chExt cx="5086272" cy="2580116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79" b="7342"/>
            <a:stretch/>
          </p:blipFill>
          <p:spPr>
            <a:xfrm>
              <a:off x="3481138" y="4183473"/>
              <a:ext cx="5086272" cy="2398570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3" t="40186" r="2190" b="42162"/>
            <a:stretch/>
          </p:blipFill>
          <p:spPr>
            <a:xfrm>
              <a:off x="7946314" y="4124343"/>
              <a:ext cx="530601" cy="1061203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4311957" y="4001927"/>
              <a:ext cx="35305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 err="1"/>
                <a:t>Coherent</a:t>
              </a:r>
              <a:r>
                <a:rPr lang="fr-FR" sz="1100" dirty="0"/>
                <a:t> transmittance for n=85 normal </a:t>
              </a:r>
              <a:r>
                <a:rPr lang="fr-FR" sz="1100" dirty="0" err="1"/>
                <a:t>corneas</a:t>
              </a:r>
              <a:endParaRPr lang="fr-FR" sz="1100" u="sng" dirty="0"/>
            </a:p>
          </p:txBody>
        </p:sp>
      </p:grpSp>
      <p:sp>
        <p:nvSpPr>
          <p:cNvPr id="37" name="ZoneTexte 36"/>
          <p:cNvSpPr txBox="1"/>
          <p:nvPr/>
        </p:nvSpPr>
        <p:spPr>
          <a:xfrm>
            <a:off x="8529539" y="4360370"/>
            <a:ext cx="341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Calibri" panose="020F0502020204030204" pitchFamily="34" charset="0"/>
                <a:cs typeface="Calibri" panose="020F0502020204030204" pitchFamily="34" charset="0"/>
              </a:rPr>
              <a:t>→ La transmission cohérente moyenne est de 51%.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8529538" y="5285314"/>
            <a:ext cx="3413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latin typeface="Calibri" panose="020F0502020204030204" pitchFamily="34" charset="0"/>
                <a:cs typeface="Calibri" panose="020F0502020204030204" pitchFamily="34" charset="0"/>
              </a:rPr>
              <a:t>→ Dans ce groupe, aucune correlation significative entre transmission et âge n’a été observée </a:t>
            </a:r>
            <a:r>
              <a:rPr lang="fr-FR" sz="1600">
                <a:latin typeface="Calibri" panose="020F0502020204030204" pitchFamily="34" charset="0"/>
                <a:cs typeface="Calibri" panose="020F0502020204030204" pitchFamily="34" charset="0"/>
              </a:rPr>
              <a:t>(sujets âgés de 31±13).</a:t>
            </a:r>
          </a:p>
        </p:txBody>
      </p:sp>
      <p:sp>
        <p:nvSpPr>
          <p:cNvPr id="40" name="ZoneTexte 39">
            <a:hlinkClick r:id="" action="ppaction://noaction"/>
          </p:cNvPr>
          <p:cNvSpPr txBox="1"/>
          <p:nvPr/>
        </p:nvSpPr>
        <p:spPr>
          <a:xfrm>
            <a:off x="8985880" y="-18000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Garamond" panose="02020404030301010803" pitchFamily="18" charset="0"/>
              </a:rPr>
              <a:t>Applications</a:t>
            </a:r>
            <a:endParaRPr lang="fr-FR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39" name="Tableau 38"/>
          <p:cNvGraphicFramePr>
            <a:graphicFrameLocks noGrp="1"/>
          </p:cNvGraphicFramePr>
          <p:nvPr>
            <p:extLst/>
          </p:nvPr>
        </p:nvGraphicFramePr>
        <p:xfrm>
          <a:off x="680158" y="4487527"/>
          <a:ext cx="2057977" cy="17150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13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835">
                <a:tc>
                  <a:txBody>
                    <a:bodyPr/>
                    <a:lstStyle/>
                    <a:p>
                      <a:r>
                        <a:rPr lang="fr-FR" sz="1200" dirty="0"/>
                        <a:t>OCT 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 err="1"/>
                        <a:t>number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835">
                <a:tc>
                  <a:txBody>
                    <a:bodyPr/>
                    <a:lstStyle/>
                    <a:p>
                      <a:r>
                        <a:rPr lang="fr-FR" sz="1200" dirty="0" err="1"/>
                        <a:t>CrossLine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835">
                <a:tc>
                  <a:txBody>
                    <a:bodyPr/>
                    <a:lstStyle/>
                    <a:p>
                      <a:r>
                        <a:rPr lang="fr-FR" sz="1200" dirty="0"/>
                        <a:t>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835">
                <a:tc>
                  <a:txBody>
                    <a:bodyPr/>
                    <a:lstStyle/>
                    <a:p>
                      <a:r>
                        <a:rPr lang="fr-FR" sz="1200" dirty="0" err="1"/>
                        <a:t>Pachymetry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835">
                <a:tc>
                  <a:txBody>
                    <a:bodyPr/>
                    <a:lstStyle/>
                    <a:p>
                      <a:r>
                        <a:rPr lang="fr-FR" sz="1200" dirty="0" err="1"/>
                        <a:t>PachymetryWide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835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249153" y="3471628"/>
                <a:ext cx="28171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fr-FR" sz="1600" b="1" i="1" dirty="0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fr-FR" sz="1600" b="1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fr-FR" sz="1600" b="1" i="1" dirty="0" smtClean="0">
                        <a:latin typeface="Cambria Math" panose="02040503050406030204" pitchFamily="18" charset="0"/>
                      </a:rPr>
                      <m:t>𝟖𝟓</m:t>
                    </m:r>
                    <m:r>
                      <a:rPr lang="fr-FR" sz="1600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1600" b="1" dirty="0"/>
                  <a:t>cornées normales de 44 sujets sains</a:t>
                </a:r>
                <a:endParaRPr lang="fr-FR" sz="1600" dirty="0"/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153" y="3471628"/>
                <a:ext cx="2817146" cy="584775"/>
              </a:xfrm>
              <a:prstGeom prst="rect">
                <a:avLst/>
              </a:prstGeom>
              <a:blipFill>
                <a:blip r:embed="rId10"/>
                <a:stretch>
                  <a:fillRect t="-3125" r="-649" b="-12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412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8200" y="15205"/>
            <a:ext cx="10515600" cy="1325563"/>
          </a:xfrm>
        </p:spPr>
        <p:txBody>
          <a:bodyPr/>
          <a:lstStyle/>
          <a:p>
            <a:r>
              <a:rPr lang="fr-FR" dirty="0"/>
              <a:t>Suivi post-greffe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947AD-D487-464F-8D70-032B960EE960}" type="slidenum">
              <a:rPr lang="fr-FR" smtClean="0"/>
              <a:t>46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923131" y="1849089"/>
            <a:ext cx="4869262" cy="403993"/>
          </a:xfrm>
          <a:prstGeom prst="rect">
            <a:avLst/>
          </a:prstGeom>
          <a:pattFill prst="wdUpDiag">
            <a:fgClr>
              <a:srgbClr val="8BF97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10555049" y="330939"/>
            <a:ext cx="1338406" cy="2133703"/>
            <a:chOff x="8778677" y="3942753"/>
            <a:chExt cx="1338406" cy="2133703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44" r="35028" b="23262"/>
            <a:stretch/>
          </p:blipFill>
          <p:spPr>
            <a:xfrm>
              <a:off x="8977072" y="4404418"/>
              <a:ext cx="1020969" cy="1056485"/>
            </a:xfrm>
            <a:prstGeom prst="ellipse">
              <a:avLst/>
            </a:prstGeom>
          </p:spPr>
        </p:pic>
        <p:grpSp>
          <p:nvGrpSpPr>
            <p:cNvPr id="12" name="Groupe 11"/>
            <p:cNvGrpSpPr/>
            <p:nvPr/>
          </p:nvGrpSpPr>
          <p:grpSpPr>
            <a:xfrm>
              <a:off x="8778677" y="3942753"/>
              <a:ext cx="1338406" cy="2133703"/>
              <a:chOff x="8716644" y="4277342"/>
              <a:chExt cx="1338406" cy="2133703"/>
            </a:xfrm>
          </p:grpSpPr>
          <p:sp>
            <p:nvSpPr>
              <p:cNvPr id="13" name="ZoneTexte 12"/>
              <p:cNvSpPr txBox="1"/>
              <p:nvPr/>
            </p:nvSpPr>
            <p:spPr>
              <a:xfrm>
                <a:off x="8914222" y="5795492"/>
                <a:ext cx="105028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>
                    <a:latin typeface="+mj-lt"/>
                  </a:rPr>
                  <a:t>Hugo Lama</a:t>
                </a:r>
                <a:br>
                  <a:rPr lang="fr-FR" sz="1000" dirty="0">
                    <a:latin typeface="+mj-lt"/>
                  </a:rPr>
                </a:br>
                <a:r>
                  <a:rPr lang="fr-FR" sz="1000" dirty="0" err="1">
                    <a:latin typeface="+mj-lt"/>
                  </a:rPr>
                  <a:t>Ophthalmologist</a:t>
                </a:r>
                <a:br>
                  <a:rPr lang="fr-FR" sz="1000" dirty="0">
                    <a:latin typeface="+mj-lt"/>
                  </a:rPr>
                </a:br>
                <a:r>
                  <a:rPr lang="fr-FR" sz="1000" dirty="0">
                    <a:latin typeface="+mj-lt"/>
                  </a:rPr>
                  <a:t>MD-</a:t>
                </a:r>
                <a:r>
                  <a:rPr lang="fr-FR" sz="1000" dirty="0" err="1">
                    <a:latin typeface="+mj-lt"/>
                  </a:rPr>
                  <a:t>PhD</a:t>
                </a:r>
                <a:r>
                  <a:rPr lang="fr-FR" sz="1000" dirty="0">
                    <a:latin typeface="+mj-lt"/>
                  </a:rPr>
                  <a:t> </a:t>
                </a:r>
                <a:r>
                  <a:rPr lang="fr-FR" sz="1000" dirty="0" err="1">
                    <a:latin typeface="+mj-lt"/>
                  </a:rPr>
                  <a:t>student</a:t>
                </a:r>
                <a:endParaRPr lang="fr-FR" sz="1050" dirty="0">
                  <a:latin typeface="+mj-lt"/>
                </a:endParaRPr>
              </a:p>
            </p:txBody>
          </p:sp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6644" y="4277342"/>
                <a:ext cx="1338406" cy="330738"/>
              </a:xfrm>
              <a:prstGeom prst="rect">
                <a:avLst/>
              </a:prstGeom>
            </p:spPr>
          </p:pic>
        </p:grpSp>
      </p:grp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2" t="29646" r="7296" b="19573"/>
          <a:stretch/>
        </p:blipFill>
        <p:spPr>
          <a:xfrm>
            <a:off x="933381" y="2154628"/>
            <a:ext cx="2110902" cy="127437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278734" y="4772854"/>
            <a:ext cx="142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2 images / œil </a:t>
            </a:r>
            <a:br>
              <a:rPr lang="fr-FR" sz="1600" dirty="0"/>
            </a:br>
            <a:r>
              <a:rPr lang="fr-FR" sz="1600" dirty="0"/>
              <a:t>tous les 3 mois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85436" y="3525750"/>
            <a:ext cx="30067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1600" b="1" dirty="0"/>
              <a:t>21 patients ayant reçu une greffe de cornée (DMEK) après dystrophie de Fuchs </a:t>
            </a:r>
            <a:r>
              <a:rPr lang="fr-FR" sz="1600" b="1" dirty="0" err="1"/>
              <a:t>after</a:t>
            </a:r>
            <a:r>
              <a:rPr lang="fr-FR" sz="1600" b="1" dirty="0"/>
              <a:t> Fuchs </a:t>
            </a:r>
            <a:r>
              <a:rPr lang="fr-FR" sz="1600" b="1" dirty="0" err="1"/>
              <a:t>dystrophy</a:t>
            </a:r>
            <a:endParaRPr lang="fr-FR" sz="16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4157001" y="5508521"/>
            <a:ext cx="615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→ Nos résultats suggèrent que la récupération de l’acuité visuelle est due au rétablissement de la transparence cornéenne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256" y="6381328"/>
            <a:ext cx="103028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just">
              <a:defRPr sz="1100">
                <a:solidFill>
                  <a:schemeClr val="bg1">
                    <a:lumMod val="6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r>
              <a:rPr lang="fr-FR" dirty="0" err="1">
                <a:solidFill>
                  <a:srgbClr val="CC99FF"/>
                </a:solidFill>
              </a:rPr>
              <a:t>Duggan</a:t>
            </a:r>
            <a:r>
              <a:rPr lang="fr-FR" dirty="0">
                <a:solidFill>
                  <a:srgbClr val="CC99FF"/>
                </a:solidFill>
              </a:rPr>
              <a:t>, M.J., et al. 2019. </a:t>
            </a:r>
            <a:r>
              <a:rPr lang="en-GB" dirty="0">
                <a:solidFill>
                  <a:srgbClr val="CC99FF"/>
                </a:solidFill>
              </a:rPr>
              <a:t>Corneal Higher-Order Aberrations in Descemet Membrane Endothelial </a:t>
            </a:r>
            <a:r>
              <a:rPr lang="en-GB" dirty="0" err="1">
                <a:solidFill>
                  <a:srgbClr val="CC99FF"/>
                </a:solidFill>
              </a:rPr>
              <a:t>Keratoplasty</a:t>
            </a:r>
            <a:r>
              <a:rPr lang="en-GB" dirty="0">
                <a:solidFill>
                  <a:srgbClr val="CC99FF"/>
                </a:solidFill>
              </a:rPr>
              <a:t> versus Ultrathin DSAEK in the Descemet Endothelial Thickness Comparison Trial. </a:t>
            </a:r>
            <a:r>
              <a:rPr lang="fr-FR" dirty="0" err="1">
                <a:solidFill>
                  <a:srgbClr val="CC99FF"/>
                </a:solidFill>
              </a:rPr>
              <a:t>Ophthalmology</a:t>
            </a:r>
            <a:r>
              <a:rPr lang="fr-FR" dirty="0">
                <a:solidFill>
                  <a:srgbClr val="CC99FF"/>
                </a:solidFill>
              </a:rPr>
              <a:t> 126, 946–957. </a:t>
            </a:r>
          </a:p>
          <a:p>
            <a:endParaRPr lang="fr-FR" dirty="0">
              <a:solidFill>
                <a:srgbClr val="CC99FF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763891" y="1808742"/>
            <a:ext cx="960234" cy="478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fr-FR" sz="1000" dirty="0">
                <a:solidFill>
                  <a:srgbClr val="7DEB87"/>
                </a:solidFill>
              </a:rPr>
              <a:t>CI</a:t>
            </a:r>
            <a:r>
              <a:rPr lang="fr-FR" sz="1000" baseline="-25000" dirty="0">
                <a:solidFill>
                  <a:srgbClr val="7DEB87"/>
                </a:solidFill>
              </a:rPr>
              <a:t>95</a:t>
            </a:r>
            <a:r>
              <a:rPr lang="fr-FR" sz="1000" dirty="0">
                <a:solidFill>
                  <a:srgbClr val="7DEB87"/>
                </a:solidFill>
              </a:rPr>
              <a:t> of </a:t>
            </a:r>
            <a:r>
              <a:rPr lang="fr-FR" sz="1000" dirty="0" err="1">
                <a:solidFill>
                  <a:srgbClr val="7DEB87"/>
                </a:solidFill>
              </a:rPr>
              <a:t>mean</a:t>
            </a:r>
            <a:br>
              <a:rPr lang="fr-FR" sz="1000" dirty="0">
                <a:solidFill>
                  <a:srgbClr val="7DEB87"/>
                </a:solidFill>
              </a:rPr>
            </a:br>
            <a:r>
              <a:rPr lang="fr-FR" sz="1000" dirty="0">
                <a:solidFill>
                  <a:srgbClr val="7DEB87"/>
                </a:solidFill>
              </a:rPr>
              <a:t>for normal </a:t>
            </a:r>
            <a:r>
              <a:rPr lang="fr-FR" sz="1000" dirty="0" err="1">
                <a:solidFill>
                  <a:srgbClr val="7DEB87"/>
                </a:solidFill>
              </a:rPr>
              <a:t>corneas</a:t>
            </a:r>
            <a:endParaRPr lang="fr-FR" sz="1000" dirty="0">
              <a:solidFill>
                <a:srgbClr val="7DEB87"/>
              </a:solidFill>
            </a:endParaRP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3AFEC27-1FA7-4CD2-B923-8A97D82E92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348740"/>
              </p:ext>
            </p:extLst>
          </p:nvPr>
        </p:nvGraphicFramePr>
        <p:xfrm>
          <a:off x="4249188" y="385919"/>
          <a:ext cx="5651760" cy="4393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1" name="Groupe 20"/>
          <p:cNvGrpSpPr/>
          <p:nvPr/>
        </p:nvGrpSpPr>
        <p:grpSpPr>
          <a:xfrm>
            <a:off x="5094346" y="2040852"/>
            <a:ext cx="2699308" cy="3261219"/>
            <a:chOff x="5193792" y="2864746"/>
            <a:chExt cx="2699308" cy="3261219"/>
          </a:xfrm>
        </p:grpSpPr>
        <p:sp>
          <p:nvSpPr>
            <p:cNvPr id="22" name="ZoneTexte 21"/>
            <p:cNvSpPr txBox="1"/>
            <p:nvPr/>
          </p:nvSpPr>
          <p:spPr>
            <a:xfrm>
              <a:off x="5193792" y="5110302"/>
              <a:ext cx="2699308" cy="1015663"/>
            </a:xfrm>
            <a:prstGeom prst="homePlate">
              <a:avLst>
                <a:gd name="adj" fmla="val 32451"/>
              </a:avLst>
            </a:prstGeom>
            <a:noFill/>
            <a:ln w="1270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endParaRPr lang="fr-FR" dirty="0">
                <a:solidFill>
                  <a:srgbClr val="FF0000"/>
                </a:solidFill>
              </a:endParaRPr>
            </a:p>
            <a:p>
              <a:r>
                <a:rPr lang="fr-FR" sz="1400" dirty="0">
                  <a:solidFill>
                    <a:srgbClr val="7030A0"/>
                  </a:solidFill>
                </a:rPr>
                <a:t>Récupération de l’acuité visuelle maximale 6 mois après greffe</a:t>
              </a:r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 flipV="1">
              <a:off x="5425912" y="2864746"/>
              <a:ext cx="2366743" cy="615509"/>
            </a:xfrm>
            <a:prstGeom prst="straightConnector1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ZoneTexte 23">
            <a:hlinkClick r:id="" action="ppaction://noaction"/>
          </p:cNvPr>
          <p:cNvSpPr txBox="1"/>
          <p:nvPr/>
        </p:nvSpPr>
        <p:spPr>
          <a:xfrm>
            <a:off x="8985880" y="-18000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Garamond" panose="02020404030301010803" pitchFamily="18" charset="0"/>
              </a:rPr>
              <a:t>Applications</a:t>
            </a:r>
            <a:endParaRPr lang="fr-FR" sz="16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5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19" grpId="0"/>
      <p:bldP spid="20" grpId="0"/>
      <p:bldGraphic spid="9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0F499D5-0BFE-4341-9D7A-6C410A64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4233" y="5145542"/>
            <a:ext cx="3139775" cy="1325563"/>
          </a:xfrm>
        </p:spPr>
        <p:txBody>
          <a:bodyPr>
            <a:normAutofit/>
          </a:bodyPr>
          <a:lstStyle/>
          <a:p>
            <a:pPr algn="r"/>
            <a:r>
              <a:rPr lang="en-GB" sz="3200" dirty="0"/>
              <a:t>“The Diagram</a:t>
            </a:r>
            <a:r>
              <a:rPr lang="en-GB" sz="3200" baseline="0" dirty="0"/>
              <a:t> of Everything”</a:t>
            </a:r>
            <a:endParaRPr lang="en-GB" sz="32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059941E-DB9F-443D-9F41-4A5A7A9C285A}"/>
              </a:ext>
            </a:extLst>
          </p:cNvPr>
          <p:cNvSpPr txBox="1"/>
          <p:nvPr/>
        </p:nvSpPr>
        <p:spPr>
          <a:xfrm>
            <a:off x="237992" y="352243"/>
            <a:ext cx="8882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latin typeface="+mj-lt"/>
                <a:ea typeface="+mj-ea"/>
                <a:cs typeface="+mj-cs"/>
              </a:rPr>
              <a:t>Résumé, conclusions et perspectives…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7F95999-B5BD-411B-999D-2FC6C68D314E}"/>
              </a:ext>
            </a:extLst>
          </p:cNvPr>
          <p:cNvSpPr txBox="1"/>
          <p:nvPr/>
        </p:nvSpPr>
        <p:spPr>
          <a:xfrm>
            <a:off x="359730" y="1157828"/>
            <a:ext cx="50405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transparence de la cornée est étroitement liée à sa structure aux niveaux micrométriques et nanométriques.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Son étude nous a d’abord permis d’optimiser des paramètres de </a:t>
            </a:r>
            <a:r>
              <a:rPr lang="fr-FR" u="sng" dirty="0"/>
              <a:t>chirurgie oculaire assistée par laser</a:t>
            </a:r>
            <a:r>
              <a:rPr lang="fr-FR" dirty="0"/>
              <a:t>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 faire à une estimation des </a:t>
            </a:r>
            <a:r>
              <a:rPr lang="fr-FR" u="sng" dirty="0"/>
              <a:t>sections efficaces des processus de diffusion</a:t>
            </a:r>
            <a:r>
              <a:rPr lang="fr-FR" dirty="0"/>
              <a:t> pour des cornées saines et pathologiques 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 faire des mesures de paramètres physiques comme le </a:t>
            </a:r>
            <a:r>
              <a:rPr lang="fr-FR" u="sng" dirty="0"/>
              <a:t>libre parcours moyen</a:t>
            </a:r>
            <a:r>
              <a:rPr lang="fr-FR" dirty="0"/>
              <a:t> et la transmittance cohérente au laboratoire et en </a:t>
            </a:r>
            <a:r>
              <a:rPr lang="fr-FR" u="sng" dirty="0"/>
              <a:t>diagnostic clinique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Nos futurs travaux adresseront la combinaison de </a:t>
            </a:r>
            <a:r>
              <a:rPr lang="fr-FR" u="sng" dirty="0"/>
              <a:t>méthodes d’imagerie, de modélisation physique et de méthodes d’apprentissage profond</a:t>
            </a:r>
            <a:r>
              <a:rPr lang="fr-FR" dirty="0"/>
              <a:t> pour approfondir notre compréhension de la physique de la cornée et pour améliorer le diagnostic clinique.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470D97F9-7C8B-4B80-99CB-FC5639DC0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290" y="1196752"/>
            <a:ext cx="655371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986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DE783-ED6E-4B07-98B4-694CAE5B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05"/>
            <a:ext cx="10515600" cy="1325563"/>
          </a:xfrm>
        </p:spPr>
        <p:txBody>
          <a:bodyPr/>
          <a:lstStyle/>
          <a:p>
            <a:r>
              <a:rPr lang="fr-FR" dirty="0"/>
              <a:t>Remerciements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7724FB-9FC9-4E30-AC70-5BF9D1A07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5360" y="1484784"/>
            <a:ext cx="2880320" cy="31683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000" b="1" dirty="0"/>
              <a:t>LOA</a:t>
            </a:r>
          </a:p>
          <a:p>
            <a:r>
              <a:rPr lang="fr-FR" sz="1400" dirty="0" err="1"/>
              <a:t>Doctorant·es</a:t>
            </a:r>
            <a:endParaRPr lang="fr-FR" sz="1400" dirty="0"/>
          </a:p>
          <a:p>
            <a:pPr lvl="1"/>
            <a:r>
              <a:rPr lang="fr-FR" sz="1200" dirty="0"/>
              <a:t>Valeria </a:t>
            </a:r>
            <a:r>
              <a:rPr lang="fr-FR" sz="1200" dirty="0" err="1"/>
              <a:t>Nuzzo</a:t>
            </a:r>
            <a:endParaRPr lang="fr-FR" sz="1200" dirty="0"/>
          </a:p>
          <a:p>
            <a:pPr lvl="1"/>
            <a:r>
              <a:rPr lang="fr-FR" sz="1200" dirty="0"/>
              <a:t>Florent </a:t>
            </a:r>
            <a:r>
              <a:rPr lang="fr-FR" sz="1200" dirty="0" err="1"/>
              <a:t>Deloison</a:t>
            </a:r>
            <a:endParaRPr lang="fr-FR" sz="1200" dirty="0"/>
          </a:p>
          <a:p>
            <a:pPr lvl="1"/>
            <a:r>
              <a:rPr lang="fr-FR" sz="1200" dirty="0"/>
              <a:t>Caroline </a:t>
            </a:r>
            <a:r>
              <a:rPr lang="fr-FR" sz="1200" dirty="0" err="1"/>
              <a:t>Crotti</a:t>
            </a:r>
            <a:endParaRPr lang="fr-FR" sz="1200" dirty="0"/>
          </a:p>
          <a:p>
            <a:pPr lvl="1"/>
            <a:r>
              <a:rPr lang="fr-FR" sz="1200" dirty="0"/>
              <a:t>Tal Marciano</a:t>
            </a:r>
          </a:p>
          <a:p>
            <a:pPr lvl="1"/>
            <a:r>
              <a:rPr lang="fr-FR" sz="1200" dirty="0"/>
              <a:t>Syed Asad Hussain</a:t>
            </a:r>
          </a:p>
          <a:p>
            <a:r>
              <a:rPr lang="fr-FR" sz="1400" dirty="0" err="1"/>
              <a:t>Post-doctorant·es</a:t>
            </a:r>
            <a:endParaRPr lang="fr-FR" sz="1400" dirty="0"/>
          </a:p>
          <a:p>
            <a:pPr lvl="1"/>
            <a:r>
              <a:rPr lang="fr-FR" sz="1200" dirty="0"/>
              <a:t>Donald A. Peyrot</a:t>
            </a:r>
          </a:p>
          <a:p>
            <a:pPr lvl="1"/>
            <a:r>
              <a:rPr lang="fr-FR" sz="1200" dirty="0"/>
              <a:t>Laura </a:t>
            </a:r>
            <a:r>
              <a:rPr lang="fr-FR" sz="1200" dirty="0" err="1"/>
              <a:t>Kowalczuk</a:t>
            </a:r>
            <a:r>
              <a:rPr lang="fr-FR" sz="1200" dirty="0"/>
              <a:t> </a:t>
            </a:r>
          </a:p>
          <a:p>
            <a:pPr lvl="1"/>
            <a:r>
              <a:rPr lang="fr-FR" sz="1200" dirty="0"/>
              <a:t>Zaccaria </a:t>
            </a:r>
            <a:r>
              <a:rPr lang="fr-FR" sz="1200" dirty="0" err="1"/>
              <a:t>Essaïdi</a:t>
            </a:r>
            <a:endParaRPr lang="fr-FR" sz="1200" dirty="0"/>
          </a:p>
          <a:p>
            <a:endParaRPr lang="fr-FR" sz="1400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B4026A-D086-4B52-B940-BE4842C26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15680" y="1484784"/>
            <a:ext cx="2880320" cy="31285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000" b="1" dirty="0"/>
              <a:t>LOB</a:t>
            </a:r>
          </a:p>
          <a:p>
            <a:r>
              <a:rPr lang="fr-FR" sz="1400" dirty="0" err="1"/>
              <a:t>Doctorant·es</a:t>
            </a:r>
            <a:endParaRPr lang="fr-FR" sz="1400" dirty="0"/>
          </a:p>
          <a:p>
            <a:pPr lvl="1"/>
            <a:r>
              <a:rPr lang="fr-FR" sz="1200" dirty="0"/>
              <a:t>Romain </a:t>
            </a:r>
            <a:r>
              <a:rPr lang="fr-FR" sz="1200" dirty="0" err="1"/>
              <a:t>Bocheux</a:t>
            </a:r>
            <a:endParaRPr lang="fr-FR" sz="1200" dirty="0"/>
          </a:p>
          <a:p>
            <a:pPr lvl="1"/>
            <a:r>
              <a:rPr lang="fr-FR" sz="1200" dirty="0"/>
              <a:t>Maëlle Vilbert</a:t>
            </a:r>
          </a:p>
          <a:p>
            <a:pPr lvl="1"/>
            <a:r>
              <a:rPr lang="fr-FR" sz="1200" dirty="0"/>
              <a:t>Nuno </a:t>
            </a:r>
            <a:r>
              <a:rPr lang="fr-FR" sz="1200" dirty="0" err="1"/>
              <a:t>Br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ás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400" dirty="0"/>
              <a:t>Stagiaire ENSTA : </a:t>
            </a:r>
          </a:p>
          <a:p>
            <a:pPr lvl="1"/>
            <a:r>
              <a:rPr lang="fr-FR" sz="1200" dirty="0"/>
              <a:t>Corentin Soubeiran</a:t>
            </a:r>
          </a:p>
          <a:p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Marie-Claire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Schanne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-Klein</a:t>
            </a:r>
          </a:p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Gaël Latour</a:t>
            </a:r>
          </a:p>
          <a:p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Anatole </a:t>
            </a:r>
            <a:r>
              <a:rPr lang="fr-FR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Chessel</a:t>
            </a:r>
            <a:endParaRPr lang="fr-FR" sz="14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43A617-F5D0-4C94-9452-4B9D406D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16203"/>
            <a:ext cx="2743200" cy="365125"/>
          </a:xfrm>
        </p:spPr>
        <p:txBody>
          <a:bodyPr/>
          <a:lstStyle/>
          <a:p>
            <a:fld id="{265BC391-114D-4101-B8A4-0EA5B3C4B95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3ADADE9-26D4-4435-951C-D86CED7F88A9}"/>
              </a:ext>
            </a:extLst>
          </p:cNvPr>
          <p:cNvSpPr txBox="1">
            <a:spLocks/>
          </p:cNvSpPr>
          <p:nvPr/>
        </p:nvSpPr>
        <p:spPr>
          <a:xfrm>
            <a:off x="6096000" y="1484784"/>
            <a:ext cx="288032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b="1" dirty="0"/>
              <a:t>Institut Langevin / ESPCI</a:t>
            </a:r>
          </a:p>
          <a:p>
            <a:r>
              <a:rPr lang="fr-FR" sz="1200" dirty="0"/>
              <a:t>Rémi </a:t>
            </a:r>
            <a:r>
              <a:rPr lang="fr-FR" sz="1200" dirty="0" err="1"/>
              <a:t>Carminati</a:t>
            </a:r>
            <a:r>
              <a:rPr lang="fr-FR" sz="1200" dirty="0"/>
              <a:t> </a:t>
            </a:r>
          </a:p>
          <a:p>
            <a:pPr marL="0" indent="0">
              <a:buNone/>
            </a:pPr>
            <a:r>
              <a:rPr lang="fr-FR" sz="1200" dirty="0"/>
              <a:t>	(→ Institut d’Optique GS)</a:t>
            </a:r>
          </a:p>
          <a:p>
            <a:r>
              <a:rPr lang="fr-FR" sz="1200" dirty="0"/>
              <a:t>Ugo </a:t>
            </a:r>
            <a:r>
              <a:rPr lang="fr-FR" sz="1200" dirty="0" err="1"/>
              <a:t>Tricoli</a:t>
            </a:r>
            <a:endParaRPr lang="fr-FR" sz="1200" dirty="0"/>
          </a:p>
          <a:p>
            <a:pPr marL="0" indent="0">
              <a:buNone/>
            </a:pPr>
            <a:r>
              <a:rPr lang="fr-FR" sz="2000" b="1" dirty="0"/>
              <a:t>Institut de Chimie Physique</a:t>
            </a:r>
          </a:p>
          <a:p>
            <a:r>
              <a:rPr lang="fr-FR" sz="1200" dirty="0"/>
              <a:t>Pascal Pernot</a:t>
            </a:r>
          </a:p>
          <a:p>
            <a:pPr marL="0" indent="0">
              <a:buNone/>
            </a:pPr>
            <a:r>
              <a:rPr lang="fr-FR" sz="2000" b="1" dirty="0"/>
              <a:t>LCFIO – IOGS</a:t>
            </a:r>
          </a:p>
          <a:p>
            <a:r>
              <a:rPr lang="fr-FR" sz="1200" dirty="0"/>
              <a:t>Patrick Georges</a:t>
            </a:r>
          </a:p>
          <a:p>
            <a:r>
              <a:rPr lang="fr-FR" sz="1200" dirty="0"/>
              <a:t>Marc Hanna</a:t>
            </a:r>
          </a:p>
          <a:p>
            <a:r>
              <a:rPr lang="fr-FR" sz="1200" dirty="0"/>
              <a:t>Frédéric Druon</a:t>
            </a:r>
          </a:p>
          <a:p>
            <a:r>
              <a:rPr lang="fr-FR" sz="1200" dirty="0"/>
              <a:t>Franck Morin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C94B051-C007-4189-837E-4C095DBDDA35}"/>
              </a:ext>
            </a:extLst>
          </p:cNvPr>
          <p:cNvSpPr txBox="1">
            <a:spLocks/>
          </p:cNvSpPr>
          <p:nvPr/>
        </p:nvSpPr>
        <p:spPr>
          <a:xfrm>
            <a:off x="8976320" y="1514969"/>
            <a:ext cx="2952328" cy="43572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b="1" dirty="0"/>
              <a:t>Hôpital Hôtel-Dieu</a:t>
            </a:r>
          </a:p>
          <a:p>
            <a:r>
              <a:rPr lang="fr-FR" sz="1400" dirty="0"/>
              <a:t>Jean-Marc </a:t>
            </a:r>
            <a:r>
              <a:rPr lang="fr-FR" sz="1400" dirty="0" err="1"/>
              <a:t>Legeais</a:t>
            </a:r>
            <a:endParaRPr lang="fr-FR" sz="1400" dirty="0"/>
          </a:p>
          <a:p>
            <a:r>
              <a:rPr lang="fr-FR" sz="1400" dirty="0"/>
              <a:t>Michèle </a:t>
            </a:r>
            <a:r>
              <a:rPr lang="fr-FR" sz="1400" dirty="0" err="1"/>
              <a:t>Savoldelli</a:t>
            </a:r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2400" b="1" dirty="0"/>
              <a:t>Hôpital des 15-20 / Institut de la Vision</a:t>
            </a:r>
          </a:p>
          <a:p>
            <a:r>
              <a:rPr lang="fr-FR" sz="1400" dirty="0"/>
              <a:t>Kristina </a:t>
            </a:r>
            <a:r>
              <a:rPr lang="fr-FR" sz="1400" dirty="0" err="1"/>
              <a:t>Irsch</a:t>
            </a:r>
            <a:endParaRPr lang="fr-FR" sz="1400" dirty="0"/>
          </a:p>
          <a:p>
            <a:r>
              <a:rPr lang="fr-FR" sz="1400" dirty="0"/>
              <a:t>Kate </a:t>
            </a:r>
            <a:r>
              <a:rPr lang="fr-FR" sz="1400" dirty="0" err="1"/>
              <a:t>Grieve</a:t>
            </a:r>
            <a:endParaRPr lang="fr-FR" sz="1400" dirty="0"/>
          </a:p>
          <a:p>
            <a:r>
              <a:rPr lang="fr-FR" sz="1400" dirty="0"/>
              <a:t>Vincent Borderie</a:t>
            </a:r>
          </a:p>
          <a:p>
            <a:r>
              <a:rPr lang="fr-FR" sz="1400" dirty="0"/>
              <a:t>Hugo Lama</a:t>
            </a:r>
          </a:p>
          <a:p>
            <a:r>
              <a:rPr lang="fr-FR" sz="1400" dirty="0"/>
              <a:t>Benjamin Memmi</a:t>
            </a:r>
          </a:p>
          <a:p>
            <a:r>
              <a:rPr lang="fr-FR" sz="1400" dirty="0"/>
              <a:t>Cristina Georgeon</a:t>
            </a:r>
          </a:p>
          <a:p>
            <a:endParaRPr lang="fr-FR" sz="14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2400" b="1" dirty="0"/>
              <a:t>La Banque Française des Yeux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314013-2472-42DF-9D63-7F744373ED9C}"/>
              </a:ext>
            </a:extLst>
          </p:cNvPr>
          <p:cNvSpPr txBox="1"/>
          <p:nvPr/>
        </p:nvSpPr>
        <p:spPr>
          <a:xfrm>
            <a:off x="0" y="6237249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Soutien financier : ANR, Fondation de l’Avenir, </a:t>
            </a:r>
            <a:r>
              <a:rPr lang="fr-FR" dirty="0" err="1"/>
              <a:t>LabEx</a:t>
            </a:r>
            <a:r>
              <a:rPr lang="fr-FR" dirty="0"/>
              <a:t> PALM &amp; </a:t>
            </a:r>
            <a:r>
              <a:rPr lang="fr-FR" dirty="0" err="1"/>
              <a:t>Morphoscope</a:t>
            </a:r>
            <a:r>
              <a:rPr lang="fr-FR" dirty="0"/>
              <a:t>, Banque Française des Yeux, DGA, AXA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9CD43-FF49-4BC4-AB92-D6E026BFF596}"/>
              </a:ext>
            </a:extLst>
          </p:cNvPr>
          <p:cNvSpPr/>
          <p:nvPr/>
        </p:nvSpPr>
        <p:spPr>
          <a:xfrm>
            <a:off x="335360" y="4653136"/>
            <a:ext cx="2880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/>
              <a:t>Amplitude Systèmes</a:t>
            </a:r>
          </a:p>
          <a:p>
            <a:endParaRPr lang="fr-FR" sz="2000" b="1" dirty="0"/>
          </a:p>
          <a:p>
            <a:r>
              <a:rPr lang="fr-FR" sz="2000" b="1" dirty="0"/>
              <a:t>Imagine </a:t>
            </a:r>
            <a:r>
              <a:rPr lang="fr-FR" sz="2000" b="1" dirty="0" err="1"/>
              <a:t>Eyes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52663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07D1E6-4044-478F-8F6F-45F866CD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dirty="0"/>
              <a:t>Anatomie de l’œil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621B17-327A-4385-914A-C6833039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A2DCC8B-459A-4368-AC74-6AF40EC4447D}"/>
                  </a:ext>
                </a:extLst>
              </p:cNvPr>
              <p:cNvSpPr txBox="1"/>
              <p:nvPr/>
            </p:nvSpPr>
            <p:spPr>
              <a:xfrm>
                <a:off x="7320136" y="620688"/>
                <a:ext cx="4871864" cy="6740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Cornée :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première lentille de l’œil ;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𝑟𝑎𝑦𝑜𝑛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≈8</m:t>
                    </m:r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mm</m:t>
                    </m:r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fr-FR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Tx/>
                  <a:buChar char="-"/>
                </a:pPr>
                <a:endParaRPr lang="fr-FR" b="0" dirty="0">
                  <a:ea typeface="Cambria Math" panose="02040503050406030204" pitchFamily="18" charset="0"/>
                </a:endParaRPr>
              </a:p>
              <a:p>
                <a:r>
                  <a:rPr lang="fr-FR" dirty="0"/>
                  <a:t>Sclérotique :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tissu dense et fibreux riche en collagène.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quasi-sphérique,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𝑟𝑎𝑦𝑜𝑛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≈12 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fr-FR" dirty="0"/>
                  <a:t>.</a:t>
                </a:r>
              </a:p>
              <a:p>
                <a:pPr marL="285750" indent="-285750">
                  <a:buFontTx/>
                  <a:buChar char="-"/>
                </a:pPr>
                <a:endParaRPr lang="fr-FR" dirty="0"/>
              </a:p>
              <a:p>
                <a:r>
                  <a:rPr lang="fr-FR" dirty="0"/>
                  <a:t>Iris :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forme la pupille (optique) de l’œil.</a:t>
                </a:r>
              </a:p>
              <a:p>
                <a:pPr marL="285750" indent="-285750">
                  <a:buFontTx/>
                  <a:buChar char="-"/>
                </a:pPr>
                <a:endParaRPr lang="fr-FR" dirty="0"/>
              </a:p>
              <a:p>
                <a:r>
                  <a:rPr lang="fr-FR" dirty="0"/>
                  <a:t>Cristallin :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structure transparence biconvexe permettant l’accommodation de l’œil.</a:t>
                </a:r>
              </a:p>
              <a:p>
                <a:pPr marL="285750" indent="-285750">
                  <a:buFontTx/>
                  <a:buChar char="-"/>
                </a:pPr>
                <a:endParaRPr lang="fr-FR" dirty="0"/>
              </a:p>
              <a:p>
                <a:r>
                  <a:rPr lang="fr-FR" dirty="0"/>
                  <a:t>Corps vitré :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est empli d’humeur vitreuse, un liquide gélatineux transparent</a:t>
                </a:r>
              </a:p>
              <a:p>
                <a:pPr marL="285750" indent="-285750">
                  <a:buFontTx/>
                  <a:buChar char="-"/>
                </a:pPr>
                <a:endParaRPr lang="fr-FR" dirty="0"/>
              </a:p>
              <a:p>
                <a:r>
                  <a:rPr lang="fr-FR" dirty="0"/>
                  <a:t>Rétine :</a:t>
                </a:r>
              </a:p>
              <a:p>
                <a:pPr marL="285750" indent="-285750">
                  <a:buFontTx/>
                  <a:buChar char="-"/>
                </a:pPr>
                <a:r>
                  <a:rPr lang="fr-FR" dirty="0"/>
                  <a:t>Tissu sensible à la lumière  à l’arrière du globe oculaire.</a:t>
                </a:r>
              </a:p>
              <a:p>
                <a:pPr marL="285750" indent="-285750">
                  <a:buFontTx/>
                  <a:buChar char="-"/>
                </a:pPr>
                <a:endParaRPr lang="fr-FR" dirty="0"/>
              </a:p>
              <a:p>
                <a:pPr marL="285750" indent="-285750">
                  <a:buFontTx/>
                  <a:buChar char="-"/>
                </a:pPr>
                <a:endParaRPr lang="fr-FR" dirty="0"/>
              </a:p>
              <a:p>
                <a:pPr marL="285750" indent="-285750">
                  <a:buFontTx/>
                  <a:buChar char="-"/>
                </a:pPr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A2DCC8B-459A-4368-AC74-6AF40EC444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620688"/>
                <a:ext cx="4871864" cy="6740307"/>
              </a:xfrm>
              <a:prstGeom prst="rect">
                <a:avLst/>
              </a:prstGeom>
              <a:blipFill>
                <a:blip r:embed="rId2"/>
                <a:stretch>
                  <a:fillRect l="-1126" t="-5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4">
            <a:extLst>
              <a:ext uri="{FF2B5EF4-FFF2-40B4-BE49-F238E27FC236}">
                <a16:creationId xmlns:a16="http://schemas.microsoft.com/office/drawing/2014/main" id="{7E4956CB-A336-4D5A-95FE-364F38401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21457"/>
            <a:ext cx="6545752" cy="483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DE47A54-7415-4B0B-91F8-27C84E243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8" b="7738"/>
          <a:stretch/>
        </p:blipFill>
        <p:spPr>
          <a:xfrm>
            <a:off x="3719736" y="908720"/>
            <a:ext cx="8164286" cy="4860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FBDA4F0-5788-47F9-BEA0-622826FD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cornée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6D82FD8-4CE7-4CBB-A458-FB2B6932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690EB3C-0285-46F9-ACE8-DBD572AE3DD0}"/>
              </a:ext>
            </a:extLst>
          </p:cNvPr>
          <p:cNvSpPr txBox="1"/>
          <p:nvPr/>
        </p:nvSpPr>
        <p:spPr>
          <a:xfrm>
            <a:off x="310281" y="3015554"/>
            <a:ext cx="5016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/>
              <a:t>Première lentille de l’œil.</a:t>
            </a:r>
          </a:p>
          <a:p>
            <a:pPr marL="285750" indent="-285750">
              <a:buFontTx/>
              <a:buChar char="-"/>
            </a:pPr>
            <a:r>
              <a:rPr lang="fr-FR" dirty="0"/>
              <a:t>Responsable de 2/3 du pouvoir optique de l’œil.</a:t>
            </a:r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28B427F2-9497-41BA-B59C-4AAEC55CA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782810"/>
            <a:ext cx="3744416" cy="276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19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A839DB-FEB3-462F-9F1C-5169C3E9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492" y="0"/>
            <a:ext cx="10515600" cy="1325563"/>
          </a:xfrm>
        </p:spPr>
        <p:txBody>
          <a:bodyPr/>
          <a:lstStyle/>
          <a:p>
            <a:r>
              <a:rPr lang="fr-FR" dirty="0"/>
              <a:t>Le cristallin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CC401C9-8694-47C5-AF74-DC030B0D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BC8CAB-5B0C-478E-B5F9-BE0B22E70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70" y="1110061"/>
            <a:ext cx="3546214" cy="310750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46BBFB8-4DC6-487C-B0C3-949666073E51}"/>
              </a:ext>
            </a:extLst>
          </p:cNvPr>
          <p:cNvSpPr txBox="1"/>
          <p:nvPr/>
        </p:nvSpPr>
        <p:spPr>
          <a:xfrm>
            <a:off x="2333770" y="3854419"/>
            <a:ext cx="17620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http://www.incertae-sedis.fr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15E8D6-B4D8-4E69-91D7-AF0A32AF1969}"/>
              </a:ext>
            </a:extLst>
          </p:cNvPr>
          <p:cNvSpPr txBox="1"/>
          <p:nvPr/>
        </p:nvSpPr>
        <p:spPr>
          <a:xfrm>
            <a:off x="335360" y="4426894"/>
            <a:ext cx="11521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cristallin est la </a:t>
            </a:r>
            <a:r>
              <a:rPr lang="fr-FR" u="sng" dirty="0"/>
              <a:t>deuxième lentille de l’œil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Il est dépourvu de tissu conjonctif, de cellules nerveuses et de capillaire sanguins.</a:t>
            </a:r>
          </a:p>
          <a:p>
            <a:endParaRPr lang="fr-FR" dirty="0"/>
          </a:p>
          <a:p>
            <a:r>
              <a:rPr lang="fr-FR" dirty="0"/>
              <a:t>Il est constitué de milliers de cellules allongées en forme de rubans incurvés.</a:t>
            </a: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Il est suspendu par des ligaments à un muscle en anneau (muscle ciliaire). La contraction de ce muscle permet l’</a:t>
            </a:r>
            <a:r>
              <a:rPr lang="fr-FR" u="sng" dirty="0"/>
              <a:t>accommodation</a:t>
            </a:r>
            <a:r>
              <a:rPr lang="fr-FR" dirty="0"/>
              <a:t>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D6B8318-CA6D-410C-A210-498B4810A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926" y="480065"/>
            <a:ext cx="4534196" cy="39020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1CEB2A-F9E8-4CFD-8380-7956B1182400}"/>
              </a:ext>
            </a:extLst>
          </p:cNvPr>
          <p:cNvSpPr/>
          <p:nvPr/>
        </p:nvSpPr>
        <p:spPr>
          <a:xfrm>
            <a:off x="9958867" y="3938429"/>
            <a:ext cx="12186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 dirty="0"/>
              <a:t>www.guide-vue.fr</a:t>
            </a:r>
          </a:p>
        </p:txBody>
      </p:sp>
    </p:spTree>
    <p:extLst>
      <p:ext uri="{BB962C8B-B14F-4D97-AF65-F5344CB8AC3E}">
        <p14:creationId xmlns:p14="http://schemas.microsoft.com/office/powerpoint/2010/main" val="336514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565BDC-458B-4337-816E-D16CD448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rétine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9E33BA-528A-4A4D-A558-7F9FC1DA4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C391-114D-4101-B8A4-0EA5B3C4B95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3E2335-C175-40B4-8777-71A9A80E1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264" y="764705"/>
            <a:ext cx="3901057" cy="48245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AB8E69-4C57-4B4A-8336-E66218825800}"/>
              </a:ext>
            </a:extLst>
          </p:cNvPr>
          <p:cNvSpPr/>
          <p:nvPr/>
        </p:nvSpPr>
        <p:spPr>
          <a:xfrm>
            <a:off x="8832304" y="5339577"/>
            <a:ext cx="38779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>
                <a:solidFill>
                  <a:srgbClr val="000000"/>
                </a:solidFill>
              </a:rPr>
              <a:t>Atchinson</a:t>
            </a:r>
            <a:r>
              <a:rPr lang="en-US" sz="1050" dirty="0">
                <a:solidFill>
                  <a:srgbClr val="000000"/>
                </a:solidFill>
              </a:rPr>
              <a:t> &amp; Smith, Optics of the Human Eye, 2002 	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0A23C10-B046-4199-BBBF-D1455A0EF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1" y="2911142"/>
            <a:ext cx="7056769" cy="3704804"/>
          </a:xfrm>
          <a:prstGeom prst="rect">
            <a:avLst/>
          </a:prstGeom>
        </p:spPr>
      </p:pic>
      <p:pic>
        <p:nvPicPr>
          <p:cNvPr id="11" name="Espace réservé du contenu 5">
            <a:extLst>
              <a:ext uri="{FF2B5EF4-FFF2-40B4-BE49-F238E27FC236}">
                <a16:creationId xmlns:a16="http://schemas.microsoft.com/office/drawing/2014/main" id="{D5DA4E39-B4DB-4117-996E-B29A286BA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35" y="693413"/>
            <a:ext cx="1921895" cy="195405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3F7AEF1-E07E-4FFD-97C8-A28FB66F9B2A}"/>
              </a:ext>
            </a:extLst>
          </p:cNvPr>
          <p:cNvSpPr/>
          <p:nvPr/>
        </p:nvSpPr>
        <p:spPr>
          <a:xfrm>
            <a:off x="3190750" y="2027141"/>
            <a:ext cx="19218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100" dirty="0"/>
              <a:t>Rétinographie : la tache grise au centre est la macula, la tache claire est la papille.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030CE2D-40EF-48F3-88BB-CEA9552B96FF}"/>
              </a:ext>
            </a:extLst>
          </p:cNvPr>
          <p:cNvSpPr/>
          <p:nvPr/>
        </p:nvSpPr>
        <p:spPr>
          <a:xfrm>
            <a:off x="6395736" y="2587949"/>
            <a:ext cx="7312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 err="1"/>
              <a:t>wikipedia</a:t>
            </a:r>
            <a:endParaRPr lang="fr-FR" sz="1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A4373-09FD-4DA0-B032-1E7CFA3D5086}"/>
              </a:ext>
            </a:extLst>
          </p:cNvPr>
          <p:cNvSpPr/>
          <p:nvPr/>
        </p:nvSpPr>
        <p:spPr>
          <a:xfrm>
            <a:off x="-47498" y="6556023"/>
            <a:ext cx="11977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lockporteyes.com</a:t>
            </a:r>
          </a:p>
        </p:txBody>
      </p:sp>
    </p:spTree>
    <p:extLst>
      <p:ext uri="{BB962C8B-B14F-4D97-AF65-F5344CB8AC3E}">
        <p14:creationId xmlns:p14="http://schemas.microsoft.com/office/powerpoint/2010/main" val="3597055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26C1CA-D1F3-4715-9A17-F2C3C5F3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"/>
            <a:ext cx="10515600" cy="1325563"/>
          </a:xfrm>
        </p:spPr>
        <p:txBody>
          <a:bodyPr/>
          <a:lstStyle/>
          <a:p>
            <a:r>
              <a:rPr lang="fr-FR" dirty="0"/>
              <a:t>Sensibilité spectrale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82F46C-FA07-4A40-A98E-03F8449A1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29F48-8D2F-4509-B176-D59F5E384D8A}" type="slidenum">
              <a:rPr lang="fr-FR" smtClean="0"/>
              <a:t>9</a:t>
            </a:fld>
            <a:endParaRPr lang="fr-FR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E566683-6FBE-41E8-B04B-E242BBF8B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007150"/>
            <a:ext cx="6704319" cy="423606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2ACF0C4-5150-44E1-8752-41533FED0592}"/>
              </a:ext>
            </a:extLst>
          </p:cNvPr>
          <p:cNvSpPr txBox="1"/>
          <p:nvPr/>
        </p:nvSpPr>
        <p:spPr>
          <a:xfrm>
            <a:off x="8256240" y="1353179"/>
            <a:ext cx="19442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/>
              <a:t>hyperphysics.phy-astr.gsu.edu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170AA9-BA6A-40F6-81A6-5723C1E93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403" y="5560309"/>
            <a:ext cx="7315200" cy="1253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25CABD-F761-41F5-98A0-E33E5645D629}"/>
              </a:ext>
            </a:extLst>
          </p:cNvPr>
          <p:cNvSpPr txBox="1"/>
          <p:nvPr/>
        </p:nvSpPr>
        <p:spPr>
          <a:xfrm>
            <a:off x="0" y="6164264"/>
            <a:ext cx="27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Spectre électromagnétique</a:t>
            </a:r>
          </a:p>
        </p:txBody>
      </p:sp>
    </p:spTree>
    <p:extLst>
      <p:ext uri="{BB962C8B-B14F-4D97-AF65-F5344CB8AC3E}">
        <p14:creationId xmlns:p14="http://schemas.microsoft.com/office/powerpoint/2010/main" val="280915119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3157</Words>
  <Application>Microsoft Office PowerPoint</Application>
  <PresentationFormat>Grand écran</PresentationFormat>
  <Paragraphs>568</Paragraphs>
  <Slides>48</Slides>
  <Notes>11</Notes>
  <HiddenSlides>0</HiddenSlides>
  <MMClips>0</MMClips>
  <ScaleCrop>false</ScaleCrop>
  <HeadingPairs>
    <vt:vector size="8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48</vt:i4>
      </vt:variant>
    </vt:vector>
  </HeadingPairs>
  <TitlesOfParts>
    <vt:vector size="63" baseType="lpstr">
      <vt:lpstr>ＭＳ Ｐゴシック</vt:lpstr>
      <vt:lpstr>AdvOTd67905e7</vt:lpstr>
      <vt:lpstr>Arial</vt:lpstr>
      <vt:lpstr>AvantGarde Regular</vt:lpstr>
      <vt:lpstr>Calibri</vt:lpstr>
      <vt:lpstr>Calibri Light</vt:lpstr>
      <vt:lpstr>Cambria Math</vt:lpstr>
      <vt:lpstr>Courier New</vt:lpstr>
      <vt:lpstr>Garamond</vt:lpstr>
      <vt:lpstr>Symbol</vt:lpstr>
      <vt:lpstr>Wingdings</vt:lpstr>
      <vt:lpstr>Thème Office</vt:lpstr>
      <vt:lpstr>Équation</vt:lpstr>
      <vt:lpstr>Graph</vt:lpstr>
      <vt:lpstr>Equation</vt:lpstr>
      <vt:lpstr>La transparence des yeux</vt:lpstr>
      <vt:lpstr>Présentation</vt:lpstr>
      <vt:lpstr>L’œil humain</vt:lpstr>
      <vt:lpstr>Développement de l’œil</vt:lpstr>
      <vt:lpstr>Anatomie de l’œil</vt:lpstr>
      <vt:lpstr>La cornée</vt:lpstr>
      <vt:lpstr>Le cristallin</vt:lpstr>
      <vt:lpstr>La rétine</vt:lpstr>
      <vt:lpstr>Sensibilité spectrale</vt:lpstr>
      <vt:lpstr>Défauts de l’œil</vt:lpstr>
      <vt:lpstr>L’œil en tant que système optique</vt:lpstr>
      <vt:lpstr>KP au LOA</vt:lpstr>
      <vt:lpstr> Mon point de départ :  La chirurgie de la cornée assistée par laser à impulsions ultrabrèves</vt:lpstr>
      <vt:lpstr>(1) Chirurgie réfractive par LASIK (= LASer In situ Keratomileusis)</vt:lpstr>
      <vt:lpstr>(2) Kératoplastie (greffe de cornée)</vt:lpstr>
      <vt:lpstr>Optique de la cornée</vt:lpstr>
      <vt:lpstr>La structure tissulaire de la cornée</vt:lpstr>
      <vt:lpstr>Transparence cornéenne et structure des fibrilles de collagène</vt:lpstr>
      <vt:lpstr>Transparence cornéenne et structure des fibrilles de collagène</vt:lpstr>
      <vt:lpstr>Analyse de l’ultrastructure de la cornée et de la sclère</vt:lpstr>
      <vt:lpstr>Diffusion de la lumière et degré d’œdème</vt:lpstr>
      <vt:lpstr>Wavelength optimisation in femtosecond corneal surgery assisted</vt:lpstr>
      <vt:lpstr>Présentation PowerPoint</vt:lpstr>
      <vt:lpstr>…</vt:lpstr>
      <vt:lpstr>KP au LOB</vt:lpstr>
      <vt:lpstr>Équipe et collaborations</vt:lpstr>
      <vt:lpstr>Diffusion et vision</vt:lpstr>
      <vt:lpstr>Présentation PowerPoint</vt:lpstr>
      <vt:lpstr>Modèle physique de la transparence cornéenne</vt:lpstr>
      <vt:lpstr>Section efficace de diffusion</vt:lpstr>
      <vt:lpstr>Mécanismes d’auto-organisation de la structure des fibrilles</vt:lpstr>
      <vt:lpstr>Analyste d’images TEM de la cornée : extraction de la fonction de corrélation de paires + calcul du libre parcours moyen</vt:lpstr>
      <vt:lpstr>Analyste d’images TEM de la cornée : extraction de la fonction de corrélation de paires + calcul du libre parcours moyen</vt:lpstr>
      <vt:lpstr>Mesure de la transparence cornéenne au laboratoire</vt:lpstr>
      <vt:lpstr>Tomographie par cohérence optique plein champ Full Field Optical Coherence Tomography, FF-OCT</vt:lpstr>
      <vt:lpstr>Algorithme d’ajustement Bayésien</vt:lpstr>
      <vt:lpstr>Mesure sur cornée de banque</vt:lpstr>
      <vt:lpstr>Mesure de la transparence cornéenne in vivo</vt:lpstr>
      <vt:lpstr>La mesure de la transparence cornéenne in vivo</vt:lpstr>
      <vt:lpstr>Spécificités d’images cliniques de SD-OCT</vt:lpstr>
      <vt:lpstr>Comparaison : champ de vue et résolution</vt:lpstr>
      <vt:lpstr>Pré-traitement des images</vt:lpstr>
      <vt:lpstr>Diagramme de flux de l’algorithme d’analyse d’images</vt:lpstr>
      <vt:lpstr>  Applications cliniques :   (1) Constitution d’une base de données normative   (2) Suivi de patients post greffe</vt:lpstr>
      <vt:lpstr>Base de données normative pour des cornées « normales »</vt:lpstr>
      <vt:lpstr>Suivi post-greffe</vt:lpstr>
      <vt:lpstr>“The Diagram of Everything”</vt:lpstr>
      <vt:lpstr>Remerciements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Objective and quantitative analysis of corneal transparency with clinical (in vivo) imaging technology</dc:title>
  <dc:creator>Bathilde WATRELOT</dc:creator>
  <cp:lastModifiedBy>Karsten PLAMANN</cp:lastModifiedBy>
  <cp:revision>365</cp:revision>
  <dcterms:created xsi:type="dcterms:W3CDTF">2018-12-09T09:35:57Z</dcterms:created>
  <dcterms:modified xsi:type="dcterms:W3CDTF">2024-01-18T14:38:24Z</dcterms:modified>
</cp:coreProperties>
</file>