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304" r:id="rId2"/>
    <p:sldId id="297" r:id="rId3"/>
    <p:sldId id="263" r:id="rId4"/>
    <p:sldId id="306" r:id="rId5"/>
    <p:sldId id="294" r:id="rId6"/>
    <p:sldId id="308" r:id="rId7"/>
    <p:sldId id="296" r:id="rId8"/>
    <p:sldId id="310" r:id="rId9"/>
    <p:sldId id="312" r:id="rId10"/>
    <p:sldId id="299" r:id="rId11"/>
    <p:sldId id="311" r:id="rId12"/>
    <p:sldId id="309" r:id="rId13"/>
    <p:sldId id="313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61BBA"/>
    <a:srgbClr val="0214B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22" autoAdjust="0"/>
  </p:normalViewPr>
  <p:slideViewPr>
    <p:cSldViewPr snapToGrid="0" snapToObjects="1">
      <p:cViewPr varScale="1">
        <p:scale>
          <a:sx n="111" d="100"/>
          <a:sy n="111" d="100"/>
        </p:scale>
        <p:origin x="15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2CE40-FA36-3843-8087-2E86F46D4CF1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3F6AD-B36C-F149-95AF-4C3157AB7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734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F3658F-40F6-2941-A833-C6539AE3592A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22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F3658F-40F6-2941-A833-C6539AE3592A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BE252-F6DA-CA4C-832E-1BE14F3B4AC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FTE\CHIC\log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8" r="40002" b="35114"/>
          <a:stretch>
            <a:fillRect/>
          </a:stretch>
        </p:blipFill>
        <p:spPr bwMode="auto">
          <a:xfrm>
            <a:off x="0" y="0"/>
            <a:ext cx="84296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2736304" cy="868322"/>
          </a:xfrm>
          <a:solidFill>
            <a:schemeClr val="tx1"/>
          </a:solidFill>
        </p:spPr>
        <p:txBody>
          <a:bodyPr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3563889" y="722"/>
            <a:ext cx="5580112" cy="867600"/>
          </a:xfrm>
          <a:solidFill>
            <a:schemeClr val="tx1"/>
          </a:solidFill>
        </p:spPr>
        <p:txBody>
          <a:bodyPr anchor="ctr">
            <a:noAutofit/>
          </a:bodyPr>
          <a:lstStyle>
            <a:lvl1pPr algn="r">
              <a:buNone/>
              <a:defRPr sz="4000" b="1"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F3658F-40F6-2941-A833-C6539AE3592A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1BE252-F6DA-CA4C-832E-1BE14F3B4AC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2457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616700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7F3658F-40F6-2941-A833-C6539AE3592A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616700"/>
            <a:ext cx="2895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616700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1BE252-F6DA-CA4C-832E-1BE14F3B4AC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ed_pheniics@universite-paris-saclay.f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dum.f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logo_EDPheniics_L800Cou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48" y="181428"/>
            <a:ext cx="2735546" cy="241844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71045" y="5451227"/>
            <a:ext cx="2982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Patrice Hello</a:t>
            </a:r>
          </a:p>
          <a:p>
            <a:r>
              <a:rPr lang="fr-FR" sz="2400" dirty="0"/>
              <a:t>IJCLAB</a:t>
            </a:r>
          </a:p>
          <a:p>
            <a:r>
              <a:rPr lang="fr-FR" sz="2400" dirty="0"/>
              <a:t>Université Paris-Saclay</a:t>
            </a:r>
          </a:p>
        </p:txBody>
      </p:sp>
    </p:spTree>
    <p:extLst>
      <p:ext uri="{BB962C8B-B14F-4D97-AF65-F5344CB8AC3E}">
        <p14:creationId xmlns:p14="http://schemas.microsoft.com/office/powerpoint/2010/main" val="410301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During</a:t>
            </a:r>
            <a:r>
              <a:rPr lang="fr-FR" dirty="0"/>
              <a:t> the </a:t>
            </a:r>
            <a:r>
              <a:rPr lang="fr-FR" dirty="0" err="1"/>
              <a:t>thesis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err="1"/>
              <a:t>Annual</a:t>
            </a:r>
            <a:r>
              <a:rPr lang="fr-FR" dirty="0"/>
              <a:t> interview </a:t>
            </a:r>
            <a:r>
              <a:rPr lang="fr-FR" dirty="0" err="1"/>
              <a:t>with</a:t>
            </a:r>
            <a:r>
              <a:rPr lang="fr-FR" dirty="0"/>
              <a:t> ED directory : help for </a:t>
            </a:r>
            <a:r>
              <a:rPr lang="fr-FR" dirty="0" err="1"/>
              <a:t>problem</a:t>
            </a:r>
            <a:r>
              <a:rPr lang="fr-FR" dirty="0"/>
              <a:t> </a:t>
            </a:r>
            <a:r>
              <a:rPr lang="fr-FR" dirty="0" err="1"/>
              <a:t>detection</a:t>
            </a:r>
            <a:r>
              <a:rPr lang="fr-FR" dirty="0"/>
              <a:t> (if </a:t>
            </a:r>
            <a:r>
              <a:rPr lang="fr-FR" dirty="0" err="1"/>
              <a:t>any</a:t>
            </a:r>
            <a:r>
              <a:rPr lang="fr-FR" dirty="0"/>
              <a:t>).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referent</a:t>
            </a:r>
            <a:r>
              <a:rPr lang="fr-FR" dirty="0"/>
              <a:t> </a:t>
            </a:r>
            <a:r>
              <a:rPr lang="fr-FR" dirty="0" err="1"/>
              <a:t>person</a:t>
            </a:r>
            <a:r>
              <a:rPr lang="fr-FR" dirty="0"/>
              <a:t> </a:t>
            </a:r>
            <a:r>
              <a:rPr lang="fr-FR" dirty="0" err="1"/>
              <a:t>along</a:t>
            </a:r>
            <a:r>
              <a:rPr lang="fr-FR" dirty="0"/>
              <a:t> the 3 </a:t>
            </a:r>
            <a:r>
              <a:rPr lang="fr-FR" dirty="0" err="1"/>
              <a:t>yrs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 err="1"/>
              <a:t>Meet</a:t>
            </a:r>
            <a:r>
              <a:rPr lang="fr-FR" dirty="0"/>
              <a:t> </a:t>
            </a:r>
            <a:r>
              <a:rPr lang="fr-FR" dirty="0" err="1"/>
              <a:t>before</a:t>
            </a:r>
            <a:r>
              <a:rPr lang="fr-FR" dirty="0"/>
              <a:t> </a:t>
            </a:r>
            <a:r>
              <a:rPr lang="fr-FR" dirty="0" err="1"/>
              <a:t>each</a:t>
            </a:r>
            <a:r>
              <a:rPr lang="fr-FR" dirty="0"/>
              <a:t> new registration </a:t>
            </a:r>
            <a:r>
              <a:rPr lang="fr-FR" dirty="0" err="1"/>
              <a:t>with</a:t>
            </a:r>
            <a:r>
              <a:rPr lang="fr-FR" dirty="0"/>
              <a:t> a follow-up </a:t>
            </a:r>
            <a:r>
              <a:rPr lang="fr-FR" dirty="0" err="1"/>
              <a:t>committee</a:t>
            </a:r>
            <a:r>
              <a:rPr lang="fr-FR" dirty="0"/>
              <a:t> (Comité de Suivi Individuel). </a:t>
            </a:r>
          </a:p>
          <a:p>
            <a:endParaRPr lang="fr-FR" dirty="0"/>
          </a:p>
          <a:p>
            <a:r>
              <a:rPr lang="fr-FR" dirty="0" err="1"/>
              <a:t>Godfather</a:t>
            </a:r>
            <a:r>
              <a:rPr lang="fr-FR" dirty="0"/>
              <a:t>/</a:t>
            </a:r>
            <a:r>
              <a:rPr lang="fr-FR" dirty="0" err="1"/>
              <a:t>mother</a:t>
            </a:r>
            <a:r>
              <a:rPr lang="fr-FR" dirty="0"/>
              <a:t> in the </a:t>
            </a:r>
            <a:r>
              <a:rPr lang="fr-FR" dirty="0" err="1"/>
              <a:t>labs</a:t>
            </a:r>
            <a:endParaRPr lang="fr-FR" dirty="0"/>
          </a:p>
          <a:p>
            <a:endParaRPr lang="fr-FR" dirty="0"/>
          </a:p>
          <a:p>
            <a:r>
              <a:rPr lang="fr-FR" dirty="0"/>
              <a:t>PhD </a:t>
            </a:r>
            <a:r>
              <a:rPr lang="fr-FR" dirty="0" err="1"/>
              <a:t>conference</a:t>
            </a:r>
            <a:r>
              <a:rPr lang="fr-FR" dirty="0"/>
              <a:t> (once per </a:t>
            </a:r>
            <a:r>
              <a:rPr lang="fr-FR" dirty="0" err="1"/>
              <a:t>year</a:t>
            </a:r>
            <a:r>
              <a:rPr lang="fr-FR" dirty="0"/>
              <a:t>) «  PHENIICS FEST »</a:t>
            </a:r>
          </a:p>
          <a:p>
            <a:endParaRPr lang="fr-FR" dirty="0"/>
          </a:p>
          <a:p>
            <a:r>
              <a:rPr lang="fr-FR" dirty="0"/>
              <a:t>Duration of the </a:t>
            </a:r>
            <a:r>
              <a:rPr lang="fr-FR" dirty="0" err="1"/>
              <a:t>thesis</a:t>
            </a:r>
            <a:r>
              <a:rPr lang="fr-FR" dirty="0"/>
              <a:t> : </a:t>
            </a:r>
            <a:r>
              <a:rPr lang="fr-FR" u="sng" dirty="0"/>
              <a:t>36 </a:t>
            </a:r>
            <a:r>
              <a:rPr lang="fr-FR" u="sng" dirty="0" err="1"/>
              <a:t>months</a:t>
            </a:r>
            <a:endParaRPr lang="fr-FR" u="sng" dirty="0"/>
          </a:p>
          <a:p>
            <a:endParaRPr lang="fr-FR" dirty="0"/>
          </a:p>
          <a:p>
            <a:r>
              <a:rPr lang="fr-FR" dirty="0"/>
              <a:t>Training (ED lectures, </a:t>
            </a:r>
            <a:r>
              <a:rPr lang="fr-FR" dirty="0" err="1"/>
              <a:t>summer</a:t>
            </a:r>
            <a:r>
              <a:rPr lang="fr-FR" dirty="0"/>
              <a:t> </a:t>
            </a:r>
            <a:r>
              <a:rPr lang="fr-FR" dirty="0" err="1"/>
              <a:t>schools</a:t>
            </a:r>
            <a:r>
              <a:rPr lang="fr-FR" dirty="0"/>
              <a:t>, </a:t>
            </a:r>
            <a:r>
              <a:rPr lang="fr-FR" dirty="0" err="1"/>
              <a:t>teaching</a:t>
            </a:r>
            <a:r>
              <a:rPr lang="fr-FR" dirty="0"/>
              <a:t>, </a:t>
            </a:r>
            <a:r>
              <a:rPr lang="fr-FR" dirty="0" err="1"/>
              <a:t>professional</a:t>
            </a:r>
            <a:r>
              <a:rPr lang="fr-FR" dirty="0"/>
              <a:t> insertion workshops …). 25 training </a:t>
            </a:r>
            <a:r>
              <a:rPr lang="fr-FR" dirty="0" err="1"/>
              <a:t>credits</a:t>
            </a:r>
            <a:r>
              <a:rPr lang="fr-FR" dirty="0"/>
              <a:t> (~100 </a:t>
            </a:r>
            <a:r>
              <a:rPr lang="fr-FR" dirty="0" err="1"/>
              <a:t>hours</a:t>
            </a:r>
            <a:r>
              <a:rPr lang="fr-FR" dirty="0"/>
              <a:t>). </a:t>
            </a:r>
          </a:p>
          <a:p>
            <a:endParaRPr lang="fr-FR" dirty="0"/>
          </a:p>
          <a:p>
            <a:r>
              <a:rPr lang="fr-FR" dirty="0"/>
              <a:t>« Mission d’enseignement » if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 to </a:t>
            </a:r>
            <a:r>
              <a:rPr lang="fr-FR" dirty="0" err="1"/>
              <a:t>teach</a:t>
            </a:r>
            <a:r>
              <a:rPr lang="fr-FR" dirty="0"/>
              <a:t>. Inside PHENIICS a full « mission d’enseignement » (64h/</a:t>
            </a:r>
            <a:r>
              <a:rPr lang="fr-FR" dirty="0" err="1"/>
              <a:t>yr</a:t>
            </a:r>
            <a:r>
              <a:rPr lang="fr-FR" dirty="0"/>
              <a:t>, 3 </a:t>
            </a:r>
            <a:r>
              <a:rPr lang="fr-FR" dirty="0" err="1"/>
              <a:t>yrs</a:t>
            </a:r>
            <a:r>
              <a:rPr lang="fr-FR" dirty="0"/>
              <a:t>).</a:t>
            </a:r>
          </a:p>
          <a:p>
            <a:endParaRPr lang="fr-FR" dirty="0"/>
          </a:p>
          <a:p>
            <a:r>
              <a:rPr lang="fr-FR" dirty="0" err="1"/>
              <a:t>Thesis</a:t>
            </a:r>
            <a:r>
              <a:rPr lang="fr-FR" dirty="0"/>
              <a:t> charter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respected</a:t>
            </a:r>
            <a:r>
              <a:rPr lang="fr-FR" dirty="0"/>
              <a:t> in </a:t>
            </a:r>
            <a:r>
              <a:rPr lang="fr-FR" dirty="0" err="1"/>
              <a:t>particular</a:t>
            </a:r>
            <a:r>
              <a:rPr lang="fr-FR" dirty="0"/>
              <a:t> </a:t>
            </a:r>
            <a:r>
              <a:rPr lang="fr-FR" dirty="0" err="1"/>
              <a:t>concerning</a:t>
            </a:r>
            <a:r>
              <a:rPr lang="fr-FR" dirty="0"/>
              <a:t> the </a:t>
            </a:r>
            <a:r>
              <a:rPr lang="fr-FR" dirty="0" err="1"/>
              <a:t>funding</a:t>
            </a:r>
            <a:r>
              <a:rPr lang="fr-FR" dirty="0"/>
              <a:t> (Paris-Saclay </a:t>
            </a:r>
            <a:r>
              <a:rPr lang="fr-FR" dirty="0" err="1"/>
              <a:t>charter+PHENIICS</a:t>
            </a:r>
            <a:r>
              <a:rPr lang="fr-FR" dirty="0"/>
              <a:t> </a:t>
            </a:r>
            <a:r>
              <a:rPr lang="fr-FR" dirty="0" err="1"/>
              <a:t>internal</a:t>
            </a:r>
            <a:r>
              <a:rPr lang="fr-FR" dirty="0"/>
              <a:t> </a:t>
            </a:r>
            <a:r>
              <a:rPr lang="fr-FR" dirty="0" err="1"/>
              <a:t>rules</a:t>
            </a:r>
            <a:r>
              <a:rPr lang="fr-FR" dirty="0"/>
              <a:t>).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0444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After</a:t>
            </a:r>
            <a:r>
              <a:rPr lang="fr-FR" dirty="0"/>
              <a:t> the </a:t>
            </a:r>
            <a:r>
              <a:rPr lang="fr-FR" dirty="0" err="1"/>
              <a:t>Thesis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7907" y="3852917"/>
            <a:ext cx="3562597" cy="25390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32406" y="1319466"/>
            <a:ext cx="73980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Positions in academic institutions and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PhD and Postdoc association created in 2010 (“PhD league”).</a:t>
            </a:r>
          </a:p>
          <a:p>
            <a:r>
              <a:rPr lang="en-US" sz="2800" b="1" dirty="0"/>
              <a:t>(workshop “perspectives” organized each year)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20276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contact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4933" y="2422608"/>
            <a:ext cx="8715436" cy="789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>
                <a:hlinkClick r:id="rId2"/>
              </a:rPr>
              <a:t>ed_pheniics@universite-paris-saclay.fr</a:t>
            </a:r>
            <a:endParaRPr lang="fr-FR" sz="3600" dirty="0"/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910368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0BE534-1EDF-401C-8686-19D86221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reminder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589FAD-2926-4031-BF2E-F8D9F9BDD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426" y="1610157"/>
            <a:ext cx="8715436" cy="5500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FF0000"/>
                </a:solidFill>
              </a:rPr>
              <a:t>everything takes place on </a:t>
            </a:r>
            <a:r>
              <a:rPr lang="en-US" sz="4800" dirty="0" err="1">
                <a:solidFill>
                  <a:srgbClr val="FF0000"/>
                </a:solidFill>
              </a:rPr>
              <a:t>adum</a:t>
            </a:r>
            <a:endParaRPr lang="en-US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dirty="0"/>
              <a:t>(Applications, registrations …)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282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354" y="4063363"/>
            <a:ext cx="2359420" cy="1027548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 flipH="1">
            <a:off x="184646" y="3498796"/>
            <a:ext cx="69986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>
                <a:solidFill>
                  <a:srgbClr val="FF0000"/>
                </a:solidFill>
              </a:rPr>
              <a:t>Subatomic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physics</a:t>
            </a:r>
            <a:r>
              <a:rPr lang="fr-FR" sz="2800" dirty="0">
                <a:solidFill>
                  <a:srgbClr val="FF0000"/>
                </a:solidFill>
              </a:rPr>
              <a:t>, </a:t>
            </a:r>
            <a:r>
              <a:rPr lang="fr-FR" sz="2800" dirty="0" err="1">
                <a:solidFill>
                  <a:srgbClr val="FF0000"/>
                </a:solidFill>
              </a:rPr>
              <a:t>astroparticles</a:t>
            </a:r>
            <a:r>
              <a:rPr lang="fr-FR" sz="2800" dirty="0">
                <a:solidFill>
                  <a:srgbClr val="FF0000"/>
                </a:solidFill>
              </a:rPr>
              <a:t>, </a:t>
            </a:r>
            <a:r>
              <a:rPr lang="fr-FR" sz="2800" dirty="0" err="1">
                <a:solidFill>
                  <a:srgbClr val="FF0000"/>
                </a:solidFill>
              </a:rPr>
              <a:t>cosmology</a:t>
            </a:r>
            <a:r>
              <a:rPr lang="fr-FR" sz="2800" dirty="0">
                <a:solidFill>
                  <a:srgbClr val="FF0000"/>
                </a:solidFill>
              </a:rPr>
              <a:t>, applications and interfaces in one doctoral </a:t>
            </a:r>
            <a:r>
              <a:rPr lang="fr-FR" sz="2800" dirty="0" err="1">
                <a:solidFill>
                  <a:srgbClr val="FF0000"/>
                </a:solidFill>
              </a:rPr>
              <a:t>school</a:t>
            </a:r>
            <a:r>
              <a:rPr lang="fr-FR" sz="2800" dirty="0">
                <a:solidFill>
                  <a:srgbClr val="FF0000"/>
                </a:solidFill>
              </a:rPr>
              <a:t> for Paris-Saclay  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P</a:t>
            </a:r>
            <a:r>
              <a:rPr lang="fr-FR" sz="1800" b="0" dirty="0"/>
              <a:t>articules</a:t>
            </a:r>
            <a:r>
              <a:rPr lang="fr-FR" sz="2400" b="0" dirty="0"/>
              <a:t>, </a:t>
            </a:r>
            <a:r>
              <a:rPr lang="fr-FR" sz="2400" dirty="0"/>
              <a:t>H</a:t>
            </a:r>
            <a:r>
              <a:rPr lang="fr-FR" sz="1800" b="0" dirty="0"/>
              <a:t>adrons</a:t>
            </a:r>
            <a:r>
              <a:rPr lang="fr-FR" sz="2400" b="0" dirty="0"/>
              <a:t>, </a:t>
            </a:r>
            <a:r>
              <a:rPr lang="fr-FR" sz="2400" dirty="0"/>
              <a:t>E</a:t>
            </a:r>
            <a:r>
              <a:rPr lang="fr-FR" sz="1800" b="0" dirty="0"/>
              <a:t>nergie</a:t>
            </a:r>
            <a:r>
              <a:rPr lang="fr-FR" sz="2400" b="0" dirty="0"/>
              <a:t>, </a:t>
            </a:r>
            <a:r>
              <a:rPr lang="fr-FR" sz="2400" dirty="0"/>
              <a:t>N</a:t>
            </a:r>
            <a:r>
              <a:rPr lang="fr-FR" sz="1800" b="0" dirty="0"/>
              <a:t>oyau</a:t>
            </a:r>
            <a:r>
              <a:rPr lang="fr-FR" sz="2400" b="0" dirty="0"/>
              <a:t>, </a:t>
            </a:r>
            <a:r>
              <a:rPr lang="fr-FR" sz="2400" dirty="0"/>
              <a:t>I</a:t>
            </a:r>
            <a:r>
              <a:rPr lang="fr-FR" sz="1800" b="0" dirty="0"/>
              <a:t>nstrumentation</a:t>
            </a:r>
            <a:r>
              <a:rPr lang="fr-FR" sz="2400" b="0" dirty="0"/>
              <a:t>, </a:t>
            </a:r>
            <a:r>
              <a:rPr lang="fr-FR" sz="2400" dirty="0"/>
              <a:t>I</a:t>
            </a:r>
            <a:r>
              <a:rPr lang="fr-FR" sz="1800" b="0" dirty="0"/>
              <a:t>magerie</a:t>
            </a:r>
            <a:r>
              <a:rPr lang="fr-FR" sz="2400" b="0" dirty="0"/>
              <a:t>, </a:t>
            </a:r>
            <a:r>
              <a:rPr lang="fr-FR" sz="2400" dirty="0"/>
              <a:t>C</a:t>
            </a:r>
            <a:r>
              <a:rPr lang="fr-FR" sz="1800" b="0" dirty="0"/>
              <a:t>osmos</a:t>
            </a:r>
            <a:r>
              <a:rPr lang="fr-FR" sz="2400" b="0" dirty="0"/>
              <a:t> </a:t>
            </a:r>
            <a:r>
              <a:rPr lang="fr-FR" sz="1800" b="0" dirty="0"/>
              <a:t>et</a:t>
            </a:r>
            <a:r>
              <a:rPr lang="fr-FR" sz="2400" b="0" dirty="0"/>
              <a:t> </a:t>
            </a:r>
            <a:r>
              <a:rPr lang="fr-FR" sz="2400" dirty="0"/>
              <a:t>S</a:t>
            </a:r>
            <a:r>
              <a:rPr lang="fr-FR" sz="1800" b="0" dirty="0"/>
              <a:t>imulation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0" y="859548"/>
            <a:ext cx="3667355" cy="275051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784965" y="5855827"/>
            <a:ext cx="603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Google « </a:t>
            </a:r>
            <a:r>
              <a:rPr lang="fr-FR" sz="2400" b="1" dirty="0" err="1"/>
              <a:t>pheniics</a:t>
            </a:r>
            <a:r>
              <a:rPr lang="fr-FR" sz="2400" b="1" dirty="0"/>
              <a:t> » to </a:t>
            </a:r>
            <a:r>
              <a:rPr lang="fr-FR" sz="2400" b="1" dirty="0" err="1"/>
              <a:t>easily</a:t>
            </a:r>
            <a:r>
              <a:rPr lang="fr-FR" sz="2400" b="1" dirty="0"/>
              <a:t> </a:t>
            </a:r>
            <a:r>
              <a:rPr lang="fr-FR" sz="2400" b="1" dirty="0" err="1"/>
              <a:t>find</a:t>
            </a:r>
            <a:r>
              <a:rPr lang="fr-FR" sz="2400" b="1" dirty="0"/>
              <a:t> </a:t>
            </a:r>
            <a:r>
              <a:rPr lang="fr-FR" sz="2400" b="1" dirty="0" err="1"/>
              <a:t>our</a:t>
            </a:r>
            <a:r>
              <a:rPr lang="fr-FR" sz="2400" b="1" dirty="0"/>
              <a:t> web site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325" y="5296398"/>
            <a:ext cx="9040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https://www.universite-paris-saclay.fr/ecoles-doctorales/particules-hadrons-energie-noyau-instrumentation-imagerie-cosmos-et-simulation-pheniics</a:t>
            </a:r>
          </a:p>
        </p:txBody>
      </p:sp>
    </p:spTree>
    <p:extLst>
      <p:ext uri="{BB962C8B-B14F-4D97-AF65-F5344CB8AC3E}">
        <p14:creationId xmlns:p14="http://schemas.microsoft.com/office/powerpoint/2010/main" val="394440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2345" y="868322"/>
            <a:ext cx="5860431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latin typeface="Times New Roman"/>
                <a:cs typeface="Times New Roman"/>
              </a:rPr>
              <a:t>PHENIICS</a:t>
            </a:r>
          </a:p>
          <a:p>
            <a:pPr algn="ctr"/>
            <a:r>
              <a:rPr lang="fr-FR" b="1" dirty="0"/>
              <a:t>Particules, Hadrons, Energie, Noyau,</a:t>
            </a:r>
          </a:p>
          <a:p>
            <a:pPr algn="ctr"/>
            <a:r>
              <a:rPr lang="fr-FR" b="1" dirty="0"/>
              <a:t>Instrumentation, Imagerie, Cosmos et Simulation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7352" y="2966124"/>
            <a:ext cx="62466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err="1"/>
              <a:t>Astroparticles</a:t>
            </a:r>
            <a:r>
              <a:rPr lang="en-US" b="1" dirty="0"/>
              <a:t> and Cosmology</a:t>
            </a:r>
          </a:p>
          <a:p>
            <a:pPr marL="285750" lvl="0" indent="-285750">
              <a:buFont typeface="Arial"/>
              <a:buChar char="•"/>
            </a:pPr>
            <a:r>
              <a:rPr lang="en-US" b="1" dirty="0"/>
              <a:t>Nuclear Astrophysics </a:t>
            </a:r>
          </a:p>
          <a:p>
            <a:pPr marL="285750" lvl="0" indent="-285750">
              <a:buFont typeface="Arial"/>
              <a:buChar char="•"/>
            </a:pPr>
            <a:r>
              <a:rPr lang="en-US" b="1" dirty="0"/>
              <a:t>Sciences for Nuclear Fuel Cycle, Radioprotection and radiochemistry</a:t>
            </a:r>
          </a:p>
          <a:p>
            <a:pPr marL="285750" lvl="0" indent="-285750">
              <a:buFont typeface="Arial"/>
              <a:buChar char="•"/>
            </a:pPr>
            <a:r>
              <a:rPr lang="en-US" b="1" dirty="0"/>
              <a:t>Nuclear Energy</a:t>
            </a:r>
          </a:p>
          <a:p>
            <a:pPr marL="285750" lvl="0" indent="-285750">
              <a:buFont typeface="Arial"/>
              <a:buChar char="•"/>
            </a:pPr>
            <a:r>
              <a:rPr lang="en-US" b="1" dirty="0"/>
              <a:t>Medical Imaging </a:t>
            </a:r>
          </a:p>
          <a:p>
            <a:pPr marL="285750" lvl="0" indent="-285750">
              <a:buFont typeface="Arial"/>
              <a:buChar char="•"/>
            </a:pPr>
            <a:r>
              <a:rPr lang="en-US" b="1" dirty="0"/>
              <a:t>Physics for Instrumentation</a:t>
            </a:r>
          </a:p>
          <a:p>
            <a:pPr marL="285750" lvl="0" indent="-285750">
              <a:buFont typeface="Arial"/>
              <a:buChar char="•"/>
            </a:pPr>
            <a:r>
              <a:rPr lang="en-US" b="1" dirty="0"/>
              <a:t>Accelerator Physics </a:t>
            </a:r>
          </a:p>
          <a:p>
            <a:pPr marL="285750" lvl="0" indent="-285750">
              <a:buFont typeface="Arial"/>
              <a:buChar char="•"/>
            </a:pPr>
            <a:r>
              <a:rPr lang="en-US" b="1" dirty="0"/>
              <a:t>Particle Physics</a:t>
            </a:r>
          </a:p>
          <a:p>
            <a:pPr marL="285750" lvl="0" indent="-285750">
              <a:buFont typeface="Arial"/>
              <a:buChar char="•"/>
            </a:pPr>
            <a:r>
              <a:rPr lang="en-US" b="1" dirty="0"/>
              <a:t>Nuclear Physics</a:t>
            </a:r>
          </a:p>
          <a:p>
            <a:pPr marL="285750" lvl="0" indent="-285750">
              <a:buFont typeface="Arial"/>
              <a:buChar char="•"/>
            </a:pPr>
            <a:r>
              <a:rPr lang="en-US" b="1" dirty="0"/>
              <a:t>Physics for Health</a:t>
            </a:r>
          </a:p>
          <a:p>
            <a:pPr marL="285750" lvl="0" indent="-285750">
              <a:buFont typeface="Arial"/>
              <a:buChar char="•"/>
            </a:pPr>
            <a:r>
              <a:rPr lang="en-US" b="1" dirty="0"/>
              <a:t>Materials Science</a:t>
            </a:r>
          </a:p>
        </p:txBody>
      </p:sp>
      <p:sp>
        <p:nvSpPr>
          <p:cNvPr id="2" name="Triangle isocèle 1"/>
          <p:cNvSpPr/>
          <p:nvPr/>
        </p:nvSpPr>
        <p:spPr>
          <a:xfrm>
            <a:off x="1484744" y="2012775"/>
            <a:ext cx="6079841" cy="761599"/>
          </a:xfrm>
          <a:prstGeom prst="triangle">
            <a:avLst/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489544" y="2876374"/>
            <a:ext cx="6075041" cy="3601820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Scientific contour</a:t>
            </a:r>
          </a:p>
        </p:txBody>
      </p:sp>
    </p:spTree>
    <p:extLst>
      <p:ext uri="{BB962C8B-B14F-4D97-AF65-F5344CB8AC3E}">
        <p14:creationId xmlns:p14="http://schemas.microsoft.com/office/powerpoint/2010/main" val="194777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LABS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613" y="2835375"/>
            <a:ext cx="784335" cy="6392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425" y="1296807"/>
            <a:ext cx="1127738" cy="8085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466" y="4328381"/>
            <a:ext cx="1299633" cy="866422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3266873" y="1956194"/>
            <a:ext cx="2716691" cy="2716691"/>
          </a:xfrm>
          <a:prstGeom prst="ellipse">
            <a:avLst/>
          </a:prstGeom>
          <a:noFill/>
          <a:ln w="3175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392124" y="3474608"/>
            <a:ext cx="1428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DAM,DEN,DRT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/>
          <a:srcRect l="53434" r="-57010"/>
          <a:stretch/>
        </p:blipFill>
        <p:spPr>
          <a:xfrm>
            <a:off x="2595357" y="2478196"/>
            <a:ext cx="2637226" cy="108806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846417" y="3415861"/>
            <a:ext cx="958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/>
              <a:t>Irfu</a:t>
            </a:r>
            <a:endParaRPr lang="fr-FR" sz="2800" b="1" dirty="0"/>
          </a:p>
        </p:txBody>
      </p:sp>
      <p:sp>
        <p:nvSpPr>
          <p:cNvPr id="16" name="Ellipse 15"/>
          <p:cNvSpPr/>
          <p:nvPr/>
        </p:nvSpPr>
        <p:spPr>
          <a:xfrm>
            <a:off x="2157387" y="1010869"/>
            <a:ext cx="4986820" cy="4986820"/>
          </a:xfrm>
          <a:prstGeom prst="ellipse">
            <a:avLst/>
          </a:prstGeom>
          <a:noFill/>
          <a:ln w="3175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3894950" y="2835375"/>
            <a:ext cx="1427218" cy="7308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PHENIICS</a:t>
            </a:r>
            <a:endParaRPr lang="fr-F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348" y="3991015"/>
            <a:ext cx="2857500" cy="1419225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53121" y="6211669"/>
            <a:ext cx="8303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DAM-DIF, DEN-DANS, IAS, </a:t>
            </a:r>
            <a:r>
              <a:rPr lang="fr-FR" b="1" dirty="0">
                <a:solidFill>
                  <a:srgbClr val="FF0000"/>
                </a:solidFill>
              </a:rPr>
              <a:t>IJCLAB</a:t>
            </a:r>
          </a:p>
          <a:p>
            <a:pPr algn="ctr"/>
            <a:r>
              <a:rPr lang="fr-FR" b="1" dirty="0"/>
              <a:t>DSM-IRFU (SACM, SEDI, SIS, </a:t>
            </a:r>
            <a:r>
              <a:rPr lang="fr-FR" b="1" dirty="0" err="1"/>
              <a:t>DPhN</a:t>
            </a:r>
            <a:r>
              <a:rPr lang="fr-FR" b="1" dirty="0"/>
              <a:t>, </a:t>
            </a:r>
            <a:r>
              <a:rPr lang="fr-FR" b="1" dirty="0" err="1"/>
              <a:t>DPhP</a:t>
            </a:r>
            <a:r>
              <a:rPr lang="fr-FR" b="1" dirty="0"/>
              <a:t>), IRSN, DRT-LIST, Soleil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DC1FDE7-E9E3-40EE-AB93-838F457488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9866" y="1378161"/>
            <a:ext cx="1373361" cy="35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6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74373" y="1534538"/>
            <a:ext cx="856689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All </a:t>
            </a:r>
            <a:r>
              <a:rPr lang="fr-FR" sz="2000" b="1" dirty="0" err="1"/>
              <a:t>labs</a:t>
            </a:r>
            <a:r>
              <a:rPr lang="fr-FR" sz="2000" b="1" dirty="0"/>
              <a:t> ~ 500 </a:t>
            </a:r>
            <a:r>
              <a:rPr lang="fr-FR" sz="2000" b="1" dirty="0" err="1"/>
              <a:t>physicists</a:t>
            </a:r>
            <a:endParaRPr lang="fr-FR" sz="2000" b="1" dirty="0"/>
          </a:p>
          <a:p>
            <a:r>
              <a:rPr lang="fr-FR" sz="2000" b="1" dirty="0"/>
              <a:t>~ 300 HDR </a:t>
            </a:r>
            <a:r>
              <a:rPr lang="fr-FR" sz="2000" b="1" dirty="0">
                <a:sym typeface="Symbol"/>
              </a:rPr>
              <a:t></a:t>
            </a:r>
            <a:r>
              <a:rPr lang="fr-FR" sz="2000" b="1" dirty="0"/>
              <a:t> 300 PhD </a:t>
            </a:r>
            <a:r>
              <a:rPr lang="fr-FR" sz="2000" b="1" dirty="0" err="1"/>
              <a:t>Directors</a:t>
            </a:r>
            <a:endParaRPr lang="fr-FR" sz="2000" b="1" dirty="0"/>
          </a:p>
          <a:p>
            <a:endParaRPr lang="fr-FR" sz="2000" b="1" dirty="0"/>
          </a:p>
          <a:p>
            <a:r>
              <a:rPr lang="fr-FR" sz="2000" b="1" dirty="0"/>
              <a:t>ED PHENIICS</a:t>
            </a:r>
          </a:p>
          <a:p>
            <a:r>
              <a:rPr lang="fr-FR" sz="2000" b="1" dirty="0"/>
              <a:t>~ 200 </a:t>
            </a:r>
            <a:r>
              <a:rPr lang="fr-FR" sz="2000" b="1" dirty="0" err="1"/>
              <a:t>PhD</a:t>
            </a:r>
            <a:r>
              <a:rPr lang="fr-FR" sz="2000" b="1" dirty="0"/>
              <a:t> </a:t>
            </a:r>
            <a:r>
              <a:rPr lang="fr-FR" sz="2000" b="1" dirty="0" err="1"/>
              <a:t>students</a:t>
            </a:r>
            <a:r>
              <a:rPr lang="fr-FR" sz="2000" b="1" dirty="0"/>
              <a:t> (50-60 new </a:t>
            </a:r>
            <a:r>
              <a:rPr lang="fr-FR" sz="2000" b="1" dirty="0" err="1"/>
              <a:t>PhD</a:t>
            </a:r>
            <a:r>
              <a:rPr lang="fr-FR" sz="2000" b="1" dirty="0"/>
              <a:t> </a:t>
            </a:r>
            <a:r>
              <a:rPr lang="fr-FR" sz="2000" b="1" dirty="0" err="1"/>
              <a:t>students</a:t>
            </a:r>
            <a:r>
              <a:rPr lang="fr-FR" sz="2000" b="1" dirty="0"/>
              <a:t> </a:t>
            </a:r>
            <a:r>
              <a:rPr lang="fr-FR" sz="2000" b="1" dirty="0" err="1"/>
              <a:t>each</a:t>
            </a:r>
            <a:r>
              <a:rPr lang="fr-FR" sz="2000" b="1" dirty="0"/>
              <a:t> </a:t>
            </a:r>
            <a:r>
              <a:rPr lang="fr-FR" sz="2000" b="1" dirty="0" err="1"/>
              <a:t>year</a:t>
            </a:r>
            <a:r>
              <a:rPr lang="fr-FR" sz="2000" b="1" dirty="0"/>
              <a:t>)</a:t>
            </a:r>
          </a:p>
          <a:p>
            <a:endParaRPr lang="fr-FR" sz="2000" b="1" dirty="0"/>
          </a:p>
          <a:p>
            <a:r>
              <a:rPr lang="fr-FR" sz="2000" b="1" dirty="0"/>
              <a:t>New </a:t>
            </a:r>
            <a:r>
              <a:rPr lang="fr-FR" sz="2000" b="1" dirty="0" err="1"/>
              <a:t>PhD</a:t>
            </a:r>
            <a:r>
              <a:rPr lang="fr-FR" sz="2000" b="1" dirty="0"/>
              <a:t> </a:t>
            </a:r>
            <a:r>
              <a:rPr lang="fr-FR" sz="2000" b="1" dirty="0" err="1"/>
              <a:t>students</a:t>
            </a:r>
            <a:r>
              <a:rPr lang="fr-FR" sz="2000" b="1" dirty="0"/>
              <a:t> </a:t>
            </a:r>
            <a:r>
              <a:rPr lang="fr-FR" sz="2000" b="1" dirty="0" err="1"/>
              <a:t>origins</a:t>
            </a:r>
            <a:r>
              <a:rPr lang="fr-FR" sz="2000" b="1" dirty="0"/>
              <a:t> :</a:t>
            </a:r>
          </a:p>
          <a:p>
            <a:r>
              <a:rPr lang="fr-FR" sz="2000" b="1" dirty="0"/>
              <a:t>1/3 </a:t>
            </a:r>
            <a:r>
              <a:rPr lang="fr-FR" sz="2000" b="1" dirty="0" err="1"/>
              <a:t>from</a:t>
            </a:r>
            <a:r>
              <a:rPr lang="fr-FR" sz="2000" b="1" dirty="0"/>
              <a:t> </a:t>
            </a:r>
            <a:r>
              <a:rPr lang="fr-FR" sz="2000" b="1" dirty="0" err="1"/>
              <a:t>abroad</a:t>
            </a:r>
            <a:endParaRPr lang="fr-FR" sz="2000" b="1" dirty="0"/>
          </a:p>
          <a:p>
            <a:r>
              <a:rPr lang="fr-FR" sz="2000" b="1" dirty="0"/>
              <a:t>2/3 </a:t>
            </a:r>
            <a:r>
              <a:rPr lang="fr-FR" sz="2000" b="1" dirty="0" err="1"/>
              <a:t>from</a:t>
            </a:r>
            <a:r>
              <a:rPr lang="fr-FR" sz="2000" b="1" dirty="0"/>
              <a:t> Master2 in France (</a:t>
            </a:r>
            <a:r>
              <a:rPr lang="fr-FR" sz="2000" b="1" dirty="0" err="1"/>
              <a:t>among</a:t>
            </a:r>
            <a:r>
              <a:rPr lang="fr-FR" sz="2000" b="1" dirty="0"/>
              <a:t> </a:t>
            </a:r>
            <a:r>
              <a:rPr lang="fr-FR" sz="2000" b="1" dirty="0" err="1"/>
              <a:t>them</a:t>
            </a:r>
            <a:r>
              <a:rPr lang="fr-FR" sz="2000" b="1" dirty="0"/>
              <a:t> ~ one </a:t>
            </a:r>
            <a:r>
              <a:rPr lang="fr-FR" sz="2000" b="1" dirty="0" err="1"/>
              <a:t>half</a:t>
            </a:r>
            <a:r>
              <a:rPr lang="fr-FR" sz="2000" b="1" dirty="0"/>
              <a:t> </a:t>
            </a:r>
            <a:r>
              <a:rPr lang="fr-FR" sz="2000" b="1" dirty="0" err="1"/>
              <a:t>from</a:t>
            </a:r>
            <a:r>
              <a:rPr lang="fr-FR" sz="2000" b="1" dirty="0"/>
              <a:t> Paris-Saclay masters)</a:t>
            </a:r>
          </a:p>
          <a:p>
            <a:endParaRPr lang="fr-FR" sz="2000" b="1" dirty="0"/>
          </a:p>
          <a:p>
            <a:endParaRPr lang="fr-FR" sz="2000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>
                <a:cs typeface="Times New Roman"/>
              </a:rPr>
              <a:t>Demography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395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Directorate</a:t>
            </a:r>
            <a:r>
              <a:rPr lang="fr-FR" dirty="0"/>
              <a:t> (director+3 </a:t>
            </a:r>
            <a:r>
              <a:rPr lang="fr-FR" dirty="0" err="1"/>
              <a:t>deputy</a:t>
            </a:r>
            <a:r>
              <a:rPr lang="fr-FR" dirty="0"/>
              <a:t> </a:t>
            </a:r>
            <a:r>
              <a:rPr lang="fr-FR" dirty="0" err="1"/>
              <a:t>directors</a:t>
            </a:r>
            <a:r>
              <a:rPr lang="fr-FR" dirty="0"/>
              <a:t>)</a:t>
            </a:r>
          </a:p>
          <a:p>
            <a:r>
              <a:rPr lang="fr-FR" dirty="0"/>
              <a:t>Patrice Hello (IJCLAB, pôle </a:t>
            </a:r>
            <a:r>
              <a:rPr lang="fr-FR" dirty="0" err="1"/>
              <a:t>astro</a:t>
            </a:r>
            <a:r>
              <a:rPr lang="fr-FR" dirty="0"/>
              <a:t>-cosmo)</a:t>
            </a:r>
          </a:p>
          <a:p>
            <a:r>
              <a:rPr lang="fr-FR" u="sng" dirty="0"/>
              <a:t>David </a:t>
            </a:r>
            <a:r>
              <a:rPr lang="fr-FR" u="sng" dirty="0" err="1"/>
              <a:t>Verney</a:t>
            </a:r>
            <a:r>
              <a:rPr lang="fr-FR" u="sng" dirty="0"/>
              <a:t> </a:t>
            </a:r>
            <a:r>
              <a:rPr lang="fr-FR" dirty="0"/>
              <a:t>(IJCLAB, pôle nucléaire)</a:t>
            </a:r>
          </a:p>
          <a:p>
            <a:r>
              <a:rPr lang="fr-FR" dirty="0"/>
              <a:t>Guillaume Mention (CEA IRFU </a:t>
            </a:r>
            <a:r>
              <a:rPr lang="fr-FR" dirty="0" err="1"/>
              <a:t>DPhN</a:t>
            </a:r>
            <a:r>
              <a:rPr lang="fr-FR" dirty="0"/>
              <a:t>)</a:t>
            </a:r>
          </a:p>
          <a:p>
            <a:r>
              <a:rPr lang="fr-FR" dirty="0" err="1"/>
              <a:t>Dider</a:t>
            </a:r>
            <a:r>
              <a:rPr lang="fr-FR" dirty="0"/>
              <a:t> Franck (IRSN)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Council 26 </a:t>
            </a:r>
            <a:r>
              <a:rPr lang="fr-FR" dirty="0" err="1"/>
              <a:t>members</a:t>
            </a:r>
            <a:r>
              <a:rPr lang="fr-FR" dirty="0"/>
              <a:t>, 5 PhD </a:t>
            </a:r>
            <a:r>
              <a:rPr lang="fr-FR" dirty="0" err="1"/>
              <a:t>representatives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591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Doctoral </a:t>
            </a:r>
            <a:r>
              <a:rPr lang="fr-FR" dirty="0" err="1"/>
              <a:t>School</a:t>
            </a:r>
            <a:r>
              <a:rPr lang="fr-FR" dirty="0"/>
              <a:t> Grants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92933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~</a:t>
            </a:r>
            <a:r>
              <a:rPr lang="en-US" sz="2400" u="sng" dirty="0">
                <a:solidFill>
                  <a:srgbClr val="FF0000"/>
                </a:solidFill>
              </a:rPr>
              <a:t>15 grants </a:t>
            </a:r>
            <a:r>
              <a:rPr lang="en-US" sz="2400" dirty="0">
                <a:solidFill>
                  <a:srgbClr val="FF0000"/>
                </a:solidFill>
              </a:rPr>
              <a:t>given by </a:t>
            </a:r>
            <a:r>
              <a:rPr lang="en-US" sz="2400" dirty="0" err="1">
                <a:solidFill>
                  <a:srgbClr val="FF0000"/>
                </a:solidFill>
              </a:rPr>
              <a:t>UPSaclay</a:t>
            </a:r>
            <a:r>
              <a:rPr lang="en-US" sz="2400" dirty="0">
                <a:solidFill>
                  <a:srgbClr val="FF0000"/>
                </a:solidFill>
              </a:rPr>
              <a:t> (MESRI)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All subjects </a:t>
            </a:r>
            <a:r>
              <a:rPr lang="en-US" sz="2400" dirty="0"/>
              <a:t>are being collected and are online on ADUM</a:t>
            </a:r>
          </a:p>
          <a:p>
            <a:pPr marL="0" indent="0">
              <a:buNone/>
            </a:pPr>
            <a:r>
              <a:rPr lang="fr-FR" dirty="0"/>
              <a:t>		</a:t>
            </a:r>
            <a:r>
              <a:rPr lang="fr-FR" dirty="0">
                <a:hlinkClick r:id="rId2"/>
              </a:rPr>
              <a:t>https://adum.fr/</a:t>
            </a:r>
            <a:endParaRPr lang="fr-FR" dirty="0"/>
          </a:p>
          <a:p>
            <a:pPr marL="0" indent="0">
              <a:buNone/>
            </a:pPr>
            <a:r>
              <a:rPr lang="fr-FR" sz="2000" dirty="0"/>
              <a:t>(and </a:t>
            </a:r>
            <a:r>
              <a:rPr lang="fr-FR" sz="2000" dirty="0" err="1"/>
              <a:t>will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online on </a:t>
            </a:r>
            <a:r>
              <a:rPr lang="fr-FR" sz="2000" dirty="0" err="1"/>
              <a:t>our</a:t>
            </a:r>
            <a:r>
              <a:rPr lang="fr-FR" sz="2000" dirty="0"/>
              <a:t> web site as </a:t>
            </a:r>
            <a:r>
              <a:rPr lang="fr-FR" sz="2000" dirty="0" err="1"/>
              <a:t>well</a:t>
            </a:r>
            <a:r>
              <a:rPr lang="fr-FR" sz="2000" dirty="0"/>
              <a:t>)</a:t>
            </a:r>
          </a:p>
          <a:p>
            <a:pPr marL="0" indent="0">
              <a:buNone/>
            </a:pPr>
            <a:r>
              <a:rPr lang="fr-FR" sz="1600" i="1" dirty="0" err="1"/>
              <a:t>Validated</a:t>
            </a:r>
            <a:r>
              <a:rPr lang="fr-FR" sz="1600" i="1" dirty="0"/>
              <a:t> by </a:t>
            </a:r>
            <a:r>
              <a:rPr lang="fr-FR" sz="1600" i="1" dirty="0" err="1"/>
              <a:t>Lab</a:t>
            </a:r>
            <a:r>
              <a:rPr lang="fr-FR" sz="1600" i="1" dirty="0"/>
              <a:t> </a:t>
            </a:r>
            <a:r>
              <a:rPr lang="fr-FR" sz="1600" i="1" dirty="0" err="1"/>
              <a:t>directors</a:t>
            </a:r>
            <a:r>
              <a:rPr lang="fr-FR" sz="1600" i="1" dirty="0"/>
              <a:t> and by the Doctoral </a:t>
            </a:r>
            <a:r>
              <a:rPr lang="fr-FR" sz="1600" i="1" dirty="0" err="1"/>
              <a:t>School</a:t>
            </a:r>
            <a:r>
              <a:rPr lang="fr-FR" sz="1600" i="1" dirty="0"/>
              <a:t>.</a:t>
            </a:r>
          </a:p>
          <a:p>
            <a:pPr marL="0" indent="0">
              <a:buNone/>
            </a:pPr>
            <a:endParaRPr lang="fr-FR" sz="1600" i="1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0" y="2957802"/>
            <a:ext cx="8929718" cy="342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defTabSz="914400">
              <a:buNone/>
            </a:pPr>
            <a:endParaRPr lang="en-US" sz="1500" b="1" u="sng" dirty="0"/>
          </a:p>
          <a:p>
            <a:pPr marL="457200" lvl="1" indent="0" defTabSz="914400">
              <a:buNone/>
            </a:pPr>
            <a:r>
              <a:rPr lang="en-US" b="1" u="sng" dirty="0"/>
              <a:t>PLANNING :</a:t>
            </a:r>
          </a:p>
          <a:p>
            <a:pPr lvl="1" defTabSz="914400"/>
            <a:r>
              <a:rPr lang="en-US" dirty="0"/>
              <a:t>From now to May 2024</a:t>
            </a:r>
          </a:p>
          <a:p>
            <a:pPr lvl="2" defTabSz="914400"/>
            <a:r>
              <a:rPr lang="en-US" dirty="0"/>
              <a:t>Call for applications.  Applications closed by ~mid May.</a:t>
            </a:r>
          </a:p>
          <a:p>
            <a:pPr lvl="2" defTabSz="914400"/>
            <a:r>
              <a:rPr lang="en-US" i="1" u="sng" dirty="0">
                <a:solidFill>
                  <a:srgbClr val="FF0000"/>
                </a:solidFill>
              </a:rPr>
              <a:t>ONE SINGLE APPLICATION</a:t>
            </a:r>
            <a:endParaRPr lang="en-US" u="sng" dirty="0"/>
          </a:p>
          <a:p>
            <a:pPr lvl="1" defTabSz="914400"/>
            <a:r>
              <a:rPr lang="en-US"/>
              <a:t>May 2024</a:t>
            </a:r>
            <a:endParaRPr lang="en-US" dirty="0"/>
          </a:p>
          <a:p>
            <a:pPr lvl="2" defTabSz="914400"/>
            <a:r>
              <a:rPr lang="en-US" dirty="0"/>
              <a:t>Preselection of the best applications </a:t>
            </a:r>
          </a:p>
          <a:p>
            <a:pPr lvl="2" defTabSz="914400"/>
            <a:r>
              <a:rPr lang="en-US" dirty="0"/>
              <a:t>20-minutes interview with candidates. PhD students as observers. </a:t>
            </a:r>
            <a:r>
              <a:rPr lang="en-US" b="1" dirty="0">
                <a:solidFill>
                  <a:srgbClr val="FF0000"/>
                </a:solidFill>
              </a:rPr>
              <a:t>May 29-30-31</a:t>
            </a:r>
            <a:r>
              <a:rPr lang="en-US" dirty="0"/>
              <a:t>.</a:t>
            </a:r>
          </a:p>
          <a:p>
            <a:pPr lvl="2" defTabSz="914400"/>
            <a:r>
              <a:rPr lang="en-US" dirty="0"/>
              <a:t>Ranking and Distribution of ED grants</a:t>
            </a:r>
            <a:endParaRPr lang="en-US" sz="1200" dirty="0"/>
          </a:p>
          <a:p>
            <a:pPr defTabSz="914400"/>
            <a:r>
              <a:rPr lang="en-US" sz="2400" dirty="0">
                <a:solidFill>
                  <a:srgbClr val="FF0000"/>
                </a:solidFill>
              </a:rPr>
              <a:t>Contact the teams for other grant sources</a:t>
            </a:r>
            <a:endParaRPr lang="en-US" sz="1200" dirty="0"/>
          </a:p>
          <a:p>
            <a:pPr defTabSz="914400"/>
            <a:r>
              <a:rPr lang="en-US" sz="2400" dirty="0">
                <a:solidFill>
                  <a:srgbClr val="FF0000"/>
                </a:solidFill>
              </a:rPr>
              <a:t>Candidates must register on ADUM for applying.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851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Various</a:t>
            </a:r>
            <a:r>
              <a:rPr lang="fr-FR" dirty="0"/>
              <a:t> </a:t>
            </a:r>
            <a:r>
              <a:rPr lang="fr-FR" dirty="0" err="1"/>
              <a:t>grant</a:t>
            </a:r>
            <a:r>
              <a:rPr lang="fr-FR" dirty="0"/>
              <a:t> sources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052474"/>
            <a:ext cx="8715436" cy="5500726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ED (concours de l'ED)</a:t>
            </a:r>
          </a:p>
          <a:p>
            <a:r>
              <a:rPr lang="fr-FR" dirty="0"/>
              <a:t>CFR (CEA)</a:t>
            </a:r>
          </a:p>
          <a:p>
            <a:r>
              <a:rPr lang="fr-FR" dirty="0"/>
              <a:t>CNRS/IN2P3</a:t>
            </a:r>
          </a:p>
          <a:p>
            <a:r>
              <a:rPr lang="fr-FR" dirty="0"/>
              <a:t>ANR  / ERC</a:t>
            </a:r>
          </a:p>
          <a:p>
            <a:r>
              <a:rPr lang="fr-FR" dirty="0"/>
              <a:t>CSC (</a:t>
            </a:r>
            <a:r>
              <a:rPr lang="fr-FR" dirty="0" err="1"/>
              <a:t>Chinese</a:t>
            </a:r>
            <a:r>
              <a:rPr lang="fr-FR" dirty="0"/>
              <a:t> </a:t>
            </a:r>
            <a:r>
              <a:rPr lang="fr-FR" dirty="0" err="1"/>
              <a:t>Scholarship</a:t>
            </a:r>
            <a:r>
              <a:rPr lang="fr-FR" dirty="0"/>
              <a:t> Council)</a:t>
            </a:r>
          </a:p>
          <a:p>
            <a:r>
              <a:rPr lang="fr-FR" dirty="0"/>
              <a:t>IDEX Paris-Saclay</a:t>
            </a:r>
          </a:p>
          <a:p>
            <a:r>
              <a:rPr lang="fr-FR" dirty="0"/>
              <a:t>Ile de France: DIM (ACAV, ...) et Hors-DIM</a:t>
            </a:r>
          </a:p>
          <a:p>
            <a:r>
              <a:rPr lang="fr-FR" dirty="0"/>
              <a:t>LAB </a:t>
            </a:r>
            <a:r>
              <a:rPr lang="fr-FR" dirty="0" err="1"/>
              <a:t>fundings</a:t>
            </a:r>
            <a:r>
              <a:rPr lang="fr-FR" dirty="0"/>
              <a:t> (CNRS) / CTBU (CEA)</a:t>
            </a:r>
          </a:p>
          <a:p>
            <a:r>
              <a:rPr lang="fr-FR" dirty="0" err="1"/>
              <a:t>Cifre</a:t>
            </a:r>
            <a:endParaRPr lang="fr-FR" dirty="0"/>
          </a:p>
          <a:p>
            <a:r>
              <a:rPr lang="fr-FR" dirty="0"/>
              <a:t>Instituts et fondations: CNES, CFM, DGA</a:t>
            </a:r>
          </a:p>
          <a:p>
            <a:r>
              <a:rPr lang="fr-FR" dirty="0" err="1"/>
              <a:t>MoU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countries.</a:t>
            </a:r>
          </a:p>
          <a:p>
            <a:r>
              <a:rPr lang="fr-FR" dirty="0"/>
              <a:t>Contrats doctoraux handicap</a:t>
            </a:r>
          </a:p>
          <a:p>
            <a:r>
              <a:rPr lang="fr-FR" dirty="0"/>
              <a:t>AMN et AMX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ED PHENIICS OFFERS « ONLY » 15 GRANTS (for ~ 60 new PhD </a:t>
            </a:r>
            <a:r>
              <a:rPr lang="fr-FR" dirty="0" err="1"/>
              <a:t>Students</a:t>
            </a:r>
            <a:r>
              <a:rPr lang="fr-FR" dirty="0"/>
              <a:t> / </a:t>
            </a:r>
            <a:r>
              <a:rPr lang="fr-FR" dirty="0" err="1"/>
              <a:t>year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=&gt; </a:t>
            </a:r>
            <a:r>
              <a:rPr lang="fr-FR" dirty="0" err="1"/>
              <a:t>Mandatory</a:t>
            </a:r>
            <a:r>
              <a:rPr lang="fr-FR" dirty="0"/>
              <a:t> (for </a:t>
            </a:r>
            <a:r>
              <a:rPr lang="fr-FR" dirty="0" err="1"/>
              <a:t>advisors</a:t>
            </a:r>
            <a:r>
              <a:rPr lang="fr-FR" dirty="0"/>
              <a:t> and </a:t>
            </a:r>
            <a:r>
              <a:rPr lang="fr-FR" dirty="0" err="1"/>
              <a:t>students</a:t>
            </a:r>
            <a:r>
              <a:rPr lang="fr-FR" dirty="0"/>
              <a:t>) to explore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funding</a:t>
            </a:r>
            <a:r>
              <a:rPr lang="fr-FR" dirty="0"/>
              <a:t> sources </a:t>
            </a:r>
          </a:p>
        </p:txBody>
      </p:sp>
    </p:spTree>
    <p:extLst>
      <p:ext uri="{BB962C8B-B14F-4D97-AF65-F5344CB8AC3E}">
        <p14:creationId xmlns:p14="http://schemas.microsoft.com/office/powerpoint/2010/main" val="553611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040390-9EE1-4CF6-B673-6F0AE214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Various</a:t>
            </a:r>
            <a:r>
              <a:rPr lang="fr-FR" dirty="0"/>
              <a:t> </a:t>
            </a:r>
            <a:r>
              <a:rPr lang="fr-FR" dirty="0" err="1"/>
              <a:t>grant</a:t>
            </a:r>
            <a:r>
              <a:rPr lang="fr-FR" dirty="0"/>
              <a:t> 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4C2188-88D9-4EFC-A0C9-C6EAF5BA3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82" y="1357274"/>
            <a:ext cx="8715436" cy="5500726"/>
          </a:xfrm>
        </p:spPr>
        <p:txBody>
          <a:bodyPr/>
          <a:lstStyle/>
          <a:p>
            <a:r>
              <a:rPr lang="fr-FR" dirty="0" err="1"/>
              <a:t>Whatever</a:t>
            </a:r>
            <a:r>
              <a:rPr lang="fr-FR" dirty="0"/>
              <a:t> the </a:t>
            </a:r>
            <a:r>
              <a:rPr lang="fr-FR" dirty="0" err="1"/>
              <a:t>funding</a:t>
            </a:r>
            <a:r>
              <a:rPr lang="fr-FR" dirty="0"/>
              <a:t> source, </a:t>
            </a:r>
            <a:r>
              <a:rPr lang="fr-FR" dirty="0" err="1"/>
              <a:t>you</a:t>
            </a:r>
            <a:r>
              <a:rPr lang="fr-FR" dirty="0"/>
              <a:t> have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accepted</a:t>
            </a:r>
            <a:r>
              <a:rPr lang="fr-FR" dirty="0"/>
              <a:t> by the Doctoral </a:t>
            </a:r>
            <a:r>
              <a:rPr lang="fr-FR" dirty="0" err="1"/>
              <a:t>School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For all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fundings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ED </a:t>
            </a:r>
            <a:r>
              <a:rPr lang="fr-FR" dirty="0" err="1"/>
              <a:t>grants</a:t>
            </a:r>
            <a:r>
              <a:rPr lang="fr-FR" dirty="0"/>
              <a:t>, an </a:t>
            </a:r>
            <a:r>
              <a:rPr lang="fr-FR" dirty="0" err="1"/>
              <a:t>ad-hoc</a:t>
            </a:r>
            <a:r>
              <a:rPr lang="fr-FR" dirty="0"/>
              <a:t> </a:t>
            </a:r>
            <a:r>
              <a:rPr lang="fr-FR" dirty="0" err="1"/>
              <a:t>commitee</a:t>
            </a:r>
            <a:r>
              <a:rPr lang="fr-FR" dirty="0"/>
              <a:t> (admission </a:t>
            </a:r>
            <a:r>
              <a:rPr lang="fr-FR" dirty="0" err="1"/>
              <a:t>committee</a:t>
            </a:r>
            <a:r>
              <a:rPr lang="fr-FR" dirty="0"/>
              <a:t>) has to </a:t>
            </a:r>
            <a:r>
              <a:rPr lang="fr-FR" dirty="0" err="1"/>
              <a:t>proceed</a:t>
            </a:r>
            <a:r>
              <a:rPr lang="fr-FR" dirty="0"/>
              <a:t> to interviews and propose (or not) acceptance to the Doctoral </a:t>
            </a:r>
            <a:r>
              <a:rPr lang="fr-FR" dirty="0" err="1"/>
              <a:t>School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7930880"/>
      </p:ext>
    </p:extLst>
  </p:cSld>
  <p:clrMapOvr>
    <a:masterClrMapping/>
  </p:clrMapOvr>
</p:sld>
</file>

<file path=ppt/theme/theme1.xml><?xml version="1.0" encoding="utf-8"?>
<a:theme xmlns:a="http://schemas.openxmlformats.org/drawingml/2006/main" name="CHIC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6089</TotalTime>
  <Words>686</Words>
  <Application>Microsoft Office PowerPoint</Application>
  <PresentationFormat>Affichage à l'écran (4:3)</PresentationFormat>
  <Paragraphs>114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CHIC</vt:lpstr>
      <vt:lpstr>Présentation PowerPoint</vt:lpstr>
      <vt:lpstr>Particules, Hadrons, Energie, Noyau, Instrumentation, Imagerie, Cosmos et Simulation</vt:lpstr>
      <vt:lpstr>Scientific contour</vt:lpstr>
      <vt:lpstr>LABS</vt:lpstr>
      <vt:lpstr>Demography</vt:lpstr>
      <vt:lpstr>Organisation</vt:lpstr>
      <vt:lpstr>Doctoral School Grants</vt:lpstr>
      <vt:lpstr>Various grant sources</vt:lpstr>
      <vt:lpstr>Various grant sources</vt:lpstr>
      <vt:lpstr>During the thesis</vt:lpstr>
      <vt:lpstr>After the Thesis</vt:lpstr>
      <vt:lpstr>contact</vt:lpstr>
      <vt:lpstr>reminder</vt:lpstr>
    </vt:vector>
  </TitlesOfParts>
  <Company>Labo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Labo1 Labo</dc:creator>
  <cp:lastModifiedBy>Patrice Hello</cp:lastModifiedBy>
  <cp:revision>417</cp:revision>
  <cp:lastPrinted>2014-01-23T09:29:05Z</cp:lastPrinted>
  <dcterms:created xsi:type="dcterms:W3CDTF">2013-01-08T15:24:15Z</dcterms:created>
  <dcterms:modified xsi:type="dcterms:W3CDTF">2023-12-05T08:34:45Z</dcterms:modified>
</cp:coreProperties>
</file>