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2B3A-C061-7839-A41A-95B5197F4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9CD9F-DD12-E878-3D09-BC24A6595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715D7-2AF7-F730-E537-42EBF524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871-4035-AD48-8E81-8A29CE813FA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0E33B-92D2-9EF2-83B1-D357F029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83B0C-4857-6960-9818-BB58401A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B34F-5ACD-FB4E-B18F-B6C102BF8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33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4C097-632A-4DBB-7E03-8789AE36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E82A2-3333-70AA-0B4A-1D97A0D14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959A1-6606-CF07-9BC8-14B53C79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871-4035-AD48-8E81-8A29CE813FA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58466-25DF-9B93-4B67-62CF833F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35919-9D44-B439-F545-B311CEA5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B34F-5ACD-FB4E-B18F-B6C102BF8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6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4D06E-7A37-10D4-5221-6883E1F57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538F5-8C52-2E24-1809-7D576D956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29D37-11A0-39F1-29DC-26F45DFD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871-4035-AD48-8E81-8A29CE813FA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D80C4-733A-FC82-5261-0C0E95F0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8993D-6D91-8939-E17D-CFD1779A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B34F-5ACD-FB4E-B18F-B6C102BF8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53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1275-E840-A3D3-4577-757980B5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F8737-631C-9A14-3341-60F74CD6B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672CF-6516-81DB-2277-7706FA06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871-4035-AD48-8E81-8A29CE813FA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5BBC3-56CB-B0DC-7C56-562C6E6C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95894-E924-0445-CDCA-CD51069E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B34F-5ACD-FB4E-B18F-B6C102BF8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6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91BA9-7FD6-989B-C761-764B9D7F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BCCD4-6B03-8845-AA95-1F59F0471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EB38B-3311-43BC-0C3A-D31CDBDF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871-4035-AD48-8E81-8A29CE813FA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8D391-4057-2E19-BFAC-9D71A2C5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2C98E-7B9E-4A25-1D79-B9CA93D1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B34F-5ACD-FB4E-B18F-B6C102BF8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9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DCEE-96AD-D3BB-537D-B233B69B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7D977-B7D5-7C26-EBB0-0C7AE5A11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4A90-A82D-9B4F-BEAD-AEFF961B1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16AA4-FAB1-5250-BB4A-AE2493A9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871-4035-AD48-8E81-8A29CE813FA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08330-BB4A-C1DF-BF94-C5C56151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2A7E8-B9FD-6E5C-42EC-5F105B67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B34F-5ACD-FB4E-B18F-B6C102BF8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7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8A01-DDE5-527A-2705-C2C18269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975C5-A826-8824-705D-25E21615F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897C5-4BCC-3DCE-A62D-D66B3C1AB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993AB-2C63-7E6D-B123-A589D7871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8D2369-3AE3-CFA1-5E1E-9D5BEF30E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9C31E-1B3B-F90D-CEBA-F00A6077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871-4035-AD48-8E81-8A29CE813FA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EF4E8-D196-6D6D-20B4-8F42BEB8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AD806-D4FE-BA30-405C-37DEF6E8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B34F-5ACD-FB4E-B18F-B6C102BF8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0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FD75-B203-16C9-B2BC-D2F90191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B0F9D-EDBC-1741-79C4-0BACCA6A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871-4035-AD48-8E81-8A29CE813FA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75157-CD32-AAA9-5EE3-85EB4FC5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99864-44E8-D39A-AB7A-71D94E21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B34F-5ACD-FB4E-B18F-B6C102BF8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9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097F9-B1AE-6C46-16BB-EBCF5B75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871-4035-AD48-8E81-8A29CE813FA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A5E9E-8D44-CBCB-ADCB-93533B7F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ABB8B-7FE9-39C7-73B2-71ABAF79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B34F-5ACD-FB4E-B18F-B6C102BF8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47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BC5F-0864-DE7C-D7AD-1C156C09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40444-1F12-C7F0-E0BC-5463B978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DB78F-7B4D-D7F0-7B1F-C043E892B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66F03-0049-B552-5D69-EFB7C05F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871-4035-AD48-8E81-8A29CE813FA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15667-D60A-52A0-3FC5-2A29718A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64EB6-0EC9-066C-BFFF-2CCF6ECF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B34F-5ACD-FB4E-B18F-B6C102BF8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1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B6B4-1910-47FE-DC20-FF749E07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6472C-F666-3F09-298B-B87CC2DF7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74526-5E5C-0B7C-A040-8D51CE19C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9DA2-A2FC-3440-F7E7-509229E4D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871-4035-AD48-8E81-8A29CE813FA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51313-CF7E-BA68-A1A2-BE5C3FF8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F202A-6D74-A4FE-615F-25D637C5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B34F-5ACD-FB4E-B18F-B6C102BF8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2F654-DB7F-3B5E-6146-A09636D65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900B-AC98-3250-EC47-0F44D909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A01D2-5AEB-35EB-641A-F0FDACE50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4871-4035-AD48-8E81-8A29CE813FA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DB24F-E2FF-613C-ADA3-61388DD40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AD6F-5306-B826-73D1-3F39F9E35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B34F-5ACD-FB4E-B18F-B6C102BF8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F3BF-1BC6-8E15-2BA2-541D61AD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683" y="1001949"/>
            <a:ext cx="9696394" cy="3620851"/>
          </a:xfrm>
        </p:spPr>
        <p:txBody>
          <a:bodyPr>
            <a:normAutofit/>
          </a:bodyPr>
          <a:lstStyle/>
          <a:p>
            <a:r>
              <a:rPr lang="en-GB" dirty="0"/>
              <a:t>Search for the nominal RF </a:t>
            </a:r>
            <a:r>
              <a:rPr lang="en-GB" dirty="0" err="1"/>
              <a:t>freq</a:t>
            </a:r>
            <a:r>
              <a:rPr lang="en-GB" dirty="0"/>
              <a:t> &amp; current status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sz="31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D1Thomx_017_064_r56_02_chro00 MCF=0.0143  </a:t>
            </a:r>
            <a:r>
              <a:rPr lang="en-GB" sz="31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chro</a:t>
            </a:r>
            <a:r>
              <a:rPr lang="en-GB" sz="31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=0/0</a:t>
            </a:r>
            <a:endParaRPr lang="en-GB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9B540-42B7-D0B2-C154-9B0847E1B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683" y="5006990"/>
            <a:ext cx="9144000" cy="1655762"/>
          </a:xfrm>
        </p:spPr>
        <p:txBody>
          <a:bodyPr/>
          <a:lstStyle/>
          <a:p>
            <a:r>
              <a:rPr lang="en-GB" dirty="0"/>
              <a:t>Data from </a:t>
            </a:r>
            <a:r>
              <a:rPr lang="en-FR" dirty="0">
                <a:solidFill>
                  <a:srgbClr val="A020F0"/>
                </a:solidFill>
                <a:effectLst/>
                <a:latin typeface="Courier" panose="02070309020205020404" pitchFamily="49" charset="0"/>
              </a:rPr>
              <a:t>2023-10-06</a:t>
            </a:r>
          </a:p>
        </p:txBody>
      </p:sp>
    </p:spTree>
    <p:extLst>
      <p:ext uri="{BB962C8B-B14F-4D97-AF65-F5344CB8AC3E}">
        <p14:creationId xmlns:p14="http://schemas.microsoft.com/office/powerpoint/2010/main" val="414890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B30AC-8146-0D2D-8CD2-812075CA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19" y="246599"/>
            <a:ext cx="10515600" cy="607641"/>
          </a:xfrm>
        </p:spPr>
        <p:txBody>
          <a:bodyPr>
            <a:normAutofit fontScale="90000"/>
          </a:bodyPr>
          <a:lstStyle/>
          <a:p>
            <a:r>
              <a:rPr lang="en-GB" dirty="0"/>
              <a:t>Orbits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BAFC1-34E7-F282-8B80-F6EC5EA10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3" t="3349" r="7780" b="4289"/>
          <a:stretch/>
        </p:blipFill>
        <p:spPr>
          <a:xfrm>
            <a:off x="1962651" y="854240"/>
            <a:ext cx="10068012" cy="5757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6A580-A9AC-FB42-94F7-BAF3D7EDF5F1}"/>
              </a:ext>
            </a:extLst>
          </p:cNvPr>
          <p:cNvSpPr txBox="1"/>
          <p:nvPr/>
        </p:nvSpPr>
        <p:spPr>
          <a:xfrm>
            <a:off x="161337" y="1171792"/>
            <a:ext cx="21927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Courier" panose="02070309020205020404" pitchFamily="49" charset="0"/>
              </a:rPr>
              <a:t>Based on the simulations</a:t>
            </a:r>
          </a:p>
          <a:p>
            <a:r>
              <a:rPr lang="en-GB" dirty="0">
                <a:latin typeface="Courier" panose="02070309020205020404" pitchFamily="49" charset="0"/>
              </a:rPr>
              <a:t>Δ</a:t>
            </a:r>
            <a:r>
              <a:rPr lang="en-GB" dirty="0">
                <a:effectLst/>
                <a:latin typeface="Courier" panose="02070309020205020404" pitchFamily="49" charset="0"/>
              </a:rPr>
              <a:t>RF = 342 kHz</a:t>
            </a:r>
          </a:p>
          <a:p>
            <a:endParaRPr lang="en-GB" dirty="0">
              <a:latin typeface="Courier" panose="02070309020205020404" pitchFamily="49" charset="0"/>
            </a:endParaRPr>
          </a:p>
          <a:p>
            <a:r>
              <a:rPr lang="en-GB" dirty="0">
                <a:effectLst/>
                <a:latin typeface="Courier" panose="02070309020205020404" pitchFamily="49" charset="0"/>
              </a:rPr>
              <a:t>From </a:t>
            </a:r>
            <a:r>
              <a:rPr lang="en-GB" dirty="0" err="1">
                <a:effectLst/>
                <a:latin typeface="Courier" panose="02070309020205020404" pitchFamily="49" charset="0"/>
              </a:rPr>
              <a:t>measurem</a:t>
            </a:r>
            <a:r>
              <a:rPr lang="en-GB" dirty="0">
                <a:effectLst/>
                <a:latin typeface="Courier" panose="02070309020205020404" pitchFamily="49" charset="0"/>
              </a:rPr>
              <a:t>.</a:t>
            </a:r>
          </a:p>
          <a:p>
            <a:r>
              <a:rPr lang="en-GB" dirty="0">
                <a:effectLst/>
                <a:latin typeface="Courier" panose="02070309020205020404" pitchFamily="49" charset="0"/>
              </a:rPr>
              <a:t>F</a:t>
            </a:r>
            <a:r>
              <a:rPr lang="en-GB" baseline="-25000" dirty="0">
                <a:effectLst/>
                <a:latin typeface="Courier" panose="02070309020205020404" pitchFamily="49" charset="0"/>
              </a:rPr>
              <a:t>RF</a:t>
            </a:r>
            <a:r>
              <a:rPr lang="en-GB" dirty="0">
                <a:effectLst/>
                <a:latin typeface="Courier" panose="02070309020205020404" pitchFamily="49" charset="0"/>
              </a:rPr>
              <a:t> = 500.35 </a:t>
            </a:r>
            <a:r>
              <a:rPr lang="en-GB" dirty="0">
                <a:latin typeface="Courier" panose="02070309020205020404" pitchFamily="49" charset="0"/>
              </a:rPr>
              <a:t>M</a:t>
            </a:r>
            <a:r>
              <a:rPr lang="en-GB" dirty="0">
                <a:effectLst/>
                <a:latin typeface="Courier" panose="02070309020205020404" pitchFamily="49" charset="0"/>
              </a:rPr>
              <a:t>Hz to be </a:t>
            </a:r>
          </a:p>
          <a:p>
            <a:endParaRPr lang="en-GB" dirty="0">
              <a:effectLst/>
              <a:latin typeface="Courier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2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889684-A893-3963-CDEF-2B2A1B38A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616"/>
            <a:ext cx="11763632" cy="54896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52C1D6F-EC59-0901-0AB4-E6BC3693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19" y="246599"/>
            <a:ext cx="10515600" cy="607641"/>
          </a:xfrm>
        </p:spPr>
        <p:txBody>
          <a:bodyPr>
            <a:normAutofit fontScale="90000"/>
          </a:bodyPr>
          <a:lstStyle/>
          <a:p>
            <a:r>
              <a:rPr lang="en-GB" dirty="0"/>
              <a:t>Synchrotron oscillations</a:t>
            </a:r>
          </a:p>
        </p:txBody>
      </p:sp>
    </p:spTree>
    <p:extLst>
      <p:ext uri="{BB962C8B-B14F-4D97-AF65-F5344CB8AC3E}">
        <p14:creationId xmlns:p14="http://schemas.microsoft.com/office/powerpoint/2010/main" val="64930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3FE789-4A46-9C44-F980-B04C2FAD2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99" y="208005"/>
            <a:ext cx="8573981" cy="64419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5AFD1F2-0555-761C-E41C-D6A718097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38" y="308383"/>
            <a:ext cx="2850686" cy="607641"/>
          </a:xfrm>
        </p:spPr>
        <p:txBody>
          <a:bodyPr>
            <a:normAutofit fontScale="90000"/>
          </a:bodyPr>
          <a:lstStyle/>
          <a:p>
            <a:r>
              <a:rPr lang="en-GB" dirty="0"/>
              <a:t>Tune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4C356-847A-41F4-6F82-527D19E18A5F}"/>
              </a:ext>
            </a:extLst>
          </p:cNvPr>
          <p:cNvSpPr txBox="1"/>
          <p:nvPr/>
        </p:nvSpPr>
        <p:spPr>
          <a:xfrm>
            <a:off x="210065" y="1774908"/>
            <a:ext cx="3323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Courier" panose="02070309020205020404" pitchFamily="49" charset="0"/>
              </a:rPr>
              <a:t>Tune (hor.) = 0.1764</a:t>
            </a:r>
          </a:p>
          <a:p>
            <a:r>
              <a:rPr lang="en-GB" dirty="0">
                <a:latin typeface="Courier" panose="02070309020205020404" pitchFamily="49" charset="0"/>
              </a:rPr>
              <a:t>Tune model = 0.17</a:t>
            </a:r>
            <a:endParaRPr lang="en-GB" dirty="0">
              <a:effectLst/>
              <a:latin typeface="Courier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3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FB69F60-4A4B-5BA3-2283-4B2A72960E72}"/>
              </a:ext>
            </a:extLst>
          </p:cNvPr>
          <p:cNvSpPr txBox="1"/>
          <p:nvPr/>
        </p:nvSpPr>
        <p:spPr>
          <a:xfrm>
            <a:off x="210065" y="1774908"/>
            <a:ext cx="3323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effectLst/>
                <a:latin typeface="Courier" panose="02070309020205020404" pitchFamily="49" charset="0"/>
              </a:rPr>
              <a:t>DeltaRF</a:t>
            </a:r>
            <a:r>
              <a:rPr lang="en-GB" dirty="0">
                <a:effectLst/>
                <a:latin typeface="Courier" panose="02070309020205020404" pitchFamily="49" charset="0"/>
              </a:rPr>
              <a:t> = 0.010 MHz;</a:t>
            </a:r>
          </a:p>
          <a:p>
            <a:r>
              <a:rPr lang="en-GB" dirty="0">
                <a:effectLst/>
                <a:latin typeface="Courier" panose="02070309020205020404" pitchFamily="49" charset="0"/>
              </a:rPr>
              <a:t> </a:t>
            </a:r>
          </a:p>
          <a:p>
            <a:r>
              <a:rPr lang="en-GB" dirty="0" err="1">
                <a:effectLst/>
                <a:latin typeface="Courier" panose="02070309020205020404" pitchFamily="49" charset="0"/>
              </a:rPr>
              <a:t>dpp</a:t>
            </a:r>
            <a:r>
              <a:rPr lang="en-GB" dirty="0">
                <a:effectLst/>
                <a:latin typeface="Courier" panose="02070309020205020404" pitchFamily="49" charset="0"/>
              </a:rPr>
              <a:t> =0.14%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DA76DC-0E36-C705-3515-249979087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98" y="728159"/>
            <a:ext cx="8213940" cy="58832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703A6-018D-9E5C-C123-49EEFAAE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87" y="233706"/>
            <a:ext cx="10515600" cy="607641"/>
          </a:xfrm>
        </p:spPr>
        <p:txBody>
          <a:bodyPr>
            <a:normAutofit fontScale="90000"/>
          </a:bodyPr>
          <a:lstStyle/>
          <a:p>
            <a:r>
              <a:rPr lang="en-GB" dirty="0"/>
              <a:t>Dispersion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87678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CE7A-41DD-1EE0-4760-297FC7A6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89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Mechanical intervention </a:t>
            </a:r>
          </a:p>
          <a:p>
            <a:pPr lvl="1"/>
            <a:r>
              <a:rPr lang="en-GB" dirty="0"/>
              <a:t>Discussion with Rodolphe (2 possible scenarios)</a:t>
            </a:r>
          </a:p>
          <a:p>
            <a:pPr lvl="1"/>
            <a:r>
              <a:rPr lang="en-GB" dirty="0"/>
              <a:t>Impact on the optics/new optics studies</a:t>
            </a:r>
          </a:p>
          <a:p>
            <a:pPr lvl="1"/>
            <a:r>
              <a:rPr lang="en-GB" b="1" dirty="0"/>
              <a:t>Work in progress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Dipole fringe field limitation (help from Fabrice, Alex, SOLEIL)</a:t>
            </a:r>
          </a:p>
          <a:p>
            <a:pPr lvl="1"/>
            <a:r>
              <a:rPr lang="en-GB" dirty="0"/>
              <a:t>The OPERA </a:t>
            </a:r>
            <a:r>
              <a:rPr lang="en-GB" dirty="0" err="1"/>
              <a:t>fieldmaps</a:t>
            </a:r>
            <a:r>
              <a:rPr lang="en-GB" dirty="0"/>
              <a:t> obtained (with and w/o metallic plates/La plaque de </a:t>
            </a:r>
            <a:r>
              <a:rPr lang="en-GB" dirty="0" err="1"/>
              <a:t>garde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First results: dL </a:t>
            </a:r>
            <a:r>
              <a:rPr lang="en-GB" dirty="0" err="1"/>
              <a:t>reduciton</a:t>
            </a:r>
            <a:r>
              <a:rPr lang="en-GB" dirty="0"/>
              <a:t> from 12.3 mm to 5.4 mm !</a:t>
            </a:r>
          </a:p>
          <a:p>
            <a:pPr lvl="1"/>
            <a:r>
              <a:rPr lang="en-GB" dirty="0"/>
              <a:t>Confirmation with the full simulations in the RF-track</a:t>
            </a:r>
          </a:p>
          <a:p>
            <a:pPr lvl="1"/>
            <a:r>
              <a:rPr lang="en-GB" dirty="0"/>
              <a:t>Fabrice will visit </a:t>
            </a:r>
            <a:r>
              <a:rPr lang="en-GB" dirty="0" err="1"/>
              <a:t>ThomX</a:t>
            </a:r>
            <a:r>
              <a:rPr lang="en-GB" dirty="0"/>
              <a:t> to measure the available space at the dipoles for more realistic simulations</a:t>
            </a:r>
          </a:p>
          <a:p>
            <a:pPr lvl="1"/>
            <a:r>
              <a:rPr lang="en-GB" b="1" dirty="0"/>
              <a:t>Work in progress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B4C2EA-B255-9F34-12E9-12D61F1A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87" y="233706"/>
            <a:ext cx="10515600" cy="607641"/>
          </a:xfrm>
        </p:spPr>
        <p:txBody>
          <a:bodyPr>
            <a:normAutofit fontScale="90000"/>
          </a:bodyPr>
          <a:lstStyle/>
          <a:p>
            <a:r>
              <a:rPr lang="en-GB" dirty="0"/>
              <a:t>Nominal RF frequency: solutions</a:t>
            </a:r>
          </a:p>
        </p:txBody>
      </p:sp>
    </p:spTree>
    <p:extLst>
      <p:ext uri="{BB962C8B-B14F-4D97-AF65-F5344CB8AC3E}">
        <p14:creationId xmlns:p14="http://schemas.microsoft.com/office/powerpoint/2010/main" val="207757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2CF592-E1F4-AB09-A537-5F17AA31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334" y="595651"/>
            <a:ext cx="7209653" cy="60286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00A7C4-AAD6-55C8-6E28-BA0D922C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87" y="233706"/>
            <a:ext cx="10515600" cy="607641"/>
          </a:xfrm>
        </p:spPr>
        <p:txBody>
          <a:bodyPr>
            <a:normAutofit fontScale="90000"/>
          </a:bodyPr>
          <a:lstStyle/>
          <a:p>
            <a:r>
              <a:rPr lang="en-GB" dirty="0"/>
              <a:t>Mechanical intervention </a:t>
            </a:r>
          </a:p>
        </p:txBody>
      </p:sp>
    </p:spTree>
    <p:extLst>
      <p:ext uri="{BB962C8B-B14F-4D97-AF65-F5344CB8AC3E}">
        <p14:creationId xmlns:p14="http://schemas.microsoft.com/office/powerpoint/2010/main" val="133963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1B3150-7649-2A94-9D4C-79551F79F377}"/>
              </a:ext>
            </a:extLst>
          </p:cNvPr>
          <p:cNvSpPr txBox="1"/>
          <p:nvPr/>
        </p:nvSpPr>
        <p:spPr>
          <a:xfrm>
            <a:off x="294503" y="428178"/>
            <a:ext cx="1160299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Summary discussion with Rodolphe (~2 weeks ago)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Two possibilities A and B . Verified at place that there are sufficient of margins for the movement at girder. Solution A is less perturbative for vacuum.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Pompes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can be closed and there is no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risque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on the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soufflets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Solution  B is more difficult, since it is necessary to touch kicker. Vacuum more difficult. More elements to move, realign.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Solution B keeps 4 fold symmetry. 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From mechanical point of view it is  possible to install metallic plates around dipoles (“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ouvre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bobine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”).  There are necessary holes on dipoles to fix metallic plates. 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Need to understand the effect numerically. Field map have been received from Fabrice. 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Risque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: need to have magnetic expert to support this scheme if it will be chosen, do measurements on test bench. </a:t>
            </a:r>
          </a:p>
          <a:p>
            <a:pPr algn="l"/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Rodolphe: Check model 3d if it is compatible with new Catia licence (before it was under educational license). New positions for elements need to be calculated from 3d.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Need to fabricate ~7 mm “spacers” to maker ring longer. Precise dimensions will be provided to Rodolphe.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endParaRPr lang="en-GB" sz="16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For intervention : Need infra and 4 mechanicians. After intervention new alignment is needed. Time of execution ~ 2 weeks. Should not be done simultaneously with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linac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replacement, because this is the same team who will be occupied.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Intervention could be done in Jan 2024</a:t>
            </a:r>
          </a:p>
          <a:p>
            <a:pPr algn="l"/>
            <a:endParaRPr lang="en-GB" sz="16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 algn="l"/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Risques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:</a:t>
            </a:r>
          </a:p>
          <a:p>
            <a:pPr algn="l">
              <a:buFont typeface="+mj-lt"/>
              <a:buAutoNum type="arabicPeriod"/>
            </a:pP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casse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jonction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chambre a vide</a:t>
            </a:r>
          </a:p>
          <a:p>
            <a:pPr algn="l">
              <a:buFont typeface="+mj-lt"/>
              <a:buAutoNum type="arabicPeriod"/>
            </a:pP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casse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soufflet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( there are 2 spares)</a:t>
            </a:r>
          </a:p>
        </p:txBody>
      </p:sp>
    </p:spTree>
    <p:extLst>
      <p:ext uri="{BB962C8B-B14F-4D97-AF65-F5344CB8AC3E}">
        <p14:creationId xmlns:p14="http://schemas.microsoft.com/office/powerpoint/2010/main" val="464777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445</Words>
  <Application>Microsoft Macintosh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</vt:lpstr>
      <vt:lpstr>Helvetica</vt:lpstr>
      <vt:lpstr>Helvetica Neue</vt:lpstr>
      <vt:lpstr>Office Theme</vt:lpstr>
      <vt:lpstr>Search for the nominal RF freq &amp; current status   D1Thomx_017_064_r56_02_chro00 MCF=0.0143  chro=0/0</vt:lpstr>
      <vt:lpstr>Orbits</vt:lpstr>
      <vt:lpstr>Synchrotron oscillations</vt:lpstr>
      <vt:lpstr>Tune</vt:lpstr>
      <vt:lpstr>Dispersion measurements</vt:lpstr>
      <vt:lpstr>Nominal RF frequency: solutions</vt:lpstr>
      <vt:lpstr>Mechanical intervention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the optics   D1Thomx_017_064_r56_02_chro00 MCF=1.43346e-02  chro=0/0</dc:title>
  <dc:creator>Iryna Chaikovska</dc:creator>
  <cp:lastModifiedBy>Iryna Chaikovska</cp:lastModifiedBy>
  <cp:revision>36</cp:revision>
  <dcterms:created xsi:type="dcterms:W3CDTF">2023-10-09T10:24:38Z</dcterms:created>
  <dcterms:modified xsi:type="dcterms:W3CDTF">2023-10-09T12:08:18Z</dcterms:modified>
</cp:coreProperties>
</file>