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7" r:id="rId1"/>
  </p:sldMasterIdLst>
  <p:notesMasterIdLst>
    <p:notesMasterId r:id="rId31"/>
  </p:notesMasterIdLst>
  <p:handoutMasterIdLst>
    <p:handoutMasterId r:id="rId32"/>
  </p:handoutMasterIdLst>
  <p:sldIdLst>
    <p:sldId id="256" r:id="rId2"/>
    <p:sldId id="726" r:id="rId3"/>
    <p:sldId id="710" r:id="rId4"/>
    <p:sldId id="711" r:id="rId5"/>
    <p:sldId id="707" r:id="rId6"/>
    <p:sldId id="690" r:id="rId7"/>
    <p:sldId id="712" r:id="rId8"/>
    <p:sldId id="734" r:id="rId9"/>
    <p:sldId id="714" r:id="rId10"/>
    <p:sldId id="727" r:id="rId11"/>
    <p:sldId id="731" r:id="rId12"/>
    <p:sldId id="728" r:id="rId13"/>
    <p:sldId id="713" r:id="rId14"/>
    <p:sldId id="721" r:id="rId15"/>
    <p:sldId id="722" r:id="rId16"/>
    <p:sldId id="716" r:id="rId17"/>
    <p:sldId id="723" r:id="rId18"/>
    <p:sldId id="718" r:id="rId19"/>
    <p:sldId id="719" r:id="rId20"/>
    <p:sldId id="725" r:id="rId21"/>
    <p:sldId id="735" r:id="rId22"/>
    <p:sldId id="732" r:id="rId23"/>
    <p:sldId id="733" r:id="rId24"/>
    <p:sldId id="736" r:id="rId25"/>
    <p:sldId id="383" r:id="rId26"/>
    <p:sldId id="724" r:id="rId27"/>
    <p:sldId id="729" r:id="rId28"/>
    <p:sldId id="730" r:id="rId29"/>
    <p:sldId id="720" r:id="rId30"/>
  </p:sldIdLst>
  <p:sldSz cx="10772775" cy="6059488"/>
  <p:notesSz cx="7099300" cy="10234613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 userDrawn="1">
          <p15:clr>
            <a:srgbClr val="A4A3A4"/>
          </p15:clr>
        </p15:guide>
        <p15:guide id="2" pos="339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ED7D31"/>
    <a:srgbClr val="4472C4"/>
    <a:srgbClr val="0070C0"/>
    <a:srgbClr val="6600CC"/>
    <a:srgbClr val="456487"/>
    <a:srgbClr val="FFFFFF"/>
    <a:srgbClr val="F39200"/>
    <a:srgbClr val="DF8A2D"/>
    <a:srgbClr val="002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 autoAdjust="0"/>
    <p:restoredTop sz="80468" autoAdjust="0"/>
  </p:normalViewPr>
  <p:slideViewPr>
    <p:cSldViewPr>
      <p:cViewPr varScale="1">
        <p:scale>
          <a:sx n="98" d="100"/>
          <a:sy n="98" d="100"/>
        </p:scale>
        <p:origin x="461" y="58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325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E97C5AF-17EB-4205-8882-D3C88CFBF4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42" tIns="49521" rIns="99042" bIns="4952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C9513E7-9FDD-475A-9515-E62CA71C32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9042" tIns="49521" rIns="99042" bIns="49521" rtlCol="0"/>
          <a:lstStyle>
            <a:lvl1pPr algn="r">
              <a:defRPr sz="1300"/>
            </a:lvl1pPr>
          </a:lstStyle>
          <a:p>
            <a:fld id="{10AF177F-0099-482A-A151-1586A3B3C6F9}" type="datetimeFigureOut">
              <a:rPr lang="fr-FR" smtClean="0"/>
              <a:t>20/12/2023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D150F7F-987A-452B-BE88-82EE15637F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9042" tIns="49521" rIns="99042" bIns="4952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75285C-08F7-41E2-AF6E-8971531E43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9042" tIns="49521" rIns="99042" bIns="49521" rtlCol="0" anchor="b"/>
          <a:lstStyle>
            <a:lvl1pPr algn="r">
              <a:defRPr sz="1300"/>
            </a:lvl1pPr>
          </a:lstStyle>
          <a:p>
            <a:fld id="{A824F467-BC9E-4A5F-B855-0BEE1847DF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0915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2" tIns="49521" rIns="99042" bIns="49521" rtlCol="0"/>
          <a:lstStyle>
            <a:lvl1pPr algn="l" defTabSz="1089133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2" tIns="49521" rIns="99042" bIns="49521" rtlCol="0"/>
          <a:lstStyle>
            <a:lvl1pPr algn="r" defTabSz="1089133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20/12/2023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8350"/>
            <a:ext cx="682307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2" tIns="49521" rIns="99042" bIns="49521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1" y="4861441"/>
            <a:ext cx="5679440" cy="4605576"/>
          </a:xfrm>
          <a:prstGeom prst="rect">
            <a:avLst/>
          </a:prstGeom>
        </p:spPr>
        <p:txBody>
          <a:bodyPr vert="horz" lIns="99042" tIns="49521" rIns="99042" bIns="49521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2" tIns="49521" rIns="99042" bIns="49521" rtlCol="0" anchor="b"/>
          <a:lstStyle>
            <a:lvl1pPr algn="l" defTabSz="1089133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2" tIns="49521" rIns="99042" bIns="49521" rtlCol="0" anchor="b"/>
          <a:lstStyle>
            <a:lvl1pPr algn="r" defTabSz="1089133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vais commencer par faire un rappel sur le contexte, les motivations et objectifs de cette plateforme, elle est nouvelle et pas forcement connu par tous</a:t>
            </a:r>
          </a:p>
        </p:txBody>
      </p:sp>
    </p:spTree>
    <p:extLst>
      <p:ext uri="{BB962C8B-B14F-4D97-AF65-F5344CB8AC3E}">
        <p14:creationId xmlns:p14="http://schemas.microsoft.com/office/powerpoint/2010/main" val="2702666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Regroupement de tous les équipements dans les Halls D3 et D4 (Bât 209C) après leurs réhabilitations (début 2022)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5160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Regroupement de tous les équipements dans les Halls D3 et D4 (Bât 209C) après leurs réhabilitations (début 2022)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1800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Regroupement de tous les équipements dans les Halls D3 et D4 (Bât 209C) après leurs réhabilitations (début 2022)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6397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Regroupement de tous les équipements dans les Halls D3 et D4 (Bât 209C) après leurs réhabilitations (début 2022)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5303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Regroupement de tous les équipements dans les Halls D3 et D4 (Bât 209C) après leurs réhabilitations (début 2022)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9578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Regroupement de tous les équipements dans les Halls D3 et D4 (Bât 209C) après leurs réhabilitations (début 2022)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731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Regroupement de tous les équipements dans les Halls D3 et D4 (Bât 209C) après leurs réhabilitations (début 2022)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0200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Regroupement de tous les équipements dans les Halls D3 et D4 (Bât 209C) après leurs réhabilitations (début 2022)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6362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Regroupement de tous les équipements dans les Halls D3 et D4 (Bât 209C) après leurs réhabilitations (début 2022)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0213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Regroupement de tous les équipements dans les Halls D3 et D4 (Bât 209C) après leurs réhabilitations (début 2022)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0536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vais commencer par faire un rappel sur le contexte, les motivations et objectifs de cette plateforme, elle est nouvelle et pas forcement connu par tous</a:t>
            </a:r>
          </a:p>
        </p:txBody>
      </p:sp>
    </p:spTree>
    <p:extLst>
      <p:ext uri="{BB962C8B-B14F-4D97-AF65-F5344CB8AC3E}">
        <p14:creationId xmlns:p14="http://schemas.microsoft.com/office/powerpoint/2010/main" val="639115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Regroupement de tous les équipements dans les Halls D3 et D4 (Bât 209C) après leurs réhabilitations (début 2022)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0252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Regroupement de tous les équipements dans les Halls D3 et D4 (Bât 209C) après leurs réhabilitations (début 2022)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5633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Motivation ancienne partant d’un constat suivant:</a:t>
            </a:r>
            <a:endParaRPr lang="fr-FR" dirty="0"/>
          </a:p>
          <a:p>
            <a:r>
              <a:rPr lang="fr-FR" dirty="0"/>
              <a:t>Et donc dans ce cadre, les </a:t>
            </a:r>
            <a:r>
              <a:rPr lang="fr-FR" dirty="0" err="1"/>
              <a:t>ojectifs</a:t>
            </a:r>
            <a:r>
              <a:rPr lang="fr-FR" dirty="0"/>
              <a:t> de la plateformes sont de se donner les moyens d’analyse de surfaces</a:t>
            </a:r>
          </a:p>
          <a:p>
            <a:r>
              <a:rPr lang="fr-FR" dirty="0"/>
              <a:t>Expertise rare au CNRS</a:t>
            </a:r>
          </a:p>
        </p:txBody>
      </p:sp>
    </p:spTree>
    <p:extLst>
      <p:ext uri="{BB962C8B-B14F-4D97-AF65-F5344CB8AC3E}">
        <p14:creationId xmlns:p14="http://schemas.microsoft.com/office/powerpoint/2010/main" val="4070411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vais commencer par faire un rappel sur le contexte, les motivations et objectifs de cette plateforme, elle est nouvelle et pas forcement connu par tous</a:t>
            </a:r>
          </a:p>
        </p:txBody>
      </p:sp>
    </p:spTree>
    <p:extLst>
      <p:ext uri="{BB962C8B-B14F-4D97-AF65-F5344CB8AC3E}">
        <p14:creationId xmlns:p14="http://schemas.microsoft.com/office/powerpoint/2010/main" val="18300540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vais commencer par faire un rappel sur le contexte, les motivations et objectifs de cette plateforme, elle est nouvelle et pas forcement connu par tous</a:t>
            </a:r>
          </a:p>
        </p:txBody>
      </p:sp>
    </p:spTree>
    <p:extLst>
      <p:ext uri="{BB962C8B-B14F-4D97-AF65-F5344CB8AC3E}">
        <p14:creationId xmlns:p14="http://schemas.microsoft.com/office/powerpoint/2010/main" val="38300726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la création d’</a:t>
            </a:r>
            <a:r>
              <a:rPr lang="fr-FR" dirty="0" err="1"/>
              <a:t>ijclab</a:t>
            </a:r>
            <a:r>
              <a:rPr lang="fr-FR" dirty="0"/>
              <a:t>, a </a:t>
            </a:r>
            <a:r>
              <a:rPr lang="fr-FR" dirty="0" err="1"/>
              <a:t>permi</a:t>
            </a:r>
            <a:r>
              <a:rPr lang="fr-FR" dirty="0"/>
              <a:t> au sein du pôle accélérateurs, la formation d’une équipe de recherche MAVERICS et d’une </a:t>
            </a:r>
            <a:r>
              <a:rPr lang="fr-FR" dirty="0" err="1"/>
              <a:t>platefrome</a:t>
            </a:r>
            <a:r>
              <a:rPr lang="fr-FR" dirty="0"/>
              <a:t> vide et surfaces autour des problématiques  vide surface et matériaux. L’équipe est le regroupement des experts sur la </a:t>
            </a:r>
            <a:r>
              <a:rPr lang="fr-FR" dirty="0" err="1"/>
              <a:t>r&amp;d</a:t>
            </a:r>
            <a:r>
              <a:rPr lang="fr-FR" dirty="0"/>
              <a:t> sur les cavité </a:t>
            </a:r>
            <a:r>
              <a:rPr lang="fr-FR" dirty="0" err="1"/>
              <a:t>rF</a:t>
            </a:r>
            <a:r>
              <a:rPr lang="fr-FR" dirty="0"/>
              <a:t> supra de l’ex IPNO avec les experts en vide et surfaces de l’ex-LAL et la plateforme rassemble les techniciens, assista ingénieurs du groupe vide et surfaces de l’ex LAL.</a:t>
            </a:r>
          </a:p>
          <a:p>
            <a:r>
              <a:rPr lang="fr-FR" dirty="0"/>
              <a:t>Les deux entités sont très liées et partagent les mêmes motivations. (il est difficile de parler de ls plateforme sans évoquer l’</a:t>
            </a:r>
            <a:r>
              <a:rPr lang="fr-FR" dirty="0" err="1"/>
              <a:t>equipe</a:t>
            </a:r>
            <a:r>
              <a:rPr lang="fr-FR" dirty="0"/>
              <a:t> MAVERICS) </a:t>
            </a:r>
          </a:p>
        </p:txBody>
      </p:sp>
    </p:spTree>
    <p:extLst>
      <p:ext uri="{BB962C8B-B14F-4D97-AF65-F5344CB8AC3E}">
        <p14:creationId xmlns:p14="http://schemas.microsoft.com/office/powerpoint/2010/main" val="29020753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Regroupement de tous les équipements dans les Halls D3 et D4 (Bât 209C) après leurs réhabilitations (début 2022)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13160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Regroupement de tous les équipements dans les Halls D3 et D4 (Bât 209C) après leurs réhabilitations (début 2022)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98778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Regroupement de tous les équipements dans les Halls D3 et D4 (Bât 209C) après leurs réhabilitations (début 2022)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73208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Regroupement de tous les équipements dans les Halls D3 et D4 (Bât 209C) après leurs réhabilitations (début 2022)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0004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la création d’</a:t>
            </a:r>
            <a:r>
              <a:rPr lang="fr-FR" dirty="0" err="1"/>
              <a:t>ijclab</a:t>
            </a:r>
            <a:r>
              <a:rPr lang="fr-FR" dirty="0"/>
              <a:t>, a </a:t>
            </a:r>
            <a:r>
              <a:rPr lang="fr-FR" dirty="0" err="1"/>
              <a:t>permi</a:t>
            </a:r>
            <a:r>
              <a:rPr lang="fr-FR" dirty="0"/>
              <a:t> au sein du pôle accélérateurs, la formation d’une équipe de recherche MAVERICS et d’une </a:t>
            </a:r>
            <a:r>
              <a:rPr lang="fr-FR" dirty="0" err="1"/>
              <a:t>platefrome</a:t>
            </a:r>
            <a:r>
              <a:rPr lang="fr-FR" dirty="0"/>
              <a:t> vide et surfaces autour des problématiques  vide surface et matériaux. L’équipe est le regroupement des experts sur la </a:t>
            </a:r>
            <a:r>
              <a:rPr lang="fr-FR" dirty="0" err="1"/>
              <a:t>r&amp;d</a:t>
            </a:r>
            <a:r>
              <a:rPr lang="fr-FR" dirty="0"/>
              <a:t> sur les cavité </a:t>
            </a:r>
            <a:r>
              <a:rPr lang="fr-FR" dirty="0" err="1"/>
              <a:t>rF</a:t>
            </a:r>
            <a:r>
              <a:rPr lang="fr-FR" dirty="0"/>
              <a:t> supra de l’ex IPNO avec les experts en vide et surfaces de l’ex-LAL et la plateforme rassemble les techniciens, assista ingénieurs du groupe vide et surfaces de l’ex LAL.</a:t>
            </a:r>
          </a:p>
          <a:p>
            <a:r>
              <a:rPr lang="fr-FR" dirty="0"/>
              <a:t>Les deux entités sont très liées et partagent les mêmes motivations. (il est difficile de parler de ls plateforme sans évoquer l’</a:t>
            </a:r>
            <a:r>
              <a:rPr lang="fr-FR" dirty="0" err="1"/>
              <a:t>equipe</a:t>
            </a:r>
            <a:r>
              <a:rPr lang="fr-FR" dirty="0"/>
              <a:t> MAVERICS) </a:t>
            </a:r>
          </a:p>
        </p:txBody>
      </p:sp>
    </p:spTree>
    <p:extLst>
      <p:ext uri="{BB962C8B-B14F-4D97-AF65-F5344CB8AC3E}">
        <p14:creationId xmlns:p14="http://schemas.microsoft.com/office/powerpoint/2010/main" val="1915766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vais commencer par faire un rappel sur le contexte, les motivations et objectifs de cette plateforme, elle est nouvelle et pas forcement connu par tous</a:t>
            </a:r>
          </a:p>
        </p:txBody>
      </p:sp>
    </p:spTree>
    <p:extLst>
      <p:ext uri="{BB962C8B-B14F-4D97-AF65-F5344CB8AC3E}">
        <p14:creationId xmlns:p14="http://schemas.microsoft.com/office/powerpoint/2010/main" val="3929206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Motivation ancienne partant d’un constat suivant:</a:t>
            </a:r>
            <a:endParaRPr lang="fr-FR" dirty="0"/>
          </a:p>
          <a:p>
            <a:r>
              <a:rPr lang="fr-FR" dirty="0"/>
              <a:t>Et donc dans ce cadre, les </a:t>
            </a:r>
            <a:r>
              <a:rPr lang="fr-FR" dirty="0" err="1"/>
              <a:t>ojectifs</a:t>
            </a:r>
            <a:r>
              <a:rPr lang="fr-FR" dirty="0"/>
              <a:t> de la plateformes sont de se donner les moyens d’analyse de surfaces</a:t>
            </a:r>
          </a:p>
          <a:p>
            <a:r>
              <a:rPr lang="fr-FR" dirty="0"/>
              <a:t>Expertise rare au CNRS</a:t>
            </a:r>
          </a:p>
        </p:txBody>
      </p:sp>
    </p:spTree>
    <p:extLst>
      <p:ext uri="{BB962C8B-B14F-4D97-AF65-F5344CB8AC3E}">
        <p14:creationId xmlns:p14="http://schemas.microsoft.com/office/powerpoint/2010/main" val="446564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Regroupement de tous les équipements dans les Halls D3 et D4 (Bât 209C) après leurs réhabilitations (début 2022)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5708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Regroupement de tous les équipements dans les Halls D3 et D4 (Bât 209C) après leurs réhabilitations (début 2022)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7954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18">
              <a:defRPr/>
            </a:pPr>
            <a:r>
              <a:rPr lang="fr-FR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Regroupement de tous les équipements dans les Halls D3 et D4 (Bât 209C) après leurs réhabilitations (début 2022)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8284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vais commencer par faire un rappel sur le contexte, les motivations et objectifs de cette plateforme, elle est nouvelle et pas forcement connu par tous</a:t>
            </a:r>
          </a:p>
        </p:txBody>
      </p:sp>
    </p:spTree>
    <p:extLst>
      <p:ext uri="{BB962C8B-B14F-4D97-AF65-F5344CB8AC3E}">
        <p14:creationId xmlns:p14="http://schemas.microsoft.com/office/powerpoint/2010/main" val="3650386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5" y="1485901"/>
            <a:ext cx="4557711" cy="727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96" indent="0">
              <a:buNone/>
              <a:defRPr sz="2000" b="1"/>
            </a:lvl2pPr>
            <a:lvl3pPr marL="914392" indent="0">
              <a:buNone/>
              <a:defRPr sz="1800" b="1"/>
            </a:lvl3pPr>
            <a:lvl4pPr marL="1371589" indent="0">
              <a:buNone/>
              <a:defRPr sz="1600" b="1"/>
            </a:lvl4pPr>
            <a:lvl5pPr marL="1828785" indent="0">
              <a:buNone/>
              <a:defRPr sz="1600" b="1"/>
            </a:lvl5pPr>
            <a:lvl6pPr marL="2285981" indent="0">
              <a:buNone/>
              <a:defRPr sz="1600" b="1"/>
            </a:lvl6pPr>
            <a:lvl7pPr marL="2743177" indent="0">
              <a:buNone/>
              <a:defRPr sz="1600" b="1"/>
            </a:lvl7pPr>
            <a:lvl8pPr marL="3200373" indent="0">
              <a:buNone/>
              <a:defRPr sz="1600" b="1"/>
            </a:lvl8pPr>
            <a:lvl9pPr marL="365757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5" y="2212979"/>
            <a:ext cx="4557711" cy="325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8" cy="727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96" indent="0">
              <a:buNone/>
              <a:defRPr sz="2000" b="1"/>
            </a:lvl2pPr>
            <a:lvl3pPr marL="914392" indent="0">
              <a:buNone/>
              <a:defRPr sz="1800" b="1"/>
            </a:lvl3pPr>
            <a:lvl4pPr marL="1371589" indent="0">
              <a:buNone/>
              <a:defRPr sz="1600" b="1"/>
            </a:lvl4pPr>
            <a:lvl5pPr marL="1828785" indent="0">
              <a:buNone/>
              <a:defRPr sz="1600" b="1"/>
            </a:lvl5pPr>
            <a:lvl6pPr marL="2285981" indent="0">
              <a:buNone/>
              <a:defRPr sz="1600" b="1"/>
            </a:lvl6pPr>
            <a:lvl7pPr marL="2743177" indent="0">
              <a:buNone/>
              <a:defRPr sz="1600" b="1"/>
            </a:lvl7pPr>
            <a:lvl8pPr marL="3200373" indent="0">
              <a:buNone/>
              <a:defRPr sz="1600" b="1"/>
            </a:lvl8pPr>
            <a:lvl9pPr marL="365757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9"/>
            <a:ext cx="4579938" cy="3255963"/>
          </a:xfrm>
          <a:prstGeom prst="rect">
            <a:avLst/>
          </a:prstGeom>
        </p:spPr>
        <p:txBody>
          <a:bodyPr/>
          <a:lstStyle>
            <a:lvl1pPr marL="228598" indent="-228598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94" indent="-228598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91" indent="-228598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8" lvl="0" indent="-228598" algn="l" defTabSz="91439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94" lvl="1" indent="-228598" algn="l" defTabSz="91439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91" lvl="2" indent="-228598" algn="l" defTabSz="91439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numéro de diapositive 8">
            <a:extLst>
              <a:ext uri="{FF2B5EF4-FFF2-40B4-BE49-F238E27FC236}">
                <a16:creationId xmlns:a16="http://schemas.microsoft.com/office/drawing/2014/main" id="{F6BA3784-0F23-4859-9136-8016209126CC}"/>
              </a:ext>
            </a:extLst>
          </p:cNvPr>
          <p:cNvSpPr txBox="1">
            <a:spLocks/>
          </p:cNvSpPr>
          <p:nvPr userDrawn="1"/>
        </p:nvSpPr>
        <p:spPr>
          <a:xfrm>
            <a:off x="9561334" y="5612678"/>
            <a:ext cx="1081638" cy="32226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5383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800C2-4971-4455-B3D3-E0A564E5624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759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3011024" y="0"/>
            <a:ext cx="7635098" cy="675666"/>
          </a:xfrm>
        </p:spPr>
        <p:txBody>
          <a:bodyPr>
            <a:noAutofit/>
          </a:bodyPr>
          <a:lstStyle>
            <a:lvl1pPr algn="l">
              <a:buFont typeface="Arial" pitchFamily="34" charset="0"/>
              <a:buNone/>
              <a:defRPr sz="3534" b="1" i="0" u="none" strike="noStrike" cap="none" spc="0" baseline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dirty="0"/>
              <a:t>« PROJET »</a:t>
            </a:r>
          </a:p>
        </p:txBody>
      </p:sp>
      <p:sp>
        <p:nvSpPr>
          <p:cNvPr id="15" name="Espace réservé du pied de page 14"/>
          <p:cNvSpPr>
            <a:spLocks noGrp="1"/>
          </p:cNvSpPr>
          <p:nvPr/>
        </p:nvSpPr>
        <p:spPr/>
        <p:txBody>
          <a:bodyPr/>
          <a:lstStyle/>
          <a:p>
            <a:endParaRPr lang="fr-FR" sz="1767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41819" y="695703"/>
            <a:ext cx="10646122" cy="0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 userDrawn="1"/>
        </p:nvSpPr>
        <p:spPr>
          <a:xfrm>
            <a:off x="617457" y="5758341"/>
            <a:ext cx="9943831" cy="2554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060" b="1" dirty="0"/>
              <a:t>. </a:t>
            </a:r>
          </a:p>
        </p:txBody>
      </p:sp>
      <p:sp>
        <p:nvSpPr>
          <p:cNvPr id="25" name="Titre 10"/>
          <p:cNvSpPr txBox="1">
            <a:spLocks/>
          </p:cNvSpPr>
          <p:nvPr userDrawn="1"/>
        </p:nvSpPr>
        <p:spPr>
          <a:xfrm>
            <a:off x="617457" y="39428"/>
            <a:ext cx="3241911" cy="67566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>
              <a:buFont typeface="Arial" pitchFamily="34" charset="0"/>
              <a:buNone/>
              <a:defRPr sz="4400" b="1" i="0" u="none" strike="noStrike" cap="none" spc="0" baseline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2121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>
                <a:solidFill>
                  <a:schemeClr val="accent4">
                    <a:lumMod val="60000"/>
                    <a:lumOff val="40000"/>
                  </a:schemeClr>
                </a:solidFill>
              </a:uFill>
              <a:latin typeface="Arial Bold"/>
              <a:ea typeface="+mj-ea"/>
              <a:cs typeface="+mj-cs"/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62313" y="822871"/>
            <a:ext cx="9925628" cy="4899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fr-FR" dirty="0"/>
              <a:t>Texte</a:t>
            </a:r>
          </a:p>
          <a:p>
            <a:pPr lvl="1"/>
            <a:r>
              <a:rPr lang="fr-FR" dirty="0"/>
              <a:t>Texte</a:t>
            </a:r>
          </a:p>
          <a:p>
            <a:pPr lvl="2"/>
            <a:r>
              <a:rPr lang="fr-FR" dirty="0"/>
              <a:t>Texte</a:t>
            </a:r>
          </a:p>
          <a:p>
            <a:pPr lvl="3"/>
            <a:r>
              <a:rPr lang="fr-FR" dirty="0"/>
              <a:t>Texte</a:t>
            </a:r>
          </a:p>
        </p:txBody>
      </p:sp>
      <p:cxnSp>
        <p:nvCxnSpPr>
          <p:cNvPr id="27" name="Connecteur droit 26"/>
          <p:cNvCxnSpPr/>
          <p:nvPr userDrawn="1"/>
        </p:nvCxnSpPr>
        <p:spPr>
          <a:xfrm>
            <a:off x="41819" y="739289"/>
            <a:ext cx="2545033" cy="0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9" y="39429"/>
            <a:ext cx="2897240" cy="61926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ED2EA48-9D4F-4CB5-8AFC-4D072AEB27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772775" cy="6044959"/>
          </a:xfrm>
          <a:prstGeom prst="rect">
            <a:avLst/>
          </a:prstGeom>
        </p:spPr>
      </p:pic>
      <p:sp>
        <p:nvSpPr>
          <p:cNvPr id="20" name="Espace réservé du pied de page 7">
            <a:extLst>
              <a:ext uri="{FF2B5EF4-FFF2-40B4-BE49-F238E27FC236}">
                <a16:creationId xmlns:a16="http://schemas.microsoft.com/office/drawing/2014/main" id="{9174B419-255C-49DE-8CCB-75AA3D8E4EB3}"/>
              </a:ext>
            </a:extLst>
          </p:cNvPr>
          <p:cNvSpPr txBox="1">
            <a:spLocks/>
          </p:cNvSpPr>
          <p:nvPr userDrawn="1"/>
        </p:nvSpPr>
        <p:spPr>
          <a:xfrm>
            <a:off x="2526455" y="5729594"/>
            <a:ext cx="6676041" cy="32226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dirty="0"/>
              <a:t>AG Pôle Accélérateur IJCLab – Plateforme vide et surfaces</a:t>
            </a:r>
          </a:p>
        </p:txBody>
      </p:sp>
      <p:sp>
        <p:nvSpPr>
          <p:cNvPr id="22" name="Espace réservé du numéro de diapositive 8">
            <a:extLst>
              <a:ext uri="{FF2B5EF4-FFF2-40B4-BE49-F238E27FC236}">
                <a16:creationId xmlns:a16="http://schemas.microsoft.com/office/drawing/2014/main" id="{4B442C1D-5798-4E5F-8C62-20E5FF61D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61334" y="5612678"/>
            <a:ext cx="1081638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pied de page 7">
            <a:extLst>
              <a:ext uri="{FF2B5EF4-FFF2-40B4-BE49-F238E27FC236}">
                <a16:creationId xmlns:a16="http://schemas.microsoft.com/office/drawing/2014/main" id="{78AF732B-61FA-400D-90E6-5D3F88BBA04E}"/>
              </a:ext>
            </a:extLst>
          </p:cNvPr>
          <p:cNvSpPr txBox="1">
            <a:spLocks/>
          </p:cNvSpPr>
          <p:nvPr userDrawn="1"/>
        </p:nvSpPr>
        <p:spPr>
          <a:xfrm>
            <a:off x="129803" y="5722695"/>
            <a:ext cx="1296144" cy="32226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fr-FR" dirty="0"/>
              <a:t>21/12/2023</a:t>
            </a:r>
          </a:p>
        </p:txBody>
      </p:sp>
    </p:spTree>
    <p:extLst>
      <p:ext uri="{BB962C8B-B14F-4D97-AF65-F5344CB8AC3E}">
        <p14:creationId xmlns:p14="http://schemas.microsoft.com/office/powerpoint/2010/main" val="493453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4A27659-D6C6-419C-A027-C77305FD98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0772775" cy="6044958"/>
          </a:xfrm>
          <a:prstGeom prst="rect">
            <a:avLst/>
          </a:prstGeom>
        </p:spPr>
      </p:pic>
      <p:sp>
        <p:nvSpPr>
          <p:cNvPr id="13" name="Espace réservé du pied de page 7">
            <a:extLst>
              <a:ext uri="{FF2B5EF4-FFF2-40B4-BE49-F238E27FC236}">
                <a16:creationId xmlns:a16="http://schemas.microsoft.com/office/drawing/2014/main" id="{DB5D0110-F517-4CCA-AB25-EC45E5C6517A}"/>
              </a:ext>
            </a:extLst>
          </p:cNvPr>
          <p:cNvSpPr txBox="1">
            <a:spLocks/>
          </p:cNvSpPr>
          <p:nvPr userDrawn="1"/>
        </p:nvSpPr>
        <p:spPr>
          <a:xfrm>
            <a:off x="2526455" y="5729594"/>
            <a:ext cx="6676041" cy="32226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dirty="0"/>
              <a:t>AG Pôle Accélérateur IJCLab – Plateforme vide et surfaces</a:t>
            </a:r>
          </a:p>
        </p:txBody>
      </p:sp>
      <p:sp>
        <p:nvSpPr>
          <p:cNvPr id="15" name="Espace réservé du numéro de diapositive 8">
            <a:extLst>
              <a:ext uri="{FF2B5EF4-FFF2-40B4-BE49-F238E27FC236}">
                <a16:creationId xmlns:a16="http://schemas.microsoft.com/office/drawing/2014/main" id="{DEFED5A8-F9C1-4DD2-B632-F55010341C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561334" y="5612678"/>
            <a:ext cx="1081638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pied de page 7">
            <a:extLst>
              <a:ext uri="{FF2B5EF4-FFF2-40B4-BE49-F238E27FC236}">
                <a16:creationId xmlns:a16="http://schemas.microsoft.com/office/drawing/2014/main" id="{7916008E-CC3E-4F32-B3EF-D2235286493A}"/>
              </a:ext>
            </a:extLst>
          </p:cNvPr>
          <p:cNvSpPr txBox="1">
            <a:spLocks/>
          </p:cNvSpPr>
          <p:nvPr userDrawn="1"/>
        </p:nvSpPr>
        <p:spPr>
          <a:xfrm>
            <a:off x="129803" y="5722695"/>
            <a:ext cx="1296144" cy="32226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fr-FR" dirty="0"/>
              <a:t>21/12/2023</a:t>
            </a:r>
          </a:p>
        </p:txBody>
      </p:sp>
    </p:spTree>
    <p:extLst>
      <p:ext uri="{BB962C8B-B14F-4D97-AF65-F5344CB8AC3E}">
        <p14:creationId xmlns:p14="http://schemas.microsoft.com/office/powerpoint/2010/main" val="247413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D1BDBCB2-EBAC-45BA-B04F-DEE2E9ED57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772775" cy="6059488"/>
          </a:xfrm>
          <a:prstGeom prst="rect">
            <a:avLst/>
          </a:prstGeom>
        </p:spPr>
      </p:pic>
      <p:sp>
        <p:nvSpPr>
          <p:cNvPr id="18" name="Espace réservé du numéro de diapositive 8">
            <a:extLst>
              <a:ext uri="{FF2B5EF4-FFF2-40B4-BE49-F238E27FC236}">
                <a16:creationId xmlns:a16="http://schemas.microsoft.com/office/drawing/2014/main" id="{2F6F8F91-68F1-4D8B-9C52-182E44DFD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61334" y="5612678"/>
            <a:ext cx="1081638" cy="322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pied de page 7">
            <a:extLst>
              <a:ext uri="{FF2B5EF4-FFF2-40B4-BE49-F238E27FC236}">
                <a16:creationId xmlns:a16="http://schemas.microsoft.com/office/drawing/2014/main" id="{E973541B-66E8-49EE-9AAA-AC2E3017D169}"/>
              </a:ext>
            </a:extLst>
          </p:cNvPr>
          <p:cNvSpPr txBox="1">
            <a:spLocks/>
          </p:cNvSpPr>
          <p:nvPr userDrawn="1"/>
        </p:nvSpPr>
        <p:spPr>
          <a:xfrm>
            <a:off x="2526455" y="5729594"/>
            <a:ext cx="6676041" cy="32226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dirty="0"/>
              <a:t>AG Pôle Accélérateur IJCLab – Plateforme vide et surfaces</a:t>
            </a:r>
          </a:p>
        </p:txBody>
      </p:sp>
      <p:sp>
        <p:nvSpPr>
          <p:cNvPr id="7" name="Espace réservé du pied de page 7">
            <a:extLst>
              <a:ext uri="{FF2B5EF4-FFF2-40B4-BE49-F238E27FC236}">
                <a16:creationId xmlns:a16="http://schemas.microsoft.com/office/drawing/2014/main" id="{BAAE645C-E956-4294-8F76-617F630425A3}"/>
              </a:ext>
            </a:extLst>
          </p:cNvPr>
          <p:cNvSpPr txBox="1">
            <a:spLocks/>
          </p:cNvSpPr>
          <p:nvPr userDrawn="1"/>
        </p:nvSpPr>
        <p:spPr>
          <a:xfrm>
            <a:off x="129803" y="5722695"/>
            <a:ext cx="1296144" cy="32226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fr-FR" dirty="0"/>
              <a:t>21/12/2023</a:t>
            </a:r>
          </a:p>
        </p:txBody>
      </p:sp>
    </p:spTree>
    <p:extLst>
      <p:ext uri="{BB962C8B-B14F-4D97-AF65-F5344CB8AC3E}">
        <p14:creationId xmlns:p14="http://schemas.microsoft.com/office/powerpoint/2010/main" val="322718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1" r:id="rId2"/>
    <p:sldLayoutId id="2147483743" r:id="rId3"/>
    <p:sldLayoutId id="2147483745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0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0.png"/><Relationship Id="rId4" Type="http://schemas.openxmlformats.org/officeDocument/2006/relationships/image" Target="../media/image44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"/><Relationship Id="rId4" Type="http://schemas.openxmlformats.org/officeDocument/2006/relationships/image" Target="../media/image40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openxmlformats.org/officeDocument/2006/relationships/image" Target="../media/image4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0.png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0.png"/><Relationship Id="rId4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6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681.png"/><Relationship Id="rId5" Type="http://schemas.openxmlformats.org/officeDocument/2006/relationships/image" Target="../media/image66.png"/><Relationship Id="rId10" Type="http://schemas.openxmlformats.org/officeDocument/2006/relationships/image" Target="../media/image670.png"/><Relationship Id="rId4" Type="http://schemas.openxmlformats.org/officeDocument/2006/relationships/image" Target="../media/image65.png"/><Relationship Id="rId9" Type="http://schemas.openxmlformats.org/officeDocument/2006/relationships/image" Target="../media/image6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C3B9407-3758-4D16-8548-F03C2937481F}"/>
              </a:ext>
            </a:extLst>
          </p:cNvPr>
          <p:cNvSpPr/>
          <p:nvPr/>
        </p:nvSpPr>
        <p:spPr>
          <a:xfrm>
            <a:off x="2473281" y="2075637"/>
            <a:ext cx="582621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solidFill>
                  <a:srgbClr val="FF6700"/>
                </a:solidFill>
              </a:rPr>
              <a:t>Plateforme Vide et Surfaces  </a:t>
            </a:r>
          </a:p>
          <a:p>
            <a:pPr algn="ctr"/>
            <a:r>
              <a:rPr lang="fr-FR" sz="2400" dirty="0"/>
              <a:t>Pôle Physiques des accélérateurs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BE333C-F12E-4BA2-A2F3-C4CDD64D1577}"/>
              </a:ext>
            </a:extLst>
          </p:cNvPr>
          <p:cNvSpPr txBox="1"/>
          <p:nvPr/>
        </p:nvSpPr>
        <p:spPr>
          <a:xfrm>
            <a:off x="3266511" y="3313615"/>
            <a:ext cx="4239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Jonathan YEMANE</a:t>
            </a:r>
          </a:p>
        </p:txBody>
      </p:sp>
      <p:pic>
        <p:nvPicPr>
          <p:cNvPr id="12" name="Image 11" descr="C:\Users\sattonnay\AppData\Local\Microsoft\Windows\INetCache\Content.Word\logo_SURFACES_VACUUM_24_03_2021.png">
            <a:extLst>
              <a:ext uri="{FF2B5EF4-FFF2-40B4-BE49-F238E27FC236}">
                <a16:creationId xmlns:a16="http://schemas.microsoft.com/office/drawing/2014/main" id="{C88BA495-F51B-45A1-ACC2-037E31DB08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2853" y="653480"/>
            <a:ext cx="1168419" cy="156924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Image 12" descr="C:\Users\sattonnay\AppData\Local\Microsoft\Windows\INetCache\Content.Word\logo MAVERICS V1(1).png">
            <a:extLst>
              <a:ext uri="{FF2B5EF4-FFF2-40B4-BE49-F238E27FC236}">
                <a16:creationId xmlns:a16="http://schemas.microsoft.com/office/drawing/2014/main" id="{B391C238-F0F2-4C88-80EF-B076876262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843" y="5209731"/>
            <a:ext cx="648072" cy="4276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563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2AF5DDE-2C46-4523-8C8A-C4B50D1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835" y="5573206"/>
            <a:ext cx="1081638" cy="322263"/>
          </a:xfrm>
        </p:spPr>
        <p:txBody>
          <a:bodyPr/>
          <a:lstStyle/>
          <a:p>
            <a:fld id="{61D800C2-4971-4455-B3D3-E0A564E56244}" type="slidenum">
              <a:rPr lang="en-GB" smtClean="0"/>
              <a:t>10</a:t>
            </a:fld>
            <a:endParaRPr lang="en-GB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9CB8EDF-0240-479A-B519-F081D20F1B11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R&amp;D ultravide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123FDDF-01E2-479A-A765-44423FC3387A}"/>
              </a:ext>
            </a:extLst>
          </p:cNvPr>
          <p:cNvSpPr/>
          <p:nvPr/>
        </p:nvSpPr>
        <p:spPr>
          <a:xfrm>
            <a:off x="2248949" y="725488"/>
            <a:ext cx="8466030" cy="33701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Bâti NEG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FA98C7-CE11-43B6-ABED-451F9A1DF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644" y="1856723"/>
            <a:ext cx="4628335" cy="20917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F138E9-FEDC-4D04-991D-B6963C874EFF}"/>
              </a:ext>
            </a:extLst>
          </p:cNvPr>
          <p:cNvSpPr/>
          <p:nvPr/>
        </p:nvSpPr>
        <p:spPr>
          <a:xfrm>
            <a:off x="6086644" y="3948425"/>
            <a:ext cx="462833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lphaLcParenR"/>
            </a:pPr>
            <a:r>
              <a:rPr lang="fr-FR" sz="1400" dirty="0"/>
              <a:t>Couche d’oxyde natif en surface</a:t>
            </a:r>
          </a:p>
          <a:p>
            <a:pPr marL="457200" indent="-457200">
              <a:buAutoNum type="alphaLcParenR"/>
            </a:pPr>
            <a:r>
              <a:rPr lang="fr-FR" sz="1400" dirty="0"/>
              <a:t>Chauffé à la température d’activation, l’oxygène de surface diffuse dans le volume, libérant les sites de sorption</a:t>
            </a:r>
          </a:p>
          <a:p>
            <a:pPr marL="457200" indent="-457200">
              <a:buAutoNum type="alphaLcParenR"/>
            </a:pPr>
            <a:r>
              <a:rPr lang="fr-FR" sz="1400" dirty="0"/>
              <a:t>Les gaz résiduels sont adsorbés par chimisorption</a:t>
            </a:r>
            <a:endParaRPr lang="fr-FR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2FD383-8086-4641-B7AD-5E66A743E8DD}"/>
              </a:ext>
            </a:extLst>
          </p:cNvPr>
          <p:cNvSpPr/>
          <p:nvPr/>
        </p:nvSpPr>
        <p:spPr>
          <a:xfrm>
            <a:off x="6086644" y="1548946"/>
            <a:ext cx="4628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i="1" dirty="0"/>
              <a:t>Qu’est-ce qu’un NEG (Non-Evaporable Getter)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F7E8A2-841B-46BE-9102-C10287BBF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19" y="1548946"/>
            <a:ext cx="5616624" cy="358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95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2AF5DDE-2C46-4523-8C8A-C4B50D1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835" y="5573206"/>
            <a:ext cx="1081638" cy="322263"/>
          </a:xfrm>
        </p:spPr>
        <p:txBody>
          <a:bodyPr/>
          <a:lstStyle/>
          <a:p>
            <a:fld id="{61D800C2-4971-4455-B3D3-E0A564E56244}" type="slidenum">
              <a:rPr lang="en-GB" smtClean="0"/>
              <a:t>11</a:t>
            </a:fld>
            <a:endParaRPr lang="en-GB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9CB8EDF-0240-479A-B519-F081D20F1B11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R&amp;D ultravide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123FDDF-01E2-479A-A765-44423FC3387A}"/>
              </a:ext>
            </a:extLst>
          </p:cNvPr>
          <p:cNvSpPr/>
          <p:nvPr/>
        </p:nvSpPr>
        <p:spPr>
          <a:xfrm>
            <a:off x="2248949" y="725488"/>
            <a:ext cx="8466030" cy="33701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Bâti NEG</a:t>
            </a:r>
            <a:endParaRPr lang="en-GB" sz="1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4F138E9-FEDC-4D04-991D-B6963C874EFF}"/>
                  </a:ext>
                </a:extLst>
              </p:cNvPr>
              <p:cNvSpPr/>
              <p:nvPr/>
            </p:nvSpPr>
            <p:spPr>
              <a:xfrm>
                <a:off x="5133528" y="3937930"/>
                <a:ext cx="5501128" cy="1119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ctr">
                  <a:buFont typeface="+mj-lt"/>
                  <a:buAutoNum type="arabicPeriod"/>
                </a:pPr>
                <a:r>
                  <a:rPr lang="fr-FR" sz="1400" dirty="0"/>
                  <a:t>Introduction d’un flux de gaz à l’amont du tube</a:t>
                </a:r>
              </a:p>
              <a:p>
                <a:pPr marL="342900" indent="-342900" algn="ctr">
                  <a:buFont typeface="+mj-lt"/>
                  <a:buAutoNum type="arabicPeriod"/>
                </a:pPr>
                <a:r>
                  <a:rPr lang="fr-FR" sz="1400" dirty="0"/>
                  <a:t>Mesure du rapport de pression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𝑎𝑚𝑜𝑛𝑡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𝑎𝑣𝑎𝑙</m:t>
                            </m:r>
                          </m:sub>
                        </m:sSub>
                      </m:den>
                    </m:f>
                  </m:oMath>
                </a14:m>
                <a:endParaRPr lang="fr-FR" sz="1600" b="0" dirty="0"/>
              </a:p>
              <a:p>
                <a:pPr marL="342900" indent="-342900" algn="ctr">
                  <a:buFont typeface="+mj-lt"/>
                  <a:buAutoNum type="arabicPeriod"/>
                </a:pPr>
                <a:r>
                  <a:rPr lang="fr-FR" sz="1400" dirty="0"/>
                  <a:t>Simulation Monte-Carlo sur Molflow pour remonter au coefficient de collage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4F138E9-FEDC-4D04-991D-B6963C874E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3528" y="3937930"/>
                <a:ext cx="5501128" cy="1119474"/>
              </a:xfrm>
              <a:prstGeom prst="rect">
                <a:avLst/>
              </a:prstGeom>
              <a:blipFill>
                <a:blip r:embed="rId3"/>
                <a:stretch>
                  <a:fillRect t="-1087" b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32FD383-8086-4641-B7AD-5E66A743E8DD}"/>
              </a:ext>
            </a:extLst>
          </p:cNvPr>
          <p:cNvSpPr/>
          <p:nvPr/>
        </p:nvSpPr>
        <p:spPr>
          <a:xfrm>
            <a:off x="5133528" y="1558846"/>
            <a:ext cx="53114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i="1" dirty="0"/>
              <a:t>Mesure de coefficient de collage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EEEEF3C-8FFA-4E26-B143-49F3E392429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63" y="1850050"/>
            <a:ext cx="2681979" cy="32679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8F232F-D195-466B-A845-295AA6B3081F}"/>
              </a:ext>
            </a:extLst>
          </p:cNvPr>
          <p:cNvSpPr/>
          <p:nvPr/>
        </p:nvSpPr>
        <p:spPr>
          <a:xfrm>
            <a:off x="913047" y="1538991"/>
            <a:ext cx="3672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i="1" dirty="0"/>
              <a:t>Dépôt par pulvérisation cathodique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7C942D0-83C7-4BBC-A0BF-77077DF65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528" y="1866623"/>
            <a:ext cx="5311486" cy="207130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5B93110-AA1E-4F0D-9649-2D3917F58F08}"/>
              </a:ext>
            </a:extLst>
          </p:cNvPr>
          <p:cNvSpPr/>
          <p:nvPr/>
        </p:nvSpPr>
        <p:spPr>
          <a:xfrm>
            <a:off x="1408262" y="4164449"/>
            <a:ext cx="2681979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400" dirty="0"/>
              <a:t>Dépôts sur :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Tube pour mesure de coefficient de collage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Échantillon pour caractérisation micro/nano</a:t>
            </a:r>
          </a:p>
        </p:txBody>
      </p:sp>
    </p:spTree>
    <p:extLst>
      <p:ext uri="{BB962C8B-B14F-4D97-AF65-F5344CB8AC3E}">
        <p14:creationId xmlns:p14="http://schemas.microsoft.com/office/powerpoint/2010/main" val="2481104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2AF5DDE-2C46-4523-8C8A-C4B50D1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835" y="5573206"/>
            <a:ext cx="1081638" cy="322263"/>
          </a:xfrm>
        </p:spPr>
        <p:txBody>
          <a:bodyPr/>
          <a:lstStyle/>
          <a:p>
            <a:fld id="{61D800C2-4971-4455-B3D3-E0A564E56244}" type="slidenum">
              <a:rPr lang="en-GB" smtClean="0"/>
              <a:t>12</a:t>
            </a:fld>
            <a:endParaRPr lang="en-GB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9CB8EDF-0240-479A-B519-F081D20F1B11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R&amp;D ultravide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123FDDF-01E2-479A-A765-44423FC3387A}"/>
              </a:ext>
            </a:extLst>
          </p:cNvPr>
          <p:cNvSpPr/>
          <p:nvPr/>
        </p:nvSpPr>
        <p:spPr>
          <a:xfrm>
            <a:off x="2248949" y="725488"/>
            <a:ext cx="8466030" cy="33701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Bâti SEY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059588A-4CE6-4777-8E6F-6F19BDD0A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20" b="27606"/>
          <a:stretch/>
        </p:blipFill>
        <p:spPr>
          <a:xfrm>
            <a:off x="417835" y="1206949"/>
            <a:ext cx="4896544" cy="425506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FE1B8C-33D0-4387-B159-27E716EBFC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379" y="1936038"/>
            <a:ext cx="2664296" cy="3336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8BB47B4-4099-4518-B123-058AF9644A1B}"/>
                  </a:ext>
                </a:extLst>
              </p:cNvPr>
              <p:cNvSpPr/>
              <p:nvPr/>
            </p:nvSpPr>
            <p:spPr>
              <a:xfrm>
                <a:off x="5316063" y="1201102"/>
                <a:ext cx="5398916" cy="5458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𝑆𝐸𝑌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𝑁𝑜𝑚𝑏𝑟𝑒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𝑙𝑒𝑐𝑡𝑟𝑜𝑛𝑠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𝑠𝑒𝑐𝑜𝑛𝑑𝑎𝑖𝑟𝑒𝑠</m:t>
                          </m:r>
                        </m:num>
                        <m:den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𝑁𝑜𝑚𝑏𝑟𝑒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𝑙𝑒𝑐𝑡𝑟𝑜𝑛𝑠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𝑝𝑟𝑖𝑚𝑎𝑖𝑟𝑒𝑠</m:t>
                          </m:r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8BB47B4-4099-4518-B123-058AF9644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063" y="1201102"/>
                <a:ext cx="5398916" cy="545855"/>
              </a:xfrm>
              <a:prstGeom prst="rect">
                <a:avLst/>
              </a:prstGeom>
              <a:blipFill>
                <a:blip r:embed="rId5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B2DFD3D-0DDC-4763-8CC6-5D9A15DF4EFA}"/>
                  </a:ext>
                </a:extLst>
              </p:cNvPr>
              <p:cNvSpPr/>
              <p:nvPr/>
            </p:nvSpPr>
            <p:spPr>
              <a:xfrm>
                <a:off x="8021784" y="1746957"/>
                <a:ext cx="2794101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400" b="1" dirty="0"/>
                  <a:t>Principe de la mesure :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400" dirty="0"/>
                  <a:t>Bombardement par courant d’électrons primaires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</m:oMath>
                </a14:m>
                <a:endParaRPr lang="fr-FR" sz="1400" b="1" dirty="0"/>
              </a:p>
              <a:p>
                <a:pPr marL="285750" indent="-285750">
                  <a:buFontTx/>
                  <a:buChar char="-"/>
                </a:pPr>
                <a:r>
                  <a:rPr lang="fr-FR" sz="1400" dirty="0"/>
                  <a:t>Mesure du courant d’électrons secondaires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𝑺𝑬</m:t>
                        </m:r>
                      </m:sub>
                    </m:sSub>
                  </m:oMath>
                </a14:m>
                <a:endParaRPr lang="fr-FR" sz="1400" b="1" dirty="0"/>
              </a:p>
              <a:p>
                <a:pPr marL="285750" indent="-285750">
                  <a:buFontTx/>
                  <a:buChar char="-"/>
                </a:pPr>
                <a:endParaRPr lang="fr-FR" sz="1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B2DFD3D-0DDC-4763-8CC6-5D9A15DF4E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784" y="1746957"/>
                <a:ext cx="2794101" cy="1384995"/>
              </a:xfrm>
              <a:prstGeom prst="rect">
                <a:avLst/>
              </a:prstGeom>
              <a:blipFill>
                <a:blip r:embed="rId6"/>
                <a:stretch>
                  <a:fillRect l="-437" t="-8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1C1A6700-3648-4B35-AA9B-1D4D9E8EA7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8900" y="2885728"/>
            <a:ext cx="2479869" cy="217181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6084A99-987F-4BBC-8458-323026447A0B}"/>
              </a:ext>
            </a:extLst>
          </p:cNvPr>
          <p:cNvSpPr txBox="1"/>
          <p:nvPr/>
        </p:nvSpPr>
        <p:spPr>
          <a:xfrm>
            <a:off x="8258047" y="5057001"/>
            <a:ext cx="2321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Thèse S. BILGEN</a:t>
            </a:r>
          </a:p>
        </p:txBody>
      </p:sp>
    </p:spTree>
    <p:extLst>
      <p:ext uri="{BB962C8B-B14F-4D97-AF65-F5344CB8AC3E}">
        <p14:creationId xmlns:p14="http://schemas.microsoft.com/office/powerpoint/2010/main" val="95784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7672" y="832071"/>
            <a:ext cx="7950272" cy="3184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429413" tIns="0" bIns="0" anchor="ctr"/>
          <a:lstStyle/>
          <a:p>
            <a:pPr marL="302986" indent="-302986"/>
            <a:endParaRPr lang="en-GB" sz="1414" b="1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2AF5DDE-2C46-4523-8C8A-C4B50D1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835" y="5573206"/>
            <a:ext cx="1081638" cy="322263"/>
          </a:xfrm>
        </p:spPr>
        <p:txBody>
          <a:bodyPr/>
          <a:lstStyle/>
          <a:p>
            <a:fld id="{61D800C2-4971-4455-B3D3-E0A564E56244}" type="slidenum">
              <a:rPr lang="en-GB" smtClean="0"/>
              <a:t>13</a:t>
            </a:fld>
            <a:endParaRPr lang="en-GB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9CB8EDF-0240-479A-B519-F081D20F1B11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Caractérisation de surfaces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123FDDF-01E2-479A-A765-44423FC3387A}"/>
              </a:ext>
            </a:extLst>
          </p:cNvPr>
          <p:cNvSpPr/>
          <p:nvPr/>
        </p:nvSpPr>
        <p:spPr>
          <a:xfrm>
            <a:off x="2248949" y="725488"/>
            <a:ext cx="8466030" cy="33701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Microscope Electronique à Balayage (MEB)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954806-C296-4FD7-8C41-BFC12F768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11" y="1332361"/>
            <a:ext cx="5453139" cy="41831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ED36EE3-6FCE-4972-9237-D9E1FA4F264A}"/>
                  </a:ext>
                </a:extLst>
              </p:cNvPr>
              <p:cNvSpPr/>
              <p:nvPr/>
            </p:nvSpPr>
            <p:spPr>
              <a:xfrm>
                <a:off x="5654950" y="1517576"/>
                <a:ext cx="5117825" cy="3908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800" b="1" dirty="0"/>
                  <a:t>Source électronique :</a:t>
                </a:r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Canon à effet de champ (pointe FEG)</a:t>
                </a:r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Haute Tension 0,1 à 30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𝑘𝑉</m:t>
                    </m:r>
                  </m:oMath>
                </a14:m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Résolution latérale 1,1 nm à 20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𝑘𝑉</m:t>
                    </m:r>
                  </m:oMath>
                </a14:m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Courant de sonde : 4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𝑝𝐴</m:t>
                    </m:r>
                  </m:oMath>
                </a14:m>
                <a:r>
                  <a:rPr lang="fr-FR" sz="1600" dirty="0"/>
                  <a:t> à 100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𝑛𝐴</m:t>
                    </m:r>
                  </m:oMath>
                </a14:m>
                <a:endParaRPr lang="fr-FR" sz="1800" dirty="0"/>
              </a:p>
              <a:p>
                <a:endParaRPr lang="fr-FR" sz="1800" dirty="0"/>
              </a:p>
              <a:p>
                <a:r>
                  <a:rPr lang="fr-FR" sz="1800" b="1" dirty="0"/>
                  <a:t>Détecteurs :</a:t>
                </a:r>
              </a:p>
              <a:p>
                <a:pPr algn="ctr"/>
                <a:r>
                  <a:rPr lang="fr-FR" sz="1800" i="1" u="sng" dirty="0"/>
                  <a:t>Imagerie</a:t>
                </a:r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Détecteurs d’électrons secondaires : SE2 et InLens</a:t>
                </a:r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Détecteur d’électrons rétrodiffusés : BSE</a:t>
                </a:r>
              </a:p>
              <a:p>
                <a:pPr algn="ctr"/>
                <a:r>
                  <a:rPr lang="fr-FR" sz="1800" i="1" u="sng" dirty="0"/>
                  <a:t>Analyse</a:t>
                </a:r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Spectroscopie de rayons X à dispersion d’énergie (EDS)</a:t>
                </a:r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Diffraction d’électrons rétrodiffusés : EBSD</a:t>
                </a:r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endParaRPr lang="fr-FR" sz="1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ED36EE3-6FCE-4972-9237-D9E1FA4F2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950" y="1517576"/>
                <a:ext cx="5117825" cy="3908762"/>
              </a:xfrm>
              <a:prstGeom prst="rect">
                <a:avLst/>
              </a:prstGeom>
              <a:blipFill>
                <a:blip r:embed="rId4"/>
                <a:stretch>
                  <a:fillRect l="-1073" t="-9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8891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2AF5DDE-2C46-4523-8C8A-C4B50D1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835" y="5573206"/>
            <a:ext cx="1081638" cy="322263"/>
          </a:xfrm>
        </p:spPr>
        <p:txBody>
          <a:bodyPr/>
          <a:lstStyle/>
          <a:p>
            <a:fld id="{61D800C2-4971-4455-B3D3-E0A564E56244}" type="slidenum">
              <a:rPr lang="en-GB" smtClean="0"/>
              <a:t>14</a:t>
            </a:fld>
            <a:endParaRPr lang="en-GB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9CB8EDF-0240-479A-B519-F081D20F1B11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Caractérisation de surfaces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123FDDF-01E2-479A-A765-44423FC3387A}"/>
              </a:ext>
            </a:extLst>
          </p:cNvPr>
          <p:cNvSpPr/>
          <p:nvPr/>
        </p:nvSpPr>
        <p:spPr>
          <a:xfrm>
            <a:off x="2248949" y="725488"/>
            <a:ext cx="8466030" cy="33701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Microscope Electronique à Balayage (MEB)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1C260F-F065-4890-B18D-B78090CFE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27" y="1799219"/>
            <a:ext cx="4307785" cy="31742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A00654-73A9-4948-A47A-8A1356091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451" y="1799219"/>
            <a:ext cx="4307785" cy="31742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EFE943-D186-4C0E-BF75-FBA64C0A0FF6}"/>
                  </a:ext>
                </a:extLst>
              </p:cNvPr>
              <p:cNvSpPr/>
              <p:nvPr/>
            </p:nvSpPr>
            <p:spPr>
              <a:xfrm>
                <a:off x="345826" y="1374104"/>
                <a:ext cx="430778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200" b="1" dirty="0"/>
                  <a:t>Détecteur d’électrons secondaires (InLens) :</a:t>
                </a:r>
              </a:p>
              <a:p>
                <a:pPr algn="ctr"/>
                <a:r>
                  <a:rPr lang="fr-FR" sz="1200" dirty="0"/>
                  <a:t>Feuillets de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𝐶𝑢𝑂</m:t>
                    </m:r>
                  </m:oMath>
                </a14:m>
                <a:r>
                  <a:rPr lang="fr-FR" sz="1200" dirty="0"/>
                  <a:t> sur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𝐶𝑢</m:t>
                    </m:r>
                  </m:oMath>
                </a14:m>
                <a:r>
                  <a:rPr lang="fr-FR" sz="1200" dirty="0"/>
                  <a:t> (étude SEY du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𝐶𝑢𝑂</m:t>
                    </m:r>
                  </m:oMath>
                </a14:m>
                <a:r>
                  <a:rPr lang="fr-FR" sz="1200" dirty="0"/>
                  <a:t>)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EFE943-D186-4C0E-BF75-FBA64C0A0F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6" y="1374104"/>
                <a:ext cx="4307785" cy="461665"/>
              </a:xfrm>
              <a:prstGeom prst="rect">
                <a:avLst/>
              </a:prstGeom>
              <a:blipFill>
                <a:blip r:embed="rId5"/>
                <a:stretch>
                  <a:fillRect t="-1316" b="-78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E019E771-8343-430D-8290-F77B61DF34CA}"/>
              </a:ext>
            </a:extLst>
          </p:cNvPr>
          <p:cNvSpPr/>
          <p:nvPr/>
        </p:nvSpPr>
        <p:spPr>
          <a:xfrm>
            <a:off x="5962451" y="1368332"/>
            <a:ext cx="4307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/>
              <a:t>Détecteur d’électrons secondaires (SE2) :</a:t>
            </a:r>
          </a:p>
          <a:p>
            <a:pPr algn="ctr"/>
            <a:r>
              <a:rPr lang="fr-FR" sz="1200" dirty="0"/>
              <a:t>Mouche (fête de la science)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6485B9-47FB-47AC-B8C9-776D59A30CDC}"/>
              </a:ext>
            </a:extLst>
          </p:cNvPr>
          <p:cNvSpPr/>
          <p:nvPr/>
        </p:nvSpPr>
        <p:spPr>
          <a:xfrm>
            <a:off x="345825" y="4986499"/>
            <a:ext cx="4307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u="sng" dirty="0"/>
              <a:t>Excellente résolution</a:t>
            </a:r>
            <a:r>
              <a:rPr lang="fr-FR" sz="1200" dirty="0"/>
              <a:t> : Observation de feuillets nanométriques très fins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EF2F40-7EC3-487C-8192-68704C258BFB}"/>
              </a:ext>
            </a:extLst>
          </p:cNvPr>
          <p:cNvSpPr/>
          <p:nvPr/>
        </p:nvSpPr>
        <p:spPr>
          <a:xfrm>
            <a:off x="5962450" y="4973421"/>
            <a:ext cx="43077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u="sng" dirty="0"/>
              <a:t>Topographie et grande profondeur de champ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772149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2AF5DDE-2C46-4523-8C8A-C4B50D1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835" y="5573206"/>
            <a:ext cx="1081638" cy="322263"/>
          </a:xfrm>
        </p:spPr>
        <p:txBody>
          <a:bodyPr/>
          <a:lstStyle/>
          <a:p>
            <a:fld id="{61D800C2-4971-4455-B3D3-E0A564E56244}" type="slidenum">
              <a:rPr lang="en-GB" smtClean="0"/>
              <a:t>15</a:t>
            </a:fld>
            <a:endParaRPr lang="en-GB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9CB8EDF-0240-479A-B519-F081D20F1B11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Caractérisation de surfaces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123FDDF-01E2-479A-A765-44423FC3387A}"/>
              </a:ext>
            </a:extLst>
          </p:cNvPr>
          <p:cNvSpPr/>
          <p:nvPr/>
        </p:nvSpPr>
        <p:spPr>
          <a:xfrm>
            <a:off x="2248949" y="725488"/>
            <a:ext cx="8466030" cy="33701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Microscope Electronique à Balayage (MEB)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02E7CA6-7720-4908-8911-526271C221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" r="1647" b="45422"/>
          <a:stretch/>
        </p:blipFill>
        <p:spPr>
          <a:xfrm>
            <a:off x="5496113" y="1524340"/>
            <a:ext cx="5186094" cy="2212148"/>
          </a:xfrm>
          <a:prstGeom prst="rect">
            <a:avLst/>
          </a:prstGeom>
        </p:spPr>
      </p:pic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B83DAFF9-80B7-44AE-8B8F-E63D51E402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615365"/>
              </p:ext>
            </p:extLst>
          </p:nvPr>
        </p:nvGraphicFramePr>
        <p:xfrm>
          <a:off x="5496113" y="3736488"/>
          <a:ext cx="5186094" cy="1525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698">
                  <a:extLst>
                    <a:ext uri="{9D8B030D-6E8A-4147-A177-3AD203B41FA5}">
                      <a16:colId xmlns:a16="http://schemas.microsoft.com/office/drawing/2014/main" val="3117042969"/>
                    </a:ext>
                  </a:extLst>
                </a:gridCol>
                <a:gridCol w="1728698">
                  <a:extLst>
                    <a:ext uri="{9D8B030D-6E8A-4147-A177-3AD203B41FA5}">
                      <a16:colId xmlns:a16="http://schemas.microsoft.com/office/drawing/2014/main" val="2986074850"/>
                    </a:ext>
                  </a:extLst>
                </a:gridCol>
                <a:gridCol w="1728698">
                  <a:extLst>
                    <a:ext uri="{9D8B030D-6E8A-4147-A177-3AD203B41FA5}">
                      <a16:colId xmlns:a16="http://schemas.microsoft.com/office/drawing/2014/main" val="4085308886"/>
                    </a:ext>
                  </a:extLst>
                </a:gridCol>
              </a:tblGrid>
              <a:tr h="305101">
                <a:tc>
                  <a:txBody>
                    <a:bodyPr/>
                    <a:lstStyle/>
                    <a:p>
                      <a:r>
                        <a:rPr lang="fr-FR" sz="1400" dirty="0"/>
                        <a:t>Element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Weight%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Atomic%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538257399"/>
                  </a:ext>
                </a:extLst>
              </a:tr>
              <a:tr h="305101">
                <a:tc>
                  <a:txBody>
                    <a:bodyPr/>
                    <a:lstStyle/>
                    <a:p>
                      <a:r>
                        <a:rPr lang="fr-FR" sz="1400" dirty="0"/>
                        <a:t>Zr (raie L)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7,12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4,98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458889102"/>
                  </a:ext>
                </a:extLst>
              </a:tr>
              <a:tr h="305101">
                <a:tc>
                  <a:txBody>
                    <a:bodyPr/>
                    <a:lstStyle/>
                    <a:p>
                      <a:r>
                        <a:rPr lang="fr-FR" sz="1400" dirty="0"/>
                        <a:t>Ti (raie K)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3,03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4,05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937479398"/>
                  </a:ext>
                </a:extLst>
              </a:tr>
              <a:tr h="305101">
                <a:tc>
                  <a:txBody>
                    <a:bodyPr/>
                    <a:lstStyle/>
                    <a:p>
                      <a:r>
                        <a:rPr lang="fr-FR" sz="1400" dirty="0"/>
                        <a:t>V (raie K)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2,67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3,35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924150007"/>
                  </a:ext>
                </a:extLst>
              </a:tr>
              <a:tr h="305101">
                <a:tc>
                  <a:txBody>
                    <a:bodyPr/>
                    <a:lstStyle/>
                    <a:p>
                      <a:r>
                        <a:rPr lang="fr-FR" sz="1400" dirty="0"/>
                        <a:t>Cu (raie K)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87,18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87,62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2260373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B0AFF00-9673-4D3C-9197-373E24EF648B}"/>
                  </a:ext>
                </a:extLst>
              </p:cNvPr>
              <p:cNvSpPr/>
              <p:nvPr/>
            </p:nvSpPr>
            <p:spPr>
              <a:xfrm>
                <a:off x="5496111" y="1062675"/>
                <a:ext cx="51860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200" b="1" dirty="0"/>
                  <a:t>Spectroscopie de rayons X à dispersion d’énergie (EDS) :</a:t>
                </a:r>
              </a:p>
              <a:p>
                <a:pPr algn="ctr"/>
                <a:r>
                  <a:rPr lang="fr-FR" sz="1200" dirty="0"/>
                  <a:t>Quantification de la couche de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𝑇𝑖𝑍𝑟𝑉</m:t>
                    </m:r>
                  </m:oMath>
                </a14:m>
                <a:r>
                  <a:rPr lang="fr-FR" sz="1200" dirty="0"/>
                  <a:t> déposée sur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𝐶𝑢</m:t>
                    </m:r>
                  </m:oMath>
                </a14:m>
                <a:r>
                  <a:rPr lang="fr-FR" sz="1200" dirty="0"/>
                  <a:t> (étude NEG)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B0AFF00-9673-4D3C-9197-373E24EF64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111" y="1062675"/>
                <a:ext cx="5186093" cy="461665"/>
              </a:xfrm>
              <a:prstGeom prst="rect">
                <a:avLst/>
              </a:prstGeom>
              <a:blipFill>
                <a:blip r:embed="rId4"/>
                <a:stretch>
                  <a:fillRect t="-1316" b="-78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CAEA84FE-748C-47D5-9A9E-166BC7919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51" y="1619201"/>
            <a:ext cx="4392488" cy="32943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A030C68-7019-4BE4-86DD-9109ACE9B98E}"/>
              </a:ext>
            </a:extLst>
          </p:cNvPr>
          <p:cNvSpPr/>
          <p:nvPr/>
        </p:nvSpPr>
        <p:spPr>
          <a:xfrm>
            <a:off x="525847" y="1157536"/>
            <a:ext cx="44644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/>
              <a:t>Détecteur d’électrons rétro diffusés (HDBSD) :</a:t>
            </a:r>
          </a:p>
          <a:p>
            <a:pPr algn="ctr"/>
            <a:r>
              <a:rPr lang="fr-FR" sz="1200" dirty="0"/>
              <a:t>Échantillon de Fabrication additive métallique (Emma TOFFIN)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3977F-5DC8-4A70-BE32-0B3E3633B654}"/>
              </a:ext>
            </a:extLst>
          </p:cNvPr>
          <p:cNvSpPr/>
          <p:nvPr/>
        </p:nvSpPr>
        <p:spPr>
          <a:xfrm>
            <a:off x="531596" y="4913567"/>
            <a:ext cx="44644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u="sng" dirty="0"/>
              <a:t>Contraste chimique/cristallographique</a:t>
            </a:r>
            <a:r>
              <a:rPr lang="fr-FR" sz="1200" b="1" dirty="0"/>
              <a:t> : </a:t>
            </a:r>
            <a:r>
              <a:rPr lang="fr-FR" sz="1200" dirty="0"/>
              <a:t>Observation des différents grains cristallins</a:t>
            </a:r>
          </a:p>
        </p:txBody>
      </p:sp>
    </p:spTree>
    <p:extLst>
      <p:ext uri="{BB962C8B-B14F-4D97-AF65-F5344CB8AC3E}">
        <p14:creationId xmlns:p14="http://schemas.microsoft.com/office/powerpoint/2010/main" val="1323951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7672" y="832071"/>
            <a:ext cx="7950272" cy="3184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429413" tIns="0" bIns="0" anchor="ctr"/>
          <a:lstStyle/>
          <a:p>
            <a:pPr marL="302986" indent="-302986"/>
            <a:endParaRPr lang="en-GB" sz="1414" b="1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2AF5DDE-2C46-4523-8C8A-C4B50D1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835" y="5573206"/>
            <a:ext cx="1081638" cy="322263"/>
          </a:xfrm>
        </p:spPr>
        <p:txBody>
          <a:bodyPr/>
          <a:lstStyle/>
          <a:p>
            <a:fld id="{61D800C2-4971-4455-B3D3-E0A564E56244}" type="slidenum">
              <a:rPr lang="en-GB" smtClean="0"/>
              <a:t>16</a:t>
            </a:fld>
            <a:endParaRPr lang="en-GB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9CB8EDF-0240-479A-B519-F081D20F1B11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Caractérisation de surfaces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123FDDF-01E2-479A-A765-44423FC3387A}"/>
              </a:ext>
            </a:extLst>
          </p:cNvPr>
          <p:cNvSpPr/>
          <p:nvPr/>
        </p:nvSpPr>
        <p:spPr>
          <a:xfrm>
            <a:off x="2248949" y="725488"/>
            <a:ext cx="8466030" cy="33701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Spectromètre de photoélectrons à rayons X (XPS)</a:t>
            </a:r>
            <a:endParaRPr lang="en-GB" sz="1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ED36EE3-6FCE-4972-9237-D9E1FA4F264A}"/>
                  </a:ext>
                </a:extLst>
              </p:cNvPr>
              <p:cNvSpPr/>
              <p:nvPr/>
            </p:nvSpPr>
            <p:spPr>
              <a:xfrm>
                <a:off x="5652666" y="1228582"/>
                <a:ext cx="5117825" cy="42082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800" b="1" dirty="0"/>
                  <a:t>Chimie de surface </a:t>
                </a:r>
                <a14:m>
                  <m:oMath xmlns:m="http://schemas.openxmlformats.org/officeDocument/2006/math">
                    <m:r>
                      <a:rPr lang="fr-FR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  <m:r>
                      <a:rPr lang="fr-FR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𝒏𝒎</m:t>
                    </m:r>
                  </m:oMath>
                </a14:m>
                <a:r>
                  <a:rPr lang="fr-FR" sz="1200" b="1" dirty="0"/>
                  <a:t> (vs qques </a:t>
                </a:r>
                <a14:m>
                  <m:oMath xmlns:m="http://schemas.openxmlformats.org/officeDocument/2006/math">
                    <m:r>
                      <a:rPr lang="fr-FR" sz="1200" b="1" i="1">
                        <a:latin typeface="Cambria Math" panose="02040503050406030204" pitchFamily="18" charset="0"/>
                      </a:rPr>
                      <m:t>𝝁</m:t>
                    </m:r>
                    <m:r>
                      <a:rPr lang="fr-FR" sz="1200" b="1" i="1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fr-FR" sz="1200" b="1" dirty="0"/>
                  <a:t> en EDS)</a:t>
                </a:r>
                <a:r>
                  <a:rPr lang="fr-FR" sz="1800" b="1" dirty="0"/>
                  <a:t> :</a:t>
                </a:r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Composition élémentaire</a:t>
                </a:r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Liaisons chimiques (inaccessible en EDS)</a:t>
                </a:r>
              </a:p>
              <a:p>
                <a:endParaRPr lang="fr-FR" sz="1600" dirty="0"/>
              </a:p>
              <a:p>
                <a:r>
                  <a:rPr lang="fr-FR" sz="1800" b="1" dirty="0"/>
                  <a:t>Source X :</a:t>
                </a:r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Anode en Aluminium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60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sub>
                    </m:sSub>
                    <m:r>
                      <a:rPr lang="fr-FR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1491 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fr-FR" sz="160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Source monochromatée</a:t>
                </a:r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Taille de spot du faisceau :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FR" sz="1600" dirty="0"/>
                  <a:t> à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400 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fr-FR" sz="1600" dirty="0"/>
              </a:p>
              <a:p>
                <a:endParaRPr lang="fr-FR" sz="1600" dirty="0"/>
              </a:p>
              <a:p>
                <a:r>
                  <a:rPr lang="fr-FR" sz="1800" b="1" dirty="0"/>
                  <a:t>Canons supplémentaires :</a:t>
                </a:r>
                <a:endParaRPr lang="fr-FR" sz="1800" dirty="0"/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Canon à ion pour profilage (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100 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fr-FR" sz="1600" dirty="0"/>
                  <a:t> à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4 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𝑘𝑒𝑉</m:t>
                    </m:r>
                  </m:oMath>
                </a14:m>
                <a:r>
                  <a:rPr lang="fr-FR" sz="160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Canon à électrons pour compensation de charges</a:t>
                </a:r>
              </a:p>
              <a:p>
                <a:endParaRPr lang="fr-FR" sz="1800" dirty="0"/>
              </a:p>
              <a:p>
                <a:r>
                  <a:rPr lang="fr-FR" sz="1800" b="1" dirty="0"/>
                  <a:t>Détecteur hémisphérique:</a:t>
                </a:r>
                <a:endParaRPr lang="fr-FR" sz="1800" i="1" u="sng" dirty="0"/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Énergie de passage :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fr-FR" sz="1600" dirty="0"/>
                  <a:t> à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400 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Pas minimum :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𝑚𝑒𝑉</m:t>
                    </m:r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ED36EE3-6FCE-4972-9237-D9E1FA4F2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666" y="1228582"/>
                <a:ext cx="5117825" cy="4208203"/>
              </a:xfrm>
              <a:prstGeom prst="rect">
                <a:avLst/>
              </a:prstGeom>
              <a:blipFill>
                <a:blip r:embed="rId3"/>
                <a:stretch>
                  <a:fillRect l="-952" t="-870" b="-10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50B80649-47E2-4E52-B269-84F0B5F47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27" y="1301552"/>
            <a:ext cx="5453139" cy="408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55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7672" y="832071"/>
            <a:ext cx="7950272" cy="3184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429413" tIns="0" bIns="0" anchor="ctr"/>
          <a:lstStyle/>
          <a:p>
            <a:pPr marL="302986" indent="-302986"/>
            <a:endParaRPr lang="en-GB" sz="1414" b="1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2AF5DDE-2C46-4523-8C8A-C4B50D1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835" y="5573206"/>
            <a:ext cx="1081638" cy="322263"/>
          </a:xfrm>
        </p:spPr>
        <p:txBody>
          <a:bodyPr/>
          <a:lstStyle/>
          <a:p>
            <a:fld id="{61D800C2-4971-4455-B3D3-E0A564E56244}" type="slidenum">
              <a:rPr lang="en-GB" smtClean="0"/>
              <a:t>17</a:t>
            </a:fld>
            <a:endParaRPr lang="en-GB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9CB8EDF-0240-479A-B519-F081D20F1B11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Caractérisation de surfaces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123FDDF-01E2-479A-A765-44423FC3387A}"/>
              </a:ext>
            </a:extLst>
          </p:cNvPr>
          <p:cNvSpPr/>
          <p:nvPr/>
        </p:nvSpPr>
        <p:spPr>
          <a:xfrm>
            <a:off x="2248949" y="725488"/>
            <a:ext cx="8466030" cy="33701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Spectromètre de photoélectrons à rayons X (XPS)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F8DC8D-0AD4-41B7-A0CD-E6E1EE7DB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96" y="1550937"/>
            <a:ext cx="5256798" cy="24716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106788D-5AEB-4BF9-993A-11B02D774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914" y="1968601"/>
            <a:ext cx="5239334" cy="2471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CDB20B5-431D-4FC0-9D6A-4A7B5D93C0D3}"/>
                  </a:ext>
                </a:extLst>
              </p:cNvPr>
              <p:cNvSpPr/>
              <p:nvPr/>
            </p:nvSpPr>
            <p:spPr>
              <a:xfrm>
                <a:off x="129803" y="1085528"/>
                <a:ext cx="532859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200" b="1" dirty="0"/>
                  <a:t>Scan sur toute les énergies accessibles :</a:t>
                </a:r>
              </a:p>
              <a:p>
                <a:pPr algn="ctr"/>
                <a:r>
                  <a:rPr lang="fr-FR" sz="1200" dirty="0"/>
                  <a:t>Échantillon de NEG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𝑇𝑖𝑍𝑟𝑉</m:t>
                    </m:r>
                  </m:oMath>
                </a14:m>
                <a:r>
                  <a:rPr lang="fr-FR" sz="1200" dirty="0"/>
                  <a:t> (différent de l’exemple EDS précédent)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CDB20B5-431D-4FC0-9D6A-4A7B5D93C0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03" y="1085528"/>
                <a:ext cx="5328591" cy="461665"/>
              </a:xfrm>
              <a:prstGeom prst="rect">
                <a:avLst/>
              </a:prstGeom>
              <a:blipFill>
                <a:blip r:embed="rId5"/>
                <a:stretch>
                  <a:fillRect t="-1316" b="-78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E8938C7-67B5-46C5-818A-794F160149A9}"/>
                  </a:ext>
                </a:extLst>
              </p:cNvPr>
              <p:cNvSpPr/>
              <p:nvPr/>
            </p:nvSpPr>
            <p:spPr>
              <a:xfrm>
                <a:off x="5455914" y="1506936"/>
                <a:ext cx="5239334" cy="478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200" b="1" dirty="0"/>
                  <a:t>Fit des courbes :</a:t>
                </a:r>
              </a:p>
              <a:p>
                <a:pPr algn="ctr"/>
                <a:r>
                  <a:rPr lang="fr-FR" sz="1200" dirty="0"/>
                  <a:t>Échantillon 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200" b="0" i="0" smtClean="0">
                        <a:latin typeface="Cambria Math" panose="02040503050406030204" pitchFamily="18" charset="0"/>
                      </a:rPr>
                      <m:t>TiN</m:t>
                    </m:r>
                  </m:oMath>
                </a14:m>
                <a:r>
                  <a:rPr lang="fr-FR" sz="1200" dirty="0"/>
                  <a:t> (étude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𝑇𝑖𝑁</m:t>
                    </m:r>
                  </m:oMath>
                </a14:m>
                <a:r>
                  <a:rPr lang="fr-FR" sz="1200" dirty="0"/>
                  <a:t> pour couches supra)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E8938C7-67B5-46C5-818A-794F160149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914" y="1506936"/>
                <a:ext cx="5239334" cy="478336"/>
              </a:xfrm>
              <a:prstGeom prst="rect">
                <a:avLst/>
              </a:prstGeom>
              <a:blipFill>
                <a:blip r:embed="rId6"/>
                <a:stretch>
                  <a:fillRect t="-1266" b="-37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897E80A2-F3E7-4FA1-8F8E-91A6CDE79541}"/>
              </a:ext>
            </a:extLst>
          </p:cNvPr>
          <p:cNvSpPr/>
          <p:nvPr/>
        </p:nvSpPr>
        <p:spPr>
          <a:xfrm>
            <a:off x="128564" y="4440287"/>
            <a:ext cx="3096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u="sng" dirty="0"/>
              <a:t>Composition chimique</a:t>
            </a:r>
            <a:r>
              <a:rPr lang="fr-FR" sz="1200" b="1" dirty="0"/>
              <a:t> : </a:t>
            </a:r>
          </a:p>
          <a:p>
            <a:pPr marL="171450" indent="-171450" algn="ctr">
              <a:buFontTx/>
              <a:buChar char="-"/>
            </a:pPr>
            <a:r>
              <a:rPr lang="fr-FR" sz="1200" dirty="0"/>
              <a:t>Présence des différents éléments</a:t>
            </a:r>
          </a:p>
          <a:p>
            <a:pPr marL="171450" indent="-171450" algn="ctr">
              <a:buFontTx/>
              <a:buChar char="-"/>
            </a:pPr>
            <a:r>
              <a:rPr lang="fr-FR" sz="1200" dirty="0"/>
              <a:t>Quantification élémentaire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398E93B-E858-4227-AFC3-93AE49DE0C7B}"/>
                  </a:ext>
                </a:extLst>
              </p:cNvPr>
              <p:cNvSpPr/>
              <p:nvPr/>
            </p:nvSpPr>
            <p:spPr>
              <a:xfrm>
                <a:off x="5455914" y="4440287"/>
                <a:ext cx="523933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200" b="1" u="sng" dirty="0"/>
                  <a:t>Liaisons chimiques</a:t>
                </a:r>
                <a:r>
                  <a:rPr lang="fr-FR" sz="1200" b="1" dirty="0"/>
                  <a:t> : </a:t>
                </a:r>
                <a:r>
                  <a:rPr lang="fr-FR" sz="1200" dirty="0"/>
                  <a:t>à quels autres éléments est lié le Titane ? </a:t>
                </a:r>
              </a:p>
              <a:p>
                <a:pPr marL="171450" indent="-171450" algn="ctr">
                  <a:buFontTx/>
                  <a:buChar char="-"/>
                </a:pPr>
                <a:r>
                  <a:rPr lang="fr-FR" sz="1200" dirty="0"/>
                  <a:t>Présence de </a:t>
                </a:r>
                <a14:m>
                  <m:oMath xmlns:m="http://schemas.openxmlformats.org/officeDocument/2006/math">
                    <m:r>
                      <a:rPr lang="fr-FR" sz="1200" b="0" i="1">
                        <a:latin typeface="Cambria Math" panose="02040503050406030204" pitchFamily="18" charset="0"/>
                      </a:rPr>
                      <m:t>𝑇𝑖</m:t>
                    </m:r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fr-FR" sz="120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200" b="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1200" b="0" i="1"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fr-FR" sz="1200" b="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fr-FR" sz="1200" b="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1200" b="0" i="1"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fr-FR" sz="1200" b="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FR" sz="1200" b="0" i="1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fr-FR" sz="1200" b="0" i="1">
                            <a:latin typeface="Cambria Math" panose="02040503050406030204" pitchFamily="18" charset="0"/>
                          </a:rPr>
                          <m:t>𝑡𝑎𝑙</m:t>
                        </m:r>
                      </m:sub>
                    </m:sSub>
                  </m:oMath>
                </a14:m>
                <a:endParaRPr lang="fr-FR" sz="1200" dirty="0"/>
              </a:p>
              <a:p>
                <a:pPr marL="171450" indent="-171450" algn="ctr">
                  <a:buFontTx/>
                  <a:buChar char="-"/>
                </a:pPr>
                <a:r>
                  <a:rPr lang="fr-FR" sz="1200" dirty="0"/>
                  <a:t>Possibilité de connaitre les proportions de chaque de </a:t>
                </a:r>
                <a14:m>
                  <m:oMath xmlns:m="http://schemas.openxmlformats.org/officeDocument/2006/math">
                    <m:r>
                      <a:rPr lang="fr-FR" sz="1200" i="1">
                        <a:latin typeface="Cambria Math" panose="02040503050406030204" pitchFamily="18" charset="0"/>
                      </a:rPr>
                      <m:t>𝑇𝑖</m:t>
                    </m:r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2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1200" i="1"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fr-FR" sz="12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1200" i="1"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𝑡𝑎𝑙</m:t>
                        </m:r>
                      </m:sub>
                    </m:sSub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398E93B-E858-4227-AFC3-93AE49DE0C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914" y="4440287"/>
                <a:ext cx="5239334" cy="646331"/>
              </a:xfrm>
              <a:prstGeom prst="rect">
                <a:avLst/>
              </a:prstGeom>
              <a:blipFill>
                <a:blip r:embed="rId7"/>
                <a:stretch>
                  <a:fillRect t="-943" b="-566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52858BF5-EDB3-4F75-AD7F-855094831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566716"/>
              </p:ext>
            </p:extLst>
          </p:nvPr>
        </p:nvGraphicFramePr>
        <p:xfrm>
          <a:off x="3223667" y="4022623"/>
          <a:ext cx="216272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360">
                  <a:extLst>
                    <a:ext uri="{9D8B030D-6E8A-4147-A177-3AD203B41FA5}">
                      <a16:colId xmlns:a16="http://schemas.microsoft.com/office/drawing/2014/main" val="3117042969"/>
                    </a:ext>
                  </a:extLst>
                </a:gridCol>
                <a:gridCol w="1081360">
                  <a:extLst>
                    <a:ext uri="{9D8B030D-6E8A-4147-A177-3AD203B41FA5}">
                      <a16:colId xmlns:a16="http://schemas.microsoft.com/office/drawing/2014/main" val="4085308886"/>
                    </a:ext>
                  </a:extLst>
                </a:gridCol>
              </a:tblGrid>
              <a:tr h="216507">
                <a:tc>
                  <a:txBody>
                    <a:bodyPr/>
                    <a:lstStyle/>
                    <a:p>
                      <a:r>
                        <a:rPr lang="fr-FR" sz="1200" dirty="0"/>
                        <a:t>Element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Atomic%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538257399"/>
                  </a:ext>
                </a:extLst>
              </a:tr>
              <a:tr h="216507">
                <a:tc>
                  <a:txBody>
                    <a:bodyPr/>
                    <a:lstStyle/>
                    <a:p>
                      <a:r>
                        <a:rPr lang="fr-FR" sz="1200" dirty="0"/>
                        <a:t>Zr (raie L)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18,9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458889102"/>
                  </a:ext>
                </a:extLst>
              </a:tr>
              <a:tr h="216507">
                <a:tc>
                  <a:txBody>
                    <a:bodyPr/>
                    <a:lstStyle/>
                    <a:p>
                      <a:r>
                        <a:rPr lang="fr-FR" sz="1200" dirty="0"/>
                        <a:t>Ti (raie K)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20,8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937479398"/>
                  </a:ext>
                </a:extLst>
              </a:tr>
              <a:tr h="216507">
                <a:tc>
                  <a:txBody>
                    <a:bodyPr/>
                    <a:lstStyle/>
                    <a:p>
                      <a:r>
                        <a:rPr lang="fr-FR" sz="1200" dirty="0"/>
                        <a:t>V (raie K)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56,4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924150007"/>
                  </a:ext>
                </a:extLst>
              </a:tr>
              <a:tr h="216507">
                <a:tc>
                  <a:txBody>
                    <a:bodyPr/>
                    <a:lstStyle/>
                    <a:p>
                      <a:r>
                        <a:rPr lang="fr-FR" sz="1200" dirty="0"/>
                        <a:t>Cu (raie K)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3,9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226037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8159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2AF5DDE-2C46-4523-8C8A-C4B50D1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835" y="5573206"/>
            <a:ext cx="1081638" cy="322263"/>
          </a:xfrm>
        </p:spPr>
        <p:txBody>
          <a:bodyPr/>
          <a:lstStyle/>
          <a:p>
            <a:fld id="{61D800C2-4971-4455-B3D3-E0A564E56244}" type="slidenum">
              <a:rPr lang="en-GB" smtClean="0"/>
              <a:t>18</a:t>
            </a:fld>
            <a:endParaRPr lang="en-GB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9CB8EDF-0240-479A-B519-F081D20F1B11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Caractérisation de surfaces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123FDDF-01E2-479A-A765-44423FC3387A}"/>
              </a:ext>
            </a:extLst>
          </p:cNvPr>
          <p:cNvSpPr/>
          <p:nvPr/>
        </p:nvSpPr>
        <p:spPr>
          <a:xfrm>
            <a:off x="2248949" y="725488"/>
            <a:ext cx="8466030" cy="33701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Microscope Confocal</a:t>
            </a:r>
            <a:endParaRPr lang="en-GB" sz="1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ED36EE3-6FCE-4972-9237-D9E1FA4F264A}"/>
                  </a:ext>
                </a:extLst>
              </p:cNvPr>
              <p:cNvSpPr/>
              <p:nvPr/>
            </p:nvSpPr>
            <p:spPr>
              <a:xfrm>
                <a:off x="5652666" y="2009804"/>
                <a:ext cx="5117825" cy="26161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800" b="1" dirty="0"/>
                  <a:t>Cartographie en profondeur de surfaces :</a:t>
                </a:r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Image 3D avec grande profondeur de champ</a:t>
                </a:r>
                <a:endParaRPr lang="fr-FR" sz="1800" dirty="0"/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Mesures non destructives :</a:t>
                </a:r>
              </a:p>
              <a:p>
                <a:pPr marL="787400" lvl="1" indent="-285750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Du profil en profondeur (« bosses et creux »)</a:t>
                </a:r>
              </a:p>
              <a:p>
                <a:pPr marL="787400" lvl="1" indent="-285750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De la rugosité de la surface</a:t>
                </a:r>
              </a:p>
              <a:p>
                <a:endParaRPr lang="fr-FR" sz="1600" dirty="0"/>
              </a:p>
              <a:p>
                <a:r>
                  <a:rPr lang="fr-FR" sz="1800" b="1" dirty="0"/>
                  <a:t>Caractéristiques :</a:t>
                </a:r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Laser violet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=408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Résolution latérale :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130 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Résolution en profondeur :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0,5 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ED36EE3-6FCE-4972-9237-D9E1FA4F2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666" y="2009804"/>
                <a:ext cx="5117825" cy="2616101"/>
              </a:xfrm>
              <a:prstGeom prst="rect">
                <a:avLst/>
              </a:prstGeom>
              <a:blipFill>
                <a:blip r:embed="rId3"/>
                <a:stretch>
                  <a:fillRect l="-952" t="-1399" b="-209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E2412A35-78AF-4C82-BA10-D83221D15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11" y="1365933"/>
            <a:ext cx="5450855" cy="390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81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7672" y="832071"/>
            <a:ext cx="7950272" cy="3184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429413" tIns="0" bIns="0" anchor="ctr"/>
          <a:lstStyle/>
          <a:p>
            <a:pPr marL="302986" indent="-302986"/>
            <a:endParaRPr lang="en-GB" sz="1414" b="1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2AF5DDE-2C46-4523-8C8A-C4B50D1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835" y="5573206"/>
            <a:ext cx="1081638" cy="322263"/>
          </a:xfrm>
        </p:spPr>
        <p:txBody>
          <a:bodyPr/>
          <a:lstStyle/>
          <a:p>
            <a:fld id="{61D800C2-4971-4455-B3D3-E0A564E56244}" type="slidenum">
              <a:rPr lang="en-GB" smtClean="0"/>
              <a:t>19</a:t>
            </a:fld>
            <a:endParaRPr lang="en-GB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9CB8EDF-0240-479A-B519-F081D20F1B11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Caractérisation de surfaces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123FDDF-01E2-479A-A765-44423FC3387A}"/>
              </a:ext>
            </a:extLst>
          </p:cNvPr>
          <p:cNvSpPr/>
          <p:nvPr/>
        </p:nvSpPr>
        <p:spPr>
          <a:xfrm>
            <a:off x="2248949" y="725488"/>
            <a:ext cx="8466030" cy="33701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Microscope Confocal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2C931B-11C1-4BCE-B118-B41DBD3E5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539" y="2114559"/>
            <a:ext cx="4845089" cy="293140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2B5D75F-0580-4CD9-994D-9629FC4D0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27" y="2114559"/>
            <a:ext cx="4845089" cy="29314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A8D005B-700C-4563-9210-9470783BDA6C}"/>
              </a:ext>
            </a:extLst>
          </p:cNvPr>
          <p:cNvSpPr/>
          <p:nvPr/>
        </p:nvSpPr>
        <p:spPr>
          <a:xfrm>
            <a:off x="7672" y="1085528"/>
            <a:ext cx="10757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/>
              <a:t>Images 3D :</a:t>
            </a:r>
          </a:p>
          <a:p>
            <a:pPr algn="ctr"/>
            <a:r>
              <a:rPr lang="fr-FR" sz="1400" dirty="0"/>
              <a:t>Wafer pour détecteur ATLAS-ITK (Ana TORRENTO)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3EE37B-EE76-4411-8E16-4E760475C249}"/>
              </a:ext>
            </a:extLst>
          </p:cNvPr>
          <p:cNvSpPr/>
          <p:nvPr/>
        </p:nvSpPr>
        <p:spPr>
          <a:xfrm>
            <a:off x="278475" y="1806782"/>
            <a:ext cx="48355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Logo RD 53A gravé sur le wafer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3D7A6D-92F5-411A-929E-818050D6F116}"/>
              </a:ext>
            </a:extLst>
          </p:cNvPr>
          <p:cNvSpPr/>
          <p:nvPr/>
        </p:nvSpPr>
        <p:spPr>
          <a:xfrm>
            <a:off x="5322086" y="1806781"/>
            <a:ext cx="48355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Pad (non touché) : mesures électriques</a:t>
            </a:r>
          </a:p>
        </p:txBody>
      </p:sp>
    </p:spTree>
    <p:extLst>
      <p:ext uri="{BB962C8B-B14F-4D97-AF65-F5344CB8AC3E}">
        <p14:creationId xmlns:p14="http://schemas.microsoft.com/office/powerpoint/2010/main" val="4284422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C3B9407-3758-4D16-8548-F03C2937481F}"/>
              </a:ext>
            </a:extLst>
          </p:cNvPr>
          <p:cNvSpPr/>
          <p:nvPr/>
        </p:nvSpPr>
        <p:spPr>
          <a:xfrm>
            <a:off x="758517" y="2706578"/>
            <a:ext cx="9255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b="1" dirty="0">
                <a:solidFill>
                  <a:srgbClr val="456487"/>
                </a:solidFill>
              </a:rPr>
              <a:t>Genèse de la Plateforme Vide et Surfaces</a:t>
            </a:r>
            <a:endParaRPr lang="fr-FR" sz="2800" dirty="0">
              <a:solidFill>
                <a:srgbClr val="456487"/>
              </a:solidFill>
            </a:endParaRPr>
          </a:p>
        </p:txBody>
      </p:sp>
      <p:pic>
        <p:nvPicPr>
          <p:cNvPr id="12" name="Image 11" descr="C:\Users\sattonnay\AppData\Local\Microsoft\Windows\INetCache\Content.Word\logo_SURFACES_VACUUM_24_03_2021.png">
            <a:extLst>
              <a:ext uri="{FF2B5EF4-FFF2-40B4-BE49-F238E27FC236}">
                <a16:creationId xmlns:a16="http://schemas.microsoft.com/office/drawing/2014/main" id="{C88BA495-F51B-45A1-ACC2-037E31DB08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2853" y="653480"/>
            <a:ext cx="1168419" cy="156924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Image 12" descr="C:\Users\sattonnay\AppData\Local\Microsoft\Windows\INetCache\Content.Word\logo MAVERICS V1(1).png">
            <a:extLst>
              <a:ext uri="{FF2B5EF4-FFF2-40B4-BE49-F238E27FC236}">
                <a16:creationId xmlns:a16="http://schemas.microsoft.com/office/drawing/2014/main" id="{B391C238-F0F2-4C88-80EF-B076876262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843" y="5209731"/>
            <a:ext cx="648072" cy="4276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104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7672" y="832071"/>
            <a:ext cx="7950272" cy="3184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429413" tIns="0" bIns="0" anchor="ctr"/>
          <a:lstStyle/>
          <a:p>
            <a:pPr marL="302986" indent="-302986"/>
            <a:endParaRPr lang="en-GB" sz="1414" b="1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2AF5DDE-2C46-4523-8C8A-C4B50D1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835" y="5573206"/>
            <a:ext cx="1081638" cy="322263"/>
          </a:xfrm>
        </p:spPr>
        <p:txBody>
          <a:bodyPr/>
          <a:lstStyle/>
          <a:p>
            <a:fld id="{61D800C2-4971-4455-B3D3-E0A564E56244}" type="slidenum">
              <a:rPr lang="en-GB" smtClean="0"/>
              <a:t>20</a:t>
            </a:fld>
            <a:endParaRPr lang="en-GB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9CB8EDF-0240-479A-B519-F081D20F1B11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Caractérisation de surfaces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123FDDF-01E2-479A-A765-44423FC3387A}"/>
              </a:ext>
            </a:extLst>
          </p:cNvPr>
          <p:cNvSpPr/>
          <p:nvPr/>
        </p:nvSpPr>
        <p:spPr>
          <a:xfrm>
            <a:off x="2248949" y="725488"/>
            <a:ext cx="8466030" cy="33701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Microscope Confocal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8D005B-700C-4563-9210-9470783BDA6C}"/>
              </a:ext>
            </a:extLst>
          </p:cNvPr>
          <p:cNvSpPr/>
          <p:nvPr/>
        </p:nvSpPr>
        <p:spPr>
          <a:xfrm>
            <a:off x="7672" y="1085528"/>
            <a:ext cx="10757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La pointe endommage le wafer lors des mesures :</a:t>
            </a:r>
          </a:p>
          <a:p>
            <a:pPr algn="ctr"/>
            <a:r>
              <a:rPr lang="fr-FR" sz="1400" dirty="0"/>
              <a:t>Quelle est la profondeur de l’empreinte laissée par la pointe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3EE37B-EE76-4411-8E16-4E760475C249}"/>
              </a:ext>
            </a:extLst>
          </p:cNvPr>
          <p:cNvSpPr/>
          <p:nvPr/>
        </p:nvSpPr>
        <p:spPr>
          <a:xfrm>
            <a:off x="278475" y="1661592"/>
            <a:ext cx="48355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Image 3D d’un pad touché (mesure effectuée)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3D7A6D-92F5-411A-929E-818050D6F116}"/>
              </a:ext>
            </a:extLst>
          </p:cNvPr>
          <p:cNvSpPr/>
          <p:nvPr/>
        </p:nvSpPr>
        <p:spPr>
          <a:xfrm>
            <a:off x="5242371" y="1806781"/>
            <a:ext cx="51436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Mesure de la profondeur de l’empreinte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3CB79C-3370-4831-B5E2-D38C0E203B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07"/>
          <a:stretch/>
        </p:blipFill>
        <p:spPr>
          <a:xfrm>
            <a:off x="288022" y="1969369"/>
            <a:ext cx="4835541" cy="336463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775C7A-BFD9-421C-A289-2F75FDDF9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371" y="2114558"/>
            <a:ext cx="5143650" cy="2750986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4640F528-D12F-4E4E-86B5-CCEB058B44C9}"/>
              </a:ext>
            </a:extLst>
          </p:cNvPr>
          <p:cNvCxnSpPr/>
          <p:nvPr/>
        </p:nvCxnSpPr>
        <p:spPr>
          <a:xfrm>
            <a:off x="9274819" y="3389784"/>
            <a:ext cx="0" cy="936104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5958B8D-DB32-48CD-8AB5-B4C5925FC7DB}"/>
                  </a:ext>
                </a:extLst>
              </p:cNvPr>
              <p:cNvSpPr/>
              <p:nvPr/>
            </p:nvSpPr>
            <p:spPr>
              <a:xfrm>
                <a:off x="9346827" y="3689994"/>
                <a:ext cx="98076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𝟑𝟎𝟎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𝒏𝒎</m:t>
                      </m:r>
                    </m:oMath>
                  </m:oMathPara>
                </a14:m>
                <a:endParaRPr lang="fr-FR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5958B8D-DB32-48CD-8AB5-B4C5925FC7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827" y="3689994"/>
                <a:ext cx="980768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0468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7672" y="832071"/>
            <a:ext cx="7950272" cy="3184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429413" tIns="0" bIns="0" anchor="ctr"/>
          <a:lstStyle/>
          <a:p>
            <a:pPr marL="302986" indent="-302986"/>
            <a:endParaRPr lang="en-GB" sz="1414" b="1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2AF5DDE-2C46-4523-8C8A-C4B50D1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835" y="5573206"/>
            <a:ext cx="1081638" cy="322263"/>
          </a:xfrm>
        </p:spPr>
        <p:txBody>
          <a:bodyPr/>
          <a:lstStyle/>
          <a:p>
            <a:fld id="{61D800C2-4971-4455-B3D3-E0A564E56244}" type="slidenum">
              <a:rPr lang="en-GB" smtClean="0"/>
              <a:t>21</a:t>
            </a:fld>
            <a:endParaRPr lang="en-GB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9CB8EDF-0240-479A-B519-F081D20F1B11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Statistiques 2023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F181A9F-829B-4EA4-AD24-0C230B859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918" y="3546202"/>
            <a:ext cx="4068524" cy="19935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EAED5B7-9AA4-4573-A329-AD5AE0FB1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563" y="4181872"/>
            <a:ext cx="2895600" cy="762000"/>
          </a:xfrm>
          <a:prstGeom prst="rect">
            <a:avLst/>
          </a:prstGeom>
        </p:spPr>
      </p:pic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4C71D23E-1BD7-4A38-A919-513B26639F37}"/>
              </a:ext>
            </a:extLst>
          </p:cNvPr>
          <p:cNvSpPr/>
          <p:nvPr/>
        </p:nvSpPr>
        <p:spPr>
          <a:xfrm rot="21032972">
            <a:off x="6968854" y="5156898"/>
            <a:ext cx="2895600" cy="218539"/>
          </a:xfrm>
          <a:prstGeom prst="rightArrow">
            <a:avLst>
              <a:gd name="adj1" fmla="val 50000"/>
              <a:gd name="adj2" fmla="val 1997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13EDBFE-AB6C-4F95-AAD8-9842BD6E5715}"/>
              </a:ext>
            </a:extLst>
          </p:cNvPr>
          <p:cNvSpPr txBox="1"/>
          <p:nvPr/>
        </p:nvSpPr>
        <p:spPr>
          <a:xfrm>
            <a:off x="6970562" y="3605808"/>
            <a:ext cx="2892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Utilisation des équipements de la plateforme (en demi-journées)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BDD7BE-0B14-4813-9B4C-A9A6E5DB3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222" y="832071"/>
            <a:ext cx="4068524" cy="26219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DCC0A7D-342A-4A45-B853-3A3A2C853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6792" y="832071"/>
            <a:ext cx="3082304" cy="262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80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ZoneTexte 98">
            <a:extLst>
              <a:ext uri="{FF2B5EF4-FFF2-40B4-BE49-F238E27FC236}">
                <a16:creationId xmlns:a16="http://schemas.microsoft.com/office/drawing/2014/main" id="{E3A0ACB9-E202-4AB9-B42F-2CF355170EBF}"/>
              </a:ext>
            </a:extLst>
          </p:cNvPr>
          <p:cNvSpPr txBox="1"/>
          <p:nvPr/>
        </p:nvSpPr>
        <p:spPr>
          <a:xfrm>
            <a:off x="0" y="3029744"/>
            <a:ext cx="22883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defTabSz="914372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fr-FR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Surfaces</a:t>
            </a:r>
            <a:endParaRPr lang="en-GB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E5B7E1-9667-4271-82AF-909BABC1C13F}"/>
              </a:ext>
            </a:extLst>
          </p:cNvPr>
          <p:cNvSpPr/>
          <p:nvPr/>
        </p:nvSpPr>
        <p:spPr>
          <a:xfrm>
            <a:off x="2290043" y="1301552"/>
            <a:ext cx="80886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403982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Métrologie UHV : Jauges UHV, analyseurs de gaz résiduels (RGA)</a:t>
            </a:r>
          </a:p>
          <a:p>
            <a:pPr marL="285750" indent="-285750" algn="just" defTabSz="403982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Traitements : Four sous vide, polissage, nettoyage</a:t>
            </a:r>
          </a:p>
          <a:p>
            <a:pPr marL="285750" indent="-285750" algn="just" defTabSz="403982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R&amp;D Cavités supraconductrices : Nettoyage plasma, multicouches, multipacting etc.</a:t>
            </a:r>
          </a:p>
          <a:p>
            <a:pPr marL="285750" indent="-285750" algn="just" defTabSz="403982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R&amp;D en ultravide : </a:t>
            </a:r>
          </a:p>
          <a:p>
            <a:pPr marL="787400" lvl="1" indent="-285750" algn="just" defTabSz="403982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NEG et SEY vus dans cette présentation</a:t>
            </a:r>
          </a:p>
          <a:p>
            <a:pPr marL="787400" lvl="1" indent="-285750" algn="just" defTabSz="403982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Mais aussi mesures de taux de dégazage, TDS etc.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E39F957-8DDC-4FF6-A683-A0FD118C18D1}"/>
              </a:ext>
            </a:extLst>
          </p:cNvPr>
          <p:cNvSpPr/>
          <p:nvPr/>
        </p:nvSpPr>
        <p:spPr>
          <a:xfrm>
            <a:off x="2158764" y="818982"/>
            <a:ext cx="8587122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lvl="0" algn="ctr" fontAlgn="base">
              <a:buClr>
                <a:srgbClr val="E75112"/>
              </a:buClr>
              <a:buSzPts val="2800"/>
            </a:pPr>
            <a:r>
              <a:rPr lang="fr-FR" sz="1600" b="1" dirty="0"/>
              <a:t>La Plateforme Vide et Surfaces </a:t>
            </a:r>
            <a:r>
              <a:rPr lang="fr-FR" sz="1600" b="1" dirty="0">
                <a:sym typeface="Wingdings" panose="05000000000000000000" pitchFamily="2" charset="2"/>
              </a:rPr>
              <a:t>: étroitement liée à l’équipe de recherche MAVERICS</a:t>
            </a:r>
            <a:endParaRPr lang="fr-FR" sz="16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2C2548-4D41-4FF4-BE14-FB33DD404E7C}"/>
              </a:ext>
            </a:extLst>
          </p:cNvPr>
          <p:cNvSpPr/>
          <p:nvPr/>
        </p:nvSpPr>
        <p:spPr>
          <a:xfrm>
            <a:off x="-1" y="1327707"/>
            <a:ext cx="24340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Vide et Cavités supra RF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space réservé du numéro de diapositive 28">
            <a:extLst>
              <a:ext uri="{FF2B5EF4-FFF2-40B4-BE49-F238E27FC236}">
                <a16:creationId xmlns:a16="http://schemas.microsoft.com/office/drawing/2014/main" id="{AA94C27C-E581-4589-9B0B-FBFA1ABF18D6}"/>
              </a:ext>
            </a:extLst>
          </p:cNvPr>
          <p:cNvSpPr txBox="1">
            <a:spLocks/>
          </p:cNvSpPr>
          <p:nvPr/>
        </p:nvSpPr>
        <p:spPr>
          <a:xfrm>
            <a:off x="9561334" y="5612678"/>
            <a:ext cx="1081638" cy="322263"/>
          </a:xfrm>
        </p:spPr>
        <p:txBody>
          <a:bodyPr/>
          <a:lstStyle>
            <a:lvl1pPr marL="228594" indent="-22859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fld id="{77E71596-5F9D-49C5-9701-16B3CA54319D}" type="slidenum">
              <a:rPr lang="fr-FR" smtClean="0">
                <a:solidFill>
                  <a:schemeClr val="bg1"/>
                </a:solidFill>
              </a:rPr>
              <a:pPr marL="0" indent="0" fontAlgn="auto">
                <a:spcAft>
                  <a:spcPts val="0"/>
                </a:spcAft>
                <a:buNone/>
              </a:pPr>
              <a:t>22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4E33501-80EF-40B7-BF3C-7ABB6C277780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Conclusion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32BCEB-19E8-4B20-99D5-7135EBA065AE}"/>
              </a:ext>
            </a:extLst>
          </p:cNvPr>
          <p:cNvSpPr/>
          <p:nvPr/>
        </p:nvSpPr>
        <p:spPr>
          <a:xfrm>
            <a:off x="2290043" y="3029744"/>
            <a:ext cx="80886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403982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Caractérisation :</a:t>
            </a:r>
          </a:p>
          <a:p>
            <a:pPr marL="787400" lvl="1" indent="-285750" algn="just" defTabSz="403982">
              <a:buFont typeface="Wingdings" panose="05000000000000000000" pitchFamily="2" charset="2"/>
              <a:buChar char="Ø"/>
              <a:defRPr/>
            </a:pPr>
            <a:r>
              <a:rPr lang="fr-FR" sz="1600" b="1" dirty="0">
                <a:solidFill>
                  <a:srgbClr val="DF8A2D"/>
                </a:solidFill>
              </a:rPr>
              <a:t>Structurale (Structure cristalline)</a:t>
            </a:r>
          </a:p>
          <a:p>
            <a:pPr marL="787400" lvl="1" indent="-285750" algn="just" defTabSz="403982">
              <a:buFont typeface="Wingdings" panose="05000000000000000000" pitchFamily="2" charset="2"/>
              <a:buChar char="Ø"/>
              <a:defRPr/>
            </a:pPr>
            <a:r>
              <a:rPr lang="fr-FR" sz="1600" b="1" dirty="0">
                <a:solidFill>
                  <a:srgbClr val="6600CC"/>
                </a:solidFill>
              </a:rPr>
              <a:t>Topographique</a:t>
            </a:r>
          </a:p>
          <a:p>
            <a:pPr marL="787400" lvl="1" indent="-285750" algn="just" defTabSz="403982">
              <a:buFont typeface="Wingdings" panose="05000000000000000000" pitchFamily="2" charset="2"/>
              <a:buChar char="Ø"/>
              <a:defRPr/>
            </a:pPr>
            <a:r>
              <a:rPr lang="fr-FR" sz="1600" b="1" dirty="0">
                <a:solidFill>
                  <a:srgbClr val="0070C0"/>
                </a:solidFill>
              </a:rPr>
              <a:t>Chimique (Composition et liaisons chimiques)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5EA886-EF7C-4B7A-9029-2D49632CFAF6}"/>
              </a:ext>
            </a:extLst>
          </p:cNvPr>
          <p:cNvSpPr/>
          <p:nvPr/>
        </p:nvSpPr>
        <p:spPr>
          <a:xfrm>
            <a:off x="0" y="4182685"/>
            <a:ext cx="10745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982">
              <a:defRPr/>
            </a:pPr>
            <a:r>
              <a:rPr lang="fr-FR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Objectif :</a:t>
            </a:r>
          </a:p>
          <a:p>
            <a:pPr algn="ctr" defTabSz="403982">
              <a:defRPr/>
            </a:pPr>
            <a:r>
              <a:rPr lang="fr-FR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Prédire les comportements 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macroscopiques</a:t>
            </a:r>
            <a:r>
              <a:rPr lang="fr-FR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(SEY, capacité de pompage de NEG, etc.)</a:t>
            </a:r>
          </a:p>
          <a:p>
            <a:pPr algn="ctr" defTabSz="403982">
              <a:defRPr/>
            </a:pPr>
            <a:r>
              <a:rPr lang="fr-FR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 l’aide de connaissances 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(micro/nano)scopique </a:t>
            </a:r>
            <a:r>
              <a:rPr lang="fr-F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nos surfaces</a:t>
            </a:r>
          </a:p>
          <a:p>
            <a:pPr algn="ctr" defTabSz="403982">
              <a:defRPr/>
            </a:pPr>
            <a:r>
              <a:rPr lang="fr-FR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Élaboration de matériaux avec les caractéristiques désirées</a:t>
            </a:r>
            <a:endParaRPr lang="fr-FR" sz="16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930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C3B9407-3758-4D16-8548-F03C2937481F}"/>
              </a:ext>
            </a:extLst>
          </p:cNvPr>
          <p:cNvSpPr/>
          <p:nvPr/>
        </p:nvSpPr>
        <p:spPr>
          <a:xfrm>
            <a:off x="2447145" y="2706578"/>
            <a:ext cx="5878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b="1" dirty="0">
                <a:solidFill>
                  <a:srgbClr val="456487"/>
                </a:solidFill>
              </a:rPr>
              <a:t>Merci pour votre attention</a:t>
            </a:r>
            <a:endParaRPr lang="fr-FR" sz="2800" dirty="0">
              <a:solidFill>
                <a:srgbClr val="456487"/>
              </a:solidFill>
            </a:endParaRPr>
          </a:p>
        </p:txBody>
      </p:sp>
      <p:pic>
        <p:nvPicPr>
          <p:cNvPr id="12" name="Image 11" descr="C:\Users\sattonnay\AppData\Local\Microsoft\Windows\INetCache\Content.Word\logo_SURFACES_VACUUM_24_03_2021.png">
            <a:extLst>
              <a:ext uri="{FF2B5EF4-FFF2-40B4-BE49-F238E27FC236}">
                <a16:creationId xmlns:a16="http://schemas.microsoft.com/office/drawing/2014/main" id="{C88BA495-F51B-45A1-ACC2-037E31DB08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2853" y="653480"/>
            <a:ext cx="1168419" cy="156924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Image 12" descr="C:\Users\sattonnay\AppData\Local\Microsoft\Windows\INetCache\Content.Word\logo MAVERICS V1(1).png">
            <a:extLst>
              <a:ext uri="{FF2B5EF4-FFF2-40B4-BE49-F238E27FC236}">
                <a16:creationId xmlns:a16="http://schemas.microsoft.com/office/drawing/2014/main" id="{B391C238-F0F2-4C88-80EF-B076876262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843" y="5209731"/>
            <a:ext cx="648072" cy="4276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421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C3B9407-3758-4D16-8548-F03C2937481F}"/>
              </a:ext>
            </a:extLst>
          </p:cNvPr>
          <p:cNvSpPr/>
          <p:nvPr/>
        </p:nvSpPr>
        <p:spPr>
          <a:xfrm>
            <a:off x="4460517" y="2706578"/>
            <a:ext cx="1851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b="1" dirty="0">
                <a:solidFill>
                  <a:srgbClr val="456487"/>
                </a:solidFill>
              </a:rPr>
              <a:t>Annexe</a:t>
            </a:r>
            <a:endParaRPr lang="fr-FR" sz="2800" dirty="0">
              <a:solidFill>
                <a:srgbClr val="456487"/>
              </a:solidFill>
            </a:endParaRPr>
          </a:p>
        </p:txBody>
      </p:sp>
      <p:pic>
        <p:nvPicPr>
          <p:cNvPr id="12" name="Image 11" descr="C:\Users\sattonnay\AppData\Local\Microsoft\Windows\INetCache\Content.Word\logo_SURFACES_VACUUM_24_03_2021.png">
            <a:extLst>
              <a:ext uri="{FF2B5EF4-FFF2-40B4-BE49-F238E27FC236}">
                <a16:creationId xmlns:a16="http://schemas.microsoft.com/office/drawing/2014/main" id="{C88BA495-F51B-45A1-ACC2-037E31DB08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2853" y="653480"/>
            <a:ext cx="1168419" cy="156924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Image 12" descr="C:\Users\sattonnay\AppData\Local\Microsoft\Windows\INetCache\Content.Word\logo MAVERICS V1(1).png">
            <a:extLst>
              <a:ext uri="{FF2B5EF4-FFF2-40B4-BE49-F238E27FC236}">
                <a16:creationId xmlns:a16="http://schemas.microsoft.com/office/drawing/2014/main" id="{B391C238-F0F2-4C88-80EF-B076876262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843" y="5209731"/>
            <a:ext cx="648072" cy="4276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6194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numéro de diapositive 28">
            <a:extLst>
              <a:ext uri="{FF2B5EF4-FFF2-40B4-BE49-F238E27FC236}">
                <a16:creationId xmlns:a16="http://schemas.microsoft.com/office/drawing/2014/main" id="{CDFC35CD-E555-400B-BA9F-0AF840B21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0B55A1F-A27F-4521-B90B-438E0FF6D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451" y="1661592"/>
            <a:ext cx="2609850" cy="318135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54EC253-9D7A-4692-AF28-87DA58704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387" y="2280717"/>
            <a:ext cx="3429000" cy="19431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F41B75B-4B9C-4669-AA08-D1D680BFC25D}"/>
              </a:ext>
            </a:extLst>
          </p:cNvPr>
          <p:cNvSpPr/>
          <p:nvPr/>
        </p:nvSpPr>
        <p:spPr>
          <a:xfrm>
            <a:off x="1778514" y="1003485"/>
            <a:ext cx="83058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Plateforme Vide et Surfaces et l’équipe MAVERICS aujourd’hui :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A571A6-F947-4F7A-BCC0-AB9005FEC45A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Genèse</a:t>
            </a:r>
          </a:p>
        </p:txBody>
      </p:sp>
    </p:spTree>
    <p:extLst>
      <p:ext uri="{BB962C8B-B14F-4D97-AF65-F5344CB8AC3E}">
        <p14:creationId xmlns:p14="http://schemas.microsoft.com/office/powerpoint/2010/main" val="780157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7F672DF4-D8AD-4553-B359-803EBFB2F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513" y="2005660"/>
            <a:ext cx="6226466" cy="3096344"/>
          </a:xfrm>
          <a:prstGeom prst="rect">
            <a:avLst/>
          </a:prstGeom>
        </p:spPr>
      </p:pic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7672" y="832071"/>
            <a:ext cx="7950272" cy="3184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429413" tIns="0" bIns="0" anchor="ctr"/>
          <a:lstStyle/>
          <a:p>
            <a:pPr marL="302986" indent="-302986"/>
            <a:endParaRPr lang="en-GB" sz="1414" b="1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2AF5DDE-2C46-4523-8C8A-C4B50D1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835" y="5573206"/>
            <a:ext cx="1081638" cy="322263"/>
          </a:xfrm>
        </p:spPr>
        <p:txBody>
          <a:bodyPr/>
          <a:lstStyle/>
          <a:p>
            <a:fld id="{61D800C2-4971-4455-B3D3-E0A564E56244}" type="slidenum">
              <a:rPr lang="en-GB" smtClean="0"/>
              <a:t>26</a:t>
            </a:fld>
            <a:endParaRPr lang="en-GB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9CB8EDF-0240-479A-B519-F081D20F1B11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Caractérisation de surfaces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123FDDF-01E2-479A-A765-44423FC3387A}"/>
              </a:ext>
            </a:extLst>
          </p:cNvPr>
          <p:cNvSpPr/>
          <p:nvPr/>
        </p:nvSpPr>
        <p:spPr>
          <a:xfrm>
            <a:off x="2248949" y="725488"/>
            <a:ext cx="8466030" cy="33701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Spectromètre de photoélectrons à rayons X (XPS)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D9696D-BD8F-48C4-83BF-93A9D32394FE}"/>
              </a:ext>
            </a:extLst>
          </p:cNvPr>
          <p:cNvSpPr/>
          <p:nvPr/>
        </p:nvSpPr>
        <p:spPr>
          <a:xfrm>
            <a:off x="4484861" y="2014363"/>
            <a:ext cx="622646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200" b="1" dirty="0"/>
              <a:t>Abrasion ionique : Profils en profondeur des couches</a:t>
            </a:r>
            <a:endParaRPr lang="fr-FR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1FC0FCE-C722-4173-BAF7-C059B5BF9480}"/>
                  </a:ext>
                </a:extLst>
              </p:cNvPr>
              <p:cNvSpPr/>
              <p:nvPr/>
            </p:nvSpPr>
            <p:spPr>
              <a:xfrm>
                <a:off x="79680" y="1891838"/>
                <a:ext cx="4408833" cy="3323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 algn="ctr">
                  <a:buFont typeface="Wingdings" panose="05000000000000000000" pitchFamily="2" charset="2"/>
                  <a:buChar char="à"/>
                </a:pPr>
                <a:r>
                  <a:rPr lang="fr-FR" sz="1400" dirty="0">
                    <a:sym typeface="Wingdings" panose="05000000000000000000" pitchFamily="2" charset="2"/>
                  </a:rPr>
                  <a:t>Mêmes paramètres de pulvérisation</a:t>
                </a:r>
                <a:br>
                  <a:rPr lang="fr-FR" sz="1400" dirty="0">
                    <a:sym typeface="Wingdings" panose="05000000000000000000" pitchFamily="2" charset="2"/>
                  </a:rPr>
                </a:br>
                <a:r>
                  <a:rPr lang="fr-FR" sz="1400" dirty="0">
                    <a:sym typeface="Wingdings" panose="05000000000000000000" pitchFamily="2" charset="2"/>
                  </a:rPr>
                  <a:t>(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1000 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𝑒𝑉</m:t>
                    </m:r>
                  </m:oMath>
                </a14:m>
                <a:r>
                  <a:rPr lang="fr-FR" sz="1400" dirty="0">
                    <a:sym typeface="Wingdings" panose="05000000000000000000" pitchFamily="2" charset="2"/>
                  </a:rPr>
                  <a:t>, high current)</a:t>
                </a:r>
              </a:p>
              <a:p>
                <a:pPr marL="171450" indent="-171450" algn="ctr">
                  <a:buFont typeface="Wingdings" panose="05000000000000000000" pitchFamily="2" charset="2"/>
                  <a:buChar char="à"/>
                </a:pPr>
                <a:r>
                  <a:rPr lang="fr-FR" sz="1400" dirty="0">
                    <a:sym typeface="Wingdings" panose="05000000000000000000" pitchFamily="2" charset="2"/>
                  </a:rPr>
                  <a:t>Mêmes compositions de couche et substrat</a:t>
                </a:r>
              </a:p>
              <a:p>
                <a:pPr marL="171450" indent="-171450" algn="ctr">
                  <a:buFont typeface="Wingdings" panose="05000000000000000000" pitchFamily="2" charset="2"/>
                  <a:buChar char="à"/>
                </a:pPr>
                <a:r>
                  <a:rPr lang="fr-FR" sz="1400" dirty="0">
                    <a:sym typeface="Wingdings" panose="05000000000000000000" pitchFamily="2" charset="2"/>
                  </a:rPr>
                  <a:t>Transition couche/substrat où les courbes de concentration de </a:t>
                </a:r>
                <a14:m>
                  <m:oMath xmlns:m="http://schemas.openxmlformats.org/officeDocument/2006/math">
                    <m:r>
                      <a:rPr lang="fr-FR" sz="1400" i="1">
                        <a:latin typeface="Cambria Math" panose="02040503050406030204" pitchFamily="18" charset="0"/>
                      </a:rPr>
                      <m:t>𝑆𝑖</m:t>
                    </m:r>
                  </m:oMath>
                </a14:m>
                <a:r>
                  <a:rPr lang="fr-FR" sz="1400" dirty="0"/>
                  <a:t> et </a:t>
                </a:r>
                <a14:m>
                  <m:oMath xmlns:m="http://schemas.openxmlformats.org/officeDocument/2006/math">
                    <m:r>
                      <a:rPr lang="fr-FR" sz="1400" i="1">
                        <a:latin typeface="Cambria Math" panose="02040503050406030204" pitchFamily="18" charset="0"/>
                      </a:rPr>
                      <m:t>𝑇𝑖</m:t>
                    </m:r>
                  </m:oMath>
                </a14:m>
                <a:r>
                  <a:rPr lang="fr-FR" sz="1400" dirty="0"/>
                  <a:t> se coupent</a:t>
                </a:r>
              </a:p>
              <a:p>
                <a:pPr algn="ctr"/>
                <a:endParaRPr lang="fr-FR" sz="14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FR" sz="1400" dirty="0"/>
                  <a:t>Pour la couche de « 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10 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fr-FR" sz="1400" dirty="0"/>
                  <a:t> » d’épaisseur :</a:t>
                </a:r>
              </a:p>
              <a:p>
                <a:pPr marL="673100" lvl="1" indent="-171450">
                  <a:buFont typeface="Wingdings" panose="05000000000000000000" pitchFamily="2" charset="2"/>
                  <a:buChar char="Ø"/>
                </a:pPr>
                <a:r>
                  <a:rPr lang="fr-FR" sz="1400" dirty="0"/>
                  <a:t>Intersection à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60 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fr-FR" sz="14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FR" sz="1400" dirty="0"/>
                  <a:t>Pour la couche de « </a:t>
                </a:r>
                <a14:m>
                  <m:oMath xmlns:m="http://schemas.openxmlformats.org/officeDocument/2006/math">
                    <m:r>
                      <a:rPr lang="fr-FR" sz="1400" i="1" dirty="0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fr-FR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i="1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fr-FR" sz="1400" dirty="0"/>
                  <a:t> » d’épaisseur :</a:t>
                </a:r>
              </a:p>
              <a:p>
                <a:pPr marL="673100" lvl="1" indent="-171450">
                  <a:buFont typeface="Wingdings" panose="05000000000000000000" pitchFamily="2" charset="2"/>
                  <a:buChar char="Ø"/>
                </a:pPr>
                <a:r>
                  <a:rPr lang="fr-FR" sz="1400" dirty="0"/>
                  <a:t>Intersection à </a:t>
                </a:r>
                <a14:m>
                  <m:oMath xmlns:m="http://schemas.openxmlformats.org/officeDocument/2006/math">
                    <m:r>
                      <a:rPr lang="fr-FR" sz="14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fr-FR" sz="1400" b="0" i="1" dirty="0" smtClean="0">
                        <a:latin typeface="Cambria Math" panose="02040503050406030204" pitchFamily="18" charset="0"/>
                      </a:rPr>
                      <m:t>35</m:t>
                    </m:r>
                    <m:r>
                      <a:rPr lang="fr-FR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fr-FR" sz="1400" dirty="0"/>
              </a:p>
              <a:p>
                <a:pPr marL="673100" lvl="1" indent="-171450">
                  <a:buFont typeface="Wingdings" panose="05000000000000000000" pitchFamily="2" charset="2"/>
                  <a:buChar char="Ø"/>
                </a:pPr>
                <a:endParaRPr lang="fr-FR" sz="1400" dirty="0"/>
              </a:p>
              <a:p>
                <a:pPr marL="171450" indent="-171450" algn="ctr">
                  <a:buFont typeface="Wingdings" panose="05000000000000000000" pitchFamily="2" charset="2"/>
                  <a:buChar char="à"/>
                </a:pPr>
                <a:r>
                  <a:rPr lang="fr-FR" sz="1400" dirty="0">
                    <a:sym typeface="Wingdings" panose="05000000000000000000" pitchFamily="2" charset="2"/>
                  </a:rPr>
                  <a:t>Épaisseur </a:t>
                </a:r>
                <a14:m>
                  <m:oMath xmlns:m="http://schemas.openxmlformats.org/officeDocument/2006/math">
                    <m:r>
                      <a:rPr lang="fr-FR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∝</m:t>
                    </m:r>
                  </m:oMath>
                </a14:m>
                <a:r>
                  <a:rPr lang="fr-FR" sz="1400" dirty="0"/>
                  <a:t> Etch time</a:t>
                </a:r>
              </a:p>
              <a:p>
                <a:pPr marL="171450" indent="-171450" algn="ctr">
                  <a:buFont typeface="Wingdings" panose="05000000000000000000" pitchFamily="2" charset="2"/>
                  <a:buChar char="à"/>
                </a:pPr>
                <a:r>
                  <a:rPr lang="fr-FR" sz="1400" b="1" dirty="0">
                    <a:solidFill>
                      <a:srgbClr val="C00000"/>
                    </a:solidFill>
                  </a:rPr>
                  <a:t>Sans connaitre les épaisseurs des couches, on affirme que les épaisseurs prétendues ne sont pas bonnes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1FC0FCE-C722-4173-BAF7-C059B5BF94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0" y="1891838"/>
                <a:ext cx="4408833" cy="3323987"/>
              </a:xfrm>
              <a:prstGeom prst="rect">
                <a:avLst/>
              </a:prstGeom>
              <a:blipFill>
                <a:blip r:embed="rId4"/>
                <a:stretch>
                  <a:fillRect l="-138" t="-183" r="-553" b="-9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2BF121F-57AD-4142-87B2-7972C463034B}"/>
                  </a:ext>
                </a:extLst>
              </p:cNvPr>
              <p:cNvSpPr/>
              <p:nvPr/>
            </p:nvSpPr>
            <p:spPr>
              <a:xfrm>
                <a:off x="7672" y="1209799"/>
                <a:ext cx="1070730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400" b="1" dirty="0"/>
                  <a:t>Comparaison de deux couches de 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</a:rPr>
                      <m:t>𝑻𝒊𝑵</m:t>
                    </m:r>
                    <m:r>
                      <a:rPr lang="fr-FR" sz="1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400" b="1" dirty="0"/>
                  <a:t> d’épaisseur « 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</a:rPr>
                      <m:t>𝟕</m:t>
                    </m:r>
                    <m:r>
                      <a:rPr lang="fr-FR" sz="1400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b="1" i="1">
                        <a:latin typeface="Cambria Math" panose="02040503050406030204" pitchFamily="18" charset="0"/>
                      </a:rPr>
                      <m:t>𝒏𝒎</m:t>
                    </m:r>
                  </m:oMath>
                </a14:m>
                <a:r>
                  <a:rPr lang="fr-FR" sz="1400" b="1" dirty="0"/>
                  <a:t> » et « 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fr-FR" sz="1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b="1" i="1" smtClean="0">
                        <a:latin typeface="Cambria Math" panose="02040503050406030204" pitchFamily="18" charset="0"/>
                      </a:rPr>
                      <m:t>𝒏𝒎</m:t>
                    </m:r>
                  </m:oMath>
                </a14:m>
                <a:r>
                  <a:rPr lang="fr-FR" sz="1400" b="1" dirty="0"/>
                  <a:t> » sur substrat de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latin typeface="Cambria Math" panose="02040503050406030204" pitchFamily="18" charset="0"/>
                      </a:rPr>
                      <m:t>𝑺𝒊</m:t>
                    </m:r>
                  </m:oMath>
                </a14:m>
                <a:endParaRPr lang="fr-FR" sz="1400" b="1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2BF121F-57AD-4142-87B2-7972C46303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" y="1209799"/>
                <a:ext cx="10707307" cy="307777"/>
              </a:xfrm>
              <a:prstGeom prst="rect">
                <a:avLst/>
              </a:prstGeom>
              <a:blipFill>
                <a:blip r:embed="rId5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42D3F771-060D-4306-9403-2E99C47DD8A3}"/>
              </a:ext>
            </a:extLst>
          </p:cNvPr>
          <p:cNvCxnSpPr>
            <a:cxnSpLocks/>
          </p:cNvCxnSpPr>
          <p:nvPr/>
        </p:nvCxnSpPr>
        <p:spPr>
          <a:xfrm>
            <a:off x="6322491" y="4021884"/>
            <a:ext cx="0" cy="5040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FA171695-059D-4FF1-99CB-BA1CEDAF7B1C}"/>
              </a:ext>
            </a:extLst>
          </p:cNvPr>
          <p:cNvCxnSpPr>
            <a:cxnSpLocks/>
          </p:cNvCxnSpPr>
          <p:nvPr/>
        </p:nvCxnSpPr>
        <p:spPr>
          <a:xfrm>
            <a:off x="8076211" y="3949876"/>
            <a:ext cx="0" cy="57606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717035B-91FC-45C3-B9CE-7C0F8F417768}"/>
                  </a:ext>
                </a:extLst>
              </p:cNvPr>
              <p:cNvSpPr/>
              <p:nvPr/>
            </p:nvSpPr>
            <p:spPr>
              <a:xfrm>
                <a:off x="5832107" y="4525940"/>
                <a:ext cx="98076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fr-FR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717035B-91FC-45C3-B9CE-7C0F8F4177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107" y="4525940"/>
                <a:ext cx="980768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532A2CC-8A30-4AE8-93E4-0A35C4EAB2CC}"/>
                  </a:ext>
                </a:extLst>
              </p:cNvPr>
              <p:cNvSpPr/>
              <p:nvPr/>
            </p:nvSpPr>
            <p:spPr>
              <a:xfrm>
                <a:off x="7585827" y="4525939"/>
                <a:ext cx="98076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𝟏𝟑𝟓</m:t>
                      </m:r>
                      <m:r>
                        <a:rPr lang="fr-FR" sz="1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fr-FR" sz="1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532A2CC-8A30-4AE8-93E4-0A35C4EAB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827" y="4525939"/>
                <a:ext cx="980768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7007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2AF5DDE-2C46-4523-8C8A-C4B50D1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835" y="5573206"/>
            <a:ext cx="1081638" cy="322263"/>
          </a:xfrm>
        </p:spPr>
        <p:txBody>
          <a:bodyPr/>
          <a:lstStyle/>
          <a:p>
            <a:fld id="{61D800C2-4971-4455-B3D3-E0A564E56244}" type="slidenum">
              <a:rPr lang="en-GB" smtClean="0"/>
              <a:t>27</a:t>
            </a:fld>
            <a:endParaRPr lang="en-GB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9CB8EDF-0240-479A-B519-F081D20F1B11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Caractérisation de surfaces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123FDDF-01E2-479A-A765-44423FC3387A}"/>
              </a:ext>
            </a:extLst>
          </p:cNvPr>
          <p:cNvSpPr/>
          <p:nvPr/>
        </p:nvSpPr>
        <p:spPr>
          <a:xfrm>
            <a:off x="2248949" y="725488"/>
            <a:ext cx="8466030" cy="33701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Bâti ISIS (aka Spoutnik)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C79394-3857-4924-9004-FF9AE501F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19" y="1373560"/>
            <a:ext cx="6408282" cy="408565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3B62EB2-F83B-4C9D-A3A0-589296669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21" y="1402944"/>
            <a:ext cx="2160240" cy="1620180"/>
          </a:xfrm>
          <a:prstGeom prst="rect">
            <a:avLst/>
          </a:prstGeom>
          <a:ln w="25400">
            <a:solidFill>
              <a:srgbClr val="ED7D3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A5007AF-E3DB-4AE4-80FB-35102292588D}"/>
              </a:ext>
            </a:extLst>
          </p:cNvPr>
          <p:cNvSpPr/>
          <p:nvPr/>
        </p:nvSpPr>
        <p:spPr>
          <a:xfrm>
            <a:off x="273817" y="1373560"/>
            <a:ext cx="21602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Spoutnik</a:t>
            </a:r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99F0FEF-4B7A-4390-BEB9-0FB2BFD00AF2}"/>
                  </a:ext>
                </a:extLst>
              </p:cNvPr>
              <p:cNvSpPr/>
              <p:nvPr/>
            </p:nvSpPr>
            <p:spPr>
              <a:xfrm>
                <a:off x="6684385" y="1661592"/>
                <a:ext cx="4088390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800" b="1" dirty="0"/>
                  <a:t>Source X :</a:t>
                </a:r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 err="1"/>
                  <a:t>Twin</a:t>
                </a:r>
                <a:r>
                  <a:rPr lang="fr-FR" sz="1600" dirty="0"/>
                  <a:t>-anode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𝐴𝑙</m:t>
                    </m:r>
                  </m:oMath>
                </a14:m>
                <a:r>
                  <a:rPr lang="fr-FR" sz="1600" dirty="0"/>
                  <a:t> et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𝑀𝑔</m:t>
                    </m:r>
                  </m:oMath>
                </a14:m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Source non monochromatée</a:t>
                </a:r>
              </a:p>
              <a:p>
                <a:endParaRPr lang="fr-FR" sz="1600" dirty="0"/>
              </a:p>
              <a:p>
                <a:r>
                  <a:rPr lang="fr-FR" sz="1800" b="1" dirty="0"/>
                  <a:t>Canons supplémentaires :</a:t>
                </a:r>
                <a:endParaRPr lang="fr-FR" sz="1800" dirty="0"/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Canon à ions</a:t>
                </a:r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Canon à électrons</a:t>
                </a:r>
              </a:p>
              <a:p>
                <a:endParaRPr lang="fr-FR" sz="1800" dirty="0"/>
              </a:p>
              <a:p>
                <a:r>
                  <a:rPr lang="fr-FR" sz="1800" b="1" dirty="0"/>
                  <a:t>Modularité :</a:t>
                </a:r>
                <a:endParaRPr lang="fr-FR" sz="1800" i="1" u="sng" dirty="0"/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Porte-échantillon </a:t>
                </a:r>
                <a:r>
                  <a:rPr lang="fr-FR" sz="1600" b="1" i="1" dirty="0"/>
                  <a:t>chauffant</a:t>
                </a:r>
                <a:r>
                  <a:rPr lang="fr-FR" sz="1600" dirty="0"/>
                  <a:t> et </a:t>
                </a:r>
                <a:r>
                  <a:rPr lang="fr-FR" sz="1600" b="1" i="1" dirty="0"/>
                  <a:t>polarisé</a:t>
                </a:r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Mesure de courant sur échantillon</a:t>
                </a:r>
              </a:p>
              <a:p>
                <a:pPr marL="285750" indent="-285750">
                  <a:buFont typeface="Arial" panose="020B0604020202020204" pitchFamily="34" charset="0"/>
                  <a:buChar char="-"/>
                </a:pPr>
                <a:r>
                  <a:rPr lang="fr-FR" sz="1600" dirty="0"/>
                  <a:t>Possibilité de mesures TDS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99F0FEF-4B7A-4390-BEB9-0FB2BFD00A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385" y="1661592"/>
                <a:ext cx="4088390" cy="3170099"/>
              </a:xfrm>
              <a:prstGeom prst="rect">
                <a:avLst/>
              </a:prstGeom>
              <a:blipFill>
                <a:blip r:embed="rId5"/>
                <a:stretch>
                  <a:fillRect l="-1343" t="-1154"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7006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2AF5DDE-2C46-4523-8C8A-C4B50D1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835" y="5573206"/>
            <a:ext cx="1081638" cy="322263"/>
          </a:xfrm>
        </p:spPr>
        <p:txBody>
          <a:bodyPr/>
          <a:lstStyle/>
          <a:p>
            <a:fld id="{61D800C2-4971-4455-B3D3-E0A564E56244}" type="slidenum">
              <a:rPr lang="en-GB" smtClean="0"/>
              <a:t>28</a:t>
            </a:fld>
            <a:endParaRPr lang="en-GB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9CB8EDF-0240-479A-B519-F081D20F1B11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Caractérisation de surfaces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123FDDF-01E2-479A-A765-44423FC3387A}"/>
              </a:ext>
            </a:extLst>
          </p:cNvPr>
          <p:cNvSpPr/>
          <p:nvPr/>
        </p:nvSpPr>
        <p:spPr>
          <a:xfrm>
            <a:off x="2248949" y="725488"/>
            <a:ext cx="8466030" cy="33701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Bâti ISIS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C511780-A943-4BE1-89B8-9E922FD8243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26722" y="1933428"/>
            <a:ext cx="3125773" cy="13580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159E613-FA6F-45A5-97D4-2B9B724C596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457967" y="1926844"/>
            <a:ext cx="3125771" cy="135807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413F459-880A-4FCF-94DC-A451327CA18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583737" y="1926844"/>
            <a:ext cx="3125773" cy="135807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75C2E64-3891-42EE-A751-A921633A56F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317653" y="3284914"/>
            <a:ext cx="3125772" cy="135807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032577C-7F0C-49CC-9B80-3CC9545C577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457966" y="3284914"/>
            <a:ext cx="3125771" cy="135807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315D1DC-4C94-49E7-8640-84321A078A1F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7589208" y="3284914"/>
            <a:ext cx="3125771" cy="13580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2EA5AF0-C4D5-4A6B-A819-FF99CCE41C8A}"/>
              </a:ext>
            </a:extLst>
          </p:cNvPr>
          <p:cNvSpPr/>
          <p:nvPr/>
        </p:nvSpPr>
        <p:spPr>
          <a:xfrm>
            <a:off x="0" y="2344269"/>
            <a:ext cx="1326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C00000"/>
                </a:solidFill>
                <a:sym typeface="Wingdings" panose="05000000000000000000" pitchFamily="2" charset="2"/>
              </a:rPr>
              <a:t>NEG avant activation</a:t>
            </a:r>
            <a:endParaRPr lang="fr-FR" sz="14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4219EAB-9B3D-48D2-99F1-D75FC75A06EF}"/>
                  </a:ext>
                </a:extLst>
              </p:cNvPr>
              <p:cNvSpPr/>
              <p:nvPr/>
            </p:nvSpPr>
            <p:spPr>
              <a:xfrm>
                <a:off x="0" y="3594617"/>
                <a:ext cx="1326721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NEG après activation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𝑻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𝒂</m:t>
                        </m:r>
                      </m:sub>
                    </m:sSub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𝟐𝟐𝟎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°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𝑪</m:t>
                    </m:r>
                  </m:oMath>
                </a14:m>
                <a:endParaRPr lang="fr-FR" sz="1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4219EAB-9B3D-48D2-99F1-D75FC75A06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94617"/>
                <a:ext cx="1326721" cy="738664"/>
              </a:xfrm>
              <a:prstGeom prst="rect">
                <a:avLst/>
              </a:prstGeom>
              <a:blipFill>
                <a:blip r:embed="rId9"/>
                <a:stretch>
                  <a:fillRect t="-16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669262B2-10CD-4BB4-8250-BB4BA3B83F7D}"/>
              </a:ext>
            </a:extLst>
          </p:cNvPr>
          <p:cNvSpPr/>
          <p:nvPr/>
        </p:nvSpPr>
        <p:spPr>
          <a:xfrm>
            <a:off x="7672" y="4658676"/>
            <a:ext cx="107651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Après activation :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fr-FR" sz="1600" dirty="0">
                <a:sym typeface="Wingdings" panose="05000000000000000000" pitchFamily="2" charset="2"/>
              </a:rPr>
              <a:t>Shifts des pics + Suppression de certaines composantes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fr-FR" sz="1600" b="1" dirty="0">
                <a:solidFill>
                  <a:srgbClr val="C00000"/>
                </a:solidFill>
                <a:sym typeface="Wingdings" panose="05000000000000000000" pitchFamily="2" charset="2"/>
              </a:rPr>
              <a:t>Observation in-situ de la réduction des oxydes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E6F6A2-457E-49CD-8EEF-A41DBBB07425}"/>
              </a:ext>
            </a:extLst>
          </p:cNvPr>
          <p:cNvSpPr/>
          <p:nvPr/>
        </p:nvSpPr>
        <p:spPr>
          <a:xfrm>
            <a:off x="1326721" y="1157536"/>
            <a:ext cx="93882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Suivi de l’activation du NEG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C6AEEB0-D8FD-4D67-9B76-D8963ADA5D94}"/>
                  </a:ext>
                </a:extLst>
              </p:cNvPr>
              <p:cNvSpPr/>
              <p:nvPr/>
            </p:nvSpPr>
            <p:spPr>
              <a:xfrm>
                <a:off x="1326721" y="1594874"/>
                <a:ext cx="313484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𝑻𝒊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fr-FR" sz="1600" b="1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C6AEEB0-D8FD-4D67-9B76-D8963ADA5D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721" y="1594874"/>
                <a:ext cx="3134843" cy="338554"/>
              </a:xfrm>
              <a:prstGeom prst="rect">
                <a:avLst/>
              </a:prstGeom>
              <a:blipFill>
                <a:blip r:embed="rId10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2C25C5-6D01-4D0B-92B2-6E5AC60550CF}"/>
                  </a:ext>
                </a:extLst>
              </p:cNvPr>
              <p:cNvSpPr/>
              <p:nvPr/>
            </p:nvSpPr>
            <p:spPr>
              <a:xfrm>
                <a:off x="4462584" y="1589584"/>
                <a:ext cx="313022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fr-FR" sz="1600" b="1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2C25C5-6D01-4D0B-92B2-6E5AC60550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2584" y="1589584"/>
                <a:ext cx="3130225" cy="338554"/>
              </a:xfrm>
              <a:prstGeom prst="rect">
                <a:avLst/>
              </a:prstGeom>
              <a:blipFill>
                <a:blip r:embed="rId11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165AAA2-331A-41A2-A052-D35421C8AA65}"/>
                  </a:ext>
                </a:extLst>
              </p:cNvPr>
              <p:cNvSpPr/>
              <p:nvPr/>
            </p:nvSpPr>
            <p:spPr>
              <a:xfrm>
                <a:off x="7600612" y="1589584"/>
                <a:ext cx="312577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𝒁𝒓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𝒅</m:t>
                      </m:r>
                    </m:oMath>
                  </m:oMathPara>
                </a14:m>
                <a:endParaRPr lang="fr-FR" sz="1600" b="1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165AAA2-331A-41A2-A052-D35421C8AA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0612" y="1589584"/>
                <a:ext cx="3125773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1369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7672" y="832071"/>
            <a:ext cx="7950272" cy="3184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429413" tIns="0" bIns="0" anchor="ctr"/>
          <a:lstStyle/>
          <a:p>
            <a:pPr marL="302986" indent="-302986"/>
            <a:endParaRPr lang="en-GB" sz="1414" b="1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2AF5DDE-2C46-4523-8C8A-C4B50D1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835" y="5573206"/>
            <a:ext cx="1081638" cy="322263"/>
          </a:xfrm>
        </p:spPr>
        <p:txBody>
          <a:bodyPr/>
          <a:lstStyle/>
          <a:p>
            <a:fld id="{61D800C2-4971-4455-B3D3-E0A564E56244}" type="slidenum">
              <a:rPr lang="en-GB" smtClean="0"/>
              <a:t>29</a:t>
            </a:fld>
            <a:endParaRPr lang="en-GB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9CB8EDF-0240-479A-B519-F081D20F1B11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2022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BF3925-8583-4446-B3A3-BF90AA87A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963" y="653480"/>
            <a:ext cx="4193580" cy="295594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79F91AC-2D40-472F-9E59-AE9F0A722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551" y="648385"/>
            <a:ext cx="3684684" cy="29609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EF4635-CECB-4E00-8E1A-EAEEA9B6A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95" y="3483855"/>
            <a:ext cx="4539149" cy="225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84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12547FD-EDBE-4A4D-980B-8E9E226D27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298" y="2714066"/>
            <a:ext cx="1377729" cy="28359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9DDF37-A10E-45BC-93C5-74E38F9424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0353" y="2379441"/>
            <a:ext cx="2520280" cy="3627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7043D92-4422-4C42-980A-AA4E1E55C4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699" y="2775720"/>
            <a:ext cx="1008112" cy="27720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1398158-D365-43C1-A756-9AB1E94FF5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4659" y="1443337"/>
            <a:ext cx="1656184" cy="8668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97A560-6A17-40FB-97C0-AFAF4C1F33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297" y="1301552"/>
            <a:ext cx="1233713" cy="8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0CD3D3-A7D4-4138-8CD9-3E3E22295F38}"/>
              </a:ext>
            </a:extLst>
          </p:cNvPr>
          <p:cNvSpPr/>
          <p:nvPr/>
        </p:nvSpPr>
        <p:spPr>
          <a:xfrm>
            <a:off x="561851" y="2198409"/>
            <a:ext cx="2016226" cy="3177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Division Accélérateurs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F70D4D6-A3FE-47DA-8B22-7902A0DB4B1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9719" y="661132"/>
            <a:ext cx="1893369" cy="10738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1F478CB-9A87-4065-AD45-E2B84F889E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7645" y="2517899"/>
            <a:ext cx="1452166" cy="18722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634702F-A657-4332-9334-5D784E218B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476" y="2427699"/>
            <a:ext cx="1377729" cy="25916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17B539E-CDB8-439B-BB68-D44AB4E21121}"/>
              </a:ext>
            </a:extLst>
          </p:cNvPr>
          <p:cNvSpPr/>
          <p:nvPr/>
        </p:nvSpPr>
        <p:spPr>
          <a:xfrm>
            <a:off x="4112562" y="1808845"/>
            <a:ext cx="2016226" cy="46700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Pôle physique des Accélérateurs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C5EBADC-4E31-4DAD-936D-A0138F659334}"/>
              </a:ext>
            </a:extLst>
          </p:cNvPr>
          <p:cNvSpPr/>
          <p:nvPr/>
        </p:nvSpPr>
        <p:spPr>
          <a:xfrm>
            <a:off x="849883" y="4613920"/>
            <a:ext cx="1296144" cy="214406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8CEAB8C-335F-4B02-BE6B-56BBC29EF9FE}"/>
              </a:ext>
            </a:extLst>
          </p:cNvPr>
          <p:cNvSpPr/>
          <p:nvPr/>
        </p:nvSpPr>
        <p:spPr>
          <a:xfrm>
            <a:off x="8050683" y="4892212"/>
            <a:ext cx="1296144" cy="296153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DC875BC-E01D-406B-838D-3ACB33E04210}"/>
              </a:ext>
            </a:extLst>
          </p:cNvPr>
          <p:cNvSpPr/>
          <p:nvPr/>
        </p:nvSpPr>
        <p:spPr>
          <a:xfrm>
            <a:off x="898493" y="4193474"/>
            <a:ext cx="1296144" cy="317779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3A2DA48-E49B-4A24-ADC3-7250B67A0C16}"/>
              </a:ext>
            </a:extLst>
          </p:cNvPr>
          <p:cNvSpPr/>
          <p:nvPr/>
        </p:nvSpPr>
        <p:spPr>
          <a:xfrm>
            <a:off x="864538" y="3879110"/>
            <a:ext cx="1296144" cy="232971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2D0E386-0367-49B3-9902-6F3A5F0A6C47}"/>
              </a:ext>
            </a:extLst>
          </p:cNvPr>
          <p:cNvSpPr/>
          <p:nvPr/>
        </p:nvSpPr>
        <p:spPr>
          <a:xfrm>
            <a:off x="8052344" y="4731272"/>
            <a:ext cx="1296144" cy="125335"/>
          </a:xfrm>
          <a:prstGeom prst="ellipse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46AAA07-472A-4FB0-A931-8B6C276185C8}"/>
              </a:ext>
            </a:extLst>
          </p:cNvPr>
          <p:cNvSpPr/>
          <p:nvPr/>
        </p:nvSpPr>
        <p:spPr>
          <a:xfrm>
            <a:off x="8050683" y="4193474"/>
            <a:ext cx="1296144" cy="132414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7AAE359-8E27-48B6-A828-33B5A5A803DC}"/>
              </a:ext>
            </a:extLst>
          </p:cNvPr>
          <p:cNvSpPr/>
          <p:nvPr/>
        </p:nvSpPr>
        <p:spPr>
          <a:xfrm>
            <a:off x="8050683" y="3267109"/>
            <a:ext cx="1296144" cy="266691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91BC1BC-1EB3-4DF1-B2C0-B148ABA4C34A}"/>
              </a:ext>
            </a:extLst>
          </p:cNvPr>
          <p:cNvCxnSpPr/>
          <p:nvPr/>
        </p:nvCxnSpPr>
        <p:spPr>
          <a:xfrm>
            <a:off x="7834659" y="3400454"/>
            <a:ext cx="0" cy="178791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AEC825F4-63DA-448C-AB40-193F8426CD59}"/>
              </a:ext>
            </a:extLst>
          </p:cNvPr>
          <p:cNvSpPr/>
          <p:nvPr/>
        </p:nvSpPr>
        <p:spPr>
          <a:xfrm>
            <a:off x="8050683" y="4325888"/>
            <a:ext cx="1296144" cy="174272"/>
          </a:xfrm>
          <a:prstGeom prst="ellipse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1FE2794-9973-4431-8E1B-6F423101433D}"/>
              </a:ext>
            </a:extLst>
          </p:cNvPr>
          <p:cNvSpPr/>
          <p:nvPr/>
        </p:nvSpPr>
        <p:spPr>
          <a:xfrm>
            <a:off x="8055959" y="4539198"/>
            <a:ext cx="1296144" cy="174272"/>
          </a:xfrm>
          <a:prstGeom prst="ellipse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Accolade ouvrante 25">
            <a:extLst>
              <a:ext uri="{FF2B5EF4-FFF2-40B4-BE49-F238E27FC236}">
                <a16:creationId xmlns:a16="http://schemas.microsoft.com/office/drawing/2014/main" id="{037226F8-249F-4980-AB1D-BDF41219500A}"/>
              </a:ext>
            </a:extLst>
          </p:cNvPr>
          <p:cNvSpPr/>
          <p:nvPr/>
        </p:nvSpPr>
        <p:spPr>
          <a:xfrm>
            <a:off x="7932956" y="4325888"/>
            <a:ext cx="45719" cy="566324"/>
          </a:xfrm>
          <a:prstGeom prst="leftBrace">
            <a:avLst/>
          </a:prstGeom>
          <a:ln w="38100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3497352-4226-4DAA-8528-823AE5CFA9F7}"/>
              </a:ext>
            </a:extLst>
          </p:cNvPr>
          <p:cNvCxnSpPr>
            <a:stCxn id="26" idx="1"/>
          </p:cNvCxnSpPr>
          <p:nvPr/>
        </p:nvCxnSpPr>
        <p:spPr>
          <a:xfrm flipH="1" flipV="1">
            <a:off x="6816968" y="4325888"/>
            <a:ext cx="1115988" cy="283162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799A7F2-E8D9-4396-819B-B224862E5DA5}"/>
              </a:ext>
            </a:extLst>
          </p:cNvPr>
          <p:cNvCxnSpPr>
            <a:cxnSpLocks/>
          </p:cNvCxnSpPr>
          <p:nvPr/>
        </p:nvCxnSpPr>
        <p:spPr>
          <a:xfrm flipH="1" flipV="1">
            <a:off x="5153205" y="4769859"/>
            <a:ext cx="2681455" cy="39922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ccolade fermante 30">
            <a:extLst>
              <a:ext uri="{FF2B5EF4-FFF2-40B4-BE49-F238E27FC236}">
                <a16:creationId xmlns:a16="http://schemas.microsoft.com/office/drawing/2014/main" id="{09694841-E533-4B68-8600-09C57E97B666}"/>
              </a:ext>
            </a:extLst>
          </p:cNvPr>
          <p:cNvSpPr/>
          <p:nvPr/>
        </p:nvSpPr>
        <p:spPr>
          <a:xfrm>
            <a:off x="2243247" y="3857837"/>
            <a:ext cx="194440" cy="1116123"/>
          </a:xfrm>
          <a:prstGeom prst="righ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85FA787-F33E-46E3-BCA2-3F4EA5D4F2C0}"/>
              </a:ext>
            </a:extLst>
          </p:cNvPr>
          <p:cNvSpPr/>
          <p:nvPr/>
        </p:nvSpPr>
        <p:spPr>
          <a:xfrm>
            <a:off x="825288" y="4769859"/>
            <a:ext cx="1296144" cy="214406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F3A7854-9EA0-4E86-8E3A-7F22AC215B2B}"/>
              </a:ext>
            </a:extLst>
          </p:cNvPr>
          <p:cNvCxnSpPr>
            <a:cxnSpLocks/>
          </p:cNvCxnSpPr>
          <p:nvPr/>
        </p:nvCxnSpPr>
        <p:spPr>
          <a:xfrm flipV="1">
            <a:off x="2460705" y="4425498"/>
            <a:ext cx="1246100" cy="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7AD45C07-D569-42B9-9719-537C029CB383}"/>
              </a:ext>
            </a:extLst>
          </p:cNvPr>
          <p:cNvCxnSpPr>
            <a:stCxn id="19" idx="2"/>
          </p:cNvCxnSpPr>
          <p:nvPr/>
        </p:nvCxnSpPr>
        <p:spPr>
          <a:xfrm flipH="1" flipV="1">
            <a:off x="7834659" y="3400454"/>
            <a:ext cx="216024" cy="1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4466304D-C573-4F77-BE9B-D1A24D386A6E}"/>
              </a:ext>
            </a:extLst>
          </p:cNvPr>
          <p:cNvCxnSpPr>
            <a:stCxn id="18" idx="2"/>
          </p:cNvCxnSpPr>
          <p:nvPr/>
        </p:nvCxnSpPr>
        <p:spPr>
          <a:xfrm flipH="1">
            <a:off x="7834659" y="4259681"/>
            <a:ext cx="216024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D43DACC9-32EC-4581-AFE6-678361552982}"/>
              </a:ext>
            </a:extLst>
          </p:cNvPr>
          <p:cNvCxnSpPr>
            <a:stCxn id="14" idx="2"/>
          </p:cNvCxnSpPr>
          <p:nvPr/>
        </p:nvCxnSpPr>
        <p:spPr>
          <a:xfrm flipH="1" flipV="1">
            <a:off x="7834659" y="5040288"/>
            <a:ext cx="216024" cy="1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975C9B1-4F50-4A28-B941-23EC1D4E0787}"/>
              </a:ext>
            </a:extLst>
          </p:cNvPr>
          <p:cNvSpPr/>
          <p:nvPr/>
        </p:nvSpPr>
        <p:spPr>
          <a:xfrm>
            <a:off x="2785285" y="5188365"/>
            <a:ext cx="46893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rgbClr val="E75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MAVERICS: Matériaux pour Accélérateurs Vide </a:t>
            </a:r>
            <a:r>
              <a:rPr lang="fr-FR" sz="1200" b="1" dirty="0" err="1">
                <a:solidFill>
                  <a:srgbClr val="E75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dynamiquE</a:t>
            </a:r>
            <a:r>
              <a:rPr lang="fr-FR" sz="1200" b="1" dirty="0">
                <a:solidFill>
                  <a:srgbClr val="E75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</a:p>
          <a:p>
            <a:pPr algn="ctr"/>
            <a:r>
              <a:rPr lang="fr-FR" sz="1200" b="1" dirty="0">
                <a:solidFill>
                  <a:srgbClr val="E75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Recherche Innovante pour Cavités Supraconductrices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1AF39C-A3A8-4FF6-8812-5A45897CC7AF}"/>
              </a:ext>
            </a:extLst>
          </p:cNvPr>
          <p:cNvSpPr/>
          <p:nvPr/>
        </p:nvSpPr>
        <p:spPr>
          <a:xfrm>
            <a:off x="2739555" y="661132"/>
            <a:ext cx="4755064" cy="5008177"/>
          </a:xfrm>
          <a:prstGeom prst="rect">
            <a:avLst/>
          </a:prstGeom>
          <a:noFill/>
          <a:ln w="76200">
            <a:solidFill>
              <a:srgbClr val="0029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space réservé du numéro de diapositive 28">
            <a:extLst>
              <a:ext uri="{FF2B5EF4-FFF2-40B4-BE49-F238E27FC236}">
                <a16:creationId xmlns:a16="http://schemas.microsoft.com/office/drawing/2014/main" id="{CDFC35CD-E555-400B-BA9F-0AF840B21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528B754-9D44-489B-B6B9-B879182CFC5F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Genèse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7F9F691-D304-496C-AB5F-D673A81C2A04}"/>
              </a:ext>
            </a:extLst>
          </p:cNvPr>
          <p:cNvSpPr txBox="1"/>
          <p:nvPr/>
        </p:nvSpPr>
        <p:spPr>
          <a:xfrm>
            <a:off x="2716154" y="4200412"/>
            <a:ext cx="11521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2CR, 1IR, 1 postdoc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949739F-00B7-485E-92EB-9A18C9A4FA8C}"/>
              </a:ext>
            </a:extLst>
          </p:cNvPr>
          <p:cNvSpPr txBox="1"/>
          <p:nvPr/>
        </p:nvSpPr>
        <p:spPr>
          <a:xfrm>
            <a:off x="6020094" y="4716947"/>
            <a:ext cx="13777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1 Prof, 1IR, 1 postdoc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218195F-348E-4E04-9C3F-E192A39D7890}"/>
              </a:ext>
            </a:extLst>
          </p:cNvPr>
          <p:cNvSpPr txBox="1"/>
          <p:nvPr/>
        </p:nvSpPr>
        <p:spPr>
          <a:xfrm>
            <a:off x="6824430" y="4100802"/>
            <a:ext cx="8542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 2 AI, 1 T</a:t>
            </a:r>
          </a:p>
        </p:txBody>
      </p:sp>
    </p:spTree>
    <p:extLst>
      <p:ext uri="{BB962C8B-B14F-4D97-AF65-F5344CB8AC3E}">
        <p14:creationId xmlns:p14="http://schemas.microsoft.com/office/powerpoint/2010/main" val="454424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C:\Users\sattonnay\AppData\Local\Microsoft\Windows\INetCache\Content.Word\logo_SURFACES_VACUUM_24_03_2021.png">
            <a:extLst>
              <a:ext uri="{FF2B5EF4-FFF2-40B4-BE49-F238E27FC236}">
                <a16:creationId xmlns:a16="http://schemas.microsoft.com/office/drawing/2014/main" id="{C88BA495-F51B-45A1-ACC2-037E31DB08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2853" y="653480"/>
            <a:ext cx="1168419" cy="156924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Image 12" descr="C:\Users\sattonnay\AppData\Local\Microsoft\Windows\INetCache\Content.Word\logo MAVERICS V1(1).png">
            <a:extLst>
              <a:ext uri="{FF2B5EF4-FFF2-40B4-BE49-F238E27FC236}">
                <a16:creationId xmlns:a16="http://schemas.microsoft.com/office/drawing/2014/main" id="{B391C238-F0F2-4C88-80EF-B076876262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843" y="5209731"/>
            <a:ext cx="648072" cy="4276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97B40F8-5117-4D91-8555-8945472A6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5" y="1334142"/>
            <a:ext cx="4902985" cy="37858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A846DA-4015-4F38-B769-5B3D6F7EF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5703" y="1388148"/>
            <a:ext cx="5719205" cy="367781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C4081E5-4756-4AA4-9B7F-8F31C55DA785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18/10/2023 : Inauguration</a:t>
            </a:r>
          </a:p>
        </p:txBody>
      </p:sp>
    </p:spTree>
    <p:extLst>
      <p:ext uri="{BB962C8B-B14F-4D97-AF65-F5344CB8AC3E}">
        <p14:creationId xmlns:p14="http://schemas.microsoft.com/office/powerpoint/2010/main" val="3851242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ZoneTexte 98">
            <a:extLst>
              <a:ext uri="{FF2B5EF4-FFF2-40B4-BE49-F238E27FC236}">
                <a16:creationId xmlns:a16="http://schemas.microsoft.com/office/drawing/2014/main" id="{E3A0ACB9-E202-4AB9-B42F-2CF355170EBF}"/>
              </a:ext>
            </a:extLst>
          </p:cNvPr>
          <p:cNvSpPr txBox="1"/>
          <p:nvPr/>
        </p:nvSpPr>
        <p:spPr>
          <a:xfrm>
            <a:off x="0" y="3632913"/>
            <a:ext cx="38742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ctr" defTabSz="914372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fr-FR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Plateforme Vide et surfaces</a:t>
            </a:r>
            <a:endParaRPr lang="en-GB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DD2048-92DB-44F9-BC0A-BDDAFC22B905}"/>
              </a:ext>
            </a:extLst>
          </p:cNvPr>
          <p:cNvSpPr txBox="1"/>
          <p:nvPr/>
        </p:nvSpPr>
        <p:spPr>
          <a:xfrm>
            <a:off x="273819" y="4228271"/>
            <a:ext cx="1790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Objectifs 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9CA212-8A1F-447D-AD89-F8DBC40B8393}"/>
              </a:ext>
            </a:extLst>
          </p:cNvPr>
          <p:cNvSpPr/>
          <p:nvPr/>
        </p:nvSpPr>
        <p:spPr>
          <a:xfrm>
            <a:off x="2111542" y="4336168"/>
            <a:ext cx="7627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Maintenir, acquérir et adapter les moyens d’analyse de surfaces pour répondre au mieux aux problématiques des matériaux pour accélérateurs (Surfaces)</a:t>
            </a:r>
          </a:p>
          <a:p>
            <a:endParaRPr lang="fr-FR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fr-FR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Maintenir et développer une expertise sur des projets ultravide (Vide)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C9D956-940A-4675-98F2-6965F5448529}"/>
              </a:ext>
            </a:extLst>
          </p:cNvPr>
          <p:cNvSpPr/>
          <p:nvPr/>
        </p:nvSpPr>
        <p:spPr>
          <a:xfrm>
            <a:off x="2088038" y="4267441"/>
            <a:ext cx="7627560" cy="111671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E5B7E1-9667-4271-82AF-909BABC1C13F}"/>
              </a:ext>
            </a:extLst>
          </p:cNvPr>
          <p:cNvSpPr/>
          <p:nvPr/>
        </p:nvSpPr>
        <p:spPr>
          <a:xfrm>
            <a:off x="2290043" y="1859613"/>
            <a:ext cx="80886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03982">
              <a:defRPr/>
            </a:pPr>
            <a:r>
              <a:rPr lang="fr-FR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 performances</a:t>
            </a:r>
            <a:r>
              <a:rPr lang="fr-FR" sz="1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fonctionnelles (gradients accélérateurs, pertes RF, qualité faisceau, Ultra Vide, etc.) des composants (structures accélératrices, lignes faisceaux, etc.) sont étroitement </a:t>
            </a:r>
            <a:r>
              <a:rPr lang="fr-FR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liées aux propriétés des matériaux</a:t>
            </a:r>
          </a:p>
          <a:p>
            <a:pPr algn="ctr" defTabSz="403982">
              <a:defRPr/>
            </a:pPr>
            <a:r>
              <a:rPr lang="fr-FR" sz="1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Wingdings" panose="05000000000000000000" pitchFamily="2" charset="2"/>
              </a:rPr>
              <a:t> L</a:t>
            </a:r>
            <a:r>
              <a:rPr lang="fr-FR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imites intrinsèques des matériaux utilisés actuellement sont atteintes</a:t>
            </a:r>
            <a:endParaRPr lang="fr-FR" sz="1400" dirty="0">
              <a:solidFill>
                <a:srgbClr val="C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E39F957-8DDC-4FF6-A683-A0FD118C18D1}"/>
              </a:ext>
            </a:extLst>
          </p:cNvPr>
          <p:cNvSpPr/>
          <p:nvPr/>
        </p:nvSpPr>
        <p:spPr>
          <a:xfrm>
            <a:off x="2158764" y="758587"/>
            <a:ext cx="8587122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lvl="0" algn="ctr" fontAlgn="base">
              <a:buClr>
                <a:srgbClr val="E75112"/>
              </a:buClr>
              <a:buSzPts val="2800"/>
            </a:pPr>
            <a:r>
              <a:rPr lang="fr-FR" sz="1600" b="1" dirty="0"/>
              <a:t>Autour des problématiques de vide, surfaces et matériaux pour accélérateurs :</a:t>
            </a:r>
          </a:p>
          <a:p>
            <a:pPr marL="285750" lvl="0" indent="-285750" algn="ctr" fontAlgn="base">
              <a:buSzPts val="2800"/>
              <a:buFont typeface="Arial" panose="020B0604020202020204" pitchFamily="34" charset="0"/>
              <a:buChar char="-"/>
            </a:pPr>
            <a:r>
              <a:rPr lang="fr-FR" sz="1600" b="1" dirty="0"/>
              <a:t>Une équipe de recherche</a:t>
            </a:r>
          </a:p>
          <a:p>
            <a:pPr marL="285750" lvl="0" indent="-285750" algn="ctr" fontAlgn="base">
              <a:buSzPts val="2800"/>
              <a:buFont typeface="Arial" panose="020B0604020202020204" pitchFamily="34" charset="0"/>
              <a:buChar char="-"/>
            </a:pPr>
            <a:r>
              <a:rPr lang="fr-FR" sz="1600" b="1" dirty="0"/>
              <a:t>Une plateforme</a:t>
            </a:r>
            <a:endParaRPr lang="fr-FR" sz="1600" b="1" dirty="0">
              <a:ea typeface="ＭＳ Ｐゴシック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EE6FA5-8210-44B5-B2E3-DA62921389BC}"/>
              </a:ext>
            </a:extLst>
          </p:cNvPr>
          <p:cNvSpPr/>
          <p:nvPr/>
        </p:nvSpPr>
        <p:spPr>
          <a:xfrm>
            <a:off x="2288382" y="2885728"/>
            <a:ext cx="80886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Nécessité d’a</a:t>
            </a:r>
            <a:r>
              <a:rPr lang="fr-F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méliorer notre compréhension des phénomènes physiques limitatifs liés aux matériaux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Développer des nouveaux matériaux: traitements de surfaces, dépôt de couches minces, etc.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2C2548-4D41-4FF4-BE14-FB33DD404E7C}"/>
              </a:ext>
            </a:extLst>
          </p:cNvPr>
          <p:cNvSpPr/>
          <p:nvPr/>
        </p:nvSpPr>
        <p:spPr>
          <a:xfrm>
            <a:off x="0" y="1885768"/>
            <a:ext cx="20835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Motivations</a:t>
            </a:r>
            <a:r>
              <a:rPr lang="fr-F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space réservé du numéro de diapositive 28">
            <a:extLst>
              <a:ext uri="{FF2B5EF4-FFF2-40B4-BE49-F238E27FC236}">
                <a16:creationId xmlns:a16="http://schemas.microsoft.com/office/drawing/2014/main" id="{AA94C27C-E581-4589-9B0B-FBFA1ABF18D6}"/>
              </a:ext>
            </a:extLst>
          </p:cNvPr>
          <p:cNvSpPr txBox="1">
            <a:spLocks/>
          </p:cNvSpPr>
          <p:nvPr/>
        </p:nvSpPr>
        <p:spPr>
          <a:xfrm>
            <a:off x="9561334" y="5612678"/>
            <a:ext cx="1081638" cy="322263"/>
          </a:xfrm>
        </p:spPr>
        <p:txBody>
          <a:bodyPr/>
          <a:lstStyle>
            <a:lvl1pPr marL="228594" indent="-22859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fld id="{77E71596-5F9D-49C5-9701-16B3CA54319D}" type="slidenum">
              <a:rPr lang="fr-FR" smtClean="0">
                <a:solidFill>
                  <a:schemeClr val="bg1"/>
                </a:solidFill>
              </a:rPr>
              <a:pPr marL="0" indent="0" fontAlgn="auto">
                <a:spcAft>
                  <a:spcPts val="0"/>
                </a:spcAft>
                <a:buNone/>
              </a:pPr>
              <a:t>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4E33501-80EF-40B7-BF3C-7ABB6C277780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Le contexte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01FDD0-AB89-46B5-B02F-5A7A46EE9D53}"/>
              </a:ext>
            </a:extLst>
          </p:cNvPr>
          <p:cNvSpPr/>
          <p:nvPr/>
        </p:nvSpPr>
        <p:spPr>
          <a:xfrm>
            <a:off x="8122691" y="4977556"/>
            <a:ext cx="1512168" cy="307777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Vide et Surfaces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89BD2BA-B75D-4EB7-A959-7422BE65B55D}"/>
              </a:ext>
            </a:extLst>
          </p:cNvPr>
          <p:cNvCxnSpPr/>
          <p:nvPr/>
        </p:nvCxnSpPr>
        <p:spPr>
          <a:xfrm>
            <a:off x="7906666" y="5131444"/>
            <a:ext cx="216025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1279FFA-0177-4F41-8094-752919B55F1B}"/>
              </a:ext>
            </a:extLst>
          </p:cNvPr>
          <p:cNvCxnSpPr>
            <a:cxnSpLocks/>
          </p:cNvCxnSpPr>
          <p:nvPr/>
        </p:nvCxnSpPr>
        <p:spPr>
          <a:xfrm>
            <a:off x="7618635" y="4685928"/>
            <a:ext cx="1388635" cy="28668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274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7672" y="832071"/>
            <a:ext cx="7950272" cy="3184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429413" tIns="0" bIns="0" anchor="ctr"/>
          <a:lstStyle/>
          <a:p>
            <a:pPr marL="302986" indent="-302986"/>
            <a:endParaRPr lang="en-GB" sz="1414" b="1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48949" y="725488"/>
            <a:ext cx="8466030" cy="33701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Plateforme Vide et surfaces (V&amp;S)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2AF5DDE-2C46-4523-8C8A-C4B50D1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835" y="5573206"/>
            <a:ext cx="1081638" cy="322263"/>
          </a:xfrm>
        </p:spPr>
        <p:txBody>
          <a:bodyPr/>
          <a:lstStyle/>
          <a:p>
            <a:fld id="{61D800C2-4971-4455-B3D3-E0A564E56244}" type="slidenum">
              <a:rPr lang="en-GB" smtClean="0"/>
              <a:t>6</a:t>
            </a:fld>
            <a:endParaRPr lang="en-GB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36AEA09-D022-43BA-8D36-E73F5D5D2039}"/>
              </a:ext>
            </a:extLst>
          </p:cNvPr>
          <p:cNvSpPr txBox="1"/>
          <p:nvPr/>
        </p:nvSpPr>
        <p:spPr>
          <a:xfrm>
            <a:off x="885887" y="1255343"/>
            <a:ext cx="9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7940">
              <a:buClr>
                <a:srgbClr val="000000"/>
              </a:buClr>
              <a:defRPr/>
            </a:pPr>
            <a:r>
              <a:rPr lang="fr-FR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Après la réhabilitation des Halls D3 et D4 (début 2022) :</a:t>
            </a:r>
          </a:p>
          <a:p>
            <a:pPr algn="ctr" defTabSz="807940">
              <a:buClr>
                <a:srgbClr val="000000"/>
              </a:buClr>
              <a:defRPr/>
            </a:pPr>
            <a:r>
              <a:rPr lang="fr-FR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Regroupement de tous les équipements dans les nouveaux Halls d’expérience (420m</a:t>
            </a:r>
            <a:r>
              <a:rPr lang="fr-FR" sz="1600" kern="0" baseline="30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  <a:r>
              <a:rPr lang="fr-FR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88F0FA1F-8B8F-4501-82C6-C4E1DFB2D1EB}"/>
              </a:ext>
            </a:extLst>
          </p:cNvPr>
          <p:cNvGrpSpPr/>
          <p:nvPr/>
        </p:nvGrpSpPr>
        <p:grpSpPr>
          <a:xfrm>
            <a:off x="3637316" y="1944987"/>
            <a:ext cx="4016364" cy="3172989"/>
            <a:chOff x="8357868" y="2586984"/>
            <a:chExt cx="3596359" cy="3629005"/>
          </a:xfrm>
        </p:grpSpPr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F4A641ED-DDDE-4B92-B806-58351A772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57868" y="2586984"/>
              <a:ext cx="3596359" cy="3480811"/>
            </a:xfrm>
            <a:prstGeom prst="rect">
              <a:avLst/>
            </a:prstGeom>
          </p:spPr>
        </p:pic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628EB012-FD27-4B6D-8628-BAF5A4FDAC04}"/>
                </a:ext>
              </a:extLst>
            </p:cNvPr>
            <p:cNvSpPr/>
            <p:nvPr/>
          </p:nvSpPr>
          <p:spPr>
            <a:xfrm>
              <a:off x="9993669" y="3657207"/>
              <a:ext cx="782515" cy="87923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54A55482-289B-4025-BE7B-C9E7F2880D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29546" y="4624487"/>
              <a:ext cx="264794" cy="159150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6B04E4C1-44E5-4680-AFE4-DAB6479C135D}"/>
              </a:ext>
            </a:extLst>
          </p:cNvPr>
          <p:cNvSpPr txBox="1"/>
          <p:nvPr/>
        </p:nvSpPr>
        <p:spPr>
          <a:xfrm>
            <a:off x="3637316" y="5026804"/>
            <a:ext cx="401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Bât. 209C</a:t>
            </a:r>
          </a:p>
          <a:p>
            <a:pPr algn="ctr"/>
            <a:r>
              <a:rPr lang="fr-FR" sz="1600" dirty="0"/>
              <a:t>Hall D3 D4 de l’IGLEX (CPER)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B6CC854-F495-4DC2-8006-562948504A01}"/>
              </a:ext>
            </a:extLst>
          </p:cNvPr>
          <p:cNvSpPr txBox="1"/>
          <p:nvPr/>
        </p:nvSpPr>
        <p:spPr>
          <a:xfrm>
            <a:off x="1951366" y="3640202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Igloo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68EF2EBD-51AC-45D4-BB4B-2D16CD97A835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2959478" y="3840257"/>
            <a:ext cx="250467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A394E242-9C60-4130-8F87-0FC9D51709D5}"/>
              </a:ext>
            </a:extLst>
          </p:cNvPr>
          <p:cNvSpPr txBox="1"/>
          <p:nvPr/>
        </p:nvSpPr>
        <p:spPr>
          <a:xfrm>
            <a:off x="9753992" y="2805427"/>
            <a:ext cx="1018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Bât 209a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9CB8EDF-0240-479A-B519-F081D20F1B11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Où sommes-nous ?</a:t>
            </a:r>
          </a:p>
        </p:txBody>
      </p:sp>
    </p:spTree>
    <p:extLst>
      <p:ext uri="{BB962C8B-B14F-4D97-AF65-F5344CB8AC3E}">
        <p14:creationId xmlns:p14="http://schemas.microsoft.com/office/powerpoint/2010/main" val="1705847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/>
        </p:nvSpPr>
        <p:spPr>
          <a:xfrm>
            <a:off x="489843" y="2453680"/>
            <a:ext cx="3751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/>
              <a:t>Spectrométrie de masse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/>
              <a:t>Mesure de taux de dégazage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b="1" dirty="0">
                <a:solidFill>
                  <a:srgbClr val="E05314"/>
                </a:solidFill>
              </a:rPr>
              <a:t>Mesure du taux d’émission électronique secondaire (SEY)</a:t>
            </a:r>
            <a:endParaRPr lang="fr-FR" sz="1200" b="1" dirty="0"/>
          </a:p>
        </p:txBody>
      </p:sp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7672" y="832071"/>
            <a:ext cx="7950272" cy="3184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429413" tIns="0" bIns="0" anchor="ctr"/>
          <a:lstStyle/>
          <a:p>
            <a:pPr marL="302986" indent="-302986"/>
            <a:endParaRPr lang="en-GB" sz="1414" b="1" dirty="0">
              <a:solidFill>
                <a:schemeClr val="bg1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4561133" y="1815929"/>
            <a:ext cx="5793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Informations:          </a:t>
            </a:r>
            <a:r>
              <a:rPr lang="fr-FR" sz="1200" b="1" dirty="0">
                <a:solidFill>
                  <a:srgbClr val="DF8A2D"/>
                </a:solidFill>
              </a:rPr>
              <a:t>Structurale</a:t>
            </a:r>
            <a:r>
              <a:rPr lang="fr-FR" sz="1060" b="1" dirty="0"/>
              <a:t>          </a:t>
            </a:r>
            <a:r>
              <a:rPr lang="fr-FR" sz="1200" b="1" dirty="0">
                <a:solidFill>
                  <a:srgbClr val="6600CC"/>
                </a:solidFill>
              </a:rPr>
              <a:t>Topographique</a:t>
            </a:r>
            <a:r>
              <a:rPr lang="fr-FR" sz="1060" b="1" dirty="0">
                <a:solidFill>
                  <a:srgbClr val="6600CC"/>
                </a:solidFill>
              </a:rPr>
              <a:t>     </a:t>
            </a:r>
            <a:r>
              <a:rPr lang="fr-FR" sz="1060" dirty="0"/>
              <a:t>     </a:t>
            </a:r>
            <a:r>
              <a:rPr lang="fr-FR" sz="1200" b="1" dirty="0">
                <a:solidFill>
                  <a:srgbClr val="0070C0"/>
                </a:solidFill>
              </a:rPr>
              <a:t>Composition</a:t>
            </a:r>
            <a:endParaRPr lang="fr-FR" sz="1060" dirty="0">
              <a:solidFill>
                <a:srgbClr val="0070C0"/>
              </a:solidFill>
            </a:endParaRPr>
          </a:p>
        </p:txBody>
      </p:sp>
      <p:sp>
        <p:nvSpPr>
          <p:cNvPr id="39" name="Rectangle à coins arrondis 38"/>
          <p:cNvSpPr/>
          <p:nvPr/>
        </p:nvSpPr>
        <p:spPr bwMode="auto">
          <a:xfrm>
            <a:off x="407756" y="1232816"/>
            <a:ext cx="3916800" cy="393328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0793" tIns="40397" rIns="80793" bIns="40397" numCol="1" rtlCol="0" anchor="t" anchorCtr="0" compatLnSpc="1">
            <a:prstTxWarp prst="textNoShape">
              <a:avLst/>
            </a:prstTxWarp>
          </a:bodyPr>
          <a:lstStyle/>
          <a:p>
            <a:pPr algn="ctr" defTabSz="403982">
              <a:defRPr/>
            </a:pPr>
            <a:r>
              <a:rPr lang="fr-FR" sz="1590" b="1" dirty="0">
                <a:solidFill>
                  <a:schemeClr val="bg1"/>
                </a:solidFill>
                <a:ea typeface="ＭＳ Ｐゴシック" charset="0"/>
              </a:rPr>
              <a:t>Expertise en vide</a:t>
            </a:r>
          </a:p>
          <a:p>
            <a:pPr marL="252489" indent="-252489" algn="just" defTabSz="403982">
              <a:buFont typeface="Wingdings" panose="05000000000000000000" pitchFamily="2" charset="2"/>
              <a:buChar char="Ø"/>
              <a:defRPr/>
            </a:pPr>
            <a:endParaRPr lang="fr-FR" sz="1590" dirty="0">
              <a:solidFill>
                <a:schemeClr val="bg1"/>
              </a:solidFill>
              <a:ea typeface="ＭＳ Ｐゴシック" charset="0"/>
            </a:endParaRPr>
          </a:p>
          <a:p>
            <a:pPr marL="252489" indent="-252489" algn="just" defTabSz="403982">
              <a:buFont typeface="Wingdings" panose="05000000000000000000" pitchFamily="2" charset="2"/>
              <a:buChar char="Ø"/>
              <a:defRPr/>
            </a:pPr>
            <a:endParaRPr lang="fr-FR" sz="1590" dirty="0">
              <a:solidFill>
                <a:schemeClr val="bg1"/>
              </a:solidFill>
              <a:ea typeface="ＭＳ Ｐゴシック" charset="0"/>
            </a:endParaRPr>
          </a:p>
        </p:txBody>
      </p:sp>
      <p:sp>
        <p:nvSpPr>
          <p:cNvPr id="41" name="Rectangle à coins arrondis 40"/>
          <p:cNvSpPr/>
          <p:nvPr/>
        </p:nvSpPr>
        <p:spPr bwMode="auto">
          <a:xfrm>
            <a:off x="489843" y="3338780"/>
            <a:ext cx="3751835" cy="1141308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0793" tIns="40397" rIns="80793" bIns="40397" numCol="1" rtlCol="0" anchor="t" anchorCtr="0" compatLnSpc="1">
            <a:prstTxWarp prst="textNoShape">
              <a:avLst/>
            </a:prstTxWarp>
          </a:bodyPr>
          <a:lstStyle/>
          <a:p>
            <a:r>
              <a:rPr lang="fr-FR" altLang="fr-FR" sz="1400" b="1" dirty="0"/>
              <a:t>Mise en œuvre installations UHV / dépôts</a:t>
            </a:r>
            <a:endParaRPr lang="fr-FR" sz="1590" dirty="0">
              <a:solidFill>
                <a:srgbClr val="000000"/>
              </a:solidFill>
              <a:ea typeface="ＭＳ Ｐゴシック" charset="0"/>
            </a:endParaRPr>
          </a:p>
          <a:p>
            <a:pPr marL="252489" indent="-252489" algn="just" defTabSz="403982">
              <a:buFont typeface="Wingdings" panose="05000000000000000000" pitchFamily="2" charset="2"/>
              <a:buChar char="Ø"/>
              <a:defRPr/>
            </a:pPr>
            <a:endParaRPr lang="fr-FR" sz="159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2" name="Rectangle à coins arrondis 41"/>
          <p:cNvSpPr/>
          <p:nvPr/>
        </p:nvSpPr>
        <p:spPr bwMode="auto">
          <a:xfrm>
            <a:off x="489844" y="2159839"/>
            <a:ext cx="3751834" cy="1086059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0793" tIns="40397" rIns="80793" bIns="40397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/>
              <a:t>Moyens d’analyses UHV  </a:t>
            </a:r>
          </a:p>
          <a:p>
            <a:pPr algn="ctr"/>
            <a:endParaRPr lang="en-GB" sz="1400" b="1" dirty="0"/>
          </a:p>
          <a:p>
            <a:endParaRPr lang="fr-FR" altLang="fr-FR" sz="1767" b="1" dirty="0">
              <a:solidFill>
                <a:srgbClr val="FF0000"/>
              </a:solidFill>
            </a:endParaRPr>
          </a:p>
        </p:txBody>
      </p:sp>
      <p:sp>
        <p:nvSpPr>
          <p:cNvPr id="47" name="Rectangle à coins arrondis 46"/>
          <p:cNvSpPr/>
          <p:nvPr/>
        </p:nvSpPr>
        <p:spPr bwMode="auto">
          <a:xfrm>
            <a:off x="491826" y="4541912"/>
            <a:ext cx="3759253" cy="627198"/>
          </a:xfrm>
          <a:prstGeom prst="roundRect">
            <a:avLst/>
          </a:prstGeom>
          <a:solidFill>
            <a:srgbClr val="A47CA5">
              <a:alpha val="41000"/>
            </a:srgbClr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0793" tIns="40397" rIns="80793" bIns="40397" numCol="1" rtlCol="0" anchor="ctr" anchorCtr="1" compatLnSpc="1">
            <a:prstTxWarp prst="textNoShape">
              <a:avLst/>
            </a:prstTxWarp>
          </a:bodyPr>
          <a:lstStyle/>
          <a:p>
            <a:pPr algn="ctr" defTabSz="403982">
              <a:defRPr/>
            </a:pPr>
            <a:r>
              <a:rPr lang="fr-FR" sz="1590" b="1" dirty="0">
                <a:solidFill>
                  <a:srgbClr val="000000"/>
                </a:solidFill>
                <a:ea typeface="ＭＳ Ｐゴシック" charset="0"/>
              </a:rPr>
              <a:t>Enseignement / Formation</a:t>
            </a:r>
          </a:p>
        </p:txBody>
      </p:sp>
      <p:sp>
        <p:nvSpPr>
          <p:cNvPr id="29" name="Rectangle à coins arrondis 38">
            <a:extLst>
              <a:ext uri="{FF2B5EF4-FFF2-40B4-BE49-F238E27FC236}">
                <a16:creationId xmlns:a16="http://schemas.microsoft.com/office/drawing/2014/main" id="{E8E320EA-A46C-445E-AE13-1DDD6270A292}"/>
              </a:ext>
            </a:extLst>
          </p:cNvPr>
          <p:cNvSpPr/>
          <p:nvPr/>
        </p:nvSpPr>
        <p:spPr bwMode="auto">
          <a:xfrm>
            <a:off x="4522291" y="1250332"/>
            <a:ext cx="5965955" cy="49047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0793" tIns="40397" rIns="80793" bIns="40397" numCol="1" rtlCol="0" anchor="ctr" anchorCtr="1" compatLnSpc="1">
            <a:prstTxWarp prst="textNoShape">
              <a:avLst/>
            </a:prstTxWarp>
          </a:bodyPr>
          <a:lstStyle/>
          <a:p>
            <a:pPr algn="ctr" defTabSz="403982">
              <a:defRPr/>
            </a:pPr>
            <a:r>
              <a:rPr lang="fr-FR" sz="1590" b="1" dirty="0">
                <a:solidFill>
                  <a:schemeClr val="bg1"/>
                </a:solidFill>
                <a:ea typeface="ＭＳ Ｐゴシック" charset="0"/>
              </a:rPr>
              <a:t>Moyens de caractérisation des surfaces</a:t>
            </a:r>
            <a:endParaRPr lang="fr-FR" sz="1590" dirty="0">
              <a:solidFill>
                <a:schemeClr val="bg1"/>
              </a:solidFill>
              <a:ea typeface="ＭＳ Ｐゴシック" charset="0"/>
            </a:endParaRPr>
          </a:p>
        </p:txBody>
      </p:sp>
      <p:sp>
        <p:nvSpPr>
          <p:cNvPr id="33" name="Rectangle à coins arrondis 41">
            <a:extLst>
              <a:ext uri="{FF2B5EF4-FFF2-40B4-BE49-F238E27FC236}">
                <a16:creationId xmlns:a16="http://schemas.microsoft.com/office/drawing/2014/main" id="{E496DA21-2870-4A10-B0F4-FC8E510D8E8C}"/>
              </a:ext>
            </a:extLst>
          </p:cNvPr>
          <p:cNvSpPr/>
          <p:nvPr/>
        </p:nvSpPr>
        <p:spPr bwMode="auto">
          <a:xfrm>
            <a:off x="489844" y="1691899"/>
            <a:ext cx="3751834" cy="393328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0793" tIns="40397" rIns="80793" bIns="40397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/>
              <a:t>Calculs et Simulations</a:t>
            </a:r>
            <a:endParaRPr lang="fr-FR" sz="14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1DA231-507F-49D0-91C4-820AD6485DAF}"/>
              </a:ext>
            </a:extLst>
          </p:cNvPr>
          <p:cNvSpPr/>
          <p:nvPr/>
        </p:nvSpPr>
        <p:spPr>
          <a:xfrm>
            <a:off x="4767012" y="2237656"/>
            <a:ext cx="4291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9367" indent="-189367" defTabSz="807964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fr-FR" altLang="fr-FR" sz="1200" b="1" kern="0" dirty="0">
                <a:solidFill>
                  <a:srgbClr val="DF8A2D"/>
                </a:solidFill>
                <a:latin typeface="Arial"/>
                <a:cs typeface="Arial"/>
                <a:sym typeface="Arial"/>
              </a:rPr>
              <a:t>Diffractomètre à rayons X rasant (DRX)</a:t>
            </a:r>
            <a:endParaRPr lang="fr-FR" altLang="fr-FR" sz="12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  <a:p>
            <a:pPr marL="189367" indent="-189367" defTabSz="807964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fr-FR" altLang="fr-FR" sz="12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Spectrométrie des ions secondaires (SIMS)</a:t>
            </a:r>
          </a:p>
          <a:p>
            <a:pPr marL="189367" indent="-189367" defTabSz="807964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fr-FR" altLang="fr-FR" sz="1200" b="1" kern="0" dirty="0">
                <a:solidFill>
                  <a:srgbClr val="6600CC"/>
                </a:solidFill>
                <a:latin typeface="Arial"/>
                <a:cs typeface="Arial"/>
                <a:sym typeface="Arial"/>
              </a:rPr>
              <a:t>Microscope confocal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9A80B3-C261-45C5-8F72-01C74AAC36D6}"/>
              </a:ext>
            </a:extLst>
          </p:cNvPr>
          <p:cNvSpPr/>
          <p:nvPr/>
        </p:nvSpPr>
        <p:spPr>
          <a:xfrm>
            <a:off x="4779029" y="3358217"/>
            <a:ext cx="4423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9367" indent="-189367" defTabSz="807964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fr-FR" altLang="fr-FR" sz="1200" b="1" kern="0" dirty="0">
                <a:solidFill>
                  <a:srgbClr val="6600CC"/>
                </a:solidFill>
                <a:latin typeface="Arial"/>
                <a:cs typeface="Arial"/>
                <a:sym typeface="Arial"/>
              </a:rPr>
              <a:t>Microscope électronique à balayage(MEB) </a:t>
            </a:r>
            <a:r>
              <a:rPr lang="fr-FR" altLang="fr-FR" sz="1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+ </a:t>
            </a:r>
            <a:r>
              <a:rPr lang="fr-FR" altLang="fr-FR" sz="12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microsonde X (EDS) </a:t>
            </a:r>
            <a:r>
              <a:rPr lang="fr-FR" altLang="fr-FR" sz="1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+ </a:t>
            </a:r>
            <a:r>
              <a:rPr lang="fr-FR" altLang="fr-FR" sz="1200" b="1" kern="0" dirty="0">
                <a:solidFill>
                  <a:schemeClr val="accent2"/>
                </a:solidFill>
                <a:latin typeface="Arial"/>
                <a:cs typeface="Arial"/>
                <a:sym typeface="Arial"/>
              </a:rPr>
              <a:t>diffraction des électrons  (EBSD)</a:t>
            </a:r>
            <a:endParaRPr lang="fr-FR" altLang="fr-FR" sz="1100" b="1" kern="0" dirty="0">
              <a:solidFill>
                <a:schemeClr val="accent2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1B992DC-27C5-44BE-925C-A33B5EFBD2C5}"/>
                  </a:ext>
                </a:extLst>
              </p:cNvPr>
              <p:cNvSpPr/>
              <p:nvPr/>
            </p:nvSpPr>
            <p:spPr>
              <a:xfrm>
                <a:off x="4797520" y="4639319"/>
                <a:ext cx="5493261" cy="478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9367" indent="-189367" defTabSz="80796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Wingdings" panose="05000000000000000000" pitchFamily="2" charset="2"/>
                  <a:buChar char="Ø"/>
                  <a:defRPr/>
                </a:pPr>
                <a:r>
                  <a:rPr lang="fr-FR" altLang="fr-FR" sz="1200" b="1" kern="0" dirty="0">
                    <a:solidFill>
                      <a:schemeClr val="accent1"/>
                    </a:solidFill>
                    <a:latin typeface="Arial"/>
                    <a:cs typeface="Arial"/>
                    <a:sym typeface="Arial"/>
                  </a:rPr>
                  <a:t>Spectromètre de photoélectrons (XPS de routine)</a:t>
                </a:r>
              </a:p>
              <a:p>
                <a:pPr marL="189367" indent="-189367" defTabSz="80796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Wingdings" panose="05000000000000000000" pitchFamily="2" charset="2"/>
                  <a:buChar char="Ø"/>
                  <a:defRPr/>
                </a:pPr>
                <a:r>
                  <a:rPr lang="fr-FR" altLang="fr-FR" sz="1200" b="1" kern="0" dirty="0">
                    <a:latin typeface="Arial"/>
                    <a:cs typeface="Arial"/>
                    <a:sym typeface="Arial"/>
                  </a:rPr>
                  <a:t>Bâti multi techniques d’analyses 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1200" b="1" i="1" kern="0" smtClean="0"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sSubPr>
                      <m:e>
                        <m:r>
                          <a:rPr lang="fr-FR" altLang="fr-FR" sz="1200" b="1" i="1" kern="0" smtClean="0"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𝑻</m:t>
                        </m:r>
                      </m:e>
                      <m:sub>
                        <m:r>
                          <a:rPr lang="fr-FR" altLang="fr-FR" sz="1200" b="1" i="1" kern="0" smtClean="0"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𝒄𝒓𝒚𝒐</m:t>
                        </m:r>
                      </m:sub>
                    </m:sSub>
                  </m:oMath>
                </a14:m>
                <a:r>
                  <a:rPr lang="fr-FR" altLang="fr-FR" sz="1200" b="1" kern="0" dirty="0">
                    <a:latin typeface="Arial"/>
                    <a:cs typeface="Arial"/>
                    <a:sym typeface="Arial"/>
                  </a:rPr>
                  <a:t> (</a:t>
                </a:r>
                <a:r>
                  <a:rPr lang="fr-FR" altLang="fr-FR" sz="1200" b="1" kern="0" dirty="0">
                    <a:solidFill>
                      <a:srgbClr val="4472C4"/>
                    </a:solidFill>
                    <a:latin typeface="Arial"/>
                    <a:cs typeface="Arial"/>
                    <a:sym typeface="Arial"/>
                  </a:rPr>
                  <a:t>XPS</a:t>
                </a:r>
                <a:r>
                  <a:rPr lang="fr-FR" altLang="fr-FR" sz="1200" b="1" kern="0" dirty="0">
                    <a:latin typeface="Arial"/>
                    <a:cs typeface="Arial"/>
                    <a:sym typeface="Arial"/>
                  </a:rPr>
                  <a:t>, SEY, etc.)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1B992DC-27C5-44BE-925C-A33B5EFBD2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520" y="4639319"/>
                <a:ext cx="5493261" cy="478657"/>
              </a:xfrm>
              <a:prstGeom prst="rect">
                <a:avLst/>
              </a:prstGeom>
              <a:blipFill>
                <a:blip r:embed="rId3"/>
                <a:stretch>
                  <a:fillRect t="-1266" b="-37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ZoneTexte 52">
            <a:extLst>
              <a:ext uri="{FF2B5EF4-FFF2-40B4-BE49-F238E27FC236}">
                <a16:creationId xmlns:a16="http://schemas.microsoft.com/office/drawing/2014/main" id="{0231C4D6-918E-4372-AD25-EEBBCBA96D8C}"/>
              </a:ext>
            </a:extLst>
          </p:cNvPr>
          <p:cNvSpPr txBox="1"/>
          <p:nvPr/>
        </p:nvSpPr>
        <p:spPr>
          <a:xfrm>
            <a:off x="4531150" y="2905762"/>
            <a:ext cx="5938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 Nouveaux équipements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C620D2A8-3014-45CF-8E8C-2135E796EF09}"/>
              </a:ext>
            </a:extLst>
          </p:cNvPr>
          <p:cNvSpPr txBox="1"/>
          <p:nvPr/>
        </p:nvSpPr>
        <p:spPr>
          <a:xfrm>
            <a:off x="4536634" y="4388529"/>
            <a:ext cx="3104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En 2022/23  (</a:t>
            </a:r>
            <a:r>
              <a:rPr lang="fr-FR" sz="1200" b="1" dirty="0" err="1"/>
              <a:t>Equipex</a:t>
            </a:r>
            <a:r>
              <a:rPr lang="fr-FR" sz="1200" b="1" dirty="0"/>
              <a:t> PACIFICS)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2FAF71-25F9-451D-A00A-BE6700CD65DF}"/>
              </a:ext>
            </a:extLst>
          </p:cNvPr>
          <p:cNvSpPr/>
          <p:nvPr/>
        </p:nvSpPr>
        <p:spPr>
          <a:xfrm>
            <a:off x="4536634" y="1748423"/>
            <a:ext cx="5938203" cy="349087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C3CFF3-9618-49C8-9A96-5491A5B9C600}"/>
              </a:ext>
            </a:extLst>
          </p:cNvPr>
          <p:cNvSpPr/>
          <p:nvPr/>
        </p:nvSpPr>
        <p:spPr>
          <a:xfrm>
            <a:off x="417837" y="1626144"/>
            <a:ext cx="3885838" cy="3613149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AF3AF7F-3D28-4A0A-B600-682BBDEEE6DF}"/>
              </a:ext>
            </a:extLst>
          </p:cNvPr>
          <p:cNvSpPr txBox="1"/>
          <p:nvPr/>
        </p:nvSpPr>
        <p:spPr>
          <a:xfrm>
            <a:off x="4561133" y="3093751"/>
            <a:ext cx="808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En 2021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50CFF2-F9EC-4C63-BDF3-045BCD33218F}"/>
              </a:ext>
            </a:extLst>
          </p:cNvPr>
          <p:cNvSpPr/>
          <p:nvPr/>
        </p:nvSpPr>
        <p:spPr>
          <a:xfrm>
            <a:off x="4797520" y="3909434"/>
            <a:ext cx="549326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9367" indent="-189367" defTabSz="807964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fr-FR" altLang="fr-FR" sz="1200" b="1" kern="0" dirty="0">
                <a:latin typeface="Arial"/>
                <a:cs typeface="Arial"/>
                <a:sym typeface="Arial"/>
              </a:rPr>
              <a:t>Récupération d’un bâti multi techniques d’analyses</a:t>
            </a:r>
            <a:r>
              <a:rPr lang="fr-FR" altLang="fr-FR" sz="1200" kern="0" dirty="0">
                <a:latin typeface="Arial"/>
                <a:cs typeface="Arial"/>
                <a:sym typeface="Arial"/>
              </a:rPr>
              <a:t>  (</a:t>
            </a:r>
            <a:r>
              <a:rPr lang="fr-FR" altLang="fr-FR" sz="1200" b="1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XPS</a:t>
            </a:r>
            <a:r>
              <a:rPr lang="fr-FR" altLang="fr-FR" sz="12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,</a:t>
            </a:r>
            <a:r>
              <a:rPr lang="fr-FR" altLang="fr-FR" sz="1200" b="1" kern="0" dirty="0">
                <a:solidFill>
                  <a:schemeClr val="accent2"/>
                </a:solidFill>
                <a:latin typeface="Arial"/>
                <a:cs typeface="Arial"/>
                <a:sym typeface="Arial"/>
              </a:rPr>
              <a:t> RHEED</a:t>
            </a:r>
            <a:r>
              <a:rPr lang="fr-FR" altLang="fr-FR" sz="1200" kern="0" dirty="0">
                <a:latin typeface="Arial"/>
                <a:cs typeface="Arial"/>
                <a:sym typeface="Arial"/>
              </a:rPr>
              <a:t>)</a:t>
            </a:r>
            <a:br>
              <a:rPr lang="fr-FR" altLang="fr-FR" sz="1200" kern="0" dirty="0">
                <a:latin typeface="Arial"/>
                <a:cs typeface="Arial"/>
                <a:sym typeface="Arial"/>
              </a:rPr>
            </a:br>
            <a:r>
              <a:rPr lang="fr-FR" altLang="fr-FR" sz="1100" kern="0" dirty="0">
                <a:latin typeface="Arial"/>
                <a:cs typeface="Arial"/>
                <a:sym typeface="Arial"/>
              </a:rPr>
              <a:t>Très polyvalent et modulaire (traitements thermiques, mesure SEY, TDS, etc.)</a:t>
            </a:r>
            <a:endParaRPr lang="fr-FR" altLang="fr-FR" sz="11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FC201B94-D509-4B14-ABCF-80D7BFC5AC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3298" y="2451752"/>
            <a:ext cx="749344" cy="42669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DAA8A17-09FE-47A2-8172-720F63C73C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6720" y="3465475"/>
            <a:ext cx="1368152" cy="216024"/>
          </a:xfrm>
          <a:prstGeom prst="rect">
            <a:avLst/>
          </a:prstGeom>
        </p:spPr>
      </p:pic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2AF5DDE-2C46-4523-8C8A-C4B50D1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835" y="5573206"/>
            <a:ext cx="1081638" cy="322263"/>
          </a:xfrm>
        </p:spPr>
        <p:txBody>
          <a:bodyPr/>
          <a:lstStyle/>
          <a:p>
            <a:fld id="{61D800C2-4971-4455-B3D3-E0A564E56244}" type="slidenum">
              <a:rPr lang="en-GB" smtClean="0"/>
              <a:t>7</a:t>
            </a:fld>
            <a:endParaRPr lang="en-GB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9CB8EDF-0240-479A-B519-F081D20F1B11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Structure de la plateforme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123FDDF-01E2-479A-A765-44423FC3387A}"/>
              </a:ext>
            </a:extLst>
          </p:cNvPr>
          <p:cNvSpPr/>
          <p:nvPr/>
        </p:nvSpPr>
        <p:spPr>
          <a:xfrm>
            <a:off x="2248949" y="725488"/>
            <a:ext cx="8466030" cy="33701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Plateforme Vide et surfaces (V&amp;S)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5090288-2B3D-40D6-A8E4-4B9A3603A02F}"/>
              </a:ext>
            </a:extLst>
          </p:cNvPr>
          <p:cNvCxnSpPr/>
          <p:nvPr/>
        </p:nvCxnSpPr>
        <p:spPr>
          <a:xfrm>
            <a:off x="8266707" y="2556814"/>
            <a:ext cx="432048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21C7C293-DF78-4955-8A42-A313E0D8333C}"/>
              </a:ext>
            </a:extLst>
          </p:cNvPr>
          <p:cNvCxnSpPr>
            <a:cxnSpLocks/>
          </p:cNvCxnSpPr>
          <p:nvPr/>
        </p:nvCxnSpPr>
        <p:spPr>
          <a:xfrm>
            <a:off x="6682531" y="2741712"/>
            <a:ext cx="2035580" cy="0"/>
          </a:xfrm>
          <a:prstGeom prst="straightConnector1">
            <a:avLst/>
          </a:prstGeom>
          <a:ln w="254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:a16="http://schemas.microsoft.com/office/drawing/2014/main" id="{C2FF1181-FE6C-42BB-AAC4-7567EF270A1A}"/>
              </a:ext>
            </a:extLst>
          </p:cNvPr>
          <p:cNvSpPr txBox="1"/>
          <p:nvPr/>
        </p:nvSpPr>
        <p:spPr>
          <a:xfrm>
            <a:off x="481994" y="3638907"/>
            <a:ext cx="3751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/>
              <a:t>Traitements thermiques et chimiques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/>
              <a:t>Brasage fort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/>
              <a:t>Mesures TDS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/>
              <a:t>Dépôts NEG / TIN</a:t>
            </a:r>
            <a:endParaRPr lang="fr-FR" altLang="fr-FR" sz="1200" dirty="0"/>
          </a:p>
        </p:txBody>
      </p:sp>
    </p:spTree>
    <p:extLst>
      <p:ext uri="{BB962C8B-B14F-4D97-AF65-F5344CB8AC3E}">
        <p14:creationId xmlns:p14="http://schemas.microsoft.com/office/powerpoint/2010/main" val="1613273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7672" y="832071"/>
            <a:ext cx="7950272" cy="3184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429413" tIns="0" bIns="0" anchor="ctr"/>
          <a:lstStyle/>
          <a:p>
            <a:pPr marL="302986" indent="-302986"/>
            <a:endParaRPr lang="en-GB" sz="1414" b="1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2AF5DDE-2C46-4523-8C8A-C4B50D1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835" y="5573206"/>
            <a:ext cx="1081638" cy="322263"/>
          </a:xfrm>
        </p:spPr>
        <p:txBody>
          <a:bodyPr/>
          <a:lstStyle/>
          <a:p>
            <a:fld id="{61D800C2-4971-4455-B3D3-E0A564E56244}" type="slidenum">
              <a:rPr lang="en-GB" smtClean="0"/>
              <a:t>8</a:t>
            </a:fld>
            <a:endParaRPr lang="en-GB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9CB8EDF-0240-479A-B519-F081D20F1B11}"/>
              </a:ext>
            </a:extLst>
          </p:cNvPr>
          <p:cNvSpPr txBox="1"/>
          <p:nvPr/>
        </p:nvSpPr>
        <p:spPr>
          <a:xfrm>
            <a:off x="2288382" y="119377"/>
            <a:ext cx="56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Nos machines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79FB04-01D0-442D-B9F6-58B662B97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16" y="1261203"/>
            <a:ext cx="940541" cy="125725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15B98EA-58ED-4E4F-90C8-46E05CBA2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979" y="1051437"/>
            <a:ext cx="1731050" cy="139059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A83B956-FDBE-405F-8607-FD565EC3A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645" y="983975"/>
            <a:ext cx="1919048" cy="14319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5424BF4-2A3F-45AA-9D10-B0DF1AF374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0485" y="841865"/>
            <a:ext cx="2263075" cy="152676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8C2A80C-FF94-41BA-A05F-808611E4EF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0723" y="777801"/>
            <a:ext cx="2211737" cy="140841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E40F707-B35F-4CBB-9387-21A98C150C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11" y="2777038"/>
            <a:ext cx="1579745" cy="121146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EC0E0A1-CC20-486C-ABD1-8A25EEFAE0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2651" y="2676285"/>
            <a:ext cx="1141119" cy="139173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B5A2E60-F902-48A6-9E45-235B4831B7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1808" y="2763263"/>
            <a:ext cx="1731050" cy="114323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390BD9E-1D0D-4AF9-B369-44C174D6F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6378" y="2688687"/>
            <a:ext cx="1731050" cy="128867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AB50748-6117-4F13-892F-E570F0493A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9070" y="2629451"/>
            <a:ext cx="1545804" cy="139173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B407884-07EB-460F-98E4-CB18BBC4A4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73428" y="2285914"/>
            <a:ext cx="2019300" cy="150971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ECDBA20-4874-4A69-8100-7E1B2E4CBB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511" y="4266509"/>
            <a:ext cx="1743014" cy="108097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AE8E98E-C156-4884-9048-6CBEEE9C1F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19308" y="4310486"/>
            <a:ext cx="1723004" cy="109552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1083EC3-17F5-4A9B-98E9-CAACE40A90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99822" y="4297416"/>
            <a:ext cx="1545804" cy="116062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83727D6-8C19-4074-A4DC-2F2D50FA677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06835" y="4161819"/>
            <a:ext cx="1043232" cy="1392856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037DA79-2B0D-4FD4-869B-CBDDE47910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21599" y="4110727"/>
            <a:ext cx="1919048" cy="138084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ECF0D4AC-107D-4902-B685-A2C4C19DD55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42200" y="3912516"/>
            <a:ext cx="2050528" cy="136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8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C3B9407-3758-4D16-8548-F03C2937481F}"/>
              </a:ext>
            </a:extLst>
          </p:cNvPr>
          <p:cNvSpPr/>
          <p:nvPr/>
        </p:nvSpPr>
        <p:spPr>
          <a:xfrm>
            <a:off x="3113987" y="2706578"/>
            <a:ext cx="45448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b="1" dirty="0">
                <a:solidFill>
                  <a:srgbClr val="456487"/>
                </a:solidFill>
              </a:rPr>
              <a:t>Quelques machines</a:t>
            </a:r>
            <a:endParaRPr lang="fr-FR" sz="2800" dirty="0">
              <a:solidFill>
                <a:srgbClr val="456487"/>
              </a:solidFill>
            </a:endParaRPr>
          </a:p>
        </p:txBody>
      </p:sp>
      <p:pic>
        <p:nvPicPr>
          <p:cNvPr id="12" name="Image 11" descr="C:\Users\sattonnay\AppData\Local\Microsoft\Windows\INetCache\Content.Word\logo_SURFACES_VACUUM_24_03_2021.png">
            <a:extLst>
              <a:ext uri="{FF2B5EF4-FFF2-40B4-BE49-F238E27FC236}">
                <a16:creationId xmlns:a16="http://schemas.microsoft.com/office/drawing/2014/main" id="{C88BA495-F51B-45A1-ACC2-037E31DB08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2853" y="653480"/>
            <a:ext cx="1168419" cy="156924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Image 12" descr="C:\Users\sattonnay\AppData\Local\Microsoft\Windows\INetCache\Content.Word\logo MAVERICS V1(1).png">
            <a:extLst>
              <a:ext uri="{FF2B5EF4-FFF2-40B4-BE49-F238E27FC236}">
                <a16:creationId xmlns:a16="http://schemas.microsoft.com/office/drawing/2014/main" id="{B391C238-F0F2-4C88-80EF-B076876262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843" y="5209731"/>
            <a:ext cx="648072" cy="4276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675592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28036</TotalTime>
  <Words>2390</Words>
  <Application>Microsoft Office PowerPoint</Application>
  <PresentationFormat>Personnalisé</PresentationFormat>
  <Paragraphs>323</Paragraphs>
  <Slides>29</Slides>
  <Notes>29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8" baseType="lpstr">
      <vt:lpstr>ＭＳ Ｐゴシック</vt:lpstr>
      <vt:lpstr>Arial</vt:lpstr>
      <vt:lpstr>Arial Bold</vt:lpstr>
      <vt:lpstr>Calibri</vt:lpstr>
      <vt:lpstr>Calibri Light</vt:lpstr>
      <vt:lpstr>Cambria Math</vt:lpstr>
      <vt:lpstr>Times New Roman</vt:lpstr>
      <vt:lpstr>Wingdings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jonathan yemane</cp:lastModifiedBy>
  <cp:revision>2051</cp:revision>
  <cp:lastPrinted>2021-09-23T08:22:25Z</cp:lastPrinted>
  <dcterms:created xsi:type="dcterms:W3CDTF">2011-03-09T16:37:49Z</dcterms:created>
  <dcterms:modified xsi:type="dcterms:W3CDTF">2023-12-20T16:19:59Z</dcterms:modified>
</cp:coreProperties>
</file>