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36.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0.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8.xml" ContentType="application/vnd.openxmlformats-officedocument.presentationml.notesSlide+xml"/>
  <Override PartName="/ppt/slides/slide36.xml" ContentType="application/vnd.openxmlformats-officedocument.presentationml.slide+xml"/>
  <Override PartName="/ppt/notesSlides/notesSlide12.xml" ContentType="application/vnd.openxmlformats-officedocument.presentationml.notesSlide+xml"/>
  <Override PartName="/ppt/slides/slide34.xml" ContentType="application/vnd.openxmlformats-officedocument.presentationml.slide+xml"/>
  <Override PartName="/ppt/notesSlides/notesSlide15.xml" ContentType="application/vnd.openxmlformats-officedocument.presentationml.notes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Layouts/slideLayout21.xml" ContentType="application/vnd.openxmlformats-officedocument.presentationml.slideLayout+xml"/>
  <Override PartName="/ppt/notesSlides/notesSlide4.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notesSlides/notesSlide35.xml" ContentType="application/vnd.openxmlformats-officedocument.presentationml.notesSlide+xml"/>
  <Override PartName="/ppt/slides/slide7.xml" ContentType="application/vnd.openxmlformats-officedocument.presentationml.slide+xml"/>
  <Override PartName="/ppt/slides/slide21.xml" ContentType="application/vnd.openxmlformats-officedocument.presentationml.slide+xml"/>
  <Override PartName="/ppt/notesSlides/notesSlide29.xml" ContentType="application/vnd.openxmlformats-officedocument.presentationml.notesSlide+xml"/>
  <Override PartName="/ppt/slideLayouts/slideLayout13.xml" ContentType="application/vnd.openxmlformats-officedocument.presentationml.slideLayout+xml"/>
  <Override PartName="/ppt/slides/slide35.xml" ContentType="application/vnd.openxmlformats-officedocument.presentationml.slide+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14.xml" ContentType="application/vnd.openxmlformats-officedocument.presentationml.slideLayout+xml"/>
  <Override PartName="/ppt/notesSlides/notesSlide14.xml" ContentType="application/vnd.openxmlformats-officedocument.presentationml.notesSlide+xml"/>
  <Override PartName="/ppt/slides/slide26.xml" ContentType="application/vnd.openxmlformats-officedocument.presentationml.slide+xml"/>
  <Override PartName="/ppt/slideLayouts/slideLayout8.xml" ContentType="application/vnd.openxmlformats-officedocument.presentationml.slideLayout+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s/slide5.xml" ContentType="application/vnd.openxmlformats-officedocument.presentationml.slide+xml"/>
  <Override PartName="/ppt/slideLayouts/slideLayout2.xml" ContentType="application/vnd.openxmlformats-officedocument.presentationml.slideLayout+xml"/>
  <Override PartName="/ppt/slides/slide4.xml" ContentType="application/vnd.openxmlformats-officedocument.presentationml.slide+xml"/>
  <Override PartName="/ppt/slides/slide27.xml" ContentType="application/vnd.openxmlformats-officedocument.presentationml.slide+xml"/>
  <Override PartName="/ppt/slideLayouts/slideLayout12.xml" ContentType="application/vnd.openxmlformats-officedocument.presentationml.slideLayout+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slides/slide22.xml" ContentType="application/vnd.openxmlformats-officedocument.presentationml.slide+xml"/>
  <Override PartName="/ppt/theme/theme3.xml" ContentType="application/vnd.openxmlformats-officedocument.theme+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theme/theme2.xml" ContentType="application/vnd.openxmlformats-officedocument.theme+xml"/>
  <Override PartName="/ppt/slideLayouts/slideLayout15.xml" ContentType="application/vnd.openxmlformats-officedocument.presentationml.slideLayout+xml"/>
  <Override PartName="/ppt/slides/slide24.xml" ContentType="application/vnd.openxmlformats-officedocument.presentationml.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28.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16.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6.xml" ContentType="application/vnd.openxmlformats-officedocument.presentationml.slideLayout+xml"/>
  <Override PartName="/ppt/presProps.xml" ContentType="application/vnd.openxmlformats-officedocument.presentationml.presProps+xml"/>
  <Override PartName="/ppt/slideLayouts/slideLayout18.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 id="2147483660" r:id="rId2"/>
  </p:sldMasterIdLst>
  <p:notesMasterIdLst>
    <p:notesMasterId r:id="rId4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0772775" cy="6059488"/>
  <p:notesSz cx="6799263" cy="9929813"/>
  <p:defaultTextStyle>
    <a:defPPr>
      <a:defRPr lang="fr-FR"/>
    </a:defPPr>
    <a:lvl1pPr algn="l" defTabSz="1004888">
      <a:spcBef>
        <a:spcPts val="0"/>
      </a:spcBef>
      <a:spcAft>
        <a:spcPts val="0"/>
      </a:spcAft>
      <a:defRPr sz="2000">
        <a:solidFill>
          <a:schemeClr val="tx1"/>
        </a:solidFill>
        <a:latin typeface="Arial"/>
        <a:ea typeface="+mn-ea"/>
        <a:cs typeface="Arial"/>
      </a:defRPr>
    </a:lvl1pPr>
    <a:lvl2pPr marL="501650" indent="-44450" algn="l" defTabSz="1004888">
      <a:spcBef>
        <a:spcPts val="0"/>
      </a:spcBef>
      <a:spcAft>
        <a:spcPts val="0"/>
      </a:spcAft>
      <a:defRPr sz="2000">
        <a:solidFill>
          <a:schemeClr val="tx1"/>
        </a:solidFill>
        <a:latin typeface="Arial"/>
        <a:ea typeface="+mn-ea"/>
        <a:cs typeface="Arial"/>
      </a:defRPr>
    </a:lvl2pPr>
    <a:lvl3pPr marL="1004888" indent="-90488" algn="l" defTabSz="1004888">
      <a:spcBef>
        <a:spcPts val="0"/>
      </a:spcBef>
      <a:spcAft>
        <a:spcPts val="0"/>
      </a:spcAft>
      <a:defRPr sz="2000">
        <a:solidFill>
          <a:schemeClr val="tx1"/>
        </a:solidFill>
        <a:latin typeface="Arial"/>
        <a:ea typeface="+mn-ea"/>
        <a:cs typeface="Arial"/>
      </a:defRPr>
    </a:lvl3pPr>
    <a:lvl4pPr marL="1508125" indent="-136525" algn="l" defTabSz="1004888">
      <a:spcBef>
        <a:spcPts val="0"/>
      </a:spcBef>
      <a:spcAft>
        <a:spcPts val="0"/>
      </a:spcAft>
      <a:defRPr sz="2000">
        <a:solidFill>
          <a:schemeClr val="tx1"/>
        </a:solidFill>
        <a:latin typeface="Arial"/>
        <a:ea typeface="+mn-ea"/>
        <a:cs typeface="Arial"/>
      </a:defRPr>
    </a:lvl4pPr>
    <a:lvl5pPr marL="2009775" indent="-180975" algn="l" defTabSz="1004888">
      <a:spcBef>
        <a:spcPts val="0"/>
      </a:spcBef>
      <a:spcAft>
        <a:spcPts val="0"/>
      </a:spcAft>
      <a:defRPr sz="2000">
        <a:solidFill>
          <a:schemeClr val="tx1"/>
        </a:solidFill>
        <a:latin typeface="Arial"/>
        <a:ea typeface="+mn-ea"/>
        <a:cs typeface="Arial"/>
      </a:defRPr>
    </a:lvl5pPr>
    <a:lvl6pPr marL="2286000" algn="l" defTabSz="914400">
      <a:defRPr sz="2000">
        <a:solidFill>
          <a:schemeClr val="tx1"/>
        </a:solidFill>
        <a:latin typeface="Arial"/>
        <a:ea typeface="+mn-ea"/>
        <a:cs typeface="Arial"/>
      </a:defRPr>
    </a:lvl6pPr>
    <a:lvl7pPr marL="2743200" algn="l" defTabSz="914400">
      <a:defRPr sz="2000">
        <a:solidFill>
          <a:schemeClr val="tx1"/>
        </a:solidFill>
        <a:latin typeface="Arial"/>
        <a:ea typeface="+mn-ea"/>
        <a:cs typeface="Arial"/>
      </a:defRPr>
    </a:lvl7pPr>
    <a:lvl8pPr marL="3200400" algn="l" defTabSz="914400">
      <a:defRPr sz="2000">
        <a:solidFill>
          <a:schemeClr val="tx1"/>
        </a:solidFill>
        <a:latin typeface="Arial"/>
        <a:ea typeface="+mn-ea"/>
        <a:cs typeface="Arial"/>
      </a:defRPr>
    </a:lvl8pPr>
    <a:lvl9pPr marL="3657600" algn="l" defTabSz="914400">
      <a:defRPr sz="2000">
        <a:solidFill>
          <a:schemeClr val="tx1"/>
        </a:solidFill>
        <a:latin typeface="Arial"/>
        <a:ea typeface="+mn-ea"/>
        <a:cs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98" d="100"/>
          <a:sy n="98" d="100"/>
        </p:scale>
        <p:origin x="1470" y="102"/>
      </p:cViewPr>
      <p:guideLst>
        <p:guide pos="1909" orient="horz"/>
        <p:guide pos="3394"/>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theme" Target="theme/theme1.xml"/><Relationship Id="rId4" Type="http://schemas.openxmlformats.org/officeDocument/2006/relationships/theme" Target="theme/theme2.xml"/><Relationship Id="rId5" Type="http://schemas.openxmlformats.org/officeDocument/2006/relationships/theme" Target="theme/theme3.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notesMaster" Target="notesMasters/notesMaster1.xml"/><Relationship Id="rId43" Type="http://schemas.openxmlformats.org/officeDocument/2006/relationships/presProps" Target="presProps.xml" /><Relationship Id="rId44" Type="http://schemas.openxmlformats.org/officeDocument/2006/relationships/tableStyles" Target="tableStyles.xml" /><Relationship Id="rId45"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46346" cy="496491"/>
          </a:xfrm>
          <a:prstGeom prst="rect">
            <a:avLst/>
          </a:prstGeom>
        </p:spPr>
        <p:txBody>
          <a:bodyPr vert="horz" lIns="91440" tIns="45720" rIns="91440" bIns="45720" rtlCol="0"/>
          <a:lstStyle>
            <a:lvl1pPr algn="l" defTabSz="1005537">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bwMode="auto">
          <a:xfrm>
            <a:off x="3851342" y="0"/>
            <a:ext cx="2946346" cy="496491"/>
          </a:xfrm>
          <a:prstGeom prst="rect">
            <a:avLst/>
          </a:prstGeom>
        </p:spPr>
        <p:txBody>
          <a:bodyPr vert="horz" lIns="91440" tIns="45720" rIns="91440" bIns="45720" rtlCol="0"/>
          <a:lstStyle>
            <a:lvl1pPr algn="r" defTabSz="1005537">
              <a:spcBef>
                <a:spcPts val="0"/>
              </a:spcBef>
              <a:spcAft>
                <a:spcPts val="0"/>
              </a:spcAft>
              <a:defRPr sz="1200">
                <a:latin typeface="+mn-lt"/>
                <a:cs typeface="+mn-cs"/>
              </a:defRPr>
            </a:lvl1pPr>
          </a:lstStyle>
          <a:p>
            <a:pPr>
              <a:defRPr/>
            </a:pPr>
            <a:fld id="{DA0983F0-3B2B-4346-9D34-6FF74AEF7015}" type="datetimeFigureOut">
              <a:rPr lang="fr-FR"/>
              <a:t>21/12/2023</a:t>
            </a:fld>
            <a:endParaRPr lang="fr-FR"/>
          </a:p>
        </p:txBody>
      </p:sp>
      <p:sp>
        <p:nvSpPr>
          <p:cNvPr id="4" name="Espace réservé de l'image des diapositives 3"/>
          <p:cNvSpPr>
            <a:spLocks noChangeAspect="1" noGrp="1" noRot="1"/>
          </p:cNvSpPr>
          <p:nvPr>
            <p:ph type="sldImg" idx="2"/>
          </p:nvPr>
        </p:nvSpPr>
        <p:spPr bwMode="auto">
          <a:xfrm>
            <a:off x="90488" y="744538"/>
            <a:ext cx="6618287" cy="3724275"/>
          </a:xfrm>
          <a:prstGeom prst="rect">
            <a:avLst/>
          </a:prstGeom>
          <a:noFill/>
          <a:ln w="12700">
            <a:solidFill>
              <a:prstClr val="black"/>
            </a:solidFill>
          </a:ln>
        </p:spPr>
        <p:txBody>
          <a:bodyPr vert="horz" lIns="91440" tIns="45720" rIns="91440" bIns="45720" rtlCol="0" anchor="ctr"/>
          <a:lstStyle/>
          <a:p>
            <a:pPr lvl="0">
              <a:defRPr/>
            </a:pPr>
            <a:endParaRPr lang="fr-FR"/>
          </a:p>
        </p:txBody>
      </p:sp>
      <p:sp>
        <p:nvSpPr>
          <p:cNvPr id="5" name="Espace réservé des commentaires 4"/>
          <p:cNvSpPr>
            <a:spLocks noGrp="1"/>
          </p:cNvSpPr>
          <p:nvPr>
            <p:ph type="body" sz="quarter" idx="3"/>
          </p:nvPr>
        </p:nvSpPr>
        <p:spPr bwMode="auto">
          <a:xfrm>
            <a:off x="679927" y="4716661"/>
            <a:ext cx="5439410" cy="4468416"/>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0" y="9431599"/>
            <a:ext cx="2946346" cy="496491"/>
          </a:xfrm>
          <a:prstGeom prst="rect">
            <a:avLst/>
          </a:prstGeom>
        </p:spPr>
        <p:txBody>
          <a:bodyPr vert="horz" lIns="91440" tIns="45720" rIns="91440" bIns="45720" rtlCol="0" anchor="b"/>
          <a:lstStyle>
            <a:lvl1pPr algn="l" defTabSz="1005537">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bwMode="auto">
          <a:xfrm>
            <a:off x="3851342" y="9431599"/>
            <a:ext cx="2946346" cy="496491"/>
          </a:xfrm>
          <a:prstGeom prst="rect">
            <a:avLst/>
          </a:prstGeom>
        </p:spPr>
        <p:txBody>
          <a:bodyPr vert="horz" lIns="91440" tIns="45720" rIns="91440" bIns="45720" rtlCol="0" anchor="b"/>
          <a:lstStyle>
            <a:lvl1pPr algn="r" defTabSz="1005537">
              <a:spcBef>
                <a:spcPts val="0"/>
              </a:spcBef>
              <a:spcAft>
                <a:spcPts val="0"/>
              </a:spcAft>
              <a:defRPr sz="1200">
                <a:latin typeface="+mn-lt"/>
                <a:cs typeface="+mn-cs"/>
              </a:defRPr>
            </a:lvl1pPr>
          </a:lstStyle>
          <a:p>
            <a:pPr>
              <a:defRPr/>
            </a:pPr>
            <a:fld id="{C3BC699F-DBFB-4FA7-9A20-949047200EDB}" type="slidenum">
              <a:rPr lang="fr-FR"/>
              <a:t>‹N°›</a:t>
            </a:fld>
            <a:endParaRPr lang="fr-FR"/>
          </a:p>
        </p:txBody>
      </p:sp>
    </p:spTree>
  </p:cSld>
  <p:clrMap bg1="lt1" tx1="dk1" bg2="lt2" tx2="dk2" accent1="accent1" accent2="accent2" accent3="accent3" accent4="accent4" accent5="accent5" accent6="accent6" hlink="hlink" folHlink="folHlink"/>
  <p:notesStyle>
    <a:lvl1pPr algn="l">
      <a:spcBef>
        <a:spcPts val="0"/>
      </a:spcBef>
      <a:spcAft>
        <a:spcPts val="0"/>
      </a:spcAft>
      <a:defRPr sz="1200">
        <a:solidFill>
          <a:schemeClr val="tx1"/>
        </a:solidFill>
        <a:latin typeface="+mn-lt"/>
        <a:ea typeface="+mn-ea"/>
        <a:cs typeface="+mn-cs"/>
      </a:defRPr>
    </a:lvl1pPr>
    <a:lvl2pPr marL="457200" algn="l">
      <a:spcBef>
        <a:spcPts val="0"/>
      </a:spcBef>
      <a:spcAft>
        <a:spcPts val="0"/>
      </a:spcAft>
      <a:defRPr sz="1200">
        <a:solidFill>
          <a:schemeClr val="tx1"/>
        </a:solidFill>
        <a:latin typeface="+mn-lt"/>
        <a:ea typeface="+mn-ea"/>
        <a:cs typeface="+mn-cs"/>
      </a:defRPr>
    </a:lvl2pPr>
    <a:lvl3pPr marL="914400" algn="l">
      <a:spcBef>
        <a:spcPts val="0"/>
      </a:spcBef>
      <a:spcAft>
        <a:spcPts val="0"/>
      </a:spcAft>
      <a:defRPr sz="1200">
        <a:solidFill>
          <a:schemeClr val="tx1"/>
        </a:solidFill>
        <a:latin typeface="+mn-lt"/>
        <a:ea typeface="+mn-ea"/>
        <a:cs typeface="+mn-cs"/>
      </a:defRPr>
    </a:lvl3pPr>
    <a:lvl4pPr marL="1371600" algn="l">
      <a:spcBef>
        <a:spcPts val="0"/>
      </a:spcBef>
      <a:spcAft>
        <a:spcPts val="0"/>
      </a:spcAft>
      <a:defRPr sz="1200">
        <a:solidFill>
          <a:schemeClr val="tx1"/>
        </a:solidFill>
        <a:latin typeface="+mn-lt"/>
        <a:ea typeface="+mn-ea"/>
        <a:cs typeface="+mn-cs"/>
      </a:defRPr>
    </a:lvl4pPr>
    <a:lvl5pPr marL="1828800" algn="l">
      <a:spcBef>
        <a:spcPts val="0"/>
      </a:spcBef>
      <a:spcAft>
        <a:spcPts val="0"/>
      </a:spcAft>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56ABB3B-3EFD-5391-03FF-385835D2685C}" type="slidenum">
              <a:rPr/>
              <a:t>1</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2BE78CD-BD94-120B-B575-55E76FC0F833}" type="slidenum">
              <a:rPr/>
              <a:t>10</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31713F9-34D4-F8C8-7F93-D5AE4D07EF07}" type="slidenum">
              <a:rPr/>
              <a:t>11</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AAE8C01-F088-0265-D557-763AE57ACAC3}" type="slidenum">
              <a:rPr/>
              <a:t>12</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D24AB8B-CC9F-EF4B-C880-41690A8EEAE1}" type="slidenum">
              <a:rPr/>
              <a:t>13</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AAE8C01-F088-0265-D557-763AE57ACAC3}" type="slidenum">
              <a:rPr/>
              <a:t>14</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FBDB69B-3994-86C1-0134-5A2413B88371}" type="slidenum">
              <a:rPr/>
              <a:t>15</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2CACEFC-8175-A3F8-07A6-EC4E611C6BB6}" type="slidenum">
              <a:rPr/>
              <a:t>16</a:t>
            </a:fld>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49006882" name="Slide Image Placeholder 1"/>
          <p:cNvSpPr>
            <a:spLocks noChangeAspect="1" noGrp="1" noRot="1"/>
          </p:cNvSpPr>
          <p:nvPr>
            <p:ph type="sldImg"/>
          </p:nvPr>
        </p:nvSpPr>
        <p:spPr bwMode="auto"/>
      </p:sp>
      <p:sp>
        <p:nvSpPr>
          <p:cNvPr id="1149505995" name="Notes Placeholder 2"/>
          <p:cNvSpPr>
            <a:spLocks noGrp="1"/>
          </p:cNvSpPr>
          <p:nvPr>
            <p:ph type="body" idx="1"/>
          </p:nvPr>
        </p:nvSpPr>
        <p:spPr bwMode="auto"/>
        <p:txBody>
          <a:bodyPr/>
          <a:lstStyle/>
          <a:p>
            <a:pPr>
              <a:defRPr/>
            </a:pPr>
            <a:endParaRPr/>
          </a:p>
        </p:txBody>
      </p:sp>
      <p:sp>
        <p:nvSpPr>
          <p:cNvPr id="319298014" name="Slide Number Placeholder 3"/>
          <p:cNvSpPr>
            <a:spLocks noGrp="1"/>
          </p:cNvSpPr>
          <p:nvPr>
            <p:ph type="sldNum" sz="quarter" idx="10"/>
          </p:nvPr>
        </p:nvSpPr>
        <p:spPr bwMode="auto"/>
        <p:txBody>
          <a:bodyPr/>
          <a:lstStyle/>
          <a:p>
            <a:pPr>
              <a:defRPr/>
            </a:pPr>
            <a:fld id="{E16C235C-F9D7-80C0-6C04-8A93DAB7F0D6}" type="slidenum">
              <a:rPr/>
              <a:t>17</a:t>
            </a:fld>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EE31EA8-CB5D-0705-0D04-1AD51B51F346}" type="slidenum">
              <a:rPr/>
              <a:t>18</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a:xfrm>
            <a:off x="444500" y="1243013"/>
            <a:ext cx="5969000" cy="3357562"/>
          </a:xfrm>
          <a:prstGeom prst="rect">
            <a:avLst/>
          </a:prstGeom>
          <a:noFill/>
          <a:ln w="12700">
            <a:solidFill>
              <a:prstClr val="black"/>
            </a:solidFill>
          </a:ln>
        </p:spPr>
      </p:sp>
      <p:sp>
        <p:nvSpPr>
          <p:cNvPr id="3" name="Espace réservé des notes 2"/>
          <p:cNvSpPr>
            <a:spLocks noGrp="1"/>
          </p:cNvSpPr>
          <p:nvPr>
            <p:ph type="body" idx="1"/>
          </p:nvPr>
        </p:nvSpPr>
        <p:spPr bwMode="auto"/>
        <p:txBody>
          <a:bodyPr/>
          <a:lstStyle/>
          <a:p>
            <a:pPr>
              <a:defRPr/>
            </a:pPr>
            <a:r>
              <a:rPr lang="fr-FR"/>
              <a:t>Regrouper PHIL, Acc. THz et TWAC sous TWAC</a:t>
            </a:r>
            <a:endParaRPr/>
          </a:p>
        </p:txBody>
      </p:sp>
      <p:sp>
        <p:nvSpPr>
          <p:cNvPr id="4" name="Espace réservé du numéro de diapositive 3"/>
          <p:cNvSpPr>
            <a:spLocks noGrp="1"/>
          </p:cNvSpPr>
          <p:nvPr>
            <p:ph type="sldNum" sz="quarter" idx="5"/>
          </p:nvPr>
        </p:nvSpPr>
        <p:spPr bwMode="auto"/>
        <p:txBody>
          <a:bodyPr/>
          <a:lstStyle/>
          <a:p>
            <a:pPr>
              <a:defRPr/>
            </a:pPr>
            <a:fld id="{85E63E63-5642-4F4A-94A7-AA6AD69B17C2}" type="slidenum">
              <a:rPr lang="fr-FR"/>
              <a:t>19</a:t>
            </a:fld>
            <a:endParaRPr lang="fr-F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B9CF1A7-C65A-BF32-AEB9-48DB4996C611}" type="slidenum">
              <a:rPr/>
              <a:t>2</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a:xfrm>
            <a:off x="444500" y="1243013"/>
            <a:ext cx="5969000" cy="3357562"/>
          </a:xfrm>
          <a:prstGeom prst="rect">
            <a:avLst/>
          </a:prstGeom>
          <a:noFill/>
          <a:ln w="12700">
            <a:solidFill>
              <a:prstClr val="black"/>
            </a:solidFill>
          </a:ln>
        </p:spPr>
      </p:sp>
      <p:sp>
        <p:nvSpPr>
          <p:cNvPr id="3" name="Espace réservé des notes 2"/>
          <p:cNvSpPr>
            <a:spLocks noGrp="1"/>
          </p:cNvSpPr>
          <p:nvPr>
            <p:ph type="body" idx="1"/>
          </p:nvPr>
        </p:nvSpPr>
        <p:spPr bwMode="auto"/>
        <p:txBody>
          <a:bodyPr/>
          <a:lstStyle/>
          <a:p>
            <a:pPr>
              <a:defRPr/>
            </a:pPr>
            <a:r>
              <a:rPr lang="fr-FR"/>
              <a:t>Regrouper PHIL, Acc. THz et TWAC sous TWAC</a:t>
            </a:r>
            <a:endParaRPr/>
          </a:p>
        </p:txBody>
      </p:sp>
      <p:sp>
        <p:nvSpPr>
          <p:cNvPr id="4" name="Espace réservé du numéro de diapositive 3"/>
          <p:cNvSpPr>
            <a:spLocks noGrp="1"/>
          </p:cNvSpPr>
          <p:nvPr>
            <p:ph type="sldNum" sz="quarter" idx="5"/>
          </p:nvPr>
        </p:nvSpPr>
        <p:spPr bwMode="auto"/>
        <p:txBody>
          <a:bodyPr/>
          <a:lstStyle/>
          <a:p>
            <a:pPr>
              <a:defRPr/>
            </a:pPr>
            <a:fld id="{85E63E63-5642-4F4A-94A7-AA6AD69B17C2}" type="slidenum">
              <a:rPr lang="fr-FR"/>
              <a:t>20</a:t>
            </a:fld>
            <a:endParaRPr lang="fr-F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718C5B7-005D-FA70-5C97-8BE096CCFED6}" type="slidenum">
              <a:rPr/>
              <a:t>21</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5BCB265-E6E9-81AA-3D91-6E1A087AABD9}" type="slidenum">
              <a:rPr/>
              <a:t>22</a:t>
            </a:fld>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0B01FE4-2DB4-1083-C078-7DCA3B7A5DDA}" type="slidenum">
              <a:rPr/>
              <a:t>23</a:t>
            </a:fld>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09115735" name="Slide Image Placeholder 1"/>
          <p:cNvSpPr>
            <a:spLocks noChangeAspect="1" noGrp="1" noRot="1"/>
          </p:cNvSpPr>
          <p:nvPr>
            <p:ph type="sldImg"/>
          </p:nvPr>
        </p:nvSpPr>
        <p:spPr bwMode="auto"/>
      </p:sp>
      <p:sp>
        <p:nvSpPr>
          <p:cNvPr id="1329470261" name="Notes Placeholder 2"/>
          <p:cNvSpPr>
            <a:spLocks noGrp="1"/>
          </p:cNvSpPr>
          <p:nvPr>
            <p:ph type="body" idx="1"/>
          </p:nvPr>
        </p:nvSpPr>
        <p:spPr bwMode="auto"/>
        <p:txBody>
          <a:bodyPr/>
          <a:lstStyle/>
          <a:p>
            <a:pPr>
              <a:defRPr/>
            </a:pPr>
            <a:endParaRPr/>
          </a:p>
        </p:txBody>
      </p:sp>
      <p:sp>
        <p:nvSpPr>
          <p:cNvPr id="1048679816" name="Slide Number Placeholder 3"/>
          <p:cNvSpPr>
            <a:spLocks noGrp="1"/>
          </p:cNvSpPr>
          <p:nvPr>
            <p:ph type="sldNum" sz="quarter" idx="10"/>
          </p:nvPr>
        </p:nvSpPr>
        <p:spPr bwMode="auto"/>
        <p:txBody>
          <a:bodyPr/>
          <a:lstStyle/>
          <a:p>
            <a:pPr>
              <a:defRPr/>
            </a:pPr>
            <a:fld id="{FA860101-5BCC-2CE3-A2D2-DFC7247E3D04}" type="slidenum">
              <a:rPr/>
              <a:t>24</a:t>
            </a:fld>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14020851" name="Slide Image Placeholder 1"/>
          <p:cNvSpPr>
            <a:spLocks noChangeAspect="1" noGrp="1" noRot="1"/>
          </p:cNvSpPr>
          <p:nvPr>
            <p:ph type="sldImg"/>
          </p:nvPr>
        </p:nvSpPr>
        <p:spPr bwMode="auto"/>
      </p:sp>
      <p:sp>
        <p:nvSpPr>
          <p:cNvPr id="1070438870" name="Notes Placeholder 2"/>
          <p:cNvSpPr>
            <a:spLocks noGrp="1"/>
          </p:cNvSpPr>
          <p:nvPr>
            <p:ph type="body" idx="1"/>
          </p:nvPr>
        </p:nvSpPr>
        <p:spPr bwMode="auto"/>
        <p:txBody>
          <a:bodyPr/>
          <a:lstStyle/>
          <a:p>
            <a:pPr>
              <a:defRPr/>
            </a:pPr>
            <a:endParaRPr/>
          </a:p>
        </p:txBody>
      </p:sp>
      <p:sp>
        <p:nvSpPr>
          <p:cNvPr id="1999843699" name="Slide Number Placeholder 3"/>
          <p:cNvSpPr>
            <a:spLocks noGrp="1"/>
          </p:cNvSpPr>
          <p:nvPr>
            <p:ph type="sldNum" sz="quarter" idx="10"/>
          </p:nvPr>
        </p:nvSpPr>
        <p:spPr bwMode="auto"/>
        <p:txBody>
          <a:bodyPr/>
          <a:lstStyle/>
          <a:p>
            <a:pPr>
              <a:defRPr/>
            </a:pPr>
            <a:fld id="{E1D6B01E-B4D6-2A35-CF67-65681CA2A03C}" type="slidenum">
              <a:rPr/>
              <a:t>25</a:t>
            </a:fld>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14020851" name="Slide Image Placeholder 1"/>
          <p:cNvSpPr>
            <a:spLocks noChangeAspect="1" noGrp="1" noRot="1"/>
          </p:cNvSpPr>
          <p:nvPr>
            <p:ph type="sldImg"/>
          </p:nvPr>
        </p:nvSpPr>
        <p:spPr bwMode="auto"/>
      </p:sp>
      <p:sp>
        <p:nvSpPr>
          <p:cNvPr id="1070438870" name="Notes Placeholder 2"/>
          <p:cNvSpPr>
            <a:spLocks noGrp="1"/>
          </p:cNvSpPr>
          <p:nvPr>
            <p:ph type="body" idx="1"/>
          </p:nvPr>
        </p:nvSpPr>
        <p:spPr bwMode="auto"/>
        <p:txBody>
          <a:bodyPr/>
          <a:lstStyle/>
          <a:p>
            <a:pPr>
              <a:defRPr/>
            </a:pPr>
            <a:endParaRPr/>
          </a:p>
        </p:txBody>
      </p:sp>
      <p:sp>
        <p:nvSpPr>
          <p:cNvPr id="1999843699" name="Slide Number Placeholder 3"/>
          <p:cNvSpPr>
            <a:spLocks noGrp="1"/>
          </p:cNvSpPr>
          <p:nvPr>
            <p:ph type="sldNum" sz="quarter" idx="10"/>
          </p:nvPr>
        </p:nvSpPr>
        <p:spPr bwMode="auto"/>
        <p:txBody>
          <a:bodyPr/>
          <a:lstStyle/>
          <a:p>
            <a:pPr>
              <a:defRPr/>
            </a:pPr>
            <a:fld id="{E1D6B01E-B4D6-2A35-CF67-65681CA2A03C}" type="slidenum">
              <a:rPr/>
              <a:t>26</a:t>
            </a:fld>
            <a:endParaRPr/>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E39A682-85E1-700B-DD20-9698F37ADC26}" type="slidenum">
              <a:rPr/>
              <a:t>27</a:t>
            </a:fld>
            <a:endParaRPr/>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7296DA1-DCD1-D649-02C3-5998DCDB51EC}" type="slidenum">
              <a:rPr/>
              <a:t>28</a:t>
            </a:fld>
            <a:endParaRPr/>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1EAC4AD-06BA-CDD5-7352-244EB77E6A3F}" type="slidenum">
              <a:rPr/>
              <a:t>29</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68C3081-03BD-4B2F-E516-35A617EBE324}" type="slidenum">
              <a:rPr/>
              <a:t>3</a:t>
            </a:fld>
            <a:endParaRPr/>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1EAC4AD-06BA-CDD5-7352-244EB77E6A3F}" type="slidenum">
              <a:rPr/>
              <a:t>30</a:t>
            </a:fld>
            <a:endParaRPr/>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1EAC4AD-06BA-CDD5-7352-244EB77E6A3F}" type="slidenum">
              <a:rPr/>
              <a:t>31</a:t>
            </a:fld>
            <a:endParaRPr/>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1EAC4AD-06BA-CDD5-7352-244EB77E6A3F}" type="slidenum">
              <a:rPr/>
              <a:t>32</a:t>
            </a:fld>
            <a:endParaRPr/>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28181231" name="Slide Image Placeholder 1"/>
          <p:cNvSpPr>
            <a:spLocks noChangeAspect="1" noGrp="1" noRot="1"/>
          </p:cNvSpPr>
          <p:nvPr>
            <p:ph type="sldImg"/>
          </p:nvPr>
        </p:nvSpPr>
        <p:spPr bwMode="auto"/>
      </p:sp>
      <p:sp>
        <p:nvSpPr>
          <p:cNvPr id="1077889332" name="Notes Placeholder 2"/>
          <p:cNvSpPr>
            <a:spLocks noGrp="1"/>
          </p:cNvSpPr>
          <p:nvPr>
            <p:ph type="body" idx="1"/>
          </p:nvPr>
        </p:nvSpPr>
        <p:spPr bwMode="auto"/>
        <p:txBody>
          <a:bodyPr/>
          <a:lstStyle/>
          <a:p>
            <a:pPr>
              <a:defRPr/>
            </a:pPr>
            <a:endParaRPr/>
          </a:p>
        </p:txBody>
      </p:sp>
      <p:sp>
        <p:nvSpPr>
          <p:cNvPr id="330572959" name="Slide Number Placeholder 3"/>
          <p:cNvSpPr>
            <a:spLocks noGrp="1"/>
          </p:cNvSpPr>
          <p:nvPr>
            <p:ph type="sldNum" sz="quarter" idx="10"/>
          </p:nvPr>
        </p:nvSpPr>
        <p:spPr bwMode="auto"/>
        <p:txBody>
          <a:bodyPr/>
          <a:lstStyle/>
          <a:p>
            <a:pPr>
              <a:defRPr/>
            </a:pPr>
            <a:fld id="{A84CE96C-C39F-5253-673B-C460D53BEC71}" type="slidenum">
              <a:rPr/>
              <a:t>33</a:t>
            </a:fld>
            <a:endParaRPr/>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28181231" name="Slide Image Placeholder 1"/>
          <p:cNvSpPr>
            <a:spLocks noChangeAspect="1" noGrp="1" noRot="1"/>
          </p:cNvSpPr>
          <p:nvPr>
            <p:ph type="sldImg"/>
          </p:nvPr>
        </p:nvSpPr>
        <p:spPr bwMode="auto"/>
      </p:sp>
      <p:sp>
        <p:nvSpPr>
          <p:cNvPr id="1077889332" name="Notes Placeholder 2"/>
          <p:cNvSpPr>
            <a:spLocks noGrp="1"/>
          </p:cNvSpPr>
          <p:nvPr>
            <p:ph type="body" idx="1"/>
          </p:nvPr>
        </p:nvSpPr>
        <p:spPr bwMode="auto"/>
        <p:txBody>
          <a:bodyPr/>
          <a:lstStyle/>
          <a:p>
            <a:pPr>
              <a:defRPr/>
            </a:pPr>
            <a:endParaRPr/>
          </a:p>
        </p:txBody>
      </p:sp>
      <p:sp>
        <p:nvSpPr>
          <p:cNvPr id="330572959" name="Slide Number Placeholder 3"/>
          <p:cNvSpPr>
            <a:spLocks noGrp="1"/>
          </p:cNvSpPr>
          <p:nvPr>
            <p:ph type="sldNum" sz="quarter" idx="10"/>
          </p:nvPr>
        </p:nvSpPr>
        <p:spPr bwMode="auto"/>
        <p:txBody>
          <a:bodyPr/>
          <a:lstStyle/>
          <a:p>
            <a:pPr>
              <a:defRPr/>
            </a:pPr>
            <a:fld id="{A84CE96C-C39F-5253-673B-C460D53BEC71}" type="slidenum">
              <a:rPr/>
              <a:t>34</a:t>
            </a:fld>
            <a:endParaRPr/>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402D294-4804-16B5-4DD2-4E38C6C5B220}" type="slidenum">
              <a:rPr/>
              <a:t>35</a:t>
            </a:fld>
            <a:endParaRPr/>
          </a:p>
        </p:txBody>
      </p:sp>
    </p:spTree>
  </p:cSld>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1EAC4AD-06BA-CDD5-7352-244EB77E6A3F}" type="slidenum">
              <a:rPr/>
              <a:t>36</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4C7D9AA-4D31-D693-7E50-AA63A6200F45}" type="slidenum">
              <a:rPr/>
              <a:t>4</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9452125-364D-38EE-D82B-997243DD6653}" type="slidenum">
              <a:rPr/>
              <a:t>5</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44BB1D2-0738-885F-A6B7-019CEA73F45A}" type="slidenum">
              <a:rPr/>
              <a:t>6</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46697C8-64B8-A1D1-4A8E-0F207FCFE6AE}" type="slidenum">
              <a:rPr/>
              <a:t>7</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24140075" name="Slide Image Placeholder 1"/>
          <p:cNvSpPr>
            <a:spLocks noChangeAspect="1" noGrp="1" noRot="1"/>
          </p:cNvSpPr>
          <p:nvPr>
            <p:ph type="sldImg"/>
          </p:nvPr>
        </p:nvSpPr>
        <p:spPr bwMode="auto"/>
      </p:sp>
      <p:sp>
        <p:nvSpPr>
          <p:cNvPr id="645790719" name="Notes Placeholder 2"/>
          <p:cNvSpPr>
            <a:spLocks noGrp="1"/>
          </p:cNvSpPr>
          <p:nvPr>
            <p:ph type="body" idx="1"/>
          </p:nvPr>
        </p:nvSpPr>
        <p:spPr bwMode="auto"/>
        <p:txBody>
          <a:bodyPr/>
          <a:lstStyle/>
          <a:p>
            <a:pPr>
              <a:defRPr/>
            </a:pPr>
            <a:endParaRPr/>
          </a:p>
        </p:txBody>
      </p:sp>
      <p:sp>
        <p:nvSpPr>
          <p:cNvPr id="316231228" name="Slide Number Placeholder 3"/>
          <p:cNvSpPr>
            <a:spLocks noGrp="1"/>
          </p:cNvSpPr>
          <p:nvPr>
            <p:ph type="sldNum" sz="quarter" idx="10"/>
          </p:nvPr>
        </p:nvSpPr>
        <p:spPr bwMode="auto"/>
        <p:txBody>
          <a:bodyPr/>
          <a:lstStyle/>
          <a:p>
            <a:pPr>
              <a:defRPr/>
            </a:pPr>
            <a:fld id="{805DCCE8-6C57-B456-3C2F-09089DBA6775}" type="slidenum">
              <a:rPr/>
              <a:t>8</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7FD8539-6180-AFFC-545E-044F8AEF8A55}" type="slidenum">
              <a:rPr/>
              <a:t>9</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6.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hyperlink" Target="https://www.ijclab.in2p3.fr/" TargetMode="External"/><Relationship Id="rId4" Type="http://schemas.openxmlformats.org/officeDocument/2006/relationships/image" Target="../media/image18.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tro-logo-perso">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7" y="0"/>
            <a:ext cx="10772418" cy="6059486"/>
          </a:xfrm>
          <a:prstGeom prst="rect">
            <a:avLst/>
          </a:prstGeom>
        </p:spPr>
      </p:pic>
      <p:sp>
        <p:nvSpPr>
          <p:cNvPr id="2" name="Titre 1"/>
          <p:cNvSpPr>
            <a:spLocks noGrp="1"/>
          </p:cNvSpPr>
          <p:nvPr>
            <p:ph type="title"/>
          </p:nvPr>
        </p:nvSpPr>
        <p:spPr bwMode="auto">
          <a:xfrm>
            <a:off x="1173918" y="149425"/>
            <a:ext cx="8424938" cy="432048"/>
          </a:xfrm>
        </p:spPr>
        <p:txBody>
          <a:bodyPr>
            <a:normAutofit/>
          </a:bodyPr>
          <a:lstStyle>
            <a:lvl1pPr algn="ctr">
              <a:defRPr sz="2400" b="1">
                <a:solidFill>
                  <a:schemeClr val="bg1"/>
                </a:solidFill>
              </a:defRPr>
            </a:lvl1pPr>
          </a:lstStyle>
          <a:p>
            <a:pPr>
              <a:defRPr/>
            </a:pPr>
            <a:r>
              <a:rPr lang="fr-FR"/>
              <a:t>Modifiez le style du titre</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Slide introduction : titre+contenu+filigrane">
    <p:spTree>
      <p:nvGrpSpPr>
        <p:cNvPr id="1" name=""/>
        <p:cNvGrpSpPr/>
        <p:nvPr/>
      </p:nvGrpSpPr>
      <p:grpSpPr bwMode="auto">
        <a:xfrm>
          <a:off x="0" y="0"/>
          <a:ext cx="0" cy="0"/>
          <a:chOff x="0" y="0"/>
          <a:chExt cx="0" cy="0"/>
        </a:xfrm>
      </p:grpSpPr>
      <p:pic>
        <p:nvPicPr>
          <p:cNvPr id="7" name="Image 6"/>
          <p:cNvPicPr>
            <a:picLocks noChangeAspect="1"/>
          </p:cNvPicPr>
          <p:nvPr userDrawn="1"/>
        </p:nvPicPr>
        <p:blipFill>
          <a:blip r:embed="rId2"/>
          <a:stretch/>
        </p:blipFill>
        <p:spPr bwMode="auto">
          <a:xfrm>
            <a:off x="176" y="0"/>
            <a:ext cx="10772420" cy="6059486"/>
          </a:xfrm>
          <a:prstGeom prst="rect">
            <a:avLst/>
          </a:prstGeom>
        </p:spPr>
      </p:pic>
      <p:sp>
        <p:nvSpPr>
          <p:cNvPr id="8" name="Espace réservé du contenu 3"/>
          <p:cNvSpPr>
            <a:spLocks noGrp="1"/>
          </p:cNvSpPr>
          <p:nvPr>
            <p:ph sz="half" idx="2" hasCustomPrompt="1"/>
          </p:nvPr>
        </p:nvSpPr>
        <p:spPr bwMode="auto">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9"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10"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11"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2" name="Titre 1"/>
          <p:cNvSpPr>
            <a:spLocks noGrp="1"/>
          </p:cNvSpPr>
          <p:nvPr>
            <p:ph type="title"/>
          </p:nvPr>
        </p:nvSpPr>
        <p:spPr bwMode="auto">
          <a:xfrm>
            <a:off x="2290044" y="149425"/>
            <a:ext cx="5688632" cy="432048"/>
          </a:xfrm>
        </p:spPr>
        <p:txBody>
          <a:bodyPr>
            <a:normAutofit/>
          </a:bodyPr>
          <a:lstStyle>
            <a:lvl1pPr>
              <a:defRPr lang="fr-FR" sz="2200" b="1">
                <a:solidFill>
                  <a:srgbClr val="00294B"/>
                </a:solidFill>
                <a:latin typeface="+mj-lt"/>
                <a:ea typeface="+mj-ea"/>
                <a:cs typeface="+mj-cs"/>
              </a:defRPr>
            </a:lvl1pPr>
          </a:lstStyle>
          <a:p>
            <a:pPr>
              <a:defRPr/>
            </a:pPr>
            <a:r>
              <a:rPr lang="fr-FR"/>
              <a:t>Modifiez le style du titre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itle" userDrawn="1">
  <p:cSld name="Diapositive de titre">
    <p:spTree>
      <p:nvGrpSpPr>
        <p:cNvPr id="1" name=""/>
        <p:cNvGrpSpPr/>
        <p:nvPr/>
      </p:nvGrpSpPr>
      <p:grpSpPr bwMode="auto">
        <a:xfrm>
          <a:off x="0" y="0"/>
          <a:ext cx="0" cy="0"/>
          <a:chOff x="0" y="0"/>
          <a:chExt cx="0" cy="0"/>
        </a:xfrm>
      </p:grpSpPr>
      <p:sp>
        <p:nvSpPr>
          <p:cNvPr id="7" name="Rectangle 6"/>
          <p:cNvSpPr/>
          <p:nvPr userDrawn="1"/>
        </p:nvSpPr>
        <p:spPr bwMode="auto">
          <a:xfrm>
            <a:off x="0" y="1"/>
            <a:ext cx="10772775" cy="1583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787" tIns="40394" rIns="80787" bIns="40394" rtlCol="0" anchor="ctr"/>
          <a:lstStyle/>
          <a:p>
            <a:pPr algn="ctr">
              <a:defRPr/>
            </a:pPr>
            <a:endParaRPr lang="fr-FR"/>
          </a:p>
        </p:txBody>
      </p:sp>
      <p:sp>
        <p:nvSpPr>
          <p:cNvPr id="8" name="Rectangle 7"/>
          <p:cNvSpPr/>
          <p:nvPr userDrawn="1"/>
        </p:nvSpPr>
        <p:spPr bwMode="auto">
          <a:xfrm>
            <a:off x="0" y="1591052"/>
            <a:ext cx="10772775" cy="2572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787" tIns="40394" rIns="80787" bIns="40394" rtlCol="0" anchor="ctr"/>
          <a:lstStyle/>
          <a:p>
            <a:pPr algn="ctr">
              <a:defRPr/>
            </a:pPr>
            <a:endParaRPr lang="fr-FR"/>
          </a:p>
        </p:txBody>
      </p:sp>
      <p:sp>
        <p:nvSpPr>
          <p:cNvPr id="2" name="Titre 1"/>
          <p:cNvSpPr>
            <a:spLocks noGrp="1"/>
          </p:cNvSpPr>
          <p:nvPr>
            <p:ph type="ctrTitle"/>
          </p:nvPr>
        </p:nvSpPr>
        <p:spPr bwMode="auto">
          <a:xfrm>
            <a:off x="1626275" y="209269"/>
            <a:ext cx="8079581" cy="1109704"/>
          </a:xfrm>
        </p:spPr>
        <p:txBody>
          <a:bodyPr anchor="b"/>
          <a:lstStyle>
            <a:lvl1pPr algn="ctr">
              <a:defRPr sz="5300"/>
            </a:lvl1pPr>
          </a:lstStyle>
          <a:p>
            <a:pPr>
              <a:defRPr/>
            </a:pPr>
            <a:r>
              <a:rPr lang="fr-FR"/>
              <a:t>Cliquez et modifiez le titre</a:t>
            </a:r>
            <a:endParaRPr/>
          </a:p>
        </p:txBody>
      </p:sp>
      <p:sp>
        <p:nvSpPr>
          <p:cNvPr id="3" name="Sous-titre 2"/>
          <p:cNvSpPr>
            <a:spLocks noGrp="1"/>
          </p:cNvSpPr>
          <p:nvPr>
            <p:ph type="subTitle" idx="1"/>
          </p:nvPr>
        </p:nvSpPr>
        <p:spPr bwMode="auto">
          <a:xfrm>
            <a:off x="0" y="4475886"/>
            <a:ext cx="8079581" cy="1462973"/>
          </a:xfrm>
        </p:spPr>
        <p:txBody>
          <a:bodyPr/>
          <a:lstStyle>
            <a:lvl1pPr marL="0" indent="0" algn="ctr">
              <a:buNone/>
              <a:defRPr sz="2100"/>
            </a:lvl1pPr>
            <a:lvl2pPr marL="403936" indent="0" algn="ctr">
              <a:buNone/>
              <a:defRPr sz="1800"/>
            </a:lvl2pPr>
            <a:lvl3pPr marL="807872" indent="0" algn="ctr">
              <a:buNone/>
              <a:defRPr sz="1600"/>
            </a:lvl3pPr>
            <a:lvl4pPr marL="1211809" indent="0" algn="ctr">
              <a:buNone/>
              <a:defRPr sz="1400"/>
            </a:lvl4pPr>
            <a:lvl5pPr marL="1615745" indent="0" algn="ctr">
              <a:buNone/>
              <a:defRPr sz="1400"/>
            </a:lvl5pPr>
            <a:lvl6pPr marL="2019681" indent="0" algn="ctr">
              <a:buNone/>
              <a:defRPr sz="1400"/>
            </a:lvl6pPr>
            <a:lvl7pPr marL="2423617" indent="0" algn="ctr">
              <a:buNone/>
              <a:defRPr sz="1400"/>
            </a:lvl7pPr>
            <a:lvl8pPr marL="2827553" indent="0" algn="ctr">
              <a:buNone/>
              <a:defRPr sz="1400"/>
            </a:lvl8pPr>
            <a:lvl9pPr marL="3231490" indent="0" algn="ctr">
              <a:buNone/>
              <a:defRPr sz="1400"/>
            </a:lvl9pPr>
          </a:lstStyle>
          <a:p>
            <a:pPr>
              <a:defRPr/>
            </a:pPr>
            <a:r>
              <a:rPr lang="fr-FR"/>
              <a:t>Cliquez pour modifier le style des sous-titres du masque</a:t>
            </a:r>
            <a:endParaRPr/>
          </a:p>
        </p:txBody>
      </p:sp>
      <p:sp>
        <p:nvSpPr>
          <p:cNvPr id="4" name="Espace réservé de la date 3"/>
          <p:cNvSpPr>
            <a:spLocks noGrp="1"/>
          </p:cNvSpPr>
          <p:nvPr>
            <p:ph type="dt" sz="half" idx="10"/>
          </p:nvPr>
        </p:nvSpPr>
        <p:spPr bwMode="auto"/>
        <p:txBody>
          <a:bodyPr/>
          <a:lstStyle/>
          <a:p>
            <a:pPr>
              <a:defRPr/>
            </a:pPr>
            <a:r>
              <a:rPr lang="fr-FR"/>
              <a:t>21/12/2023</a:t>
            </a:r>
            <a:endParaRPr/>
          </a:p>
        </p:txBody>
      </p:sp>
      <p:sp>
        <p:nvSpPr>
          <p:cNvPr id="5" name="Espace réservé du pied de page 4"/>
          <p:cNvSpPr>
            <a:spLocks noGrp="1"/>
          </p:cNvSpPr>
          <p:nvPr>
            <p:ph type="ftr" sz="quarter" idx="11"/>
          </p:nvPr>
        </p:nvSpPr>
        <p:spPr bwMode="auto"/>
        <p:txBody>
          <a:bodyPr/>
          <a:lstStyle/>
          <a:p>
            <a:pPr>
              <a:defRPr/>
            </a:pPr>
            <a:r>
              <a:rPr lang="fr-FR"/>
              <a:t>AG Pôle de Physique des Accélérateurs</a:t>
            </a:r>
            <a:endParaRPr/>
          </a:p>
        </p:txBody>
      </p:sp>
      <p:sp>
        <p:nvSpPr>
          <p:cNvPr id="6" name="Espace réservé du numéro de diapositive 5"/>
          <p:cNvSpPr>
            <a:spLocks noGrp="1"/>
          </p:cNvSpPr>
          <p:nvPr>
            <p:ph type="sldNum" sz="quarter" idx="12"/>
          </p:nvPr>
        </p:nvSpPr>
        <p:spPr bwMode="auto"/>
        <p:txBody>
          <a:bodyPr/>
          <a:lstStyle/>
          <a:p>
            <a:pPr>
              <a:defRPr/>
            </a:pPr>
            <a:fld id="{F41BE48F-A7D6-8A4D-99CA-582EB3456AD8}" type="slidenum">
              <a:rPr lang="fr-FR"/>
              <a:t>‹N°›</a:t>
            </a:fld>
            <a:endParaRPr lang="fr-FR"/>
          </a:p>
        </p:txBody>
      </p:sp>
      <p:sp>
        <p:nvSpPr>
          <p:cNvPr id="9" name="Rectangle 8"/>
          <p:cNvSpPr/>
          <p:nvPr userDrawn="1"/>
        </p:nvSpPr>
        <p:spPr bwMode="auto">
          <a:xfrm>
            <a:off x="0" y="4163958"/>
            <a:ext cx="10772775" cy="1895532"/>
          </a:xfrm>
          <a:prstGeom prst="rect">
            <a:avLst/>
          </a:prstGeom>
          <a:solidFill>
            <a:srgbClr val="ED6C0F"/>
          </a:solidFill>
          <a:ln>
            <a:solidFill>
              <a:srgbClr val="ED6C0F"/>
            </a:solidFill>
          </a:ln>
        </p:spPr>
        <p:style>
          <a:lnRef idx="2">
            <a:schemeClr val="accent1">
              <a:shade val="50000"/>
            </a:schemeClr>
          </a:lnRef>
          <a:fillRef idx="1">
            <a:schemeClr val="accent1"/>
          </a:fillRef>
          <a:effectRef idx="0">
            <a:schemeClr val="accent1"/>
          </a:effectRef>
          <a:fontRef idx="minor">
            <a:schemeClr val="lt1"/>
          </a:fontRef>
        </p:style>
        <p:txBody>
          <a:bodyPr lIns="80787" tIns="40394" rIns="80787" bIns="40394" rtlCol="0" anchor="ctr"/>
          <a:lstStyle/>
          <a:p>
            <a:pPr algn="ctr">
              <a:defRPr/>
            </a:pP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1_Slide introduction V2 : titre+contenu+filigrane">
    <p:spTree>
      <p:nvGrpSpPr>
        <p:cNvPr id="1" name=""/>
        <p:cNvGrpSpPr/>
        <p:nvPr/>
      </p:nvGrpSpPr>
      <p:grpSpPr bwMode="auto">
        <a:xfrm>
          <a:off x="0" y="0"/>
          <a:ext cx="0" cy="0"/>
          <a:chOff x="0" y="0"/>
          <a:chExt cx="0" cy="0"/>
        </a:xfrm>
      </p:grpSpPr>
      <p:pic>
        <p:nvPicPr>
          <p:cNvPr id="7" name="Image 6"/>
          <p:cNvPicPr>
            <a:picLocks noChangeAspect="1"/>
          </p:cNvPicPr>
          <p:nvPr userDrawn="1"/>
        </p:nvPicPr>
        <p:blipFill>
          <a:blip r:embed="rId2"/>
          <a:stretch/>
        </p:blipFill>
        <p:spPr bwMode="auto">
          <a:xfrm>
            <a:off x="177" y="0"/>
            <a:ext cx="10772418" cy="6059486"/>
          </a:xfrm>
          <a:prstGeom prst="rect">
            <a:avLst/>
          </a:prstGeom>
        </p:spPr>
      </p:pic>
      <p:sp>
        <p:nvSpPr>
          <p:cNvPr id="8" name="Espace réservé du contenu 3"/>
          <p:cNvSpPr>
            <a:spLocks noGrp="1"/>
          </p:cNvSpPr>
          <p:nvPr>
            <p:ph sz="half" idx="2" hasCustomPrompt="1"/>
          </p:nvPr>
        </p:nvSpPr>
        <p:spPr bwMode="auto">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9"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10"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11"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2" name="Titre 1"/>
          <p:cNvSpPr>
            <a:spLocks noGrp="1"/>
          </p:cNvSpPr>
          <p:nvPr>
            <p:ph type="title"/>
          </p:nvPr>
        </p:nvSpPr>
        <p:spPr bwMode="auto">
          <a:xfrm>
            <a:off x="2290044" y="149425"/>
            <a:ext cx="5688632" cy="432048"/>
          </a:xfrm>
        </p:spPr>
        <p:txBody>
          <a:bodyPr>
            <a:normAutofit/>
          </a:bodyPr>
          <a:lstStyle>
            <a:lvl1pPr>
              <a:defRPr lang="fr-FR" sz="2200" b="1">
                <a:solidFill>
                  <a:srgbClr val="00294B"/>
                </a:solidFill>
                <a:latin typeface="+mj-lt"/>
                <a:ea typeface="+mj-ea"/>
                <a:cs typeface="+mj-cs"/>
              </a:defRPr>
            </a:lvl1pPr>
          </a:lstStyle>
          <a:p>
            <a:pPr>
              <a:defRPr/>
            </a:pPr>
            <a:r>
              <a:rPr lang="fr-FR"/>
              <a:t>Modifiez le style du titre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Slide simple : titre+contenu+filigrane">
    <p:spTree>
      <p:nvGrpSpPr>
        <p:cNvPr id="1" name=""/>
        <p:cNvGrpSpPr/>
        <p:nvPr/>
      </p:nvGrpSpPr>
      <p:grpSpPr bwMode="auto">
        <a:xfrm>
          <a:off x="0" y="0"/>
          <a:ext cx="0" cy="0"/>
          <a:chOff x="0" y="0"/>
          <a:chExt cx="0" cy="0"/>
        </a:xfrm>
      </p:grpSpPr>
      <p:pic>
        <p:nvPicPr>
          <p:cNvPr id="7" name="Image 6"/>
          <p:cNvPicPr>
            <a:picLocks noChangeAspect="1"/>
          </p:cNvPicPr>
          <p:nvPr userDrawn="1"/>
        </p:nvPicPr>
        <p:blipFill>
          <a:blip r:embed="rId2"/>
          <a:stretch/>
        </p:blipFill>
        <p:spPr bwMode="auto">
          <a:xfrm>
            <a:off x="177" y="0"/>
            <a:ext cx="10772417" cy="6059484"/>
          </a:xfrm>
          <a:prstGeom prst="rect">
            <a:avLst/>
          </a:prstGeom>
        </p:spPr>
      </p:pic>
      <p:sp>
        <p:nvSpPr>
          <p:cNvPr id="8" name="Titre 1"/>
          <p:cNvSpPr>
            <a:spLocks noGrp="1"/>
          </p:cNvSpPr>
          <p:nvPr>
            <p:ph type="title"/>
          </p:nvPr>
        </p:nvSpPr>
        <p:spPr bwMode="auto">
          <a:xfrm>
            <a:off x="2290044" y="149425"/>
            <a:ext cx="5688632" cy="432048"/>
          </a:xfrm>
        </p:spPr>
        <p:txBody>
          <a:bodyPr>
            <a:normAutofit/>
          </a:bodyPr>
          <a:lstStyle>
            <a:lvl1pPr>
              <a:defRPr sz="2200" b="1">
                <a:solidFill>
                  <a:srgbClr val="00294B"/>
                </a:solidFill>
              </a:defRPr>
            </a:lvl1pPr>
          </a:lstStyle>
          <a:p>
            <a:pPr>
              <a:defRPr/>
            </a:pPr>
            <a:r>
              <a:rPr lang="fr-FR"/>
              <a:t>Modifiez le style du titre</a:t>
            </a:r>
            <a:endParaRPr/>
          </a:p>
        </p:txBody>
      </p:sp>
      <p:sp>
        <p:nvSpPr>
          <p:cNvPr id="9"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10"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11"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2" name="Espace réservé du contenu 3"/>
          <p:cNvSpPr>
            <a:spLocks noGrp="1"/>
          </p:cNvSpPr>
          <p:nvPr>
            <p:ph sz="half" idx="2" hasCustomPrompt="1"/>
          </p:nvPr>
        </p:nvSpPr>
        <p:spPr bwMode="auto">
          <a:xfrm>
            <a:off x="273820" y="797495"/>
            <a:ext cx="10308112" cy="4671442"/>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Slide simple : titre+contenu">
    <p:spTree>
      <p:nvGrpSpPr>
        <p:cNvPr id="1" name=""/>
        <p:cNvGrpSpPr/>
        <p:nvPr/>
      </p:nvGrpSpPr>
      <p:grpSpPr bwMode="auto">
        <a:xfrm>
          <a:off x="0" y="0"/>
          <a:ext cx="0" cy="0"/>
          <a:chOff x="0" y="0"/>
          <a:chExt cx="0" cy="0"/>
        </a:xfrm>
      </p:grpSpPr>
      <p:pic>
        <p:nvPicPr>
          <p:cNvPr id="7" name="Image 6"/>
          <p:cNvPicPr>
            <a:picLocks noChangeAspect="1"/>
          </p:cNvPicPr>
          <p:nvPr userDrawn="1"/>
        </p:nvPicPr>
        <p:blipFill>
          <a:blip r:embed="rId2"/>
          <a:stretch/>
        </p:blipFill>
        <p:spPr bwMode="auto">
          <a:xfrm>
            <a:off x="177" y="0"/>
            <a:ext cx="10772415" cy="6059484"/>
          </a:xfrm>
          <a:prstGeom prst="rect">
            <a:avLst/>
          </a:prstGeom>
        </p:spPr>
      </p:pic>
      <p:sp>
        <p:nvSpPr>
          <p:cNvPr id="8" name="Titre 1"/>
          <p:cNvSpPr>
            <a:spLocks noGrp="1"/>
          </p:cNvSpPr>
          <p:nvPr>
            <p:ph type="title"/>
          </p:nvPr>
        </p:nvSpPr>
        <p:spPr bwMode="auto">
          <a:xfrm>
            <a:off x="2290044" y="149425"/>
            <a:ext cx="5688632" cy="432048"/>
          </a:xfrm>
        </p:spPr>
        <p:txBody>
          <a:bodyPr>
            <a:normAutofit/>
          </a:bodyPr>
          <a:lstStyle>
            <a:lvl1pPr>
              <a:defRPr sz="2200" b="1">
                <a:solidFill>
                  <a:srgbClr val="00294B"/>
                </a:solidFill>
              </a:defRPr>
            </a:lvl1pPr>
          </a:lstStyle>
          <a:p>
            <a:pPr>
              <a:defRPr/>
            </a:pPr>
            <a:r>
              <a:rPr lang="fr-FR"/>
              <a:t>Modifiez le style du titre</a:t>
            </a:r>
            <a:endParaRPr/>
          </a:p>
        </p:txBody>
      </p:sp>
      <p:sp>
        <p:nvSpPr>
          <p:cNvPr id="9"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10"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11"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2" name="Espace réservé du contenu 3"/>
          <p:cNvSpPr>
            <a:spLocks noGrp="1"/>
          </p:cNvSpPr>
          <p:nvPr>
            <p:ph sz="half" idx="2" hasCustomPrompt="1"/>
          </p:nvPr>
        </p:nvSpPr>
        <p:spPr bwMode="auto">
          <a:xfrm>
            <a:off x="273820" y="797495"/>
            <a:ext cx="10308112" cy="4671442"/>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1_Slide simple : titre+contenu">
    <p:spTree>
      <p:nvGrpSpPr>
        <p:cNvPr id="1" name=""/>
        <p:cNvGrpSpPr/>
        <p:nvPr/>
      </p:nvGrpSpPr>
      <p:grpSpPr bwMode="auto">
        <a:xfrm>
          <a:off x="0" y="0"/>
          <a:ext cx="0" cy="0"/>
          <a:chOff x="0" y="0"/>
          <a:chExt cx="0" cy="0"/>
        </a:xfrm>
      </p:grpSpPr>
      <p:pic>
        <p:nvPicPr>
          <p:cNvPr id="7" name="Image 6"/>
          <p:cNvPicPr>
            <a:picLocks noChangeAspect="1"/>
          </p:cNvPicPr>
          <p:nvPr userDrawn="1"/>
        </p:nvPicPr>
        <p:blipFill>
          <a:blip r:embed="rId2"/>
          <a:stretch/>
        </p:blipFill>
        <p:spPr bwMode="auto">
          <a:xfrm>
            <a:off x="177" y="0"/>
            <a:ext cx="10772415" cy="6059484"/>
          </a:xfrm>
          <a:prstGeom prst="rect">
            <a:avLst/>
          </a:prstGeom>
        </p:spPr>
      </p:pic>
      <p:sp>
        <p:nvSpPr>
          <p:cNvPr id="8" name="Titre 1"/>
          <p:cNvSpPr>
            <a:spLocks noGrp="1"/>
          </p:cNvSpPr>
          <p:nvPr>
            <p:ph type="title"/>
          </p:nvPr>
        </p:nvSpPr>
        <p:spPr bwMode="auto">
          <a:xfrm>
            <a:off x="2290044" y="149425"/>
            <a:ext cx="5688632" cy="432048"/>
          </a:xfrm>
        </p:spPr>
        <p:txBody>
          <a:bodyPr>
            <a:normAutofit/>
          </a:bodyPr>
          <a:lstStyle>
            <a:lvl1pPr>
              <a:defRPr sz="2200" b="1">
                <a:solidFill>
                  <a:srgbClr val="00294B"/>
                </a:solidFill>
              </a:defRPr>
            </a:lvl1pPr>
          </a:lstStyle>
          <a:p>
            <a:pPr>
              <a:defRPr/>
            </a:pPr>
            <a:r>
              <a:rPr lang="fr-FR"/>
              <a:t>Modifiez le style du titre</a:t>
            </a:r>
            <a:endParaRPr/>
          </a:p>
        </p:txBody>
      </p:sp>
      <p:sp>
        <p:nvSpPr>
          <p:cNvPr id="9"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10"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11"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2" name="Espace réservé du contenu 3"/>
          <p:cNvSpPr>
            <a:spLocks noGrp="1"/>
          </p:cNvSpPr>
          <p:nvPr>
            <p:ph sz="half" idx="2" hasCustomPrompt="1"/>
          </p:nvPr>
        </p:nvSpPr>
        <p:spPr bwMode="auto">
          <a:xfrm>
            <a:off x="273820" y="797495"/>
            <a:ext cx="10308112" cy="4671442"/>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pic>
        <p:nvPicPr>
          <p:cNvPr id="13" name="Image 12"/>
          <p:cNvPicPr>
            <a:picLocks noChangeAspect="1"/>
          </p:cNvPicPr>
          <p:nvPr userDrawn="1"/>
        </p:nvPicPr>
        <p:blipFill>
          <a:blip r:embed="rId3"/>
          <a:srcRect l="0" t="0" r="0" b="88074"/>
          <a:stretch/>
        </p:blipFill>
        <p:spPr bwMode="auto">
          <a:xfrm>
            <a:off x="177" y="0"/>
            <a:ext cx="10772417" cy="72267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Slide introduction : titre+2 contenus+filigrane">
    <p:spTree>
      <p:nvGrpSpPr>
        <p:cNvPr id="1" name=""/>
        <p:cNvGrpSpPr/>
        <p:nvPr/>
      </p:nvGrpSpPr>
      <p:grpSpPr bwMode="auto">
        <a:xfrm>
          <a:off x="0" y="0"/>
          <a:ext cx="0" cy="0"/>
          <a:chOff x="0" y="0"/>
          <a:chExt cx="0" cy="0"/>
        </a:xfrm>
      </p:grpSpPr>
      <p:pic>
        <p:nvPicPr>
          <p:cNvPr id="14" name="Image 13"/>
          <p:cNvPicPr>
            <a:picLocks noChangeAspect="1"/>
          </p:cNvPicPr>
          <p:nvPr userDrawn="1"/>
        </p:nvPicPr>
        <p:blipFill>
          <a:blip r:embed="rId2"/>
          <a:stretch/>
        </p:blipFill>
        <p:spPr bwMode="auto">
          <a:xfrm>
            <a:off x="176" y="0"/>
            <a:ext cx="10772420" cy="6059486"/>
          </a:xfrm>
          <a:prstGeom prst="rect">
            <a:avLst/>
          </a:prstGeom>
        </p:spPr>
      </p:pic>
      <p:sp>
        <p:nvSpPr>
          <p:cNvPr id="18" name="Titre 1"/>
          <p:cNvSpPr>
            <a:spLocks noGrp="1"/>
          </p:cNvSpPr>
          <p:nvPr>
            <p:ph type="title"/>
          </p:nvPr>
        </p:nvSpPr>
        <p:spPr bwMode="auto">
          <a:xfrm>
            <a:off x="2290044" y="149425"/>
            <a:ext cx="5688632" cy="432048"/>
          </a:xfrm>
        </p:spPr>
        <p:txBody>
          <a:bodyPr>
            <a:normAutofit/>
          </a:bodyPr>
          <a:lstStyle>
            <a:lvl1pPr>
              <a:defRPr lang="fr-FR" sz="2200" b="1">
                <a:solidFill>
                  <a:srgbClr val="00294B"/>
                </a:solidFill>
                <a:latin typeface="+mj-lt"/>
                <a:ea typeface="+mj-ea"/>
                <a:cs typeface="+mj-cs"/>
              </a:defRPr>
            </a:lvl1pPr>
          </a:lstStyle>
          <a:p>
            <a:pPr>
              <a:defRPr/>
            </a:pPr>
            <a:r>
              <a:rPr lang="fr-FR"/>
              <a:t>Modifiez le style du titre</a:t>
            </a:r>
            <a:endParaRPr/>
          </a:p>
        </p:txBody>
      </p:sp>
      <p:sp>
        <p:nvSpPr>
          <p:cNvPr id="19" name="Espace réservé du contenu 3"/>
          <p:cNvSpPr>
            <a:spLocks noGrp="1"/>
          </p:cNvSpPr>
          <p:nvPr>
            <p:ph sz="half" idx="2" hasCustomPrompt="1"/>
          </p:nvPr>
        </p:nvSpPr>
        <p:spPr bwMode="auto">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20" name="Espace réservé du contenu 3"/>
          <p:cNvSpPr>
            <a:spLocks noGrp="1"/>
          </p:cNvSpPr>
          <p:nvPr>
            <p:ph sz="half" idx="13" hasCustomPrompt="1"/>
          </p:nvPr>
        </p:nvSpPr>
        <p:spPr bwMode="auto">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25"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26"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27"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Slide simple  : titre+2 contenus+filigrane">
    <p:spTree>
      <p:nvGrpSpPr>
        <p:cNvPr id="1" name=""/>
        <p:cNvGrpSpPr/>
        <p:nvPr/>
      </p:nvGrpSpPr>
      <p:grpSpPr bwMode="auto">
        <a:xfrm>
          <a:off x="0" y="0"/>
          <a:ext cx="0" cy="0"/>
          <a:chOff x="0" y="0"/>
          <a:chExt cx="0" cy="0"/>
        </a:xfrm>
      </p:grpSpPr>
      <p:pic>
        <p:nvPicPr>
          <p:cNvPr id="14" name="Image 13"/>
          <p:cNvPicPr>
            <a:picLocks noChangeAspect="1"/>
          </p:cNvPicPr>
          <p:nvPr userDrawn="1"/>
        </p:nvPicPr>
        <p:blipFill>
          <a:blip r:embed="rId2"/>
          <a:stretch/>
        </p:blipFill>
        <p:spPr bwMode="auto">
          <a:xfrm>
            <a:off x="177" y="0"/>
            <a:ext cx="10772418" cy="6059486"/>
          </a:xfrm>
          <a:prstGeom prst="rect">
            <a:avLst/>
          </a:prstGeom>
        </p:spPr>
      </p:pic>
      <p:sp>
        <p:nvSpPr>
          <p:cNvPr id="15"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16"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17"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8" name="Titre 1"/>
          <p:cNvSpPr>
            <a:spLocks noGrp="1"/>
          </p:cNvSpPr>
          <p:nvPr>
            <p:ph type="title"/>
          </p:nvPr>
        </p:nvSpPr>
        <p:spPr bwMode="auto">
          <a:xfrm>
            <a:off x="2290044" y="149425"/>
            <a:ext cx="5688632" cy="432048"/>
          </a:xfrm>
        </p:spPr>
        <p:txBody>
          <a:bodyPr>
            <a:normAutofit/>
          </a:bodyPr>
          <a:lstStyle>
            <a:lvl1pPr>
              <a:defRPr lang="fr-FR" sz="2200" b="1">
                <a:solidFill>
                  <a:srgbClr val="00294B"/>
                </a:solidFill>
                <a:latin typeface="+mj-lt"/>
                <a:ea typeface="+mj-ea"/>
                <a:cs typeface="+mj-cs"/>
              </a:defRPr>
            </a:lvl1pPr>
          </a:lstStyle>
          <a:p>
            <a:pPr>
              <a:defRPr/>
            </a:pPr>
            <a:r>
              <a:rPr lang="fr-FR"/>
              <a:t>Modifiez le style du titre</a:t>
            </a:r>
            <a:endParaRPr/>
          </a:p>
        </p:txBody>
      </p:sp>
      <p:sp>
        <p:nvSpPr>
          <p:cNvPr id="19" name="Espace réservé du contenu 3"/>
          <p:cNvSpPr>
            <a:spLocks noGrp="1"/>
          </p:cNvSpPr>
          <p:nvPr>
            <p:ph sz="half" idx="2" hasCustomPrompt="1"/>
          </p:nvPr>
        </p:nvSpPr>
        <p:spPr bwMode="auto">
          <a:xfrm>
            <a:off x="273820" y="797495"/>
            <a:ext cx="5040559" cy="4671442"/>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20" name="Espace réservé du contenu 3"/>
          <p:cNvSpPr>
            <a:spLocks noGrp="1"/>
          </p:cNvSpPr>
          <p:nvPr>
            <p:ph sz="half" idx="13" hasCustomPrompt="1"/>
          </p:nvPr>
        </p:nvSpPr>
        <p:spPr bwMode="auto">
          <a:xfrm>
            <a:off x="5535752" y="797495"/>
            <a:ext cx="5040559" cy="4671442"/>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Slide simple  : titre+2 contenus">
    <p:spTree>
      <p:nvGrpSpPr>
        <p:cNvPr id="1" name=""/>
        <p:cNvGrpSpPr/>
        <p:nvPr/>
      </p:nvGrpSpPr>
      <p:grpSpPr bwMode="auto">
        <a:xfrm>
          <a:off x="0" y="0"/>
          <a:ext cx="0" cy="0"/>
          <a:chOff x="0" y="0"/>
          <a:chExt cx="0" cy="0"/>
        </a:xfrm>
      </p:grpSpPr>
      <p:pic>
        <p:nvPicPr>
          <p:cNvPr id="14" name="Image 13"/>
          <p:cNvPicPr>
            <a:picLocks noChangeAspect="1"/>
          </p:cNvPicPr>
          <p:nvPr userDrawn="1"/>
        </p:nvPicPr>
        <p:blipFill>
          <a:blip r:embed="rId2"/>
          <a:stretch/>
        </p:blipFill>
        <p:spPr bwMode="auto">
          <a:xfrm>
            <a:off x="177" y="0"/>
            <a:ext cx="10772418" cy="6059486"/>
          </a:xfrm>
          <a:prstGeom prst="rect">
            <a:avLst/>
          </a:prstGeom>
        </p:spPr>
      </p:pic>
      <p:sp>
        <p:nvSpPr>
          <p:cNvPr id="15"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16"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17"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8" name="Titre 1"/>
          <p:cNvSpPr>
            <a:spLocks noGrp="1"/>
          </p:cNvSpPr>
          <p:nvPr>
            <p:ph type="title"/>
          </p:nvPr>
        </p:nvSpPr>
        <p:spPr bwMode="auto">
          <a:xfrm>
            <a:off x="2290044" y="149425"/>
            <a:ext cx="5688632" cy="432048"/>
          </a:xfrm>
        </p:spPr>
        <p:txBody>
          <a:bodyPr>
            <a:normAutofit/>
          </a:bodyPr>
          <a:lstStyle>
            <a:lvl1pPr>
              <a:defRPr lang="fr-FR" sz="2200" b="1">
                <a:solidFill>
                  <a:srgbClr val="00294B"/>
                </a:solidFill>
                <a:latin typeface="+mj-lt"/>
                <a:ea typeface="+mj-ea"/>
                <a:cs typeface="+mj-cs"/>
              </a:defRPr>
            </a:lvl1pPr>
          </a:lstStyle>
          <a:p>
            <a:pPr>
              <a:defRPr/>
            </a:pPr>
            <a:r>
              <a:rPr lang="fr-FR"/>
              <a:t>Modifiez le style du titre</a:t>
            </a:r>
            <a:endParaRPr/>
          </a:p>
        </p:txBody>
      </p:sp>
      <p:sp>
        <p:nvSpPr>
          <p:cNvPr id="10" name="Espace réservé du contenu 3"/>
          <p:cNvSpPr>
            <a:spLocks noGrp="1"/>
          </p:cNvSpPr>
          <p:nvPr>
            <p:ph sz="half" idx="2" hasCustomPrompt="1"/>
          </p:nvPr>
        </p:nvSpPr>
        <p:spPr bwMode="auto">
          <a:xfrm>
            <a:off x="273820" y="797495"/>
            <a:ext cx="5040559" cy="4671442"/>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11" name="Espace réservé du contenu 3"/>
          <p:cNvSpPr>
            <a:spLocks noGrp="1"/>
          </p:cNvSpPr>
          <p:nvPr>
            <p:ph sz="half" idx="13" hasCustomPrompt="1"/>
          </p:nvPr>
        </p:nvSpPr>
        <p:spPr bwMode="auto">
          <a:xfrm>
            <a:off x="5535752" y="797495"/>
            <a:ext cx="5040559" cy="4671442"/>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userDrawn="1">
  <p:cSld name="1_Intro-slide-perso">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6" y="0"/>
            <a:ext cx="10772420" cy="6059486"/>
          </a:xfrm>
          <a:prstGeom prst="rect">
            <a:avLst/>
          </a:prstGeom>
        </p:spPr>
      </p:pic>
      <p:sp>
        <p:nvSpPr>
          <p:cNvPr id="3" name="Espace réservé du texte 2"/>
          <p:cNvSpPr>
            <a:spLocks noGrp="1"/>
          </p:cNvSpPr>
          <p:nvPr>
            <p:ph type="body" idx="1"/>
          </p:nvPr>
        </p:nvSpPr>
        <p:spPr bwMode="auto">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4" name="Espace réservé du contenu 3"/>
          <p:cNvSpPr>
            <a:spLocks noGrp="1"/>
          </p:cNvSpPr>
          <p:nvPr>
            <p:ph sz="half" idx="2" hasCustomPrompt="1"/>
          </p:nvPr>
        </p:nvSpPr>
        <p:spPr bwMode="auto">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6" name="Espace réservé du contenu 5"/>
          <p:cNvSpPr>
            <a:spLocks noGrp="1"/>
          </p:cNvSpPr>
          <p:nvPr>
            <p:ph sz="quarter" idx="4" hasCustomPrompt="1"/>
          </p:nvPr>
        </p:nvSpPr>
        <p:spPr bwMode="auto">
          <a:xfrm>
            <a:off x="5453063" y="2212975"/>
            <a:ext cx="4579937" cy="3255963"/>
          </a:xfrm>
        </p:spPr>
        <p:txBody>
          <a:bodyPr/>
          <a:lstStyle>
            <a:lvl1pPr marL="228600" indent="-228600">
              <a:defRPr lang="fr-FR" sz="2800">
                <a:solidFill>
                  <a:srgbClr val="FF6700"/>
                </a:solidFill>
                <a:latin typeface="+mn-lt"/>
                <a:ea typeface="+mn-ea"/>
                <a:cs typeface="+mn-cs"/>
              </a:defRPr>
            </a:lvl1pPr>
            <a:lvl2pPr marL="685800" indent="-228600">
              <a:defRPr lang="fr-FR" sz="2400">
                <a:solidFill>
                  <a:srgbClr val="00294B"/>
                </a:solidFill>
                <a:latin typeface="+mn-lt"/>
                <a:ea typeface="+mn-ea"/>
                <a:cs typeface="+mn-cs"/>
              </a:defRPr>
            </a:lvl2pPr>
            <a:lvl3pPr marL="1143000" indent="-228600">
              <a:defRPr lang="fr-FR" sz="200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a:lnSpc>
                <a:spcPct val="90000"/>
              </a:lnSpc>
              <a:spcBef>
                <a:spcPts val="1000"/>
              </a:spcBef>
              <a:buFont typeface="Arial"/>
              <a:buChar char="•"/>
              <a:defRPr/>
            </a:pPr>
            <a:r>
              <a:rPr lang="fr-FR"/>
              <a:t>Modifier les styles du texte du masque</a:t>
            </a:r>
            <a:endParaRPr/>
          </a:p>
          <a:p>
            <a:pPr marL="685800" lvl="1" indent="-228600" algn="l" defTabSz="914400">
              <a:lnSpc>
                <a:spcPct val="90000"/>
              </a:lnSpc>
              <a:spcBef>
                <a:spcPts val="500"/>
              </a:spcBef>
              <a:buFont typeface="Arial"/>
              <a:buChar char="•"/>
              <a:defRPr/>
            </a:pPr>
            <a:r>
              <a:rPr lang="fr-FR"/>
              <a:t>Deuxième niveau</a:t>
            </a:r>
            <a:endParaRPr/>
          </a:p>
          <a:p>
            <a:pPr marL="1143000" lvl="2" indent="-228600" algn="l" defTabSz="914400">
              <a:lnSpc>
                <a:spcPct val="90000"/>
              </a:lnSpc>
              <a:spcBef>
                <a:spcPts val="500"/>
              </a:spcBef>
              <a:buFont typeface="Arial"/>
              <a:buChar char="•"/>
              <a:defRPr/>
            </a:pPr>
            <a:r>
              <a:rPr lang="fr-FR"/>
              <a:t>Troisième niveau</a:t>
            </a:r>
            <a:endParaRPr/>
          </a:p>
          <a:p>
            <a:pPr lvl="3">
              <a:defRPr/>
            </a:pPr>
            <a:r>
              <a:rPr lang="fr-FR"/>
              <a:t>Quatrième niveau</a:t>
            </a:r>
            <a:endParaRPr/>
          </a:p>
          <a:p>
            <a:pPr lvl="4">
              <a:defRPr/>
            </a:pPr>
            <a:r>
              <a:rPr lang="fr-FR"/>
              <a:t>Cinquième niveau</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1" name="Titre 1"/>
          <p:cNvSpPr>
            <a:spLocks noGrp="1"/>
          </p:cNvSpPr>
          <p:nvPr>
            <p:ph type="title"/>
          </p:nvPr>
        </p:nvSpPr>
        <p:spPr bwMode="auto">
          <a:xfrm>
            <a:off x="2290044" y="149425"/>
            <a:ext cx="5688632" cy="432048"/>
          </a:xfrm>
        </p:spPr>
        <p:txBody>
          <a:bodyPr>
            <a:normAutofit/>
          </a:bodyPr>
          <a:lstStyle>
            <a:lvl1pPr>
              <a:defRPr lang="fr-FR" sz="2400" b="1">
                <a:solidFill>
                  <a:srgbClr val="00294B"/>
                </a:solidFill>
                <a:latin typeface="+mj-lt"/>
                <a:ea typeface="+mj-ea"/>
                <a:cs typeface="+mj-cs"/>
              </a:defRPr>
            </a:lvl1pPr>
          </a:lstStyle>
          <a:p>
            <a:pPr>
              <a:defRPr/>
            </a:pPr>
            <a:r>
              <a:rPr lang="fr-FR"/>
              <a:t>Modifiez le style du titre</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ey-numbers">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7" y="0"/>
            <a:ext cx="10772418" cy="6059485"/>
          </a:xfrm>
          <a:prstGeom prst="rect">
            <a:avLst/>
          </a:prstGeom>
        </p:spPr>
      </p:pic>
      <p:sp>
        <p:nvSpPr>
          <p:cNvPr id="2" name="Titre 1"/>
          <p:cNvSpPr>
            <a:spLocks noGrp="1"/>
          </p:cNvSpPr>
          <p:nvPr>
            <p:ph type="title"/>
          </p:nvPr>
        </p:nvSpPr>
        <p:spPr bwMode="auto">
          <a:xfrm>
            <a:off x="1173918" y="149425"/>
            <a:ext cx="8424938" cy="432048"/>
          </a:xfrm>
        </p:spPr>
        <p:txBody>
          <a:bodyPr>
            <a:normAutofit/>
          </a:bodyPr>
          <a:lstStyle>
            <a:lvl1pPr algn="ctr">
              <a:defRPr sz="2400" b="1">
                <a:solidFill>
                  <a:schemeClr val="bg1"/>
                </a:solidFill>
              </a:defRPr>
            </a:lvl1pPr>
          </a:lstStyle>
          <a:p>
            <a:pPr>
              <a:defRPr/>
            </a:pPr>
            <a:r>
              <a:rPr lang="fr-FR"/>
              <a:t>Modifiez le style du titre</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userDrawn="1">
  <p:cSld name="8_Titre et contenu">
    <p:spTree>
      <p:nvGrpSpPr>
        <p:cNvPr id="1" name=""/>
        <p:cNvGrpSpPr/>
        <p:nvPr/>
      </p:nvGrpSpPr>
      <p:grpSpPr bwMode="auto">
        <a:xfrm>
          <a:off x="0" y="0"/>
          <a:ext cx="0" cy="0"/>
          <a:chOff x="0" y="0"/>
          <a:chExt cx="0" cy="0"/>
        </a:xfrm>
      </p:grpSpPr>
      <p:sp>
        <p:nvSpPr>
          <p:cNvPr id="11" name="Rectangle 10"/>
          <p:cNvSpPr/>
          <p:nvPr userDrawn="1"/>
        </p:nvSpPr>
        <p:spPr bwMode="auto">
          <a:xfrm>
            <a:off x="0" y="-1271"/>
            <a:ext cx="10772775" cy="696990"/>
          </a:xfrm>
          <a:prstGeom prst="rect">
            <a:avLst/>
          </a:prstGeom>
          <a:gradFill>
            <a:gsLst>
              <a:gs pos="0">
                <a:srgbClr val="FFFFFF"/>
              </a:gs>
              <a:gs pos="59000">
                <a:schemeClr val="bg1"/>
              </a:gs>
              <a:gs pos="78000">
                <a:srgbClr val="B8C4D1"/>
              </a:gs>
              <a:gs pos="100000">
                <a:srgbClr val="456487"/>
              </a:gs>
            </a:gsLst>
            <a:lin ang="16560000" scaled="0"/>
          </a:gradFill>
          <a:ln w="25400" cap="flat" cmpd="sng" algn="ctr">
            <a:noFill/>
            <a:prstDash val="solid"/>
            <a:round/>
            <a:headEnd type="none" w="med" len="med"/>
            <a:tailEnd type="none" w="lg" len="lg"/>
          </a:ln>
          <a:effectLst/>
        </p:spPr>
        <p:txBody>
          <a:bodyPr vert="horz" wrap="square" lIns="79521" tIns="41351" rIns="79521" bIns="41351" numCol="1" rtlCol="0" anchor="t" anchorCtr="0" compatLnSpc="1">
            <a:prstTxWarp prst="textNoShape"/>
            <a:noAutofit/>
          </a:bodyPr>
          <a:lstStyle/>
          <a:p>
            <a:pPr marL="0" marR="0" indent="0" algn="l" defTabSz="807964">
              <a:lnSpc>
                <a:spcPct val="100000"/>
              </a:lnSpc>
              <a:spcBef>
                <a:spcPts val="0"/>
              </a:spcBef>
              <a:spcAft>
                <a:spcPts val="0"/>
              </a:spcAft>
              <a:buClrTx/>
              <a:buSzTx/>
              <a:buFontTx/>
              <a:buNone/>
              <a:defRPr/>
            </a:pPr>
            <a:endParaRPr lang="fr-FR" sz="1250" b="1" i="0" u="none" strike="noStrike" cap="none">
              <a:ln>
                <a:noFill/>
              </a:ln>
              <a:solidFill>
                <a:schemeClr val="tx1"/>
              </a:solidFill>
              <a:latin typeface="Verdana"/>
            </a:endParaRPr>
          </a:p>
        </p:txBody>
      </p:sp>
      <p:sp>
        <p:nvSpPr>
          <p:cNvPr id="18" name="Rectangle 17"/>
          <p:cNvSpPr/>
          <p:nvPr userDrawn="1"/>
        </p:nvSpPr>
        <p:spPr bwMode="auto">
          <a:xfrm flipH="1">
            <a:off x="0" y="5606429"/>
            <a:ext cx="10772775" cy="453058"/>
          </a:xfrm>
          <a:prstGeom prst="rect">
            <a:avLst/>
          </a:prstGeom>
          <a:gradFill>
            <a:gsLst>
              <a:gs pos="0">
                <a:schemeClr val="bg1"/>
              </a:gs>
              <a:gs pos="40000">
                <a:schemeClr val="bg1"/>
              </a:gs>
              <a:gs pos="50000">
                <a:srgbClr val="FFA568"/>
              </a:gs>
              <a:gs pos="100000">
                <a:srgbClr val="FF8634"/>
              </a:gs>
            </a:gsLst>
            <a:lin ang="5160000" scaled="0"/>
          </a:gradFill>
          <a:ln w="25400" cap="flat" cmpd="sng" algn="ctr">
            <a:noFill/>
            <a:prstDash val="solid"/>
            <a:round/>
            <a:headEnd type="none" w="med" len="med"/>
            <a:tailEnd type="none" w="lg" len="lg"/>
          </a:ln>
          <a:effectLst/>
        </p:spPr>
        <p:txBody>
          <a:bodyPr vert="horz" wrap="square" lIns="79521" tIns="41351" rIns="79521" bIns="41351" numCol="1" rtlCol="0" anchor="t" anchorCtr="0" compatLnSpc="1">
            <a:prstTxWarp prst="textNoShape"/>
            <a:noAutofit/>
          </a:bodyPr>
          <a:lstStyle/>
          <a:p>
            <a:pPr marL="0" marR="0" indent="0" algn="l" defTabSz="807964">
              <a:lnSpc>
                <a:spcPct val="100000"/>
              </a:lnSpc>
              <a:spcBef>
                <a:spcPts val="0"/>
              </a:spcBef>
              <a:spcAft>
                <a:spcPts val="0"/>
              </a:spcAft>
              <a:buClrTx/>
              <a:buSzTx/>
              <a:buFontTx/>
              <a:buNone/>
              <a:defRPr/>
            </a:pPr>
            <a:endParaRPr lang="fr-FR" sz="1250" b="1" i="0" u="none" strike="noStrike" cap="none">
              <a:ln>
                <a:noFill/>
              </a:ln>
              <a:solidFill>
                <a:schemeClr val="tx1"/>
              </a:solidFill>
              <a:latin typeface="Verdana"/>
            </a:endParaRPr>
          </a:p>
        </p:txBody>
      </p:sp>
      <p:sp>
        <p:nvSpPr>
          <p:cNvPr id="3" name="Espace réservé du contenu 2"/>
          <p:cNvSpPr>
            <a:spLocks noGrp="1"/>
          </p:cNvSpPr>
          <p:nvPr>
            <p:ph idx="1"/>
          </p:nvPr>
        </p:nvSpPr>
        <p:spPr bwMode="auto">
          <a:xfrm>
            <a:off x="538639" y="1413882"/>
            <a:ext cx="9695498" cy="3998982"/>
          </a:xfrm>
          <a:prstGeom prst="rect">
            <a:avLst/>
          </a:prstGeom>
        </p:spPr>
        <p:txBody>
          <a:bodyPr/>
          <a:lstStyle>
            <a:lvl1pPr>
              <a:defRPr sz="1600">
                <a:latin typeface="Calibri"/>
                <a:cs typeface="Calibri"/>
              </a:defRPr>
            </a:lvl1pPr>
            <a:lvl2pPr>
              <a:defRPr sz="1600">
                <a:latin typeface="Calibri"/>
                <a:cs typeface="Calibri"/>
              </a:defRPr>
            </a:lvl2pPr>
            <a:lvl3pPr>
              <a:defRPr sz="1600">
                <a:latin typeface="Calibri"/>
                <a:cs typeface="Calibri"/>
              </a:defRPr>
            </a:lvl3pPr>
            <a:lvl4pPr>
              <a:defRPr sz="1600">
                <a:latin typeface="Calibri"/>
                <a:cs typeface="Calibri"/>
              </a:defRPr>
            </a:lvl4pPr>
            <a:lvl5pPr>
              <a:defRPr sz="1600">
                <a:latin typeface="Calibri"/>
                <a:cs typeface="Calibri"/>
              </a:defRPr>
            </a:lvl5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Rectangle 6"/>
          <p:cNvSpPr>
            <a:spLocks noChangeArrowheads="1" noGrp="1"/>
          </p:cNvSpPr>
          <p:nvPr>
            <p:ph type="title"/>
          </p:nvPr>
        </p:nvSpPr>
        <p:spPr bwMode="auto">
          <a:xfrm>
            <a:off x="2955879" y="281935"/>
            <a:ext cx="7837292" cy="312793"/>
          </a:xfrm>
          <a:prstGeom prst="rect">
            <a:avLst/>
          </a:prstGeom>
          <a:noFill/>
          <a:ln w="9525">
            <a:noFill/>
            <a:miter lim="800000"/>
            <a:headEnd/>
            <a:tailEnd/>
          </a:ln>
        </p:spPr>
        <p:txBody>
          <a:bodyPr vert="horz" wrap="square" lIns="0" tIns="42727" rIns="82168" bIns="42727" numCol="1" anchor="ctr" anchorCtr="0" compatLnSpc="1">
            <a:prstTxWarp prst="textNoShape"/>
          </a:bodyPr>
          <a:lstStyle>
            <a:lvl1pPr algn="l">
              <a:defRPr sz="2100">
                <a:latin typeface="+mj-lt"/>
                <a:cs typeface="Calibri"/>
              </a:defRPr>
            </a:lvl1pPr>
          </a:lstStyle>
          <a:p>
            <a:pPr lvl="0">
              <a:defRPr/>
            </a:pPr>
            <a:r>
              <a:rPr lang="en-GB"/>
              <a:t>Cliquez pour modifier</a:t>
            </a:r>
            <a:endParaRPr/>
          </a:p>
        </p:txBody>
      </p:sp>
      <p:sp>
        <p:nvSpPr>
          <p:cNvPr id="13" name="ZoneTexte 2"/>
          <p:cNvSpPr txBox="1"/>
          <p:nvPr userDrawn="1"/>
        </p:nvSpPr>
        <p:spPr bwMode="auto">
          <a:xfrm>
            <a:off x="9662941" y="5695674"/>
            <a:ext cx="1013419" cy="241926"/>
          </a:xfrm>
          <a:prstGeom prst="rect">
            <a:avLst/>
          </a:prstGeom>
          <a:noFill/>
        </p:spPr>
        <p:txBody>
          <a:bodyPr wrap="none" rtlCol="0">
            <a:spAutoFit/>
          </a:bodyPr>
          <a:lstStyle>
            <a:defPPr>
              <a:defRPr lang="fr-FR"/>
            </a:defPPr>
            <a:lvl1pPr algn="l">
              <a:spcBef>
                <a:spcPts val="0"/>
              </a:spcBef>
              <a:spcAft>
                <a:spcPts val="0"/>
              </a:spcAft>
              <a:defRPr sz="1400" b="1">
                <a:solidFill>
                  <a:schemeClr val="tx1"/>
                </a:solidFill>
                <a:latin typeface="Verdana"/>
                <a:ea typeface="+mn-ea"/>
                <a:cs typeface="Arial"/>
              </a:defRPr>
            </a:lvl1pPr>
            <a:lvl2pPr marL="457200" algn="l">
              <a:spcBef>
                <a:spcPts val="0"/>
              </a:spcBef>
              <a:spcAft>
                <a:spcPts val="0"/>
              </a:spcAft>
              <a:defRPr sz="1400" b="1">
                <a:solidFill>
                  <a:schemeClr val="tx1"/>
                </a:solidFill>
                <a:latin typeface="Verdana"/>
                <a:ea typeface="+mn-ea"/>
                <a:cs typeface="Arial"/>
              </a:defRPr>
            </a:lvl2pPr>
            <a:lvl3pPr marL="914400" algn="l">
              <a:spcBef>
                <a:spcPts val="0"/>
              </a:spcBef>
              <a:spcAft>
                <a:spcPts val="0"/>
              </a:spcAft>
              <a:defRPr sz="1400" b="1">
                <a:solidFill>
                  <a:schemeClr val="tx1"/>
                </a:solidFill>
                <a:latin typeface="Verdana"/>
                <a:ea typeface="+mn-ea"/>
                <a:cs typeface="Arial"/>
              </a:defRPr>
            </a:lvl3pPr>
            <a:lvl4pPr marL="1371600" algn="l">
              <a:spcBef>
                <a:spcPts val="0"/>
              </a:spcBef>
              <a:spcAft>
                <a:spcPts val="0"/>
              </a:spcAft>
              <a:defRPr sz="1400" b="1">
                <a:solidFill>
                  <a:schemeClr val="tx1"/>
                </a:solidFill>
                <a:latin typeface="Verdana"/>
                <a:ea typeface="+mn-ea"/>
                <a:cs typeface="Arial"/>
              </a:defRPr>
            </a:lvl4pPr>
            <a:lvl5pPr marL="1828800" algn="l">
              <a:spcBef>
                <a:spcPts val="0"/>
              </a:spcBef>
              <a:spcAft>
                <a:spcPts val="0"/>
              </a:spcAft>
              <a:defRPr sz="1400" b="1">
                <a:solidFill>
                  <a:schemeClr val="tx1"/>
                </a:solidFill>
                <a:latin typeface="Verdana"/>
                <a:ea typeface="+mn-ea"/>
                <a:cs typeface="Arial"/>
              </a:defRPr>
            </a:lvl5pPr>
            <a:lvl6pPr marL="2286000" algn="l" defTabSz="914400">
              <a:defRPr sz="1400" b="1">
                <a:solidFill>
                  <a:schemeClr val="tx1"/>
                </a:solidFill>
                <a:latin typeface="Verdana"/>
                <a:ea typeface="+mn-ea"/>
                <a:cs typeface="Arial"/>
              </a:defRPr>
            </a:lvl6pPr>
            <a:lvl7pPr marL="2743200" algn="l" defTabSz="914400">
              <a:defRPr sz="1400" b="1">
                <a:solidFill>
                  <a:schemeClr val="tx1"/>
                </a:solidFill>
                <a:latin typeface="Verdana"/>
                <a:ea typeface="+mn-ea"/>
                <a:cs typeface="Arial"/>
              </a:defRPr>
            </a:lvl7pPr>
            <a:lvl8pPr marL="3200400" algn="l" defTabSz="914400">
              <a:defRPr sz="1400" b="1">
                <a:solidFill>
                  <a:schemeClr val="tx1"/>
                </a:solidFill>
                <a:latin typeface="Verdana"/>
                <a:ea typeface="+mn-ea"/>
                <a:cs typeface="Arial"/>
              </a:defRPr>
            </a:lvl8pPr>
            <a:lvl9pPr marL="3657600" algn="l" defTabSz="914400">
              <a:defRPr sz="1400" b="1">
                <a:solidFill>
                  <a:schemeClr val="tx1"/>
                </a:solidFill>
                <a:latin typeface="Verdana"/>
                <a:ea typeface="+mn-ea"/>
                <a:cs typeface="Arial"/>
              </a:defRPr>
            </a:lvl9pPr>
          </a:lstStyle>
          <a:p>
            <a:pPr>
              <a:defRPr/>
            </a:pPr>
            <a:r>
              <a:rPr lang="fr-FR" sz="950">
                <a:latin typeface="Calibri"/>
                <a:cs typeface="Arial"/>
              </a:rPr>
              <a:t>@ijclab.in2p3.fr</a:t>
            </a:r>
            <a:endParaRPr/>
          </a:p>
        </p:txBody>
      </p:sp>
      <p:pic>
        <p:nvPicPr>
          <p:cNvPr id="14" name="Image 13"/>
          <p:cNvPicPr>
            <a:picLocks noChangeAspect="1"/>
          </p:cNvPicPr>
          <p:nvPr userDrawn="1"/>
        </p:nvPicPr>
        <p:blipFill>
          <a:blip r:embed="rId2"/>
          <a:stretch/>
        </p:blipFill>
        <p:spPr bwMode="auto">
          <a:xfrm>
            <a:off x="9344748" y="5691306"/>
            <a:ext cx="390319" cy="282149"/>
          </a:xfrm>
          <a:prstGeom prst="rect">
            <a:avLst/>
          </a:prstGeom>
        </p:spPr>
      </p:pic>
      <p:pic>
        <p:nvPicPr>
          <p:cNvPr id="15" name="Image 14"/>
          <p:cNvPicPr>
            <a:picLocks noChangeAspect="1"/>
          </p:cNvPicPr>
          <p:nvPr userDrawn="1"/>
        </p:nvPicPr>
        <p:blipFill>
          <a:blip r:embed="rId3"/>
          <a:stretch/>
        </p:blipFill>
        <p:spPr bwMode="auto">
          <a:xfrm>
            <a:off x="156702" y="64403"/>
            <a:ext cx="1267778" cy="907303"/>
          </a:xfrm>
          <a:prstGeom prst="rect">
            <a:avLst/>
          </a:prstGeom>
        </p:spPr>
      </p:pic>
      <p:cxnSp>
        <p:nvCxnSpPr>
          <p:cNvPr id="16" name="Connecteur droit 15"/>
          <p:cNvCxnSpPr>
            <a:cxnSpLocks/>
          </p:cNvCxnSpPr>
          <p:nvPr userDrawn="1"/>
        </p:nvCxnSpPr>
        <p:spPr bwMode="auto">
          <a:xfrm>
            <a:off x="2955880" y="694318"/>
            <a:ext cx="7827093" cy="1401"/>
          </a:xfrm>
          <a:prstGeom prst="line">
            <a:avLst/>
          </a:prstGeom>
          <a:ln w="19050">
            <a:solidFill>
              <a:srgbClr val="456487"/>
            </a:solidFill>
          </a:ln>
        </p:spPr>
        <p:style>
          <a:lnRef idx="1">
            <a:schemeClr val="accent4"/>
          </a:lnRef>
          <a:fillRef idx="0">
            <a:schemeClr val="accent4"/>
          </a:fillRef>
          <a:effectRef idx="0">
            <a:schemeClr val="accent4"/>
          </a:effectRef>
          <a:fontRef idx="minor">
            <a:schemeClr val="tx1"/>
          </a:fontRef>
        </p:style>
      </p:cxnSp>
      <p:sp>
        <p:nvSpPr>
          <p:cNvPr id="12" name="Rectangle 18"/>
          <p:cNvSpPr>
            <a:spLocks noChangeArrowheads="1"/>
          </p:cNvSpPr>
          <p:nvPr userDrawn="1"/>
        </p:nvSpPr>
        <p:spPr bwMode="auto">
          <a:xfrm>
            <a:off x="8501014" y="5707646"/>
            <a:ext cx="725666" cy="259492"/>
          </a:xfrm>
          <a:prstGeom prst="rect">
            <a:avLst/>
          </a:prstGeom>
          <a:noFill/>
          <a:ln>
            <a:noFill/>
          </a:ln>
        </p:spPr>
        <p:txBody>
          <a:bodyPr lIns="77111" tIns="38555" rIns="77111" bIns="38555"/>
          <a:lstStyle/>
          <a:p>
            <a:pPr algn="ctr">
              <a:defRPr/>
            </a:pPr>
            <a:r>
              <a:rPr lang="fr-FR" sz="900" b="0">
                <a:solidFill>
                  <a:schemeClr val="tx1"/>
                </a:solidFill>
              </a:rPr>
              <a:t>P.</a:t>
            </a:r>
            <a:fld id="{330E0044-E7C7-42CE-99DD-B2CD87CCC60D}" type="slidenum">
              <a:rPr lang="fr-FR" sz="900" b="0">
                <a:solidFill>
                  <a:schemeClr val="tx1"/>
                </a:solidFill>
              </a:rPr>
              <a:t>0</a:t>
            </a:fld>
            <a:endParaRPr lang="fr-FR" sz="900" b="0">
              <a:solidFill>
                <a:schemeClr val="tx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userDrawn="1">
  <p:cSld name="1-Logo-haut-gauche">
    <p:spTree>
      <p:nvGrpSpPr>
        <p:cNvPr id="1" name=""/>
        <p:cNvGrpSpPr/>
        <p:nvPr/>
      </p:nvGrpSpPr>
      <p:grpSpPr bwMode="auto">
        <a:xfrm>
          <a:off x="0" y="0"/>
          <a:ext cx="0" cy="0"/>
          <a:chOff x="0" y="0"/>
          <a:chExt cx="0" cy="0"/>
        </a:xfrm>
      </p:grpSpPr>
      <p:pic>
        <p:nvPicPr>
          <p:cNvPr id="11" name="Image 10"/>
          <p:cNvPicPr>
            <a:picLocks noChangeAspect="1"/>
          </p:cNvPicPr>
          <p:nvPr userDrawn="1"/>
        </p:nvPicPr>
        <p:blipFill>
          <a:blip r:embed="rId2"/>
          <a:stretch/>
        </p:blipFill>
        <p:spPr bwMode="auto">
          <a:xfrm>
            <a:off x="66702" y="50376"/>
            <a:ext cx="1086555" cy="653950"/>
          </a:xfrm>
          <a:prstGeom prst="rect">
            <a:avLst/>
          </a:prstGeom>
        </p:spPr>
      </p:pic>
      <p:sp>
        <p:nvSpPr>
          <p:cNvPr id="12" name="ZoneTexte 11"/>
          <p:cNvSpPr txBox="1"/>
          <p:nvPr userDrawn="1"/>
        </p:nvSpPr>
        <p:spPr bwMode="auto">
          <a:xfrm>
            <a:off x="8642642" y="5808462"/>
            <a:ext cx="1869605" cy="231923"/>
          </a:xfrm>
          <a:prstGeom prst="rect">
            <a:avLst/>
          </a:prstGeom>
          <a:noFill/>
        </p:spPr>
        <p:txBody>
          <a:bodyPr wrap="square" rtlCol="0">
            <a:spAutoFit/>
          </a:bodyPr>
          <a:lstStyle/>
          <a:p>
            <a:pPr marL="7197" algn="ctr">
              <a:lnSpc>
                <a:spcPct val="100000"/>
              </a:lnSpc>
              <a:defRPr/>
            </a:pPr>
            <a:r>
              <a:rPr lang="fr-FR" sz="900" b="1" u="sng">
                <a:solidFill>
                  <a:srgbClr val="00294B"/>
                </a:solidFill>
                <a:latin typeface="Trebuchet MS"/>
                <a:cs typeface="Calibri"/>
                <a:hlinkClick r:id="rId3" tooltip="Adresse du portail web IJCLab"/>
              </a:rPr>
              <a:t>www.ijclab.in2p3.fr</a:t>
            </a:r>
            <a:endParaRPr lang="fr-FR" sz="900" b="1">
              <a:solidFill>
                <a:srgbClr val="00294B"/>
              </a:solidFill>
              <a:latin typeface="Trebuchet MS"/>
              <a:cs typeface="Calibri"/>
            </a:endParaRPr>
          </a:p>
        </p:txBody>
      </p:sp>
      <p:sp>
        <p:nvSpPr>
          <p:cNvPr id="17" name="Titre 16"/>
          <p:cNvSpPr>
            <a:spLocks noGrp="1"/>
          </p:cNvSpPr>
          <p:nvPr>
            <p:ph type="title"/>
          </p:nvPr>
        </p:nvSpPr>
        <p:spPr bwMode="auto">
          <a:xfrm>
            <a:off x="2184404" y="98520"/>
            <a:ext cx="6295425" cy="174404"/>
          </a:xfrm>
        </p:spPr>
        <p:txBody>
          <a:bodyPr/>
          <a:lstStyle>
            <a:lvl1pPr algn="ctr">
              <a:defRPr sz="1150">
                <a:solidFill>
                  <a:srgbClr val="FF6700"/>
                </a:solidFill>
                <a:latin typeface="Trebuchet MS"/>
              </a:defRPr>
            </a:lvl1pPr>
          </a:lstStyle>
          <a:p>
            <a:pPr>
              <a:defRPr/>
            </a:pPr>
            <a:r>
              <a:rPr lang="fr-FR"/>
              <a:t>Modifiez le style du titre</a:t>
            </a:r>
            <a:endParaRPr/>
          </a:p>
        </p:txBody>
      </p:sp>
      <p:sp>
        <p:nvSpPr>
          <p:cNvPr id="22" name="Espace réservé de la date 13"/>
          <p:cNvSpPr>
            <a:spLocks noGrp="1"/>
          </p:cNvSpPr>
          <p:nvPr>
            <p:ph type="dt" sz="half" idx="10"/>
          </p:nvPr>
        </p:nvSpPr>
        <p:spPr bwMode="auto">
          <a:xfrm>
            <a:off x="1044716" y="5843342"/>
            <a:ext cx="705522" cy="104642"/>
          </a:xfrm>
        </p:spPr>
        <p:txBody>
          <a:bodyPr/>
          <a:lstStyle>
            <a:lvl1pPr>
              <a:defRPr sz="700">
                <a:solidFill>
                  <a:srgbClr val="FF6700"/>
                </a:solidFill>
                <a:latin typeface="Trebuchet MS"/>
              </a:defRPr>
            </a:lvl1pPr>
          </a:lstStyle>
          <a:p>
            <a:pPr>
              <a:defRPr/>
            </a:pPr>
            <a:r>
              <a:rPr lang="fr-FR"/>
              <a:t>21/12/2023</a:t>
            </a:r>
            <a:endParaRPr/>
          </a:p>
        </p:txBody>
      </p:sp>
      <p:sp>
        <p:nvSpPr>
          <p:cNvPr id="23" name="Espace réservé du pied de page 14"/>
          <p:cNvSpPr>
            <a:spLocks noGrp="1"/>
          </p:cNvSpPr>
          <p:nvPr>
            <p:ph type="ftr" sz="quarter" idx="11"/>
          </p:nvPr>
        </p:nvSpPr>
        <p:spPr bwMode="auto">
          <a:xfrm>
            <a:off x="265107" y="5843342"/>
            <a:ext cx="779607" cy="104642"/>
          </a:xfrm>
        </p:spPr>
        <p:txBody>
          <a:bodyPr/>
          <a:lstStyle>
            <a:lvl1pPr>
              <a:defRPr sz="700">
                <a:latin typeface="Trebuchet MS"/>
              </a:defRPr>
            </a:lvl1pPr>
          </a:lstStyle>
          <a:p>
            <a:pPr marL="7197" algn="l">
              <a:defRPr/>
            </a:pPr>
            <a:r>
              <a:rPr lang="fr-FR" b="1" spc="-2">
                <a:solidFill>
                  <a:srgbClr val="FF6700"/>
                </a:solidFill>
                <a:cs typeface="Calibri"/>
              </a:rPr>
              <a:t>AG Pôle de Physique des Accélérateurs</a:t>
            </a:r>
            <a:endParaRPr lang="fr-FR">
              <a:cs typeface="Calibri"/>
            </a:endParaRPr>
          </a:p>
        </p:txBody>
      </p:sp>
      <p:grpSp>
        <p:nvGrpSpPr>
          <p:cNvPr id="21" name="Groupe 20"/>
          <p:cNvGrpSpPr/>
          <p:nvPr userDrawn="1"/>
        </p:nvGrpSpPr>
        <p:grpSpPr bwMode="auto">
          <a:xfrm>
            <a:off x="9194391" y="61104"/>
            <a:ext cx="1505136" cy="1093514"/>
            <a:chOff x="10489622" y="172126"/>
            <a:chExt cx="2113312" cy="1929764"/>
          </a:xfrm>
        </p:grpSpPr>
        <p:grpSp>
          <p:nvGrpSpPr>
            <p:cNvPr id="24" name="Groupe 23"/>
            <p:cNvGrpSpPr/>
            <p:nvPr/>
          </p:nvGrpSpPr>
          <p:grpSpPr bwMode="auto">
            <a:xfrm>
              <a:off x="10489622" y="172126"/>
              <a:ext cx="2103596" cy="1601246"/>
              <a:chOff x="12801600" y="316504"/>
              <a:chExt cx="2003425" cy="1520189"/>
            </a:xfrm>
          </p:grpSpPr>
          <p:sp>
            <p:nvSpPr>
              <p:cNvPr id="26" name="object 33"/>
              <p:cNvSpPr/>
              <p:nvPr/>
            </p:nvSpPr>
            <p:spPr bwMode="auto">
              <a:xfrm>
                <a:off x="12801600" y="316504"/>
                <a:ext cx="2003425" cy="1520189"/>
              </a:xfrm>
              <a:prstGeom prst="roundRect">
                <a:avLst>
                  <a:gd name="adj" fmla="val 6155"/>
                </a:avLst>
              </a:prstGeom>
              <a:solidFill>
                <a:srgbClr val="ED7D31"/>
              </a:solidFill>
              <a:ln>
                <a:noFill/>
              </a:ln>
            </p:spPr>
            <p:style>
              <a:lnRef idx="1">
                <a:schemeClr val="accent6"/>
              </a:lnRef>
              <a:fillRef idx="3">
                <a:schemeClr val="accent6"/>
              </a:fillRef>
              <a:effectRef idx="2">
                <a:schemeClr val="accent6"/>
              </a:effectRef>
              <a:fontRef idx="minor">
                <a:schemeClr val="lt1"/>
              </a:fontRef>
            </p:style>
            <p:txBody>
              <a:bodyPr wrap="square" lIns="0" tIns="0" rIns="0" bIns="0" rtlCol="0"/>
              <a:lstStyle/>
              <a:p>
                <a:pPr>
                  <a:defRPr/>
                </a:pPr>
                <a:endParaRPr sz="1100"/>
              </a:p>
            </p:txBody>
          </p:sp>
          <p:sp>
            <p:nvSpPr>
              <p:cNvPr id="27" name="object 35"/>
              <p:cNvSpPr txBox="1"/>
              <p:nvPr/>
            </p:nvSpPr>
            <p:spPr bwMode="auto">
              <a:xfrm>
                <a:off x="12879385" y="394918"/>
                <a:ext cx="1847850" cy="745759"/>
              </a:xfrm>
              <a:prstGeom prst="rect">
                <a:avLst/>
              </a:prstGeom>
              <a:grpFill/>
              <a:ln>
                <a:noFill/>
              </a:ln>
            </p:spPr>
            <p:txBody>
              <a:bodyPr vert="horz" wrap="square" lIns="0" tIns="0" rIns="0" bIns="0" rtlCol="0">
                <a:spAutoFit/>
              </a:bodyPr>
              <a:lstStyle/>
              <a:p>
                <a:pPr>
                  <a:defRPr/>
                </a:pPr>
                <a:r>
                  <a:rPr lang="fr-FR" sz="500" spc="-5">
                    <a:solidFill>
                      <a:srgbClr val="FFFFFF"/>
                    </a:solidFill>
                    <a:cs typeface="Calibri"/>
                  </a:rPr>
                  <a:t>Effectif total* : 748</a:t>
                </a:r>
                <a:endParaRPr sz="1100"/>
              </a:p>
              <a:p>
                <a:pPr>
                  <a:defRPr/>
                </a:pPr>
                <a:r>
                  <a:rPr lang="fr-FR" sz="500" spc="-5">
                    <a:solidFill>
                      <a:srgbClr val="FFFFFF"/>
                    </a:solidFill>
                    <a:cs typeface="Calibri"/>
                  </a:rPr>
                  <a:t>Chercheurs : 168</a:t>
                </a:r>
                <a:endParaRPr sz="1100"/>
              </a:p>
              <a:p>
                <a:pPr>
                  <a:defRPr/>
                </a:pPr>
                <a:r>
                  <a:rPr lang="fr-FR" sz="500" spc="-5">
                    <a:solidFill>
                      <a:srgbClr val="FFFFFF"/>
                    </a:solidFill>
                    <a:cs typeface="Calibri"/>
                  </a:rPr>
                  <a:t>Enseignants-chercheurs : 65</a:t>
                </a:r>
                <a:endParaRPr sz="1100"/>
              </a:p>
              <a:p>
                <a:pPr>
                  <a:defRPr/>
                </a:pPr>
                <a:r>
                  <a:rPr lang="fr-FR" sz="500" spc="-5">
                    <a:solidFill>
                      <a:srgbClr val="FFFFFF"/>
                    </a:solidFill>
                    <a:cs typeface="Calibri"/>
                  </a:rPr>
                  <a:t>IT / BIATSS : 344</a:t>
                </a:r>
                <a:endParaRPr sz="1100"/>
              </a:p>
              <a:p>
                <a:pPr>
                  <a:defRPr/>
                </a:pPr>
                <a:r>
                  <a:rPr lang="fr-FR" sz="500" spc="-5">
                    <a:solidFill>
                      <a:srgbClr val="FFFFFF"/>
                    </a:solidFill>
                    <a:cs typeface="Calibri"/>
                  </a:rPr>
                  <a:t>Doctorants : 136</a:t>
                </a:r>
                <a:endParaRPr sz="1100"/>
              </a:p>
              <a:p>
                <a:pPr marL="7558">
                  <a:defRPr/>
                </a:pPr>
                <a:r>
                  <a:rPr lang="fr-FR" sz="500" spc="-17">
                    <a:solidFill>
                      <a:srgbClr val="FFFFFF"/>
                    </a:solidFill>
                    <a:cs typeface="Calibri"/>
                  </a:rPr>
                  <a:t>Autre (apprentis, visiteurs longue durée...) : 15 </a:t>
                </a:r>
                <a:endParaRPr sz="1100"/>
              </a:p>
            </p:txBody>
          </p:sp>
          <p:sp>
            <p:nvSpPr>
              <p:cNvPr id="31" name="object 36"/>
              <p:cNvSpPr txBox="1"/>
              <p:nvPr/>
            </p:nvSpPr>
            <p:spPr bwMode="auto">
              <a:xfrm>
                <a:off x="12863744" y="1234007"/>
                <a:ext cx="1863493" cy="577314"/>
              </a:xfrm>
              <a:prstGeom prst="rect">
                <a:avLst/>
              </a:prstGeom>
              <a:grpFill/>
              <a:ln>
                <a:noFill/>
              </a:ln>
            </p:spPr>
            <p:txBody>
              <a:bodyPr vert="horz" wrap="square" lIns="0" tIns="0" rIns="0" bIns="0" rtlCol="0">
                <a:spAutoFit/>
              </a:bodyPr>
              <a:lstStyle/>
              <a:p>
                <a:pPr marL="7558">
                  <a:defRPr/>
                </a:pPr>
                <a:r>
                  <a:rPr lang="fr-FR" sz="600" b="1" spc="-5">
                    <a:solidFill>
                      <a:schemeClr val="bg1"/>
                    </a:solidFill>
                    <a:latin typeface="Calibri"/>
                    <a:cs typeface="Calibri"/>
                  </a:rPr>
                  <a:t>IJCLab - </a:t>
                </a:r>
                <a:r>
                  <a:rPr sz="600" b="1" spc="-5">
                    <a:solidFill>
                      <a:schemeClr val="bg1"/>
                    </a:solidFill>
                    <a:latin typeface="Calibri"/>
                    <a:cs typeface="Calibri"/>
                  </a:rPr>
                  <a:t>U</a:t>
                </a:r>
                <a:r>
                  <a:rPr sz="600" b="1" spc="-2">
                    <a:solidFill>
                      <a:schemeClr val="bg1"/>
                    </a:solidFill>
                    <a:latin typeface="Calibri"/>
                    <a:cs typeface="Calibri"/>
                  </a:rPr>
                  <a:t>M</a:t>
                </a:r>
                <a:r>
                  <a:rPr sz="600" b="1" spc="-5">
                    <a:solidFill>
                      <a:schemeClr val="bg1"/>
                    </a:solidFill>
                    <a:latin typeface="Calibri"/>
                    <a:cs typeface="Calibri"/>
                  </a:rPr>
                  <a:t>R</a:t>
                </a:r>
                <a:r>
                  <a:rPr sz="600" b="1">
                    <a:solidFill>
                      <a:schemeClr val="bg1"/>
                    </a:solidFill>
                    <a:latin typeface="Calibri"/>
                    <a:cs typeface="Calibri"/>
                  </a:rPr>
                  <a:t> </a:t>
                </a:r>
                <a:r>
                  <a:rPr sz="600" b="1" spc="-2">
                    <a:solidFill>
                      <a:schemeClr val="bg1"/>
                    </a:solidFill>
                    <a:latin typeface="Calibri"/>
                    <a:cs typeface="Calibri"/>
                  </a:rPr>
                  <a:t>9012</a:t>
                </a:r>
                <a:endParaRPr sz="600" b="1">
                  <a:solidFill>
                    <a:schemeClr val="bg1"/>
                  </a:solidFill>
                  <a:latin typeface="Calibri"/>
                  <a:cs typeface="Calibri"/>
                </a:endParaRPr>
              </a:p>
              <a:p>
                <a:pPr marL="7558">
                  <a:spcBef>
                    <a:spcPts val="5"/>
                  </a:spcBef>
                  <a:defRPr/>
                </a:pPr>
                <a:r>
                  <a:rPr sz="550" spc="-2">
                    <a:solidFill>
                      <a:schemeClr val="bg1"/>
                    </a:solidFill>
                    <a:latin typeface="Calibri"/>
                    <a:cs typeface="Calibri"/>
                  </a:rPr>
                  <a:t>Bâtim</a:t>
                </a:r>
                <a:r>
                  <a:rPr sz="550" spc="-9">
                    <a:solidFill>
                      <a:schemeClr val="bg1"/>
                    </a:solidFill>
                    <a:latin typeface="Calibri"/>
                    <a:cs typeface="Calibri"/>
                  </a:rPr>
                  <a:t>e</a:t>
                </a:r>
                <a:r>
                  <a:rPr sz="550" spc="-2">
                    <a:solidFill>
                      <a:schemeClr val="bg1"/>
                    </a:solidFill>
                    <a:latin typeface="Calibri"/>
                    <a:cs typeface="Calibri"/>
                  </a:rPr>
                  <a:t>nt</a:t>
                </a:r>
                <a:r>
                  <a:rPr sz="550">
                    <a:solidFill>
                      <a:schemeClr val="bg1"/>
                    </a:solidFill>
                    <a:latin typeface="Calibri"/>
                    <a:cs typeface="Calibri"/>
                  </a:rPr>
                  <a:t> </a:t>
                </a:r>
                <a:r>
                  <a:rPr sz="550" spc="-2">
                    <a:solidFill>
                      <a:schemeClr val="bg1"/>
                    </a:solidFill>
                    <a:latin typeface="Calibri"/>
                    <a:cs typeface="Calibri"/>
                  </a:rPr>
                  <a:t>1</a:t>
                </a:r>
                <a:r>
                  <a:rPr sz="550">
                    <a:solidFill>
                      <a:schemeClr val="bg1"/>
                    </a:solidFill>
                    <a:latin typeface="Calibri"/>
                    <a:cs typeface="Calibri"/>
                  </a:rPr>
                  <a:t>0</a:t>
                </a:r>
                <a:r>
                  <a:rPr sz="550" spc="-2">
                    <a:solidFill>
                      <a:schemeClr val="bg1"/>
                    </a:solidFill>
                    <a:latin typeface="Calibri"/>
                    <a:cs typeface="Calibri"/>
                  </a:rPr>
                  <a:t>0</a:t>
                </a:r>
                <a:endParaRPr sz="550">
                  <a:solidFill>
                    <a:schemeClr val="bg1"/>
                  </a:solidFill>
                  <a:latin typeface="Calibri"/>
                  <a:cs typeface="Calibri"/>
                </a:endParaRPr>
              </a:p>
              <a:p>
                <a:pPr marL="24562" marR="3023" indent="-17382">
                  <a:lnSpc>
                    <a:spcPct val="102000"/>
                  </a:lnSpc>
                  <a:defRPr/>
                </a:pPr>
                <a:r>
                  <a:rPr sz="550" spc="-2">
                    <a:solidFill>
                      <a:schemeClr val="bg1"/>
                    </a:solidFill>
                    <a:latin typeface="Calibri"/>
                    <a:cs typeface="Calibri"/>
                  </a:rPr>
                  <a:t>15 rue G</a:t>
                </a:r>
                <a:r>
                  <a:rPr sz="550" spc="-5">
                    <a:solidFill>
                      <a:schemeClr val="bg1"/>
                    </a:solidFill>
                    <a:latin typeface="Calibri"/>
                    <a:cs typeface="Calibri"/>
                  </a:rPr>
                  <a:t>e</a:t>
                </a:r>
                <a:r>
                  <a:rPr sz="550" spc="-2">
                    <a:solidFill>
                      <a:schemeClr val="bg1"/>
                    </a:solidFill>
                    <a:latin typeface="Calibri"/>
                    <a:cs typeface="Calibri"/>
                  </a:rPr>
                  <a:t>org</a:t>
                </a:r>
                <a:r>
                  <a:rPr sz="550">
                    <a:solidFill>
                      <a:schemeClr val="bg1"/>
                    </a:solidFill>
                    <a:latin typeface="Calibri"/>
                    <a:cs typeface="Calibri"/>
                  </a:rPr>
                  <a:t>e</a:t>
                </a:r>
                <a:r>
                  <a:rPr sz="550" spc="-2">
                    <a:solidFill>
                      <a:schemeClr val="bg1"/>
                    </a:solidFill>
                    <a:latin typeface="Calibri"/>
                    <a:cs typeface="Calibri"/>
                  </a:rPr>
                  <a:t>s</a:t>
                </a:r>
                <a:r>
                  <a:rPr sz="550" spc="-5">
                    <a:solidFill>
                      <a:schemeClr val="bg1"/>
                    </a:solidFill>
                    <a:latin typeface="Calibri"/>
                    <a:cs typeface="Calibri"/>
                  </a:rPr>
                  <a:t> </a:t>
                </a:r>
                <a:r>
                  <a:rPr sz="550" spc="-9">
                    <a:solidFill>
                      <a:schemeClr val="bg1"/>
                    </a:solidFill>
                    <a:latin typeface="Calibri"/>
                    <a:cs typeface="Calibri"/>
                  </a:rPr>
                  <a:t>C</a:t>
                </a:r>
                <a:r>
                  <a:rPr sz="550">
                    <a:solidFill>
                      <a:schemeClr val="bg1"/>
                    </a:solidFill>
                    <a:latin typeface="Calibri"/>
                    <a:cs typeface="Calibri"/>
                  </a:rPr>
                  <a:t>l</a:t>
                </a:r>
                <a:r>
                  <a:rPr sz="550" spc="-5">
                    <a:solidFill>
                      <a:schemeClr val="bg1"/>
                    </a:solidFill>
                    <a:latin typeface="Calibri"/>
                    <a:cs typeface="Calibri"/>
                  </a:rPr>
                  <a:t>é</a:t>
                </a:r>
                <a:r>
                  <a:rPr sz="550">
                    <a:solidFill>
                      <a:schemeClr val="bg1"/>
                    </a:solidFill>
                    <a:latin typeface="Calibri"/>
                    <a:cs typeface="Calibri"/>
                  </a:rPr>
                  <a:t>m</a:t>
                </a:r>
                <a:r>
                  <a:rPr sz="550" spc="-5">
                    <a:solidFill>
                      <a:schemeClr val="bg1"/>
                    </a:solidFill>
                    <a:latin typeface="Calibri"/>
                    <a:cs typeface="Calibri"/>
                  </a:rPr>
                  <a:t>e</a:t>
                </a:r>
                <a:r>
                  <a:rPr sz="550" spc="-2">
                    <a:solidFill>
                      <a:schemeClr val="bg1"/>
                    </a:solidFill>
                    <a:latin typeface="Calibri"/>
                    <a:cs typeface="Calibri"/>
                  </a:rPr>
                  <a:t>nc</a:t>
                </a:r>
                <a:r>
                  <a:rPr sz="550" spc="-5">
                    <a:solidFill>
                      <a:schemeClr val="bg1"/>
                    </a:solidFill>
                    <a:latin typeface="Calibri"/>
                    <a:cs typeface="Calibri"/>
                  </a:rPr>
                  <a:t>e</a:t>
                </a:r>
                <a:r>
                  <a:rPr sz="550" spc="-2">
                    <a:solidFill>
                      <a:schemeClr val="bg1"/>
                    </a:solidFill>
                    <a:latin typeface="Calibri"/>
                    <a:cs typeface="Calibri"/>
                  </a:rPr>
                  <a:t>au</a:t>
                </a:r>
                <a:endParaRPr lang="fr-FR" sz="550" spc="-2">
                  <a:solidFill>
                    <a:schemeClr val="bg1"/>
                  </a:solidFill>
                  <a:latin typeface="Calibri"/>
                  <a:cs typeface="Calibri"/>
                </a:endParaRPr>
              </a:p>
              <a:p>
                <a:pPr marL="24562" marR="3023" indent="-17382">
                  <a:lnSpc>
                    <a:spcPct val="102000"/>
                  </a:lnSpc>
                  <a:defRPr/>
                </a:pPr>
                <a:r>
                  <a:rPr sz="550" spc="-5">
                    <a:solidFill>
                      <a:schemeClr val="bg1"/>
                    </a:solidFill>
                    <a:latin typeface="Calibri"/>
                    <a:cs typeface="Calibri"/>
                  </a:rPr>
                  <a:t>9140</a:t>
                </a:r>
                <a:r>
                  <a:rPr sz="550" spc="-2">
                    <a:solidFill>
                      <a:schemeClr val="bg1"/>
                    </a:solidFill>
                    <a:latin typeface="Calibri"/>
                    <a:cs typeface="Calibri"/>
                  </a:rPr>
                  <a:t>5</a:t>
                </a:r>
                <a:r>
                  <a:rPr sz="550">
                    <a:solidFill>
                      <a:schemeClr val="bg1"/>
                    </a:solidFill>
                    <a:latin typeface="Calibri"/>
                    <a:cs typeface="Calibri"/>
                  </a:rPr>
                  <a:t> </a:t>
                </a:r>
                <a:r>
                  <a:rPr sz="550" spc="-9">
                    <a:solidFill>
                      <a:schemeClr val="bg1"/>
                    </a:solidFill>
                    <a:latin typeface="Calibri"/>
                    <a:cs typeface="Calibri"/>
                  </a:rPr>
                  <a:t>O</a:t>
                </a:r>
                <a:r>
                  <a:rPr sz="550">
                    <a:solidFill>
                      <a:schemeClr val="bg1"/>
                    </a:solidFill>
                    <a:latin typeface="Calibri"/>
                    <a:cs typeface="Calibri"/>
                  </a:rPr>
                  <a:t>R</a:t>
                </a:r>
                <a:r>
                  <a:rPr sz="550" spc="-9">
                    <a:solidFill>
                      <a:schemeClr val="bg1"/>
                    </a:solidFill>
                    <a:latin typeface="Calibri"/>
                    <a:cs typeface="Calibri"/>
                  </a:rPr>
                  <a:t>SA</a:t>
                </a:r>
                <a:r>
                  <a:rPr sz="550" spc="-2">
                    <a:solidFill>
                      <a:schemeClr val="bg1"/>
                    </a:solidFill>
                    <a:latin typeface="Calibri"/>
                    <a:cs typeface="Calibri"/>
                  </a:rPr>
                  <a:t>Y</a:t>
                </a:r>
                <a:r>
                  <a:rPr sz="550" spc="2">
                    <a:solidFill>
                      <a:schemeClr val="bg1"/>
                    </a:solidFill>
                    <a:latin typeface="Calibri"/>
                    <a:cs typeface="Calibri"/>
                  </a:rPr>
                  <a:t> </a:t>
                </a:r>
                <a:r>
                  <a:rPr sz="550" spc="-2">
                    <a:solidFill>
                      <a:schemeClr val="bg1"/>
                    </a:solidFill>
                    <a:latin typeface="Calibri"/>
                    <a:cs typeface="Calibri"/>
                  </a:rPr>
                  <a:t>c</a:t>
                </a:r>
                <a:r>
                  <a:rPr sz="550" spc="-5">
                    <a:solidFill>
                      <a:schemeClr val="bg1"/>
                    </a:solidFill>
                    <a:latin typeface="Calibri"/>
                    <a:cs typeface="Calibri"/>
                  </a:rPr>
                  <a:t>ede</a:t>
                </a:r>
                <a:r>
                  <a:rPr sz="550" spc="-2">
                    <a:solidFill>
                      <a:schemeClr val="bg1"/>
                    </a:solidFill>
                    <a:latin typeface="Calibri"/>
                    <a:cs typeface="Calibri"/>
                  </a:rPr>
                  <a:t>x</a:t>
                </a:r>
                <a:endParaRPr sz="550">
                  <a:solidFill>
                    <a:schemeClr val="bg1"/>
                  </a:solidFill>
                  <a:latin typeface="Calibri"/>
                  <a:cs typeface="Calibri"/>
                </a:endParaRPr>
              </a:p>
            </p:txBody>
          </p:sp>
          <p:cxnSp>
            <p:nvCxnSpPr>
              <p:cNvPr id="32" name="Connecteur droit 31"/>
              <p:cNvCxnSpPr>
                <a:cxnSpLocks/>
              </p:cNvCxnSpPr>
              <p:nvPr/>
            </p:nvCxnSpPr>
            <p:spPr bwMode="auto">
              <a:xfrm flipV="1">
                <a:off x="12879386" y="1214387"/>
                <a:ext cx="1847850" cy="3204"/>
              </a:xfrm>
              <a:prstGeom prst="line">
                <a:avLst/>
              </a:prstGeom>
              <a:ln w="28575">
                <a:no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bwMode="auto">
            <a:xfrm>
              <a:off x="11807078" y="1808026"/>
              <a:ext cx="795855" cy="293864"/>
            </a:xfrm>
            <a:prstGeom prst="rect">
              <a:avLst/>
            </a:prstGeom>
            <a:grpFill/>
          </p:spPr>
          <p:txBody>
            <a:bodyPr wrap="none">
              <a:spAutoFit/>
            </a:bodyPr>
            <a:lstStyle/>
            <a:p>
              <a:pPr>
                <a:defRPr/>
              </a:pPr>
              <a:r>
                <a:rPr lang="fr-FR" sz="500" i="1" spc="-5">
                  <a:solidFill>
                    <a:srgbClr val="FF6700"/>
                  </a:solidFill>
                  <a:cs typeface="Calibri"/>
                </a:rPr>
                <a:t> *Janvier 2023</a:t>
              </a:r>
              <a:endParaRPr lang="fr-FR" sz="500" i="1">
                <a:solidFill>
                  <a:srgbClr val="FF6700"/>
                </a:solidFill>
              </a:endParaRPr>
            </a:p>
          </p:txBody>
        </p:sp>
      </p:grpSp>
      <p:pic>
        <p:nvPicPr>
          <p:cNvPr id="18" name="Image 17"/>
          <p:cNvPicPr>
            <a:picLocks noChangeAspect="1"/>
          </p:cNvPicPr>
          <p:nvPr userDrawn="1"/>
        </p:nvPicPr>
        <p:blipFill>
          <a:blip r:embed="rId4"/>
          <a:stretch/>
        </p:blipFill>
        <p:spPr bwMode="auto">
          <a:xfrm>
            <a:off x="8522405" y="5387406"/>
            <a:ext cx="1892934" cy="39762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Map-ijclab">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6" y="0"/>
            <a:ext cx="10772420" cy="6059487"/>
          </a:xfrm>
          <a:prstGeom prst="rect">
            <a:avLst/>
          </a:prstGeom>
        </p:spPr>
      </p:pic>
      <p:sp>
        <p:nvSpPr>
          <p:cNvPr id="2" name="Titre 1"/>
          <p:cNvSpPr>
            <a:spLocks noGrp="1"/>
          </p:cNvSpPr>
          <p:nvPr>
            <p:ph type="title"/>
          </p:nvPr>
        </p:nvSpPr>
        <p:spPr bwMode="auto">
          <a:xfrm>
            <a:off x="2290043" y="149425"/>
            <a:ext cx="8208911" cy="432048"/>
          </a:xfrm>
        </p:spPr>
        <p:txBody>
          <a:bodyPr>
            <a:normAutofit/>
          </a:bodyPr>
          <a:lstStyle>
            <a:lvl1pPr>
              <a:defRPr lang="fr-FR" sz="2400" b="1">
                <a:solidFill>
                  <a:srgbClr val="00294B"/>
                </a:solidFill>
                <a:latin typeface="+mj-lt"/>
                <a:ea typeface="+mj-ea"/>
                <a:cs typeface="+mj-cs"/>
              </a:defRPr>
            </a:lvl1pPr>
          </a:lstStyle>
          <a:p>
            <a:pPr>
              <a:defRPr/>
            </a:pPr>
            <a:r>
              <a:rPr lang="fr-FR"/>
              <a:t>Modifiez le style du titre</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tro-slide-Welcome">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5" y="0"/>
            <a:ext cx="10772422" cy="6059487"/>
          </a:xfrm>
          <a:prstGeom prst="rect">
            <a:avLst/>
          </a:prstGeom>
        </p:spPr>
      </p:pic>
      <p:sp>
        <p:nvSpPr>
          <p:cNvPr id="3" name="Espace réservé du texte 2"/>
          <p:cNvSpPr>
            <a:spLocks noGrp="1"/>
          </p:cNvSpPr>
          <p:nvPr>
            <p:ph type="body" idx="1"/>
          </p:nvPr>
        </p:nvSpPr>
        <p:spPr bwMode="auto">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4" name="Espace réservé du contenu 3"/>
          <p:cNvSpPr>
            <a:spLocks noGrp="1"/>
          </p:cNvSpPr>
          <p:nvPr>
            <p:ph sz="half" idx="2" hasCustomPrompt="1"/>
          </p:nvPr>
        </p:nvSpPr>
        <p:spPr bwMode="auto">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6" name="Espace réservé du contenu 5"/>
          <p:cNvSpPr>
            <a:spLocks noGrp="1"/>
          </p:cNvSpPr>
          <p:nvPr>
            <p:ph sz="quarter" idx="4" hasCustomPrompt="1"/>
          </p:nvPr>
        </p:nvSpPr>
        <p:spPr bwMode="auto">
          <a:xfrm>
            <a:off x="5453063" y="2212975"/>
            <a:ext cx="4579937" cy="3255963"/>
          </a:xfrm>
        </p:spPr>
        <p:txBody>
          <a:bodyPr/>
          <a:lstStyle>
            <a:lvl1pPr marL="228600" indent="-228600">
              <a:defRPr lang="fr-FR" sz="2800">
                <a:solidFill>
                  <a:srgbClr val="FF6700"/>
                </a:solidFill>
                <a:latin typeface="+mn-lt"/>
                <a:ea typeface="+mn-ea"/>
                <a:cs typeface="+mn-cs"/>
              </a:defRPr>
            </a:lvl1pPr>
            <a:lvl2pPr marL="685800" indent="-228600">
              <a:defRPr lang="fr-FR" sz="2400">
                <a:solidFill>
                  <a:srgbClr val="00294B"/>
                </a:solidFill>
                <a:latin typeface="+mn-lt"/>
                <a:ea typeface="+mn-ea"/>
                <a:cs typeface="+mn-cs"/>
              </a:defRPr>
            </a:lvl2pPr>
            <a:lvl3pPr marL="1143000" indent="-228600">
              <a:defRPr lang="fr-FR" sz="200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a:lnSpc>
                <a:spcPct val="90000"/>
              </a:lnSpc>
              <a:spcBef>
                <a:spcPts val="1000"/>
              </a:spcBef>
              <a:buFont typeface="Arial"/>
              <a:buChar char="•"/>
              <a:defRPr/>
            </a:pPr>
            <a:r>
              <a:rPr lang="fr-FR"/>
              <a:t>Modifier les styles du texte du masque</a:t>
            </a:r>
            <a:endParaRPr/>
          </a:p>
          <a:p>
            <a:pPr marL="685800" lvl="1" indent="-228600" algn="l" defTabSz="914400">
              <a:lnSpc>
                <a:spcPct val="90000"/>
              </a:lnSpc>
              <a:spcBef>
                <a:spcPts val="500"/>
              </a:spcBef>
              <a:buFont typeface="Arial"/>
              <a:buChar char="•"/>
              <a:defRPr/>
            </a:pPr>
            <a:r>
              <a:rPr lang="fr-FR"/>
              <a:t>Deuxième niveau</a:t>
            </a:r>
            <a:endParaRPr/>
          </a:p>
          <a:p>
            <a:pPr marL="1143000" lvl="2" indent="-228600" algn="l" defTabSz="914400">
              <a:lnSpc>
                <a:spcPct val="90000"/>
              </a:lnSpc>
              <a:spcBef>
                <a:spcPts val="500"/>
              </a:spcBef>
              <a:buFont typeface="Arial"/>
              <a:buChar char="•"/>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tro-slide-fili-perso">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6" y="0"/>
            <a:ext cx="10772420" cy="6059487"/>
          </a:xfrm>
          <a:prstGeom prst="rect">
            <a:avLst/>
          </a:prstGeom>
        </p:spPr>
      </p:pic>
      <p:sp>
        <p:nvSpPr>
          <p:cNvPr id="3" name="Espace réservé du texte 2"/>
          <p:cNvSpPr>
            <a:spLocks noGrp="1"/>
          </p:cNvSpPr>
          <p:nvPr>
            <p:ph type="body" idx="1"/>
          </p:nvPr>
        </p:nvSpPr>
        <p:spPr bwMode="auto">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4" name="Espace réservé du contenu 3"/>
          <p:cNvSpPr>
            <a:spLocks noGrp="1"/>
          </p:cNvSpPr>
          <p:nvPr>
            <p:ph sz="half" idx="2" hasCustomPrompt="1"/>
          </p:nvPr>
        </p:nvSpPr>
        <p:spPr bwMode="auto">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6" name="Espace réservé du contenu 5"/>
          <p:cNvSpPr>
            <a:spLocks noGrp="1"/>
          </p:cNvSpPr>
          <p:nvPr>
            <p:ph sz="quarter" idx="4" hasCustomPrompt="1"/>
          </p:nvPr>
        </p:nvSpPr>
        <p:spPr bwMode="auto">
          <a:xfrm>
            <a:off x="5453063" y="2212975"/>
            <a:ext cx="4579937" cy="3255963"/>
          </a:xfrm>
        </p:spPr>
        <p:txBody>
          <a:bodyPr/>
          <a:lstStyle>
            <a:lvl1pPr marL="228600" indent="-228600">
              <a:defRPr lang="fr-FR" sz="2800">
                <a:solidFill>
                  <a:srgbClr val="FF6700"/>
                </a:solidFill>
                <a:latin typeface="+mn-lt"/>
                <a:ea typeface="+mn-ea"/>
                <a:cs typeface="+mn-cs"/>
              </a:defRPr>
            </a:lvl1pPr>
            <a:lvl2pPr marL="685800" indent="-228600">
              <a:defRPr lang="fr-FR" sz="2400">
                <a:solidFill>
                  <a:srgbClr val="00294B"/>
                </a:solidFill>
                <a:latin typeface="+mn-lt"/>
                <a:ea typeface="+mn-ea"/>
                <a:cs typeface="+mn-cs"/>
              </a:defRPr>
            </a:lvl2pPr>
            <a:lvl3pPr marL="1143000" indent="-228600">
              <a:defRPr lang="fr-FR" sz="200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a:lnSpc>
                <a:spcPct val="90000"/>
              </a:lnSpc>
              <a:spcBef>
                <a:spcPts val="1000"/>
              </a:spcBef>
              <a:buFont typeface="Arial"/>
              <a:buChar char="•"/>
              <a:defRPr/>
            </a:pPr>
            <a:r>
              <a:rPr lang="fr-FR"/>
              <a:t>Modifier les styles du texte du masque</a:t>
            </a:r>
            <a:endParaRPr/>
          </a:p>
          <a:p>
            <a:pPr marL="685800" lvl="1" indent="-228600" algn="l" defTabSz="914400">
              <a:lnSpc>
                <a:spcPct val="90000"/>
              </a:lnSpc>
              <a:spcBef>
                <a:spcPts val="500"/>
              </a:spcBef>
              <a:buFont typeface="Arial"/>
              <a:buChar char="•"/>
              <a:defRPr/>
            </a:pPr>
            <a:r>
              <a:rPr lang="fr-FR"/>
              <a:t>Deuxième niveau</a:t>
            </a:r>
            <a:endParaRPr/>
          </a:p>
          <a:p>
            <a:pPr marL="1143000" lvl="2" indent="-228600" algn="l" defTabSz="914400">
              <a:lnSpc>
                <a:spcPct val="90000"/>
              </a:lnSpc>
              <a:spcBef>
                <a:spcPts val="500"/>
              </a:spcBef>
              <a:buFont typeface="Arial"/>
              <a:buChar char="•"/>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1" name="Titre 1"/>
          <p:cNvSpPr>
            <a:spLocks noGrp="1"/>
          </p:cNvSpPr>
          <p:nvPr>
            <p:ph type="title"/>
          </p:nvPr>
        </p:nvSpPr>
        <p:spPr bwMode="auto">
          <a:xfrm>
            <a:off x="2290044" y="149425"/>
            <a:ext cx="5688632" cy="432048"/>
          </a:xfrm>
        </p:spPr>
        <p:txBody>
          <a:bodyPr>
            <a:normAutofit/>
          </a:bodyPr>
          <a:lstStyle>
            <a:lvl1pPr>
              <a:defRPr lang="fr-FR" sz="2400" b="1">
                <a:solidFill>
                  <a:srgbClr val="00294B"/>
                </a:solidFill>
                <a:latin typeface="+mj-lt"/>
                <a:ea typeface="+mj-ea"/>
                <a:cs typeface="+mj-cs"/>
              </a:defRPr>
            </a:lvl1pPr>
          </a:lstStyle>
          <a:p>
            <a:pPr>
              <a:defRPr/>
            </a:pPr>
            <a:r>
              <a:rPr lang="fr-FR"/>
              <a:t>Modifiez le style du titre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1_Intro-slide-perso">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6" y="0"/>
            <a:ext cx="10772420" cy="6059486"/>
          </a:xfrm>
          <a:prstGeom prst="rect">
            <a:avLst/>
          </a:prstGeom>
        </p:spPr>
      </p:pic>
      <p:sp>
        <p:nvSpPr>
          <p:cNvPr id="3" name="Espace réservé du texte 2"/>
          <p:cNvSpPr>
            <a:spLocks noGrp="1"/>
          </p:cNvSpPr>
          <p:nvPr>
            <p:ph type="body" idx="1"/>
          </p:nvPr>
        </p:nvSpPr>
        <p:spPr bwMode="auto">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4" name="Espace réservé du contenu 3"/>
          <p:cNvSpPr>
            <a:spLocks noGrp="1"/>
          </p:cNvSpPr>
          <p:nvPr>
            <p:ph sz="half" idx="2" hasCustomPrompt="1"/>
          </p:nvPr>
        </p:nvSpPr>
        <p:spPr bwMode="auto">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6" name="Espace réservé du contenu 5"/>
          <p:cNvSpPr>
            <a:spLocks noGrp="1"/>
          </p:cNvSpPr>
          <p:nvPr>
            <p:ph sz="quarter" idx="4" hasCustomPrompt="1"/>
          </p:nvPr>
        </p:nvSpPr>
        <p:spPr bwMode="auto">
          <a:xfrm>
            <a:off x="5453063" y="2212975"/>
            <a:ext cx="4579937" cy="3255963"/>
          </a:xfrm>
        </p:spPr>
        <p:txBody>
          <a:bodyPr/>
          <a:lstStyle>
            <a:lvl1pPr marL="228600" indent="-228600">
              <a:defRPr lang="fr-FR" sz="2800">
                <a:solidFill>
                  <a:srgbClr val="FF6700"/>
                </a:solidFill>
                <a:latin typeface="+mn-lt"/>
                <a:ea typeface="+mn-ea"/>
                <a:cs typeface="+mn-cs"/>
              </a:defRPr>
            </a:lvl1pPr>
            <a:lvl2pPr marL="685800" indent="-228600">
              <a:defRPr lang="fr-FR" sz="2400">
                <a:solidFill>
                  <a:srgbClr val="00294B"/>
                </a:solidFill>
                <a:latin typeface="+mn-lt"/>
                <a:ea typeface="+mn-ea"/>
                <a:cs typeface="+mn-cs"/>
              </a:defRPr>
            </a:lvl2pPr>
            <a:lvl3pPr marL="1143000" indent="-228600">
              <a:defRPr lang="fr-FR" sz="200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a:lnSpc>
                <a:spcPct val="90000"/>
              </a:lnSpc>
              <a:spcBef>
                <a:spcPts val="1000"/>
              </a:spcBef>
              <a:buFont typeface="Arial"/>
              <a:buChar char="•"/>
              <a:defRPr/>
            </a:pPr>
            <a:r>
              <a:rPr lang="fr-FR"/>
              <a:t>Modifier les styles du texte du masque</a:t>
            </a:r>
            <a:endParaRPr/>
          </a:p>
          <a:p>
            <a:pPr marL="685800" lvl="1" indent="-228600" algn="l" defTabSz="914400">
              <a:lnSpc>
                <a:spcPct val="90000"/>
              </a:lnSpc>
              <a:spcBef>
                <a:spcPts val="500"/>
              </a:spcBef>
              <a:buFont typeface="Arial"/>
              <a:buChar char="•"/>
              <a:defRPr/>
            </a:pPr>
            <a:r>
              <a:rPr lang="fr-FR"/>
              <a:t>Deuxième niveau</a:t>
            </a:r>
            <a:endParaRPr/>
          </a:p>
          <a:p>
            <a:pPr marL="1143000" lvl="2" indent="-228600" algn="l" defTabSz="914400">
              <a:lnSpc>
                <a:spcPct val="90000"/>
              </a:lnSpc>
              <a:spcBef>
                <a:spcPts val="500"/>
              </a:spcBef>
              <a:buFont typeface="Arial"/>
              <a:buChar char="•"/>
              <a:defRPr/>
            </a:pPr>
            <a:r>
              <a:rPr lang="fr-FR"/>
              <a:t>Troisième niveau</a:t>
            </a:r>
            <a:endParaRPr/>
          </a:p>
          <a:p>
            <a:pPr lvl="3">
              <a:defRPr/>
            </a:pPr>
            <a:r>
              <a:rPr lang="fr-FR"/>
              <a:t>Quatrième niveau</a:t>
            </a:r>
            <a:endParaRPr/>
          </a:p>
          <a:p>
            <a:pPr lvl="4">
              <a:defRPr/>
            </a:pPr>
            <a:r>
              <a:rPr lang="fr-FR"/>
              <a:t>Cinquième niveau</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
        <p:nvSpPr>
          <p:cNvPr id="11" name="Titre 1"/>
          <p:cNvSpPr>
            <a:spLocks noGrp="1"/>
          </p:cNvSpPr>
          <p:nvPr>
            <p:ph type="title"/>
          </p:nvPr>
        </p:nvSpPr>
        <p:spPr bwMode="auto">
          <a:xfrm>
            <a:off x="2290044" y="149425"/>
            <a:ext cx="5688632" cy="432048"/>
          </a:xfrm>
        </p:spPr>
        <p:txBody>
          <a:bodyPr>
            <a:normAutofit/>
          </a:bodyPr>
          <a:lstStyle>
            <a:lvl1pPr>
              <a:defRPr lang="fr-FR" sz="2400" b="1">
                <a:solidFill>
                  <a:srgbClr val="00294B"/>
                </a:solidFill>
                <a:latin typeface="+mj-lt"/>
                <a:ea typeface="+mj-ea"/>
                <a:cs typeface="+mj-cs"/>
              </a:defRPr>
            </a:lvl1pPr>
          </a:lstStyle>
          <a:p>
            <a:pPr>
              <a:defRPr/>
            </a:pPr>
            <a:r>
              <a:rPr lang="fr-FR"/>
              <a:t>Modifiez le style du titre</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slide-2-fili-tutelles">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6" y="0"/>
            <a:ext cx="10772420" cy="6059486"/>
          </a:xfrm>
          <a:prstGeom prst="rect">
            <a:avLst/>
          </a:prstGeom>
        </p:spPr>
      </p:pic>
      <p:sp>
        <p:nvSpPr>
          <p:cNvPr id="2" name="Titre 1"/>
          <p:cNvSpPr>
            <a:spLocks noGrp="1"/>
          </p:cNvSpPr>
          <p:nvPr>
            <p:ph type="title"/>
          </p:nvPr>
        </p:nvSpPr>
        <p:spPr bwMode="auto">
          <a:xfrm>
            <a:off x="2290044" y="149425"/>
            <a:ext cx="5688632" cy="432048"/>
          </a:xfrm>
        </p:spPr>
        <p:txBody>
          <a:bodyPr>
            <a:normAutofit/>
          </a:bodyPr>
          <a:lstStyle>
            <a:lvl1pPr>
              <a:defRPr sz="2400" b="1">
                <a:solidFill>
                  <a:srgbClr val="00294B"/>
                </a:solidFill>
              </a:defRPr>
            </a:lvl1pPr>
          </a:lstStyle>
          <a:p>
            <a:pPr>
              <a:defRPr/>
            </a:pPr>
            <a:r>
              <a:rPr lang="fr-FR"/>
              <a:t>Modifiez le style du titre</a:t>
            </a:r>
            <a:endParaRPr/>
          </a:p>
        </p:txBody>
      </p:sp>
      <p:sp>
        <p:nvSpPr>
          <p:cNvPr id="3" name="Espace réservé du texte 2"/>
          <p:cNvSpPr>
            <a:spLocks noGrp="1"/>
          </p:cNvSpPr>
          <p:nvPr>
            <p:ph type="body" idx="1"/>
          </p:nvPr>
        </p:nvSpPr>
        <p:spPr bwMode="auto">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4" name="Espace réservé du contenu 3"/>
          <p:cNvSpPr>
            <a:spLocks noGrp="1"/>
          </p:cNvSpPr>
          <p:nvPr>
            <p:ph sz="half" idx="2" hasCustomPrompt="1"/>
          </p:nvPr>
        </p:nvSpPr>
        <p:spPr bwMode="auto">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6" name="Espace réservé du contenu 5"/>
          <p:cNvSpPr>
            <a:spLocks noGrp="1"/>
          </p:cNvSpPr>
          <p:nvPr>
            <p:ph sz="quarter" idx="4" hasCustomPrompt="1"/>
          </p:nvPr>
        </p:nvSpPr>
        <p:spPr bwMode="auto">
          <a:xfrm>
            <a:off x="5453063" y="2212975"/>
            <a:ext cx="4579937" cy="3255963"/>
          </a:xfrm>
        </p:spPr>
        <p:txBody>
          <a:bodyPr/>
          <a:lstStyle>
            <a:lvl1pPr marL="228600" indent="-228600">
              <a:defRPr lang="fr-FR" sz="2800">
                <a:solidFill>
                  <a:srgbClr val="FF6700"/>
                </a:solidFill>
                <a:latin typeface="+mn-lt"/>
                <a:ea typeface="+mn-ea"/>
                <a:cs typeface="+mn-cs"/>
              </a:defRPr>
            </a:lvl1pPr>
            <a:lvl2pPr marL="685800" indent="-228600">
              <a:defRPr lang="fr-FR" sz="2400">
                <a:solidFill>
                  <a:srgbClr val="00294B"/>
                </a:solidFill>
                <a:latin typeface="+mn-lt"/>
                <a:ea typeface="+mn-ea"/>
                <a:cs typeface="+mn-cs"/>
              </a:defRPr>
            </a:lvl2pPr>
            <a:lvl3pPr marL="1143000" indent="-228600">
              <a:defRPr lang="fr-FR" sz="200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a:lnSpc>
                <a:spcPct val="90000"/>
              </a:lnSpc>
              <a:spcBef>
                <a:spcPts val="1000"/>
              </a:spcBef>
              <a:buFont typeface="Arial"/>
              <a:buChar char="•"/>
              <a:defRPr/>
            </a:pPr>
            <a:r>
              <a:rPr lang="fr-FR"/>
              <a:t>Modifier les styles du texte du masque</a:t>
            </a:r>
            <a:endParaRPr/>
          </a:p>
          <a:p>
            <a:pPr marL="685800" lvl="1" indent="-228600" algn="l" defTabSz="914400">
              <a:lnSpc>
                <a:spcPct val="90000"/>
              </a:lnSpc>
              <a:spcBef>
                <a:spcPts val="500"/>
              </a:spcBef>
              <a:buFont typeface="Arial"/>
              <a:buChar char="•"/>
              <a:defRPr/>
            </a:pPr>
            <a:r>
              <a:rPr lang="fr-FR"/>
              <a:t>Deuxième niveau</a:t>
            </a:r>
            <a:endParaRPr/>
          </a:p>
          <a:p>
            <a:pPr marL="1143000" lvl="2" indent="-228600" algn="l" defTabSz="914400">
              <a:lnSpc>
                <a:spcPct val="90000"/>
              </a:lnSpc>
              <a:spcBef>
                <a:spcPts val="500"/>
              </a:spcBef>
              <a:buFont typeface="Arial"/>
              <a:buChar char="•"/>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slide-2-fili">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7" y="0"/>
            <a:ext cx="10772418" cy="6059486"/>
          </a:xfrm>
          <a:prstGeom prst="rect">
            <a:avLst/>
          </a:prstGeom>
        </p:spPr>
      </p:pic>
      <p:sp>
        <p:nvSpPr>
          <p:cNvPr id="2" name="Titre 1"/>
          <p:cNvSpPr>
            <a:spLocks noGrp="1"/>
          </p:cNvSpPr>
          <p:nvPr>
            <p:ph type="title"/>
          </p:nvPr>
        </p:nvSpPr>
        <p:spPr bwMode="auto">
          <a:xfrm>
            <a:off x="2290044" y="149425"/>
            <a:ext cx="5688632" cy="432048"/>
          </a:xfrm>
        </p:spPr>
        <p:txBody>
          <a:bodyPr>
            <a:normAutofit/>
          </a:bodyPr>
          <a:lstStyle>
            <a:lvl1pPr>
              <a:defRPr sz="2400" b="1">
                <a:solidFill>
                  <a:srgbClr val="00294B"/>
                </a:solidFill>
              </a:defRPr>
            </a:lvl1pPr>
          </a:lstStyle>
          <a:p>
            <a:pPr>
              <a:defRPr/>
            </a:pPr>
            <a:r>
              <a:rPr lang="fr-FR"/>
              <a:t>Modifiez le style du titre</a:t>
            </a:r>
            <a:endParaRPr/>
          </a:p>
        </p:txBody>
      </p:sp>
      <p:sp>
        <p:nvSpPr>
          <p:cNvPr id="3" name="Espace réservé du texte 2"/>
          <p:cNvSpPr>
            <a:spLocks noGrp="1"/>
          </p:cNvSpPr>
          <p:nvPr>
            <p:ph type="body" idx="1"/>
          </p:nvPr>
        </p:nvSpPr>
        <p:spPr bwMode="auto">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4" name="Espace réservé du contenu 3"/>
          <p:cNvSpPr>
            <a:spLocks noGrp="1"/>
          </p:cNvSpPr>
          <p:nvPr>
            <p:ph sz="half" idx="2" hasCustomPrompt="1"/>
          </p:nvPr>
        </p:nvSpPr>
        <p:spPr bwMode="auto">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6" name="Espace réservé du contenu 5"/>
          <p:cNvSpPr>
            <a:spLocks noGrp="1"/>
          </p:cNvSpPr>
          <p:nvPr>
            <p:ph sz="quarter" idx="4" hasCustomPrompt="1"/>
          </p:nvPr>
        </p:nvSpPr>
        <p:spPr bwMode="auto">
          <a:xfrm>
            <a:off x="5453063" y="2212975"/>
            <a:ext cx="4579937" cy="3255963"/>
          </a:xfrm>
        </p:spPr>
        <p:txBody>
          <a:bodyPr/>
          <a:lstStyle>
            <a:lvl1pPr marL="228600" indent="-228600">
              <a:defRPr lang="fr-FR" sz="2800">
                <a:solidFill>
                  <a:srgbClr val="FF6700"/>
                </a:solidFill>
                <a:latin typeface="+mn-lt"/>
                <a:ea typeface="+mn-ea"/>
                <a:cs typeface="+mn-cs"/>
              </a:defRPr>
            </a:lvl1pPr>
            <a:lvl2pPr marL="685800" indent="-228600">
              <a:defRPr lang="fr-FR" sz="2400">
                <a:solidFill>
                  <a:srgbClr val="00294B"/>
                </a:solidFill>
                <a:latin typeface="+mn-lt"/>
                <a:ea typeface="+mn-ea"/>
                <a:cs typeface="+mn-cs"/>
              </a:defRPr>
            </a:lvl2pPr>
            <a:lvl3pPr marL="1143000" indent="-228600">
              <a:defRPr lang="fr-FR" sz="200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a:lnSpc>
                <a:spcPct val="90000"/>
              </a:lnSpc>
              <a:spcBef>
                <a:spcPts val="1000"/>
              </a:spcBef>
              <a:buFont typeface="Arial"/>
              <a:buChar char="•"/>
              <a:defRPr/>
            </a:pPr>
            <a:r>
              <a:rPr lang="fr-FR"/>
              <a:t>Modifier les styles du texte du masque</a:t>
            </a:r>
            <a:endParaRPr/>
          </a:p>
          <a:p>
            <a:pPr marL="685800" lvl="1" indent="-228600" algn="l" defTabSz="914400">
              <a:lnSpc>
                <a:spcPct val="90000"/>
              </a:lnSpc>
              <a:spcBef>
                <a:spcPts val="500"/>
              </a:spcBef>
              <a:buFont typeface="Arial"/>
              <a:buChar char="•"/>
              <a:defRPr/>
            </a:pPr>
            <a:r>
              <a:rPr lang="fr-FR"/>
              <a:t>Deuxième niveau</a:t>
            </a:r>
            <a:endParaRPr/>
          </a:p>
          <a:p>
            <a:pPr marL="1143000" lvl="2" indent="-228600" algn="l" defTabSz="914400">
              <a:lnSpc>
                <a:spcPct val="90000"/>
              </a:lnSpc>
              <a:spcBef>
                <a:spcPts val="500"/>
              </a:spcBef>
              <a:buFont typeface="Arial"/>
              <a:buChar char="•"/>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slide-2">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77" y="0"/>
            <a:ext cx="10772418" cy="6059485"/>
          </a:xfrm>
          <a:prstGeom prst="rect">
            <a:avLst/>
          </a:prstGeom>
        </p:spPr>
      </p:pic>
      <p:sp>
        <p:nvSpPr>
          <p:cNvPr id="2" name="Titre 1"/>
          <p:cNvSpPr>
            <a:spLocks noGrp="1"/>
          </p:cNvSpPr>
          <p:nvPr>
            <p:ph type="title"/>
          </p:nvPr>
        </p:nvSpPr>
        <p:spPr bwMode="auto">
          <a:xfrm>
            <a:off x="2290044" y="149425"/>
            <a:ext cx="5688632" cy="432048"/>
          </a:xfrm>
        </p:spPr>
        <p:txBody>
          <a:bodyPr>
            <a:normAutofit/>
          </a:bodyPr>
          <a:lstStyle>
            <a:lvl1pPr>
              <a:defRPr sz="2400" b="1">
                <a:solidFill>
                  <a:srgbClr val="00294B"/>
                </a:solidFill>
              </a:defRPr>
            </a:lvl1pPr>
          </a:lstStyle>
          <a:p>
            <a:pPr>
              <a:defRPr/>
            </a:pPr>
            <a:r>
              <a:rPr lang="fr-FR"/>
              <a:t>Modifiez le style du titre</a:t>
            </a:r>
            <a:endParaRPr/>
          </a:p>
        </p:txBody>
      </p:sp>
      <p:sp>
        <p:nvSpPr>
          <p:cNvPr id="3" name="Espace réservé du texte 2"/>
          <p:cNvSpPr>
            <a:spLocks noGrp="1"/>
          </p:cNvSpPr>
          <p:nvPr>
            <p:ph type="body" idx="1"/>
          </p:nvPr>
        </p:nvSpPr>
        <p:spPr bwMode="auto">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4" name="Espace réservé du contenu 3"/>
          <p:cNvSpPr>
            <a:spLocks noGrp="1"/>
          </p:cNvSpPr>
          <p:nvPr>
            <p:ph sz="half" idx="2" hasCustomPrompt="1"/>
          </p:nvPr>
        </p:nvSpPr>
        <p:spPr bwMode="auto">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6" name="Espace réservé du contenu 5"/>
          <p:cNvSpPr>
            <a:spLocks noGrp="1"/>
          </p:cNvSpPr>
          <p:nvPr>
            <p:ph sz="quarter" idx="4" hasCustomPrompt="1"/>
          </p:nvPr>
        </p:nvSpPr>
        <p:spPr bwMode="auto">
          <a:xfrm>
            <a:off x="5453063" y="2212975"/>
            <a:ext cx="4579937" cy="3255963"/>
          </a:xfrm>
        </p:spPr>
        <p:txBody>
          <a:bodyPr/>
          <a:lstStyle>
            <a:lvl1pPr marL="228600" indent="-228600">
              <a:defRPr lang="fr-FR" sz="2800">
                <a:solidFill>
                  <a:srgbClr val="FF6700"/>
                </a:solidFill>
                <a:latin typeface="+mn-lt"/>
                <a:ea typeface="+mn-ea"/>
                <a:cs typeface="+mn-cs"/>
              </a:defRPr>
            </a:lvl1pPr>
            <a:lvl2pPr marL="685800" indent="-228600">
              <a:defRPr lang="fr-FR" sz="2400">
                <a:solidFill>
                  <a:srgbClr val="00294B"/>
                </a:solidFill>
                <a:latin typeface="+mn-lt"/>
                <a:ea typeface="+mn-ea"/>
                <a:cs typeface="+mn-cs"/>
              </a:defRPr>
            </a:lvl2pPr>
            <a:lvl3pPr marL="1143000" indent="-228600">
              <a:defRPr lang="fr-FR" sz="200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a:lnSpc>
                <a:spcPct val="90000"/>
              </a:lnSpc>
              <a:spcBef>
                <a:spcPts val="1000"/>
              </a:spcBef>
              <a:buFont typeface="Arial"/>
              <a:buChar char="•"/>
              <a:defRPr/>
            </a:pPr>
            <a:r>
              <a:rPr lang="fr-FR"/>
              <a:t>Modifier les styles du texte du masque</a:t>
            </a:r>
            <a:endParaRPr/>
          </a:p>
          <a:p>
            <a:pPr marL="685800" lvl="1" indent="-228600" algn="l" defTabSz="914400">
              <a:lnSpc>
                <a:spcPct val="90000"/>
              </a:lnSpc>
              <a:spcBef>
                <a:spcPts val="500"/>
              </a:spcBef>
              <a:buFont typeface="Arial"/>
              <a:buChar char="•"/>
              <a:defRPr/>
            </a:pPr>
            <a:r>
              <a:rPr lang="fr-FR"/>
              <a:t>Deuxième niveau</a:t>
            </a:r>
            <a:endParaRPr/>
          </a:p>
          <a:p>
            <a:pPr marL="1143000" lvl="2" indent="-228600" algn="l" defTabSz="914400">
              <a:lnSpc>
                <a:spcPct val="90000"/>
              </a:lnSpc>
              <a:spcBef>
                <a:spcPts val="500"/>
              </a:spcBef>
              <a:buFont typeface="Arial"/>
              <a:buChar char="•"/>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a:xfrm>
            <a:off x="201812" y="5714820"/>
            <a:ext cx="2411556" cy="322263"/>
          </a:xfrm>
        </p:spPr>
        <p:txBody>
          <a:bodyPr/>
          <a:lstStyle>
            <a:lvl1pPr>
              <a:defRPr>
                <a:solidFill>
                  <a:schemeClr val="bg1"/>
                </a:solidFill>
              </a:defRPr>
            </a:lvl1pPr>
          </a:lstStyle>
          <a:p>
            <a:pPr>
              <a:defRPr/>
            </a:pPr>
            <a:r>
              <a:rPr lang="fr-FR"/>
              <a:t>21/12/2023</a:t>
            </a:r>
            <a:endParaRPr/>
          </a:p>
        </p:txBody>
      </p:sp>
      <p:sp>
        <p:nvSpPr>
          <p:cNvPr id="8" name="Espace réservé du pied de page 7"/>
          <p:cNvSpPr>
            <a:spLocks noGrp="1"/>
          </p:cNvSpPr>
          <p:nvPr>
            <p:ph type="ftr" sz="quarter" idx="11"/>
          </p:nvPr>
        </p:nvSpPr>
        <p:spPr bwMode="auto">
          <a:xfrm>
            <a:off x="2938116" y="5714820"/>
            <a:ext cx="4896544" cy="322263"/>
          </a:xfrm>
        </p:spPr>
        <p:txBody>
          <a:bodyPr/>
          <a:lstStyle>
            <a:lvl1pPr>
              <a:defRPr>
                <a:solidFill>
                  <a:schemeClr val="bg1"/>
                </a:solidFill>
              </a:defRPr>
            </a:lvl1pPr>
          </a:lstStyle>
          <a:p>
            <a:pPr>
              <a:defRPr/>
            </a:pPr>
            <a:r>
              <a:rPr lang="fr-FR"/>
              <a:t>AG Pôle de Physique des Accélérateurs</a:t>
            </a:r>
            <a:endParaRPr/>
          </a:p>
        </p:txBody>
      </p:sp>
      <p:sp>
        <p:nvSpPr>
          <p:cNvPr id="9" name="Espace réservé du numéro de diapositive 8"/>
          <p:cNvSpPr>
            <a:spLocks noGrp="1"/>
          </p:cNvSpPr>
          <p:nvPr>
            <p:ph type="sldNum" sz="quarter" idx="12"/>
          </p:nvPr>
        </p:nvSpPr>
        <p:spPr bwMode="auto">
          <a:xfrm>
            <a:off x="8159407" y="5714820"/>
            <a:ext cx="2422525" cy="322263"/>
          </a:xfrm>
        </p:spPr>
        <p:txBody>
          <a:bodyPr/>
          <a:lstStyle>
            <a:lvl1pPr>
              <a:defRPr>
                <a:solidFill>
                  <a:schemeClr val="bg1"/>
                </a:solidFill>
              </a:defRPr>
            </a:lvl1pPr>
          </a:lstStyle>
          <a:p>
            <a:pPr>
              <a:defRPr/>
            </a:pPr>
            <a:fld id="{77E71596-5F9D-49C5-9701-16B3CA54319D}" type="slidenum">
              <a:rPr lang="fr-FR"/>
              <a:t>‹N°›</a:t>
            </a:fld>
            <a:endParaRPr lang="fr-F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_rels/slideMaster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741363" y="322263"/>
            <a:ext cx="9290050" cy="1171575"/>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741363" y="1612900"/>
            <a:ext cx="9290050" cy="3844925"/>
          </a:xfrm>
          <a:prstGeom prst="rect">
            <a:avLst/>
          </a:prstGeom>
        </p:spPr>
        <p:txBody>
          <a:bodyPr vert="horz" lIns="91440" tIns="45720" rIns="91440" bIns="45720" rtlCol="0">
            <a:normAutofit/>
          </a:body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2"/>
          </p:nvPr>
        </p:nvSpPr>
        <p:spPr bwMode="auto">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fr-FR"/>
              <a:t>21/12/2023</a:t>
            </a:r>
            <a:endParaRPr/>
          </a:p>
        </p:txBody>
      </p:sp>
      <p:sp>
        <p:nvSpPr>
          <p:cNvPr id="5" name="Espace réservé du pied de page 4"/>
          <p:cNvSpPr>
            <a:spLocks noGrp="1"/>
          </p:cNvSpPr>
          <p:nvPr>
            <p:ph type="ftr" sz="quarter" idx="3"/>
          </p:nvPr>
        </p:nvSpPr>
        <p:spPr bwMode="auto">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fr-FR"/>
              <a:t>AG Pôle de Physique des Accélérateurs</a:t>
            </a:r>
            <a:endParaRPr/>
          </a:p>
        </p:txBody>
      </p:sp>
      <p:sp>
        <p:nvSpPr>
          <p:cNvPr id="6" name="Espace réservé du numéro de diapositive 5"/>
          <p:cNvSpPr>
            <a:spLocks noGrp="1"/>
          </p:cNvSpPr>
          <p:nvPr>
            <p:ph type="sldNum" sz="quarter" idx="4"/>
          </p:nvPr>
        </p:nvSpPr>
        <p:spPr bwMode="auto">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E71596-5F9D-49C5-9701-16B3CA54319D}" type="slidenum">
              <a:rPr lang="fr-F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1" ftr="1" hdr="0" sldNum="1"/>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741363" y="322263"/>
            <a:ext cx="9290050" cy="1171575"/>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741363" y="1612900"/>
            <a:ext cx="9290050" cy="3844925"/>
          </a:xfrm>
          <a:prstGeom prst="rect">
            <a:avLst/>
          </a:prstGeom>
        </p:spPr>
        <p:txBody>
          <a:bodyPr vert="horz" lIns="91440" tIns="45720" rIns="91440" bIns="45720" rtlCol="0">
            <a:normAutofit/>
          </a:body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2"/>
          </p:nvPr>
        </p:nvSpPr>
        <p:spPr bwMode="auto">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fr-FR"/>
              <a:t>21/12/2023</a:t>
            </a:r>
            <a:endParaRPr/>
          </a:p>
        </p:txBody>
      </p:sp>
      <p:sp>
        <p:nvSpPr>
          <p:cNvPr id="5" name="Espace réservé du pied de page 4"/>
          <p:cNvSpPr>
            <a:spLocks noGrp="1"/>
          </p:cNvSpPr>
          <p:nvPr>
            <p:ph type="ftr" sz="quarter" idx="3"/>
          </p:nvPr>
        </p:nvSpPr>
        <p:spPr bwMode="auto">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fr-FR"/>
              <a:t>AG Pôle de Physique des Accélérateurs</a:t>
            </a:r>
            <a:endParaRPr/>
          </a:p>
        </p:txBody>
      </p:sp>
      <p:sp>
        <p:nvSpPr>
          <p:cNvPr id="6" name="Espace réservé du numéro de diapositive 5"/>
          <p:cNvSpPr>
            <a:spLocks noGrp="1"/>
          </p:cNvSpPr>
          <p:nvPr>
            <p:ph type="sldNum" sz="quarter" idx="4"/>
          </p:nvPr>
        </p:nvSpPr>
        <p:spPr bwMode="auto">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126CF9F-CC6A-4010-A70A-E16F699FA027}" type="slidenum">
              <a:rPr lang="fr-F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dt="1" ftr="1" hdr="0" sldNum="1"/>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0.jp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4.jpg"/><Relationship Id="rId4" Type="http://schemas.openxmlformats.org/officeDocument/2006/relationships/image" Target="../media/image35.jp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image" Target="../media/image38.png"/><Relationship Id="rId6" Type="http://schemas.openxmlformats.org/officeDocument/2006/relationships/image" Target="../media/image39.jp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4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4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5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57.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3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3226147" y="253074"/>
            <a:ext cx="5400600" cy="904462"/>
          </a:xfrm>
        </p:spPr>
        <p:txBody>
          <a:bodyPr>
            <a:normAutofit/>
          </a:bodyPr>
          <a:lstStyle/>
          <a:p>
            <a:pPr>
              <a:lnSpc>
                <a:spcPct val="100000"/>
              </a:lnSpc>
              <a:defRPr/>
            </a:pPr>
            <a:r>
              <a:rPr lang="fr-FR" sz="3200" b="1">
                <a:latin typeface="Calibri"/>
              </a:rPr>
              <a:t>Pôle Physique Accélérateurs</a:t>
            </a:r>
            <a:endParaRPr/>
          </a:p>
        </p:txBody>
      </p:sp>
      <p:sp>
        <p:nvSpPr>
          <p:cNvPr id="3" name="Sous-titre 2"/>
          <p:cNvSpPr>
            <a:spLocks noGrp="1"/>
          </p:cNvSpPr>
          <p:nvPr>
            <p:ph type="subTitle" idx="1"/>
          </p:nvPr>
        </p:nvSpPr>
        <p:spPr bwMode="auto">
          <a:xfrm>
            <a:off x="325427" y="4485134"/>
            <a:ext cx="10101520" cy="776858"/>
          </a:xfrm>
        </p:spPr>
        <p:txBody>
          <a:bodyPr>
            <a:normAutofit fontScale="77500" lnSpcReduction="20000"/>
          </a:bodyPr>
          <a:lstStyle/>
          <a:p>
            <a:pPr>
              <a:defRPr/>
            </a:pPr>
            <a:r>
              <a:rPr lang="fr-FR" sz="3500">
                <a:solidFill>
                  <a:schemeClr val="bg1"/>
                </a:solidFill>
              </a:rPr>
              <a:t>Assemblée Générale du Pôle de Physique Accélérateurs</a:t>
            </a:r>
            <a:endParaRPr/>
          </a:p>
          <a:p>
            <a:pPr>
              <a:defRPr/>
            </a:pPr>
            <a:r>
              <a:rPr lang="fr-FR" sz="2900">
                <a:solidFill>
                  <a:schemeClr val="bg1"/>
                </a:solidFill>
              </a:rPr>
              <a:t>21 Décembre 2023</a:t>
            </a:r>
            <a:endParaRPr sz="2900"/>
          </a:p>
        </p:txBody>
      </p:sp>
      <p:sp>
        <p:nvSpPr>
          <p:cNvPr id="4" name="AutoShape 2" descr="http://wpwww.ijclab.in2p3.fr/portail-ijclab/wp-content/uploads/sites/12/2020/01/logo-provisoire@0.5x.png"/>
          <p:cNvSpPr>
            <a:spLocks noChangeArrowheads="1" noChangeAspect="1"/>
          </p:cNvSpPr>
          <p:nvPr/>
        </p:nvSpPr>
        <p:spPr bwMode="auto">
          <a:xfrm>
            <a:off x="56108" y="-120629"/>
            <a:ext cx="269319" cy="269311"/>
          </a:xfrm>
          <a:prstGeom prst="rect">
            <a:avLst/>
          </a:prstGeom>
          <a:noFill/>
        </p:spPr>
        <p:txBody>
          <a:bodyPr vert="horz" wrap="square" lIns="80787" tIns="40394" rIns="80787" bIns="40394" numCol="1" anchor="t" anchorCtr="0" compatLnSpc="1">
            <a:prstTxWarp prst="textNoShape"/>
          </a:bodyPr>
          <a:lstStyle/>
          <a:p>
            <a:pPr>
              <a:defRPr/>
            </a:pPr>
            <a:endParaRPr lang="fr-FR"/>
          </a:p>
        </p:txBody>
      </p:sp>
      <p:sp>
        <p:nvSpPr>
          <p:cNvPr id="7" name="AutoShape 4" descr="http://wpwww.ijclab.in2p3.fr/portail-ijclab/wp-content/uploads/sites/12/2020/01/logo-provisoire@0.5x.png"/>
          <p:cNvSpPr>
            <a:spLocks noChangeArrowheads="1" noChangeAspect="1"/>
          </p:cNvSpPr>
          <p:nvPr/>
        </p:nvSpPr>
        <p:spPr bwMode="auto">
          <a:xfrm>
            <a:off x="190768" y="14026"/>
            <a:ext cx="269319" cy="269311"/>
          </a:xfrm>
          <a:prstGeom prst="rect">
            <a:avLst/>
          </a:prstGeom>
          <a:noFill/>
        </p:spPr>
        <p:txBody>
          <a:bodyPr vert="horz" wrap="square" lIns="80787" tIns="40394" rIns="80787" bIns="40394" numCol="1" anchor="t" anchorCtr="0" compatLnSpc="1">
            <a:prstTxWarp prst="textNoShape"/>
          </a:bodyPr>
          <a:lstStyle/>
          <a:p>
            <a:pPr>
              <a:defRPr/>
            </a:pPr>
            <a:endParaRPr lang="fr-FR"/>
          </a:p>
        </p:txBody>
      </p:sp>
      <p:pic>
        <p:nvPicPr>
          <p:cNvPr id="9" name="Image 8"/>
          <p:cNvPicPr>
            <a:picLocks noChangeAspect="1"/>
          </p:cNvPicPr>
          <p:nvPr/>
        </p:nvPicPr>
        <p:blipFill>
          <a:blip r:embed="rId3"/>
          <a:stretch/>
        </p:blipFill>
        <p:spPr bwMode="auto">
          <a:xfrm>
            <a:off x="8986787" y="148681"/>
            <a:ext cx="1632092" cy="1232335"/>
          </a:xfrm>
          <a:prstGeom prst="rect">
            <a:avLst/>
          </a:prstGeom>
        </p:spPr>
      </p:pic>
      <p:grpSp>
        <p:nvGrpSpPr>
          <p:cNvPr id="8" name="Groupe 7"/>
          <p:cNvGrpSpPr/>
          <p:nvPr/>
        </p:nvGrpSpPr>
        <p:grpSpPr bwMode="auto">
          <a:xfrm>
            <a:off x="3951951" y="1661592"/>
            <a:ext cx="3666684" cy="2418195"/>
            <a:chOff x="879286" y="727410"/>
            <a:chExt cx="4283231" cy="2087190"/>
          </a:xfrm>
        </p:grpSpPr>
        <p:pic>
          <p:nvPicPr>
            <p:cNvPr id="10" name="Image 9" descr="Une image contenant capture d’écran, Bleu électrique, obscurité, léger&#10;&#10;Description générée automatiquement"/>
            <p:cNvPicPr>
              <a:picLocks noChangeAspect="1"/>
            </p:cNvPicPr>
            <p:nvPr/>
          </p:nvPicPr>
          <p:blipFill>
            <a:blip r:embed="rId4"/>
            <a:srcRect l="0" t="0" r="0" b="26563"/>
            <a:stretch/>
          </p:blipFill>
          <p:spPr bwMode="auto">
            <a:xfrm>
              <a:off x="879286" y="727410"/>
              <a:ext cx="4283231" cy="2087190"/>
            </a:xfrm>
            <a:prstGeom prst="rect">
              <a:avLst/>
            </a:prstGeom>
          </p:spPr>
        </p:pic>
        <p:sp>
          <p:nvSpPr>
            <p:cNvPr id="11" name="ZoneTexte 10"/>
            <p:cNvSpPr txBox="1"/>
            <p:nvPr/>
          </p:nvSpPr>
          <p:spPr bwMode="auto">
            <a:xfrm>
              <a:off x="977574" y="1459110"/>
              <a:ext cx="629206" cy="319923"/>
            </a:xfrm>
            <a:prstGeom prst="rect">
              <a:avLst/>
            </a:prstGeom>
            <a:noFill/>
          </p:spPr>
          <p:txBody>
            <a:bodyPr wrap="none" rtlCol="0">
              <a:spAutoFit/>
            </a:bodyPr>
            <a:lstStyle/>
            <a:p>
              <a:pPr>
                <a:defRPr/>
              </a:pPr>
              <a:r>
                <a:rPr lang="en-GB" sz="1200">
                  <a:solidFill>
                    <a:srgbClr val="FD5AF0"/>
                  </a:solidFill>
                </a:rPr>
                <a:t>laser</a:t>
              </a:r>
              <a:endParaRPr/>
            </a:p>
          </p:txBody>
        </p:sp>
        <p:cxnSp>
          <p:nvCxnSpPr>
            <p:cNvPr id="12" name="Connecteur droit avec flèche 11"/>
            <p:cNvCxnSpPr>
              <a:cxnSpLocks/>
            </p:cNvCxnSpPr>
            <p:nvPr/>
          </p:nvCxnSpPr>
          <p:spPr bwMode="auto">
            <a:xfrm>
              <a:off x="971759" y="1846136"/>
              <a:ext cx="1254369" cy="0"/>
            </a:xfrm>
            <a:prstGeom prst="straightConnector1">
              <a:avLst/>
            </a:prstGeom>
            <a:ln w="19050">
              <a:solidFill>
                <a:srgbClr val="FD5AF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bwMode="auto">
            <a:xfrm>
              <a:off x="2487023" y="1197501"/>
              <a:ext cx="945681" cy="319923"/>
            </a:xfrm>
            <a:prstGeom prst="rect">
              <a:avLst/>
            </a:prstGeom>
            <a:noFill/>
          </p:spPr>
          <p:txBody>
            <a:bodyPr wrap="none" rtlCol="0">
              <a:spAutoFit/>
            </a:bodyPr>
            <a:lstStyle/>
            <a:p>
              <a:pPr>
                <a:defRPr/>
              </a:pPr>
              <a:r>
                <a:rPr lang="en-GB" sz="1200">
                  <a:solidFill>
                    <a:srgbClr val="00B0F0"/>
                  </a:solidFill>
                </a:rPr>
                <a:t>injection</a:t>
              </a:r>
              <a:endParaRPr/>
            </a:p>
          </p:txBody>
        </p:sp>
        <p:cxnSp>
          <p:nvCxnSpPr>
            <p:cNvPr id="14" name="Connecteur droit avec flèche 13"/>
            <p:cNvCxnSpPr>
              <a:cxnSpLocks/>
            </p:cNvCxnSpPr>
            <p:nvPr/>
          </p:nvCxnSpPr>
          <p:spPr bwMode="auto">
            <a:xfrm>
              <a:off x="2895169" y="1447246"/>
              <a:ext cx="655789" cy="12962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bwMode="auto">
            <a:xfrm>
              <a:off x="2317615" y="2458486"/>
              <a:ext cx="1233343" cy="319923"/>
            </a:xfrm>
            <a:prstGeom prst="rect">
              <a:avLst/>
            </a:prstGeom>
            <a:noFill/>
            <a:ln>
              <a:noFill/>
            </a:ln>
          </p:spPr>
          <p:txBody>
            <a:bodyPr wrap="none" rtlCol="0">
              <a:spAutoFit/>
            </a:bodyPr>
            <a:lstStyle/>
            <a:p>
              <a:pPr>
                <a:defRPr/>
              </a:pPr>
              <a:r>
                <a:rPr lang="en-GB" sz="1200">
                  <a:solidFill>
                    <a:schemeClr val="accent4"/>
                  </a:solidFill>
                </a:rPr>
                <a:t>acceleration</a:t>
              </a:r>
              <a:endParaRPr/>
            </a:p>
          </p:txBody>
        </p:sp>
        <p:cxnSp>
          <p:nvCxnSpPr>
            <p:cNvPr id="16" name="Connecteur droit avec flèche 15"/>
            <p:cNvCxnSpPr>
              <a:cxnSpLocks/>
              <a:stCxn id="15" idx="0"/>
            </p:cNvCxnSpPr>
            <p:nvPr/>
          </p:nvCxnSpPr>
          <p:spPr bwMode="auto">
            <a:xfrm flipV="1">
              <a:off x="2934287" y="1896789"/>
              <a:ext cx="729185" cy="56169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bwMode="auto">
            <a:xfrm>
              <a:off x="3897492" y="2458486"/>
              <a:ext cx="1195533" cy="319923"/>
            </a:xfrm>
            <a:prstGeom prst="rect">
              <a:avLst/>
            </a:prstGeom>
            <a:noFill/>
            <a:ln>
              <a:noFill/>
            </a:ln>
          </p:spPr>
          <p:txBody>
            <a:bodyPr wrap="none" rtlCol="0">
              <a:spAutoFit/>
            </a:bodyPr>
            <a:lstStyle/>
            <a:p>
              <a:pPr>
                <a:defRPr/>
              </a:pPr>
              <a:r>
                <a:rPr lang="en-GB" sz="1200">
                  <a:solidFill>
                    <a:schemeClr val="accent2">
                      <a:lumMod val="40000"/>
                      <a:lumOff val="60000"/>
                    </a:schemeClr>
                  </a:solidFill>
                </a:rPr>
                <a:t>Plasma lens</a:t>
              </a:r>
              <a:endParaRPr/>
            </a:p>
          </p:txBody>
        </p:sp>
        <p:cxnSp>
          <p:nvCxnSpPr>
            <p:cNvPr id="18" name="Connecteur droit avec flèche 17"/>
            <p:cNvCxnSpPr>
              <a:cxnSpLocks/>
              <a:stCxn id="17" idx="0"/>
            </p:cNvCxnSpPr>
            <p:nvPr/>
          </p:nvCxnSpPr>
          <p:spPr bwMode="auto">
            <a:xfrm flipH="1" flipV="1">
              <a:off x="4068016" y="1896789"/>
              <a:ext cx="427243" cy="56169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cxnSpLocks/>
            </p:cNvCxnSpPr>
            <p:nvPr/>
          </p:nvCxnSpPr>
          <p:spPr bwMode="auto">
            <a:xfrm>
              <a:off x="4588748" y="1846136"/>
              <a:ext cx="312759" cy="0"/>
            </a:xfrm>
            <a:prstGeom prst="straightConnector1">
              <a:avLst/>
            </a:prstGeom>
            <a:ln>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bwMode="auto">
            <a:xfrm>
              <a:off x="4666201" y="1535379"/>
              <a:ext cx="427243" cy="355471"/>
            </a:xfrm>
            <a:prstGeom prst="rect">
              <a:avLst/>
            </a:prstGeom>
            <a:noFill/>
          </p:spPr>
          <p:txBody>
            <a:bodyPr wrap="none" rtlCol="0">
              <a:spAutoFit/>
            </a:bodyPr>
            <a:lstStyle/>
            <a:p>
              <a:pPr>
                <a:defRPr/>
              </a:pPr>
              <a:r>
                <a:rPr lang="en-GB" sz="1400">
                  <a:solidFill>
                    <a:schemeClr val="accent4">
                      <a:lumMod val="20000"/>
                      <a:lumOff val="80000"/>
                    </a:schemeClr>
                  </a:solidFill>
                </a:rPr>
                <a:t>e-</a:t>
              </a:r>
              <a:endParaRPr/>
            </a:p>
          </p:txBody>
        </p:sp>
      </p:grpSp>
      <p:pic>
        <p:nvPicPr>
          <p:cNvPr id="30" name="Image 29"/>
          <p:cNvPicPr>
            <a:picLocks noChangeAspect="1"/>
          </p:cNvPicPr>
          <p:nvPr/>
        </p:nvPicPr>
        <p:blipFill>
          <a:blip r:embed="rId5"/>
          <a:stretch/>
        </p:blipFill>
        <p:spPr bwMode="auto">
          <a:xfrm>
            <a:off x="207571" y="1661591"/>
            <a:ext cx="3594640" cy="2435773"/>
          </a:xfrm>
          <a:prstGeom prst="rect">
            <a:avLst/>
          </a:prstGeom>
        </p:spPr>
      </p:pic>
      <p:pic>
        <p:nvPicPr>
          <p:cNvPr id="31" name="Image 30"/>
          <p:cNvPicPr>
            <a:picLocks noChangeAspect="1"/>
          </p:cNvPicPr>
          <p:nvPr/>
        </p:nvPicPr>
        <p:blipFill>
          <a:blip r:embed="rId6"/>
          <a:stretch/>
        </p:blipFill>
        <p:spPr bwMode="auto">
          <a:xfrm>
            <a:off x="1281931" y="437456"/>
            <a:ext cx="1800200" cy="688312"/>
          </a:xfrm>
          <a:prstGeom prst="rect">
            <a:avLst/>
          </a:prstGeom>
        </p:spPr>
      </p:pic>
      <p:pic>
        <p:nvPicPr>
          <p:cNvPr id="34" name="Image 33"/>
          <p:cNvPicPr>
            <a:picLocks noChangeAspect="1"/>
          </p:cNvPicPr>
          <p:nvPr/>
        </p:nvPicPr>
        <p:blipFill>
          <a:blip r:embed="rId7"/>
          <a:stretch/>
        </p:blipFill>
        <p:spPr bwMode="auto">
          <a:xfrm>
            <a:off x="7828898" y="1651796"/>
            <a:ext cx="2742065" cy="2493430"/>
          </a:xfrm>
          <a:prstGeom prst="rect">
            <a:avLst/>
          </a:prstGeom>
        </p:spPr>
      </p:pic>
      <p:pic>
        <p:nvPicPr>
          <p:cNvPr id="39" name="Image 38"/>
          <p:cNvPicPr>
            <a:picLocks noChangeAspect="1"/>
          </p:cNvPicPr>
          <p:nvPr/>
        </p:nvPicPr>
        <p:blipFill>
          <a:blip r:embed="rId8"/>
          <a:stretch/>
        </p:blipFill>
        <p:spPr bwMode="auto">
          <a:xfrm>
            <a:off x="129802" y="321171"/>
            <a:ext cx="1052389" cy="105238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Le Pôle de Physique des Accélérateurs</a:t>
            </a:r>
            <a:endParaRPr/>
          </a:p>
        </p:txBody>
      </p:sp>
      <p:sp>
        <p:nvSpPr>
          <p:cNvPr id="9" name="Rectangle 8"/>
          <p:cNvSpPr/>
          <p:nvPr/>
        </p:nvSpPr>
        <p:spPr bwMode="auto">
          <a:xfrm>
            <a:off x="157302" y="837655"/>
            <a:ext cx="10722183" cy="4968218"/>
          </a:xfrm>
          <a:prstGeom prst="rect">
            <a:avLst/>
          </a:prstGeom>
        </p:spPr>
        <p:txBody>
          <a:bodyPr wrap="square">
            <a:spAutoFit/>
          </a:bodyPr>
          <a:lstStyle/>
          <a:p>
            <a:pPr algn="just">
              <a:spcAft>
                <a:spcPts val="600"/>
              </a:spcAft>
              <a:tabLst>
                <a:tab pos="5738813" algn="l"/>
              </a:tabLst>
              <a:defRPr/>
            </a:pPr>
            <a:r>
              <a:rPr lang="fr-FR" b="1">
                <a:solidFill>
                  <a:srgbClr val="7030A0"/>
                </a:solidFill>
                <a:latin typeface="Calibri"/>
              </a:rPr>
              <a:t>Le Comité de Pilotage du Pôle (COPIL): l’organe de direction du Pôle Accélérateurs</a:t>
            </a:r>
            <a:endParaRPr/>
          </a:p>
          <a:p>
            <a:pPr algn="just">
              <a:spcAft>
                <a:spcPts val="600"/>
              </a:spcAft>
              <a:tabLst>
                <a:tab pos="5738813" algn="l"/>
              </a:tabLst>
              <a:defRPr/>
            </a:pPr>
            <a:r>
              <a:rPr lang="fr-FR" sz="1800" b="1">
                <a:solidFill>
                  <a:srgbClr val="0000FF"/>
                </a:solidFill>
                <a:latin typeface="Calibri"/>
              </a:rPr>
              <a:t>Composition :</a:t>
            </a:r>
            <a:endParaRPr/>
          </a:p>
          <a:p>
            <a:pPr marL="283879" indent="-283879">
              <a:spcAft>
                <a:spcPts val="600"/>
              </a:spcAft>
              <a:buFont typeface="Wingdings"/>
              <a:buChar char="Ø"/>
              <a:defRPr/>
            </a:pPr>
            <a:r>
              <a:rPr lang="fr-FR" sz="1800" b="1">
                <a:latin typeface="Calibri"/>
              </a:rPr>
              <a:t>Le DSA et ses Adjoints</a:t>
            </a:r>
            <a:endParaRPr lang="fr-FR" sz="1800">
              <a:latin typeface="Calibri"/>
            </a:endParaRPr>
          </a:p>
          <a:p>
            <a:pPr marL="283879" indent="-283879">
              <a:spcAft>
                <a:spcPts val="600"/>
              </a:spcAft>
              <a:buFont typeface="Wingdings"/>
              <a:buChar char="Ø"/>
              <a:defRPr/>
            </a:pPr>
            <a:r>
              <a:rPr lang="fr-FR" sz="1800" b="1">
                <a:latin typeface="Calibri"/>
              </a:rPr>
              <a:t>Les responsables d’équipe et de service</a:t>
            </a:r>
            <a:endParaRPr/>
          </a:p>
          <a:p>
            <a:pPr marL="283879" indent="-283879">
              <a:spcAft>
                <a:spcPts val="600"/>
              </a:spcAft>
              <a:buFont typeface="Wingdings"/>
              <a:buChar char="Ø"/>
              <a:defRPr/>
            </a:pPr>
            <a:r>
              <a:rPr lang="fr-FR" sz="1800" b="1">
                <a:latin typeface="Calibri"/>
              </a:rPr>
              <a:t>Le responsable opérationnel de la plateforme Vide &amp; Surface</a:t>
            </a:r>
            <a:endParaRPr/>
          </a:p>
          <a:p>
            <a:pPr marL="283879" indent="-283879">
              <a:spcAft>
                <a:spcPts val="600"/>
              </a:spcAft>
              <a:buFont typeface="Wingdings"/>
              <a:buChar char="Ø"/>
              <a:defRPr/>
            </a:pPr>
            <a:r>
              <a:rPr lang="fr-FR" sz="1800" b="1">
                <a:latin typeface="Calibri"/>
              </a:rPr>
              <a:t>Invités permanents : responsables opérationnel des plateformes LaseriX et Supratech</a:t>
            </a:r>
            <a:endParaRPr/>
          </a:p>
          <a:p>
            <a:pPr>
              <a:spcAft>
                <a:spcPts val="600"/>
              </a:spcAft>
              <a:defRPr/>
            </a:pPr>
            <a:r>
              <a:rPr lang="fr-FR" sz="1800" b="1">
                <a:solidFill>
                  <a:srgbClr val="0000FF"/>
                </a:solidFill>
                <a:latin typeface="Calibri"/>
              </a:rPr>
              <a:t>Missions : </a:t>
            </a:r>
            <a:endParaRPr/>
          </a:p>
          <a:p>
            <a:pPr marL="283879" indent="-283879" algn="just">
              <a:spcAft>
                <a:spcPts val="600"/>
              </a:spcAft>
              <a:buFont typeface="Wingdings"/>
              <a:buChar char="Ø"/>
              <a:tabLst>
                <a:tab pos="5738813" algn="l"/>
              </a:tabLst>
              <a:defRPr/>
            </a:pPr>
            <a:r>
              <a:rPr lang="fr-FR" sz="1800" b="1">
                <a:latin typeface="Calibri"/>
              </a:rPr>
              <a:t>Définir la stratégie scientifique du pôle</a:t>
            </a:r>
            <a:endParaRPr/>
          </a:p>
          <a:p>
            <a:pPr marL="283879" indent="-283879" algn="just">
              <a:spcAft>
                <a:spcPts val="599"/>
              </a:spcAft>
              <a:buFont typeface="Wingdings"/>
              <a:buChar char="Ø"/>
              <a:tabLst>
                <a:tab pos="5738812" algn="l"/>
              </a:tabLst>
              <a:defRPr/>
            </a:pPr>
            <a:r>
              <a:rPr lang="fr-FR" sz="1800" b="1">
                <a:latin typeface="Calibri"/>
              </a:rPr>
              <a:t>Gérer les ressources humaines (embauches permanents, CDD/Post-Doc, stages, thèses, avancements, primes...) </a:t>
            </a:r>
            <a:r>
              <a:rPr lang="fr-FR" sz="1800" b="1" i="0" u="none" strike="noStrike" cap="none" spc="0">
                <a:solidFill>
                  <a:schemeClr val="tx1"/>
                </a:solidFill>
                <a:latin typeface="Calibri"/>
                <a:ea typeface="Calibri"/>
                <a:cs typeface="Calibri"/>
              </a:rPr>
              <a:t>et financières</a:t>
            </a:r>
            <a:r>
              <a:rPr lang="fr-FR" sz="1800" b="1">
                <a:latin typeface="Calibri"/>
              </a:rPr>
              <a:t> (demandes AP, suivi des budgets) </a:t>
            </a:r>
            <a:endParaRPr/>
          </a:p>
          <a:p>
            <a:pPr marL="283879" indent="-283879" algn="just">
              <a:spcAft>
                <a:spcPts val="599"/>
              </a:spcAft>
              <a:buFont typeface="Wingdings"/>
              <a:buChar char="Ø"/>
              <a:tabLst>
                <a:tab pos="5738812" algn="l"/>
              </a:tabLst>
              <a:defRPr/>
            </a:pPr>
            <a:r>
              <a:rPr lang="fr-FR" sz="1800" b="1">
                <a:latin typeface="Calibri"/>
              </a:rPr>
              <a:t>Suivre et accompagner les projets (suivi en COPIL, préparation des CODEC, QA/QC...)</a:t>
            </a:r>
            <a:endParaRPr/>
          </a:p>
          <a:p>
            <a:pPr>
              <a:spcAft>
                <a:spcPts val="599"/>
              </a:spcAft>
              <a:defRPr/>
            </a:pPr>
            <a:r>
              <a:rPr lang="fr-FR" sz="2000" b="1" i="0" u="none" strike="noStrike" cap="none" spc="0">
                <a:solidFill>
                  <a:srgbClr val="0000FF"/>
                </a:solidFill>
                <a:latin typeface="Calibri"/>
                <a:ea typeface="Calibri"/>
                <a:cs typeface="Calibri"/>
              </a:rPr>
              <a:t>Quand : les jeudi tous les 15 jours</a:t>
            </a:r>
            <a:endParaRPr sz="2000" b="1">
              <a:solidFill>
                <a:srgbClr val="0000FF"/>
              </a:solidFill>
              <a:latin typeface="Calibri"/>
            </a:endParaRPr>
          </a:p>
          <a:p>
            <a:pPr algn="just">
              <a:spcAft>
                <a:spcPts val="598"/>
              </a:spcAft>
              <a:tabLst>
                <a:tab pos="5738811" algn="l"/>
              </a:tabLst>
              <a:defRPr/>
            </a:pPr>
            <a:endParaRPr/>
          </a:p>
          <a:p>
            <a:pPr algn="just">
              <a:spcAft>
                <a:spcPts val="598"/>
              </a:spcAft>
              <a:tabLst>
                <a:tab pos="5738811" algn="l"/>
              </a:tabLst>
              <a:defRPr/>
            </a:pPr>
            <a:endParaRPr/>
          </a:p>
        </p:txBody>
      </p:sp>
      <p:sp>
        <p:nvSpPr>
          <p:cNvPr id="13" name="Espace réservé du pied de page 3"/>
          <p:cNvSpPr>
            <a:spLocks noGrp="1"/>
          </p:cNvSpPr>
          <p:nvPr>
            <p:ph type="ftr" sz="quarter" idx="11"/>
          </p:nvPr>
        </p:nvSpPr>
        <p:spPr bwMode="auto">
          <a:xfrm>
            <a:off x="2938116" y="5714820"/>
            <a:ext cx="4896544"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4" name="Espace réservé du numéro de diapositive 4"/>
          <p:cNvSpPr>
            <a:spLocks noGrp="1"/>
          </p:cNvSpPr>
          <p:nvPr>
            <p:ph type="sldNum" sz="quarter" idx="12"/>
          </p:nvPr>
        </p:nvSpPr>
        <p:spPr bwMode="auto">
          <a:xfrm>
            <a:off x="8159407" y="5714820"/>
            <a:ext cx="2422525" cy="322263"/>
          </a:xfrm>
        </p:spPr>
        <p:txBody>
          <a:bodyPr/>
          <a:lstStyle/>
          <a:p>
            <a:pPr>
              <a:defRPr/>
            </a:pPr>
            <a:fld id="{77E71596-5F9D-49C5-9701-16B3CA54319D}" type="slidenum">
              <a:rPr lang="fr-FR" b="1"/>
              <a:t>10</a:t>
            </a:fld>
            <a:endParaRPr lang="fr-FR" b="1"/>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 name="Titre 8"/>
          <p:cNvSpPr>
            <a:spLocks noGrp="1"/>
          </p:cNvSpPr>
          <p:nvPr>
            <p:ph type="title"/>
          </p:nvPr>
        </p:nvSpPr>
        <p:spPr bwMode="auto">
          <a:xfrm>
            <a:off x="2002010" y="149425"/>
            <a:ext cx="5904657" cy="432048"/>
          </a:xfrm>
        </p:spPr>
        <p:txBody>
          <a:bodyPr/>
          <a:lstStyle/>
          <a:p>
            <a:pPr algn="ctr">
              <a:defRPr/>
            </a:pPr>
            <a:r>
              <a:rPr lang="fr-FR">
                <a:latin typeface="Calibri"/>
              </a:rPr>
              <a:t>Mouvements 2023</a:t>
            </a:r>
            <a:endParaRPr/>
          </a:p>
        </p:txBody>
      </p:sp>
      <p:pic>
        <p:nvPicPr>
          <p:cNvPr id="7" name="Picture 2" descr="Afficher l'image d'origine"/>
          <p:cNvPicPr>
            <a:picLocks noChangeAspect="1" noChangeArrowheads="1"/>
          </p:cNvPicPr>
          <p:nvPr/>
        </p:nvPicPr>
        <p:blipFill>
          <a:blip r:embed="rId3"/>
          <a:srcRect l="1299" t="8641" r="1283" b="22229"/>
          <a:stretch/>
        </p:blipFill>
        <p:spPr bwMode="auto">
          <a:xfrm>
            <a:off x="448998" y="1607692"/>
            <a:ext cx="5765783" cy="3075084"/>
          </a:xfrm>
          <a:prstGeom prst="rect">
            <a:avLst/>
          </a:prstGeom>
          <a:noFill/>
        </p:spPr>
      </p:pic>
      <p:sp>
        <p:nvSpPr>
          <p:cNvPr id="1058649853" name="Espace réservé du pied de page 3"/>
          <p:cNvSpPr>
            <a:spLocks noGrp="1"/>
          </p:cNvSpPr>
          <p:nvPr>
            <p:ph type="ftr" sz="quarter" idx="11"/>
          </p:nvPr>
        </p:nvSpPr>
        <p:spPr bwMode="auto">
          <a:xfrm>
            <a:off x="2938115" y="5714820"/>
            <a:ext cx="4896543"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939474976" name="Espace réservé du numéro de diapositive 4"/>
          <p:cNvSpPr>
            <a:spLocks noGrp="1"/>
          </p:cNvSpPr>
          <p:nvPr>
            <p:ph type="sldNum" sz="quarter" idx="12"/>
          </p:nvPr>
        </p:nvSpPr>
        <p:spPr bwMode="auto">
          <a:xfrm>
            <a:off x="8159406" y="5714820"/>
            <a:ext cx="2422524" cy="322263"/>
          </a:xfrm>
        </p:spPr>
        <p:txBody>
          <a:bodyPr/>
          <a:lstStyle/>
          <a:p>
            <a:pPr>
              <a:defRPr/>
            </a:pPr>
            <a:fld id="{6CE7416F-1FE9-1501-ACB1-47A44FF73E75}" type="slidenum">
              <a:rPr lang="fr-FR" b="1"/>
              <a:t>11</a:t>
            </a:fld>
            <a:endParaRPr lang="fr-FR" b="1"/>
          </a:p>
        </p:txBody>
      </p:sp>
      <p:pic>
        <p:nvPicPr>
          <p:cNvPr id="1925698407" name="Image 1925698406"/>
          <p:cNvPicPr>
            <a:picLocks noChangeAspect="1"/>
          </p:cNvPicPr>
          <p:nvPr/>
        </p:nvPicPr>
        <p:blipFill>
          <a:blip r:embed="rId4"/>
          <a:stretch/>
        </p:blipFill>
        <p:spPr bwMode="auto">
          <a:xfrm>
            <a:off x="6498480" y="1607692"/>
            <a:ext cx="3599664" cy="3061823"/>
          </a:xfrm>
          <a:prstGeom prst="rect">
            <a:avLst/>
          </a:prstGeom>
        </p:spPr>
      </p:pic>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Nouveaux entrants 2023</a:t>
            </a:r>
            <a:endParaRPr/>
          </a:p>
        </p:txBody>
      </p:sp>
      <p:sp>
        <p:nvSpPr>
          <p:cNvPr id="9" name="Text Box 18"/>
          <p:cNvSpPr txBox="1">
            <a:spLocks noChangeArrowheads="1"/>
          </p:cNvSpPr>
          <p:nvPr/>
        </p:nvSpPr>
        <p:spPr bwMode="auto">
          <a:xfrm>
            <a:off x="417835" y="978470"/>
            <a:ext cx="5328591" cy="3419426"/>
          </a:xfrm>
          <a:prstGeom prst="rect">
            <a:avLst/>
          </a:prstGeom>
          <a:noFill/>
          <a:ln w="9525">
            <a:noFill/>
            <a:miter lim="800000"/>
            <a:headEnd/>
            <a:tailEnd/>
          </a:ln>
        </p:spPr>
        <p:txBody>
          <a:bodyPr/>
          <a:lstStyle/>
          <a:p>
            <a:pPr>
              <a:spcBef>
                <a:spcPts val="1500"/>
              </a:spcBef>
              <a:spcAft>
                <a:spcPts val="800"/>
              </a:spcAft>
              <a:defRPr/>
            </a:pPr>
            <a:r>
              <a:rPr lang="fr-FR" sz="1400" b="1" u="sng">
                <a:solidFill>
                  <a:srgbClr val="000000"/>
                </a:solidFill>
                <a:latin typeface="Calibri"/>
                <a:ea typeface="Calibri"/>
                <a:cs typeface="Calibri"/>
              </a:rPr>
              <a:t>Arrivées depuis la dernière AG :</a:t>
            </a:r>
            <a:endParaRPr/>
          </a:p>
          <a:p>
            <a:pPr>
              <a:spcBef>
                <a:spcPts val="1500"/>
              </a:spcBef>
              <a:spcAft>
                <a:spcPts val="800"/>
              </a:spcAft>
              <a:defRPr/>
            </a:pPr>
            <a:endParaRPr lang="fr-FR" sz="1400" b="1" u="sng">
              <a:solidFill>
                <a:srgbClr val="000000"/>
              </a:solidFill>
              <a:latin typeface="Calibri"/>
              <a:ea typeface="Calibri"/>
              <a:cs typeface="Calibri"/>
            </a:endParaRPr>
          </a:p>
          <a:p>
            <a:pPr marL="342899" lvl="0" indent="-249750">
              <a:spcAft>
                <a:spcPts val="797"/>
              </a:spcAft>
              <a:buFont typeface="Arial"/>
              <a:buChar char="•"/>
              <a:defRPr/>
            </a:pPr>
            <a:r>
              <a:rPr lang="fr-FR" sz="1400" b="1" i="0" u="none" strike="noStrike" cap="none" spc="0">
                <a:solidFill>
                  <a:srgbClr val="FF0000"/>
                </a:solidFill>
                <a:latin typeface="Calibri"/>
                <a:ea typeface="Times New Roman"/>
                <a:cs typeface="Calibri"/>
              </a:rPr>
              <a:t>Raphaël ROUX</a:t>
            </a:r>
            <a:r>
              <a:rPr lang="fr-FR" sz="1400" b="0" i="0" u="none" strike="noStrike" cap="none" spc="0">
                <a:solidFill>
                  <a:schemeClr val="tx1"/>
                </a:solidFill>
                <a:latin typeface="Calibri"/>
                <a:ea typeface="Times New Roman"/>
                <a:cs typeface="Calibri"/>
              </a:rPr>
              <a:t>,</a:t>
            </a:r>
            <a:r>
              <a:rPr lang="fr-FR" sz="1400" b="0" i="0" u="none" strike="noStrike" cap="none" spc="0">
                <a:solidFill>
                  <a:schemeClr val="tx1"/>
                </a:solidFill>
                <a:latin typeface="Calibri"/>
                <a:ea typeface="Calibri"/>
                <a:cs typeface="Calibri"/>
              </a:rPr>
              <a:t> IR</a:t>
            </a:r>
            <a:r>
              <a:rPr lang="fr-FR" sz="1400" b="0" i="0" u="none" strike="noStrike" cap="none" spc="0">
                <a:solidFill>
                  <a:schemeClr val="tx1"/>
                </a:solidFill>
                <a:latin typeface="Calibri"/>
                <a:ea typeface="Times New Roman"/>
                <a:cs typeface="Calibri"/>
              </a:rPr>
              <a:t>,</a:t>
            </a:r>
            <a:r>
              <a:rPr lang="fr-FR" sz="1400" b="0" i="0" u="none" strike="noStrike" cap="none" spc="0">
                <a:solidFill>
                  <a:schemeClr val="tx1"/>
                </a:solidFill>
                <a:latin typeface="Calibri"/>
                <a:ea typeface="Calibri"/>
                <a:cs typeface="Calibri"/>
              </a:rPr>
              <a:t> </a:t>
            </a:r>
            <a:r>
              <a:rPr lang="fr-FR" sz="1400" b="0" i="0" u="none" strike="noStrike" cap="none" spc="0">
                <a:solidFill>
                  <a:schemeClr val="tx1"/>
                </a:solidFill>
                <a:latin typeface="Calibri"/>
                <a:ea typeface="Times New Roman"/>
                <a:cs typeface="Calibri"/>
              </a:rPr>
              <a:t>RF, 10/2022, NOEMI</a:t>
            </a:r>
            <a:endParaRPr/>
          </a:p>
          <a:p>
            <a:pPr marL="342898" lvl="0" indent="-249750">
              <a:spcAft>
                <a:spcPts val="796"/>
              </a:spcAft>
              <a:buFont typeface="Arial"/>
              <a:buChar char="•"/>
              <a:defRPr/>
            </a:pPr>
            <a:r>
              <a:rPr lang="fr-FR" sz="1400" b="1" i="0" u="none" strike="noStrike" cap="none" spc="0">
                <a:solidFill>
                  <a:srgbClr val="FF0000"/>
                </a:solidFill>
                <a:latin typeface="Calibri"/>
                <a:ea typeface="Times New Roman"/>
                <a:cs typeface="Calibri"/>
              </a:rPr>
              <a:t>Julien MICHAUD</a:t>
            </a:r>
            <a:r>
              <a:rPr lang="fr-FR" sz="1400" b="0" i="0" u="none" strike="noStrike" cap="none" spc="0">
                <a:solidFill>
                  <a:schemeClr val="tx1"/>
                </a:solidFill>
                <a:latin typeface="Calibri"/>
                <a:ea typeface="Times New Roman"/>
                <a:cs typeface="Calibri"/>
              </a:rPr>
              <a:t>, CR, BIMP, 10/2022</a:t>
            </a:r>
            <a:endParaRPr sz="1400"/>
          </a:p>
          <a:p>
            <a:pPr marL="342898" lvl="0" indent="-249750">
              <a:spcAft>
                <a:spcPts val="796"/>
              </a:spcAft>
              <a:buFont typeface="Arial"/>
              <a:buChar char="•"/>
              <a:defRPr/>
            </a:pPr>
            <a:r>
              <a:rPr lang="fr-FR" sz="1400" b="0" i="0" u="none" strike="noStrike" cap="none" spc="0">
                <a:solidFill>
                  <a:srgbClr val="FF0000"/>
                </a:solidFill>
                <a:latin typeface="Calibri"/>
                <a:ea typeface="Times New Roman"/>
                <a:cs typeface="Calibri"/>
              </a:rPr>
              <a:t>J</a:t>
            </a:r>
            <a:r>
              <a:rPr lang="fr-FR" sz="1400" b="1" i="0" u="none" strike="noStrike" cap="none" spc="0">
                <a:solidFill>
                  <a:srgbClr val="FF0000"/>
                </a:solidFill>
                <a:latin typeface="Calibri"/>
                <a:ea typeface="Calibri"/>
                <a:cs typeface="Calibri"/>
              </a:rPr>
              <a:t>onathan YEMANE</a:t>
            </a:r>
            <a:r>
              <a:rPr lang="fr-FR" sz="1400" b="0" i="0" u="none" strike="noStrike" cap="none" spc="0">
                <a:solidFill>
                  <a:schemeClr val="tx1"/>
                </a:solidFill>
                <a:latin typeface="Calibri"/>
                <a:ea typeface="Times New Roman"/>
                <a:cs typeface="Calibri"/>
              </a:rPr>
              <a:t>, CDD-IE,</a:t>
            </a:r>
            <a:r>
              <a:rPr lang="fr-FR" sz="1400" b="0" i="0" u="none" strike="noStrike" cap="none" spc="0">
                <a:solidFill>
                  <a:schemeClr val="tx1"/>
                </a:solidFill>
                <a:latin typeface="Calibri"/>
                <a:ea typeface="Calibri"/>
                <a:cs typeface="Calibri"/>
              </a:rPr>
              <a:t> </a:t>
            </a:r>
            <a:r>
              <a:rPr lang="fr-FR" sz="1400" b="0" i="0" u="none" strike="noStrike" cap="none" spc="0">
                <a:solidFill>
                  <a:schemeClr val="tx1"/>
                </a:solidFill>
                <a:latin typeface="Calibri"/>
                <a:ea typeface="Times New Roman"/>
                <a:cs typeface="Calibri"/>
              </a:rPr>
              <a:t>Vide &amp; Surfaces, 12/2022</a:t>
            </a:r>
            <a:endParaRPr/>
          </a:p>
          <a:p>
            <a:pPr marL="342898" lvl="0" indent="-249750">
              <a:spcAft>
                <a:spcPts val="796"/>
              </a:spcAft>
              <a:buFont typeface="Arial"/>
              <a:buChar char="•"/>
              <a:defRPr/>
            </a:pPr>
            <a:r>
              <a:rPr lang="fr-FR" sz="1400" b="1" i="0" u="none" strike="noStrike" cap="none" spc="0">
                <a:solidFill>
                  <a:srgbClr val="FF0000"/>
                </a:solidFill>
                <a:latin typeface="Calibri"/>
                <a:ea typeface="Times New Roman"/>
                <a:cs typeface="Calibri"/>
              </a:rPr>
              <a:t>Thibaut GERARDIN</a:t>
            </a:r>
            <a:r>
              <a:rPr lang="fr-FR" sz="1400" b="0" i="0" u="none" strike="noStrike" cap="none" spc="0">
                <a:solidFill>
                  <a:schemeClr val="tx1"/>
                </a:solidFill>
                <a:latin typeface="Calibri"/>
                <a:ea typeface="Times New Roman"/>
                <a:cs typeface="Calibri"/>
              </a:rPr>
              <a:t>,</a:t>
            </a:r>
            <a:r>
              <a:rPr lang="fr-FR" sz="1400" b="0" i="0" u="none" strike="noStrike" cap="none" spc="0">
                <a:solidFill>
                  <a:schemeClr val="tx1"/>
                </a:solidFill>
                <a:latin typeface="Calibri"/>
                <a:ea typeface="Calibri"/>
                <a:cs typeface="Calibri"/>
              </a:rPr>
              <a:t> AI</a:t>
            </a:r>
            <a:r>
              <a:rPr lang="fr-FR" sz="1400" b="0" i="0" u="none" strike="noStrike" cap="none" spc="0">
                <a:solidFill>
                  <a:schemeClr val="tx1"/>
                </a:solidFill>
                <a:latin typeface="Calibri"/>
                <a:ea typeface="Times New Roman"/>
                <a:cs typeface="Calibri"/>
              </a:rPr>
              <a:t>,</a:t>
            </a:r>
            <a:r>
              <a:rPr lang="fr-FR" sz="1400" b="0" i="0" u="none" strike="noStrike" cap="none" spc="0">
                <a:solidFill>
                  <a:schemeClr val="tx1"/>
                </a:solidFill>
                <a:latin typeface="Calibri"/>
                <a:ea typeface="Calibri"/>
                <a:cs typeface="Calibri"/>
              </a:rPr>
              <a:t> </a:t>
            </a:r>
            <a:r>
              <a:rPr lang="fr-FR" sz="1400" b="0" i="0" u="none" strike="noStrike" cap="none" spc="0">
                <a:solidFill>
                  <a:schemeClr val="tx1"/>
                </a:solidFill>
                <a:latin typeface="Calibri"/>
                <a:ea typeface="Times New Roman"/>
                <a:cs typeface="Calibri"/>
              </a:rPr>
              <a:t>Vide &amp; Surfaces, 12/2022, Concours CNRS</a:t>
            </a:r>
            <a:endParaRPr sz="1400" b="0" i="0" u="none" strike="noStrike" cap="none" spc="0">
              <a:solidFill>
                <a:schemeClr val="tx1"/>
              </a:solidFill>
              <a:latin typeface="Calibri"/>
              <a:ea typeface="Times New Roman"/>
              <a:cs typeface="Calibri"/>
            </a:endParaRPr>
          </a:p>
          <a:p>
            <a:pPr marL="342899" lvl="0" indent="-249750">
              <a:spcAft>
                <a:spcPts val="799"/>
              </a:spcAft>
              <a:buFont typeface="Arial"/>
              <a:buChar char="•"/>
              <a:defRPr/>
            </a:pPr>
            <a:r>
              <a:rPr lang="fr-FR" sz="1400" b="1" i="0" u="none" strike="noStrike" cap="none" spc="0">
                <a:solidFill>
                  <a:srgbClr val="FF0000"/>
                </a:solidFill>
                <a:latin typeface="Calibri"/>
                <a:ea typeface="Times New Roman"/>
                <a:cs typeface="Calibri"/>
              </a:rPr>
              <a:t>Akira MIYAZAKI</a:t>
            </a:r>
            <a:r>
              <a:rPr lang="fr-FR" sz="1400" b="0" i="0" u="none" strike="noStrike" cap="none" spc="0">
                <a:solidFill>
                  <a:schemeClr val="tx1"/>
                </a:solidFill>
                <a:latin typeface="Calibri"/>
                <a:ea typeface="Times New Roman"/>
                <a:cs typeface="Calibri"/>
              </a:rPr>
              <a:t>,</a:t>
            </a:r>
            <a:r>
              <a:rPr lang="fr-FR" sz="1400" b="0" i="0" u="none" strike="noStrike" cap="none" spc="0">
                <a:solidFill>
                  <a:schemeClr val="tx1"/>
                </a:solidFill>
                <a:latin typeface="Calibri"/>
                <a:ea typeface="Calibri"/>
                <a:cs typeface="Calibri"/>
              </a:rPr>
              <a:t> IR</a:t>
            </a:r>
            <a:r>
              <a:rPr lang="fr-FR" sz="1400" b="0" i="0" u="none" strike="noStrike" cap="none" spc="0">
                <a:solidFill>
                  <a:schemeClr val="tx1"/>
                </a:solidFill>
                <a:latin typeface="Calibri"/>
                <a:ea typeface="Times New Roman"/>
                <a:cs typeface="Calibri"/>
              </a:rPr>
              <a:t>,</a:t>
            </a:r>
            <a:r>
              <a:rPr lang="fr-FR" sz="1400" b="0" i="0" u="none" strike="noStrike" cap="none" spc="0">
                <a:solidFill>
                  <a:schemeClr val="tx1"/>
                </a:solidFill>
                <a:latin typeface="Calibri"/>
                <a:ea typeface="Calibri"/>
                <a:cs typeface="Calibri"/>
              </a:rPr>
              <a:t> </a:t>
            </a:r>
            <a:r>
              <a:rPr lang="fr-FR" sz="1400" b="0" i="0" u="none" strike="noStrike" cap="none" spc="0">
                <a:solidFill>
                  <a:schemeClr val="tx1"/>
                </a:solidFill>
                <a:latin typeface="Calibri"/>
                <a:ea typeface="Times New Roman"/>
                <a:cs typeface="Calibri"/>
              </a:rPr>
              <a:t>RF, 02/2023, Concours CNRS</a:t>
            </a:r>
            <a:endParaRPr/>
          </a:p>
          <a:p>
            <a:pPr marL="342898" lvl="0" indent="-249750">
              <a:spcAft>
                <a:spcPts val="797"/>
              </a:spcAft>
              <a:buFont typeface="Arial"/>
              <a:buChar char="•"/>
              <a:defRPr/>
            </a:pPr>
            <a:r>
              <a:rPr lang="fr-FR" sz="1400" b="1" u="none" strike="noStrike" cap="none" spc="0">
                <a:solidFill>
                  <a:srgbClr val="FF0000"/>
                </a:solidFill>
                <a:latin typeface="Calibri"/>
                <a:ea typeface="Times New Roman"/>
                <a:cs typeface="Calibri"/>
              </a:rPr>
              <a:t>Randy OLLIER</a:t>
            </a:r>
            <a:r>
              <a:rPr lang="fr-FR" sz="1400" b="0" u="none" strike="noStrike" cap="none" spc="0">
                <a:solidFill>
                  <a:schemeClr val="tx1"/>
                </a:solidFill>
                <a:latin typeface="Calibri"/>
                <a:ea typeface="Times New Roman"/>
                <a:cs typeface="Calibri"/>
              </a:rPr>
              <a:t>, </a:t>
            </a:r>
            <a:r>
              <a:rPr lang="fr-FR" sz="1400">
                <a:latin typeface="Calibri"/>
                <a:ea typeface="Times New Roman"/>
                <a:cs typeface="Calibri"/>
              </a:rPr>
              <a:t>P</a:t>
            </a:r>
            <a:r>
              <a:rPr lang="fr-FR" sz="1400" b="0" u="none" strike="noStrike" cap="none" spc="0">
                <a:solidFill>
                  <a:schemeClr val="tx1"/>
                </a:solidFill>
                <a:latin typeface="Calibri"/>
                <a:ea typeface="Times New Roman"/>
                <a:cs typeface="Calibri"/>
              </a:rPr>
              <a:t>ost-doc, MAVERICS, 04/2023</a:t>
            </a:r>
            <a:endParaRPr sz="1400" b="0" u="none" strike="noStrike" cap="none" spc="0">
              <a:solidFill>
                <a:schemeClr val="tx1"/>
              </a:solidFill>
              <a:latin typeface="Calibri"/>
              <a:ea typeface="Times New Roman"/>
              <a:cs typeface="Calibri"/>
            </a:endParaRPr>
          </a:p>
          <a:p>
            <a:pPr marL="342899" lvl="0" indent="-249750">
              <a:spcAft>
                <a:spcPts val="797"/>
              </a:spcAft>
              <a:buFont typeface="Arial"/>
              <a:buChar char="•"/>
              <a:defRPr/>
            </a:pPr>
            <a:r>
              <a:rPr lang="fr-FR" sz="1400" b="1" i="0" u="none" strike="noStrike" cap="none" spc="0">
                <a:solidFill>
                  <a:srgbClr val="FF0000"/>
                </a:solidFill>
                <a:latin typeface="Calibri"/>
                <a:ea typeface="Times New Roman"/>
                <a:cs typeface="Calibri"/>
              </a:rPr>
              <a:t>Rémy THOËR</a:t>
            </a:r>
            <a:r>
              <a:rPr lang="fr-FR" sz="1400" b="0" i="0" u="none" strike="noStrike" cap="none" spc="0">
                <a:solidFill>
                  <a:schemeClr val="tx1"/>
                </a:solidFill>
                <a:latin typeface="Calibri"/>
                <a:ea typeface="Times New Roman"/>
                <a:cs typeface="Calibri"/>
              </a:rPr>
              <a:t>,</a:t>
            </a:r>
            <a:r>
              <a:rPr lang="fr-FR" sz="1400" b="0" i="0" u="none" strike="noStrike" cap="none" spc="0">
                <a:solidFill>
                  <a:schemeClr val="tx1"/>
                </a:solidFill>
                <a:latin typeface="Calibri"/>
                <a:ea typeface="Calibri"/>
                <a:cs typeface="Calibri"/>
              </a:rPr>
              <a:t> IR</a:t>
            </a:r>
            <a:r>
              <a:rPr lang="fr-FR" sz="1400" b="0" i="0" u="none" strike="noStrike" cap="none" spc="0">
                <a:solidFill>
                  <a:schemeClr val="tx1"/>
                </a:solidFill>
                <a:latin typeface="Calibri"/>
                <a:ea typeface="Times New Roman"/>
                <a:cs typeface="Calibri"/>
              </a:rPr>
              <a:t>,</a:t>
            </a:r>
            <a:r>
              <a:rPr lang="fr-FR" sz="1400" b="0" i="0" u="none" strike="noStrike" cap="none" spc="0">
                <a:solidFill>
                  <a:schemeClr val="tx1"/>
                </a:solidFill>
                <a:latin typeface="Calibri"/>
                <a:ea typeface="Calibri"/>
                <a:cs typeface="Calibri"/>
              </a:rPr>
              <a:t> </a:t>
            </a:r>
            <a:r>
              <a:rPr lang="fr-FR" sz="1400" b="0" i="0" u="none" strike="noStrike" cap="none" spc="0">
                <a:solidFill>
                  <a:schemeClr val="tx1"/>
                </a:solidFill>
                <a:latin typeface="Calibri"/>
                <a:ea typeface="Times New Roman"/>
                <a:cs typeface="Calibri"/>
              </a:rPr>
              <a:t>Cryo, 12/2023, Concours CNRS</a:t>
            </a:r>
            <a:endParaRPr sz="1400" b="0" i="0" u="none" strike="noStrike" cap="none" spc="0">
              <a:solidFill>
                <a:schemeClr val="tx1"/>
              </a:solidFill>
              <a:latin typeface="Calibri"/>
              <a:ea typeface="Times New Roman"/>
              <a:cs typeface="Calibri"/>
            </a:endParaRPr>
          </a:p>
          <a:p>
            <a:pPr marL="342899" lvl="0" indent="-249750">
              <a:spcAft>
                <a:spcPts val="797"/>
              </a:spcAft>
              <a:buFont typeface="Arial"/>
              <a:buChar char="•"/>
              <a:defRPr/>
            </a:pPr>
            <a:r>
              <a:rPr lang="fr-FR" sz="1400" b="1" i="0" u="none" strike="noStrike" cap="none" spc="0">
                <a:solidFill>
                  <a:srgbClr val="FF0000"/>
                </a:solidFill>
                <a:latin typeface="Calibri"/>
                <a:ea typeface="Times New Roman"/>
                <a:cs typeface="Calibri"/>
              </a:rPr>
              <a:t>Olivier FROSSARD</a:t>
            </a:r>
            <a:r>
              <a:rPr lang="fr-FR" sz="1400" b="0" i="0" u="none" strike="noStrike" cap="none" spc="0">
                <a:solidFill>
                  <a:schemeClr val="tx1"/>
                </a:solidFill>
                <a:latin typeface="Calibri"/>
                <a:ea typeface="Times New Roman"/>
                <a:cs typeface="Calibri"/>
              </a:rPr>
              <a:t>, AI, RF, 12/2023, Concours CNRS</a:t>
            </a:r>
            <a:endParaRPr/>
          </a:p>
          <a:p>
            <a:pPr marL="342898" marR="0" lvl="0" indent="-249750" algn="l">
              <a:spcBef>
                <a:spcPts val="0"/>
              </a:spcBef>
              <a:spcAft>
                <a:spcPts val="796"/>
              </a:spcAft>
              <a:buFont typeface="Arial"/>
              <a:buChar char="•"/>
              <a:defRPr/>
            </a:pPr>
            <a:r>
              <a:rPr lang="fr-FR" sz="1400" b="1" i="0" u="none" strike="noStrike" cap="none" spc="0">
                <a:solidFill>
                  <a:srgbClr val="FF0000"/>
                </a:solidFill>
                <a:latin typeface="Calibri"/>
                <a:ea typeface="Calibri"/>
                <a:cs typeface="Calibri"/>
              </a:rPr>
              <a:t>Patrick PUZO</a:t>
            </a:r>
            <a:r>
              <a:rPr lang="fr-FR" sz="1400" b="0" i="0" u="none" strike="noStrike" cap="none" spc="0">
                <a:solidFill>
                  <a:schemeClr val="tx1"/>
                </a:solidFill>
                <a:latin typeface="Calibri"/>
                <a:ea typeface="Times New Roman"/>
                <a:cs typeface="Calibri"/>
              </a:rPr>
              <a:t>, Pr, ILE</a:t>
            </a:r>
            <a:endParaRPr/>
          </a:p>
          <a:p>
            <a:pPr marL="342899" lvl="0" indent="-285750">
              <a:spcAft>
                <a:spcPts val="799"/>
              </a:spcAft>
              <a:buFont typeface="Arial"/>
              <a:buChar char="•"/>
              <a:defRPr/>
            </a:pPr>
            <a:endParaRPr sz="1400" b="0" i="1">
              <a:solidFill>
                <a:schemeClr val="tx1"/>
              </a:solidFill>
              <a:latin typeface="Calibri"/>
              <a:ea typeface="Times New Roman"/>
              <a:cs typeface="Calibri"/>
            </a:endParaRPr>
          </a:p>
        </p:txBody>
      </p:sp>
      <p:sp>
        <p:nvSpPr>
          <p:cNvPr id="14" name="Espace réservé du pied de page 3"/>
          <p:cNvSpPr>
            <a:spLocks noGrp="1"/>
          </p:cNvSpPr>
          <p:nvPr>
            <p:ph type="ftr" sz="quarter" idx="11"/>
          </p:nvPr>
        </p:nvSpPr>
        <p:spPr bwMode="auto">
          <a:xfrm>
            <a:off x="2938116" y="5714820"/>
            <a:ext cx="4896544"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5" name="Espace réservé du numéro de diapositive 4"/>
          <p:cNvSpPr>
            <a:spLocks noGrp="1"/>
          </p:cNvSpPr>
          <p:nvPr>
            <p:ph type="sldNum" sz="quarter" idx="12"/>
          </p:nvPr>
        </p:nvSpPr>
        <p:spPr bwMode="auto">
          <a:xfrm>
            <a:off x="8159407" y="5714820"/>
            <a:ext cx="2422525" cy="322263"/>
          </a:xfrm>
        </p:spPr>
        <p:txBody>
          <a:bodyPr/>
          <a:lstStyle/>
          <a:p>
            <a:pPr>
              <a:defRPr/>
            </a:pPr>
            <a:fld id="{77E71596-5F9D-49C5-9701-16B3CA54319D}" type="slidenum">
              <a:rPr lang="fr-FR" b="1"/>
              <a:t>12</a:t>
            </a:fld>
            <a:endParaRPr lang="fr-FR" b="1"/>
          </a:p>
        </p:txBody>
      </p:sp>
      <p:sp>
        <p:nvSpPr>
          <p:cNvPr id="2" name="Espace réservé de la date 1"/>
          <p:cNvSpPr>
            <a:spLocks noGrp="1"/>
          </p:cNvSpPr>
          <p:nvPr>
            <p:ph type="dt" sz="half" idx="10"/>
          </p:nvPr>
        </p:nvSpPr>
        <p:spPr bwMode="auto"/>
        <p:txBody>
          <a:bodyPr/>
          <a:lstStyle/>
          <a:p>
            <a:pPr>
              <a:defRPr/>
            </a:pPr>
            <a:r>
              <a:rPr lang="fr-FR"/>
              <a:t>21/12/2023</a:t>
            </a:r>
            <a:endParaRPr/>
          </a:p>
        </p:txBody>
      </p:sp>
      <p:sp>
        <p:nvSpPr>
          <p:cNvPr id="3" name="ZoneTexte 2"/>
          <p:cNvSpPr txBox="1"/>
          <p:nvPr/>
        </p:nvSpPr>
        <p:spPr bwMode="auto">
          <a:xfrm>
            <a:off x="5890443" y="1761857"/>
            <a:ext cx="4680520" cy="2852062"/>
          </a:xfrm>
          <a:prstGeom prst="rect">
            <a:avLst/>
          </a:prstGeom>
          <a:noFill/>
        </p:spPr>
        <p:txBody>
          <a:bodyPr wrap="square" rtlCol="0">
            <a:spAutoFit/>
          </a:bodyPr>
          <a:lstStyle/>
          <a:p>
            <a:pPr marL="342898" indent="-249750">
              <a:spcAft>
                <a:spcPts val="796"/>
              </a:spcAft>
              <a:buFont typeface="Arial"/>
              <a:buChar char="•"/>
              <a:defRPr/>
            </a:pPr>
            <a:r>
              <a:rPr lang="fr-FR" sz="1400" b="1">
                <a:solidFill>
                  <a:srgbClr val="FF0000"/>
                </a:solidFill>
                <a:latin typeface="Calibri"/>
                <a:ea typeface="Times New Roman"/>
                <a:cs typeface="Calibri"/>
              </a:rPr>
              <a:t>Roxana Soos</a:t>
            </a:r>
            <a:r>
              <a:rPr lang="fr-FR" sz="1400">
                <a:latin typeface="Calibri"/>
                <a:ea typeface="Times New Roman"/>
                <a:cs typeface="Calibri"/>
              </a:rPr>
              <a:t>, doctorante, BIMP, 03/2023</a:t>
            </a:r>
            <a:endParaRPr lang="fr-FR" sz="1400" b="0" u="none">
              <a:solidFill>
                <a:schemeClr val="tx1"/>
              </a:solidFill>
              <a:latin typeface="Calibri"/>
              <a:ea typeface="Times New Roman"/>
              <a:cs typeface="Calibri"/>
            </a:endParaRPr>
          </a:p>
          <a:p>
            <a:pPr marL="342899" lvl="0" indent="-249750">
              <a:spcAft>
                <a:spcPts val="797"/>
              </a:spcAft>
              <a:buFont typeface="Arial"/>
              <a:buChar char="•"/>
              <a:defRPr/>
            </a:pPr>
            <a:r>
              <a:rPr lang="fr-FR" sz="1400" b="1" u="none">
                <a:solidFill>
                  <a:srgbClr val="FF0000"/>
                </a:solidFill>
                <a:latin typeface="Calibri"/>
                <a:ea typeface="Times New Roman"/>
                <a:cs typeface="Calibri"/>
              </a:rPr>
              <a:t>Camille CHENEY</a:t>
            </a:r>
            <a:r>
              <a:rPr lang="fr-FR" sz="1400" b="0" u="none">
                <a:solidFill>
                  <a:schemeClr val="tx1"/>
                </a:solidFill>
                <a:latin typeface="Calibri"/>
                <a:ea typeface="Times New Roman"/>
                <a:cs typeface="Calibri"/>
              </a:rPr>
              <a:t>, doctorant, MAVERICS, 10/2023 </a:t>
            </a:r>
            <a:endParaRPr/>
          </a:p>
          <a:p>
            <a:pPr marL="342899" lvl="0" indent="-249750">
              <a:spcAft>
                <a:spcPts val="799"/>
              </a:spcAft>
              <a:buFont typeface="Arial"/>
              <a:buChar char="•"/>
              <a:defRPr/>
            </a:pPr>
            <a:r>
              <a:rPr lang="fr-FR" sz="1400" b="1" u="none">
                <a:solidFill>
                  <a:srgbClr val="FF0000"/>
                </a:solidFill>
                <a:latin typeface="Calibri"/>
                <a:ea typeface="Times New Roman"/>
                <a:cs typeface="Calibri"/>
              </a:rPr>
              <a:t>Marie-Hélène CARRON</a:t>
            </a:r>
            <a:r>
              <a:rPr lang="fr-FR" sz="1400" b="0" u="none">
                <a:solidFill>
                  <a:schemeClr val="tx1"/>
                </a:solidFill>
                <a:latin typeface="Calibri"/>
                <a:ea typeface="Times New Roman"/>
                <a:cs typeface="Calibri"/>
              </a:rPr>
              <a:t>, doctorante, ALPHA, 10/2023</a:t>
            </a:r>
            <a:endParaRPr/>
          </a:p>
          <a:p>
            <a:pPr marL="342898" lvl="0" indent="-249750">
              <a:spcAft>
                <a:spcPts val="797"/>
              </a:spcAft>
              <a:buFont typeface="Arial"/>
              <a:buChar char="•"/>
              <a:defRPr/>
            </a:pPr>
            <a:r>
              <a:rPr lang="fr-FR" sz="1400" b="1" u="none" strike="noStrike" cap="none" spc="0">
                <a:solidFill>
                  <a:srgbClr val="FF0000"/>
                </a:solidFill>
                <a:latin typeface="Calibri"/>
                <a:ea typeface="Times New Roman"/>
                <a:cs typeface="Calibri"/>
              </a:rPr>
              <a:t>Connor MONAGHAN</a:t>
            </a:r>
            <a:r>
              <a:rPr lang="fr-FR" sz="1400" b="0" u="none" strike="noStrike" cap="none" spc="0">
                <a:solidFill>
                  <a:schemeClr val="tx1"/>
                </a:solidFill>
                <a:latin typeface="Calibri"/>
                <a:ea typeface="Times New Roman"/>
                <a:cs typeface="Calibri"/>
              </a:rPr>
              <a:t>, doctorant, BIMP, 10/2023</a:t>
            </a:r>
            <a:endParaRPr/>
          </a:p>
          <a:p>
            <a:pPr marL="342899" lvl="0" indent="-249750">
              <a:spcAft>
                <a:spcPts val="799"/>
              </a:spcAft>
              <a:buFont typeface="Arial"/>
              <a:buChar char="•"/>
              <a:defRPr/>
            </a:pPr>
            <a:r>
              <a:rPr lang="fr-FR" sz="1400" b="1" u="none">
                <a:solidFill>
                  <a:srgbClr val="FF0000"/>
                </a:solidFill>
                <a:latin typeface="Calibri"/>
                <a:ea typeface="Times New Roman"/>
                <a:cs typeface="Calibri"/>
              </a:rPr>
              <a:t>Laura DIEBOLD</a:t>
            </a:r>
            <a:r>
              <a:rPr lang="fr-FR" sz="1400" b="0" u="none">
                <a:solidFill>
                  <a:schemeClr val="tx1"/>
                </a:solidFill>
                <a:latin typeface="Calibri"/>
                <a:ea typeface="Times New Roman"/>
                <a:cs typeface="Calibri"/>
              </a:rPr>
              <a:t>, post-doc, MAVERICS, 11/2023 </a:t>
            </a:r>
            <a:endParaRPr/>
          </a:p>
          <a:p>
            <a:pPr marL="342899" lvl="0" indent="-249750">
              <a:spcAft>
                <a:spcPts val="799"/>
              </a:spcAft>
              <a:buFont typeface="Arial"/>
              <a:buChar char="•"/>
              <a:defRPr/>
            </a:pPr>
            <a:r>
              <a:rPr lang="fr-FR" sz="1400" b="1" u="none">
                <a:solidFill>
                  <a:srgbClr val="FF0000"/>
                </a:solidFill>
                <a:latin typeface="Calibri"/>
                <a:ea typeface="Times New Roman"/>
                <a:cs typeface="Calibri"/>
              </a:rPr>
              <a:t>Fatematuj JOHORA</a:t>
            </a:r>
            <a:r>
              <a:rPr lang="fr-FR" sz="1400" b="0" u="none">
                <a:solidFill>
                  <a:schemeClr val="tx1"/>
                </a:solidFill>
                <a:latin typeface="Calibri"/>
                <a:ea typeface="Times New Roman"/>
                <a:cs typeface="Calibri"/>
              </a:rPr>
              <a:t>, CDD-IR, ILE, 11/2023</a:t>
            </a:r>
            <a:endParaRPr/>
          </a:p>
          <a:p>
            <a:pPr marL="342898" marR="0" lvl="0" indent="-249750" algn="l">
              <a:spcBef>
                <a:spcPts val="0"/>
              </a:spcBef>
              <a:spcAft>
                <a:spcPts val="797"/>
              </a:spcAft>
              <a:buFont typeface="Arial"/>
              <a:buChar char="•"/>
              <a:defRPr/>
            </a:pPr>
            <a:r>
              <a:rPr lang="fr-FR" sz="1400" b="1" u="none" strike="noStrike" cap="none" spc="0">
                <a:solidFill>
                  <a:srgbClr val="FF0000"/>
                </a:solidFill>
                <a:latin typeface="Calibri"/>
                <a:ea typeface="Calibri"/>
                <a:cs typeface="Calibri"/>
              </a:rPr>
              <a:t>Lida RABBI KORE</a:t>
            </a:r>
            <a:r>
              <a:rPr lang="fr-FR" sz="1400" b="0" u="none">
                <a:solidFill>
                  <a:schemeClr val="tx1"/>
                </a:solidFill>
                <a:latin typeface="Calibri"/>
                <a:ea typeface="Times New Roman"/>
                <a:cs typeface="Calibri"/>
              </a:rPr>
              <a:t>, Apprenti, Service RF, </a:t>
            </a:r>
            <a:r>
              <a:rPr lang="fr-FR" sz="1400">
                <a:latin typeface="Calibri"/>
                <a:ea typeface="Times New Roman"/>
                <a:cs typeface="Calibri"/>
              </a:rPr>
              <a:t>01</a:t>
            </a:r>
            <a:r>
              <a:rPr lang="fr-FR" sz="1400" b="0" u="none">
                <a:solidFill>
                  <a:schemeClr val="tx1"/>
                </a:solidFill>
                <a:latin typeface="Calibri"/>
                <a:ea typeface="Times New Roman"/>
                <a:cs typeface="Calibri"/>
              </a:rPr>
              <a:t>/2023</a:t>
            </a:r>
            <a:endParaRPr/>
          </a:p>
          <a:p>
            <a:pPr marL="342899" lvl="0" indent="-249750">
              <a:spcAft>
                <a:spcPts val="799"/>
              </a:spcAft>
              <a:buFont typeface="Arial"/>
              <a:buChar char="•"/>
              <a:defRPr/>
            </a:pPr>
            <a:r>
              <a:rPr lang="fr-FR" sz="1400" b="1" u="none">
                <a:solidFill>
                  <a:srgbClr val="FF0000"/>
                </a:solidFill>
                <a:latin typeface="Calibri"/>
                <a:ea typeface="Times New Roman"/>
                <a:cs typeface="Calibri"/>
              </a:rPr>
              <a:t>Xinyl LU</a:t>
            </a:r>
            <a:r>
              <a:rPr lang="fr-FR" sz="1400" b="0" u="none">
                <a:solidFill>
                  <a:schemeClr val="tx1"/>
                </a:solidFill>
                <a:latin typeface="Calibri"/>
                <a:ea typeface="Times New Roman"/>
                <a:cs typeface="Calibri"/>
              </a:rPr>
              <a:t>, doctorante, ILE, 11/2023 pour 6 mois</a:t>
            </a:r>
            <a:endParaRPr/>
          </a:p>
          <a:p>
            <a:pPr>
              <a:defRPr/>
            </a:pPr>
            <a:endParaRPr lang="en-GB" sz="14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Départs 2023</a:t>
            </a:r>
            <a:endParaRPr/>
          </a:p>
        </p:txBody>
      </p:sp>
      <p:sp>
        <p:nvSpPr>
          <p:cNvPr id="4"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5" name="Espace réservé du numéro de diapositive 4"/>
          <p:cNvSpPr>
            <a:spLocks noGrp="1"/>
          </p:cNvSpPr>
          <p:nvPr>
            <p:ph type="sldNum" sz="quarter" idx="12"/>
          </p:nvPr>
        </p:nvSpPr>
        <p:spPr bwMode="auto"/>
        <p:txBody>
          <a:bodyPr/>
          <a:lstStyle/>
          <a:p>
            <a:pPr>
              <a:defRPr/>
            </a:pPr>
            <a:fld id="{77E71596-5F9D-49C5-9701-16B3CA54319D}" type="slidenum">
              <a:rPr lang="fr-FR" b="1"/>
              <a:t>13</a:t>
            </a:fld>
            <a:endParaRPr lang="fr-FR" b="1"/>
          </a:p>
        </p:txBody>
      </p:sp>
      <p:sp>
        <p:nvSpPr>
          <p:cNvPr id="9" name="Text Box 18"/>
          <p:cNvSpPr txBox="1">
            <a:spLocks noChangeArrowheads="1"/>
          </p:cNvSpPr>
          <p:nvPr/>
        </p:nvSpPr>
        <p:spPr bwMode="auto">
          <a:xfrm>
            <a:off x="133746" y="953562"/>
            <a:ext cx="5612682" cy="4592518"/>
          </a:xfrm>
          <a:prstGeom prst="rect">
            <a:avLst/>
          </a:prstGeom>
          <a:noFill/>
          <a:ln w="9525">
            <a:noFill/>
            <a:miter lim="800000"/>
            <a:headEnd/>
            <a:tailEnd/>
          </a:ln>
        </p:spPr>
        <p:txBody>
          <a:bodyPr/>
          <a:lstStyle/>
          <a:p>
            <a:pPr marL="180975" lvl="1" indent="0">
              <a:spcAft>
                <a:spcPts val="1000"/>
              </a:spcAft>
              <a:defRPr/>
            </a:pPr>
            <a:r>
              <a:rPr lang="fr-FR" sz="1800" b="1" u="sng">
                <a:solidFill>
                  <a:srgbClr val="000000"/>
                </a:solidFill>
                <a:latin typeface="Calibri"/>
                <a:ea typeface="Calibri"/>
                <a:cs typeface="Calibri"/>
              </a:rPr>
              <a:t>Permanents et CDD :</a:t>
            </a:r>
            <a:endParaRPr lang="fr-FR" sz="1800" b="1">
              <a:solidFill>
                <a:srgbClr val="0099FF"/>
              </a:solidFill>
              <a:latin typeface="Calibri"/>
              <a:ea typeface="Times New Roman"/>
              <a:cs typeface="Calibri"/>
            </a:endParaRPr>
          </a:p>
          <a:p>
            <a:pPr marL="800100" lvl="1" indent="-342900">
              <a:spcAft>
                <a:spcPts val="1000"/>
              </a:spcAft>
              <a:buFont typeface="Arial"/>
              <a:buChar char="•"/>
              <a:defRPr/>
            </a:pPr>
            <a:r>
              <a:rPr lang="fr-FR" sz="1800" b="1">
                <a:solidFill>
                  <a:srgbClr val="FF0000"/>
                </a:solidFill>
                <a:latin typeface="Calibri"/>
                <a:ea typeface="Times New Roman"/>
                <a:cs typeface="Calibri"/>
              </a:rPr>
              <a:t>Christian Pascaud</a:t>
            </a:r>
            <a:r>
              <a:rPr lang="fr-FR" sz="1800" b="0">
                <a:solidFill>
                  <a:schemeClr val="tx1"/>
                </a:solidFill>
                <a:latin typeface="Calibri"/>
                <a:ea typeface="Times New Roman"/>
                <a:cs typeface="Calibri"/>
              </a:rPr>
              <a:t>, Emérite, ALEA</a:t>
            </a:r>
            <a:endParaRPr/>
          </a:p>
          <a:p>
            <a:pPr marL="800100" lvl="1" indent="-342900">
              <a:spcAft>
                <a:spcPts val="999"/>
              </a:spcAft>
              <a:buFont typeface="Arial"/>
              <a:buChar char="•"/>
              <a:defRPr/>
            </a:pPr>
            <a:r>
              <a:rPr lang="fr-FR" sz="1800" b="1">
                <a:solidFill>
                  <a:srgbClr val="FF0000"/>
                </a:solidFill>
                <a:latin typeface="Calibri"/>
                <a:ea typeface="Times New Roman"/>
                <a:cs typeface="Calibri"/>
              </a:rPr>
              <a:t>David Ros</a:t>
            </a:r>
            <a:r>
              <a:rPr lang="fr-FR" sz="1800" b="0">
                <a:solidFill>
                  <a:schemeClr val="tx1"/>
                </a:solidFill>
                <a:latin typeface="Calibri"/>
                <a:ea typeface="Times New Roman"/>
                <a:cs typeface="Calibri"/>
              </a:rPr>
              <a:t>, MdC, ALEA</a:t>
            </a:r>
            <a:endParaRPr/>
          </a:p>
          <a:p>
            <a:pPr marL="800100" lvl="1" indent="-342900">
              <a:spcAft>
                <a:spcPts val="999"/>
              </a:spcAft>
              <a:buFont typeface="Arial"/>
              <a:buChar char="•"/>
              <a:defRPr/>
            </a:pPr>
            <a:r>
              <a:rPr lang="fr-FR" sz="1800" b="1">
                <a:solidFill>
                  <a:srgbClr val="FF0000"/>
                </a:solidFill>
                <a:latin typeface="Calibri"/>
                <a:ea typeface="Times New Roman"/>
                <a:cs typeface="Calibri"/>
              </a:rPr>
              <a:t>Jacques Haissinski</a:t>
            </a:r>
            <a:r>
              <a:rPr lang="fr-FR" sz="1800" b="0">
                <a:solidFill>
                  <a:schemeClr val="tx1"/>
                </a:solidFill>
                <a:latin typeface="Calibri"/>
                <a:ea typeface="Times New Roman"/>
                <a:cs typeface="Calibri"/>
              </a:rPr>
              <a:t>, Emérite, BIMP</a:t>
            </a:r>
            <a:endParaRPr b="0">
              <a:solidFill>
                <a:schemeClr val="tx1"/>
              </a:solidFill>
            </a:endParaRPr>
          </a:p>
          <a:p>
            <a:pPr marL="800100" lvl="1" indent="-342900">
              <a:spcAft>
                <a:spcPts val="999"/>
              </a:spcAft>
              <a:buFont typeface="Arial"/>
              <a:buChar char="•"/>
              <a:defRPr/>
            </a:pPr>
            <a:r>
              <a:rPr lang="fr-FR" sz="1800" b="1">
                <a:solidFill>
                  <a:srgbClr val="FF0000"/>
                </a:solidFill>
                <a:latin typeface="Calibri"/>
                <a:ea typeface="Times New Roman"/>
                <a:cs typeface="Calibri"/>
              </a:rPr>
              <a:t>Oleksander Hryhorenko</a:t>
            </a:r>
            <a:r>
              <a:rPr lang="fr-FR" sz="1800" b="0">
                <a:solidFill>
                  <a:schemeClr val="tx1"/>
                </a:solidFill>
                <a:latin typeface="Calibri"/>
                <a:ea typeface="Times New Roman"/>
                <a:cs typeface="Calibri"/>
              </a:rPr>
              <a:t>, Post-Doc, MAVERICS</a:t>
            </a:r>
            <a:endParaRPr b="0">
              <a:solidFill>
                <a:schemeClr val="tx1"/>
              </a:solidFill>
            </a:endParaRPr>
          </a:p>
          <a:p>
            <a:pPr marL="800100" lvl="1" indent="-342900">
              <a:spcAft>
                <a:spcPts val="999"/>
              </a:spcAft>
              <a:buFont typeface="Arial"/>
              <a:buChar char="•"/>
              <a:defRPr/>
            </a:pPr>
            <a:r>
              <a:rPr lang="fr-FR" sz="1800" b="1">
                <a:solidFill>
                  <a:srgbClr val="FF0000"/>
                </a:solidFill>
                <a:latin typeface="Calibri"/>
                <a:ea typeface="Times New Roman"/>
                <a:cs typeface="Calibri"/>
              </a:rPr>
              <a:t>Vincent Delpech</a:t>
            </a:r>
            <a:r>
              <a:rPr lang="fr-FR" sz="1800" b="0">
                <a:solidFill>
                  <a:schemeClr val="tx1"/>
                </a:solidFill>
                <a:latin typeface="Calibri"/>
                <a:ea typeface="Times New Roman"/>
                <a:cs typeface="Calibri"/>
              </a:rPr>
              <a:t>, CDD, Service Cryo</a:t>
            </a:r>
            <a:endParaRPr b="0">
              <a:solidFill>
                <a:schemeClr val="tx1"/>
              </a:solidFill>
            </a:endParaRPr>
          </a:p>
          <a:p>
            <a:pPr marL="800100" lvl="1" indent="-342900">
              <a:spcAft>
                <a:spcPts val="999"/>
              </a:spcAft>
              <a:buFont typeface="Arial"/>
              <a:buChar char="•"/>
              <a:defRPr/>
            </a:pPr>
            <a:r>
              <a:rPr lang="fr-FR" sz="1800" b="1">
                <a:solidFill>
                  <a:srgbClr val="FF0000"/>
                </a:solidFill>
                <a:latin typeface="Calibri"/>
                <a:ea typeface="Times New Roman"/>
                <a:cs typeface="Calibri"/>
              </a:rPr>
              <a:t>Marc Pichet</a:t>
            </a:r>
            <a:r>
              <a:rPr lang="fr-FR" sz="1800" b="0">
                <a:solidFill>
                  <a:schemeClr val="tx1"/>
                </a:solidFill>
                <a:latin typeface="Calibri"/>
                <a:ea typeface="Times New Roman"/>
                <a:cs typeface="Calibri"/>
              </a:rPr>
              <a:t>, </a:t>
            </a:r>
            <a:r>
              <a:rPr lang="fr-FR" sz="1800" b="0" i="0" u="none" strike="noStrike" cap="none" spc="0">
                <a:solidFill>
                  <a:schemeClr val="tx1"/>
                </a:solidFill>
                <a:latin typeface="Calibri"/>
                <a:ea typeface="Times New Roman"/>
                <a:cs typeface="Calibri"/>
              </a:rPr>
              <a:t>TCE, Service RF</a:t>
            </a:r>
            <a:endParaRPr sz="1800" b="0">
              <a:solidFill>
                <a:schemeClr val="tx1"/>
              </a:solidFill>
              <a:latin typeface="Calibri"/>
              <a:ea typeface="Times New Roman"/>
              <a:cs typeface="Calibri"/>
            </a:endParaRPr>
          </a:p>
          <a:p>
            <a:pPr marL="800100" lvl="1" indent="-342900">
              <a:spcAft>
                <a:spcPts val="999"/>
              </a:spcAft>
              <a:buFont typeface="Arial"/>
              <a:buChar char="•"/>
              <a:defRPr/>
            </a:pPr>
            <a:r>
              <a:rPr lang="fr-FR" sz="1800" b="1">
                <a:solidFill>
                  <a:srgbClr val="FF0000"/>
                </a:solidFill>
                <a:latin typeface="Calibri"/>
                <a:ea typeface="Times New Roman"/>
                <a:cs typeface="Calibri"/>
              </a:rPr>
              <a:t>Madeline Yanez Hernandez</a:t>
            </a:r>
            <a:r>
              <a:rPr lang="fr-FR" sz="1800" b="0">
                <a:solidFill>
                  <a:schemeClr val="tx1"/>
                </a:solidFill>
                <a:latin typeface="Calibri"/>
                <a:ea typeface="Times New Roman"/>
                <a:cs typeface="Calibri"/>
              </a:rPr>
              <a:t>, Apprenti, Service RF</a:t>
            </a:r>
            <a:endParaRPr b="0">
              <a:solidFill>
                <a:schemeClr val="tx1"/>
              </a:solidFill>
            </a:endParaRPr>
          </a:p>
          <a:p>
            <a:pPr marL="800100" lvl="1" indent="-342900">
              <a:spcAft>
                <a:spcPts val="999"/>
              </a:spcAft>
              <a:buFont typeface="Arial"/>
              <a:buChar char="•"/>
              <a:defRPr/>
            </a:pPr>
            <a:endParaRPr lang="fr-FR"/>
          </a:p>
          <a:p>
            <a:pPr marL="457200" lvl="1" indent="0">
              <a:spcAft>
                <a:spcPts val="1000"/>
              </a:spcAft>
              <a:defRPr/>
            </a:pPr>
            <a:endParaRPr lang="fr-FR" sz="1600" b="1">
              <a:solidFill>
                <a:srgbClr val="5F2987"/>
              </a:solidFill>
              <a:latin typeface="Calibri"/>
              <a:ea typeface="Times New Roman"/>
              <a:cs typeface="Calibri"/>
            </a:endParaRPr>
          </a:p>
        </p:txBody>
      </p:sp>
      <p:sp>
        <p:nvSpPr>
          <p:cNvPr id="1825830752" name="ZoneTexte 1825830751"/>
          <p:cNvSpPr txBox="1"/>
          <p:nvPr/>
        </p:nvSpPr>
        <p:spPr bwMode="auto">
          <a:xfrm>
            <a:off x="5746428" y="966506"/>
            <a:ext cx="4759005" cy="320495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lnSpc>
                <a:spcPct val="100000"/>
              </a:lnSpc>
              <a:spcBef>
                <a:spcPts val="0"/>
              </a:spcBef>
              <a:spcAft>
                <a:spcPts val="999"/>
              </a:spcAft>
              <a:defRPr/>
            </a:pPr>
            <a:r>
              <a:rPr lang="fr-FR" sz="1800" b="1" i="0" u="sng" strike="noStrike" cap="none" spc="0">
                <a:solidFill>
                  <a:schemeClr val="tx1"/>
                </a:solidFill>
                <a:latin typeface="Calibri"/>
                <a:ea typeface="Calibri"/>
                <a:cs typeface="Calibri"/>
              </a:rPr>
              <a:t>Doctorants :</a:t>
            </a:r>
            <a:endParaRPr lang="fr-FR" sz="1800" b="1" i="0" u="none" strike="noStrike" cap="none" spc="0">
              <a:solidFill>
                <a:srgbClr val="5F2987"/>
              </a:solidFill>
              <a:latin typeface="Calibri"/>
              <a:cs typeface="Calibri"/>
            </a:endParaRPr>
          </a:p>
          <a:p>
            <a:pPr marL="800100" marR="0" indent="-342900" algn="l">
              <a:lnSpc>
                <a:spcPct val="100000"/>
              </a:lnSpc>
              <a:spcBef>
                <a:spcPts val="0"/>
              </a:spcBef>
              <a:spcAft>
                <a:spcPts val="999"/>
              </a:spcAft>
              <a:buFont typeface="Arial"/>
              <a:buChar char="•"/>
              <a:defRPr/>
            </a:pPr>
            <a:r>
              <a:rPr lang="fr-FR" sz="1800" b="1" i="0" u="none" strike="noStrike" cap="none" spc="0">
                <a:solidFill>
                  <a:srgbClr val="FF0000"/>
                </a:solidFill>
                <a:latin typeface="Calibri"/>
                <a:ea typeface="Calibri"/>
                <a:cs typeface="Calibri"/>
              </a:rPr>
              <a:t>Muadh Alkadi</a:t>
            </a:r>
            <a:r>
              <a:rPr lang="fr-FR" sz="1800" b="0" i="0" u="none" strike="noStrike" cap="none" spc="0">
                <a:solidFill>
                  <a:schemeClr val="tx1"/>
                </a:solidFill>
                <a:latin typeface="Calibri"/>
                <a:ea typeface="Calibri"/>
                <a:cs typeface="Calibri"/>
              </a:rPr>
              <a:t>, BIMP, 28/09/22</a:t>
            </a:r>
            <a:endParaRPr sz="1800" b="0" i="0" u="none" strike="noStrike" cap="none" spc="0">
              <a:solidFill>
                <a:schemeClr val="tx1"/>
              </a:solidFill>
              <a:latin typeface="Calibri"/>
              <a:cs typeface="Calibri"/>
            </a:endParaRPr>
          </a:p>
          <a:p>
            <a:pPr marL="800100" marR="0" indent="-342900" algn="l">
              <a:lnSpc>
                <a:spcPct val="100000"/>
              </a:lnSpc>
              <a:spcBef>
                <a:spcPts val="0"/>
              </a:spcBef>
              <a:spcAft>
                <a:spcPts val="999"/>
              </a:spcAft>
              <a:buFont typeface="Arial"/>
              <a:buChar char="•"/>
              <a:defRPr/>
            </a:pPr>
            <a:r>
              <a:rPr lang="fr-FR" sz="1800" b="1" i="0" u="none" strike="noStrike" cap="none" spc="0">
                <a:solidFill>
                  <a:srgbClr val="FF0000"/>
                </a:solidFill>
                <a:latin typeface="Calibri"/>
                <a:ea typeface="Calibri"/>
                <a:cs typeface="Calibri"/>
              </a:rPr>
              <a:t>Elodie Morin</a:t>
            </a:r>
            <a:r>
              <a:rPr lang="fr-FR" sz="1800" b="0" i="0" u="none" strike="noStrike" cap="none" spc="0">
                <a:solidFill>
                  <a:schemeClr val="tx1"/>
                </a:solidFill>
                <a:latin typeface="Calibri"/>
                <a:ea typeface="Calibri"/>
                <a:cs typeface="Calibri"/>
              </a:rPr>
              <a:t>, BIMP, 09/12/22</a:t>
            </a:r>
            <a:endParaRPr sz="1800" b="0" i="0" u="none" strike="noStrike" cap="none" spc="0">
              <a:solidFill>
                <a:schemeClr val="tx1"/>
              </a:solidFill>
              <a:latin typeface="Calibri"/>
              <a:cs typeface="Calibri"/>
            </a:endParaRPr>
          </a:p>
          <a:p>
            <a:pPr marL="800100" marR="0" indent="-342900" algn="l">
              <a:lnSpc>
                <a:spcPct val="100000"/>
              </a:lnSpc>
              <a:spcBef>
                <a:spcPts val="0"/>
              </a:spcBef>
              <a:spcAft>
                <a:spcPts val="999"/>
              </a:spcAft>
              <a:buFont typeface="Arial"/>
              <a:buChar char="•"/>
              <a:defRPr/>
            </a:pPr>
            <a:r>
              <a:rPr lang="fr-FR" sz="1800" b="1" i="0" u="none" strike="noStrike" cap="none" spc="0">
                <a:solidFill>
                  <a:srgbClr val="FF0000"/>
                </a:solidFill>
                <a:latin typeface="Calibri"/>
                <a:ea typeface="Calibri"/>
                <a:cs typeface="Calibri"/>
              </a:rPr>
              <a:t>Manar Amer</a:t>
            </a:r>
            <a:r>
              <a:rPr lang="fr-FR" sz="1800" b="0" i="0" u="none" strike="noStrike" cap="none" spc="0">
                <a:solidFill>
                  <a:schemeClr val="tx1"/>
                </a:solidFill>
                <a:latin typeface="Calibri"/>
                <a:ea typeface="Calibri"/>
                <a:cs typeface="Calibri"/>
              </a:rPr>
              <a:t>, ALEA, 04/12/23</a:t>
            </a:r>
            <a:endParaRPr sz="1800" b="0" i="0" u="none" strike="noStrike" cap="none" spc="0">
              <a:solidFill>
                <a:schemeClr val="tx1"/>
              </a:solidFill>
              <a:latin typeface="Calibri"/>
              <a:cs typeface="Calibri"/>
            </a:endParaRPr>
          </a:p>
          <a:p>
            <a:pPr marL="800100" marR="0" indent="-342900" algn="l">
              <a:lnSpc>
                <a:spcPct val="100000"/>
              </a:lnSpc>
              <a:spcBef>
                <a:spcPts val="0"/>
              </a:spcBef>
              <a:spcAft>
                <a:spcPts val="999"/>
              </a:spcAft>
              <a:buFont typeface="Arial"/>
              <a:buChar char="•"/>
              <a:defRPr/>
            </a:pPr>
            <a:r>
              <a:rPr lang="fr-FR" sz="1800" b="1" i="0" u="none" strike="noStrike" cap="none" spc="0">
                <a:solidFill>
                  <a:srgbClr val="FF0000"/>
                </a:solidFill>
                <a:latin typeface="Calibri"/>
                <a:ea typeface="Calibri"/>
                <a:cs typeface="Calibri"/>
              </a:rPr>
              <a:t>Cedric Lhomme</a:t>
            </a:r>
            <a:r>
              <a:rPr lang="fr-FR" sz="1800" b="1" i="0" u="none" strike="noStrike" cap="none" spc="0">
                <a:solidFill>
                  <a:srgbClr val="5F2987"/>
                </a:solidFill>
                <a:latin typeface="Calibri"/>
                <a:ea typeface="Calibri"/>
                <a:cs typeface="Calibri"/>
              </a:rPr>
              <a:t>,</a:t>
            </a:r>
            <a:r>
              <a:rPr lang="fr-FR" sz="1800" b="0" i="0" u="none" strike="noStrike" cap="none" spc="0">
                <a:solidFill>
                  <a:schemeClr val="tx1"/>
                </a:solidFill>
                <a:latin typeface="Calibri"/>
                <a:ea typeface="Calibri"/>
                <a:cs typeface="Calibri"/>
              </a:rPr>
              <a:t> Service Cryo, 14/12/23</a:t>
            </a:r>
            <a:endParaRPr sz="1800" b="0" i="0" u="none" strike="noStrike" cap="none" spc="0">
              <a:solidFill>
                <a:schemeClr val="tx1"/>
              </a:solidFill>
              <a:latin typeface="Calibri"/>
              <a:cs typeface="Calibri"/>
            </a:endParaRPr>
          </a:p>
          <a:p>
            <a:pPr marL="800100" marR="0" indent="-342900" algn="l">
              <a:lnSpc>
                <a:spcPct val="100000"/>
              </a:lnSpc>
              <a:spcBef>
                <a:spcPts val="0"/>
              </a:spcBef>
              <a:spcAft>
                <a:spcPts val="999"/>
              </a:spcAft>
              <a:buFont typeface="Arial"/>
              <a:buChar char="•"/>
              <a:defRPr/>
            </a:pPr>
            <a:r>
              <a:rPr lang="fr-FR" sz="1800" b="1" i="0" u="none" strike="noStrike" cap="none" spc="0">
                <a:solidFill>
                  <a:srgbClr val="FF0000"/>
                </a:solidFill>
                <a:latin typeface="Calibri"/>
                <a:ea typeface="Calibri"/>
                <a:cs typeface="Calibri"/>
              </a:rPr>
              <a:t>Pierre Drobniak</a:t>
            </a:r>
            <a:r>
              <a:rPr lang="fr-FR" sz="1800" b="0" i="0" u="none" strike="noStrike" cap="none" spc="0">
                <a:solidFill>
                  <a:schemeClr val="tx1"/>
                </a:solidFill>
                <a:latin typeface="Calibri"/>
                <a:ea typeface="Calibri"/>
                <a:cs typeface="Calibri"/>
              </a:rPr>
              <a:t>, ALEA, 19/12/23</a:t>
            </a:r>
            <a:endParaRPr sz="1800" b="0" i="0" u="none" strike="noStrike" cap="none" spc="0">
              <a:solidFill>
                <a:schemeClr val="tx1"/>
              </a:solidFill>
              <a:latin typeface="Calibri"/>
              <a:cs typeface="Calibri"/>
            </a:endParaRPr>
          </a:p>
          <a:p>
            <a:pPr marL="800100" marR="0" indent="-342900" algn="l">
              <a:lnSpc>
                <a:spcPct val="100000"/>
              </a:lnSpc>
              <a:spcBef>
                <a:spcPts val="0"/>
              </a:spcBef>
              <a:spcAft>
                <a:spcPts val="999"/>
              </a:spcAft>
              <a:buFont typeface="Arial"/>
              <a:buChar char="•"/>
              <a:defRPr/>
            </a:pPr>
            <a:r>
              <a:rPr lang="fr-FR" sz="1800" b="1" i="0" u="none" strike="noStrike" cap="none" spc="0">
                <a:solidFill>
                  <a:srgbClr val="FF0000"/>
                </a:solidFill>
                <a:latin typeface="Calibri"/>
                <a:ea typeface="Calibri"/>
                <a:cs typeface="Calibri"/>
              </a:rPr>
              <a:t>Carmelo Barbagallo</a:t>
            </a:r>
            <a:r>
              <a:rPr lang="fr-FR" sz="1800" b="0" i="0" u="none" strike="noStrike" cap="none" spc="0">
                <a:solidFill>
                  <a:schemeClr val="tx1"/>
                </a:solidFill>
                <a:latin typeface="Calibri"/>
                <a:ea typeface="Calibri"/>
                <a:cs typeface="Calibri"/>
              </a:rPr>
              <a:t>, Service RF, </a:t>
            </a:r>
            <a:r>
              <a:rPr lang="fr-FR" sz="1800" b="0">
                <a:solidFill>
                  <a:schemeClr val="tx1"/>
                </a:solidFill>
                <a:latin typeface="Calibri"/>
                <a:ea typeface="Calibri"/>
                <a:cs typeface="Calibri"/>
              </a:rPr>
              <a:t>03/24</a:t>
            </a:r>
            <a:endParaRPr b="0">
              <a:solidFill>
                <a:schemeClr val="tx1"/>
              </a:solidFill>
            </a:endParaRPr>
          </a:p>
          <a:p>
            <a:pPr>
              <a:defRPr/>
            </a:pPr>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Arrivées prévues 2024</a:t>
            </a:r>
            <a:endParaRPr/>
          </a:p>
        </p:txBody>
      </p:sp>
      <p:sp>
        <p:nvSpPr>
          <p:cNvPr id="9" name="Text Box 18"/>
          <p:cNvSpPr txBox="1">
            <a:spLocks noChangeArrowheads="1"/>
          </p:cNvSpPr>
          <p:nvPr/>
        </p:nvSpPr>
        <p:spPr bwMode="auto">
          <a:xfrm>
            <a:off x="833409" y="906461"/>
            <a:ext cx="6875732" cy="2123281"/>
          </a:xfrm>
          <a:prstGeom prst="rect">
            <a:avLst/>
          </a:prstGeom>
          <a:noFill/>
          <a:ln w="9525">
            <a:noFill/>
            <a:miter lim="800000"/>
            <a:headEnd/>
            <a:tailEnd/>
          </a:ln>
        </p:spPr>
        <p:txBody>
          <a:bodyPr/>
          <a:lstStyle/>
          <a:p>
            <a:pPr>
              <a:spcBef>
                <a:spcPts val="1500"/>
              </a:spcBef>
              <a:spcAft>
                <a:spcPts val="800"/>
              </a:spcAft>
              <a:defRPr/>
            </a:pPr>
            <a:r>
              <a:rPr lang="fr-FR" sz="1800" b="1" u="sng">
                <a:solidFill>
                  <a:srgbClr val="000000"/>
                </a:solidFill>
                <a:latin typeface="Calibri"/>
                <a:ea typeface="Calibri"/>
                <a:cs typeface="Calibri"/>
              </a:rPr>
              <a:t>Postes permanents :</a:t>
            </a:r>
            <a:endParaRPr/>
          </a:p>
          <a:p>
            <a:pPr marL="285750" indent="-285750">
              <a:spcBef>
                <a:spcPts val="1500"/>
              </a:spcBef>
              <a:spcAft>
                <a:spcPts val="800"/>
              </a:spcAft>
              <a:buFont typeface="Arial"/>
              <a:buChar char="•"/>
              <a:defRPr/>
            </a:pPr>
            <a:r>
              <a:rPr lang="fr-FR" sz="1800" b="1">
                <a:solidFill>
                  <a:srgbClr val="7030A0"/>
                </a:solidFill>
                <a:latin typeface="Calibri"/>
                <a:ea typeface="Calibri"/>
                <a:cs typeface="Calibri"/>
              </a:rPr>
              <a:t>CRCN, Section 04, Matériaux pour cavités Supra, MAVERICS, </a:t>
            </a:r>
            <a:endParaRPr sz="2400"/>
          </a:p>
          <a:p>
            <a:pPr marL="285750" indent="-285750">
              <a:spcBef>
                <a:spcPts val="1500"/>
              </a:spcBef>
              <a:spcAft>
                <a:spcPts val="800"/>
              </a:spcAft>
              <a:buFont typeface="Arial"/>
              <a:buChar char="•"/>
              <a:defRPr/>
            </a:pPr>
            <a:r>
              <a:rPr lang="fr-FR" sz="1800" b="1">
                <a:solidFill>
                  <a:srgbClr val="7030A0"/>
                </a:solidFill>
                <a:latin typeface="Calibri"/>
                <a:ea typeface="Calibri"/>
                <a:cs typeface="Calibri"/>
              </a:rPr>
              <a:t>IR BAP C, Conception accélérateurs, BIMP, NOEMI</a:t>
            </a:r>
            <a:endParaRPr sz="2400"/>
          </a:p>
          <a:p>
            <a:pPr marL="285750" indent="-285750">
              <a:spcBef>
                <a:spcPts val="1500"/>
              </a:spcBef>
              <a:spcAft>
                <a:spcPts val="800"/>
              </a:spcAft>
              <a:buFont typeface="Arial"/>
              <a:buChar char="•"/>
              <a:defRPr/>
            </a:pPr>
            <a:r>
              <a:rPr lang="fr-FR" sz="1800" b="1">
                <a:solidFill>
                  <a:srgbClr val="7030A0"/>
                </a:solidFill>
                <a:latin typeface="Calibri"/>
                <a:ea typeface="Calibri"/>
                <a:cs typeface="Calibri"/>
              </a:rPr>
              <a:t>AI  BAP C, Dispositifs sous vide, Plateforme Vide et Surface, FSEP</a:t>
            </a:r>
            <a:endParaRPr/>
          </a:p>
          <a:p>
            <a:pPr marL="342899" lvl="0" indent="-285750">
              <a:spcAft>
                <a:spcPts val="799"/>
              </a:spcAft>
              <a:buFont typeface="Arial"/>
              <a:buChar char="•"/>
              <a:defRPr/>
            </a:pPr>
            <a:endParaRPr sz="1400" b="0" i="1">
              <a:solidFill>
                <a:schemeClr val="tx1"/>
              </a:solidFill>
              <a:latin typeface="Calibri"/>
              <a:ea typeface="Times New Roman"/>
              <a:cs typeface="Calibri"/>
            </a:endParaRPr>
          </a:p>
        </p:txBody>
      </p:sp>
      <p:sp>
        <p:nvSpPr>
          <p:cNvPr id="14" name="Espace réservé du pied de page 3"/>
          <p:cNvSpPr>
            <a:spLocks noGrp="1"/>
          </p:cNvSpPr>
          <p:nvPr>
            <p:ph type="ftr" sz="quarter" idx="11"/>
          </p:nvPr>
        </p:nvSpPr>
        <p:spPr bwMode="auto">
          <a:xfrm>
            <a:off x="2938116" y="5714820"/>
            <a:ext cx="4896544"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5" name="Espace réservé du numéro de diapositive 4"/>
          <p:cNvSpPr>
            <a:spLocks noGrp="1"/>
          </p:cNvSpPr>
          <p:nvPr>
            <p:ph type="sldNum" sz="quarter" idx="12"/>
          </p:nvPr>
        </p:nvSpPr>
        <p:spPr bwMode="auto">
          <a:xfrm>
            <a:off x="8159407" y="5714820"/>
            <a:ext cx="2422525" cy="322263"/>
          </a:xfrm>
        </p:spPr>
        <p:txBody>
          <a:bodyPr/>
          <a:lstStyle/>
          <a:p>
            <a:pPr>
              <a:defRPr/>
            </a:pPr>
            <a:fld id="{77E71596-5F9D-49C5-9701-16B3CA54319D}" type="slidenum">
              <a:rPr lang="fr-FR" b="1"/>
              <a:t>14</a:t>
            </a:fld>
            <a:endParaRPr lang="fr-FR" b="1"/>
          </a:p>
        </p:txBody>
      </p:sp>
      <p:sp>
        <p:nvSpPr>
          <p:cNvPr id="540986319" name="Text Box 18"/>
          <p:cNvSpPr txBox="1">
            <a:spLocks noChangeArrowheads="1"/>
          </p:cNvSpPr>
          <p:nvPr/>
        </p:nvSpPr>
        <p:spPr bwMode="auto">
          <a:xfrm>
            <a:off x="874611" y="3031004"/>
            <a:ext cx="7344798" cy="1654922"/>
          </a:xfrm>
          <a:prstGeom prst="rect">
            <a:avLst/>
          </a:prstGeom>
          <a:noFill/>
          <a:ln w="9525">
            <a:noFill/>
            <a:miter lim="800000"/>
            <a:headEnd/>
            <a:tailEnd/>
          </a:ln>
        </p:spPr>
        <p:txBody>
          <a:bodyPr/>
          <a:lstStyle/>
          <a:p>
            <a:pPr>
              <a:spcBef>
                <a:spcPts val="1499"/>
              </a:spcBef>
              <a:spcAft>
                <a:spcPts val="799"/>
              </a:spcAft>
              <a:defRPr/>
            </a:pPr>
            <a:r>
              <a:rPr lang="fr-FR" sz="1800" b="1" u="sng">
                <a:solidFill>
                  <a:srgbClr val="000000"/>
                </a:solidFill>
                <a:latin typeface="Calibri"/>
                <a:ea typeface="Calibri"/>
                <a:cs typeface="Calibri"/>
              </a:rPr>
              <a:t>Arrivées prochaines :</a:t>
            </a:r>
            <a:endParaRPr sz="2200"/>
          </a:p>
          <a:p>
            <a:pPr marL="341028" lvl="0" indent="-283878">
              <a:spcAft>
                <a:spcPts val="997"/>
              </a:spcAft>
              <a:buFont typeface="Arial"/>
              <a:buChar char="•"/>
              <a:defRPr/>
            </a:pPr>
            <a:r>
              <a:rPr lang="fr-FR" sz="1600" b="1" i="0" u="none" strike="noStrike" cap="none" spc="0">
                <a:solidFill>
                  <a:srgbClr val="FF0000"/>
                </a:solidFill>
                <a:latin typeface="Calibri"/>
                <a:ea typeface="Calibri"/>
                <a:cs typeface="Calibri"/>
              </a:rPr>
              <a:t>Yuting WANG</a:t>
            </a:r>
            <a:r>
              <a:rPr lang="fr-FR" sz="1600" b="0" i="0" u="none" strike="noStrike" cap="none" spc="0">
                <a:solidFill>
                  <a:srgbClr val="000000"/>
                </a:solidFill>
                <a:latin typeface="Calibri"/>
                <a:ea typeface="Calibri"/>
                <a:cs typeface="Calibri"/>
              </a:rPr>
              <a:t>, Post-doc 02/2024, BIMP</a:t>
            </a:r>
            <a:endParaRPr sz="2400"/>
          </a:p>
          <a:p>
            <a:pPr marL="341028" lvl="0" indent="-283878">
              <a:spcAft>
                <a:spcPts val="998"/>
              </a:spcAft>
              <a:buFont typeface="Arial"/>
              <a:buChar char="•"/>
              <a:defRPr/>
            </a:pPr>
            <a:r>
              <a:rPr lang="fr-FR" sz="1600" b="1" i="0" u="none" strike="noStrike" cap="none" spc="0">
                <a:solidFill>
                  <a:srgbClr val="FF0000"/>
                </a:solidFill>
                <a:latin typeface="Calibri"/>
                <a:ea typeface="Calibri"/>
                <a:cs typeface="Calibri"/>
              </a:rPr>
              <a:t>Véronique POUX</a:t>
            </a:r>
            <a:r>
              <a:rPr lang="fr-FR" sz="1600" b="0" i="0" u="none" strike="noStrike" cap="none" spc="0">
                <a:solidFill>
                  <a:srgbClr val="000000"/>
                </a:solidFill>
                <a:latin typeface="Calibri"/>
                <a:ea typeface="Calibri"/>
                <a:cs typeface="Calibri"/>
              </a:rPr>
              <a:t>, en cours de discussion, 01/2024</a:t>
            </a:r>
            <a:endParaRPr sz="1600" b="0" i="0" u="none" strike="noStrike" cap="none" spc="0">
              <a:solidFill>
                <a:srgbClr val="000000"/>
              </a:solidFill>
              <a:latin typeface="Calibri"/>
              <a:cs typeface="Times New Roman"/>
            </a:endParaRPr>
          </a:p>
          <a:p>
            <a:pPr marL="341028" lvl="0" indent="-283878">
              <a:spcAft>
                <a:spcPts val="998"/>
              </a:spcAft>
              <a:buFont typeface="Arial"/>
              <a:buChar char="•"/>
              <a:defRPr/>
            </a:pPr>
            <a:r>
              <a:rPr lang="fr-FR" sz="1600" b="1" i="0" u="none" strike="noStrike" cap="none" spc="0">
                <a:solidFill>
                  <a:srgbClr val="FF0000"/>
                </a:solidFill>
                <a:latin typeface="Calibri"/>
                <a:ea typeface="Calibri"/>
                <a:cs typeface="Calibri"/>
              </a:rPr>
              <a:t>Khaing Mon Mon TUN-LANOE</a:t>
            </a:r>
            <a:r>
              <a:rPr lang="fr-FR" sz="1600" b="0" i="0" u="none" strike="noStrike" cap="none" spc="0">
                <a:solidFill>
                  <a:srgbClr val="000000"/>
                </a:solidFill>
                <a:latin typeface="Calibri"/>
                <a:ea typeface="Calibri"/>
                <a:cs typeface="Calibri"/>
              </a:rPr>
              <a:t>, en cours de discussion, 01/2024</a:t>
            </a:r>
            <a:endParaRPr lang="fr-FR" sz="1600" b="0" i="0" u="none" strike="noStrike" cap="none" spc="0">
              <a:solidFill>
                <a:srgbClr val="000000"/>
              </a:solidFill>
              <a:latin typeface="Calibri"/>
              <a:ea typeface="Calibri"/>
              <a:cs typeface="Calibri"/>
            </a:endParaRPr>
          </a:p>
          <a:p>
            <a:pPr marL="341028" lvl="0" indent="-283878">
              <a:spcAft>
                <a:spcPts val="998"/>
              </a:spcAft>
              <a:buFont typeface="Arial"/>
              <a:buChar char="•"/>
              <a:defRPr/>
            </a:pPr>
            <a:r>
              <a:rPr lang="fr-FR" sz="1600" b="0" i="0" u="none" strike="noStrike" cap="none" spc="0">
                <a:solidFill>
                  <a:srgbClr val="000000"/>
                </a:solidFill>
                <a:latin typeface="Calibri"/>
                <a:ea typeface="Calibri"/>
                <a:cs typeface="Calibri"/>
              </a:rPr>
              <a:t>Et de nombreux stagiaires ...</a:t>
            </a:r>
            <a:endParaRPr lang="fr-FR" sz="1600" b="0" i="0" u="none" strike="noStrike" cap="none" spc="0">
              <a:solidFill>
                <a:srgbClr val="000000"/>
              </a:solidFill>
              <a:latin typeface="Calibri"/>
              <a:cs typeface="Times New Roman"/>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 name="Text Box 18"/>
          <p:cNvSpPr txBox="1">
            <a:spLocks noChangeArrowheads="1"/>
          </p:cNvSpPr>
          <p:nvPr/>
        </p:nvSpPr>
        <p:spPr bwMode="auto">
          <a:xfrm>
            <a:off x="395535" y="1916832"/>
            <a:ext cx="9887395" cy="1368152"/>
          </a:xfrm>
          <a:prstGeom prst="rect">
            <a:avLst/>
          </a:prstGeom>
          <a:noFill/>
          <a:ln w="9525">
            <a:noFill/>
            <a:miter lim="800000"/>
            <a:headEnd/>
            <a:tailEnd/>
          </a:ln>
        </p:spPr>
        <p:txBody>
          <a:bodyPr/>
          <a:lstStyle/>
          <a:p>
            <a:pPr algn="ctr">
              <a:spcBef>
                <a:spcPts val="0"/>
              </a:spcBef>
              <a:tabLst>
                <a:tab pos="806450" algn="l"/>
              </a:tabLst>
              <a:defRPr/>
            </a:pPr>
            <a:r>
              <a:rPr lang="fr-FR" sz="4400" b="1">
                <a:solidFill>
                  <a:srgbClr val="5F2987"/>
                </a:solidFill>
                <a:latin typeface="Calibri"/>
              </a:rPr>
              <a:t>Informations Générales</a:t>
            </a:r>
            <a:endParaRPr/>
          </a:p>
          <a:p>
            <a:pPr algn="ctr">
              <a:spcBef>
                <a:spcPts val="0"/>
              </a:spcBef>
              <a:tabLst>
                <a:tab pos="806449" algn="l"/>
              </a:tabLst>
              <a:defRPr/>
            </a:pPr>
            <a:r>
              <a:rPr lang="fr-FR" sz="4400" b="1">
                <a:solidFill>
                  <a:srgbClr val="5F2987"/>
                </a:solidFill>
                <a:latin typeface="Calibri"/>
              </a:rPr>
              <a:t>Et </a:t>
            </a:r>
            <a:endParaRPr/>
          </a:p>
          <a:p>
            <a:pPr algn="ctr">
              <a:spcBef>
                <a:spcPts val="0"/>
              </a:spcBef>
              <a:defRPr/>
            </a:pPr>
            <a:r>
              <a:rPr lang="fr-FR" sz="4400" b="1" i="0" u="none" strike="noStrike" cap="none" spc="0">
                <a:solidFill>
                  <a:srgbClr val="5F2987"/>
                </a:solidFill>
                <a:latin typeface="Calibri"/>
                <a:ea typeface="Calibri"/>
                <a:cs typeface="Calibri"/>
              </a:rPr>
              <a:t>Analyse RH Projets</a:t>
            </a:r>
            <a:endParaRPr sz="4400" b="1">
              <a:solidFill>
                <a:srgbClr val="5F2987"/>
              </a:solidFill>
              <a:latin typeface="Calibri"/>
            </a:endParaRPr>
          </a:p>
          <a:p>
            <a:pPr algn="ctr">
              <a:spcBef>
                <a:spcPts val="0"/>
              </a:spcBef>
              <a:tabLst>
                <a:tab pos="806449" algn="l"/>
              </a:tabLst>
              <a:defRPr/>
            </a:pPr>
            <a:endParaRPr lang="fr-FR" sz="4400" b="1">
              <a:solidFill>
                <a:srgbClr val="5F2987"/>
              </a:solidFill>
              <a:latin typeface="Calibri"/>
            </a:endParaRPr>
          </a:p>
        </p:txBody>
      </p:sp>
      <p:sp>
        <p:nvSpPr>
          <p:cNvPr id="1080751739" name="Espace réservé du pied de page 3"/>
          <p:cNvSpPr>
            <a:spLocks noGrp="1"/>
          </p:cNvSpPr>
          <p:nvPr>
            <p:ph type="ftr" sz="quarter" idx="11"/>
          </p:nvPr>
        </p:nvSpPr>
        <p:spPr bwMode="auto">
          <a:xfrm>
            <a:off x="2938115" y="5714820"/>
            <a:ext cx="4896543"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046051235" name="Espace réservé du numéro de diapositive 4"/>
          <p:cNvSpPr>
            <a:spLocks noGrp="1"/>
          </p:cNvSpPr>
          <p:nvPr>
            <p:ph type="sldNum" sz="quarter" idx="12"/>
          </p:nvPr>
        </p:nvSpPr>
        <p:spPr bwMode="auto">
          <a:xfrm>
            <a:off x="8159406" y="5714820"/>
            <a:ext cx="2422524" cy="322263"/>
          </a:xfrm>
        </p:spPr>
        <p:txBody>
          <a:bodyPr/>
          <a:lstStyle/>
          <a:p>
            <a:pPr>
              <a:defRPr/>
            </a:pPr>
            <a:fld id="{BD3B2EE8-E145-9C3F-B97A-16BBFD7FD743}" type="slidenum">
              <a:rPr lang="fr-FR" b="1"/>
              <a:t>15</a:t>
            </a:fld>
            <a:endParaRPr lang="fr-FR" b="1"/>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Budget et les piliers</a:t>
            </a:r>
            <a:endParaRPr/>
          </a:p>
        </p:txBody>
      </p:sp>
      <p:sp>
        <p:nvSpPr>
          <p:cNvPr id="4"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5" name="Espace réservé du numéro de diapositive 4"/>
          <p:cNvSpPr>
            <a:spLocks noGrp="1"/>
          </p:cNvSpPr>
          <p:nvPr>
            <p:ph type="sldNum" sz="quarter" idx="12"/>
          </p:nvPr>
        </p:nvSpPr>
        <p:spPr bwMode="auto"/>
        <p:txBody>
          <a:bodyPr/>
          <a:lstStyle/>
          <a:p>
            <a:pPr>
              <a:defRPr/>
            </a:pPr>
            <a:fld id="{77E71596-5F9D-49C5-9701-16B3CA54319D}" type="slidenum">
              <a:rPr lang="fr-FR" b="1"/>
              <a:t>16</a:t>
            </a:fld>
            <a:endParaRPr lang="fr-FR" b="1"/>
          </a:p>
        </p:txBody>
      </p:sp>
      <p:sp>
        <p:nvSpPr>
          <p:cNvPr id="7" name="Rectangle 6"/>
          <p:cNvSpPr/>
          <p:nvPr/>
        </p:nvSpPr>
        <p:spPr bwMode="auto">
          <a:xfrm>
            <a:off x="835498" y="1006927"/>
            <a:ext cx="9466395" cy="1417552"/>
          </a:xfrm>
          <a:prstGeom prst="rect">
            <a:avLst/>
          </a:prstGeom>
        </p:spPr>
        <p:txBody>
          <a:bodyPr wrap="square">
            <a:spAutoFit/>
          </a:bodyPr>
          <a:lstStyle/>
          <a:p>
            <a:pPr algn="just">
              <a:spcAft>
                <a:spcPts val="600"/>
              </a:spcAft>
              <a:tabLst>
                <a:tab pos="5738813" algn="l"/>
              </a:tabLst>
              <a:defRPr/>
            </a:pPr>
            <a:r>
              <a:rPr lang="fr-FR" sz="1800" b="1">
                <a:solidFill>
                  <a:srgbClr val="0000FF"/>
                </a:solidFill>
                <a:latin typeface="Calibri"/>
              </a:rPr>
              <a:t>Budget réparti dans le pôle en 2023:  </a:t>
            </a:r>
            <a:r>
              <a:rPr sz="1600" b="1" i="0" u="none">
                <a:solidFill>
                  <a:srgbClr val="000000"/>
                </a:solidFill>
                <a:latin typeface="Calibri"/>
                <a:ea typeface="Calibri"/>
                <a:cs typeface="Calibri"/>
              </a:rPr>
              <a:t>6 576 458,32</a:t>
            </a:r>
            <a:r>
              <a:rPr lang="fr-FR" sz="2200" b="1">
                <a:latin typeface="Calibri"/>
                <a:ea typeface="Calibri"/>
                <a:cs typeface="Calibri"/>
              </a:rPr>
              <a:t> </a:t>
            </a:r>
            <a:r>
              <a:rPr lang="fr-FR" sz="1800" b="1">
                <a:latin typeface="Calibri"/>
              </a:rPr>
              <a:t>€</a:t>
            </a:r>
            <a:r>
              <a:rPr lang="fr-FR" sz="1800" b="0">
                <a:latin typeface="Calibri"/>
              </a:rPr>
              <a:t> soit ~20% du budget d’IJCLab</a:t>
            </a:r>
            <a:endParaRPr sz="1800">
              <a:latin typeface="Calibri"/>
            </a:endParaRPr>
          </a:p>
          <a:p>
            <a:pPr marL="844550" lvl="1" indent="-342900">
              <a:spcAft>
                <a:spcPts val="600"/>
              </a:spcAft>
              <a:buFont typeface="Arial"/>
              <a:buChar char="•"/>
              <a:defRPr/>
            </a:pPr>
            <a:r>
              <a:rPr lang="fr-FR" sz="1800" b="0">
                <a:latin typeface="Calibri"/>
              </a:rPr>
              <a:t>Budget pluriannuel !</a:t>
            </a:r>
            <a:endParaRPr sz="1800" b="0">
              <a:latin typeface="Calibri"/>
            </a:endParaRPr>
          </a:p>
          <a:p>
            <a:pPr marL="844549" lvl="1" indent="-342900">
              <a:spcAft>
                <a:spcPts val="599"/>
              </a:spcAft>
              <a:buFont typeface="Arial"/>
              <a:buChar char="•"/>
              <a:defRPr/>
            </a:pPr>
            <a:r>
              <a:rPr lang="fr-FR" sz="1800" b="0">
                <a:latin typeface="Calibri"/>
              </a:rPr>
              <a:t>Qq gros contributeurs (&gt;500k€) : PACIFICS, TWAC, ESS...</a:t>
            </a:r>
            <a:endParaRPr b="0"/>
          </a:p>
          <a:p>
            <a:pPr marL="844550" lvl="1" indent="-342900">
              <a:spcAft>
                <a:spcPts val="600"/>
              </a:spcAft>
              <a:buFont typeface="Arial"/>
              <a:buChar char="•"/>
              <a:defRPr/>
            </a:pPr>
            <a:r>
              <a:rPr lang="fr-FR" sz="1800" b="0">
                <a:latin typeface="Calibri"/>
              </a:rPr>
              <a:t>Plus de 100 lignes budgétaires dans GESLAB</a:t>
            </a:r>
            <a:endParaRPr/>
          </a:p>
        </p:txBody>
      </p:sp>
      <p:grpSp>
        <p:nvGrpSpPr>
          <p:cNvPr id="2" name="Groupe 1"/>
          <p:cNvGrpSpPr/>
          <p:nvPr/>
        </p:nvGrpSpPr>
        <p:grpSpPr bwMode="auto">
          <a:xfrm>
            <a:off x="1102421" y="2586059"/>
            <a:ext cx="4273718" cy="2881744"/>
            <a:chOff x="0" y="0"/>
            <a:chExt cx="4273718" cy="2881744"/>
          </a:xfrm>
        </p:grpSpPr>
        <p:grpSp>
          <p:nvGrpSpPr>
            <p:cNvPr id="33" name="Groupe 32"/>
            <p:cNvGrpSpPr/>
            <p:nvPr/>
          </p:nvGrpSpPr>
          <p:grpSpPr bwMode="auto">
            <a:xfrm>
              <a:off x="0" y="726406"/>
              <a:ext cx="4273718" cy="2155338"/>
              <a:chOff x="0" y="0"/>
              <a:chExt cx="4273718" cy="2155338"/>
            </a:xfrm>
          </p:grpSpPr>
          <p:grpSp>
            <p:nvGrpSpPr>
              <p:cNvPr id="34" name="Groupe 33"/>
              <p:cNvGrpSpPr/>
              <p:nvPr/>
            </p:nvGrpSpPr>
            <p:grpSpPr bwMode="auto">
              <a:xfrm>
                <a:off x="0" y="0"/>
                <a:ext cx="4273718" cy="2155338"/>
                <a:chOff x="0" y="0"/>
                <a:chExt cx="4273718" cy="2155338"/>
              </a:xfrm>
            </p:grpSpPr>
            <p:sp>
              <p:nvSpPr>
                <p:cNvPr id="36" name="Ovale 78" descr="Grand cercle de couleur deuxième niveau de hiérarchie"/>
                <p:cNvSpPr/>
                <p:nvPr/>
              </p:nvSpPr>
              <p:spPr bwMode="auto">
                <a:xfrm>
                  <a:off x="0" y="0"/>
                  <a:ext cx="4247875" cy="215533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7" name="Rectangle 36"/>
                <p:cNvSpPr/>
                <p:nvPr/>
              </p:nvSpPr>
              <p:spPr bwMode="auto">
                <a:xfrm>
                  <a:off x="956691" y="1382962"/>
                  <a:ext cx="629685" cy="488770"/>
                </a:xfrm>
                <a:prstGeom prst="rect">
                  <a:avLst/>
                </a:prstGeom>
                <a:no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0" tIns="0" rIns="0" bIns="0" numCol="1" spcCol="1268" rtlCol="0" anchor="ctr" anchorCtr="0">
                  <a:noAutofit/>
                </a:bodyPr>
                <a:lstStyle/>
                <a:p>
                  <a:pPr defTabSz="622300">
                    <a:lnSpc>
                      <a:spcPct val="90000"/>
                    </a:lnSpc>
                    <a:spcBef>
                      <a:spcPts val="0"/>
                    </a:spcBef>
                    <a:spcAft>
                      <a:spcPts val="0"/>
                    </a:spcAft>
                    <a:defRPr/>
                  </a:pPr>
                  <a:r>
                    <a:rPr lang="fr-FR" sz="1300" b="1">
                      <a:solidFill>
                        <a:schemeClr val="tx1">
                          <a:lumMod val="75000"/>
                          <a:lumOff val="25000"/>
                        </a:schemeClr>
                      </a:solidFill>
                    </a:rPr>
                    <a:t>Cristelle MANSE </a:t>
                  </a:r>
                  <a:r>
                    <a:rPr lang="fr-FR" sz="1300">
                      <a:solidFill>
                        <a:schemeClr val="tx1">
                          <a:lumMod val="75000"/>
                          <a:lumOff val="25000"/>
                        </a:schemeClr>
                      </a:solidFill>
                    </a:rPr>
                    <a:t>Bât. 209</a:t>
                  </a:r>
                  <a:endParaRPr lang="fr-FR" sz="1200">
                    <a:solidFill>
                      <a:schemeClr val="tx1">
                        <a:lumMod val="75000"/>
                        <a:lumOff val="25000"/>
                      </a:schemeClr>
                    </a:solidFill>
                  </a:endParaRPr>
                </a:p>
              </p:txBody>
            </p:sp>
            <p:sp>
              <p:nvSpPr>
                <p:cNvPr id="38" name="Rectangle 37"/>
                <p:cNvSpPr/>
                <p:nvPr/>
              </p:nvSpPr>
              <p:spPr bwMode="auto">
                <a:xfrm>
                  <a:off x="1972167" y="1289822"/>
                  <a:ext cx="689779" cy="591816"/>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lvl="0" algn="r" defTabSz="622300">
                    <a:lnSpc>
                      <a:spcPct val="90000"/>
                    </a:lnSpc>
                    <a:spcBef>
                      <a:spcPts val="0"/>
                    </a:spcBef>
                    <a:spcAft>
                      <a:spcPts val="0"/>
                    </a:spcAft>
                    <a:defRPr/>
                  </a:pPr>
                  <a:r>
                    <a:rPr lang="fr-FR" sz="1300" b="1">
                      <a:solidFill>
                        <a:schemeClr val="tx1">
                          <a:lumMod val="75000"/>
                          <a:lumOff val="25000"/>
                        </a:schemeClr>
                      </a:solidFill>
                    </a:rPr>
                    <a:t>Manon PARIS</a:t>
                  </a:r>
                  <a:br>
                    <a:rPr lang="fr-FR" sz="1300" b="1">
                      <a:solidFill>
                        <a:schemeClr val="tx1">
                          <a:lumMod val="75000"/>
                          <a:lumOff val="25000"/>
                        </a:schemeClr>
                      </a:solidFill>
                    </a:rPr>
                  </a:br>
                  <a:r>
                    <a:rPr lang="fr-FR" sz="1200">
                      <a:solidFill>
                        <a:schemeClr val="tx1">
                          <a:lumMod val="75000"/>
                          <a:lumOff val="25000"/>
                        </a:schemeClr>
                      </a:solidFill>
                    </a:rPr>
                    <a:t>Bât. 106</a:t>
                  </a:r>
                  <a:endParaRPr/>
                </a:p>
              </p:txBody>
            </p:sp>
            <p:sp>
              <p:nvSpPr>
                <p:cNvPr id="39" name="Ovale 72" descr="Petit cercle de couleur deuxième niveau de hiérarchie"/>
                <p:cNvSpPr/>
                <p:nvPr/>
              </p:nvSpPr>
              <p:spPr bwMode="auto">
                <a:xfrm>
                  <a:off x="675419" y="1292861"/>
                  <a:ext cx="213490" cy="2134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40" name="Connecteur droit 39"/>
                <p:cNvCxnSpPr>
                  <a:cxnSpLocks/>
                </p:cNvCxnSpPr>
                <p:nvPr/>
              </p:nvCxnSpPr>
              <p:spPr bwMode="auto">
                <a:xfrm flipV="1">
                  <a:off x="773841" y="1664825"/>
                  <a:ext cx="1285477" cy="14047"/>
                </a:xfrm>
                <a:prstGeom prst="line">
                  <a:avLst/>
                </a:prstGeom>
              </p:spPr>
              <p:style>
                <a:lnRef idx="1">
                  <a:schemeClr val="accent3"/>
                </a:lnRef>
                <a:fillRef idx="0">
                  <a:schemeClr val="accent3"/>
                </a:fillRef>
                <a:effectRef idx="0">
                  <a:schemeClr val="accent3"/>
                </a:effectRef>
                <a:fontRef idx="minor">
                  <a:schemeClr val="tx1"/>
                </a:fontRef>
              </p:style>
            </p:cxnSp>
            <p:cxnSp>
              <p:nvCxnSpPr>
                <p:cNvPr id="41" name="Connecteur droit 40"/>
                <p:cNvCxnSpPr>
                  <a:cxnSpLocks/>
                </p:cNvCxnSpPr>
                <p:nvPr/>
              </p:nvCxnSpPr>
              <p:spPr bwMode="auto">
                <a:xfrm flipV="1">
                  <a:off x="778990" y="1506352"/>
                  <a:ext cx="0" cy="1787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a:cxnSpLocks/>
                  <a:endCxn id="47" idx="4"/>
                </p:cNvCxnSpPr>
                <p:nvPr/>
              </p:nvCxnSpPr>
              <p:spPr bwMode="auto">
                <a:xfrm flipV="1">
                  <a:off x="2065466" y="1489708"/>
                  <a:ext cx="0" cy="18039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a:cxnSpLocks/>
                </p:cNvCxnSpPr>
                <p:nvPr/>
              </p:nvCxnSpPr>
              <p:spPr bwMode="auto">
                <a:xfrm flipV="1">
                  <a:off x="2057402" y="1655235"/>
                  <a:ext cx="1189543" cy="10272"/>
                </a:xfrm>
                <a:prstGeom prst="line">
                  <a:avLst/>
                </a:prstGeom>
              </p:spPr>
              <p:style>
                <a:lnRef idx="1">
                  <a:schemeClr val="accent3"/>
                </a:lnRef>
                <a:fillRef idx="0">
                  <a:schemeClr val="accent3"/>
                </a:fillRef>
                <a:effectRef idx="0">
                  <a:schemeClr val="accent3"/>
                </a:effectRef>
                <a:fontRef idx="minor">
                  <a:schemeClr val="tx1"/>
                </a:fontRef>
              </p:style>
            </p:cxnSp>
            <p:cxnSp>
              <p:nvCxnSpPr>
                <p:cNvPr id="44" name="Connecteur droit 43"/>
                <p:cNvCxnSpPr>
                  <a:cxnSpLocks/>
                  <a:endCxn id="48" idx="4"/>
                </p:cNvCxnSpPr>
                <p:nvPr/>
              </p:nvCxnSpPr>
              <p:spPr bwMode="auto">
                <a:xfrm flipV="1">
                  <a:off x="3251391" y="1467514"/>
                  <a:ext cx="3618" cy="19299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bwMode="auto">
                <a:xfrm>
                  <a:off x="3499515" y="711261"/>
                  <a:ext cx="774203" cy="443126"/>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lvl="0" defTabSz="622300">
                    <a:lnSpc>
                      <a:spcPct val="90000"/>
                    </a:lnSpc>
                    <a:spcBef>
                      <a:spcPts val="0"/>
                    </a:spcBef>
                    <a:spcAft>
                      <a:spcPts val="0"/>
                    </a:spcAft>
                    <a:defRPr/>
                  </a:pPr>
                  <a:r>
                    <a:rPr lang="fr-FR" sz="1300" b="1">
                      <a:solidFill>
                        <a:schemeClr val="tx1">
                          <a:lumMod val="75000"/>
                          <a:lumOff val="25000"/>
                        </a:schemeClr>
                      </a:solidFill>
                    </a:rPr>
                    <a:t>Sylvie DURAND</a:t>
                  </a:r>
                  <a:br>
                    <a:rPr lang="fr-FR" sz="1300" b="1">
                      <a:solidFill>
                        <a:schemeClr val="tx1">
                          <a:lumMod val="75000"/>
                          <a:lumOff val="25000"/>
                        </a:schemeClr>
                      </a:solidFill>
                    </a:rPr>
                  </a:br>
                  <a:r>
                    <a:rPr lang="fr-FR" sz="1200">
                      <a:solidFill>
                        <a:schemeClr val="tx1">
                          <a:lumMod val="75000"/>
                          <a:lumOff val="25000"/>
                        </a:schemeClr>
                      </a:solidFill>
                    </a:rPr>
                    <a:t>Bât. 106</a:t>
                  </a:r>
                  <a:endParaRPr/>
                </a:p>
              </p:txBody>
            </p:sp>
            <p:sp>
              <p:nvSpPr>
                <p:cNvPr id="47" name="Ovale 72" descr="Petit cercle de couleur deuxième niveau de hiérarchie"/>
                <p:cNvSpPr/>
                <p:nvPr/>
              </p:nvSpPr>
              <p:spPr bwMode="auto">
                <a:xfrm>
                  <a:off x="1958721" y="1276218"/>
                  <a:ext cx="213490" cy="2134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48" name="Ovale 72" descr="Petit cercle de couleur deuxième niveau de hiérarchie"/>
                <p:cNvSpPr/>
                <p:nvPr/>
              </p:nvSpPr>
              <p:spPr bwMode="auto">
                <a:xfrm>
                  <a:off x="3148264" y="1254026"/>
                  <a:ext cx="213490" cy="2134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49" name="Image 48"/>
                <p:cNvPicPr>
                  <a:picLocks noChangeAspect="1"/>
                </p:cNvPicPr>
                <p:nvPr/>
              </p:nvPicPr>
              <p:blipFill>
                <a:blip r:embed="rId3"/>
                <a:stretch/>
              </p:blipFill>
              <p:spPr bwMode="auto">
                <a:xfrm>
                  <a:off x="2715040" y="539799"/>
                  <a:ext cx="762629" cy="922418"/>
                </a:xfrm>
                <a:prstGeom prst="ellipse">
                  <a:avLst/>
                </a:prstGeom>
              </p:spPr>
            </p:pic>
          </p:grpSp>
          <p:pic>
            <p:nvPicPr>
              <p:cNvPr id="35" name="Image 34"/>
              <p:cNvPicPr>
                <a:picLocks noChangeAspect="1"/>
              </p:cNvPicPr>
              <p:nvPr/>
            </p:nvPicPr>
            <p:blipFill>
              <a:blip r:embed="rId4"/>
              <a:stretch/>
            </p:blipFill>
            <p:spPr bwMode="auto">
              <a:xfrm>
                <a:off x="1400796" y="398448"/>
                <a:ext cx="929063" cy="1086049"/>
              </a:xfrm>
              <a:prstGeom prst="ellipse">
                <a:avLst/>
              </a:prstGeom>
            </p:spPr>
          </p:pic>
        </p:grpSp>
        <p:pic>
          <p:nvPicPr>
            <p:cNvPr id="52" name="Image 51"/>
            <p:cNvPicPr>
              <a:picLocks noChangeAspect="1"/>
            </p:cNvPicPr>
            <p:nvPr/>
          </p:nvPicPr>
          <p:blipFill>
            <a:blip r:embed="rId5"/>
            <a:stretch/>
          </p:blipFill>
          <p:spPr bwMode="auto">
            <a:xfrm>
              <a:off x="373560" y="1209924"/>
              <a:ext cx="783175" cy="923109"/>
            </a:xfrm>
            <a:prstGeom prst="ellipse">
              <a:avLst/>
            </a:prstGeom>
          </p:spPr>
        </p:pic>
        <p:sp>
          <p:nvSpPr>
            <p:cNvPr id="54" name="Rectangle 53"/>
            <p:cNvSpPr/>
            <p:nvPr/>
          </p:nvSpPr>
          <p:spPr bwMode="auto">
            <a:xfrm>
              <a:off x="373560" y="0"/>
              <a:ext cx="3445307" cy="640440"/>
            </a:xfrm>
            <a:prstGeom prst="rect">
              <a:avLst/>
            </a:prstGeom>
            <a:grpFill/>
          </p:spPr>
          <p:txBody>
            <a:bodyPr wrap="square">
              <a:spAutoFit/>
            </a:bodyPr>
            <a:lstStyle/>
            <a:p>
              <a:pPr algn="ctr">
                <a:spcAft>
                  <a:spcPts val="600"/>
                </a:spcAft>
                <a:tabLst>
                  <a:tab pos="5738813" algn="l"/>
                </a:tabLst>
                <a:defRPr/>
              </a:pPr>
              <a:r>
                <a:rPr lang="fr-FR" sz="1800" b="1">
                  <a:solidFill>
                    <a:srgbClr val="0000FF"/>
                  </a:solidFill>
                  <a:latin typeface="Calibri"/>
                </a:rPr>
                <a:t>Gestionnaires achats et missions en appui pour le pôle :</a:t>
              </a:r>
              <a:endParaRPr lang="fr-FR" sz="1800" b="1">
                <a:latin typeface="Calibri"/>
              </a:endParaRPr>
            </a:p>
          </p:txBody>
        </p:sp>
      </p:grpSp>
      <p:sp>
        <p:nvSpPr>
          <p:cNvPr id="691605502" name="Rectangle 53"/>
          <p:cNvSpPr/>
          <p:nvPr/>
        </p:nvSpPr>
        <p:spPr bwMode="auto">
          <a:xfrm>
            <a:off x="6296675" y="2847476"/>
            <a:ext cx="3934872" cy="366119"/>
          </a:xfrm>
          <a:prstGeom prst="rect">
            <a:avLst/>
          </a:prstGeom>
          <a:grpFill/>
        </p:spPr>
        <p:txBody>
          <a:bodyPr wrap="square">
            <a:spAutoFit/>
          </a:bodyPr>
          <a:lstStyle/>
          <a:p>
            <a:pPr algn="just">
              <a:spcAft>
                <a:spcPts val="599"/>
              </a:spcAft>
              <a:tabLst>
                <a:tab pos="5738812" algn="l"/>
              </a:tabLst>
              <a:defRPr/>
            </a:pPr>
            <a:r>
              <a:rPr lang="fr-FR" sz="1800" b="1">
                <a:solidFill>
                  <a:srgbClr val="0000FF"/>
                </a:solidFill>
                <a:latin typeface="Calibri"/>
              </a:rPr>
              <a:t>Gestionnaire au service RH</a:t>
            </a:r>
            <a:endParaRPr/>
          </a:p>
        </p:txBody>
      </p:sp>
      <p:sp>
        <p:nvSpPr>
          <p:cNvPr id="1814918340" name="Rectangle 44"/>
          <p:cNvSpPr/>
          <p:nvPr/>
        </p:nvSpPr>
        <p:spPr bwMode="auto">
          <a:xfrm>
            <a:off x="8057577" y="3614476"/>
            <a:ext cx="954442" cy="49317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67" rtlCol="0" anchor="ctr" anchorCtr="0">
            <a:noAutofit/>
          </a:bodyPr>
          <a:lstStyle/>
          <a:p>
            <a:pPr lvl="0" defTabSz="622299">
              <a:lnSpc>
                <a:spcPct val="90000"/>
              </a:lnSpc>
              <a:spcBef>
                <a:spcPts val="0"/>
              </a:spcBef>
              <a:spcAft>
                <a:spcPts val="0"/>
              </a:spcAft>
              <a:defRPr/>
            </a:pPr>
            <a:r>
              <a:rPr lang="fr-FR" sz="1400" b="1">
                <a:solidFill>
                  <a:schemeClr val="tx1"/>
                </a:solidFill>
              </a:rPr>
              <a:t>Maroussia JOUENNE</a:t>
            </a:r>
            <a:endParaRPr sz="2200"/>
          </a:p>
          <a:p>
            <a:pPr lvl="0" defTabSz="622299">
              <a:lnSpc>
                <a:spcPct val="90000"/>
              </a:lnSpc>
              <a:spcBef>
                <a:spcPts val="0"/>
              </a:spcBef>
              <a:spcAft>
                <a:spcPts val="0"/>
              </a:spcAft>
              <a:defRPr/>
            </a:pPr>
            <a:r>
              <a:rPr lang="fr-FR" sz="1400">
                <a:solidFill>
                  <a:schemeClr val="tx1">
                    <a:lumMod val="75000"/>
                    <a:lumOff val="25000"/>
                  </a:schemeClr>
                </a:solidFill>
              </a:rPr>
              <a:t>Bât. 104</a:t>
            </a:r>
            <a:endParaRPr/>
          </a:p>
        </p:txBody>
      </p:sp>
      <p:pic>
        <p:nvPicPr>
          <p:cNvPr id="1026484529" name="Image 1026484528"/>
          <p:cNvPicPr>
            <a:picLocks noChangeAspect="1"/>
          </p:cNvPicPr>
          <p:nvPr/>
        </p:nvPicPr>
        <p:blipFill>
          <a:blip r:embed="rId6"/>
          <a:stretch/>
        </p:blipFill>
        <p:spPr bwMode="auto">
          <a:xfrm>
            <a:off x="6651159" y="3343410"/>
            <a:ext cx="1243030" cy="1243030"/>
          </a:xfrm>
          <a:prstGeom prst="rect">
            <a:avLst/>
          </a:prstGeom>
        </p:spPr>
      </p:pic>
      <p:sp>
        <p:nvSpPr>
          <p:cNvPr id="3" name="Espace réservé de la date 2"/>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589289853" name="Titre 8"/>
          <p:cNvSpPr>
            <a:spLocks noGrp="1"/>
          </p:cNvSpPr>
          <p:nvPr>
            <p:ph type="title"/>
          </p:nvPr>
        </p:nvSpPr>
        <p:spPr bwMode="auto">
          <a:xfrm>
            <a:off x="1497954" y="149424"/>
            <a:ext cx="7632847" cy="432047"/>
          </a:xfrm>
        </p:spPr>
        <p:txBody>
          <a:bodyPr/>
          <a:lstStyle/>
          <a:p>
            <a:pPr algn="ctr">
              <a:defRPr/>
            </a:pPr>
            <a:r>
              <a:rPr lang="fr-FR">
                <a:latin typeface="Calibri"/>
              </a:rPr>
              <a:t>Promo et suggestions</a:t>
            </a:r>
            <a:endParaRPr/>
          </a:p>
        </p:txBody>
      </p:sp>
      <p:sp>
        <p:nvSpPr>
          <p:cNvPr id="2053500567"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228935102" name="Espace réservé du numéro de diapositive 4"/>
          <p:cNvSpPr>
            <a:spLocks noGrp="1"/>
          </p:cNvSpPr>
          <p:nvPr>
            <p:ph type="sldNum" sz="quarter" idx="12"/>
          </p:nvPr>
        </p:nvSpPr>
        <p:spPr bwMode="auto"/>
        <p:txBody>
          <a:bodyPr/>
          <a:lstStyle/>
          <a:p>
            <a:pPr>
              <a:defRPr/>
            </a:pPr>
            <a:fld id="{495321D4-0DE5-27CC-36AC-315533C33CDC}" type="slidenum">
              <a:rPr lang="fr-FR" b="1"/>
              <a:t>17</a:t>
            </a:fld>
            <a:endParaRPr lang="fr-FR" b="1"/>
          </a:p>
        </p:txBody>
      </p:sp>
      <p:sp>
        <p:nvSpPr>
          <p:cNvPr id="432257854" name="Rectangle 6"/>
          <p:cNvSpPr/>
          <p:nvPr/>
        </p:nvSpPr>
        <p:spPr bwMode="auto">
          <a:xfrm>
            <a:off x="332473" y="1095510"/>
            <a:ext cx="10134102" cy="3869160"/>
          </a:xfrm>
          <a:prstGeom prst="rect">
            <a:avLst/>
          </a:prstGeom>
        </p:spPr>
        <p:txBody>
          <a:bodyPr wrap="square">
            <a:spAutoFit/>
          </a:bodyPr>
          <a:lstStyle/>
          <a:p>
            <a:pPr algn="just">
              <a:spcAft>
                <a:spcPts val="599"/>
              </a:spcAft>
              <a:tabLst>
                <a:tab pos="5738812" algn="l"/>
              </a:tabLst>
              <a:defRPr/>
            </a:pPr>
            <a:r>
              <a:rPr lang="fr-FR" sz="1800" b="1">
                <a:solidFill>
                  <a:srgbClr val="FF0000"/>
                </a:solidFill>
                <a:latin typeface="Calibri"/>
              </a:rPr>
              <a:t>Automne 2023 :</a:t>
            </a:r>
            <a:endParaRPr sz="1800" b="0">
              <a:solidFill>
                <a:srgbClr val="FF0000"/>
              </a:solidFill>
              <a:latin typeface="Calibri"/>
            </a:endParaRPr>
          </a:p>
          <a:p>
            <a:pPr marL="283879" indent="-283879" algn="just">
              <a:spcAft>
                <a:spcPts val="598"/>
              </a:spcAft>
              <a:buFont typeface="Arial"/>
              <a:buChar char="•"/>
              <a:tabLst>
                <a:tab pos="5738811" algn="l"/>
              </a:tabLst>
              <a:defRPr/>
            </a:pPr>
            <a:r>
              <a:rPr lang="fr-FR" sz="1800" b="0">
                <a:solidFill>
                  <a:schemeClr val="tx1"/>
                </a:solidFill>
                <a:latin typeface="Calibri"/>
              </a:rPr>
              <a:t>Cristelle Manse, Sélection professionnelle TCE</a:t>
            </a:r>
            <a:endParaRPr/>
          </a:p>
          <a:p>
            <a:pPr marL="283879" indent="-283879" algn="just">
              <a:spcAft>
                <a:spcPts val="598"/>
              </a:spcAft>
              <a:buFont typeface="Arial"/>
              <a:buChar char="•"/>
              <a:tabLst>
                <a:tab pos="5738811" algn="l"/>
              </a:tabLst>
              <a:defRPr/>
            </a:pPr>
            <a:r>
              <a:rPr lang="fr-FR" sz="1800" b="0">
                <a:solidFill>
                  <a:schemeClr val="tx1"/>
                </a:solidFill>
                <a:latin typeface="Calibri"/>
              </a:rPr>
              <a:t>Patricia Duchesne, Sélection professionnelle IRHC</a:t>
            </a:r>
            <a:endParaRPr/>
          </a:p>
          <a:p>
            <a:pPr marL="283879" indent="-283879" algn="just">
              <a:spcAft>
                <a:spcPts val="598"/>
              </a:spcAft>
              <a:buFont typeface="Arial"/>
              <a:buChar char="•"/>
              <a:tabLst>
                <a:tab pos="5738811" algn="l"/>
              </a:tabLst>
              <a:defRPr/>
            </a:pPr>
            <a:r>
              <a:rPr lang="fr-FR" sz="1800" b="0">
                <a:solidFill>
                  <a:schemeClr val="tx1"/>
                </a:solidFill>
                <a:latin typeface="Calibri"/>
              </a:rPr>
              <a:t>Angeles Faus Golfe, au choix IRHC</a:t>
            </a:r>
            <a:endParaRPr/>
          </a:p>
          <a:p>
            <a:pPr marL="283879" indent="-283879" algn="just">
              <a:spcAft>
                <a:spcPts val="599"/>
              </a:spcAft>
              <a:buFont typeface="Arial"/>
              <a:buChar char="•"/>
              <a:tabLst>
                <a:tab pos="5738812" algn="l"/>
              </a:tabLst>
              <a:defRPr/>
            </a:pPr>
            <a:r>
              <a:rPr lang="fr-FR" sz="1800" b="0">
                <a:solidFill>
                  <a:schemeClr val="tx1"/>
                </a:solidFill>
                <a:latin typeface="Calibri"/>
              </a:rPr>
              <a:t>Guillaume Olry et Luc Perrot, au choix IRHC-HEB</a:t>
            </a:r>
            <a:endParaRPr/>
          </a:p>
          <a:p>
            <a:pPr algn="just">
              <a:spcAft>
                <a:spcPts val="598"/>
              </a:spcAft>
              <a:tabLst>
                <a:tab pos="5738811" algn="l"/>
              </a:tabLst>
              <a:defRPr/>
            </a:pPr>
            <a:endParaRPr sz="1800" b="0">
              <a:solidFill>
                <a:schemeClr val="tx1"/>
              </a:solidFill>
              <a:latin typeface="Calibri"/>
            </a:endParaRPr>
          </a:p>
          <a:p>
            <a:pPr algn="just">
              <a:spcAft>
                <a:spcPts val="599"/>
              </a:spcAft>
              <a:tabLst>
                <a:tab pos="5738812" algn="l"/>
              </a:tabLst>
              <a:defRPr/>
            </a:pPr>
            <a:r>
              <a:rPr lang="fr-FR" sz="1800" b="1">
                <a:solidFill>
                  <a:srgbClr val="FF0000"/>
                </a:solidFill>
                <a:latin typeface="Calibri"/>
              </a:rPr>
              <a:t>Quelques idées : </a:t>
            </a:r>
            <a:endParaRPr sz="1800" b="1">
              <a:solidFill>
                <a:srgbClr val="FF0000"/>
              </a:solidFill>
              <a:latin typeface="Calibri"/>
            </a:endParaRPr>
          </a:p>
          <a:p>
            <a:pPr marL="283879" indent="-283879" algn="just">
              <a:spcAft>
                <a:spcPts val="598"/>
              </a:spcAft>
              <a:buFont typeface="Arial"/>
              <a:buChar char="•"/>
              <a:defRPr/>
            </a:pPr>
            <a:r>
              <a:rPr lang="fr-FR" sz="1800" b="0" i="0" u="none" strike="noStrike" cap="none" spc="0">
                <a:solidFill>
                  <a:schemeClr val="tx1"/>
                </a:solidFill>
                <a:latin typeface="Calibri"/>
                <a:ea typeface="Calibri"/>
                <a:cs typeface="Calibri"/>
              </a:rPr>
              <a:t>Candidater et faites candidater aux Concours Internes et aux Sélections Professionnelles</a:t>
            </a:r>
            <a:endParaRPr lang="fr-FR" sz="1800" b="0" i="0" u="none" strike="noStrike" cap="none" spc="0">
              <a:solidFill>
                <a:schemeClr val="tx1"/>
              </a:solidFill>
              <a:latin typeface="Times New Roman"/>
              <a:cs typeface="Times New Roman"/>
            </a:endParaRPr>
          </a:p>
          <a:p>
            <a:pPr marL="283879" indent="-283879" algn="just">
              <a:spcAft>
                <a:spcPts val="598"/>
              </a:spcAft>
              <a:buFont typeface="Arial"/>
              <a:buChar char="•"/>
              <a:defRPr/>
            </a:pPr>
            <a:r>
              <a:rPr lang="fr-FR" sz="1800" b="0" i="0" u="none" strike="noStrike" cap="none" spc="0">
                <a:solidFill>
                  <a:schemeClr val="tx1"/>
                </a:solidFill>
                <a:latin typeface="Calibri"/>
                <a:ea typeface="Calibri"/>
                <a:cs typeface="Calibri"/>
              </a:rPr>
              <a:t>Ne pas « craindre » de faire appel aux collègues pour les dossiers, la préparation des auditions.</a:t>
            </a:r>
            <a:endParaRPr lang="fr-FR" sz="1800" b="0" i="0" u="none" strike="noStrike" cap="none" spc="0">
              <a:solidFill>
                <a:schemeClr val="tx1"/>
              </a:solidFill>
              <a:latin typeface="Times New Roman"/>
              <a:cs typeface="Times New Roman"/>
            </a:endParaRPr>
          </a:p>
          <a:p>
            <a:pPr algn="just">
              <a:spcAft>
                <a:spcPts val="598"/>
              </a:spcAft>
              <a:tabLst>
                <a:tab pos="5738811" algn="l"/>
              </a:tabLst>
              <a:defRPr/>
            </a:pPr>
            <a:endParaRPr lang="fr-FR" sz="1800" b="0">
              <a:solidFill>
                <a:schemeClr val="tx1"/>
              </a:solidFill>
              <a:latin typeface="Calibri"/>
            </a:endParaRPr>
          </a:p>
          <a:p>
            <a:pPr algn="just">
              <a:spcAft>
                <a:spcPts val="599"/>
              </a:spcAft>
              <a:tabLst>
                <a:tab pos="5738812" algn="l"/>
              </a:tabLst>
              <a:defRPr/>
            </a:pPr>
            <a:r>
              <a:rPr lang="fr-FR" sz="1800" b="0">
                <a:solidFill>
                  <a:schemeClr val="tx1"/>
                </a:solidFill>
                <a:latin typeface="Calibri"/>
              </a:rPr>
              <a:t>Sans oublier bien sûr la CPL (Commission Paritaire Locale) et le comité de relecture toujours disponibles !</a:t>
            </a:r>
            <a:endParaRPr sz="1800" b="0">
              <a:solidFill>
                <a:schemeClr val="tx1"/>
              </a:solidFill>
              <a:latin typeface="Calibri"/>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 name="Text Box 18"/>
          <p:cNvSpPr txBox="1">
            <a:spLocks noChangeArrowheads="1"/>
          </p:cNvSpPr>
          <p:nvPr/>
        </p:nvSpPr>
        <p:spPr bwMode="auto">
          <a:xfrm>
            <a:off x="395535" y="1916832"/>
            <a:ext cx="9887395" cy="1368152"/>
          </a:xfrm>
          <a:prstGeom prst="rect">
            <a:avLst/>
          </a:prstGeom>
          <a:noFill/>
          <a:ln w="9525">
            <a:noFill/>
            <a:miter lim="800000"/>
            <a:headEnd/>
            <a:tailEnd/>
          </a:ln>
        </p:spPr>
        <p:txBody>
          <a:bodyPr/>
          <a:lstStyle/>
          <a:p>
            <a:pPr algn="ctr">
              <a:spcBef>
                <a:spcPts val="0"/>
              </a:spcBef>
              <a:tabLst>
                <a:tab pos="806450" algn="l"/>
              </a:tabLst>
              <a:defRPr/>
            </a:pPr>
            <a:r>
              <a:rPr lang="fr-FR" sz="4400" b="1">
                <a:solidFill>
                  <a:srgbClr val="5F2987"/>
                </a:solidFill>
                <a:latin typeface="Calibri"/>
              </a:rPr>
              <a:t>Analyse RH Projets</a:t>
            </a:r>
            <a:endParaRPr/>
          </a:p>
          <a:p>
            <a:pPr algn="ctr">
              <a:spcBef>
                <a:spcPts val="0"/>
              </a:spcBef>
              <a:tabLst>
                <a:tab pos="806449" algn="l"/>
              </a:tabLst>
              <a:defRPr/>
            </a:pPr>
            <a:r>
              <a:rPr lang="fr-FR" sz="2800" b="0">
                <a:solidFill>
                  <a:srgbClr val="5F2987"/>
                </a:solidFill>
                <a:latin typeface="Calibri"/>
              </a:rPr>
              <a:t>Merci Jean Peyré pour l’analyse</a:t>
            </a:r>
            <a:endParaRPr lang="fr-FR" sz="4400" b="1">
              <a:solidFill>
                <a:srgbClr val="5F2987"/>
              </a:solidFill>
              <a:latin typeface="Calibri"/>
            </a:endParaRPr>
          </a:p>
        </p:txBody>
      </p:sp>
      <p:sp>
        <p:nvSpPr>
          <p:cNvPr id="2033018696" name="Espace réservé du pied de page 3"/>
          <p:cNvSpPr>
            <a:spLocks noGrp="1"/>
          </p:cNvSpPr>
          <p:nvPr>
            <p:ph type="ftr" sz="quarter" idx="11"/>
          </p:nvPr>
        </p:nvSpPr>
        <p:spPr bwMode="auto">
          <a:xfrm>
            <a:off x="2938115" y="5714820"/>
            <a:ext cx="4896543"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259453114" name="Espace réservé du numéro de diapositive 4"/>
          <p:cNvSpPr>
            <a:spLocks noGrp="1"/>
          </p:cNvSpPr>
          <p:nvPr>
            <p:ph type="sldNum" sz="quarter" idx="12"/>
          </p:nvPr>
        </p:nvSpPr>
        <p:spPr bwMode="auto">
          <a:xfrm>
            <a:off x="8159406" y="5714820"/>
            <a:ext cx="2422524" cy="322263"/>
          </a:xfrm>
        </p:spPr>
        <p:txBody>
          <a:bodyPr/>
          <a:lstStyle/>
          <a:p>
            <a:pPr>
              <a:defRPr/>
            </a:pPr>
            <a:fld id="{5313E49B-4E6B-E707-A480-F76153BB6218}" type="slidenum">
              <a:rPr lang="fr-FR" b="1"/>
              <a:t>18</a:t>
            </a:fld>
            <a:endParaRPr lang="fr-FR" b="1"/>
          </a:p>
        </p:txBody>
      </p:sp>
      <p:pic>
        <p:nvPicPr>
          <p:cNvPr id="1164759442" name="Image 8"/>
          <p:cNvPicPr>
            <a:picLocks noChangeAspect="1"/>
          </p:cNvPicPr>
          <p:nvPr/>
        </p:nvPicPr>
        <p:blipFill>
          <a:blip r:embed="rId3"/>
          <a:stretch/>
        </p:blipFill>
        <p:spPr bwMode="auto">
          <a:xfrm>
            <a:off x="4738314" y="3247553"/>
            <a:ext cx="956565" cy="692614"/>
          </a:xfrm>
          <a:prstGeom prst="rect">
            <a:avLst/>
          </a:prstGeom>
        </p:spPr>
      </p:pic>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 name="Image 4"/>
          <p:cNvPicPr>
            <a:picLocks noChangeAspect="1"/>
          </p:cNvPicPr>
          <p:nvPr/>
        </p:nvPicPr>
        <p:blipFill>
          <a:blip r:embed="rId3"/>
          <a:srcRect l="26507" t="5617" r="5019" b="4120"/>
          <a:stretch/>
        </p:blipFill>
        <p:spPr bwMode="auto">
          <a:xfrm>
            <a:off x="561851" y="1420876"/>
            <a:ext cx="3592618" cy="2426206"/>
          </a:xfrm>
          <a:prstGeom prst="rect">
            <a:avLst/>
          </a:prstGeom>
        </p:spPr>
      </p:pic>
      <p:sp>
        <p:nvSpPr>
          <p:cNvPr id="8" name="Titre 7"/>
          <p:cNvSpPr>
            <a:spLocks noGrp="1"/>
          </p:cNvSpPr>
          <p:nvPr>
            <p:ph type="title"/>
          </p:nvPr>
        </p:nvSpPr>
        <p:spPr bwMode="auto">
          <a:prstGeom prst="rect">
            <a:avLst/>
          </a:prstGeom>
          <a:noFill/>
        </p:spPr>
        <p:txBody>
          <a:bodyPr>
            <a:normAutofit/>
          </a:bodyPr>
          <a:lstStyle/>
          <a:p>
            <a:pPr algn="ctr">
              <a:defRPr/>
            </a:pPr>
            <a:r>
              <a:rPr lang="fr-FR">
                <a:latin typeface="Calibri"/>
              </a:rPr>
              <a:t>Projets Accélérateurs </a:t>
            </a:r>
            <a:r>
              <a:rPr lang="en-ZA">
                <a:latin typeface="Calibri"/>
              </a:rPr>
              <a:t>2023</a:t>
            </a:r>
            <a:endParaRPr/>
          </a:p>
        </p:txBody>
      </p:sp>
      <p:sp>
        <p:nvSpPr>
          <p:cNvPr id="19" name="Rectangle : avec coins rognés en haut 18"/>
          <p:cNvSpPr/>
          <p:nvPr/>
        </p:nvSpPr>
        <p:spPr bwMode="auto">
          <a:xfrm>
            <a:off x="723250" y="941512"/>
            <a:ext cx="2507546" cy="347236"/>
          </a:xfrm>
          <a:prstGeom prst="snip2SameRect">
            <a:avLst>
              <a:gd name="adj1" fmla="val 5903"/>
              <a:gd name="adj2" fmla="val 6279"/>
            </a:avLst>
          </a:prstGeom>
          <a:noFill/>
          <a:ln w="25400" cap="flat" cmpd="sng" algn="ctr">
            <a:noFill/>
            <a:prstDash val="solid"/>
            <a:round/>
            <a:headEnd type="none" w="med" len="med"/>
            <a:tailEnd type="none" w="lg" len="lg"/>
          </a:ln>
          <a:effectLst/>
        </p:spPr>
        <p:txBody>
          <a:bodyPr vert="horz" wrap="square" lIns="79521" tIns="41351" rIns="79521" bIns="41351" numCol="1" rtlCol="0" anchor="t" anchorCtr="0" compatLnSpc="1">
            <a:prstTxWarp prst="textNoShape"/>
            <a:spAutoFit/>
          </a:bodyPr>
          <a:lstStyle/>
          <a:p>
            <a:pPr algn="ctr" defTabSz="807964">
              <a:defRPr/>
            </a:pPr>
            <a:r>
              <a:rPr lang="fr-FR" sz="1600">
                <a:solidFill>
                  <a:srgbClr val="1F4E79"/>
                </a:solidFill>
                <a:latin typeface="Calibri"/>
                <a:ea typeface="Calibri"/>
                <a:cs typeface="Times New Roman"/>
              </a:rPr>
              <a:t>Tout personnel sur projets</a:t>
            </a:r>
            <a:endParaRPr/>
          </a:p>
        </p:txBody>
      </p:sp>
      <p:sp>
        <p:nvSpPr>
          <p:cNvPr id="26" name="Rectangle : avec coins rognés en haut 25"/>
          <p:cNvSpPr/>
          <p:nvPr/>
        </p:nvSpPr>
        <p:spPr bwMode="auto">
          <a:xfrm>
            <a:off x="5890443" y="1050406"/>
            <a:ext cx="3034882" cy="347236"/>
          </a:xfrm>
          <a:prstGeom prst="snip2SameRect">
            <a:avLst>
              <a:gd name="adj1" fmla="val 5903"/>
              <a:gd name="adj2" fmla="val 6279"/>
            </a:avLst>
          </a:prstGeom>
          <a:noFill/>
          <a:ln w="25400" cap="flat" cmpd="sng" algn="ctr">
            <a:noFill/>
            <a:prstDash val="solid"/>
            <a:round/>
            <a:headEnd type="none" w="med" len="med"/>
            <a:tailEnd type="none" w="lg" len="lg"/>
          </a:ln>
          <a:effectLst/>
        </p:spPr>
        <p:txBody>
          <a:bodyPr vert="horz" wrap="square" lIns="79521" tIns="41351" rIns="79521" bIns="41351" numCol="1" rtlCol="0" anchor="t" anchorCtr="0" compatLnSpc="1">
            <a:prstTxWarp prst="textNoShape"/>
            <a:spAutoFit/>
          </a:bodyPr>
          <a:lstStyle/>
          <a:p>
            <a:pPr algn="ctr" defTabSz="807964">
              <a:defRPr/>
            </a:pPr>
            <a:r>
              <a:rPr lang="fr-FR" sz="1600">
                <a:solidFill>
                  <a:srgbClr val="1F4E79"/>
                </a:solidFill>
                <a:latin typeface="Calibri"/>
                <a:ea typeface="Calibri"/>
                <a:cs typeface="Times New Roman"/>
              </a:rPr>
              <a:t>Personnel technique sur projets</a:t>
            </a:r>
            <a:endParaRPr/>
          </a:p>
        </p:txBody>
      </p:sp>
      <p:sp>
        <p:nvSpPr>
          <p:cNvPr id="12" name="Rectangle : avec coins rognés en haut 11"/>
          <p:cNvSpPr/>
          <p:nvPr/>
        </p:nvSpPr>
        <p:spPr bwMode="auto">
          <a:xfrm>
            <a:off x="2741410" y="4109864"/>
            <a:ext cx="5237265" cy="1239206"/>
          </a:xfrm>
          <a:prstGeom prst="snip2SameRect">
            <a:avLst>
              <a:gd name="adj1" fmla="val 5903"/>
              <a:gd name="adj2" fmla="val 6279"/>
            </a:avLst>
          </a:prstGeom>
          <a:solidFill>
            <a:schemeClr val="bg1"/>
          </a:solidFill>
          <a:ln w="38100" cap="flat" cmpd="sng" algn="ctr">
            <a:solidFill>
              <a:srgbClr val="1F4E79"/>
            </a:solidFill>
            <a:prstDash val="solid"/>
            <a:round/>
            <a:headEnd type="none" w="med" len="med"/>
            <a:tailEnd type="none" w="lg" len="lg"/>
          </a:ln>
          <a:effectLst/>
        </p:spPr>
        <p:txBody>
          <a:bodyPr vert="horz" wrap="square" lIns="79521" tIns="41351" rIns="79521" bIns="41351" numCol="1" rtlCol="0" anchor="t" anchorCtr="0" compatLnSpc="1">
            <a:prstTxWarp prst="textNoShape"/>
            <a:spAutoFit/>
          </a:bodyPr>
          <a:lstStyle/>
          <a:p>
            <a:pPr defTabSz="1004858">
              <a:defRPr/>
            </a:pPr>
            <a:r>
              <a:rPr lang="fr-FR" sz="1750">
                <a:solidFill>
                  <a:srgbClr val="1F4E79"/>
                </a:solidFill>
                <a:latin typeface="Calibri"/>
              </a:rPr>
              <a:t>ITA		45 FTE</a:t>
            </a:r>
            <a:endParaRPr/>
          </a:p>
          <a:p>
            <a:pPr defTabSz="1004858">
              <a:defRPr/>
            </a:pPr>
            <a:r>
              <a:rPr lang="fr-FR" sz="1750">
                <a:solidFill>
                  <a:srgbClr val="1F4E79"/>
                </a:solidFill>
                <a:latin typeface="Calibri"/>
                <a:ea typeface="Calibri"/>
                <a:cs typeface="Times New Roman"/>
              </a:rPr>
              <a:t>Physiciens </a:t>
            </a:r>
            <a:r>
              <a:rPr lang="fr-FR" sz="1750">
                <a:solidFill>
                  <a:srgbClr val="1F4E79"/>
                </a:solidFill>
                <a:latin typeface="Calibri"/>
              </a:rPr>
              <a:t>	                      9 FTE</a:t>
            </a:r>
            <a:endParaRPr/>
          </a:p>
          <a:p>
            <a:pPr defTabSz="1004858">
              <a:defRPr/>
            </a:pPr>
            <a:r>
              <a:rPr lang="fr-FR" sz="1750">
                <a:solidFill>
                  <a:srgbClr val="1F4E79"/>
                </a:solidFill>
                <a:latin typeface="Calibri"/>
              </a:rPr>
              <a:t>CDD		15 FTE</a:t>
            </a:r>
            <a:endParaRPr/>
          </a:p>
          <a:p>
            <a:pPr defTabSz="1004858">
              <a:defRPr/>
            </a:pPr>
            <a:r>
              <a:rPr lang="fr-FR" sz="1750">
                <a:solidFill>
                  <a:prstClr val="black"/>
                </a:solidFill>
                <a:latin typeface="Calibri"/>
              </a:rPr>
              <a:t>       </a:t>
            </a:r>
            <a:r>
              <a:rPr lang="fr-FR" sz="1750">
                <a:solidFill>
                  <a:srgbClr val="CD3636"/>
                </a:solidFill>
                <a:latin typeface="Calibri"/>
              </a:rPr>
              <a:t>Total environ 70 FTE (77 % personnel permanent)</a:t>
            </a:r>
            <a:endParaRPr/>
          </a:p>
        </p:txBody>
      </p:sp>
      <p:pic>
        <p:nvPicPr>
          <p:cNvPr id="11" name="Image 10"/>
          <p:cNvPicPr>
            <a:picLocks noChangeAspect="1"/>
          </p:cNvPicPr>
          <p:nvPr/>
        </p:nvPicPr>
        <p:blipFill>
          <a:blip r:embed="rId4"/>
          <a:srcRect l="35796" t="2170" r="15614" b="18920"/>
          <a:stretch/>
        </p:blipFill>
        <p:spPr bwMode="auto">
          <a:xfrm>
            <a:off x="6425183" y="1338226"/>
            <a:ext cx="3034882" cy="2340161"/>
          </a:xfrm>
          <a:prstGeom prst="rect">
            <a:avLst/>
          </a:prstGeom>
        </p:spPr>
      </p:pic>
      <p:sp>
        <p:nvSpPr>
          <p:cNvPr id="7" name="ZoneTexte 6"/>
          <p:cNvSpPr txBox="1"/>
          <p:nvPr/>
        </p:nvSpPr>
        <p:spPr bwMode="auto">
          <a:xfrm>
            <a:off x="2434059" y="1373560"/>
            <a:ext cx="1491774" cy="364459"/>
          </a:xfrm>
          <a:prstGeom prst="rect">
            <a:avLst/>
          </a:prstGeom>
          <a:noFill/>
        </p:spPr>
        <p:txBody>
          <a:bodyPr wrap="square" rtlCol="0">
            <a:spAutoFit/>
          </a:bodyPr>
          <a:lstStyle/>
          <a:p>
            <a:pPr>
              <a:defRPr/>
            </a:pPr>
            <a:r>
              <a:rPr lang="fr-FR" sz="900"/>
              <a:t>TWAC regroupe PHIL et Acceleration THz</a:t>
            </a:r>
            <a:endParaRPr/>
          </a:p>
        </p:txBody>
      </p:sp>
      <p:sp>
        <p:nvSpPr>
          <p:cNvPr id="6" name="Espace réservé de la date 5"/>
          <p:cNvSpPr>
            <a:spLocks noGrp="1"/>
          </p:cNvSpPr>
          <p:nvPr>
            <p:ph type="dt" sz="half" idx="10"/>
          </p:nvPr>
        </p:nvSpPr>
        <p:spPr bwMode="auto"/>
        <p:txBody>
          <a:bodyPr/>
          <a:lstStyle/>
          <a:p>
            <a:pPr>
              <a:defRPr/>
            </a:pPr>
            <a:r>
              <a:rPr lang="fr-FR"/>
              <a:t>21/12/2023</a:t>
            </a:r>
            <a:endParaRPr/>
          </a:p>
        </p:txBody>
      </p:sp>
      <p:sp>
        <p:nvSpPr>
          <p:cNvPr id="9" name="Espace réservé du pied de page 8"/>
          <p:cNvSpPr>
            <a:spLocks noGrp="1"/>
          </p:cNvSpPr>
          <p:nvPr>
            <p:ph type="ftr" sz="quarter" idx="11"/>
          </p:nvPr>
        </p:nvSpPr>
        <p:spPr bwMode="auto"/>
        <p:txBody>
          <a:bodyPr/>
          <a:lstStyle/>
          <a:p>
            <a:pPr>
              <a:defRPr/>
            </a:pPr>
            <a:r>
              <a:rPr lang="fr-FR"/>
              <a:t>AG Pôle de Physique des Accélérateurs</a:t>
            </a:r>
            <a:endParaRPr/>
          </a:p>
        </p:txBody>
      </p:sp>
      <p:sp>
        <p:nvSpPr>
          <p:cNvPr id="10" name="Espace réservé du numéro de diapositive 9"/>
          <p:cNvSpPr>
            <a:spLocks noGrp="1"/>
          </p:cNvSpPr>
          <p:nvPr>
            <p:ph type="sldNum" sz="quarter" idx="12"/>
          </p:nvPr>
        </p:nvSpPr>
        <p:spPr bwMode="auto"/>
        <p:txBody>
          <a:bodyPr/>
          <a:lstStyle/>
          <a:p>
            <a:pPr>
              <a:defRPr/>
            </a:pPr>
            <a:fld id="{77E71596-5F9D-49C5-9701-16B3CA54319D}" type="slidenum">
              <a:rPr lang="fr-FR"/>
              <a:t>19</a:t>
            </a:fld>
            <a:endParaRPr lang="fr-F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 name="Titre 8"/>
          <p:cNvSpPr>
            <a:spLocks noGrp="1"/>
          </p:cNvSpPr>
          <p:nvPr>
            <p:ph type="title"/>
          </p:nvPr>
        </p:nvSpPr>
        <p:spPr bwMode="auto">
          <a:xfrm>
            <a:off x="2146028" y="149425"/>
            <a:ext cx="5760640" cy="432048"/>
          </a:xfrm>
        </p:spPr>
        <p:txBody>
          <a:bodyPr/>
          <a:lstStyle/>
          <a:p>
            <a:pPr algn="ctr">
              <a:defRPr/>
            </a:pPr>
            <a:r>
              <a:rPr lang="fr-FR">
                <a:latin typeface="Calibri"/>
              </a:rPr>
              <a:t>Agenda</a:t>
            </a:r>
            <a:endParaRPr/>
          </a:p>
        </p:txBody>
      </p:sp>
      <p:sp>
        <p:nvSpPr>
          <p:cNvPr id="4" name="Text Box 18"/>
          <p:cNvSpPr txBox="1">
            <a:spLocks noChangeArrowheads="1"/>
          </p:cNvSpPr>
          <p:nvPr/>
        </p:nvSpPr>
        <p:spPr bwMode="auto">
          <a:xfrm>
            <a:off x="1096501" y="1089500"/>
            <a:ext cx="9273533" cy="4652712"/>
          </a:xfrm>
          <a:prstGeom prst="rect">
            <a:avLst/>
          </a:prstGeom>
          <a:noFill/>
          <a:ln w="9525">
            <a:noFill/>
            <a:miter lim="800000"/>
            <a:headEnd/>
            <a:tailEnd/>
          </a:ln>
        </p:spPr>
        <p:txBody>
          <a:bodyPr/>
          <a:lstStyle/>
          <a:p>
            <a:pPr marL="261850" indent="-261850">
              <a:lnSpc>
                <a:spcPct val="114999"/>
              </a:lnSpc>
              <a:spcBef>
                <a:spcPts val="0"/>
              </a:spcBef>
              <a:spcAft>
                <a:spcPts val="300"/>
              </a:spcAft>
              <a:buFont typeface="Wingdings"/>
              <a:buChar char="Ø"/>
              <a:tabLst>
                <a:tab pos="6280150" algn="l"/>
              </a:tabLst>
              <a:defRPr/>
            </a:pPr>
            <a:r>
              <a:rPr lang="fr-FR" sz="1600" b="1">
                <a:solidFill>
                  <a:srgbClr val="EB6700"/>
                </a:solidFill>
                <a:latin typeface="Calibri"/>
              </a:rPr>
              <a:t>8H30  </a:t>
            </a:r>
            <a:r>
              <a:rPr lang="fr-FR" sz="1600" b="0">
                <a:solidFill>
                  <a:srgbClr val="EB6700"/>
                </a:solidFill>
                <a:latin typeface="Calibri"/>
              </a:rPr>
              <a:t>Accueil café/croissants (espace Joliot Curie)</a:t>
            </a:r>
            <a:endParaRPr sz="1600" b="0">
              <a:solidFill>
                <a:srgbClr val="EB6700"/>
              </a:solidFill>
              <a:latin typeface="Calibri"/>
            </a:endParaRPr>
          </a:p>
          <a:p>
            <a:pPr marL="261850" indent="-261850">
              <a:lnSpc>
                <a:spcPct val="114999"/>
              </a:lnSpc>
              <a:spcBef>
                <a:spcPts val="0"/>
              </a:spcBef>
              <a:spcAft>
                <a:spcPts val="300"/>
              </a:spcAft>
              <a:buFont typeface="Wingdings"/>
              <a:buChar char="Ø"/>
              <a:tabLst>
                <a:tab pos="6280150" algn="l"/>
              </a:tabLst>
              <a:defRPr/>
            </a:pPr>
            <a:r>
              <a:rPr lang="fr-FR" sz="1600" b="1">
                <a:solidFill>
                  <a:srgbClr val="EB6700"/>
                </a:solidFill>
                <a:latin typeface="Calibri"/>
              </a:rPr>
              <a:t>9H00  </a:t>
            </a:r>
            <a:r>
              <a:rPr lang="fr-FR" sz="1600" b="1">
                <a:solidFill>
                  <a:schemeClr val="tx1"/>
                </a:solidFill>
                <a:latin typeface="Calibri"/>
              </a:rPr>
              <a:t>Informations générales par la direction du pôle</a:t>
            </a:r>
            <a:r>
              <a:rPr lang="fr-FR" sz="1600" b="0">
                <a:solidFill>
                  <a:srgbClr val="EB6700"/>
                </a:solidFill>
                <a:latin typeface="Calibri"/>
              </a:rPr>
              <a:t>,   W. Kaabi, G. Olry, L. Perrot</a:t>
            </a:r>
            <a:endParaRPr b="0">
              <a:solidFill>
                <a:srgbClr val="EB6700"/>
              </a:solidFill>
            </a:endParaRPr>
          </a:p>
          <a:p>
            <a:pPr marL="261850" indent="-261850">
              <a:lnSpc>
                <a:spcPct val="114999"/>
              </a:lnSpc>
              <a:spcBef>
                <a:spcPts val="0"/>
              </a:spcBef>
              <a:spcAft>
                <a:spcPts val="300"/>
              </a:spcAft>
              <a:buFont typeface="Wingdings"/>
              <a:buChar char="Ø"/>
              <a:tabLst>
                <a:tab pos="5383213" algn="l"/>
                <a:tab pos="6372225" algn="l"/>
              </a:tabLst>
              <a:defRPr/>
            </a:pPr>
            <a:r>
              <a:rPr lang="fr-FR" sz="1600" b="1">
                <a:solidFill>
                  <a:srgbClr val="EB6700"/>
                </a:solidFill>
                <a:latin typeface="Calibri"/>
              </a:rPr>
              <a:t>9h40  </a:t>
            </a:r>
            <a:r>
              <a:rPr lang="fr-FR" sz="1600" b="1">
                <a:solidFill>
                  <a:schemeClr val="tx1"/>
                </a:solidFill>
                <a:latin typeface="Calibri"/>
              </a:rPr>
              <a:t>Le laboratoire Vide et Surface</a:t>
            </a:r>
            <a:r>
              <a:rPr lang="fr-FR" sz="1600" b="0">
                <a:solidFill>
                  <a:srgbClr val="EB6700"/>
                </a:solidFill>
                <a:latin typeface="Calibri"/>
              </a:rPr>
              <a:t>,   Jonathan Yemane</a:t>
            </a:r>
            <a:endParaRPr sz="1600" b="0">
              <a:solidFill>
                <a:srgbClr val="EB6700"/>
              </a:solidFill>
              <a:latin typeface="Calibri"/>
            </a:endParaRPr>
          </a:p>
          <a:p>
            <a:pPr marL="261850" indent="-261850">
              <a:lnSpc>
                <a:spcPct val="114999"/>
              </a:lnSpc>
              <a:spcBef>
                <a:spcPts val="0"/>
              </a:spcBef>
              <a:spcAft>
                <a:spcPts val="299"/>
              </a:spcAft>
              <a:buFont typeface="Wingdings"/>
              <a:buChar char="Ø"/>
              <a:defRPr/>
            </a:pPr>
            <a:r>
              <a:rPr lang="fr-FR" sz="1600" b="0" i="0" u="none" strike="noStrike" cap="none" spc="0">
                <a:solidFill>
                  <a:srgbClr val="EB6700"/>
                </a:solidFill>
                <a:latin typeface="Calibri"/>
                <a:ea typeface="Calibri"/>
                <a:cs typeface="Calibri"/>
              </a:rPr>
              <a:t>10h00 – 10h20  Pause   (espace Joliot Curie)</a:t>
            </a:r>
            <a:endParaRPr sz="1600" b="0">
              <a:solidFill>
                <a:srgbClr val="EB6700"/>
              </a:solidFill>
              <a:latin typeface="Calibri"/>
            </a:endParaRPr>
          </a:p>
          <a:p>
            <a:pPr marL="261850" indent="-261850">
              <a:lnSpc>
                <a:spcPct val="114999"/>
              </a:lnSpc>
              <a:spcBef>
                <a:spcPts val="0"/>
              </a:spcBef>
              <a:spcAft>
                <a:spcPts val="300"/>
              </a:spcAft>
              <a:buFont typeface="Wingdings"/>
              <a:buChar char="Ø"/>
              <a:tabLst>
                <a:tab pos="5383213" algn="l"/>
                <a:tab pos="6372225" algn="l"/>
              </a:tabLst>
              <a:defRPr/>
            </a:pPr>
            <a:r>
              <a:rPr lang="fr-FR" sz="1600" b="1">
                <a:solidFill>
                  <a:srgbClr val="EB6700"/>
                </a:solidFill>
                <a:latin typeface="Calibri"/>
              </a:rPr>
              <a:t>10h20  </a:t>
            </a:r>
            <a:r>
              <a:rPr lang="fr-FR" sz="1600" b="1">
                <a:solidFill>
                  <a:schemeClr val="tx1"/>
                </a:solidFill>
                <a:latin typeface="Calibri"/>
              </a:rPr>
              <a:t>Session doctorants</a:t>
            </a:r>
            <a:endParaRPr b="1">
              <a:solidFill>
                <a:schemeClr val="tx1"/>
              </a:solidFill>
            </a:endParaRPr>
          </a:p>
          <a:p>
            <a:pPr marL="719050" lvl="1" indent="-261850">
              <a:lnSpc>
                <a:spcPct val="114999"/>
              </a:lnSpc>
              <a:spcBef>
                <a:spcPts val="0"/>
              </a:spcBef>
              <a:spcAft>
                <a:spcPts val="300"/>
              </a:spcAft>
              <a:buFont typeface="Arial"/>
              <a:buChar char="•"/>
              <a:tabLst>
                <a:tab pos="5383213" algn="l"/>
                <a:tab pos="6372225" algn="l"/>
              </a:tabLst>
              <a:defRPr/>
            </a:pPr>
            <a:r>
              <a:rPr lang="fr-FR" sz="1600" b="0">
                <a:solidFill>
                  <a:srgbClr val="EB6700"/>
                </a:solidFill>
                <a:latin typeface="Calibri"/>
              </a:rPr>
              <a:t>Yanis Pisi MAVERICS</a:t>
            </a:r>
            <a:endParaRPr sz="1600" b="0">
              <a:solidFill>
                <a:srgbClr val="EB6700"/>
              </a:solidFill>
              <a:latin typeface="Calibri"/>
            </a:endParaRPr>
          </a:p>
          <a:p>
            <a:pPr marL="719050" lvl="1" indent="-261850">
              <a:lnSpc>
                <a:spcPct val="114999"/>
              </a:lnSpc>
              <a:spcBef>
                <a:spcPts val="0"/>
              </a:spcBef>
              <a:spcAft>
                <a:spcPts val="300"/>
              </a:spcAft>
              <a:buFont typeface="Arial"/>
              <a:buChar char="•"/>
              <a:tabLst>
                <a:tab pos="5383213" algn="l"/>
                <a:tab pos="6372225" algn="l"/>
              </a:tabLst>
              <a:defRPr/>
            </a:pPr>
            <a:r>
              <a:rPr lang="fr-FR" sz="1600" b="0">
                <a:solidFill>
                  <a:srgbClr val="EB6700"/>
                </a:solidFill>
                <a:latin typeface="Calibri"/>
              </a:rPr>
              <a:t>Rasha Abukeshek BIMP</a:t>
            </a:r>
            <a:endParaRPr sz="1600" b="0" i="1">
              <a:solidFill>
                <a:srgbClr val="EB6700"/>
              </a:solidFill>
              <a:latin typeface="Calibri"/>
            </a:endParaRPr>
          </a:p>
          <a:p>
            <a:pPr marL="719050" lvl="1" indent="-261850">
              <a:lnSpc>
                <a:spcPct val="114999"/>
              </a:lnSpc>
              <a:spcBef>
                <a:spcPts val="0"/>
              </a:spcBef>
              <a:spcAft>
                <a:spcPts val="299"/>
              </a:spcAft>
              <a:buFont typeface="Arial"/>
              <a:buChar char="•"/>
              <a:defRPr/>
            </a:pPr>
            <a:r>
              <a:rPr lang="fr-FR" sz="1600" b="0" i="0" u="none" strike="noStrike" cap="none" spc="0">
                <a:solidFill>
                  <a:srgbClr val="EB6700"/>
                </a:solidFill>
                <a:latin typeface="Calibri"/>
                <a:ea typeface="Calibri"/>
                <a:cs typeface="Calibri"/>
              </a:rPr>
              <a:t>Farah Mawas ALEA</a:t>
            </a:r>
            <a:endParaRPr sz="1600" b="0">
              <a:solidFill>
                <a:srgbClr val="EB6700"/>
              </a:solidFill>
              <a:latin typeface="Calibri"/>
            </a:endParaRPr>
          </a:p>
          <a:p>
            <a:pPr marL="719050" lvl="1" indent="-261850">
              <a:lnSpc>
                <a:spcPct val="114999"/>
              </a:lnSpc>
              <a:spcBef>
                <a:spcPts val="0"/>
              </a:spcBef>
              <a:spcAft>
                <a:spcPts val="299"/>
              </a:spcAft>
              <a:buFont typeface="Arial"/>
              <a:buChar char="•"/>
              <a:defRPr/>
            </a:pPr>
            <a:r>
              <a:rPr lang="fr-FR" sz="1600" b="0" i="0" u="none" strike="noStrike" cap="none" spc="0">
                <a:solidFill>
                  <a:srgbClr val="EB6700"/>
                </a:solidFill>
                <a:latin typeface="Calibri"/>
                <a:ea typeface="Calibri"/>
                <a:cs typeface="Calibri"/>
              </a:rPr>
              <a:t>Camille Cheney MAVERICS</a:t>
            </a:r>
            <a:endParaRPr sz="1600" b="0">
              <a:solidFill>
                <a:srgbClr val="EB6700"/>
              </a:solidFill>
            </a:endParaRPr>
          </a:p>
          <a:p>
            <a:pPr marL="719050" lvl="1" indent="-261850">
              <a:lnSpc>
                <a:spcPct val="114999"/>
              </a:lnSpc>
              <a:spcBef>
                <a:spcPts val="0"/>
              </a:spcBef>
              <a:spcAft>
                <a:spcPts val="299"/>
              </a:spcAft>
              <a:buFont typeface="Arial"/>
              <a:buChar char="•"/>
              <a:defRPr/>
            </a:pPr>
            <a:r>
              <a:rPr lang="fr-FR" sz="1600" b="0" i="0" u="none" strike="noStrike" cap="none" spc="0">
                <a:solidFill>
                  <a:srgbClr val="EB6700"/>
                </a:solidFill>
                <a:latin typeface="Calibri"/>
                <a:ea typeface="Calibri"/>
                <a:cs typeface="Calibri"/>
              </a:rPr>
              <a:t>Gueladio Kane ALEA</a:t>
            </a:r>
            <a:endParaRPr sz="1600" b="0">
              <a:solidFill>
                <a:srgbClr val="EB6700"/>
              </a:solidFill>
              <a:latin typeface="Calibri"/>
            </a:endParaRPr>
          </a:p>
          <a:p>
            <a:pPr marL="719050" lvl="1" indent="-261850">
              <a:lnSpc>
                <a:spcPct val="114999"/>
              </a:lnSpc>
              <a:spcBef>
                <a:spcPts val="0"/>
              </a:spcBef>
              <a:spcAft>
                <a:spcPts val="299"/>
              </a:spcAft>
              <a:buFont typeface="Arial"/>
              <a:buChar char="•"/>
              <a:defRPr/>
            </a:pPr>
            <a:r>
              <a:rPr lang="fr-FR" sz="1600" b="0" i="0" u="none" strike="noStrike" cap="none" spc="0">
                <a:solidFill>
                  <a:srgbClr val="EB6700"/>
                </a:solidFill>
                <a:latin typeface="Calibri"/>
                <a:ea typeface="Calibri"/>
                <a:cs typeface="Calibri"/>
              </a:rPr>
              <a:t>Sophie Morard BIMP</a:t>
            </a:r>
            <a:endParaRPr sz="1600" b="0" i="1" u="none" strike="noStrike" cap="none" spc="0">
              <a:solidFill>
                <a:srgbClr val="EB6700"/>
              </a:solidFill>
              <a:latin typeface="Times New Roman"/>
              <a:cs typeface="Times New Roman"/>
            </a:endParaRPr>
          </a:p>
          <a:p>
            <a:pPr marL="719050" lvl="1" indent="-261850">
              <a:lnSpc>
                <a:spcPct val="114999"/>
              </a:lnSpc>
              <a:spcBef>
                <a:spcPts val="0"/>
              </a:spcBef>
              <a:spcAft>
                <a:spcPts val="299"/>
              </a:spcAft>
              <a:buFont typeface="Arial"/>
              <a:buChar char="•"/>
              <a:defRPr/>
            </a:pPr>
            <a:r>
              <a:rPr lang="fr-FR" sz="1600" b="0" i="0" u="none" strike="noStrike" cap="none" spc="0">
                <a:solidFill>
                  <a:srgbClr val="EB6700"/>
                </a:solidFill>
                <a:latin typeface="Calibri"/>
                <a:ea typeface="Calibri"/>
                <a:cs typeface="Calibri"/>
              </a:rPr>
              <a:t>Quentin Duong MAVERICS CERN</a:t>
            </a:r>
            <a:endParaRPr sz="1600" b="0" i="1" u="none" strike="noStrike" cap="none" spc="0">
              <a:solidFill>
                <a:srgbClr val="EB6700"/>
              </a:solidFill>
              <a:latin typeface="Times New Roman"/>
              <a:cs typeface="Times New Roman"/>
            </a:endParaRPr>
          </a:p>
          <a:p>
            <a:pPr marL="719050" lvl="1" indent="-261850">
              <a:lnSpc>
                <a:spcPct val="114999"/>
              </a:lnSpc>
              <a:spcBef>
                <a:spcPts val="0"/>
              </a:spcBef>
              <a:spcAft>
                <a:spcPts val="299"/>
              </a:spcAft>
              <a:buFont typeface="Arial"/>
              <a:buChar char="•"/>
              <a:defRPr/>
            </a:pPr>
            <a:r>
              <a:rPr lang="fr-FR" sz="1600" b="0" i="0" u="none" strike="noStrike" cap="none" spc="0">
                <a:solidFill>
                  <a:srgbClr val="EB6700"/>
                </a:solidFill>
                <a:latin typeface="Calibri"/>
                <a:ea typeface="Calibri"/>
                <a:cs typeface="Calibri"/>
              </a:rPr>
              <a:t>Roxana Soos BIMP CERN</a:t>
            </a:r>
            <a:endParaRPr sz="1600" b="0">
              <a:solidFill>
                <a:srgbClr val="EB6700"/>
              </a:solidFill>
              <a:latin typeface="Calibri"/>
            </a:endParaRPr>
          </a:p>
          <a:p>
            <a:pPr marL="261850" indent="-261850">
              <a:lnSpc>
                <a:spcPct val="114999"/>
              </a:lnSpc>
              <a:spcBef>
                <a:spcPts val="0"/>
              </a:spcBef>
              <a:spcAft>
                <a:spcPts val="300"/>
              </a:spcAft>
              <a:buFont typeface="Wingdings"/>
              <a:buChar char="Ø"/>
              <a:tabLst>
                <a:tab pos="5383213" algn="l"/>
                <a:tab pos="6372225" algn="l"/>
              </a:tabLst>
              <a:defRPr/>
            </a:pPr>
            <a:r>
              <a:rPr lang="fr-FR" sz="1600" b="0">
                <a:solidFill>
                  <a:srgbClr val="EB6700"/>
                </a:solidFill>
                <a:latin typeface="Calibri"/>
              </a:rPr>
              <a:t>12H45 Repas / Buffet   (cafétéria bât 102)</a:t>
            </a:r>
            <a:endParaRPr sz="1600" b="0">
              <a:solidFill>
                <a:srgbClr val="EB6700"/>
              </a:solidFill>
              <a:latin typeface="Calibri"/>
            </a:endParaRPr>
          </a:p>
          <a:p>
            <a:pPr>
              <a:lnSpc>
                <a:spcPct val="114999"/>
              </a:lnSpc>
              <a:spcBef>
                <a:spcPts val="0"/>
              </a:spcBef>
              <a:spcAft>
                <a:spcPts val="299"/>
              </a:spcAft>
              <a:tabLst>
                <a:tab pos="5383212" algn="l"/>
                <a:tab pos="6372225" algn="l"/>
              </a:tabLst>
              <a:defRPr/>
            </a:pPr>
            <a:r>
              <a:rPr lang="fr-FR" sz="1600" b="0">
                <a:solidFill>
                  <a:srgbClr val="EB6700"/>
                </a:solidFill>
                <a:latin typeface="Calibri"/>
              </a:rPr>
              <a:t>	</a:t>
            </a:r>
            <a:endParaRPr sz="1600" b="0">
              <a:solidFill>
                <a:srgbClr val="EB6700"/>
              </a:solidFill>
              <a:latin typeface="Calibri"/>
            </a:endParaRPr>
          </a:p>
        </p:txBody>
      </p:sp>
      <p:sp>
        <p:nvSpPr>
          <p:cNvPr id="863744519" name="Espace réservé du pied de page 3"/>
          <p:cNvSpPr>
            <a:spLocks noGrp="1"/>
          </p:cNvSpPr>
          <p:nvPr>
            <p:ph type="ftr" sz="quarter" idx="11"/>
          </p:nvPr>
        </p:nvSpPr>
        <p:spPr bwMode="auto">
          <a:xfrm>
            <a:off x="2938115" y="5714820"/>
            <a:ext cx="4896543" cy="322263"/>
          </a:xfrm>
        </p:spPr>
        <p:txBody>
          <a:bodyPr/>
          <a:lstStyle/>
          <a:p>
            <a:pPr>
              <a:defRPr/>
            </a:pPr>
            <a:r>
              <a:rPr lang="fr-FR" b="1"/>
              <a:t>AG Pôle de Physique des Accélérateurs</a:t>
            </a:r>
            <a:endParaRPr b="1"/>
          </a:p>
        </p:txBody>
      </p:sp>
      <p:sp>
        <p:nvSpPr>
          <p:cNvPr id="588309481" name="Espace réservé du numéro de diapositive 4"/>
          <p:cNvSpPr>
            <a:spLocks noGrp="1"/>
          </p:cNvSpPr>
          <p:nvPr>
            <p:ph type="sldNum" sz="quarter" idx="12"/>
          </p:nvPr>
        </p:nvSpPr>
        <p:spPr bwMode="auto">
          <a:xfrm>
            <a:off x="8159406" y="5714820"/>
            <a:ext cx="2422524" cy="322263"/>
          </a:xfrm>
        </p:spPr>
        <p:txBody>
          <a:bodyPr/>
          <a:lstStyle/>
          <a:p>
            <a:pPr>
              <a:defRPr/>
            </a:pPr>
            <a:fld id="{96C3E5AE-D525-CA5F-7831-DECF0105CFC2}" type="slidenum">
              <a:rPr lang="fr-FR" b="1"/>
              <a:t>2</a:t>
            </a:fld>
            <a:endParaRPr lang="fr-FR" b="1"/>
          </a:p>
        </p:txBody>
      </p:sp>
      <p:pic>
        <p:nvPicPr>
          <p:cNvPr id="1846423165" name="Image 1846423164"/>
          <p:cNvPicPr>
            <a:picLocks noChangeAspect="1"/>
          </p:cNvPicPr>
          <p:nvPr/>
        </p:nvPicPr>
        <p:blipFill>
          <a:blip r:embed="rId3"/>
          <a:srcRect l="7796" t="4213" r="1614" b="10545"/>
          <a:stretch/>
        </p:blipFill>
        <p:spPr bwMode="auto">
          <a:xfrm>
            <a:off x="5894533" y="2159307"/>
            <a:ext cx="3476133" cy="3270923"/>
          </a:xfrm>
          <a:prstGeom prst="rect">
            <a:avLst/>
          </a:prstGeom>
        </p:spPr>
      </p:pic>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Image 1"/>
          <p:cNvPicPr>
            <a:picLocks noChangeAspect="1"/>
          </p:cNvPicPr>
          <p:nvPr/>
        </p:nvPicPr>
        <p:blipFill>
          <a:blip r:embed="rId3"/>
          <a:srcRect l="12448" t="9535" r="1144" b="21795"/>
          <a:stretch/>
        </p:blipFill>
        <p:spPr bwMode="auto">
          <a:xfrm>
            <a:off x="653677" y="1630427"/>
            <a:ext cx="6316885" cy="3569360"/>
          </a:xfrm>
          <a:prstGeom prst="rect">
            <a:avLst/>
          </a:prstGeom>
        </p:spPr>
      </p:pic>
      <p:sp>
        <p:nvSpPr>
          <p:cNvPr id="8" name="Titre 7"/>
          <p:cNvSpPr>
            <a:spLocks noGrp="1"/>
          </p:cNvSpPr>
          <p:nvPr>
            <p:ph type="title"/>
          </p:nvPr>
        </p:nvSpPr>
        <p:spPr bwMode="auto">
          <a:prstGeom prst="rect">
            <a:avLst/>
          </a:prstGeom>
          <a:noFill/>
        </p:spPr>
        <p:txBody>
          <a:bodyPr>
            <a:normAutofit/>
          </a:bodyPr>
          <a:lstStyle/>
          <a:p>
            <a:pPr algn="ctr">
              <a:defRPr/>
            </a:pPr>
            <a:r>
              <a:rPr lang="fr-FR">
                <a:latin typeface="Calibri"/>
              </a:rPr>
              <a:t>Projets Accélérateurs S1-</a:t>
            </a:r>
            <a:r>
              <a:rPr lang="en-ZA">
                <a:latin typeface="Calibri"/>
              </a:rPr>
              <a:t>2023</a:t>
            </a:r>
            <a:endParaRPr/>
          </a:p>
        </p:txBody>
      </p:sp>
      <p:sp>
        <p:nvSpPr>
          <p:cNvPr id="22" name="Rectangle : avec coins rognés en haut 21"/>
          <p:cNvSpPr/>
          <p:nvPr/>
        </p:nvSpPr>
        <p:spPr bwMode="auto">
          <a:xfrm>
            <a:off x="7555605" y="2812470"/>
            <a:ext cx="1791222" cy="1009361"/>
          </a:xfrm>
          <a:prstGeom prst="snip2SameRect">
            <a:avLst>
              <a:gd name="adj1" fmla="val 5903"/>
              <a:gd name="adj2" fmla="val 6279"/>
            </a:avLst>
          </a:prstGeom>
          <a:solidFill>
            <a:schemeClr val="bg1"/>
          </a:solidFill>
          <a:ln w="25400" cap="flat" cmpd="sng" algn="ctr">
            <a:solidFill>
              <a:schemeClr val="accent5">
                <a:lumMod val="50000"/>
              </a:schemeClr>
            </a:solidFill>
            <a:prstDash val="solid"/>
            <a:round/>
            <a:headEnd type="none" w="med" len="med"/>
            <a:tailEnd type="none" w="lg" len="lg"/>
          </a:ln>
          <a:effectLst/>
        </p:spPr>
        <p:txBody>
          <a:bodyPr vert="horz" wrap="square" lIns="79521" tIns="41351" rIns="79521" bIns="41351" numCol="1" rtlCol="0" anchor="t" anchorCtr="0" compatLnSpc="1">
            <a:prstTxWarp prst="textNoShape"/>
            <a:spAutoFit/>
          </a:bodyPr>
          <a:lstStyle/>
          <a:p>
            <a:pPr algn="ctr">
              <a:defRPr/>
            </a:pPr>
            <a:r>
              <a:rPr lang="fr-FR" sz="1400">
                <a:solidFill>
                  <a:schemeClr val="accent5">
                    <a:lumMod val="50000"/>
                  </a:schemeClr>
                </a:solidFill>
                <a:latin typeface="Calibri"/>
                <a:ea typeface="Calibri"/>
                <a:cs typeface="Times New Roman"/>
              </a:rPr>
              <a:t>72</a:t>
            </a:r>
            <a:r>
              <a:rPr lang="fr-FR" sz="1400" b="1">
                <a:solidFill>
                  <a:schemeClr val="accent5">
                    <a:lumMod val="50000"/>
                  </a:schemeClr>
                </a:solidFill>
                <a:latin typeface="Calibri"/>
                <a:ea typeface="Calibri"/>
                <a:cs typeface="Times New Roman"/>
              </a:rPr>
              <a:t> % </a:t>
            </a:r>
            <a:r>
              <a:rPr lang="fr-FR" sz="1400">
                <a:solidFill>
                  <a:schemeClr val="accent5">
                    <a:lumMod val="50000"/>
                  </a:schemeClr>
                </a:solidFill>
                <a:latin typeface="Calibri"/>
                <a:ea typeface="Calibri"/>
                <a:cs typeface="Times New Roman"/>
              </a:rPr>
              <a:t>R&amp;D</a:t>
            </a:r>
            <a:endParaRPr lang="fr-FR" sz="1400" b="1">
              <a:solidFill>
                <a:schemeClr val="accent5">
                  <a:lumMod val="50000"/>
                </a:schemeClr>
              </a:solidFill>
              <a:latin typeface="Calibri"/>
              <a:ea typeface="Calibri"/>
              <a:cs typeface="Times New Roman"/>
            </a:endParaRPr>
          </a:p>
          <a:p>
            <a:pPr algn="ctr">
              <a:defRPr/>
            </a:pPr>
            <a:r>
              <a:rPr lang="fr-FR" sz="1400" b="1">
                <a:solidFill>
                  <a:schemeClr val="accent5">
                    <a:lumMod val="50000"/>
                  </a:schemeClr>
                </a:solidFill>
                <a:latin typeface="Calibri"/>
                <a:ea typeface="Calibri"/>
                <a:cs typeface="Times New Roman"/>
              </a:rPr>
              <a:t>24 % </a:t>
            </a:r>
            <a:r>
              <a:rPr lang="fr-FR" sz="1400">
                <a:solidFill>
                  <a:schemeClr val="accent5">
                    <a:lumMod val="50000"/>
                  </a:schemeClr>
                </a:solidFill>
                <a:latin typeface="Calibri"/>
                <a:ea typeface="Calibri"/>
                <a:cs typeface="Times New Roman"/>
              </a:rPr>
              <a:t>Construction </a:t>
            </a:r>
            <a:endParaRPr/>
          </a:p>
          <a:p>
            <a:pPr algn="ctr">
              <a:defRPr/>
            </a:pPr>
            <a:r>
              <a:rPr lang="fr-FR" sz="1400">
                <a:solidFill>
                  <a:schemeClr val="accent5">
                    <a:lumMod val="50000"/>
                  </a:schemeClr>
                </a:solidFill>
                <a:latin typeface="Calibri"/>
                <a:ea typeface="Calibri"/>
                <a:cs typeface="Times New Roman"/>
              </a:rPr>
              <a:t>2 % Exploitation</a:t>
            </a:r>
            <a:endParaRPr/>
          </a:p>
          <a:p>
            <a:pPr algn="ctr">
              <a:defRPr/>
            </a:pPr>
            <a:r>
              <a:rPr lang="fr-FR" sz="1400">
                <a:solidFill>
                  <a:schemeClr val="accent5">
                    <a:lumMod val="50000"/>
                  </a:schemeClr>
                </a:solidFill>
                <a:latin typeface="Calibri"/>
                <a:ea typeface="Calibri"/>
                <a:cs typeface="Times New Roman"/>
              </a:rPr>
              <a:t>2 % Valorisation</a:t>
            </a:r>
            <a:endParaRPr lang="fr-FR" sz="1400" b="1">
              <a:solidFill>
                <a:schemeClr val="accent5">
                  <a:lumMod val="50000"/>
                </a:schemeClr>
              </a:solidFill>
              <a:latin typeface="Calibri"/>
              <a:ea typeface="Calibri"/>
              <a:cs typeface="Times New Roman"/>
            </a:endParaRPr>
          </a:p>
        </p:txBody>
      </p:sp>
      <p:cxnSp>
        <p:nvCxnSpPr>
          <p:cNvPr id="3" name="Connecteur droit 2"/>
          <p:cNvCxnSpPr>
            <a:cxnSpLocks/>
          </p:cNvCxnSpPr>
          <p:nvPr/>
        </p:nvCxnSpPr>
        <p:spPr bwMode="auto">
          <a:xfrm flipV="1">
            <a:off x="1743605" y="2584892"/>
            <a:ext cx="4938926" cy="1853998"/>
          </a:xfrm>
          <a:prstGeom prst="line">
            <a:avLst/>
          </a:prstGeom>
          <a:noFill/>
          <a:ln w="12700" cap="flat" cmpd="sng" algn="ctr">
            <a:solidFill>
              <a:schemeClr val="accent1">
                <a:lumMod val="50000"/>
              </a:schemeClr>
            </a:solidFill>
            <a:prstDash val="dash"/>
            <a:round/>
            <a:headEnd type="none" w="med" len="med"/>
            <a:tailEnd type="none" w="lg" len="lg"/>
          </a:ln>
          <a:effectLst/>
        </p:spPr>
      </p:cxnSp>
      <p:sp>
        <p:nvSpPr>
          <p:cNvPr id="27" name="Rectangle : avec coins rognés en haut 26"/>
          <p:cNvSpPr/>
          <p:nvPr/>
        </p:nvSpPr>
        <p:spPr bwMode="auto">
          <a:xfrm>
            <a:off x="911071" y="1229544"/>
            <a:ext cx="3128578" cy="347236"/>
          </a:xfrm>
          <a:prstGeom prst="snip2SameRect">
            <a:avLst>
              <a:gd name="adj1" fmla="val 5903"/>
              <a:gd name="adj2" fmla="val 6279"/>
            </a:avLst>
          </a:prstGeom>
          <a:noFill/>
          <a:ln w="25400" cap="flat" cmpd="sng" algn="ctr">
            <a:noFill/>
            <a:prstDash val="solid"/>
            <a:round/>
            <a:headEnd type="none" w="med" len="med"/>
            <a:tailEnd type="none" w="lg" len="lg"/>
          </a:ln>
          <a:effectLst/>
        </p:spPr>
        <p:txBody>
          <a:bodyPr vert="horz" wrap="square" lIns="79521" tIns="41351" rIns="79521" bIns="41351" numCol="1" rtlCol="0" anchor="t" anchorCtr="0" compatLnSpc="1">
            <a:prstTxWarp prst="textNoShape"/>
            <a:spAutoFit/>
          </a:bodyPr>
          <a:lstStyle/>
          <a:p>
            <a:pPr algn="ctr" defTabSz="807964">
              <a:defRPr/>
            </a:pPr>
            <a:r>
              <a:rPr lang="fr-FR" sz="1600">
                <a:solidFill>
                  <a:srgbClr val="1F4E79"/>
                </a:solidFill>
                <a:latin typeface="Calibri"/>
                <a:ea typeface="Calibri"/>
                <a:cs typeface="Times New Roman"/>
              </a:rPr>
              <a:t>Nombre de semaines sur projets</a:t>
            </a:r>
            <a:endParaRPr/>
          </a:p>
        </p:txBody>
      </p:sp>
      <p:sp>
        <p:nvSpPr>
          <p:cNvPr id="10" name="Espace réservé de la date 9"/>
          <p:cNvSpPr>
            <a:spLocks noGrp="1"/>
          </p:cNvSpPr>
          <p:nvPr>
            <p:ph type="dt" sz="half" idx="10"/>
          </p:nvPr>
        </p:nvSpPr>
        <p:spPr bwMode="auto"/>
        <p:txBody>
          <a:bodyPr/>
          <a:lstStyle/>
          <a:p>
            <a:pPr>
              <a:defRPr/>
            </a:pPr>
            <a:r>
              <a:rPr lang="fr-FR"/>
              <a:t>21/12/2023</a:t>
            </a:r>
            <a:endParaRPr/>
          </a:p>
        </p:txBody>
      </p:sp>
      <p:sp>
        <p:nvSpPr>
          <p:cNvPr id="13" name="Espace réservé du pied de page 12"/>
          <p:cNvSpPr>
            <a:spLocks noGrp="1"/>
          </p:cNvSpPr>
          <p:nvPr>
            <p:ph type="ftr" sz="quarter" idx="11"/>
          </p:nvPr>
        </p:nvSpPr>
        <p:spPr bwMode="auto"/>
        <p:txBody>
          <a:bodyPr/>
          <a:lstStyle/>
          <a:p>
            <a:pPr>
              <a:defRPr/>
            </a:pPr>
            <a:r>
              <a:rPr lang="fr-FR"/>
              <a:t>AG Pôle de Physique des Accélérateurs</a:t>
            </a:r>
            <a:endParaRPr/>
          </a:p>
        </p:txBody>
      </p:sp>
      <p:sp>
        <p:nvSpPr>
          <p:cNvPr id="14" name="Espace réservé du numéro de diapositive 13"/>
          <p:cNvSpPr>
            <a:spLocks noGrp="1"/>
          </p:cNvSpPr>
          <p:nvPr>
            <p:ph type="sldNum" sz="quarter" idx="12"/>
          </p:nvPr>
        </p:nvSpPr>
        <p:spPr bwMode="auto"/>
        <p:txBody>
          <a:bodyPr/>
          <a:lstStyle/>
          <a:p>
            <a:pPr>
              <a:defRPr/>
            </a:pPr>
            <a:fld id="{77E71596-5F9D-49C5-9701-16B3CA54319D}" type="slidenum">
              <a:rPr lang="fr-FR"/>
              <a:t>20</a:t>
            </a:fld>
            <a:endParaRPr lang="fr-F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Projets Accélérateurs</a:t>
            </a:r>
            <a:endParaRPr/>
          </a:p>
        </p:txBody>
      </p:sp>
      <p:sp>
        <p:nvSpPr>
          <p:cNvPr id="4"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5" name="Espace réservé du numéro de diapositive 4"/>
          <p:cNvSpPr>
            <a:spLocks noGrp="1"/>
          </p:cNvSpPr>
          <p:nvPr>
            <p:ph type="sldNum" sz="quarter" idx="12"/>
          </p:nvPr>
        </p:nvSpPr>
        <p:spPr bwMode="auto"/>
        <p:txBody>
          <a:bodyPr/>
          <a:lstStyle/>
          <a:p>
            <a:pPr>
              <a:defRPr/>
            </a:pPr>
            <a:fld id="{77E71596-5F9D-49C5-9701-16B3CA54319D}" type="slidenum">
              <a:rPr lang="fr-FR" b="1"/>
              <a:t>21</a:t>
            </a:fld>
            <a:endParaRPr lang="fr-FR" b="1"/>
          </a:p>
        </p:txBody>
      </p:sp>
      <p:pic>
        <p:nvPicPr>
          <p:cNvPr id="806844071" name="Image 806844070"/>
          <p:cNvPicPr>
            <a:picLocks noChangeAspect="1"/>
          </p:cNvPicPr>
          <p:nvPr/>
        </p:nvPicPr>
        <p:blipFill>
          <a:blip r:embed="rId3"/>
          <a:srcRect l="2595" t="12237" r="1664" b="6700"/>
          <a:stretch/>
        </p:blipFill>
        <p:spPr bwMode="auto">
          <a:xfrm>
            <a:off x="358405" y="965910"/>
            <a:ext cx="6131718" cy="2284495"/>
          </a:xfrm>
          <a:prstGeom prst="rect">
            <a:avLst/>
          </a:prstGeom>
        </p:spPr>
      </p:pic>
      <p:pic>
        <p:nvPicPr>
          <p:cNvPr id="1862586767" name="Image 1862586766"/>
          <p:cNvPicPr>
            <a:picLocks noChangeAspect="1"/>
          </p:cNvPicPr>
          <p:nvPr/>
        </p:nvPicPr>
        <p:blipFill>
          <a:blip r:embed="rId4"/>
          <a:srcRect l="3292" t="12526" r="2802" b="7363"/>
          <a:stretch/>
        </p:blipFill>
        <p:spPr bwMode="auto">
          <a:xfrm>
            <a:off x="5013749" y="3319343"/>
            <a:ext cx="5734869" cy="2324219"/>
          </a:xfrm>
          <a:prstGeom prst="rect">
            <a:avLst/>
          </a:prstGeom>
        </p:spPr>
      </p:pic>
      <p:sp>
        <p:nvSpPr>
          <p:cNvPr id="138216669" name="Rectangle 1"/>
          <p:cNvSpPr>
            <a:spLocks noChangeArrowheads="1"/>
          </p:cNvSpPr>
          <p:nvPr/>
        </p:nvSpPr>
        <p:spPr bwMode="auto">
          <a:xfrm>
            <a:off x="734751" y="4725633"/>
            <a:ext cx="3249005" cy="518519"/>
          </a:xfrm>
          <a:prstGeom prst="rect">
            <a:avLst/>
          </a:prstGeom>
          <a:noFill/>
          <a:ln>
            <a:noFill/>
          </a:ln>
          <a:effectLst/>
        </p:spPr>
        <p:txBody>
          <a:bodyPr vert="horz" wrap="square" lIns="91440" tIns="45720" rIns="91440" bIns="45720" numCol="1" anchor="ctr" anchorCtr="0" compatLnSpc="1">
            <a:prstTxWarp prst="textNoShape"/>
            <a:spAutoFit/>
          </a:bodyPr>
          <a:lstStyle/>
          <a:p>
            <a:pPr>
              <a:defRPr/>
            </a:pPr>
            <a:r>
              <a:rPr sz="1400"/>
              <a:t>FTE = toutes les personnes du labo sur les projets du pôle Accélérateurs</a:t>
            </a:r>
            <a:endParaRPr/>
          </a:p>
        </p:txBody>
      </p:sp>
      <p:sp>
        <p:nvSpPr>
          <p:cNvPr id="1168674652" name="Rectangle 1"/>
          <p:cNvSpPr>
            <a:spLocks noChangeArrowheads="1"/>
          </p:cNvSpPr>
          <p:nvPr/>
        </p:nvSpPr>
        <p:spPr bwMode="auto">
          <a:xfrm>
            <a:off x="6792650" y="1464187"/>
            <a:ext cx="3790720" cy="1310999"/>
          </a:xfrm>
          <a:prstGeom prst="rect">
            <a:avLst/>
          </a:prstGeom>
          <a:noFill/>
          <a:ln>
            <a:noFill/>
          </a:ln>
          <a:effectLst/>
        </p:spPr>
        <p:txBody>
          <a:bodyPr vert="horz" wrap="square" lIns="91440" tIns="45720" rIns="91440" bIns="45720" numCol="1" anchor="ctr" anchorCtr="0" compatLnSpc="1">
            <a:prstTxWarp prst="textNoShape"/>
            <a:spAutoFit/>
          </a:bodyPr>
          <a:lstStyle/>
          <a:p>
            <a:pPr marL="239821" indent="-239821">
              <a:buFont typeface="Arial"/>
              <a:buChar char="•"/>
              <a:defRPr/>
            </a:pPr>
            <a:r>
              <a:rPr sz="1600">
                <a:solidFill>
                  <a:srgbClr val="FF0000"/>
                </a:solidFill>
              </a:rPr>
              <a:t>En 2023, la majorité des projets du pôle emploie moins de 10 FTE.</a:t>
            </a:r>
            <a:endParaRPr/>
          </a:p>
          <a:p>
            <a:pPr marL="239821" indent="-239821">
              <a:buFont typeface="Arial"/>
              <a:buChar char="•"/>
              <a:defRPr/>
            </a:pPr>
            <a:r>
              <a:rPr sz="1600">
                <a:solidFill>
                  <a:srgbClr val="FF0000"/>
                </a:solidFill>
              </a:rPr>
              <a:t>Des courbes vont elles se croiser ?</a:t>
            </a:r>
            <a:endParaRPr/>
          </a:p>
          <a:p>
            <a:pPr marL="239821" indent="-239821">
              <a:buFont typeface="Arial"/>
              <a:buChar char="•"/>
              <a:defRPr/>
            </a:pPr>
            <a:r>
              <a:rPr sz="1600">
                <a:solidFill>
                  <a:srgbClr val="FF0000"/>
                </a:solidFill>
              </a:rPr>
              <a:t>Qui va gagner la course des FTE ? Suspense</a:t>
            </a:r>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 name="Text Box 18"/>
          <p:cNvSpPr txBox="1">
            <a:spLocks noChangeArrowheads="1"/>
          </p:cNvSpPr>
          <p:nvPr/>
        </p:nvSpPr>
        <p:spPr bwMode="auto">
          <a:xfrm>
            <a:off x="395535" y="1916832"/>
            <a:ext cx="9887395" cy="1368152"/>
          </a:xfrm>
          <a:prstGeom prst="rect">
            <a:avLst/>
          </a:prstGeom>
          <a:noFill/>
          <a:ln w="9525">
            <a:noFill/>
            <a:miter lim="800000"/>
            <a:headEnd/>
            <a:tailEnd/>
          </a:ln>
        </p:spPr>
        <p:txBody>
          <a:bodyPr/>
          <a:lstStyle/>
          <a:p>
            <a:pPr algn="ctr">
              <a:spcBef>
                <a:spcPts val="0"/>
              </a:spcBef>
              <a:tabLst>
                <a:tab pos="806450" algn="l"/>
              </a:tabLst>
              <a:defRPr/>
            </a:pPr>
            <a:r>
              <a:rPr lang="fr-FR" sz="4400" b="1">
                <a:solidFill>
                  <a:srgbClr val="5F2987"/>
                </a:solidFill>
                <a:latin typeface="Calibri"/>
              </a:rPr>
              <a:t>Quelques faits marquants en 2023</a:t>
            </a:r>
            <a:endParaRPr/>
          </a:p>
        </p:txBody>
      </p:sp>
      <p:sp>
        <p:nvSpPr>
          <p:cNvPr id="468150315" name="Espace réservé du pied de page 3"/>
          <p:cNvSpPr>
            <a:spLocks noGrp="1"/>
          </p:cNvSpPr>
          <p:nvPr>
            <p:ph type="ftr" sz="quarter" idx="11"/>
          </p:nvPr>
        </p:nvSpPr>
        <p:spPr bwMode="auto">
          <a:xfrm>
            <a:off x="2938115" y="5714820"/>
            <a:ext cx="4896543"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880149002" name="Espace réservé du numéro de diapositive 4"/>
          <p:cNvSpPr>
            <a:spLocks noGrp="1"/>
          </p:cNvSpPr>
          <p:nvPr>
            <p:ph type="sldNum" sz="quarter" idx="12"/>
          </p:nvPr>
        </p:nvSpPr>
        <p:spPr bwMode="auto">
          <a:xfrm>
            <a:off x="8159406" y="5714820"/>
            <a:ext cx="2422524" cy="322263"/>
          </a:xfrm>
        </p:spPr>
        <p:txBody>
          <a:bodyPr/>
          <a:lstStyle/>
          <a:p>
            <a:pPr>
              <a:defRPr/>
            </a:pPr>
            <a:fld id="{B417BEF0-2272-45AF-535C-056E2978A5D8}" type="slidenum">
              <a:rPr lang="fr-FR" b="1"/>
              <a:t>22</a:t>
            </a:fld>
            <a:endParaRPr lang="fr-FR" b="1"/>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Les thèses soutenues en 2023</a:t>
            </a:r>
            <a:endParaRPr/>
          </a:p>
        </p:txBody>
      </p:sp>
      <p:sp>
        <p:nvSpPr>
          <p:cNvPr id="4"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5" name="Espace réservé du numéro de diapositive 4"/>
          <p:cNvSpPr>
            <a:spLocks noGrp="1"/>
          </p:cNvSpPr>
          <p:nvPr>
            <p:ph type="sldNum" sz="quarter" idx="12"/>
          </p:nvPr>
        </p:nvSpPr>
        <p:spPr bwMode="auto"/>
        <p:txBody>
          <a:bodyPr/>
          <a:lstStyle/>
          <a:p>
            <a:pPr>
              <a:defRPr/>
            </a:pPr>
            <a:fld id="{77E71596-5F9D-49C5-9701-16B3CA54319D}" type="slidenum">
              <a:rPr lang="fr-FR" b="1"/>
              <a:t>23</a:t>
            </a:fld>
            <a:endParaRPr lang="fr-FR" b="1"/>
          </a:p>
        </p:txBody>
      </p:sp>
      <p:sp>
        <p:nvSpPr>
          <p:cNvPr id="9" name="Text Box 18"/>
          <p:cNvSpPr txBox="1">
            <a:spLocks noChangeArrowheads="1"/>
          </p:cNvSpPr>
          <p:nvPr/>
        </p:nvSpPr>
        <p:spPr bwMode="auto">
          <a:xfrm>
            <a:off x="273819" y="885497"/>
            <a:ext cx="10225136" cy="4592519"/>
          </a:xfrm>
          <a:prstGeom prst="rect">
            <a:avLst/>
          </a:prstGeom>
          <a:noFill/>
          <a:ln w="9525">
            <a:noFill/>
            <a:miter lim="800000"/>
            <a:headEnd/>
            <a:tailEnd/>
          </a:ln>
        </p:spPr>
        <p:txBody>
          <a:bodyPr/>
          <a:lstStyle/>
          <a:p>
            <a:pPr algn="ctr">
              <a:defRPr/>
            </a:pPr>
            <a:r>
              <a:rPr lang="fr-FR" sz="1800" b="1">
                <a:latin typeface="Calibri"/>
              </a:rPr>
              <a:t>FELICITATIONS à nos jeunes docteurs !</a:t>
            </a:r>
            <a:endParaRPr lang="fr-FR" sz="1600" b="1">
              <a:latin typeface="Calibri"/>
            </a:endParaRPr>
          </a:p>
          <a:p>
            <a:pPr>
              <a:defRPr/>
            </a:pPr>
            <a:endParaRPr lang="fr-FR" sz="1600" b="1">
              <a:latin typeface="Calibri"/>
            </a:endParaRPr>
          </a:p>
          <a:p>
            <a:pPr>
              <a:defRPr/>
            </a:pPr>
            <a:endParaRPr lang="fr-FR" sz="1600" b="1">
              <a:latin typeface="Calibri"/>
            </a:endParaRPr>
          </a:p>
          <a:p>
            <a:pPr marL="261849" indent="-261849">
              <a:buFont typeface="Arial"/>
              <a:buChar char="–"/>
              <a:defRPr/>
            </a:pPr>
            <a:endParaRPr lang="fr-FR" sz="1600" b="1">
              <a:latin typeface="Calibri"/>
            </a:endParaRPr>
          </a:p>
          <a:p>
            <a:pPr marL="261850" indent="-261850">
              <a:buFont typeface="Arial"/>
              <a:buChar cha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endParaRPr lang="fr-FR" sz="1600" b="1">
              <a:latin typeface="Calibri"/>
            </a:endParaRPr>
          </a:p>
          <a:p>
            <a:pPr>
              <a:defRPr/>
            </a:pPr>
            <a:r>
              <a:rPr lang="fr-FR" sz="1800" b="0">
                <a:latin typeface="Calibri"/>
              </a:rPr>
              <a:t>Et évidemment, bon courage dans la dernière ligne droite à nos futurs docteurs : Carmelo Barbagallo, Emmanuel Gouttière, Frédéric Blanc...</a:t>
            </a:r>
            <a:endParaRPr sz="1600" b="0">
              <a:latin typeface="Calibri"/>
            </a:endParaRPr>
          </a:p>
          <a:p>
            <a:pPr marL="261850" indent="-261850">
              <a:buFont typeface="Arial"/>
              <a:buChar char="–"/>
              <a:defRPr/>
            </a:pPr>
            <a:endParaRPr lang="fr-FR" sz="1600" b="1">
              <a:latin typeface="Calibri"/>
            </a:endParaRPr>
          </a:p>
          <a:p>
            <a:pPr marL="261850" indent="-261850">
              <a:buFont typeface="Arial"/>
              <a:buChar char="–"/>
              <a:defRPr/>
            </a:pPr>
            <a:endParaRPr lang="fr-FR" sz="1600" b="1">
              <a:latin typeface="Calibri"/>
            </a:endParaRPr>
          </a:p>
        </p:txBody>
      </p:sp>
      <p:pic>
        <p:nvPicPr>
          <p:cNvPr id="171240416" name="Image 171240415"/>
          <p:cNvPicPr>
            <a:picLocks noChangeAspect="1"/>
          </p:cNvPicPr>
          <p:nvPr/>
        </p:nvPicPr>
        <p:blipFill>
          <a:blip r:embed="rId3"/>
          <a:stretch/>
        </p:blipFill>
        <p:spPr bwMode="auto">
          <a:xfrm>
            <a:off x="595490" y="1377041"/>
            <a:ext cx="2142315" cy="3212276"/>
          </a:xfrm>
          <a:prstGeom prst="rect">
            <a:avLst/>
          </a:prstGeom>
        </p:spPr>
      </p:pic>
      <p:pic>
        <p:nvPicPr>
          <p:cNvPr id="1729539529" name="Image 1729539528"/>
          <p:cNvPicPr>
            <a:picLocks noChangeAspect="1"/>
          </p:cNvPicPr>
          <p:nvPr/>
        </p:nvPicPr>
        <p:blipFill>
          <a:blip r:embed="rId4"/>
          <a:stretch/>
        </p:blipFill>
        <p:spPr bwMode="auto">
          <a:xfrm>
            <a:off x="2996309" y="1377041"/>
            <a:ext cx="4209707" cy="3212276"/>
          </a:xfrm>
          <a:prstGeom prst="rect">
            <a:avLst/>
          </a:prstGeom>
        </p:spPr>
      </p:pic>
      <p:pic>
        <p:nvPicPr>
          <p:cNvPr id="437112678" name="Image 437112677"/>
          <p:cNvPicPr>
            <a:picLocks noChangeAspect="1"/>
          </p:cNvPicPr>
          <p:nvPr/>
        </p:nvPicPr>
        <p:blipFill>
          <a:blip r:embed="rId5"/>
          <a:stretch/>
        </p:blipFill>
        <p:spPr bwMode="auto">
          <a:xfrm>
            <a:off x="7534886" y="1347956"/>
            <a:ext cx="2554110" cy="3241361"/>
          </a:xfrm>
          <a:prstGeom prst="rect">
            <a:avLst/>
          </a:prstGeom>
        </p:spPr>
      </p:pic>
      <p:sp>
        <p:nvSpPr>
          <p:cNvPr id="2107839534" name="ZoneTexte 2107839533"/>
          <p:cNvSpPr txBox="1"/>
          <p:nvPr/>
        </p:nvSpPr>
        <p:spPr bwMode="auto">
          <a:xfrm>
            <a:off x="122671" y="4635599"/>
            <a:ext cx="3088669"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fr-FR" sz="1800" b="0">
                <a:solidFill>
                  <a:srgbClr val="FF0000"/>
                </a:solidFill>
                <a:latin typeface="Calibri"/>
              </a:rPr>
              <a:t>Manar Amer 04/12/2023</a:t>
            </a:r>
            <a:endParaRPr sz="1800" b="0">
              <a:solidFill>
                <a:srgbClr val="FF0000"/>
              </a:solidFill>
              <a:latin typeface="Calibri"/>
            </a:endParaRPr>
          </a:p>
        </p:txBody>
      </p:sp>
      <p:sp>
        <p:nvSpPr>
          <p:cNvPr id="165361592" name="ZoneTexte 165361591"/>
          <p:cNvSpPr txBox="1"/>
          <p:nvPr/>
        </p:nvSpPr>
        <p:spPr bwMode="auto">
          <a:xfrm>
            <a:off x="3332077" y="4635600"/>
            <a:ext cx="3388825"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fr-FR" sz="1800" b="0" i="0" u="none" strike="noStrike" cap="none" spc="0">
                <a:solidFill>
                  <a:srgbClr val="FF0000"/>
                </a:solidFill>
                <a:latin typeface="Calibri"/>
                <a:ea typeface="Calibri"/>
                <a:cs typeface="Calibri"/>
              </a:rPr>
              <a:t>Cédric Lhomme 14/12/2023</a:t>
            </a:r>
            <a:endParaRPr sz="1800" b="0">
              <a:solidFill>
                <a:srgbClr val="FF0000"/>
              </a:solidFill>
              <a:latin typeface="Calibri"/>
            </a:endParaRPr>
          </a:p>
        </p:txBody>
      </p:sp>
      <p:sp>
        <p:nvSpPr>
          <p:cNvPr id="564745068" name="ZoneTexte 564745067"/>
          <p:cNvSpPr txBox="1"/>
          <p:nvPr/>
        </p:nvSpPr>
        <p:spPr bwMode="auto">
          <a:xfrm>
            <a:off x="7216578" y="4635600"/>
            <a:ext cx="3413007"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fr-FR" sz="1800" b="0">
                <a:solidFill>
                  <a:srgbClr val="FF0000"/>
                </a:solidFill>
                <a:latin typeface="Calibri"/>
              </a:rPr>
              <a:t>Pierre Drobniak 19/12/2023</a:t>
            </a:r>
            <a:endParaRPr sz="1800" b="0">
              <a:solidFill>
                <a:srgbClr val="FF0000"/>
              </a:solidFill>
              <a:latin typeface="Calibri"/>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45566871" name="Titre 8"/>
          <p:cNvSpPr>
            <a:spLocks noGrp="1"/>
          </p:cNvSpPr>
          <p:nvPr>
            <p:ph type="title"/>
          </p:nvPr>
        </p:nvSpPr>
        <p:spPr bwMode="auto">
          <a:xfrm>
            <a:off x="1497954" y="149424"/>
            <a:ext cx="7632847" cy="432047"/>
          </a:xfrm>
        </p:spPr>
        <p:txBody>
          <a:bodyPr/>
          <a:lstStyle/>
          <a:p>
            <a:pPr algn="ctr">
              <a:defRPr/>
            </a:pPr>
            <a:r>
              <a:rPr lang="fr-FR">
                <a:latin typeface="Calibri"/>
              </a:rPr>
              <a:t>Quelques faits marquants 2023</a:t>
            </a:r>
            <a:endParaRPr/>
          </a:p>
        </p:txBody>
      </p:sp>
      <p:sp>
        <p:nvSpPr>
          <p:cNvPr id="1967026160"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765614216" name="Espace réservé du numéro de diapositive 4"/>
          <p:cNvSpPr>
            <a:spLocks noGrp="1"/>
          </p:cNvSpPr>
          <p:nvPr>
            <p:ph type="sldNum" sz="quarter" idx="12"/>
          </p:nvPr>
        </p:nvSpPr>
        <p:spPr bwMode="auto"/>
        <p:txBody>
          <a:bodyPr/>
          <a:lstStyle/>
          <a:p>
            <a:pPr>
              <a:defRPr/>
            </a:pPr>
            <a:fld id="{457F8F9E-B29E-9425-E472-E20285FB1EF7}" type="slidenum">
              <a:rPr lang="fr-FR" b="1"/>
              <a:t>24</a:t>
            </a:fld>
            <a:endParaRPr lang="fr-FR" b="1"/>
          </a:p>
        </p:txBody>
      </p:sp>
      <p:pic>
        <p:nvPicPr>
          <p:cNvPr id="361816186" name="Image 361816185"/>
          <p:cNvPicPr>
            <a:picLocks noChangeAspect="1"/>
          </p:cNvPicPr>
          <p:nvPr/>
        </p:nvPicPr>
        <p:blipFill>
          <a:blip r:embed="rId3"/>
          <a:stretch/>
        </p:blipFill>
        <p:spPr bwMode="auto">
          <a:xfrm>
            <a:off x="705867" y="725489"/>
            <a:ext cx="9552391" cy="4933652"/>
          </a:xfrm>
          <a:prstGeom prst="rect">
            <a:avLst/>
          </a:prstGeom>
        </p:spPr>
      </p:pic>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42017244" name="Titre 8"/>
          <p:cNvSpPr>
            <a:spLocks noGrp="1"/>
          </p:cNvSpPr>
          <p:nvPr>
            <p:ph type="title"/>
          </p:nvPr>
        </p:nvSpPr>
        <p:spPr bwMode="auto">
          <a:xfrm>
            <a:off x="1497954" y="149424"/>
            <a:ext cx="7632848" cy="432047"/>
          </a:xfrm>
        </p:spPr>
        <p:txBody>
          <a:bodyPr/>
          <a:lstStyle/>
          <a:p>
            <a:pPr algn="ctr">
              <a:defRPr/>
            </a:pPr>
            <a:r>
              <a:rPr lang="fr-FR">
                <a:latin typeface="Calibri"/>
              </a:rPr>
              <a:t>Quelques faits marquants 2023</a:t>
            </a:r>
            <a:endParaRPr/>
          </a:p>
        </p:txBody>
      </p:sp>
      <p:sp>
        <p:nvSpPr>
          <p:cNvPr id="1148715783"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716081006" name="Espace réservé du numéro de diapositive 4"/>
          <p:cNvSpPr>
            <a:spLocks noGrp="1"/>
          </p:cNvSpPr>
          <p:nvPr>
            <p:ph type="sldNum" sz="quarter" idx="12"/>
          </p:nvPr>
        </p:nvSpPr>
        <p:spPr bwMode="auto"/>
        <p:txBody>
          <a:bodyPr/>
          <a:lstStyle/>
          <a:p>
            <a:pPr>
              <a:defRPr/>
            </a:pPr>
            <a:fld id="{02F05FFE-CF18-6186-DC80-CF86B147E05D}" type="slidenum">
              <a:rPr lang="fr-FR" b="1"/>
              <a:t>25</a:t>
            </a:fld>
            <a:endParaRPr lang="fr-FR" b="1"/>
          </a:p>
        </p:txBody>
      </p:sp>
      <p:pic>
        <p:nvPicPr>
          <p:cNvPr id="775923435" name="Image 775923434"/>
          <p:cNvPicPr>
            <a:picLocks noChangeAspect="1"/>
          </p:cNvPicPr>
          <p:nvPr/>
        </p:nvPicPr>
        <p:blipFill>
          <a:blip r:embed="rId3"/>
          <a:stretch/>
        </p:blipFill>
        <p:spPr bwMode="auto">
          <a:xfrm>
            <a:off x="563032" y="725488"/>
            <a:ext cx="9647891" cy="4938257"/>
          </a:xfrm>
          <a:prstGeom prst="rect">
            <a:avLst/>
          </a:prstGeom>
        </p:spPr>
      </p:pic>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42017244" name="Titre 8"/>
          <p:cNvSpPr>
            <a:spLocks noGrp="1"/>
          </p:cNvSpPr>
          <p:nvPr>
            <p:ph type="title"/>
          </p:nvPr>
        </p:nvSpPr>
        <p:spPr bwMode="auto">
          <a:xfrm>
            <a:off x="1497954" y="149424"/>
            <a:ext cx="7632848" cy="432047"/>
          </a:xfrm>
        </p:spPr>
        <p:txBody>
          <a:bodyPr/>
          <a:lstStyle/>
          <a:p>
            <a:pPr algn="ctr">
              <a:defRPr/>
            </a:pPr>
            <a:r>
              <a:rPr lang="fr-FR">
                <a:latin typeface="Calibri"/>
              </a:rPr>
              <a:t>Quelques faits marquants 2023</a:t>
            </a:r>
            <a:endParaRPr/>
          </a:p>
        </p:txBody>
      </p:sp>
      <p:sp>
        <p:nvSpPr>
          <p:cNvPr id="1148715783"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716081006" name="Espace réservé du numéro de diapositive 4"/>
          <p:cNvSpPr>
            <a:spLocks noGrp="1"/>
          </p:cNvSpPr>
          <p:nvPr>
            <p:ph type="sldNum" sz="quarter" idx="12"/>
          </p:nvPr>
        </p:nvSpPr>
        <p:spPr bwMode="auto"/>
        <p:txBody>
          <a:bodyPr/>
          <a:lstStyle/>
          <a:p>
            <a:pPr>
              <a:defRPr/>
            </a:pPr>
            <a:fld id="{02F05FFE-CF18-6186-DC80-CF86B147E05D}" type="slidenum">
              <a:rPr lang="fr-FR" b="1"/>
              <a:t>26</a:t>
            </a:fld>
            <a:endParaRPr lang="fr-FR" b="1"/>
          </a:p>
        </p:txBody>
      </p:sp>
      <p:sp>
        <p:nvSpPr>
          <p:cNvPr id="2" name="Espace réservé de la date 1"/>
          <p:cNvSpPr>
            <a:spLocks noGrp="1"/>
          </p:cNvSpPr>
          <p:nvPr>
            <p:ph type="dt" sz="half" idx="10"/>
          </p:nvPr>
        </p:nvSpPr>
        <p:spPr bwMode="auto"/>
        <p:txBody>
          <a:bodyPr/>
          <a:lstStyle/>
          <a:p>
            <a:pPr>
              <a:defRPr/>
            </a:pPr>
            <a:r>
              <a:rPr lang="fr-FR"/>
              <a:t>21/12/2023</a:t>
            </a:r>
            <a:endParaRPr/>
          </a:p>
        </p:txBody>
      </p:sp>
      <p:pic>
        <p:nvPicPr>
          <p:cNvPr id="3" name="Image 2"/>
          <p:cNvPicPr>
            <a:picLocks noChangeAspect="1"/>
          </p:cNvPicPr>
          <p:nvPr/>
        </p:nvPicPr>
        <p:blipFill>
          <a:blip r:embed="rId3"/>
          <a:stretch/>
        </p:blipFill>
        <p:spPr bwMode="auto">
          <a:xfrm>
            <a:off x="2002010" y="953294"/>
            <a:ext cx="6838900" cy="438494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19523190" name="Espace réservé de la date 6"/>
          <p:cNvSpPr>
            <a:spLocks noGrp="1"/>
          </p:cNvSpPr>
          <p:nvPr>
            <p:ph type="dt" sz="half" idx="10"/>
          </p:nvPr>
        </p:nvSpPr>
        <p:spPr bwMode="auto">
          <a:xfrm>
            <a:off x="201811" y="5714820"/>
            <a:ext cx="2411555" cy="322263"/>
          </a:xfrm>
        </p:spPr>
        <p:txBody>
          <a:bodyPr/>
          <a:lstStyle>
            <a:lvl1pPr>
              <a:defRPr>
                <a:solidFill>
                  <a:schemeClr val="bg1"/>
                </a:solidFill>
              </a:defRPr>
            </a:lvl1pPr>
          </a:lstStyle>
          <a:p>
            <a:pPr>
              <a:defRPr/>
            </a:pPr>
            <a:r>
              <a:rPr lang="fr-FR"/>
              <a:t>21/12/2023</a:t>
            </a:r>
            <a:endParaRPr/>
          </a:p>
        </p:txBody>
      </p:sp>
      <p:sp>
        <p:nvSpPr>
          <p:cNvPr id="1085931241" name="Espace réservé du pied de page 7"/>
          <p:cNvSpPr>
            <a:spLocks noGrp="1"/>
          </p:cNvSpPr>
          <p:nvPr>
            <p:ph type="ftr" sz="quarter" idx="11"/>
          </p:nvPr>
        </p:nvSpPr>
        <p:spPr bwMode="auto">
          <a:xfrm>
            <a:off x="2938115" y="5714820"/>
            <a:ext cx="4896543" cy="322263"/>
          </a:xfrm>
        </p:spPr>
        <p:txBody>
          <a:bodyPr/>
          <a:lstStyle>
            <a:lvl1pPr>
              <a:defRPr>
                <a:solidFill>
                  <a:schemeClr val="bg1"/>
                </a:solidFill>
              </a:defRPr>
            </a:lvl1pPr>
          </a:lstStyle>
          <a:p>
            <a:pPr>
              <a:defRPr/>
            </a:pPr>
            <a:r>
              <a:rPr lang="fr-FR"/>
              <a:t>AG Pôle de Physique des Accélérateurs</a:t>
            </a:r>
            <a:endParaRPr/>
          </a:p>
        </p:txBody>
      </p:sp>
      <p:sp>
        <p:nvSpPr>
          <p:cNvPr id="58787647" name="Espace réservé du numéro de diapositive 8"/>
          <p:cNvSpPr>
            <a:spLocks noGrp="1"/>
          </p:cNvSpPr>
          <p:nvPr>
            <p:ph type="sldNum" sz="quarter" idx="12"/>
          </p:nvPr>
        </p:nvSpPr>
        <p:spPr bwMode="auto">
          <a:xfrm>
            <a:off x="8159406" y="5714820"/>
            <a:ext cx="2422524" cy="322263"/>
          </a:xfrm>
        </p:spPr>
        <p:txBody>
          <a:bodyPr/>
          <a:lstStyle>
            <a:lvl1pPr>
              <a:defRPr>
                <a:solidFill>
                  <a:schemeClr val="bg1"/>
                </a:solidFill>
              </a:defRPr>
            </a:lvl1pPr>
          </a:lstStyle>
          <a:p>
            <a:pPr>
              <a:defRPr/>
            </a:pPr>
            <a:fld id="{81FB5EF1-494B-0689-43B6-B9AB3751A367}" type="slidenum">
              <a:rPr lang="fr-FR"/>
              <a:t>27</a:t>
            </a:fld>
            <a:endParaRPr lang="fr-FR"/>
          </a:p>
        </p:txBody>
      </p:sp>
      <p:pic>
        <p:nvPicPr>
          <p:cNvPr id="2089930691" name="Image 2089930690"/>
          <p:cNvPicPr>
            <a:picLocks noChangeAspect="1"/>
          </p:cNvPicPr>
          <p:nvPr/>
        </p:nvPicPr>
        <p:blipFill>
          <a:blip r:embed="rId3"/>
          <a:stretch/>
        </p:blipFill>
        <p:spPr bwMode="auto">
          <a:xfrm>
            <a:off x="253566" y="802039"/>
            <a:ext cx="9746937" cy="1915385"/>
          </a:xfrm>
          <a:prstGeom prst="rect">
            <a:avLst/>
          </a:prstGeom>
        </p:spPr>
      </p:pic>
      <p:pic>
        <p:nvPicPr>
          <p:cNvPr id="1928433708" name="Image 1928433707"/>
          <p:cNvPicPr>
            <a:picLocks noChangeAspect="1"/>
          </p:cNvPicPr>
          <p:nvPr/>
        </p:nvPicPr>
        <p:blipFill>
          <a:blip r:embed="rId4"/>
          <a:stretch/>
        </p:blipFill>
        <p:spPr bwMode="auto">
          <a:xfrm>
            <a:off x="1122021" y="2701753"/>
            <a:ext cx="8698565" cy="1066076"/>
          </a:xfrm>
          <a:prstGeom prst="rect">
            <a:avLst/>
          </a:prstGeom>
        </p:spPr>
      </p:pic>
      <p:pic>
        <p:nvPicPr>
          <p:cNvPr id="1710970830" name="Image 1710970829"/>
          <p:cNvPicPr>
            <a:picLocks noChangeAspect="1"/>
          </p:cNvPicPr>
          <p:nvPr/>
        </p:nvPicPr>
        <p:blipFill>
          <a:blip r:embed="rId5"/>
          <a:stretch/>
        </p:blipFill>
        <p:spPr bwMode="auto">
          <a:xfrm>
            <a:off x="2661396" y="3711948"/>
            <a:ext cx="2495549" cy="1904999"/>
          </a:xfrm>
          <a:prstGeom prst="rect">
            <a:avLst/>
          </a:prstGeom>
        </p:spPr>
      </p:pic>
      <p:sp>
        <p:nvSpPr>
          <p:cNvPr id="199412847" name="ZoneTexte 199412846"/>
          <p:cNvSpPr txBox="1"/>
          <p:nvPr/>
        </p:nvSpPr>
        <p:spPr bwMode="auto">
          <a:xfrm>
            <a:off x="5702426" y="4258235"/>
            <a:ext cx="4881305"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b="1">
                <a:solidFill>
                  <a:srgbClr val="C00000"/>
                </a:solidFill>
              </a:rPr>
              <a:t>Plus d’info dans la présentation suivante par J</a:t>
            </a:r>
            <a:r>
              <a:rPr lang="fr-FR" b="1">
                <a:solidFill>
                  <a:srgbClr val="C00000"/>
                </a:solidFill>
              </a:rPr>
              <a:t>o</a:t>
            </a:r>
            <a:r>
              <a:rPr b="1">
                <a:solidFill>
                  <a:srgbClr val="C00000"/>
                </a:solidFill>
              </a:rPr>
              <a:t>nat</a:t>
            </a:r>
            <a:r>
              <a:rPr lang="fr-FR" b="1">
                <a:solidFill>
                  <a:srgbClr val="C00000"/>
                </a:solidFill>
              </a:rPr>
              <a:t>h</a:t>
            </a:r>
            <a:r>
              <a:rPr b="1">
                <a:solidFill>
                  <a:srgbClr val="C00000"/>
                </a:solidFill>
              </a:rPr>
              <a:t>an</a:t>
            </a:r>
            <a:endParaRPr/>
          </a:p>
        </p:txBody>
      </p:sp>
      <p:sp>
        <p:nvSpPr>
          <p:cNvPr id="1486728372" name="Titre 8"/>
          <p:cNvSpPr>
            <a:spLocks noGrp="1"/>
          </p:cNvSpPr>
          <p:nvPr>
            <p:ph type="title"/>
          </p:nvPr>
        </p:nvSpPr>
        <p:spPr bwMode="auto">
          <a:xfrm>
            <a:off x="1497953" y="149423"/>
            <a:ext cx="7632847" cy="432046"/>
          </a:xfrm>
        </p:spPr>
        <p:txBody>
          <a:bodyPr/>
          <a:lstStyle/>
          <a:p>
            <a:pPr algn="ctr">
              <a:defRPr/>
            </a:pPr>
            <a:r>
              <a:rPr lang="fr-FR">
                <a:latin typeface="Calibri"/>
              </a:rPr>
              <a:t>Quelques faits marquants 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Conseil Scientifique et Stratégique d’IJCLab</a:t>
            </a:r>
            <a:endParaRPr/>
          </a:p>
        </p:txBody>
      </p:sp>
      <p:sp>
        <p:nvSpPr>
          <p:cNvPr id="4"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5" name="Espace réservé du numéro de diapositive 4"/>
          <p:cNvSpPr>
            <a:spLocks noGrp="1"/>
          </p:cNvSpPr>
          <p:nvPr>
            <p:ph type="sldNum" sz="quarter" idx="12"/>
          </p:nvPr>
        </p:nvSpPr>
        <p:spPr bwMode="auto"/>
        <p:txBody>
          <a:bodyPr/>
          <a:lstStyle/>
          <a:p>
            <a:pPr>
              <a:defRPr/>
            </a:pPr>
            <a:fld id="{77E71596-5F9D-49C5-9701-16B3CA54319D}" type="slidenum">
              <a:rPr lang="fr-FR" b="1"/>
              <a:t>28</a:t>
            </a:fld>
            <a:endParaRPr lang="fr-FR" b="1"/>
          </a:p>
        </p:txBody>
      </p:sp>
      <p:pic>
        <p:nvPicPr>
          <p:cNvPr id="3075" name="Picture 3"/>
          <p:cNvPicPr>
            <a:picLocks noChangeAspect="1" noChangeArrowheads="1"/>
          </p:cNvPicPr>
          <p:nvPr/>
        </p:nvPicPr>
        <p:blipFill>
          <a:blip r:embed="rId3"/>
          <a:stretch/>
        </p:blipFill>
        <p:spPr bwMode="auto">
          <a:xfrm>
            <a:off x="1930003" y="725489"/>
            <a:ext cx="7128792" cy="1672274"/>
          </a:xfrm>
          <a:prstGeom prst="rect">
            <a:avLst/>
          </a:prstGeom>
          <a:noFill/>
          <a:ln>
            <a:noFill/>
          </a:ln>
        </p:spPr>
      </p:pic>
      <p:sp>
        <p:nvSpPr>
          <p:cNvPr id="1223227397" name="Rectangle 1"/>
          <p:cNvSpPr>
            <a:spLocks noChangeArrowheads="1"/>
          </p:cNvSpPr>
          <p:nvPr/>
        </p:nvSpPr>
        <p:spPr bwMode="auto">
          <a:xfrm>
            <a:off x="327647" y="2307730"/>
            <a:ext cx="10319094" cy="3261719"/>
          </a:xfrm>
          <a:prstGeom prst="rect">
            <a:avLst/>
          </a:prstGeom>
          <a:noFill/>
          <a:ln>
            <a:noFill/>
          </a:ln>
          <a:effectLst/>
        </p:spPr>
        <p:txBody>
          <a:bodyPr vert="horz" wrap="square" lIns="91440" tIns="45720" rIns="91440" bIns="45720" numCol="1" anchor="ctr" anchorCtr="0" compatLnSpc="1">
            <a:prstTxWarp prst="textNoShape"/>
            <a:spAutoFit/>
          </a:bodyPr>
          <a:lstStyle/>
          <a:p>
            <a:pPr algn="l">
              <a:lnSpc>
                <a:spcPct val="100000"/>
              </a:lnSpc>
              <a:spcBef>
                <a:spcPts val="0"/>
              </a:spcBef>
              <a:spcAft>
                <a:spcPts val="0"/>
              </a:spcAft>
              <a:tabLst>
                <a:tab pos="5738812" algn="l"/>
              </a:tabLst>
              <a:defRPr/>
            </a:pPr>
            <a:r>
              <a:rPr lang="fr-FR" sz="1600" b="1" i="0" u="sng" strike="noStrike" cap="none" spc="0">
                <a:solidFill>
                  <a:schemeClr val="tx1"/>
                </a:solidFill>
                <a:latin typeface="Calibri"/>
                <a:ea typeface="Calibri"/>
                <a:cs typeface="Calibri"/>
              </a:rPr>
              <a:t>October 18</a:t>
            </a:r>
            <a:r>
              <a:rPr lang="fr-FR" sz="1600" b="1" i="0" u="sng" strike="noStrike" cap="none" spc="0" baseline="30000">
                <a:solidFill>
                  <a:schemeClr val="tx1"/>
                </a:solidFill>
                <a:latin typeface="Calibri"/>
                <a:ea typeface="Calibri"/>
                <a:cs typeface="Calibri"/>
              </a:rPr>
              <a:t>th</a:t>
            </a:r>
            <a:endParaRPr lang="fr-FR" sz="1600" b="1" i="0" u="sng" strike="noStrike" cap="none" spc="0">
              <a:solidFill>
                <a:schemeClr val="tx1"/>
              </a:solidFill>
              <a:latin typeface="Calibri"/>
              <a:cs typeface="Calibri"/>
            </a:endParaRPr>
          </a:p>
          <a:p>
            <a:pPr marL="376237" marR="0" indent="-285750" algn="l">
              <a:lnSpc>
                <a:spcPct val="100000"/>
              </a:lnSpc>
              <a:spcBef>
                <a:spcPts val="0"/>
              </a:spcBef>
              <a:spcAft>
                <a:spcPts val="0"/>
              </a:spcAft>
              <a:buFont typeface="Courier New"/>
              <a:buChar char="o"/>
              <a:tabLst>
                <a:tab pos="5738812" algn="l"/>
              </a:tabLst>
              <a:defRPr/>
            </a:pPr>
            <a:r>
              <a:rPr lang="fr-FR" sz="1600" b="0" i="1" u="none" strike="noStrike" cap="none" spc="0">
                <a:solidFill>
                  <a:schemeClr val="tx1"/>
                </a:solidFill>
                <a:latin typeface="Calibri"/>
                <a:ea typeface="Calibri"/>
                <a:cs typeface="Calibri"/>
              </a:rPr>
              <a:t>Accelerator Activities at IJCLab: Panorama / Scientific activities / Large Project- S. Bousson</a:t>
            </a:r>
            <a:endParaRPr/>
          </a:p>
          <a:p>
            <a:pPr marL="376237" marR="0" indent="-285750" algn="l">
              <a:lnSpc>
                <a:spcPct val="100000"/>
              </a:lnSpc>
              <a:spcBef>
                <a:spcPts val="0"/>
              </a:spcBef>
              <a:spcAft>
                <a:spcPts val="0"/>
              </a:spcAft>
              <a:buFont typeface="Courier New"/>
              <a:buChar char="o"/>
              <a:tabLst>
                <a:tab pos="5738812" algn="l"/>
              </a:tabLst>
              <a:defRPr/>
            </a:pPr>
            <a:r>
              <a:rPr lang="fr-FR" sz="1600" b="0" i="1" u="none" strike="noStrike" cap="none" spc="0">
                <a:solidFill>
                  <a:schemeClr val="tx1"/>
                </a:solidFill>
                <a:latin typeface="Calibri"/>
                <a:ea typeface="Calibri"/>
                <a:cs typeface="Calibri"/>
              </a:rPr>
              <a:t>Accelerator Activities at IJCLab: Skills and Competences for Accelerator activities- W. Kaabi</a:t>
            </a:r>
            <a:endParaRPr lang="fr-FR" sz="1600" b="0" i="1" u="none" strike="noStrike" cap="none" spc="0">
              <a:solidFill>
                <a:schemeClr val="tx1"/>
              </a:solidFill>
              <a:latin typeface="Calibri"/>
              <a:cs typeface="Calibri"/>
            </a:endParaRPr>
          </a:p>
          <a:p>
            <a:pPr marL="376237" marR="0" indent="-285750" algn="l">
              <a:lnSpc>
                <a:spcPct val="100000"/>
              </a:lnSpc>
              <a:spcBef>
                <a:spcPts val="0"/>
              </a:spcBef>
              <a:spcAft>
                <a:spcPts val="0"/>
              </a:spcAft>
              <a:buFont typeface="Courier New"/>
              <a:buChar char="o"/>
              <a:tabLst>
                <a:tab pos="5738812" algn="l"/>
              </a:tabLst>
              <a:defRPr/>
            </a:pPr>
            <a:r>
              <a:rPr lang="fr-FR" sz="1600" b="0" i="1" u="none" strike="noStrike" cap="none" spc="0">
                <a:solidFill>
                  <a:schemeClr val="tx1"/>
                </a:solidFill>
                <a:latin typeface="Calibri"/>
                <a:ea typeface="Calibri"/>
                <a:cs typeface="Calibri"/>
              </a:rPr>
              <a:t>Activities and accelerator Projects within ESPP: Platforms supporting Accelerator R&amp;D and construction- M. Pittman</a:t>
            </a:r>
            <a:endParaRPr lang="fr-FR" sz="1600" b="0" i="1" u="none" strike="noStrike" cap="none" spc="0">
              <a:solidFill>
                <a:schemeClr val="tx1"/>
              </a:solidFill>
              <a:latin typeface="Calibri"/>
              <a:cs typeface="Calibri"/>
            </a:endParaRPr>
          </a:p>
          <a:p>
            <a:pPr marL="376237" marR="0" indent="-285750" algn="l">
              <a:lnSpc>
                <a:spcPct val="100000"/>
              </a:lnSpc>
              <a:spcBef>
                <a:spcPts val="0"/>
              </a:spcBef>
              <a:spcAft>
                <a:spcPts val="0"/>
              </a:spcAft>
              <a:buFont typeface="Courier New"/>
              <a:buChar char="o"/>
              <a:tabLst>
                <a:tab pos="5738812" algn="l"/>
              </a:tabLst>
              <a:defRPr/>
            </a:pPr>
            <a:r>
              <a:rPr lang="fr-FR" sz="1600" b="0" i="1" u="none" strike="noStrike" cap="none" spc="0">
                <a:solidFill>
                  <a:schemeClr val="tx1"/>
                </a:solidFill>
                <a:latin typeface="Calibri"/>
                <a:ea typeface="Calibri"/>
                <a:cs typeface="Calibri"/>
              </a:rPr>
              <a:t>Activities and accelerator Projects within ESPP: Links with Industries and Technological Transfers- G. Olry</a:t>
            </a:r>
            <a:endParaRPr lang="fr-FR" sz="1600" b="0" i="1" u="none" strike="noStrike" cap="none" spc="0">
              <a:solidFill>
                <a:schemeClr val="tx1"/>
              </a:solidFill>
              <a:latin typeface="Calibri"/>
              <a:cs typeface="Calibri"/>
            </a:endParaRPr>
          </a:p>
          <a:p>
            <a:pPr marL="376237" marR="0" indent="-285750" algn="l">
              <a:lnSpc>
                <a:spcPct val="100000"/>
              </a:lnSpc>
              <a:spcBef>
                <a:spcPts val="0"/>
              </a:spcBef>
              <a:spcAft>
                <a:spcPts val="0"/>
              </a:spcAft>
              <a:buFont typeface="Courier New"/>
              <a:buChar char="o"/>
              <a:tabLst>
                <a:tab pos="5738812" algn="l"/>
              </a:tabLst>
              <a:defRPr/>
            </a:pPr>
            <a:r>
              <a:rPr lang="fr-FR" sz="1600" b="0" i="1" u="none" strike="noStrike" cap="none" spc="0">
                <a:solidFill>
                  <a:schemeClr val="tx1"/>
                </a:solidFill>
                <a:latin typeface="Calibri"/>
                <a:ea typeface="Calibri"/>
                <a:cs typeface="Calibri"/>
              </a:rPr>
              <a:t>Visit of platforms</a:t>
            </a:r>
            <a:endParaRPr/>
          </a:p>
          <a:p>
            <a:pPr algn="l">
              <a:lnSpc>
                <a:spcPct val="100000"/>
              </a:lnSpc>
              <a:spcBef>
                <a:spcPts val="0"/>
              </a:spcBef>
              <a:spcAft>
                <a:spcPts val="0"/>
              </a:spcAft>
              <a:tabLst>
                <a:tab pos="5738812" algn="l"/>
              </a:tabLst>
              <a:defRPr/>
            </a:pPr>
            <a:endParaRPr lang="fr-FR" sz="1600" b="0" i="0" u="none" strike="noStrike" cap="none" spc="0">
              <a:solidFill>
                <a:schemeClr val="tx1"/>
              </a:solidFill>
              <a:latin typeface="Calibri"/>
              <a:cs typeface="Calibri"/>
            </a:endParaRPr>
          </a:p>
          <a:p>
            <a:pPr algn="l">
              <a:lnSpc>
                <a:spcPct val="100000"/>
              </a:lnSpc>
              <a:spcBef>
                <a:spcPts val="0"/>
              </a:spcBef>
              <a:spcAft>
                <a:spcPts val="0"/>
              </a:spcAft>
              <a:tabLst>
                <a:tab pos="5738812" algn="l"/>
              </a:tabLst>
              <a:defRPr/>
            </a:pPr>
            <a:r>
              <a:rPr lang="fr-FR" sz="1600" b="1" i="0" u="sng" strike="noStrike" cap="none" spc="0">
                <a:solidFill>
                  <a:schemeClr val="tx1"/>
                </a:solidFill>
                <a:latin typeface="Calibri"/>
                <a:ea typeface="Calibri"/>
                <a:cs typeface="Calibri"/>
              </a:rPr>
              <a:t>October 19</a:t>
            </a:r>
            <a:r>
              <a:rPr lang="fr-FR" sz="1600" b="1" i="0" u="sng" strike="noStrike" cap="none" spc="0" baseline="30000">
                <a:solidFill>
                  <a:schemeClr val="tx1"/>
                </a:solidFill>
                <a:latin typeface="Calibri"/>
                <a:ea typeface="Calibri"/>
                <a:cs typeface="Calibri"/>
              </a:rPr>
              <a:t>th</a:t>
            </a:r>
            <a:endParaRPr lang="fr-FR" sz="1600" b="1" i="0" u="sng" strike="noStrike" cap="none" spc="0">
              <a:solidFill>
                <a:schemeClr val="tx1"/>
              </a:solidFill>
              <a:latin typeface="Calibri"/>
              <a:cs typeface="Calibri"/>
            </a:endParaRPr>
          </a:p>
          <a:p>
            <a:pPr marL="376237" marR="0" indent="-285750" algn="l">
              <a:lnSpc>
                <a:spcPct val="100000"/>
              </a:lnSpc>
              <a:spcBef>
                <a:spcPts val="0"/>
              </a:spcBef>
              <a:spcAft>
                <a:spcPts val="0"/>
              </a:spcAft>
              <a:buFont typeface="Courier New"/>
              <a:buChar char="o"/>
              <a:tabLst>
                <a:tab pos="5738812" algn="l"/>
              </a:tabLst>
              <a:defRPr/>
            </a:pPr>
            <a:r>
              <a:rPr lang="fr-FR" sz="1600" b="0" i="1" u="none" strike="noStrike" cap="none" spc="0">
                <a:solidFill>
                  <a:schemeClr val="tx1"/>
                </a:solidFill>
                <a:latin typeface="Calibri"/>
                <a:ea typeface="Calibri"/>
                <a:cs typeface="Calibri"/>
              </a:rPr>
              <a:t>Activities and accelerator Projects within ESPP: ERL : PERLE@Orsay- W. Kaabi</a:t>
            </a:r>
            <a:endParaRPr lang="fr-FR" sz="1600" b="0" i="1" u="none" strike="noStrike" cap="none" spc="0">
              <a:solidFill>
                <a:schemeClr val="tx1"/>
              </a:solidFill>
              <a:latin typeface="Calibri"/>
              <a:cs typeface="Calibri"/>
            </a:endParaRPr>
          </a:p>
          <a:p>
            <a:pPr marL="376237" marR="0" indent="-285750" algn="l">
              <a:lnSpc>
                <a:spcPct val="100000"/>
              </a:lnSpc>
              <a:spcBef>
                <a:spcPts val="0"/>
              </a:spcBef>
              <a:spcAft>
                <a:spcPts val="0"/>
              </a:spcAft>
              <a:buFont typeface="Courier New"/>
              <a:buChar char="o"/>
              <a:tabLst>
                <a:tab pos="5738812" algn="l"/>
              </a:tabLst>
              <a:defRPr/>
            </a:pPr>
            <a:r>
              <a:rPr lang="fr-FR" sz="1600" b="0" i="1" u="none" strike="noStrike" cap="none" spc="0">
                <a:solidFill>
                  <a:schemeClr val="tx1"/>
                </a:solidFill>
                <a:latin typeface="Calibri"/>
                <a:ea typeface="Calibri"/>
                <a:cs typeface="Calibri"/>
              </a:rPr>
              <a:t>Activities and accelerator Projects within ESPP: </a:t>
            </a:r>
            <a:r>
              <a:rPr lang="fr-FR" sz="1600" i="1">
                <a:latin typeface="Calibri"/>
                <a:ea typeface="Calibri"/>
                <a:cs typeface="Calibri"/>
              </a:rPr>
              <a:t>Plasma Acceleration</a:t>
            </a:r>
            <a:r>
              <a:rPr lang="fr-FR" sz="1600" b="0" i="1" u="none" strike="noStrike" cap="none" spc="0">
                <a:solidFill>
                  <a:schemeClr val="tx1"/>
                </a:solidFill>
                <a:latin typeface="Calibri"/>
                <a:ea typeface="Calibri"/>
                <a:cs typeface="Calibri"/>
              </a:rPr>
              <a:t> : PALLAS@Orsay- K. Cassou</a:t>
            </a:r>
            <a:endParaRPr lang="fr-FR" sz="1600" b="0" i="1" u="none" strike="noStrike" cap="none" spc="0">
              <a:solidFill>
                <a:schemeClr val="tx1"/>
              </a:solidFill>
              <a:latin typeface="Calibri"/>
              <a:cs typeface="Calibri"/>
            </a:endParaRPr>
          </a:p>
          <a:p>
            <a:pPr marL="376237" marR="0" indent="-285750" algn="l">
              <a:lnSpc>
                <a:spcPct val="100000"/>
              </a:lnSpc>
              <a:spcBef>
                <a:spcPts val="0"/>
              </a:spcBef>
              <a:spcAft>
                <a:spcPts val="0"/>
              </a:spcAft>
              <a:buFont typeface="Courier New"/>
              <a:buChar char="o"/>
              <a:tabLst>
                <a:tab pos="5738812" algn="l"/>
              </a:tabLst>
              <a:defRPr/>
            </a:pPr>
            <a:r>
              <a:rPr lang="fr-FR" sz="1600" b="0" i="1" u="none" strike="noStrike" cap="none" spc="0">
                <a:solidFill>
                  <a:schemeClr val="tx1"/>
                </a:solidFill>
                <a:latin typeface="Calibri"/>
                <a:ea typeface="Calibri"/>
                <a:cs typeface="Calibri"/>
              </a:rPr>
              <a:t>Activities  and accelerator Projects within ESPP: Contribution to future Large  Accelerators (LHC, FCC, ILC, PIP II, muon colliders) (including also  positron, polarimetry GF activities…)- A. Faus-Golfe</a:t>
            </a:r>
            <a:endParaRPr lang="fr-FR" sz="1600" b="0" i="1" u="none" strike="noStrike" cap="none" spc="0">
              <a:solidFill>
                <a:schemeClr val="tx1"/>
              </a:solidFill>
              <a:latin typeface="Calibri"/>
              <a:cs typeface="Calibri"/>
            </a:endParaRPr>
          </a:p>
          <a:p>
            <a:pPr marL="376237" marR="0" indent="-285750" algn="l">
              <a:lnSpc>
                <a:spcPct val="100000"/>
              </a:lnSpc>
              <a:spcBef>
                <a:spcPts val="0"/>
              </a:spcBef>
              <a:spcAft>
                <a:spcPts val="0"/>
              </a:spcAft>
              <a:buFont typeface="Courier New"/>
              <a:buChar char="o"/>
              <a:tabLst>
                <a:tab pos="5738812" algn="l"/>
              </a:tabLst>
              <a:defRPr/>
            </a:pPr>
            <a:r>
              <a:rPr lang="fr-FR" sz="1600" b="0" i="1" u="none" strike="noStrike" cap="none" spc="0">
                <a:solidFill>
                  <a:schemeClr val="tx1"/>
                </a:solidFill>
                <a:latin typeface="Calibri"/>
                <a:ea typeface="Calibri"/>
                <a:cs typeface="Calibri"/>
              </a:rPr>
              <a:t>Wrap up : Timeline and RH for the next 5 years and beyond- S. Bousson</a:t>
            </a:r>
            <a:endParaRPr sz="1600" i="1">
              <a:latin typeface="Arial"/>
              <a:cs typeface="Arial"/>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47080187" name="Espace réservé de la date 6"/>
          <p:cNvSpPr>
            <a:spLocks noGrp="1"/>
          </p:cNvSpPr>
          <p:nvPr>
            <p:ph type="dt" sz="half" idx="10"/>
          </p:nvPr>
        </p:nvSpPr>
        <p:spPr bwMode="auto">
          <a:xfrm>
            <a:off x="201811" y="5714820"/>
            <a:ext cx="2411555" cy="322263"/>
          </a:xfrm>
        </p:spPr>
        <p:txBody>
          <a:bodyPr/>
          <a:lstStyle>
            <a:lvl1pPr>
              <a:defRPr>
                <a:solidFill>
                  <a:schemeClr val="bg1"/>
                </a:solidFill>
              </a:defRPr>
            </a:lvl1pPr>
          </a:lstStyle>
          <a:p>
            <a:pPr>
              <a:defRPr/>
            </a:pPr>
            <a:r>
              <a:rPr lang="fr-FR"/>
              <a:t>21/12/2023</a:t>
            </a:r>
            <a:endParaRPr/>
          </a:p>
        </p:txBody>
      </p:sp>
      <p:sp>
        <p:nvSpPr>
          <p:cNvPr id="2059563543" name="Espace réservé du pied de page 7"/>
          <p:cNvSpPr>
            <a:spLocks noGrp="1"/>
          </p:cNvSpPr>
          <p:nvPr>
            <p:ph type="ftr" sz="quarter" idx="11"/>
          </p:nvPr>
        </p:nvSpPr>
        <p:spPr bwMode="auto">
          <a:xfrm>
            <a:off x="2938115" y="5714820"/>
            <a:ext cx="4896543" cy="322263"/>
          </a:xfrm>
        </p:spPr>
        <p:txBody>
          <a:bodyPr/>
          <a:lstStyle>
            <a:lvl1pPr>
              <a:defRPr>
                <a:solidFill>
                  <a:schemeClr val="bg1"/>
                </a:solidFill>
              </a:defRPr>
            </a:lvl1pPr>
          </a:lstStyle>
          <a:p>
            <a:pPr>
              <a:defRPr/>
            </a:pPr>
            <a:r>
              <a:rPr lang="fr-FR"/>
              <a:t>AG Pôle de Physique des Accélérateurs</a:t>
            </a:r>
            <a:endParaRPr/>
          </a:p>
        </p:txBody>
      </p:sp>
      <p:sp>
        <p:nvSpPr>
          <p:cNvPr id="1071349266" name="Espace réservé du numéro de diapositive 8"/>
          <p:cNvSpPr>
            <a:spLocks noGrp="1"/>
          </p:cNvSpPr>
          <p:nvPr>
            <p:ph type="sldNum" sz="quarter" idx="12"/>
          </p:nvPr>
        </p:nvSpPr>
        <p:spPr bwMode="auto">
          <a:xfrm>
            <a:off x="8159406" y="5714820"/>
            <a:ext cx="2422524" cy="322263"/>
          </a:xfrm>
        </p:spPr>
        <p:txBody>
          <a:bodyPr/>
          <a:lstStyle>
            <a:lvl1pPr>
              <a:defRPr>
                <a:solidFill>
                  <a:schemeClr val="bg1"/>
                </a:solidFill>
              </a:defRPr>
            </a:lvl1pPr>
          </a:lstStyle>
          <a:p>
            <a:pPr>
              <a:defRPr/>
            </a:pPr>
            <a:fld id="{AB6D6751-BCAD-526E-1E5D-802A40CAD41D}" type="slidenum">
              <a:rPr lang="fr-FR"/>
              <a:t>29</a:t>
            </a:fld>
            <a:endParaRPr lang="fr-FR"/>
          </a:p>
        </p:txBody>
      </p:sp>
      <p:sp>
        <p:nvSpPr>
          <p:cNvPr id="2" name="ZoneTexte 1"/>
          <p:cNvSpPr txBox="1"/>
          <p:nvPr/>
        </p:nvSpPr>
        <p:spPr bwMode="auto">
          <a:xfrm>
            <a:off x="201811" y="841043"/>
            <a:ext cx="10297144" cy="4708981"/>
          </a:xfrm>
          <a:prstGeom prst="rect">
            <a:avLst/>
          </a:prstGeom>
          <a:solidFill>
            <a:schemeClr val="bg1"/>
          </a:solidFill>
        </p:spPr>
        <p:txBody>
          <a:bodyPr wrap="square">
            <a:spAutoFit/>
          </a:bodyPr>
          <a:lstStyle/>
          <a:p>
            <a:pPr algn="just">
              <a:defRPr/>
            </a:pPr>
            <a:r>
              <a:rPr lang="en-US" sz="1500" b="0" i="1" u="none" strike="noStrike">
                <a:solidFill>
                  <a:srgbClr val="C00000"/>
                </a:solidFill>
                <a:latin typeface="Calibri"/>
              </a:rPr>
              <a:t>“ The CSS expressed no doubt on IJCLab </a:t>
            </a:r>
            <a:r>
              <a:rPr lang="en-US" sz="1500" b="1" i="1" u="none" strike="noStrike">
                <a:solidFill>
                  <a:srgbClr val="C00000"/>
                </a:solidFill>
                <a:latin typeface="Calibri"/>
              </a:rPr>
              <a:t>visibility</a:t>
            </a:r>
            <a:r>
              <a:rPr lang="en-US" sz="1500" b="0" i="1" u="none" strike="noStrike">
                <a:solidFill>
                  <a:srgbClr val="C00000"/>
                </a:solidFill>
                <a:latin typeface="Calibri"/>
              </a:rPr>
              <a:t> and its possible </a:t>
            </a:r>
            <a:r>
              <a:rPr lang="en-US" sz="1500" b="1" i="1" u="none" strike="noStrike">
                <a:solidFill>
                  <a:srgbClr val="C00000"/>
                </a:solidFill>
                <a:latin typeface="Calibri"/>
              </a:rPr>
              <a:t>scientific impact</a:t>
            </a:r>
            <a:r>
              <a:rPr lang="en-US" sz="1500" b="0" i="1" u="none" strike="noStrike">
                <a:solidFill>
                  <a:srgbClr val="C00000"/>
                </a:solidFill>
                <a:latin typeface="Calibri"/>
              </a:rPr>
              <a:t>”. </a:t>
            </a:r>
            <a:endParaRPr lang="fr-FR" sz="1500" i="1">
              <a:solidFill>
                <a:srgbClr val="C00000"/>
              </a:solidFill>
              <a:latin typeface="Calibri"/>
            </a:endParaRPr>
          </a:p>
          <a:p>
            <a:pPr algn="just">
              <a:defRPr/>
            </a:pPr>
            <a:endParaRPr lang="en-US" sz="1500" b="1" i="1" u="none" strike="noStrike">
              <a:solidFill>
                <a:srgbClr val="FF0000"/>
              </a:solidFill>
              <a:latin typeface="Calibri"/>
            </a:endParaRPr>
          </a:p>
          <a:p>
            <a:pPr algn="just">
              <a:defRPr/>
            </a:pPr>
            <a:r>
              <a:rPr lang="en-US" sz="1500" i="1">
                <a:solidFill>
                  <a:srgbClr val="C00000"/>
                </a:solidFill>
                <a:latin typeface="Calibri"/>
              </a:rPr>
              <a:t>“ </a:t>
            </a:r>
            <a:r>
              <a:rPr lang="en-US" sz="1500" b="0" i="1" u="none" strike="noStrike">
                <a:solidFill>
                  <a:srgbClr val="C00000"/>
                </a:solidFill>
                <a:latin typeface="Calibri"/>
              </a:rPr>
              <a:t>The CSS considers that the </a:t>
            </a:r>
            <a:r>
              <a:rPr lang="en-US" sz="1500" b="1" i="1" u="none" strike="noStrike">
                <a:solidFill>
                  <a:srgbClr val="C00000"/>
                </a:solidFill>
                <a:latin typeface="Calibri"/>
              </a:rPr>
              <a:t>size of services</a:t>
            </a:r>
            <a:r>
              <a:rPr lang="en-US" sz="1500" b="0" i="1" u="none" strike="noStrike">
                <a:solidFill>
                  <a:srgbClr val="C00000"/>
                </a:solidFill>
                <a:latin typeface="Calibri"/>
              </a:rPr>
              <a:t> and the </a:t>
            </a:r>
            <a:r>
              <a:rPr lang="en-US" sz="1500" b="1" i="1" u="none" strike="noStrike">
                <a:solidFill>
                  <a:srgbClr val="C00000"/>
                </a:solidFill>
                <a:latin typeface="Calibri"/>
              </a:rPr>
              <a:t>average age of the staff </a:t>
            </a:r>
            <a:r>
              <a:rPr lang="en-US" sz="1500" b="0" i="1" u="none" strike="noStrike">
                <a:solidFill>
                  <a:srgbClr val="C00000"/>
                </a:solidFill>
                <a:latin typeface="Calibri"/>
              </a:rPr>
              <a:t>seem satisfactory to maintain the level of expertise and make it evoluate according to the needs</a:t>
            </a:r>
            <a:r>
              <a:rPr lang="en-US" sz="1500" i="1">
                <a:solidFill>
                  <a:srgbClr val="C00000"/>
                </a:solidFill>
                <a:latin typeface="Calibri"/>
              </a:rPr>
              <a:t>”</a:t>
            </a:r>
            <a:r>
              <a:rPr lang="en-US" sz="1500" b="0" i="1" u="none" strike="noStrike">
                <a:solidFill>
                  <a:srgbClr val="C00000"/>
                </a:solidFill>
                <a:latin typeface="Calibri"/>
              </a:rPr>
              <a:t>. </a:t>
            </a:r>
            <a:endParaRPr/>
          </a:p>
          <a:p>
            <a:pPr algn="just">
              <a:defRPr/>
            </a:pPr>
            <a:endParaRPr lang="en-US" sz="1500" b="0" i="1" u="none" strike="noStrike">
              <a:solidFill>
                <a:srgbClr val="C00000"/>
              </a:solidFill>
              <a:latin typeface="Calibri"/>
            </a:endParaRPr>
          </a:p>
          <a:p>
            <a:pPr algn="just">
              <a:defRPr/>
            </a:pPr>
            <a:r>
              <a:rPr lang="en-US" sz="1500" i="1">
                <a:solidFill>
                  <a:srgbClr val="C00000"/>
                </a:solidFill>
                <a:latin typeface="Calibri"/>
              </a:rPr>
              <a:t>“ … </a:t>
            </a:r>
            <a:r>
              <a:rPr lang="en-US" sz="1500" b="0" i="1" u="none" strike="noStrike">
                <a:solidFill>
                  <a:srgbClr val="C00000"/>
                </a:solidFill>
                <a:latin typeface="Calibri"/>
              </a:rPr>
              <a:t>The CSS acknowledges the </a:t>
            </a:r>
            <a:r>
              <a:rPr lang="en-US" sz="1500" b="1" i="1" u="none" strike="noStrike">
                <a:solidFill>
                  <a:srgbClr val="C00000"/>
                </a:solidFill>
                <a:latin typeface="Calibri"/>
              </a:rPr>
              <a:t>scientific and technical quality </a:t>
            </a:r>
            <a:r>
              <a:rPr lang="en-US" sz="1500" b="0" i="1" u="none" strike="noStrike">
                <a:solidFill>
                  <a:srgbClr val="C00000"/>
                </a:solidFill>
                <a:latin typeface="Calibri"/>
              </a:rPr>
              <a:t>of the three platforms (</a:t>
            </a:r>
            <a:r>
              <a:rPr lang="en-US" sz="1500" b="1" i="1" u="none" strike="noStrike">
                <a:solidFill>
                  <a:srgbClr val="C00000"/>
                </a:solidFill>
                <a:latin typeface="Calibri"/>
              </a:rPr>
              <a:t>LaseriX, SupraTech and Vacuum and Surface Platform</a:t>
            </a:r>
            <a:r>
              <a:rPr lang="en-US" sz="1500" b="0" i="1" u="none" strike="noStrike">
                <a:solidFill>
                  <a:srgbClr val="C00000"/>
                </a:solidFill>
                <a:latin typeface="Calibri"/>
              </a:rPr>
              <a:t>), together with their pertinences with the scientific and technical goals of IJCLab</a:t>
            </a:r>
            <a:r>
              <a:rPr lang="en-US" sz="1500" i="1">
                <a:solidFill>
                  <a:srgbClr val="C00000"/>
                </a:solidFill>
                <a:latin typeface="Calibri"/>
              </a:rPr>
              <a:t>”</a:t>
            </a:r>
            <a:r>
              <a:rPr lang="en-US" sz="1500" b="0" i="1" u="none" strike="noStrike">
                <a:solidFill>
                  <a:srgbClr val="C00000"/>
                </a:solidFill>
                <a:latin typeface="Calibri"/>
              </a:rPr>
              <a:t>. </a:t>
            </a:r>
            <a:endParaRPr/>
          </a:p>
          <a:p>
            <a:pPr algn="just">
              <a:defRPr/>
            </a:pPr>
            <a:endParaRPr lang="en-ZA" sz="1500" b="0" i="1" strike="noStrike">
              <a:solidFill>
                <a:srgbClr val="C00000"/>
              </a:solidFill>
              <a:latin typeface="Calibri"/>
            </a:endParaRPr>
          </a:p>
          <a:p>
            <a:pPr algn="just">
              <a:defRPr/>
            </a:pPr>
            <a:r>
              <a:rPr lang="en-ZA" sz="1500" b="0" i="1" strike="noStrike">
                <a:solidFill>
                  <a:srgbClr val="C00000"/>
                </a:solidFill>
                <a:latin typeface="Calibri"/>
              </a:rPr>
              <a:t>“</a:t>
            </a:r>
            <a:r>
              <a:rPr lang="en-ZA" sz="1500" b="0" i="1">
                <a:solidFill>
                  <a:srgbClr val="C00000"/>
                </a:solidFill>
                <a:latin typeface="Calibri"/>
              </a:rPr>
              <a:t>… </a:t>
            </a:r>
            <a:r>
              <a:rPr lang="en-ZA" sz="1500" b="0" i="1" strike="noStrike">
                <a:solidFill>
                  <a:srgbClr val="C00000"/>
                </a:solidFill>
                <a:latin typeface="Calibri"/>
              </a:rPr>
              <a:t>Knowing that </a:t>
            </a:r>
            <a:r>
              <a:rPr lang="en-ZA" sz="1500" b="1" i="1" strike="noStrike">
                <a:solidFill>
                  <a:srgbClr val="C00000"/>
                </a:solidFill>
                <a:latin typeface="Calibri"/>
              </a:rPr>
              <a:t>overall technical forces are decreasing</a:t>
            </a:r>
            <a:r>
              <a:rPr lang="en-ZA" sz="1500" b="0" i="1" strike="noStrike">
                <a:solidFill>
                  <a:srgbClr val="C00000"/>
                </a:solidFill>
                <a:latin typeface="Calibri"/>
              </a:rPr>
              <a:t> (mainly at the level of technicians) and that </a:t>
            </a:r>
            <a:r>
              <a:rPr lang="en-ZA" sz="1500" b="1" i="1" strike="noStrike">
                <a:solidFill>
                  <a:srgbClr val="C00000"/>
                </a:solidFill>
                <a:latin typeface="Calibri"/>
              </a:rPr>
              <a:t>Engineering Pole staff </a:t>
            </a:r>
            <a:r>
              <a:rPr lang="en-ZA" sz="1500" b="0" i="1" strike="noStrike">
                <a:solidFill>
                  <a:srgbClr val="C00000"/>
                </a:solidFill>
                <a:latin typeface="Calibri"/>
              </a:rPr>
              <a:t>can also be involved in projects lead by other Poles, </a:t>
            </a:r>
            <a:r>
              <a:rPr lang="en-ZA" sz="1500" b="1" i="1" strike="noStrike">
                <a:solidFill>
                  <a:srgbClr val="C00000"/>
                </a:solidFill>
                <a:latin typeface="Calibri"/>
              </a:rPr>
              <a:t>the CSS encourages the Directorate to carefully study the load of the various technical and support services in the coming years”. </a:t>
            </a:r>
            <a:endParaRPr/>
          </a:p>
          <a:p>
            <a:pPr algn="just">
              <a:defRPr/>
            </a:pPr>
            <a:endParaRPr lang="en-ZA" sz="1500" b="1" i="1">
              <a:solidFill>
                <a:srgbClr val="C00000"/>
              </a:solidFill>
              <a:latin typeface="Calibri"/>
            </a:endParaRPr>
          </a:p>
          <a:p>
            <a:pPr algn="just">
              <a:defRPr/>
            </a:pPr>
            <a:r>
              <a:rPr lang="en-ZA" sz="1500">
                <a:latin typeface="Calibri"/>
              </a:rPr>
              <a:t>        In 2021, 2022 and 2023 the </a:t>
            </a:r>
            <a:r>
              <a:rPr lang="en-ZA" sz="1500" b="1">
                <a:latin typeface="Calibri"/>
              </a:rPr>
              <a:t>personnel from engineering pole </a:t>
            </a:r>
            <a:r>
              <a:rPr lang="en-ZA" sz="1500">
                <a:latin typeface="Calibri"/>
              </a:rPr>
              <a:t>working on accelerator projects (in average 75 FTE)  </a:t>
            </a:r>
            <a:r>
              <a:rPr lang="en-ZA" sz="1500" b="1">
                <a:latin typeface="Calibri"/>
              </a:rPr>
              <a:t>is very stable moving from « old » to « new » experiments    : 24.3 ;  23.8 ; 23.8 </a:t>
            </a:r>
            <a:endParaRPr/>
          </a:p>
          <a:p>
            <a:pPr algn="just">
              <a:defRPr/>
            </a:pPr>
            <a:endParaRPr lang="en-ZA" sz="1500" b="1" i="1">
              <a:solidFill>
                <a:srgbClr val="C00000"/>
              </a:solidFill>
              <a:latin typeface="Calibri"/>
            </a:endParaRPr>
          </a:p>
          <a:p>
            <a:pPr algn="just">
              <a:defRPr/>
            </a:pPr>
            <a:r>
              <a:rPr lang="en-ZA" sz="1500" b="0" i="1" strike="noStrike">
                <a:solidFill>
                  <a:srgbClr val="C00000"/>
                </a:solidFill>
                <a:latin typeface="Calibri"/>
              </a:rPr>
              <a:t>“The CSS thinks that </a:t>
            </a:r>
            <a:r>
              <a:rPr lang="en-ZA" sz="1500" b="1" i="1" strike="noStrike">
                <a:solidFill>
                  <a:srgbClr val="C00000"/>
                </a:solidFill>
                <a:latin typeface="Calibri"/>
              </a:rPr>
              <a:t>the future of ThomX has to be clarified as it can affect significantly the release of some skills</a:t>
            </a:r>
            <a:r>
              <a:rPr lang="en-ZA" sz="1500" b="0" i="1" strike="noStrike">
                <a:solidFill>
                  <a:srgbClr val="C00000"/>
                </a:solidFill>
                <a:latin typeface="Calibri"/>
              </a:rPr>
              <a:t> for other projects”. </a:t>
            </a:r>
            <a:endParaRPr/>
          </a:p>
          <a:p>
            <a:pPr algn="just">
              <a:defRPr/>
            </a:pPr>
            <a:endParaRPr lang="en-ZA" sz="1500" b="0" i="1" strike="noStrike">
              <a:solidFill>
                <a:srgbClr val="C00000"/>
              </a:solidFill>
              <a:latin typeface="Calibri"/>
            </a:endParaRPr>
          </a:p>
          <a:p>
            <a:pPr algn="just">
              <a:defRPr/>
            </a:pPr>
            <a:r>
              <a:rPr lang="en-ZA" sz="1500">
                <a:latin typeface="Calibri"/>
              </a:rPr>
              <a:t>        For ThomX The ANR-EQUIPEX phase is now over, and the </a:t>
            </a:r>
            <a:r>
              <a:rPr lang="en-ZA" sz="1500" b="1">
                <a:latin typeface="Calibri"/>
              </a:rPr>
              <a:t>laboratory guarantees 2 extra fully years</a:t>
            </a:r>
            <a:r>
              <a:rPr lang="en-ZA" sz="1500">
                <a:latin typeface="Calibri"/>
              </a:rPr>
              <a:t> of running to get the best possible results in terms of accelerator physics and from the X-ray experiments</a:t>
            </a:r>
            <a:endParaRPr/>
          </a:p>
        </p:txBody>
      </p:sp>
      <p:sp>
        <p:nvSpPr>
          <p:cNvPr id="7" name="ZoneTexte 6"/>
          <p:cNvSpPr txBox="1"/>
          <p:nvPr/>
        </p:nvSpPr>
        <p:spPr bwMode="auto">
          <a:xfrm>
            <a:off x="1402672" y="108757"/>
            <a:ext cx="9252735" cy="461665"/>
          </a:xfrm>
          <a:prstGeom prst="rect">
            <a:avLst/>
          </a:prstGeom>
          <a:noFill/>
        </p:spPr>
        <p:txBody>
          <a:bodyPr wrap="square" rtlCol="0">
            <a:spAutoFit/>
          </a:bodyPr>
          <a:lstStyle/>
          <a:p>
            <a:pPr algn="l">
              <a:defRPr/>
            </a:pPr>
            <a:r>
              <a:rPr lang="en-ZA" sz="2400" b="1">
                <a:latin typeface="Calibri"/>
              </a:rPr>
              <a:t>Recommendations du CSS “</a:t>
            </a:r>
            <a:r>
              <a:rPr lang="en-ZA" sz="2400" b="1" i="0" u="none" strike="noStrike">
                <a:solidFill>
                  <a:srgbClr val="000000"/>
                </a:solidFill>
                <a:latin typeface="Calibri"/>
              </a:rPr>
              <a:t>Accelerators activities in the ESPP”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Le Pôle de Physique des Accélérateurs</a:t>
            </a:r>
            <a:endParaRPr/>
          </a:p>
        </p:txBody>
      </p:sp>
      <p:sp>
        <p:nvSpPr>
          <p:cNvPr id="4"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5" name="Espace réservé du numéro de diapositive 4"/>
          <p:cNvSpPr>
            <a:spLocks noGrp="1"/>
          </p:cNvSpPr>
          <p:nvPr>
            <p:ph type="sldNum" sz="quarter" idx="12"/>
          </p:nvPr>
        </p:nvSpPr>
        <p:spPr bwMode="auto"/>
        <p:txBody>
          <a:bodyPr/>
          <a:lstStyle/>
          <a:p>
            <a:pPr>
              <a:defRPr/>
            </a:pPr>
            <a:fld id="{77E71596-5F9D-49C5-9701-16B3CA54319D}" type="slidenum">
              <a:rPr lang="fr-FR"/>
              <a:t>3</a:t>
            </a:fld>
            <a:endParaRPr lang="fr-FR"/>
          </a:p>
        </p:txBody>
      </p:sp>
      <p:sp>
        <p:nvSpPr>
          <p:cNvPr id="7" name="Rectangle 6"/>
          <p:cNvSpPr/>
          <p:nvPr/>
        </p:nvSpPr>
        <p:spPr bwMode="auto">
          <a:xfrm>
            <a:off x="201960" y="752696"/>
            <a:ext cx="10378759" cy="3581759"/>
          </a:xfrm>
          <a:prstGeom prst="rect">
            <a:avLst/>
          </a:prstGeom>
        </p:spPr>
        <p:txBody>
          <a:bodyPr wrap="square">
            <a:spAutoFit/>
          </a:bodyPr>
          <a:lstStyle/>
          <a:p>
            <a:pPr algn="ctr">
              <a:lnSpc>
                <a:spcPct val="150000"/>
              </a:lnSpc>
              <a:spcAft>
                <a:spcPts val="600"/>
              </a:spcAft>
              <a:tabLst>
                <a:tab pos="5738813" algn="l"/>
              </a:tabLst>
              <a:defRPr/>
            </a:pPr>
            <a:r>
              <a:rPr lang="fr-FR" sz="2200" b="1">
                <a:solidFill>
                  <a:srgbClr val="FF6700"/>
                </a:solidFill>
                <a:latin typeface="Calibri"/>
              </a:rPr>
              <a:t>Les missions principales</a:t>
            </a:r>
            <a:endParaRPr/>
          </a:p>
          <a:p>
            <a:pPr marL="285750" indent="-285750" algn="just">
              <a:spcAft>
                <a:spcPts val="600"/>
              </a:spcAft>
              <a:buFont typeface="Arial"/>
              <a:buChar char="•"/>
              <a:tabLst>
                <a:tab pos="5738813" algn="l"/>
              </a:tabLst>
              <a:defRPr/>
            </a:pPr>
            <a:r>
              <a:rPr lang="fr-FR" sz="1600" b="1">
                <a:solidFill>
                  <a:srgbClr val="0000FF"/>
                </a:solidFill>
                <a:latin typeface="Calibri"/>
              </a:rPr>
              <a:t>Un acteur majeur de la recherche en Physique des Accélérateurs</a:t>
            </a:r>
            <a:r>
              <a:rPr lang="fr-FR" sz="1600" b="0">
                <a:latin typeface="Calibri"/>
              </a:rPr>
              <a:t> : dans plusieurs domaines clés, sélectionnés pour leur importance stratégique (potentiel d’avancées scientifiques et technologiques) et pour notre capacité d’avoir un impact important et une forte visibilité.</a:t>
            </a:r>
            <a:endParaRPr sz="1600"/>
          </a:p>
          <a:p>
            <a:pPr marL="285750" indent="-285750" algn="just">
              <a:spcAft>
                <a:spcPts val="600"/>
              </a:spcAft>
              <a:buFont typeface="Arial"/>
              <a:buChar char="•"/>
              <a:tabLst>
                <a:tab pos="5738813" algn="l"/>
              </a:tabLst>
              <a:defRPr/>
            </a:pPr>
            <a:r>
              <a:rPr lang="fr-FR" sz="1600" b="1">
                <a:solidFill>
                  <a:srgbClr val="0000FF"/>
                </a:solidFill>
                <a:latin typeface="Calibri"/>
              </a:rPr>
              <a:t>Constructeurs d’accélérateurs </a:t>
            </a:r>
            <a:r>
              <a:rPr lang="fr-FR" sz="1600" b="1">
                <a:latin typeface="Calibri"/>
              </a:rPr>
              <a:t>: </a:t>
            </a:r>
            <a:r>
              <a:rPr lang="fr-FR" sz="1600" b="0">
                <a:latin typeface="Calibri"/>
              </a:rPr>
              <a:t>stratégie claire,  importantes contributions dans des projets internationaux et de jouer un rôle dans la définition des feuilles de route des grands équipements de recherche basés, permettre et garantir le positionnement de nos équipes de recherche.</a:t>
            </a:r>
            <a:endParaRPr sz="1600"/>
          </a:p>
          <a:p>
            <a:pPr marL="285750" indent="-285750" algn="just">
              <a:spcAft>
                <a:spcPts val="600"/>
              </a:spcAft>
              <a:buFont typeface="Arial"/>
              <a:buChar char="•"/>
              <a:tabLst>
                <a:tab pos="5738813" algn="l"/>
              </a:tabLst>
              <a:defRPr/>
            </a:pPr>
            <a:r>
              <a:rPr lang="fr-FR" sz="1600" b="1">
                <a:solidFill>
                  <a:srgbClr val="0000FF"/>
                </a:solidFill>
                <a:latin typeface="Calibri"/>
              </a:rPr>
              <a:t>Contribuer au développement des accélérateurs et plateformes technologiques du laboratoire : </a:t>
            </a:r>
            <a:r>
              <a:rPr lang="fr-FR" sz="1600" b="0">
                <a:latin typeface="Calibri"/>
              </a:rPr>
              <a:t>consolider et accroître nos expertises accélérateur, nos capacités de formation et assurer une forte attractivité et visibilité. </a:t>
            </a:r>
            <a:endParaRPr sz="1600" b="0">
              <a:latin typeface="Calibri"/>
            </a:endParaRPr>
          </a:p>
          <a:p>
            <a:pPr marL="285750" marR="0" indent="-285750" algn="just">
              <a:lnSpc>
                <a:spcPct val="100000"/>
              </a:lnSpc>
              <a:spcBef>
                <a:spcPts val="0"/>
              </a:spcBef>
              <a:spcAft>
                <a:spcPts val="599"/>
              </a:spcAft>
              <a:buFont typeface="Arial"/>
              <a:buChar char="•"/>
              <a:tabLst>
                <a:tab pos="5738812" algn="l"/>
              </a:tabLst>
              <a:defRPr/>
            </a:pPr>
            <a:r>
              <a:rPr lang="fr-FR" sz="1600" b="1" i="0" u="none" strike="noStrike" cap="none" spc="0">
                <a:solidFill>
                  <a:srgbClr val="0000FF"/>
                </a:solidFill>
                <a:latin typeface="Calibri"/>
                <a:ea typeface="Calibri"/>
                <a:cs typeface="Calibri"/>
              </a:rPr>
              <a:t>Former des jeunes dans les métiers accélérateurs</a:t>
            </a:r>
            <a:r>
              <a:rPr lang="fr-FR" sz="1600" b="0">
                <a:latin typeface="Calibri"/>
              </a:rPr>
              <a:t> : Participation aux enseignements dans les différents étapes du cursus universitaire, encadrement de thèse de doctorat, accueil des stagiaires et des apprentis, organisation de formation.</a:t>
            </a:r>
            <a:endParaRPr sz="1600"/>
          </a:p>
        </p:txBody>
      </p:sp>
      <p:grpSp>
        <p:nvGrpSpPr>
          <p:cNvPr id="10" name="Groupe 9"/>
          <p:cNvGrpSpPr/>
          <p:nvPr/>
        </p:nvGrpSpPr>
        <p:grpSpPr bwMode="auto">
          <a:xfrm>
            <a:off x="128004" y="4367134"/>
            <a:ext cx="10514961" cy="1256897"/>
            <a:chOff x="0" y="0"/>
            <a:chExt cx="10514961" cy="1256897"/>
          </a:xfrm>
        </p:grpSpPr>
        <p:pic>
          <p:nvPicPr>
            <p:cNvPr id="11" name="Picture 2"/>
            <p:cNvPicPr>
              <a:picLocks noChangeAspect="1" noChangeArrowheads="1"/>
            </p:cNvPicPr>
            <p:nvPr/>
          </p:nvPicPr>
          <p:blipFill>
            <a:blip r:embed="rId3"/>
            <a:stretch/>
          </p:blipFill>
          <p:spPr bwMode="auto">
            <a:xfrm>
              <a:off x="0" y="492738"/>
              <a:ext cx="2882116" cy="747700"/>
            </a:xfrm>
            <a:prstGeom prst="rect">
              <a:avLst/>
            </a:prstGeom>
            <a:noFill/>
            <a:ln>
              <a:noFill/>
            </a:ln>
          </p:spPr>
        </p:pic>
        <p:pic>
          <p:nvPicPr>
            <p:cNvPr id="12" name="Picture 3"/>
            <p:cNvPicPr>
              <a:picLocks noChangeAspect="1" noChangeArrowheads="1"/>
            </p:cNvPicPr>
            <p:nvPr/>
          </p:nvPicPr>
          <p:blipFill>
            <a:blip r:embed="rId4"/>
            <a:stretch/>
          </p:blipFill>
          <p:spPr bwMode="auto">
            <a:xfrm>
              <a:off x="3035255" y="483331"/>
              <a:ext cx="2583161" cy="766517"/>
            </a:xfrm>
            <a:prstGeom prst="rect">
              <a:avLst/>
            </a:prstGeom>
            <a:noFill/>
            <a:ln>
              <a:noFill/>
            </a:ln>
          </p:spPr>
        </p:pic>
        <p:pic>
          <p:nvPicPr>
            <p:cNvPr id="13" name="Picture 4"/>
            <p:cNvPicPr>
              <a:picLocks noChangeAspect="1" noChangeArrowheads="1"/>
            </p:cNvPicPr>
            <p:nvPr/>
          </p:nvPicPr>
          <p:blipFill>
            <a:blip r:embed="rId5"/>
            <a:stretch/>
          </p:blipFill>
          <p:spPr bwMode="auto">
            <a:xfrm>
              <a:off x="5762433" y="485010"/>
              <a:ext cx="2641146" cy="763162"/>
            </a:xfrm>
            <a:prstGeom prst="rect">
              <a:avLst/>
            </a:prstGeom>
            <a:noFill/>
            <a:ln>
              <a:noFill/>
            </a:ln>
          </p:spPr>
        </p:pic>
        <p:pic>
          <p:nvPicPr>
            <p:cNvPr id="14" name="Picture 5"/>
            <p:cNvPicPr>
              <a:picLocks noChangeAspect="1" noChangeArrowheads="1"/>
            </p:cNvPicPr>
            <p:nvPr/>
          </p:nvPicPr>
          <p:blipFill>
            <a:blip r:embed="rId6"/>
            <a:stretch/>
          </p:blipFill>
          <p:spPr bwMode="auto">
            <a:xfrm>
              <a:off x="8551832" y="476283"/>
              <a:ext cx="1963129" cy="780614"/>
            </a:xfrm>
            <a:prstGeom prst="rect">
              <a:avLst/>
            </a:prstGeom>
            <a:noFill/>
            <a:ln>
              <a:noFill/>
            </a:ln>
          </p:spPr>
        </p:pic>
        <p:sp>
          <p:nvSpPr>
            <p:cNvPr id="15" name="Rectangle 14"/>
            <p:cNvSpPr/>
            <p:nvPr/>
          </p:nvSpPr>
          <p:spPr bwMode="auto">
            <a:xfrm>
              <a:off x="174073" y="0"/>
              <a:ext cx="10135075" cy="366119"/>
            </a:xfrm>
            <a:prstGeom prst="rect">
              <a:avLst/>
            </a:prstGeom>
            <a:grpFill/>
          </p:spPr>
          <p:txBody>
            <a:bodyPr wrap="square">
              <a:spAutoFit/>
            </a:bodyPr>
            <a:lstStyle/>
            <a:p>
              <a:pPr algn="ctr">
                <a:spcAft>
                  <a:spcPts val="600"/>
                </a:spcAft>
                <a:tabLst>
                  <a:tab pos="5738813" algn="l"/>
                </a:tabLst>
                <a:defRPr/>
              </a:pPr>
              <a:r>
                <a:rPr lang="en-US" sz="1800" b="1">
                  <a:solidFill>
                    <a:srgbClr val="E05314"/>
                  </a:solidFill>
                  <a:latin typeface="Calibri"/>
                </a:rPr>
                <a:t>Intégration totale des activités et projets du pôle dans le paysage de la R&amp;D Accélérateur de l’IN2P3</a:t>
              </a:r>
              <a:endParaRPr/>
            </a:p>
          </p:txBody>
        </p:sp>
      </p:gr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47080187" name="Espace réservé de la date 6"/>
          <p:cNvSpPr>
            <a:spLocks noGrp="1"/>
          </p:cNvSpPr>
          <p:nvPr>
            <p:ph type="dt" sz="half" idx="10"/>
          </p:nvPr>
        </p:nvSpPr>
        <p:spPr bwMode="auto">
          <a:xfrm>
            <a:off x="201811" y="5714820"/>
            <a:ext cx="2411555" cy="322263"/>
          </a:xfrm>
        </p:spPr>
        <p:txBody>
          <a:bodyPr/>
          <a:lstStyle>
            <a:lvl1pPr>
              <a:defRPr>
                <a:solidFill>
                  <a:schemeClr val="bg1"/>
                </a:solidFill>
              </a:defRPr>
            </a:lvl1pPr>
          </a:lstStyle>
          <a:p>
            <a:pPr>
              <a:defRPr/>
            </a:pPr>
            <a:r>
              <a:rPr lang="fr-FR"/>
              <a:t>21/12/2023</a:t>
            </a:r>
            <a:endParaRPr/>
          </a:p>
        </p:txBody>
      </p:sp>
      <p:sp>
        <p:nvSpPr>
          <p:cNvPr id="2059563543" name="Espace réservé du pied de page 7"/>
          <p:cNvSpPr>
            <a:spLocks noGrp="1"/>
          </p:cNvSpPr>
          <p:nvPr>
            <p:ph type="ftr" sz="quarter" idx="11"/>
          </p:nvPr>
        </p:nvSpPr>
        <p:spPr bwMode="auto">
          <a:xfrm>
            <a:off x="2938115" y="5714820"/>
            <a:ext cx="4896543" cy="322263"/>
          </a:xfrm>
        </p:spPr>
        <p:txBody>
          <a:bodyPr/>
          <a:lstStyle>
            <a:lvl1pPr>
              <a:defRPr>
                <a:solidFill>
                  <a:schemeClr val="bg1"/>
                </a:solidFill>
              </a:defRPr>
            </a:lvl1pPr>
          </a:lstStyle>
          <a:p>
            <a:pPr>
              <a:defRPr/>
            </a:pPr>
            <a:r>
              <a:rPr lang="fr-FR"/>
              <a:t>AG Pôle de Physique des Accélérateurs</a:t>
            </a:r>
            <a:endParaRPr/>
          </a:p>
        </p:txBody>
      </p:sp>
      <p:sp>
        <p:nvSpPr>
          <p:cNvPr id="1071349266" name="Espace réservé du numéro de diapositive 8"/>
          <p:cNvSpPr>
            <a:spLocks noGrp="1"/>
          </p:cNvSpPr>
          <p:nvPr>
            <p:ph type="sldNum" sz="quarter" idx="12"/>
          </p:nvPr>
        </p:nvSpPr>
        <p:spPr bwMode="auto">
          <a:xfrm>
            <a:off x="8159406" y="5714820"/>
            <a:ext cx="2422524" cy="322263"/>
          </a:xfrm>
        </p:spPr>
        <p:txBody>
          <a:bodyPr/>
          <a:lstStyle>
            <a:lvl1pPr>
              <a:defRPr>
                <a:solidFill>
                  <a:schemeClr val="bg1"/>
                </a:solidFill>
              </a:defRPr>
            </a:lvl1pPr>
          </a:lstStyle>
          <a:p>
            <a:pPr>
              <a:defRPr/>
            </a:pPr>
            <a:fld id="{AB6D6751-BCAD-526E-1E5D-802A40CAD41D}" type="slidenum">
              <a:rPr lang="fr-FR"/>
              <a:t>30</a:t>
            </a:fld>
            <a:endParaRPr lang="fr-FR"/>
          </a:p>
        </p:txBody>
      </p:sp>
      <p:sp>
        <p:nvSpPr>
          <p:cNvPr id="7" name="ZoneTexte 6"/>
          <p:cNvSpPr txBox="1"/>
          <p:nvPr/>
        </p:nvSpPr>
        <p:spPr bwMode="auto">
          <a:xfrm>
            <a:off x="1402672" y="108757"/>
            <a:ext cx="9252735" cy="461665"/>
          </a:xfrm>
          <a:prstGeom prst="rect">
            <a:avLst/>
          </a:prstGeom>
          <a:noFill/>
        </p:spPr>
        <p:txBody>
          <a:bodyPr wrap="square" rtlCol="0">
            <a:spAutoFit/>
          </a:bodyPr>
          <a:lstStyle/>
          <a:p>
            <a:pPr algn="l">
              <a:defRPr/>
            </a:pPr>
            <a:r>
              <a:rPr lang="en-ZA" sz="2400" b="1">
                <a:latin typeface="Calibri"/>
              </a:rPr>
              <a:t>Recommendations du CSS “</a:t>
            </a:r>
            <a:r>
              <a:rPr lang="en-ZA" sz="2400" b="1" i="0" u="none" strike="noStrike">
                <a:solidFill>
                  <a:srgbClr val="000000"/>
                </a:solidFill>
                <a:latin typeface="Calibri"/>
              </a:rPr>
              <a:t>Accelerators activities in the ESPP” </a:t>
            </a:r>
            <a:endParaRPr/>
          </a:p>
        </p:txBody>
      </p:sp>
      <p:sp>
        <p:nvSpPr>
          <p:cNvPr id="2" name="ZoneTexte 1"/>
          <p:cNvSpPr txBox="1"/>
          <p:nvPr/>
        </p:nvSpPr>
        <p:spPr bwMode="auto">
          <a:xfrm flipH="1">
            <a:off x="201811" y="869504"/>
            <a:ext cx="10308112" cy="4308872"/>
          </a:xfrm>
          <a:prstGeom prst="rect">
            <a:avLst/>
          </a:prstGeom>
          <a:noFill/>
        </p:spPr>
        <p:txBody>
          <a:bodyPr wrap="square" rtlCol="0">
            <a:spAutoFit/>
          </a:bodyPr>
          <a:lstStyle/>
          <a:p>
            <a:pPr algn="just">
              <a:defRPr/>
            </a:pPr>
            <a:r>
              <a:rPr lang="en-ZA" sz="1800" b="1" u="sng">
                <a:solidFill>
                  <a:srgbClr val="C00000"/>
                </a:solidFill>
                <a:latin typeface="Calibri"/>
              </a:rPr>
              <a:t>PALLAS Project</a:t>
            </a:r>
            <a:r>
              <a:rPr lang="en-ZA" sz="1800" b="1">
                <a:solidFill>
                  <a:srgbClr val="C00000"/>
                </a:solidFill>
                <a:latin typeface="Calibri"/>
              </a:rPr>
              <a:t>:</a:t>
            </a:r>
            <a:endParaRPr/>
          </a:p>
          <a:p>
            <a:pPr algn="just">
              <a:defRPr/>
            </a:pPr>
            <a:endParaRPr lang="en-ZA" sz="1600" i="1">
              <a:solidFill>
                <a:srgbClr val="C00000"/>
              </a:solidFill>
              <a:latin typeface="Calibri"/>
            </a:endParaRPr>
          </a:p>
          <a:p>
            <a:pPr algn="just">
              <a:defRPr/>
            </a:pPr>
            <a:r>
              <a:rPr lang="en-ZA" sz="1600" i="1">
                <a:solidFill>
                  <a:srgbClr val="C00000"/>
                </a:solidFill>
                <a:latin typeface="Calibri"/>
              </a:rPr>
              <a:t>“… I</a:t>
            </a:r>
            <a:r>
              <a:rPr lang="en-ZA" sz="1600" b="0" i="1" u="none" strike="noStrike">
                <a:solidFill>
                  <a:srgbClr val="C00000"/>
                </a:solidFill>
                <a:latin typeface="Calibri"/>
              </a:rPr>
              <a:t>n a competitive and moving landscape, </a:t>
            </a:r>
            <a:r>
              <a:rPr lang="en-ZA" sz="1600" b="1" i="1" u="none" strike="noStrike">
                <a:solidFill>
                  <a:srgbClr val="C00000"/>
                </a:solidFill>
                <a:latin typeface="Calibri"/>
              </a:rPr>
              <a:t>the CSS is doubtful on the competitiveness of the platform after the five-years program</a:t>
            </a:r>
            <a:r>
              <a:rPr lang="en-ZA" sz="1600" b="0" i="1" u="none" strike="noStrike">
                <a:solidFill>
                  <a:srgbClr val="C00000"/>
                </a:solidFill>
                <a:latin typeface="Calibri"/>
              </a:rPr>
              <a:t> which has been presented and </a:t>
            </a:r>
            <a:r>
              <a:rPr lang="en-ZA" sz="1600" b="1" i="1" u="none" strike="noStrike">
                <a:solidFill>
                  <a:srgbClr val="C00000"/>
                </a:solidFill>
                <a:latin typeface="Calibri"/>
              </a:rPr>
              <a:t>recommends to increase the collaborations with DESY and/or Frascati</a:t>
            </a:r>
            <a:r>
              <a:rPr lang="en-ZA" sz="1600" b="0" i="1" u="none" strike="noStrike">
                <a:solidFill>
                  <a:srgbClr val="C00000"/>
                </a:solidFill>
                <a:latin typeface="Calibri"/>
              </a:rPr>
              <a:t>, which will be probably more fruitful on a long-term scale”. </a:t>
            </a:r>
            <a:endParaRPr/>
          </a:p>
          <a:p>
            <a:pPr algn="just">
              <a:defRPr/>
            </a:pPr>
            <a:endParaRPr lang="en-ZA" sz="1600" i="1">
              <a:solidFill>
                <a:srgbClr val="C00000"/>
              </a:solidFill>
              <a:latin typeface="Calibri"/>
            </a:endParaRPr>
          </a:p>
          <a:p>
            <a:pPr algn="just">
              <a:defRPr/>
            </a:pPr>
            <a:r>
              <a:rPr lang="en-ZA" sz="1600" b="0" u="none" strike="noStrike">
                <a:latin typeface="Calibri"/>
              </a:rPr>
              <a:t>        </a:t>
            </a:r>
            <a:r>
              <a:rPr lang="en-ZA" sz="1600">
                <a:latin typeface="Calibri"/>
              </a:rPr>
              <a:t>We are conscious of the situation (« lifetime of 3-5 years). </a:t>
            </a:r>
            <a:r>
              <a:rPr lang="en-ZA" sz="1600" b="1">
                <a:latin typeface="Calibri"/>
              </a:rPr>
              <a:t>Our strategy for the laser-plasma acceleration is to develop certain competences</a:t>
            </a:r>
            <a:r>
              <a:rPr lang="en-ZA" sz="1600">
                <a:latin typeface="Calibri"/>
              </a:rPr>
              <a:t> (Laser optimization and control, plasma cell design, control/measurements/stability of the produced beam parameters –diagnostic at the cell exit…) </a:t>
            </a:r>
            <a:r>
              <a:rPr lang="en-ZA" sz="1600" b="1">
                <a:latin typeface="Calibri"/>
              </a:rPr>
              <a:t>in order to participate in future to large scale projects which will be not local/neither in France</a:t>
            </a:r>
            <a:r>
              <a:rPr lang="en-ZA" sz="1600">
                <a:latin typeface="Calibri"/>
              </a:rPr>
              <a:t> (perfect synergy with EuPRAXIA).</a:t>
            </a:r>
            <a:endParaRPr/>
          </a:p>
          <a:p>
            <a:pPr algn="just">
              <a:defRPr/>
            </a:pPr>
            <a:endParaRPr lang="en-ZA" sz="1600">
              <a:latin typeface="Calibri"/>
            </a:endParaRPr>
          </a:p>
          <a:p>
            <a:pPr algn="just">
              <a:defRPr/>
            </a:pPr>
            <a:r>
              <a:rPr lang="en-ZA" sz="1600">
                <a:latin typeface="Calibri"/>
              </a:rPr>
              <a:t>        We are </a:t>
            </a:r>
            <a:r>
              <a:rPr lang="en-ZA" sz="1600" b="1">
                <a:latin typeface="Calibri"/>
              </a:rPr>
              <a:t>exploring more close collaborations in particular with Frascati</a:t>
            </a:r>
            <a:r>
              <a:rPr lang="en-ZA" sz="1600">
                <a:latin typeface="Calibri"/>
              </a:rPr>
              <a:t>.    </a:t>
            </a:r>
            <a:endParaRPr/>
          </a:p>
          <a:p>
            <a:pPr algn="just">
              <a:defRPr/>
            </a:pPr>
            <a:endParaRPr lang="en-ZA" sz="1600" b="0" i="1" u="none" strike="noStrike">
              <a:solidFill>
                <a:srgbClr val="C00000"/>
              </a:solidFill>
              <a:latin typeface="Calibri"/>
            </a:endParaRPr>
          </a:p>
          <a:p>
            <a:pPr algn="just">
              <a:defRPr/>
            </a:pPr>
            <a:r>
              <a:rPr lang="en-ZA" sz="1600" b="0" i="1" u="none" strike="noStrike">
                <a:solidFill>
                  <a:srgbClr val="C00000"/>
                </a:solidFill>
                <a:latin typeface="Calibri"/>
              </a:rPr>
              <a:t>Due to the intense competition in this field, the CSS also considers that </a:t>
            </a:r>
            <a:r>
              <a:rPr lang="en-ZA" sz="1600" b="1" i="1" u="none" strike="noStrike">
                <a:solidFill>
                  <a:srgbClr val="C00000"/>
                </a:solidFill>
                <a:latin typeface="Calibri"/>
              </a:rPr>
              <a:t>checking the milestones and re-evaluating the PALLAS strategy is mandatory after the first results of the experiment. </a:t>
            </a:r>
            <a:endParaRPr/>
          </a:p>
          <a:p>
            <a:pPr algn="just">
              <a:defRPr/>
            </a:pPr>
            <a:endParaRPr lang="en-ZA" sz="1600" b="1" i="1" u="none" strike="noStrike">
              <a:solidFill>
                <a:srgbClr val="C00000"/>
              </a:solidFill>
              <a:latin typeface="Calibri"/>
            </a:endParaRPr>
          </a:p>
          <a:p>
            <a:pPr algn="just">
              <a:defRPr/>
            </a:pPr>
            <a:r>
              <a:rPr lang="en-ZA" sz="1600" b="1" i="1">
                <a:solidFill>
                  <a:srgbClr val="C00000"/>
                </a:solidFill>
                <a:latin typeface="Calibri"/>
              </a:rPr>
              <a:t> </a:t>
            </a:r>
            <a:endParaRPr lang="en-ZA" sz="1600" b="1" i="1" u="none" strike="noStrike">
              <a:solidFill>
                <a:srgbClr val="C00000"/>
              </a:solidFill>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47080187" name="Espace réservé de la date 6"/>
          <p:cNvSpPr>
            <a:spLocks noGrp="1"/>
          </p:cNvSpPr>
          <p:nvPr>
            <p:ph type="dt" sz="half" idx="10"/>
          </p:nvPr>
        </p:nvSpPr>
        <p:spPr bwMode="auto">
          <a:xfrm>
            <a:off x="201811" y="5714820"/>
            <a:ext cx="2411555" cy="322263"/>
          </a:xfrm>
        </p:spPr>
        <p:txBody>
          <a:bodyPr/>
          <a:lstStyle>
            <a:lvl1pPr>
              <a:defRPr>
                <a:solidFill>
                  <a:schemeClr val="bg1"/>
                </a:solidFill>
              </a:defRPr>
            </a:lvl1pPr>
          </a:lstStyle>
          <a:p>
            <a:pPr>
              <a:defRPr/>
            </a:pPr>
            <a:r>
              <a:rPr lang="fr-FR"/>
              <a:t>21/12/2023</a:t>
            </a:r>
            <a:endParaRPr/>
          </a:p>
        </p:txBody>
      </p:sp>
      <p:sp>
        <p:nvSpPr>
          <p:cNvPr id="2059563543" name="Espace réservé du pied de page 7"/>
          <p:cNvSpPr>
            <a:spLocks noGrp="1"/>
          </p:cNvSpPr>
          <p:nvPr>
            <p:ph type="ftr" sz="quarter" idx="11"/>
          </p:nvPr>
        </p:nvSpPr>
        <p:spPr bwMode="auto">
          <a:xfrm>
            <a:off x="2938115" y="5714820"/>
            <a:ext cx="4896543" cy="322263"/>
          </a:xfrm>
        </p:spPr>
        <p:txBody>
          <a:bodyPr/>
          <a:lstStyle>
            <a:lvl1pPr>
              <a:defRPr>
                <a:solidFill>
                  <a:schemeClr val="bg1"/>
                </a:solidFill>
              </a:defRPr>
            </a:lvl1pPr>
          </a:lstStyle>
          <a:p>
            <a:pPr>
              <a:defRPr/>
            </a:pPr>
            <a:r>
              <a:rPr lang="fr-FR"/>
              <a:t>AG Pôle de Physique des Accélérateurs</a:t>
            </a:r>
            <a:endParaRPr/>
          </a:p>
        </p:txBody>
      </p:sp>
      <p:sp>
        <p:nvSpPr>
          <p:cNvPr id="1071349266" name="Espace réservé du numéro de diapositive 8"/>
          <p:cNvSpPr>
            <a:spLocks noGrp="1"/>
          </p:cNvSpPr>
          <p:nvPr>
            <p:ph type="sldNum" sz="quarter" idx="12"/>
          </p:nvPr>
        </p:nvSpPr>
        <p:spPr bwMode="auto">
          <a:xfrm>
            <a:off x="8159406" y="5714820"/>
            <a:ext cx="2422524" cy="322263"/>
          </a:xfrm>
        </p:spPr>
        <p:txBody>
          <a:bodyPr/>
          <a:lstStyle>
            <a:lvl1pPr>
              <a:defRPr>
                <a:solidFill>
                  <a:schemeClr val="bg1"/>
                </a:solidFill>
              </a:defRPr>
            </a:lvl1pPr>
          </a:lstStyle>
          <a:p>
            <a:pPr>
              <a:defRPr/>
            </a:pPr>
            <a:fld id="{AB6D6751-BCAD-526E-1E5D-802A40CAD41D}" type="slidenum">
              <a:rPr lang="fr-FR"/>
              <a:t>31</a:t>
            </a:fld>
            <a:endParaRPr lang="fr-FR"/>
          </a:p>
        </p:txBody>
      </p:sp>
      <p:sp>
        <p:nvSpPr>
          <p:cNvPr id="7" name="ZoneTexte 6"/>
          <p:cNvSpPr txBox="1"/>
          <p:nvPr/>
        </p:nvSpPr>
        <p:spPr bwMode="auto">
          <a:xfrm>
            <a:off x="1402672" y="108757"/>
            <a:ext cx="9252735" cy="461665"/>
          </a:xfrm>
          <a:prstGeom prst="rect">
            <a:avLst/>
          </a:prstGeom>
          <a:noFill/>
        </p:spPr>
        <p:txBody>
          <a:bodyPr wrap="square" rtlCol="0">
            <a:spAutoFit/>
          </a:bodyPr>
          <a:lstStyle/>
          <a:p>
            <a:pPr algn="l">
              <a:defRPr/>
            </a:pPr>
            <a:r>
              <a:rPr lang="en-ZA" sz="2400" b="1">
                <a:latin typeface="Calibri"/>
              </a:rPr>
              <a:t>Recommendations du CSS “</a:t>
            </a:r>
            <a:r>
              <a:rPr lang="en-ZA" sz="2400" b="1" i="0" u="none" strike="noStrike">
                <a:solidFill>
                  <a:srgbClr val="000000"/>
                </a:solidFill>
                <a:latin typeface="Calibri"/>
              </a:rPr>
              <a:t>Accelerators activities in the ESPP” </a:t>
            </a:r>
            <a:endParaRPr/>
          </a:p>
        </p:txBody>
      </p:sp>
      <p:sp>
        <p:nvSpPr>
          <p:cNvPr id="3" name="ZoneTexte 2"/>
          <p:cNvSpPr txBox="1"/>
          <p:nvPr/>
        </p:nvSpPr>
        <p:spPr bwMode="auto">
          <a:xfrm>
            <a:off x="261384" y="866597"/>
            <a:ext cx="10165563" cy="2985433"/>
          </a:xfrm>
          <a:prstGeom prst="rect">
            <a:avLst/>
          </a:prstGeom>
          <a:solidFill>
            <a:schemeClr val="bg1"/>
          </a:solidFill>
        </p:spPr>
        <p:txBody>
          <a:bodyPr wrap="square">
            <a:spAutoFit/>
          </a:bodyPr>
          <a:lstStyle/>
          <a:p>
            <a:pPr algn="just">
              <a:defRPr/>
            </a:pPr>
            <a:r>
              <a:rPr lang="en-ZA" sz="1800" b="1" u="sng" strike="noStrike">
                <a:solidFill>
                  <a:srgbClr val="C00000"/>
                </a:solidFill>
                <a:latin typeface="Calibri"/>
              </a:rPr>
              <a:t>PERLE Project:</a:t>
            </a:r>
            <a:endParaRPr/>
          </a:p>
          <a:p>
            <a:pPr algn="just">
              <a:defRPr/>
            </a:pPr>
            <a:endParaRPr lang="en-ZA" sz="1600" i="1">
              <a:solidFill>
                <a:srgbClr val="C00000"/>
              </a:solidFill>
              <a:latin typeface="Calibri"/>
            </a:endParaRPr>
          </a:p>
          <a:p>
            <a:pPr algn="just">
              <a:defRPr/>
            </a:pPr>
            <a:r>
              <a:rPr lang="en-ZA" sz="1400" b="0" i="1" u="none" strike="noStrike">
                <a:solidFill>
                  <a:srgbClr val="C00000"/>
                </a:solidFill>
                <a:latin typeface="Calibri"/>
              </a:rPr>
              <a:t>“… As host laboratory, IJCLab will have to fulfill a large spectrum of duties (</a:t>
            </a:r>
            <a:r>
              <a:rPr lang="en-ZA" sz="1400" b="1" i="1" u="none" strike="noStrike">
                <a:solidFill>
                  <a:srgbClr val="C00000"/>
                </a:solidFill>
                <a:latin typeface="Calibri"/>
              </a:rPr>
              <a:t>infrastructures, electricity, fluids, safety </a:t>
            </a:r>
            <a:r>
              <a:rPr lang="en-ZA" sz="1400" b="0" i="1" u="none" strike="noStrike">
                <a:solidFill>
                  <a:srgbClr val="C00000"/>
                </a:solidFill>
                <a:latin typeface="Calibri"/>
              </a:rPr>
              <a:t>…) which cannot be delegated to external labs and which requires a well-sized teams”. </a:t>
            </a:r>
            <a:endParaRPr/>
          </a:p>
          <a:p>
            <a:pPr algn="just">
              <a:defRPr/>
            </a:pPr>
            <a:endParaRPr lang="en-ZA" sz="1400" i="1">
              <a:solidFill>
                <a:srgbClr val="C00000"/>
              </a:solidFill>
              <a:latin typeface="Calibri"/>
            </a:endParaRPr>
          </a:p>
          <a:p>
            <a:pPr marL="285750" indent="-285750" algn="just">
              <a:buFont typeface="Wingdings"/>
              <a:buChar char="à"/>
              <a:defRPr/>
            </a:pPr>
            <a:r>
              <a:rPr lang="en-ZA" sz="1400">
                <a:latin typeface="Calibri"/>
              </a:rPr>
              <a:t>We are conscious of the specific responsibilities of IJCLab as a host lab and some actions are already undertaken: </a:t>
            </a:r>
            <a:r>
              <a:rPr lang="en-ZA" sz="1400" b="1">
                <a:latin typeface="Calibri"/>
              </a:rPr>
              <a:t>Infrastructure work on going with external funds from CPER</a:t>
            </a:r>
            <a:r>
              <a:rPr lang="en-ZA" sz="1400">
                <a:latin typeface="Calibri"/>
              </a:rPr>
              <a:t>. For the site preliminary conclusions are the IGLOO is better suited. </a:t>
            </a:r>
            <a:endParaRPr/>
          </a:p>
          <a:p>
            <a:pPr marL="285750" indent="-285750" algn="just">
              <a:buFont typeface="Wingdings"/>
              <a:buChar char="à"/>
              <a:defRPr/>
            </a:pPr>
            <a:r>
              <a:rPr lang="en-ZA" sz="1400" b="1">
                <a:latin typeface="Calibri"/>
              </a:rPr>
              <a:t>Constructive discussions with the Nuclear Security Authority ongoing to in order to prepare the  </a:t>
            </a:r>
            <a:endParaRPr/>
          </a:p>
          <a:p>
            <a:pPr algn="just">
              <a:defRPr/>
            </a:pPr>
            <a:endParaRPr lang="en-ZA" sz="1400" i="1">
              <a:solidFill>
                <a:srgbClr val="C00000"/>
              </a:solidFill>
              <a:latin typeface="Calibri"/>
            </a:endParaRPr>
          </a:p>
          <a:p>
            <a:pPr algn="just">
              <a:defRPr/>
            </a:pPr>
            <a:endParaRPr lang="en-ZA" sz="1400" b="1" i="1" u="none" strike="noStrike">
              <a:solidFill>
                <a:srgbClr val="C00000"/>
              </a:solidFill>
              <a:latin typeface="Calibri"/>
            </a:endParaRPr>
          </a:p>
          <a:p>
            <a:pPr algn="just">
              <a:defRPr/>
            </a:pPr>
            <a:r>
              <a:rPr lang="en-ZA" sz="1400" b="1" i="1">
                <a:solidFill>
                  <a:srgbClr val="C00000"/>
                </a:solidFill>
                <a:latin typeface="Calibri"/>
              </a:rPr>
              <a:t>“</a:t>
            </a:r>
            <a:r>
              <a:rPr lang="en-ZA" sz="1400" b="1" i="1" u="none" strike="noStrike">
                <a:solidFill>
                  <a:srgbClr val="C00000"/>
                </a:solidFill>
                <a:latin typeface="Calibri"/>
              </a:rPr>
              <a:t>The CSS considers that PERLE needs a dedicated Scientific Council </a:t>
            </a:r>
            <a:r>
              <a:rPr lang="en-ZA" sz="1400" i="1" u="none" strike="noStrike">
                <a:solidFill>
                  <a:srgbClr val="C00000"/>
                </a:solidFill>
                <a:latin typeface="Calibri"/>
              </a:rPr>
              <a:t>to assess the internal and external contributions and the adequacy with the real needs</a:t>
            </a:r>
            <a:r>
              <a:rPr lang="en-ZA" sz="1400" b="1" i="1" u="none" strike="noStrike">
                <a:solidFill>
                  <a:srgbClr val="C00000"/>
                </a:solidFill>
                <a:latin typeface="Calibri"/>
              </a:rPr>
              <a:t>…</a:t>
            </a:r>
            <a:r>
              <a:rPr lang="en-ZA" sz="1400" b="0" i="1" u="none" strike="noStrike">
                <a:solidFill>
                  <a:srgbClr val="C00000"/>
                </a:solidFill>
                <a:latin typeface="Calibri"/>
              </a:rPr>
              <a:t> </a:t>
            </a:r>
            <a:r>
              <a:rPr lang="en-ZA" sz="1400" b="1" i="1">
                <a:solidFill>
                  <a:srgbClr val="C00000"/>
                </a:solidFill>
                <a:latin typeface="Calibri"/>
              </a:rPr>
              <a:t>t</a:t>
            </a:r>
            <a:r>
              <a:rPr lang="en-ZA" sz="1400" b="1" i="1" u="none" strike="noStrike">
                <a:solidFill>
                  <a:srgbClr val="C00000"/>
                </a:solidFill>
                <a:latin typeface="Calibri"/>
              </a:rPr>
              <a:t>he CSS thinks that the planning is fully success-oriented </a:t>
            </a:r>
            <a:r>
              <a:rPr lang="en-ZA" sz="1400" b="0" i="1" u="none" strike="noStrike">
                <a:solidFill>
                  <a:srgbClr val="C00000"/>
                </a:solidFill>
                <a:latin typeface="Calibri"/>
              </a:rPr>
              <a:t>and that the </a:t>
            </a:r>
            <a:r>
              <a:rPr lang="en-ZA" sz="1400" b="1" i="1" u="none" strike="noStrike">
                <a:solidFill>
                  <a:srgbClr val="C00000"/>
                </a:solidFill>
                <a:latin typeface="Calibri"/>
              </a:rPr>
              <a:t>human and financial resources are under estimated</a:t>
            </a:r>
            <a:r>
              <a:rPr lang="en-ZA" sz="1400" b="0" i="1" u="none" strike="noStrike">
                <a:solidFill>
                  <a:srgbClr val="C00000"/>
                </a:solidFill>
                <a:latin typeface="Calibri"/>
              </a:rPr>
              <a:t>. </a:t>
            </a:r>
            <a:r>
              <a:rPr lang="en-ZA" sz="1400" b="1" i="1" u="none" strike="noStrike">
                <a:solidFill>
                  <a:srgbClr val="C00000"/>
                </a:solidFill>
                <a:latin typeface="Calibri"/>
              </a:rPr>
              <a:t>A detailed risk analysis on all the aspects have to be conducted and plans for risk mitigation have to be developed”</a:t>
            </a:r>
            <a:r>
              <a:rPr lang="en-ZA" sz="1400" b="0" i="1" u="none" strike="noStrike">
                <a:solidFill>
                  <a:srgbClr val="C00000"/>
                </a:solidFill>
                <a:latin typeface="Calibri"/>
              </a:rPr>
              <a:t>. </a:t>
            </a:r>
            <a:endParaRPr lang="en-ZA" sz="1400" b="1" i="1">
              <a:solidFill>
                <a:srgbClr val="C00000"/>
              </a:solidFill>
              <a:latin typeface="Calibri"/>
            </a:endParaRPr>
          </a:p>
        </p:txBody>
      </p:sp>
      <p:sp>
        <p:nvSpPr>
          <p:cNvPr id="6" name="ZoneTexte 5"/>
          <p:cNvSpPr txBox="1"/>
          <p:nvPr/>
        </p:nvSpPr>
        <p:spPr bwMode="auto">
          <a:xfrm>
            <a:off x="345827" y="4163288"/>
            <a:ext cx="10081119" cy="738664"/>
          </a:xfrm>
          <a:prstGeom prst="rect">
            <a:avLst/>
          </a:prstGeom>
          <a:noFill/>
        </p:spPr>
        <p:txBody>
          <a:bodyPr wrap="square">
            <a:spAutoFit/>
          </a:bodyPr>
          <a:lstStyle/>
          <a:p>
            <a:pPr algn="just">
              <a:defRPr/>
            </a:pPr>
            <a:r>
              <a:rPr lang="en-ZA" sz="1400">
                <a:latin typeface="Calibri"/>
              </a:rPr>
              <a:t> PERLE project is </a:t>
            </a:r>
            <a:r>
              <a:rPr lang="en-ZA" sz="1400" b="1">
                <a:latin typeface="Calibri"/>
              </a:rPr>
              <a:t>in review for revisiting the planning and the needed resources </a:t>
            </a:r>
            <a:r>
              <a:rPr lang="en-ZA" sz="1400">
                <a:latin typeface="Calibri"/>
              </a:rPr>
              <a:t>(which are internally continuously increasing) taking into account all the recent news and external contributions,  a </a:t>
            </a:r>
            <a:r>
              <a:rPr lang="en-ZA" sz="1400" b="1">
                <a:latin typeface="Calibri"/>
              </a:rPr>
              <a:t>CS will be schedule by the end of 2024</a:t>
            </a:r>
            <a:r>
              <a:rPr lang="en-ZA" sz="1400">
                <a:latin typeface="Calibri"/>
              </a:rPr>
              <a:t>. To not delay the projects from the initial plan, extra funding are needed to come at latest beginning 2025.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47080187" name="Espace réservé de la date 6"/>
          <p:cNvSpPr>
            <a:spLocks noGrp="1"/>
          </p:cNvSpPr>
          <p:nvPr>
            <p:ph type="dt" sz="half" idx="10"/>
          </p:nvPr>
        </p:nvSpPr>
        <p:spPr bwMode="auto">
          <a:xfrm>
            <a:off x="201811" y="5714820"/>
            <a:ext cx="2411555" cy="322263"/>
          </a:xfrm>
        </p:spPr>
        <p:txBody>
          <a:bodyPr/>
          <a:lstStyle>
            <a:lvl1pPr>
              <a:defRPr>
                <a:solidFill>
                  <a:schemeClr val="bg1"/>
                </a:solidFill>
              </a:defRPr>
            </a:lvl1pPr>
          </a:lstStyle>
          <a:p>
            <a:pPr>
              <a:defRPr/>
            </a:pPr>
            <a:r>
              <a:rPr lang="fr-FR"/>
              <a:t>21/12/2023</a:t>
            </a:r>
            <a:endParaRPr/>
          </a:p>
        </p:txBody>
      </p:sp>
      <p:sp>
        <p:nvSpPr>
          <p:cNvPr id="2059563543" name="Espace réservé du pied de page 7"/>
          <p:cNvSpPr>
            <a:spLocks noGrp="1"/>
          </p:cNvSpPr>
          <p:nvPr>
            <p:ph type="ftr" sz="quarter" idx="11"/>
          </p:nvPr>
        </p:nvSpPr>
        <p:spPr bwMode="auto">
          <a:xfrm>
            <a:off x="2938115" y="5714820"/>
            <a:ext cx="4896543" cy="322263"/>
          </a:xfrm>
        </p:spPr>
        <p:txBody>
          <a:bodyPr/>
          <a:lstStyle>
            <a:lvl1pPr>
              <a:defRPr>
                <a:solidFill>
                  <a:schemeClr val="bg1"/>
                </a:solidFill>
              </a:defRPr>
            </a:lvl1pPr>
          </a:lstStyle>
          <a:p>
            <a:pPr>
              <a:defRPr/>
            </a:pPr>
            <a:r>
              <a:rPr lang="fr-FR"/>
              <a:t>AG Pôle de Physique des Accélérateurs</a:t>
            </a:r>
            <a:endParaRPr/>
          </a:p>
        </p:txBody>
      </p:sp>
      <p:sp>
        <p:nvSpPr>
          <p:cNvPr id="1071349266" name="Espace réservé du numéro de diapositive 8"/>
          <p:cNvSpPr>
            <a:spLocks noGrp="1"/>
          </p:cNvSpPr>
          <p:nvPr>
            <p:ph type="sldNum" sz="quarter" idx="12"/>
          </p:nvPr>
        </p:nvSpPr>
        <p:spPr bwMode="auto">
          <a:xfrm>
            <a:off x="8159406" y="5714820"/>
            <a:ext cx="2422524" cy="322263"/>
          </a:xfrm>
        </p:spPr>
        <p:txBody>
          <a:bodyPr/>
          <a:lstStyle>
            <a:lvl1pPr>
              <a:defRPr>
                <a:solidFill>
                  <a:schemeClr val="bg1"/>
                </a:solidFill>
              </a:defRPr>
            </a:lvl1pPr>
          </a:lstStyle>
          <a:p>
            <a:pPr>
              <a:defRPr/>
            </a:pPr>
            <a:fld id="{AB6D6751-BCAD-526E-1E5D-802A40CAD41D}" type="slidenum">
              <a:rPr lang="fr-FR"/>
              <a:t>32</a:t>
            </a:fld>
            <a:endParaRPr lang="fr-FR"/>
          </a:p>
        </p:txBody>
      </p:sp>
      <p:sp>
        <p:nvSpPr>
          <p:cNvPr id="7" name="ZoneTexte 6"/>
          <p:cNvSpPr txBox="1"/>
          <p:nvPr/>
        </p:nvSpPr>
        <p:spPr bwMode="auto">
          <a:xfrm>
            <a:off x="1402672" y="108757"/>
            <a:ext cx="9252735" cy="461665"/>
          </a:xfrm>
          <a:prstGeom prst="rect">
            <a:avLst/>
          </a:prstGeom>
          <a:noFill/>
        </p:spPr>
        <p:txBody>
          <a:bodyPr wrap="square" rtlCol="0">
            <a:spAutoFit/>
          </a:bodyPr>
          <a:lstStyle/>
          <a:p>
            <a:pPr algn="l">
              <a:defRPr/>
            </a:pPr>
            <a:r>
              <a:rPr lang="en-ZA" sz="2400" b="1">
                <a:latin typeface="Calibri"/>
              </a:rPr>
              <a:t>Recommendations du CSS “</a:t>
            </a:r>
            <a:r>
              <a:rPr lang="en-ZA" sz="2400" b="1" i="0" u="none" strike="noStrike">
                <a:solidFill>
                  <a:srgbClr val="000000"/>
                </a:solidFill>
                <a:latin typeface="Calibri"/>
              </a:rPr>
              <a:t>Accelerators activities in the ESPP” </a:t>
            </a:r>
            <a:endParaRPr/>
          </a:p>
        </p:txBody>
      </p:sp>
      <p:sp>
        <p:nvSpPr>
          <p:cNvPr id="2" name="ZoneTexte 1"/>
          <p:cNvSpPr txBox="1"/>
          <p:nvPr/>
        </p:nvSpPr>
        <p:spPr bwMode="auto">
          <a:xfrm>
            <a:off x="345827" y="797495"/>
            <a:ext cx="10009112" cy="4555093"/>
          </a:xfrm>
          <a:prstGeom prst="rect">
            <a:avLst/>
          </a:prstGeom>
          <a:solidFill>
            <a:schemeClr val="bg1"/>
          </a:solidFill>
        </p:spPr>
        <p:txBody>
          <a:bodyPr wrap="square">
            <a:spAutoFit/>
          </a:bodyPr>
          <a:lstStyle/>
          <a:p>
            <a:pPr algn="just">
              <a:defRPr/>
            </a:pPr>
            <a:r>
              <a:rPr lang="fr-FR" sz="1800" b="1" u="sng" strike="noStrike">
                <a:solidFill>
                  <a:srgbClr val="C00000"/>
                </a:solidFill>
                <a:latin typeface="Calibri"/>
              </a:rPr>
              <a:t>Future Colliders:</a:t>
            </a:r>
            <a:endParaRPr/>
          </a:p>
          <a:p>
            <a:pPr algn="just">
              <a:defRPr/>
            </a:pPr>
            <a:r>
              <a:rPr lang="fr-FR" sz="1600" b="1" u="none" strike="noStrike">
                <a:solidFill>
                  <a:srgbClr val="C00000"/>
                </a:solidFill>
                <a:latin typeface="Calibri"/>
              </a:rPr>
              <a:t> </a:t>
            </a:r>
            <a:endParaRPr/>
          </a:p>
          <a:p>
            <a:pPr algn="just">
              <a:defRPr/>
            </a:pPr>
            <a:r>
              <a:rPr lang="en-US" sz="1600" b="0" i="1" u="none" strike="noStrike">
                <a:solidFill>
                  <a:schemeClr val="bg2">
                    <a:lumMod val="75000"/>
                  </a:schemeClr>
                </a:solidFill>
                <a:latin typeface="Calibri"/>
              </a:rPr>
              <a:t>IJCLab is involved on a large set of R&amp;D: </a:t>
            </a:r>
            <a:r>
              <a:rPr lang="en-US" sz="1600" b="1" i="1" u="none" strike="noStrike">
                <a:solidFill>
                  <a:srgbClr val="C00000"/>
                </a:solidFill>
                <a:latin typeface="Calibri"/>
              </a:rPr>
              <a:t>Nanobeams handling &amp; Interaction Regions, High-intensity e+ sources, High-power optical systems for beam interaction, Dynamics vacuum and materials, SRF cryogenics and materials</a:t>
            </a:r>
            <a:r>
              <a:rPr lang="en-US" sz="1600" b="0" i="1" u="none" strike="noStrike">
                <a:solidFill>
                  <a:schemeClr val="bg2">
                    <a:lumMod val="75000"/>
                  </a:schemeClr>
                </a:solidFill>
                <a:latin typeface="Calibri"/>
              </a:rPr>
              <a:t>. Structured at the national and international levels, this panel of skills will allow contributing to all colliders, which are envisaged in the ESPP. Thus,</a:t>
            </a:r>
            <a:r>
              <a:rPr lang="en-US" sz="1600" b="0" i="1" u="none" strike="noStrike">
                <a:solidFill>
                  <a:srgbClr val="C00000"/>
                </a:solidFill>
                <a:latin typeface="Calibri"/>
              </a:rPr>
              <a:t> </a:t>
            </a:r>
            <a:r>
              <a:rPr lang="en-US" sz="1600" b="1" i="1" u="none" strike="noStrike">
                <a:solidFill>
                  <a:srgbClr val="C00000"/>
                </a:solidFill>
                <a:latin typeface="Calibri"/>
              </a:rPr>
              <a:t>The CSS considers that IJCLab should maintain this generic R&amp;Ds and can wait the next ESPP to eventually reinforce some groups</a:t>
            </a:r>
            <a:r>
              <a:rPr lang="en-US" sz="1600" b="0" i="1" u="none" strike="noStrike">
                <a:solidFill>
                  <a:srgbClr val="C00000"/>
                </a:solidFill>
                <a:latin typeface="Calibri"/>
              </a:rPr>
              <a:t>. </a:t>
            </a:r>
            <a:endParaRPr/>
          </a:p>
          <a:p>
            <a:pPr algn="just">
              <a:defRPr/>
            </a:pPr>
            <a:endParaRPr lang="en-US" sz="1600" b="1" i="1" u="none" strike="noStrike">
              <a:solidFill>
                <a:srgbClr val="C00000"/>
              </a:solidFill>
              <a:latin typeface="Calibri"/>
            </a:endParaRPr>
          </a:p>
          <a:p>
            <a:pPr algn="just">
              <a:defRPr/>
            </a:pPr>
            <a:r>
              <a:rPr lang="en-US" sz="1600" b="1" u="none" strike="noStrike">
                <a:latin typeface="Calibri"/>
              </a:rPr>
              <a:t>        </a:t>
            </a:r>
            <a:r>
              <a:rPr lang="en-ZA" sz="1600">
                <a:latin typeface="Calibri"/>
              </a:rPr>
              <a:t>The activities on “Future Colliders” are constent in the last 4 years (6 to 8 FTE). </a:t>
            </a:r>
            <a:endParaRPr/>
          </a:p>
          <a:p>
            <a:pPr algn="just">
              <a:defRPr/>
            </a:pPr>
            <a:endParaRPr lang="en-US" sz="1600" b="1" u="none" strike="noStrike">
              <a:latin typeface="Calibri"/>
            </a:endParaRPr>
          </a:p>
          <a:p>
            <a:pPr algn="just">
              <a:defRPr/>
            </a:pPr>
            <a:r>
              <a:rPr lang="en-US" sz="1600" b="1" i="1" u="none" strike="noStrike">
                <a:solidFill>
                  <a:srgbClr val="C00000"/>
                </a:solidFill>
                <a:latin typeface="Calibri"/>
              </a:rPr>
              <a:t>“Dynamics vacuum and materials” activities are strongly supported by the V&amp;S platform and “SRF cryogenics and materials” team heavily relies on SupraTech</a:t>
            </a:r>
            <a:r>
              <a:rPr lang="en-US" sz="1600" i="1">
                <a:solidFill>
                  <a:srgbClr val="C00000"/>
                </a:solidFill>
                <a:latin typeface="Calibri"/>
              </a:rPr>
              <a:t>…</a:t>
            </a:r>
            <a:r>
              <a:rPr lang="en-US" sz="1600" b="0" i="1" u="none" strike="noStrike">
                <a:solidFill>
                  <a:srgbClr val="C00000"/>
                </a:solidFill>
                <a:latin typeface="Calibri"/>
              </a:rPr>
              <a:t> </a:t>
            </a:r>
            <a:r>
              <a:rPr lang="en-US" sz="1600" b="1" i="1" u="none" strike="noStrike">
                <a:solidFill>
                  <a:srgbClr val="C00000"/>
                </a:solidFill>
                <a:latin typeface="Calibri"/>
              </a:rPr>
              <a:t>the CSS thinks that these platforms have to be humanly and financially supported at the right level</a:t>
            </a:r>
            <a:r>
              <a:rPr lang="en-US" sz="1600" b="1" i="1">
                <a:solidFill>
                  <a:srgbClr val="C00000"/>
                </a:solidFill>
                <a:latin typeface="Calibri"/>
              </a:rPr>
              <a:t>…</a:t>
            </a:r>
            <a:endParaRPr/>
          </a:p>
          <a:p>
            <a:pPr algn="just">
              <a:defRPr/>
            </a:pPr>
            <a:endParaRPr lang="en-US" sz="1600" b="1" i="1" u="none" strike="noStrike">
              <a:solidFill>
                <a:srgbClr val="C00000"/>
              </a:solidFill>
              <a:latin typeface="Calibri"/>
            </a:endParaRPr>
          </a:p>
          <a:p>
            <a:pPr algn="just">
              <a:defRPr/>
            </a:pPr>
            <a:r>
              <a:rPr lang="en-ZA" sz="1600">
                <a:latin typeface="Calibri"/>
              </a:rPr>
              <a:t>        A significant effort is on going to hire a new permanent and 3 non permanent people both in Vide &amp; Surface and SupraTech platforms</a:t>
            </a:r>
            <a:endParaRPr/>
          </a:p>
          <a:p>
            <a:pPr algn="just">
              <a:defRPr/>
            </a:pPr>
            <a:r>
              <a:rPr lang="en-ZA" sz="1600">
                <a:latin typeface="Calibri"/>
              </a:rPr>
              <a:t>        1 CRCN on new material development for SRF in 2024. </a:t>
            </a:r>
            <a:endParaRPr/>
          </a:p>
          <a:p>
            <a:pPr algn="just">
              <a:defRPr/>
            </a:pPr>
            <a:endParaRPr lang="en-US" sz="1600" b="1" i="1" u="none" strike="noStrike">
              <a:solidFill>
                <a:srgbClr val="C00000"/>
              </a:solidFill>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4518771" name="Titre 8"/>
          <p:cNvSpPr>
            <a:spLocks noGrp="1"/>
          </p:cNvSpPr>
          <p:nvPr>
            <p:ph type="title"/>
          </p:nvPr>
        </p:nvSpPr>
        <p:spPr bwMode="auto">
          <a:xfrm>
            <a:off x="1497954" y="149424"/>
            <a:ext cx="7632847" cy="432047"/>
          </a:xfrm>
        </p:spPr>
        <p:txBody>
          <a:bodyPr/>
          <a:lstStyle/>
          <a:p>
            <a:pPr algn="ctr">
              <a:defRPr/>
            </a:pPr>
            <a:r>
              <a:rPr lang="fr-FR">
                <a:latin typeface="Calibri"/>
              </a:rPr>
              <a:t>HCERES 2024</a:t>
            </a:r>
            <a:endParaRPr/>
          </a:p>
        </p:txBody>
      </p:sp>
      <p:sp>
        <p:nvSpPr>
          <p:cNvPr id="1837779027"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780146761" name="Espace réservé du numéro de diapositive 4"/>
          <p:cNvSpPr>
            <a:spLocks noGrp="1"/>
          </p:cNvSpPr>
          <p:nvPr>
            <p:ph type="sldNum" sz="quarter" idx="12"/>
          </p:nvPr>
        </p:nvSpPr>
        <p:spPr bwMode="auto"/>
        <p:txBody>
          <a:bodyPr/>
          <a:lstStyle/>
          <a:p>
            <a:pPr>
              <a:defRPr/>
            </a:pPr>
            <a:fld id="{476E031A-29BA-EFE4-5C37-15D1C4F5E686}" type="slidenum">
              <a:rPr lang="fr-FR" b="1"/>
              <a:t>33</a:t>
            </a:fld>
            <a:endParaRPr lang="fr-FR" b="1"/>
          </a:p>
        </p:txBody>
      </p:sp>
      <p:sp>
        <p:nvSpPr>
          <p:cNvPr id="1393211852" name="Rectangle 1"/>
          <p:cNvSpPr>
            <a:spLocks noChangeArrowheads="1"/>
          </p:cNvSpPr>
          <p:nvPr/>
        </p:nvSpPr>
        <p:spPr bwMode="auto">
          <a:xfrm>
            <a:off x="378957" y="1232252"/>
            <a:ext cx="9195772" cy="3657959"/>
          </a:xfrm>
          <a:prstGeom prst="rect">
            <a:avLst/>
          </a:prstGeom>
          <a:noFill/>
          <a:ln>
            <a:noFill/>
          </a:ln>
          <a:effectLst/>
        </p:spPr>
        <p:txBody>
          <a:bodyPr vert="horz" wrap="square" lIns="91440" tIns="45720" rIns="91440" bIns="45720" numCol="1" anchor="ctr" anchorCtr="0" compatLnSpc="1">
            <a:prstTxWarp prst="textNoShape"/>
            <a:spAutoFit/>
          </a:bodyPr>
          <a:lstStyle/>
          <a:p>
            <a:pPr marL="285750" indent="-285750">
              <a:buFont typeface="Arial"/>
              <a:buChar char="•"/>
              <a:defRPr/>
            </a:pPr>
            <a:endParaRPr lang="fr-FR" sz="1800">
              <a:latin typeface="Calibri"/>
            </a:endParaRPr>
          </a:p>
          <a:p>
            <a:pPr marL="285750" indent="-285750">
              <a:buFont typeface="Arial"/>
              <a:buChar char="•"/>
              <a:defRPr/>
            </a:pPr>
            <a:r>
              <a:rPr lang="fr-FR" sz="1800">
                <a:latin typeface="Calibri"/>
              </a:rPr>
              <a:t>Préparation de la contribution du pôle Accélérateurs au rapport HCERES: bilan scientifique 2020-2024 et prospectives sur les 5 prochaine années. </a:t>
            </a:r>
            <a:endParaRPr/>
          </a:p>
          <a:p>
            <a:pPr marL="285750" indent="-285750">
              <a:buFont typeface="Arial"/>
              <a:buChar char="•"/>
              <a:defRPr/>
            </a:pPr>
            <a:endParaRPr lang="fr-FR" sz="1800">
              <a:latin typeface="Calibri"/>
            </a:endParaRPr>
          </a:p>
          <a:p>
            <a:pPr lvl="1" indent="0">
              <a:defRPr/>
            </a:pPr>
            <a:r>
              <a:rPr lang="fr-FR" sz="1800">
                <a:latin typeface="Calibri"/>
              </a:rPr>
              <a:t> organisation d’une journée Prospective au sein du pôle Accélérateurs en Janvier 2024 	 	(date à définir)</a:t>
            </a:r>
            <a:endParaRPr/>
          </a:p>
          <a:p>
            <a:pPr lvl="1" indent="0">
              <a:defRPr/>
            </a:pPr>
            <a:r>
              <a:rPr lang="fr-FR" sz="1800">
                <a:latin typeface="Calibri"/>
              </a:rPr>
              <a:t>  un draft préliminaire est attendu pour fin janvier/ début février 2024.</a:t>
            </a:r>
            <a:endParaRPr/>
          </a:p>
          <a:p>
            <a:pPr marL="285750" indent="-285750">
              <a:buFont typeface="Arial"/>
              <a:buChar char="•"/>
              <a:defRPr/>
            </a:pPr>
            <a:endParaRPr lang="fr-FR" sz="1800">
              <a:latin typeface="Calibri"/>
            </a:endParaRPr>
          </a:p>
          <a:p>
            <a:pPr marL="285750" indent="-285750">
              <a:buFont typeface="Arial"/>
              <a:buChar char="•"/>
              <a:defRPr/>
            </a:pPr>
            <a:r>
              <a:rPr lang="fr-FR" sz="1800">
                <a:latin typeface="Calibri"/>
              </a:rPr>
              <a:t>Journées Prospectives IJCLab (mise au vert avant HCERES): 11, 12 et 13 mars 2024.</a:t>
            </a:r>
            <a:endParaRPr/>
          </a:p>
          <a:p>
            <a:pPr lvl="2">
              <a:defRPr/>
            </a:pPr>
            <a:r>
              <a:rPr lang="fr-FR" sz="1800">
                <a:latin typeface="Calibri"/>
              </a:rPr>
              <a:t>Rapport HCERES à rendre pour Avril 2024</a:t>
            </a:r>
            <a:endParaRPr/>
          </a:p>
          <a:p>
            <a:pPr marL="787400" lvl="1" indent="-285750">
              <a:buFont typeface="Wingdings"/>
              <a:buChar char="à"/>
              <a:defRPr/>
            </a:pPr>
            <a:endParaRPr lang="fr-FR" sz="1800">
              <a:latin typeface="Calibri"/>
            </a:endParaRPr>
          </a:p>
          <a:p>
            <a:pPr marL="285750" indent="-285750">
              <a:buFont typeface="Arial"/>
              <a:buChar char="•"/>
              <a:defRPr/>
            </a:pPr>
            <a:r>
              <a:rPr lang="fr-FR" sz="1800">
                <a:latin typeface="Calibri"/>
              </a:rPr>
              <a:t>Visite du comité HCERES prévue fin 2024.</a:t>
            </a:r>
            <a:endParaRPr/>
          </a:p>
          <a:p>
            <a:pPr marL="285750" indent="-285750">
              <a:buFont typeface="Arial"/>
              <a:buChar char="•"/>
              <a:defRPr/>
            </a:pPr>
            <a:endParaRPr lang="fr-FR" sz="1800"/>
          </a:p>
        </p:txBody>
      </p:sp>
      <p:pic>
        <p:nvPicPr>
          <p:cNvPr id="1026" name="Picture 2"/>
          <p:cNvPicPr>
            <a:picLocks noChangeAspect="1" noChangeArrowheads="1"/>
          </p:cNvPicPr>
          <p:nvPr/>
        </p:nvPicPr>
        <p:blipFill>
          <a:blip r:embed="rId3"/>
          <a:stretch/>
        </p:blipFill>
        <p:spPr bwMode="auto">
          <a:xfrm>
            <a:off x="9130803" y="647793"/>
            <a:ext cx="1512168" cy="1512168"/>
          </a:xfrm>
          <a:prstGeom prst="rect">
            <a:avLst/>
          </a:prstGeom>
          <a:noFill/>
        </p:spPr>
      </p:pic>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4518771" name="Titre 8"/>
          <p:cNvSpPr>
            <a:spLocks noGrp="1"/>
          </p:cNvSpPr>
          <p:nvPr>
            <p:ph type="title"/>
          </p:nvPr>
        </p:nvSpPr>
        <p:spPr bwMode="auto">
          <a:xfrm>
            <a:off x="1497954" y="149424"/>
            <a:ext cx="7632847" cy="432047"/>
          </a:xfrm>
        </p:spPr>
        <p:txBody>
          <a:bodyPr/>
          <a:lstStyle/>
          <a:p>
            <a:pPr algn="ctr">
              <a:defRPr/>
            </a:pPr>
            <a:r>
              <a:rPr lang="fr-FR">
                <a:latin typeface="Calibri"/>
              </a:rPr>
              <a:t>En 2024 également…</a:t>
            </a:r>
            <a:endParaRPr/>
          </a:p>
        </p:txBody>
      </p:sp>
      <p:sp>
        <p:nvSpPr>
          <p:cNvPr id="1837779027"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780146761" name="Espace réservé du numéro de diapositive 4"/>
          <p:cNvSpPr>
            <a:spLocks noGrp="1"/>
          </p:cNvSpPr>
          <p:nvPr>
            <p:ph type="sldNum" sz="quarter" idx="12"/>
          </p:nvPr>
        </p:nvSpPr>
        <p:spPr bwMode="auto"/>
        <p:txBody>
          <a:bodyPr/>
          <a:lstStyle/>
          <a:p>
            <a:pPr>
              <a:defRPr/>
            </a:pPr>
            <a:fld id="{476E031A-29BA-EFE4-5C37-15D1C4F5E686}" type="slidenum">
              <a:rPr lang="fr-FR" b="1"/>
              <a:t>34</a:t>
            </a:fld>
            <a:endParaRPr lang="fr-FR" b="1"/>
          </a:p>
        </p:txBody>
      </p:sp>
      <p:sp>
        <p:nvSpPr>
          <p:cNvPr id="1393211852" name="Rectangle 1"/>
          <p:cNvSpPr>
            <a:spLocks noChangeArrowheads="1"/>
          </p:cNvSpPr>
          <p:nvPr/>
        </p:nvSpPr>
        <p:spPr bwMode="auto">
          <a:xfrm>
            <a:off x="378958" y="1229544"/>
            <a:ext cx="9183893"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285750" indent="-285750">
              <a:buFont typeface="Arial"/>
              <a:buChar char="•"/>
              <a:defRPr/>
            </a:pPr>
            <a:r>
              <a:rPr lang="fr-FR" sz="1800">
                <a:latin typeface="Calibri"/>
              </a:rPr>
              <a:t>Organisation d’une journée en Hommage à Sébastien Bousson…</a:t>
            </a:r>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pic>
        <p:nvPicPr>
          <p:cNvPr id="3" name="Image 2"/>
          <p:cNvPicPr>
            <a:picLocks noChangeAspect="1"/>
          </p:cNvPicPr>
          <p:nvPr/>
        </p:nvPicPr>
        <p:blipFill>
          <a:blip r:embed="rId3"/>
          <a:stretch/>
        </p:blipFill>
        <p:spPr bwMode="auto">
          <a:xfrm>
            <a:off x="7186587" y="970494"/>
            <a:ext cx="3312368" cy="421949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 name="Titre 8"/>
          <p:cNvSpPr>
            <a:spLocks noGrp="1"/>
          </p:cNvSpPr>
          <p:nvPr>
            <p:ph type="title"/>
          </p:nvPr>
        </p:nvSpPr>
        <p:spPr bwMode="auto">
          <a:xfrm>
            <a:off x="2146028" y="149425"/>
            <a:ext cx="5760640" cy="432048"/>
          </a:xfrm>
        </p:spPr>
        <p:txBody>
          <a:bodyPr/>
          <a:lstStyle/>
          <a:p>
            <a:pPr algn="ctr">
              <a:defRPr/>
            </a:pPr>
            <a:r>
              <a:rPr lang="fr-FR">
                <a:latin typeface="Calibri"/>
              </a:rPr>
              <a:t>Menu du jour</a:t>
            </a:r>
            <a:endParaRPr/>
          </a:p>
        </p:txBody>
      </p:sp>
      <p:sp>
        <p:nvSpPr>
          <p:cNvPr id="78637809" name="Text Box 18"/>
          <p:cNvSpPr txBox="1">
            <a:spLocks noChangeArrowheads="1"/>
          </p:cNvSpPr>
          <p:nvPr/>
        </p:nvSpPr>
        <p:spPr bwMode="auto">
          <a:xfrm>
            <a:off x="1003725" y="965798"/>
            <a:ext cx="9273532" cy="4652711"/>
          </a:xfrm>
          <a:prstGeom prst="rect">
            <a:avLst/>
          </a:prstGeom>
          <a:noFill/>
          <a:ln w="9525">
            <a:noFill/>
            <a:miter lim="800000"/>
            <a:headEnd/>
            <a:tailEnd/>
          </a:ln>
        </p:spPr>
        <p:txBody>
          <a:bodyPr/>
          <a:lstStyle/>
          <a:p>
            <a:pPr marL="261849" indent="-261849">
              <a:lnSpc>
                <a:spcPct val="114999"/>
              </a:lnSpc>
              <a:spcBef>
                <a:spcPts val="0"/>
              </a:spcBef>
              <a:spcAft>
                <a:spcPts val="299"/>
              </a:spcAft>
              <a:buFont typeface="Wingdings"/>
              <a:buChar char="Ø"/>
              <a:tabLst>
                <a:tab pos="6280149" algn="l"/>
              </a:tabLst>
              <a:defRPr/>
            </a:pPr>
            <a:r>
              <a:rPr lang="fr-FR" sz="1600" b="1">
                <a:solidFill>
                  <a:srgbClr val="EB6700"/>
                </a:solidFill>
                <a:latin typeface="Calibri"/>
              </a:rPr>
              <a:t>8H30  </a:t>
            </a:r>
            <a:r>
              <a:rPr lang="fr-FR" sz="1600" b="0">
                <a:solidFill>
                  <a:srgbClr val="EB6700"/>
                </a:solidFill>
                <a:latin typeface="Calibri"/>
              </a:rPr>
              <a:t>Accueil café/croissants (espace Joliot Curie)</a:t>
            </a:r>
            <a:endParaRPr sz="1600" b="0">
              <a:solidFill>
                <a:srgbClr val="EB6700"/>
              </a:solidFill>
              <a:latin typeface="Calibri"/>
            </a:endParaRPr>
          </a:p>
          <a:p>
            <a:pPr marL="261849" indent="-261849">
              <a:lnSpc>
                <a:spcPct val="114999"/>
              </a:lnSpc>
              <a:spcBef>
                <a:spcPts val="0"/>
              </a:spcBef>
              <a:spcAft>
                <a:spcPts val="299"/>
              </a:spcAft>
              <a:buFont typeface="Wingdings"/>
              <a:buChar char="Ø"/>
              <a:tabLst>
                <a:tab pos="6280149" algn="l"/>
              </a:tabLst>
              <a:defRPr/>
            </a:pPr>
            <a:r>
              <a:rPr lang="fr-FR" sz="1600" b="1">
                <a:solidFill>
                  <a:srgbClr val="EB6700"/>
                </a:solidFill>
                <a:latin typeface="Calibri"/>
              </a:rPr>
              <a:t>9H00  </a:t>
            </a:r>
            <a:r>
              <a:rPr lang="fr-FR" sz="1600" b="1">
                <a:solidFill>
                  <a:schemeClr val="tx1"/>
                </a:solidFill>
                <a:latin typeface="Calibri"/>
              </a:rPr>
              <a:t>Informations générales par la direction du pôle</a:t>
            </a:r>
            <a:r>
              <a:rPr lang="fr-FR" sz="1600" b="0">
                <a:solidFill>
                  <a:srgbClr val="EB6700"/>
                </a:solidFill>
                <a:latin typeface="Calibri"/>
              </a:rPr>
              <a:t>,   W. Kaabi, G. Olry, L. Perrot</a:t>
            </a:r>
            <a:endParaRPr b="0">
              <a:solidFill>
                <a:srgbClr val="EB6700"/>
              </a:solidFill>
            </a:endParaRPr>
          </a:p>
          <a:p>
            <a:pPr marL="261849" indent="-261849">
              <a:lnSpc>
                <a:spcPct val="114999"/>
              </a:lnSpc>
              <a:spcBef>
                <a:spcPts val="0"/>
              </a:spcBef>
              <a:spcAft>
                <a:spcPts val="299"/>
              </a:spcAft>
              <a:buFont typeface="Wingdings"/>
              <a:buChar char="Ø"/>
              <a:tabLst>
                <a:tab pos="5383212" algn="l"/>
                <a:tab pos="6372225" algn="l"/>
              </a:tabLst>
              <a:defRPr/>
            </a:pPr>
            <a:r>
              <a:rPr lang="fr-FR" sz="1600" b="1">
                <a:solidFill>
                  <a:srgbClr val="EB6700"/>
                </a:solidFill>
                <a:latin typeface="Calibri"/>
              </a:rPr>
              <a:t>9h40  </a:t>
            </a:r>
            <a:r>
              <a:rPr lang="fr-FR" sz="1600" b="1">
                <a:solidFill>
                  <a:schemeClr val="tx1"/>
                </a:solidFill>
                <a:latin typeface="Calibri"/>
              </a:rPr>
              <a:t>Le laboratoire Vide et Surface</a:t>
            </a:r>
            <a:r>
              <a:rPr lang="fr-FR" sz="1600" b="0">
                <a:solidFill>
                  <a:srgbClr val="EB6700"/>
                </a:solidFill>
                <a:latin typeface="Calibri"/>
              </a:rPr>
              <a:t>,   Jonathan Yemane</a:t>
            </a:r>
            <a:endParaRPr sz="1600" b="0">
              <a:solidFill>
                <a:srgbClr val="EB6700"/>
              </a:solidFill>
              <a:latin typeface="Calibri"/>
            </a:endParaRPr>
          </a:p>
          <a:p>
            <a:pPr marL="261849" indent="-261849">
              <a:lnSpc>
                <a:spcPct val="114999"/>
              </a:lnSpc>
              <a:spcBef>
                <a:spcPts val="0"/>
              </a:spcBef>
              <a:spcAft>
                <a:spcPts val="298"/>
              </a:spcAft>
              <a:buFont typeface="Wingdings"/>
              <a:buChar char="Ø"/>
              <a:defRPr/>
            </a:pPr>
            <a:r>
              <a:rPr lang="fr-FR" sz="1600" b="0" i="0" u="none" strike="noStrike" cap="none" spc="0">
                <a:solidFill>
                  <a:srgbClr val="EB6700"/>
                </a:solidFill>
                <a:latin typeface="Calibri"/>
                <a:ea typeface="Calibri"/>
                <a:cs typeface="Calibri"/>
              </a:rPr>
              <a:t>10h00 – 10h20  Pause   (espace Joliot Curie)</a:t>
            </a:r>
            <a:endParaRPr sz="1600" b="0">
              <a:solidFill>
                <a:srgbClr val="EB6700"/>
              </a:solidFill>
              <a:latin typeface="Calibri"/>
            </a:endParaRPr>
          </a:p>
          <a:p>
            <a:pPr marL="261849" indent="-261849">
              <a:lnSpc>
                <a:spcPct val="114999"/>
              </a:lnSpc>
              <a:spcBef>
                <a:spcPts val="0"/>
              </a:spcBef>
              <a:spcAft>
                <a:spcPts val="299"/>
              </a:spcAft>
              <a:buFont typeface="Wingdings"/>
              <a:buChar char="Ø"/>
              <a:tabLst>
                <a:tab pos="5383212" algn="l"/>
                <a:tab pos="6372225" algn="l"/>
              </a:tabLst>
              <a:defRPr/>
            </a:pPr>
            <a:r>
              <a:rPr lang="fr-FR" sz="1600" b="1">
                <a:solidFill>
                  <a:srgbClr val="EB6700"/>
                </a:solidFill>
                <a:latin typeface="Calibri"/>
              </a:rPr>
              <a:t>10h20  </a:t>
            </a:r>
            <a:r>
              <a:rPr lang="fr-FR" sz="1600" b="1">
                <a:solidFill>
                  <a:schemeClr val="tx1"/>
                </a:solidFill>
                <a:latin typeface="Calibri"/>
              </a:rPr>
              <a:t>Session doctorants</a:t>
            </a:r>
            <a:endParaRPr b="1">
              <a:solidFill>
                <a:schemeClr val="tx1"/>
              </a:solidFill>
            </a:endParaRPr>
          </a:p>
          <a:p>
            <a:pPr marL="719049" lvl="1" indent="-261849">
              <a:lnSpc>
                <a:spcPct val="114999"/>
              </a:lnSpc>
              <a:spcBef>
                <a:spcPts val="0"/>
              </a:spcBef>
              <a:spcAft>
                <a:spcPts val="299"/>
              </a:spcAft>
              <a:buFont typeface="Arial"/>
              <a:buChar char="•"/>
              <a:tabLst>
                <a:tab pos="5383212" algn="l"/>
                <a:tab pos="6372225" algn="l"/>
              </a:tabLst>
              <a:defRPr/>
            </a:pPr>
            <a:r>
              <a:rPr lang="fr-FR" sz="1600" b="0">
                <a:solidFill>
                  <a:srgbClr val="EB6700"/>
                </a:solidFill>
                <a:latin typeface="Calibri"/>
              </a:rPr>
              <a:t>Yanis Pisi MAVERICS</a:t>
            </a:r>
            <a:endParaRPr sz="1600" b="0">
              <a:solidFill>
                <a:srgbClr val="EB6700"/>
              </a:solidFill>
              <a:latin typeface="Calibri"/>
            </a:endParaRPr>
          </a:p>
          <a:p>
            <a:pPr marL="719049" lvl="1" indent="-261849">
              <a:lnSpc>
                <a:spcPct val="114999"/>
              </a:lnSpc>
              <a:spcBef>
                <a:spcPts val="0"/>
              </a:spcBef>
              <a:spcAft>
                <a:spcPts val="299"/>
              </a:spcAft>
              <a:buFont typeface="Arial"/>
              <a:buChar char="•"/>
              <a:tabLst>
                <a:tab pos="5383212" algn="l"/>
                <a:tab pos="6372225" algn="l"/>
              </a:tabLst>
              <a:defRPr/>
            </a:pPr>
            <a:r>
              <a:rPr lang="fr-FR" sz="1600" b="0">
                <a:solidFill>
                  <a:srgbClr val="EB6700"/>
                </a:solidFill>
                <a:latin typeface="Calibri"/>
              </a:rPr>
              <a:t>Rasha Abukeshek BIMP</a:t>
            </a:r>
            <a:endParaRPr sz="1600" b="0" i="1">
              <a:solidFill>
                <a:srgbClr val="EB6700"/>
              </a:solidFill>
              <a:latin typeface="Calibri"/>
            </a:endParaRPr>
          </a:p>
          <a:p>
            <a:pPr marL="719049" lvl="1" indent="-261849">
              <a:lnSpc>
                <a:spcPct val="114999"/>
              </a:lnSpc>
              <a:spcBef>
                <a:spcPts val="0"/>
              </a:spcBef>
              <a:spcAft>
                <a:spcPts val="298"/>
              </a:spcAft>
              <a:buFont typeface="Arial"/>
              <a:buChar char="•"/>
              <a:defRPr/>
            </a:pPr>
            <a:r>
              <a:rPr lang="fr-FR" sz="1600" b="0" i="0" u="none" strike="noStrike" cap="none" spc="0">
                <a:solidFill>
                  <a:srgbClr val="EB6700"/>
                </a:solidFill>
                <a:latin typeface="Calibri"/>
                <a:ea typeface="Calibri"/>
                <a:cs typeface="Calibri"/>
              </a:rPr>
              <a:t>Farah Mawas ALEA</a:t>
            </a:r>
            <a:endParaRPr sz="1600" b="0">
              <a:solidFill>
                <a:srgbClr val="EB6700"/>
              </a:solidFill>
              <a:latin typeface="Calibri"/>
            </a:endParaRPr>
          </a:p>
          <a:p>
            <a:pPr marL="719049" lvl="1" indent="-261849">
              <a:lnSpc>
                <a:spcPct val="114999"/>
              </a:lnSpc>
              <a:spcBef>
                <a:spcPts val="0"/>
              </a:spcBef>
              <a:spcAft>
                <a:spcPts val="298"/>
              </a:spcAft>
              <a:buFont typeface="Arial"/>
              <a:buChar char="•"/>
              <a:defRPr/>
            </a:pPr>
            <a:r>
              <a:rPr lang="fr-FR" sz="1600" b="0" i="0" u="none" strike="noStrike" cap="none" spc="0">
                <a:solidFill>
                  <a:srgbClr val="EB6700"/>
                </a:solidFill>
                <a:latin typeface="Calibri"/>
                <a:ea typeface="Calibri"/>
                <a:cs typeface="Calibri"/>
              </a:rPr>
              <a:t>Camille Cheney MAVERICS</a:t>
            </a:r>
            <a:endParaRPr sz="1600" b="0">
              <a:solidFill>
                <a:srgbClr val="EB6700"/>
              </a:solidFill>
            </a:endParaRPr>
          </a:p>
          <a:p>
            <a:pPr marL="719049" lvl="1" indent="-261849">
              <a:lnSpc>
                <a:spcPct val="114999"/>
              </a:lnSpc>
              <a:spcBef>
                <a:spcPts val="0"/>
              </a:spcBef>
              <a:spcAft>
                <a:spcPts val="298"/>
              </a:spcAft>
              <a:buFont typeface="Arial"/>
              <a:buChar char="•"/>
              <a:defRPr/>
            </a:pPr>
            <a:r>
              <a:rPr lang="fr-FR" sz="1600" b="0" i="0" u="none" strike="noStrike" cap="none" spc="0">
                <a:solidFill>
                  <a:srgbClr val="EB6700"/>
                </a:solidFill>
                <a:latin typeface="Calibri"/>
                <a:ea typeface="Calibri"/>
                <a:cs typeface="Calibri"/>
              </a:rPr>
              <a:t>Gueladio Kane ALEA</a:t>
            </a:r>
            <a:endParaRPr sz="1600" b="0">
              <a:solidFill>
                <a:srgbClr val="EB6700"/>
              </a:solidFill>
              <a:latin typeface="Calibri"/>
            </a:endParaRPr>
          </a:p>
          <a:p>
            <a:pPr marL="719049" lvl="1" indent="-261849">
              <a:lnSpc>
                <a:spcPct val="114999"/>
              </a:lnSpc>
              <a:spcBef>
                <a:spcPts val="0"/>
              </a:spcBef>
              <a:spcAft>
                <a:spcPts val="298"/>
              </a:spcAft>
              <a:buFont typeface="Arial"/>
              <a:buChar char="•"/>
              <a:defRPr/>
            </a:pPr>
            <a:r>
              <a:rPr lang="fr-FR" sz="1600" b="0" i="0" u="none" strike="noStrike" cap="none" spc="0">
                <a:solidFill>
                  <a:srgbClr val="EB6700"/>
                </a:solidFill>
                <a:latin typeface="Calibri"/>
                <a:ea typeface="Calibri"/>
                <a:cs typeface="Calibri"/>
              </a:rPr>
              <a:t>Sophie Morard BIMP</a:t>
            </a:r>
            <a:endParaRPr sz="1600" b="0" i="1" u="none" strike="noStrike" cap="none" spc="0">
              <a:solidFill>
                <a:srgbClr val="EB6700"/>
              </a:solidFill>
              <a:latin typeface="Times New Roman"/>
              <a:cs typeface="Times New Roman"/>
            </a:endParaRPr>
          </a:p>
          <a:p>
            <a:pPr marL="719049" lvl="1" indent="-261849">
              <a:lnSpc>
                <a:spcPct val="114999"/>
              </a:lnSpc>
              <a:spcBef>
                <a:spcPts val="0"/>
              </a:spcBef>
              <a:spcAft>
                <a:spcPts val="298"/>
              </a:spcAft>
              <a:buFont typeface="Arial"/>
              <a:buChar char="•"/>
              <a:defRPr/>
            </a:pPr>
            <a:r>
              <a:rPr lang="fr-FR" sz="1600" b="0" i="0" u="none" strike="noStrike" cap="none" spc="0">
                <a:solidFill>
                  <a:srgbClr val="EB6700"/>
                </a:solidFill>
                <a:latin typeface="Calibri"/>
                <a:ea typeface="Calibri"/>
                <a:cs typeface="Calibri"/>
              </a:rPr>
              <a:t>Quentin Duong MAVERICS CERN</a:t>
            </a:r>
            <a:endParaRPr sz="1600" b="0" i="1" u="none" strike="noStrike" cap="none" spc="0">
              <a:solidFill>
                <a:srgbClr val="EB6700"/>
              </a:solidFill>
              <a:latin typeface="Times New Roman"/>
              <a:cs typeface="Times New Roman"/>
            </a:endParaRPr>
          </a:p>
          <a:p>
            <a:pPr marL="719049" lvl="1" indent="-261849">
              <a:lnSpc>
                <a:spcPct val="114999"/>
              </a:lnSpc>
              <a:spcBef>
                <a:spcPts val="0"/>
              </a:spcBef>
              <a:spcAft>
                <a:spcPts val="298"/>
              </a:spcAft>
              <a:buFont typeface="Arial"/>
              <a:buChar char="•"/>
              <a:defRPr/>
            </a:pPr>
            <a:r>
              <a:rPr lang="fr-FR" sz="1600" b="0" i="0" u="none" strike="noStrike" cap="none" spc="0">
                <a:solidFill>
                  <a:srgbClr val="EB6700"/>
                </a:solidFill>
                <a:latin typeface="Calibri"/>
                <a:ea typeface="Calibri"/>
                <a:cs typeface="Calibri"/>
              </a:rPr>
              <a:t>Roxana Soos BIMP CERN</a:t>
            </a:r>
            <a:endParaRPr sz="1600" b="0">
              <a:solidFill>
                <a:srgbClr val="EB6700"/>
              </a:solidFill>
              <a:latin typeface="Calibri"/>
            </a:endParaRPr>
          </a:p>
          <a:p>
            <a:pPr marL="261849" indent="-261849">
              <a:lnSpc>
                <a:spcPct val="114999"/>
              </a:lnSpc>
              <a:spcBef>
                <a:spcPts val="0"/>
              </a:spcBef>
              <a:spcAft>
                <a:spcPts val="299"/>
              </a:spcAft>
              <a:buFont typeface="Wingdings"/>
              <a:buChar char="Ø"/>
              <a:tabLst>
                <a:tab pos="5383212" algn="l"/>
                <a:tab pos="6372225" algn="l"/>
              </a:tabLst>
              <a:defRPr/>
            </a:pPr>
            <a:r>
              <a:rPr lang="fr-FR" sz="1600" b="0">
                <a:solidFill>
                  <a:srgbClr val="EB6700"/>
                </a:solidFill>
                <a:latin typeface="Calibri"/>
              </a:rPr>
              <a:t>12H45 Repas / Buffet   (cafétéria bât 102)</a:t>
            </a:r>
            <a:endParaRPr sz="1600" b="0">
              <a:solidFill>
                <a:srgbClr val="EB6700"/>
              </a:solidFill>
              <a:latin typeface="Calibri"/>
            </a:endParaRPr>
          </a:p>
          <a:p>
            <a:pPr>
              <a:lnSpc>
                <a:spcPct val="114999"/>
              </a:lnSpc>
              <a:spcBef>
                <a:spcPts val="0"/>
              </a:spcBef>
              <a:spcAft>
                <a:spcPts val="298"/>
              </a:spcAft>
              <a:tabLst>
                <a:tab pos="5383211" algn="l"/>
                <a:tab pos="6372225" algn="l"/>
              </a:tabLst>
              <a:defRPr/>
            </a:pPr>
            <a:r>
              <a:rPr lang="fr-FR" sz="1600" b="0">
                <a:solidFill>
                  <a:srgbClr val="EB6700"/>
                </a:solidFill>
                <a:latin typeface="Calibri"/>
              </a:rPr>
              <a:t>	</a:t>
            </a:r>
            <a:endParaRPr sz="1600" b="0">
              <a:solidFill>
                <a:srgbClr val="EB6700"/>
              </a:solidFill>
              <a:latin typeface="Calibri"/>
            </a:endParaRPr>
          </a:p>
        </p:txBody>
      </p:sp>
      <p:sp>
        <p:nvSpPr>
          <p:cNvPr id="1097172235" name="Espace réservé du pied de page 3"/>
          <p:cNvSpPr>
            <a:spLocks noGrp="1"/>
          </p:cNvSpPr>
          <p:nvPr>
            <p:ph type="ftr" sz="quarter" idx="11"/>
          </p:nvPr>
        </p:nvSpPr>
        <p:spPr bwMode="auto">
          <a:xfrm>
            <a:off x="2938115" y="5714820"/>
            <a:ext cx="4896543"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530545402" name="Espace réservé du numéro de diapositive 4"/>
          <p:cNvSpPr>
            <a:spLocks noGrp="1"/>
          </p:cNvSpPr>
          <p:nvPr>
            <p:ph type="sldNum" sz="quarter" idx="12"/>
          </p:nvPr>
        </p:nvSpPr>
        <p:spPr bwMode="auto">
          <a:xfrm>
            <a:off x="8159406" y="5714820"/>
            <a:ext cx="2422524" cy="322263"/>
          </a:xfrm>
        </p:spPr>
        <p:txBody>
          <a:bodyPr/>
          <a:lstStyle/>
          <a:p>
            <a:pPr>
              <a:defRPr/>
            </a:pPr>
            <a:fld id="{3021133A-1F34-DA6F-C2AA-F8F0D0DDE22D}" type="slidenum">
              <a:rPr lang="fr-FR" b="1"/>
              <a:t>35</a:t>
            </a:fld>
            <a:endParaRPr lang="fr-FR" b="1"/>
          </a:p>
        </p:txBody>
      </p:sp>
      <p:pic>
        <p:nvPicPr>
          <p:cNvPr id="1285498709" name="Image 1285498708"/>
          <p:cNvPicPr>
            <a:picLocks noChangeAspect="1"/>
          </p:cNvPicPr>
          <p:nvPr/>
        </p:nvPicPr>
        <p:blipFill>
          <a:blip r:embed="rId3"/>
          <a:stretch/>
        </p:blipFill>
        <p:spPr bwMode="auto">
          <a:xfrm>
            <a:off x="5386386" y="2032654"/>
            <a:ext cx="3923587" cy="3347310"/>
          </a:xfrm>
          <a:prstGeom prst="rect">
            <a:avLst/>
          </a:prstGeom>
        </p:spPr>
      </p:pic>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547080187" name="Espace réservé de la date 6"/>
          <p:cNvSpPr>
            <a:spLocks noGrp="1"/>
          </p:cNvSpPr>
          <p:nvPr>
            <p:ph type="dt" sz="half" idx="10"/>
          </p:nvPr>
        </p:nvSpPr>
        <p:spPr bwMode="auto">
          <a:xfrm>
            <a:off x="201811" y="5714820"/>
            <a:ext cx="2411555" cy="322263"/>
          </a:xfrm>
        </p:spPr>
        <p:txBody>
          <a:bodyPr/>
          <a:lstStyle>
            <a:lvl1pPr>
              <a:defRPr>
                <a:solidFill>
                  <a:schemeClr val="bg1"/>
                </a:solidFill>
              </a:defRPr>
            </a:lvl1pPr>
          </a:lstStyle>
          <a:p>
            <a:pPr>
              <a:defRPr/>
            </a:pPr>
            <a:r>
              <a:rPr lang="fr-FR"/>
              <a:t>21/12/2023</a:t>
            </a:r>
            <a:endParaRPr/>
          </a:p>
        </p:txBody>
      </p:sp>
      <p:sp>
        <p:nvSpPr>
          <p:cNvPr id="2059563543" name="Espace réservé du pied de page 7"/>
          <p:cNvSpPr>
            <a:spLocks noGrp="1"/>
          </p:cNvSpPr>
          <p:nvPr>
            <p:ph type="ftr" sz="quarter" idx="11"/>
          </p:nvPr>
        </p:nvSpPr>
        <p:spPr bwMode="auto">
          <a:xfrm>
            <a:off x="2938115" y="5714820"/>
            <a:ext cx="4896543" cy="322263"/>
          </a:xfrm>
        </p:spPr>
        <p:txBody>
          <a:bodyPr/>
          <a:lstStyle>
            <a:lvl1pPr>
              <a:defRPr>
                <a:solidFill>
                  <a:schemeClr val="bg1"/>
                </a:solidFill>
              </a:defRPr>
            </a:lvl1pPr>
          </a:lstStyle>
          <a:p>
            <a:pPr>
              <a:defRPr/>
            </a:pPr>
            <a:r>
              <a:rPr lang="fr-FR"/>
              <a:t>AG Pôle de Physique des Accélérateurs</a:t>
            </a:r>
            <a:endParaRPr/>
          </a:p>
        </p:txBody>
      </p:sp>
      <p:sp>
        <p:nvSpPr>
          <p:cNvPr id="1071349266" name="Espace réservé du numéro de diapositive 8"/>
          <p:cNvSpPr>
            <a:spLocks noGrp="1"/>
          </p:cNvSpPr>
          <p:nvPr>
            <p:ph type="sldNum" sz="quarter" idx="12"/>
          </p:nvPr>
        </p:nvSpPr>
        <p:spPr bwMode="auto">
          <a:xfrm>
            <a:off x="8159406" y="5714820"/>
            <a:ext cx="2422524" cy="322263"/>
          </a:xfrm>
        </p:spPr>
        <p:txBody>
          <a:bodyPr/>
          <a:lstStyle>
            <a:lvl1pPr>
              <a:defRPr>
                <a:solidFill>
                  <a:schemeClr val="bg1"/>
                </a:solidFill>
              </a:defRPr>
            </a:lvl1pPr>
          </a:lstStyle>
          <a:p>
            <a:pPr>
              <a:defRPr/>
            </a:pPr>
            <a:fld id="{AB6D6751-BCAD-526E-1E5D-802A40CAD41D}" type="slidenum">
              <a:rPr lang="fr-FR"/>
              <a:t>36</a:t>
            </a:fld>
            <a:endParaRPr lang="fr-FR"/>
          </a:p>
        </p:txBody>
      </p:sp>
      <p:sp>
        <p:nvSpPr>
          <p:cNvPr id="7" name="ZoneTexte 6"/>
          <p:cNvSpPr txBox="1"/>
          <p:nvPr/>
        </p:nvSpPr>
        <p:spPr bwMode="auto">
          <a:xfrm>
            <a:off x="1402672" y="108757"/>
            <a:ext cx="9252735" cy="461665"/>
          </a:xfrm>
          <a:prstGeom prst="rect">
            <a:avLst/>
          </a:prstGeom>
          <a:noFill/>
        </p:spPr>
        <p:txBody>
          <a:bodyPr wrap="square" rtlCol="0">
            <a:spAutoFit/>
          </a:bodyPr>
          <a:lstStyle/>
          <a:p>
            <a:pPr algn="l">
              <a:defRPr/>
            </a:pPr>
            <a:r>
              <a:rPr lang="en-ZA" sz="2400" b="1">
                <a:latin typeface="Calibri"/>
              </a:rPr>
              <a:t>Recommendations du CSS “</a:t>
            </a:r>
            <a:r>
              <a:rPr lang="en-ZA" sz="2400" b="1" i="0" u="none" strike="noStrike">
                <a:solidFill>
                  <a:srgbClr val="000000"/>
                </a:solidFill>
                <a:latin typeface="Calibri"/>
              </a:rPr>
              <a:t>Accelerators activities in the ESPP” </a:t>
            </a:r>
            <a:endParaRPr/>
          </a:p>
        </p:txBody>
      </p:sp>
      <p:sp>
        <p:nvSpPr>
          <p:cNvPr id="6" name="ZoneTexte 5"/>
          <p:cNvSpPr txBox="1"/>
          <p:nvPr/>
        </p:nvSpPr>
        <p:spPr bwMode="auto">
          <a:xfrm>
            <a:off x="417835" y="1024548"/>
            <a:ext cx="10081119" cy="3416320"/>
          </a:xfrm>
          <a:prstGeom prst="rect">
            <a:avLst/>
          </a:prstGeom>
          <a:noFill/>
        </p:spPr>
        <p:txBody>
          <a:bodyPr wrap="square">
            <a:spAutoFit/>
          </a:bodyPr>
          <a:lstStyle/>
          <a:p>
            <a:pPr algn="just">
              <a:defRPr/>
            </a:pPr>
            <a:r>
              <a:rPr lang="en-US" sz="1800" b="1" i="1" u="none" strike="noStrike">
                <a:solidFill>
                  <a:srgbClr val="C00000"/>
                </a:solidFill>
                <a:latin typeface="Calibri"/>
              </a:rPr>
              <a:t>The quality and relevance of contacts and links with industries to ensure the realization of the main projects. </a:t>
            </a:r>
            <a:endParaRPr lang="en-US" sz="1800" b="0" i="1" u="none" strike="noStrike">
              <a:solidFill>
                <a:srgbClr val="C00000"/>
              </a:solidFill>
              <a:latin typeface="Calibri"/>
            </a:endParaRPr>
          </a:p>
          <a:p>
            <a:pPr algn="just">
              <a:defRPr/>
            </a:pPr>
            <a:r>
              <a:rPr lang="en-US" sz="1800" b="0" i="1" u="none" strike="noStrike">
                <a:solidFill>
                  <a:srgbClr val="C00000"/>
                </a:solidFill>
                <a:latin typeface="Calibri"/>
              </a:rPr>
              <a:t>IJCLab decided a clear policy: “do not do what the industry can do”. It implies to contribute to the design and the prototyping of new accelerator elements, which are critical for the accelerators of our field of science. The lab does not wish to reiterate the XFEL or ESS experiences where tens or hundreds of elements have assembled or tested in-house. Even if it reduces the possible additional sources of human and financial support, the CSS considers that this positioning is coherent with the roadmap of the laboratory. Despite the competition for hiring, joint PhDs with the industry have to be pursued. The CSS acknowledges the benefit of the STIRI team, which efficiently supports the scientific cooperation and the transfers of knowledge. The structuration of the interactions with the network of French companies involved in accelerators (via Industrial Liaison Officers) appears to be in progress and the CSS considers that its impact should be evaluated in the coming years. </a:t>
            </a:r>
            <a:endParaRPr lang="fr-FR" sz="1800" i="1">
              <a:solidFill>
                <a:srgbClr val="C00000"/>
              </a:solidFill>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 name="Text Box 18"/>
          <p:cNvSpPr txBox="1">
            <a:spLocks noChangeArrowheads="1"/>
          </p:cNvSpPr>
          <p:nvPr/>
        </p:nvSpPr>
        <p:spPr bwMode="auto">
          <a:xfrm>
            <a:off x="395535" y="1916832"/>
            <a:ext cx="9887395" cy="1368152"/>
          </a:xfrm>
          <a:prstGeom prst="rect">
            <a:avLst/>
          </a:prstGeom>
          <a:noFill/>
          <a:ln w="9525">
            <a:noFill/>
            <a:miter lim="800000"/>
            <a:headEnd/>
            <a:tailEnd/>
          </a:ln>
        </p:spPr>
        <p:txBody>
          <a:bodyPr/>
          <a:lstStyle/>
          <a:p>
            <a:pPr algn="ctr">
              <a:spcBef>
                <a:spcPts val="0"/>
              </a:spcBef>
              <a:tabLst>
                <a:tab pos="806450" algn="l"/>
              </a:tabLst>
              <a:defRPr/>
            </a:pPr>
            <a:r>
              <a:rPr lang="fr-FR" sz="4400" b="1">
                <a:solidFill>
                  <a:srgbClr val="5F2987"/>
                </a:solidFill>
                <a:latin typeface="Calibri"/>
              </a:rPr>
              <a:t>Structuration et organisation du Pôle</a:t>
            </a:r>
            <a:endParaRPr/>
          </a:p>
        </p:txBody>
      </p:sp>
      <p:sp>
        <p:nvSpPr>
          <p:cNvPr id="416233434" name="Espace réservé du pied de page 3"/>
          <p:cNvSpPr>
            <a:spLocks noGrp="1"/>
          </p:cNvSpPr>
          <p:nvPr>
            <p:ph type="ftr" sz="quarter" idx="11"/>
          </p:nvPr>
        </p:nvSpPr>
        <p:spPr bwMode="auto">
          <a:xfrm>
            <a:off x="2938115" y="5714820"/>
            <a:ext cx="4896543"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700665125" name="Espace réservé du numéro de diapositive 4"/>
          <p:cNvSpPr>
            <a:spLocks noGrp="1"/>
          </p:cNvSpPr>
          <p:nvPr>
            <p:ph type="sldNum" sz="quarter" idx="12"/>
          </p:nvPr>
        </p:nvSpPr>
        <p:spPr bwMode="auto">
          <a:xfrm>
            <a:off x="8159406" y="5714820"/>
            <a:ext cx="2422524" cy="322263"/>
          </a:xfrm>
        </p:spPr>
        <p:txBody>
          <a:bodyPr/>
          <a:lstStyle/>
          <a:p>
            <a:pPr>
              <a:defRPr/>
            </a:pPr>
            <a:fld id="{1F0067E0-2635-8EBF-45C2-C0F14FC8BA25}" type="slidenum">
              <a:rPr lang="fr-FR" b="1"/>
              <a:t>4</a:t>
            </a:fld>
            <a:endParaRPr lang="fr-FR" b="1"/>
          </a:p>
        </p:txBody>
      </p:sp>
      <p:sp>
        <p:nvSpPr>
          <p:cNvPr id="1793102368" name="Titre 8"/>
          <p:cNvSpPr>
            <a:spLocks noGrp="1"/>
          </p:cNvSpPr>
          <p:nvPr>
            <p:ph type="title"/>
          </p:nvPr>
        </p:nvSpPr>
        <p:spPr bwMode="auto">
          <a:xfrm>
            <a:off x="1497954" y="149424"/>
            <a:ext cx="7632847" cy="432047"/>
          </a:xfrm>
        </p:spPr>
        <p:txBody>
          <a:bodyPr/>
          <a:lstStyle/>
          <a:p>
            <a:pPr algn="ctr">
              <a:defRPr/>
            </a:pPr>
            <a:r>
              <a:rPr lang="fr-FR">
                <a:latin typeface="Calibri"/>
              </a:rPr>
              <a:t>Le Pôle de Physique des Accélérateurs</a:t>
            </a:r>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cxnSp>
        <p:nvCxnSpPr>
          <p:cNvPr id="36" name="Connecteur droit 35"/>
          <p:cNvCxnSpPr>
            <a:cxnSpLocks/>
          </p:cNvCxnSpPr>
          <p:nvPr/>
        </p:nvCxnSpPr>
        <p:spPr bwMode="auto">
          <a:xfrm flipH="1">
            <a:off x="5239535" y="1280729"/>
            <a:ext cx="2079" cy="856785"/>
          </a:xfrm>
          <a:prstGeom prst="line">
            <a:avLst/>
          </a:prstGeom>
          <a:ln w="28575">
            <a:solidFill>
              <a:srgbClr val="FF6700"/>
            </a:solidFill>
          </a:ln>
        </p:spPr>
        <p:style>
          <a:lnRef idx="1">
            <a:schemeClr val="accent1"/>
          </a:lnRef>
          <a:fillRef idx="0">
            <a:schemeClr val="accent1"/>
          </a:fillRef>
          <a:effectRef idx="0">
            <a:schemeClr val="accent1"/>
          </a:effectRef>
          <a:fontRef idx="minor">
            <a:schemeClr val="tx1"/>
          </a:fontRef>
        </p:style>
      </p:cxnSp>
      <p:sp>
        <p:nvSpPr>
          <p:cNvPr id="135" name="Rectangle à coins arrondis 134"/>
          <p:cNvSpPr/>
          <p:nvPr/>
        </p:nvSpPr>
        <p:spPr bwMode="auto">
          <a:xfrm>
            <a:off x="2752453" y="2127762"/>
            <a:ext cx="6131453" cy="2692109"/>
          </a:xfrm>
          <a:prstGeom prst="roundRect">
            <a:avLst>
              <a:gd name="adj" fmla="val 3007"/>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150"/>
          </a:p>
        </p:txBody>
      </p:sp>
      <p:sp>
        <p:nvSpPr>
          <p:cNvPr id="104" name="object 105"/>
          <p:cNvSpPr/>
          <p:nvPr/>
        </p:nvSpPr>
        <p:spPr bwMode="auto">
          <a:xfrm>
            <a:off x="1787849" y="1936631"/>
            <a:ext cx="906764" cy="137310"/>
          </a:xfrm>
          <a:prstGeom prst="rect">
            <a:avLst/>
          </a:prstGeom>
          <a:blipFill>
            <a:blip r:embed="rId3"/>
            <a:stretch/>
          </a:blipFill>
        </p:spPr>
        <p:txBody>
          <a:bodyPr wrap="square" lIns="0" tIns="0" rIns="0" bIns="0" rtlCol="0"/>
          <a:lstStyle/>
          <a:p>
            <a:pPr>
              <a:defRPr/>
            </a:pPr>
            <a:endParaRPr sz="1150"/>
          </a:p>
        </p:txBody>
      </p:sp>
      <p:sp>
        <p:nvSpPr>
          <p:cNvPr id="105" name="object 106"/>
          <p:cNvSpPr txBox="1"/>
          <p:nvPr/>
        </p:nvSpPr>
        <p:spPr bwMode="auto">
          <a:xfrm>
            <a:off x="1815704" y="1847673"/>
            <a:ext cx="851847" cy="244041"/>
          </a:xfrm>
          <a:prstGeom prst="rect">
            <a:avLst/>
          </a:prstGeom>
        </p:spPr>
        <p:txBody>
          <a:bodyPr vert="horz" wrap="square" lIns="0" tIns="0" rIns="0" bIns="0" rtlCol="0">
            <a:spAutoFit/>
          </a:bodyPr>
          <a:lstStyle/>
          <a:p>
            <a:pPr marL="7197" algn="ctr">
              <a:defRPr/>
            </a:pPr>
            <a:r>
              <a:rPr lang="fr-FR" sz="800" b="1" spc="-2">
                <a:solidFill>
                  <a:schemeClr val="bg1"/>
                </a:solidFill>
                <a:latin typeface="Calibri"/>
                <a:cs typeface="Calibri"/>
              </a:rPr>
              <a:t>Projets Accélérateurs</a:t>
            </a:r>
            <a:endParaRPr sz="800" b="1">
              <a:solidFill>
                <a:schemeClr val="bg1"/>
              </a:solidFill>
              <a:latin typeface="Calibri"/>
              <a:cs typeface="Calibri"/>
            </a:endParaRPr>
          </a:p>
        </p:txBody>
      </p:sp>
      <p:sp>
        <p:nvSpPr>
          <p:cNvPr id="120" name="object 15"/>
          <p:cNvSpPr/>
          <p:nvPr/>
        </p:nvSpPr>
        <p:spPr bwMode="auto">
          <a:xfrm>
            <a:off x="4318596" y="797495"/>
            <a:ext cx="1874429" cy="626752"/>
          </a:xfrm>
          <a:prstGeom prst="roundRect">
            <a:avLst>
              <a:gd name="adj" fmla="val 8595"/>
            </a:avLst>
          </a:prstGeom>
          <a:solidFill>
            <a:srgbClr val="00294B"/>
          </a:solidFill>
          <a:ln w="76200">
            <a:noFill/>
          </a:ln>
        </p:spPr>
        <p:txBody>
          <a:bodyPr wrap="square" lIns="0" tIns="0" rIns="0" bIns="0" rtlCol="0" anchor="ctr"/>
          <a:lstStyle/>
          <a:p>
            <a:pPr algn="ctr">
              <a:lnSpc>
                <a:spcPct val="100000"/>
              </a:lnSpc>
              <a:defRPr/>
            </a:pPr>
            <a:r>
              <a:rPr lang="fr-FR" sz="600" b="1">
                <a:solidFill>
                  <a:schemeClr val="bg1"/>
                </a:solidFill>
                <a:latin typeface="Trebuchet MS"/>
                <a:cs typeface="Trebuchet MS"/>
              </a:rPr>
              <a:t>D</a:t>
            </a:r>
            <a:r>
              <a:rPr lang="fr-FR" sz="600" b="1" spc="-5">
                <a:solidFill>
                  <a:schemeClr val="bg1"/>
                </a:solidFill>
                <a:latin typeface="Trebuchet MS"/>
                <a:cs typeface="Trebuchet MS"/>
              </a:rPr>
              <a:t>i</a:t>
            </a:r>
            <a:r>
              <a:rPr lang="fr-FR" sz="600" b="1" spc="-2">
                <a:solidFill>
                  <a:schemeClr val="bg1"/>
                </a:solidFill>
                <a:latin typeface="Trebuchet MS"/>
                <a:cs typeface="Trebuchet MS"/>
              </a:rPr>
              <a:t>r</a:t>
            </a:r>
            <a:r>
              <a:rPr lang="fr-FR" sz="600" b="1">
                <a:solidFill>
                  <a:schemeClr val="bg1"/>
                </a:solidFill>
                <a:latin typeface="Trebuchet MS"/>
                <a:cs typeface="Trebuchet MS"/>
              </a:rPr>
              <a:t>ec</a:t>
            </a:r>
            <a:r>
              <a:rPr lang="fr-FR" sz="600" b="1" spc="-5">
                <a:solidFill>
                  <a:schemeClr val="bg1"/>
                </a:solidFill>
                <a:latin typeface="Trebuchet MS"/>
                <a:cs typeface="Trebuchet MS"/>
              </a:rPr>
              <a:t>t</a:t>
            </a:r>
            <a:r>
              <a:rPr lang="fr-FR" sz="600" b="1">
                <a:solidFill>
                  <a:schemeClr val="bg1"/>
                </a:solidFill>
                <a:latin typeface="Trebuchet MS"/>
                <a:cs typeface="Trebuchet MS"/>
              </a:rPr>
              <a:t>eur Scientifique Associé</a:t>
            </a:r>
            <a:r>
              <a:rPr lang="fr-FR" sz="600" b="1" spc="-2">
                <a:solidFill>
                  <a:schemeClr val="bg1"/>
                </a:solidFill>
                <a:latin typeface="Trebuchet MS"/>
                <a:cs typeface="Trebuchet MS"/>
              </a:rPr>
              <a:t>:</a:t>
            </a:r>
            <a:br>
              <a:rPr lang="fr-FR" sz="450" b="1" spc="2">
                <a:solidFill>
                  <a:schemeClr val="bg1"/>
                </a:solidFill>
                <a:latin typeface="Trebuchet MS"/>
                <a:cs typeface="Trebuchet MS"/>
              </a:rPr>
            </a:br>
            <a:r>
              <a:rPr lang="fr-FR" sz="500" spc="-2">
                <a:solidFill>
                  <a:schemeClr val="bg1"/>
                </a:solidFill>
                <a:latin typeface="Trebuchet MS"/>
                <a:cs typeface="Trebuchet MS"/>
              </a:rPr>
              <a:t>Walid KAABI * </a:t>
            </a:r>
            <a:endParaRPr sz="1150"/>
          </a:p>
          <a:p>
            <a:pPr algn="ctr">
              <a:lnSpc>
                <a:spcPct val="100000"/>
              </a:lnSpc>
              <a:defRPr/>
            </a:pPr>
            <a:endParaRPr lang="fr-FR" sz="600" b="1" spc="-2">
              <a:solidFill>
                <a:schemeClr val="bg1"/>
              </a:solidFill>
              <a:latin typeface="Trebuchet MS"/>
              <a:cs typeface="Trebuchet MS"/>
            </a:endParaRPr>
          </a:p>
          <a:p>
            <a:pPr algn="ctr">
              <a:lnSpc>
                <a:spcPct val="100000"/>
              </a:lnSpc>
              <a:defRPr/>
            </a:pPr>
            <a:r>
              <a:rPr lang="fr-FR" sz="600" b="1" spc="-2">
                <a:solidFill>
                  <a:schemeClr val="bg1"/>
                </a:solidFill>
                <a:latin typeface="Trebuchet MS"/>
                <a:cs typeface="Trebuchet MS"/>
              </a:rPr>
              <a:t>Directeurs Adjoints:</a:t>
            </a:r>
            <a:endParaRPr sz="1150"/>
          </a:p>
          <a:p>
            <a:pPr algn="ctr">
              <a:lnSpc>
                <a:spcPct val="100000"/>
              </a:lnSpc>
              <a:defRPr/>
            </a:pPr>
            <a:r>
              <a:rPr lang="fr-FR" sz="500" spc="-2">
                <a:solidFill>
                  <a:schemeClr val="bg1"/>
                </a:solidFill>
                <a:latin typeface="Trebuchet MS"/>
                <a:cs typeface="Trebuchet MS"/>
              </a:rPr>
              <a:t>Guillaume OLRY * et Luc PERROT *</a:t>
            </a:r>
            <a:endParaRPr sz="1150"/>
          </a:p>
        </p:txBody>
      </p:sp>
      <p:sp>
        <p:nvSpPr>
          <p:cNvPr id="142" name="Rectangle 141"/>
          <p:cNvSpPr/>
          <p:nvPr/>
        </p:nvSpPr>
        <p:spPr bwMode="auto">
          <a:xfrm>
            <a:off x="2956480" y="5214560"/>
            <a:ext cx="5652480" cy="335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numCol="2" spcCol="720000" rtlCol="0" anchor="t"/>
          <a:lstStyle/>
          <a:p>
            <a:pPr>
              <a:defRPr/>
            </a:pPr>
            <a:endParaRPr lang="fr-FR" sz="450">
              <a:solidFill>
                <a:srgbClr val="00294B"/>
              </a:solidFill>
            </a:endParaRPr>
          </a:p>
          <a:p>
            <a:pPr>
              <a:defRPr/>
            </a:pPr>
            <a:r>
              <a:rPr lang="fr-FR" sz="450">
                <a:solidFill>
                  <a:srgbClr val="00294B"/>
                </a:solidFill>
              </a:rPr>
              <a:t> </a:t>
            </a:r>
            <a:endParaRPr lang="fr-FR" sz="450">
              <a:solidFill>
                <a:srgbClr val="00294B"/>
              </a:solidFill>
              <a:latin typeface="Trebuchet MS"/>
            </a:endParaRPr>
          </a:p>
        </p:txBody>
      </p:sp>
      <p:cxnSp>
        <p:nvCxnSpPr>
          <p:cNvPr id="25" name="Connecteur en angle 24"/>
          <p:cNvCxnSpPr>
            <a:cxnSpLocks/>
          </p:cNvCxnSpPr>
          <p:nvPr/>
        </p:nvCxnSpPr>
        <p:spPr bwMode="auto">
          <a:xfrm>
            <a:off x="5250330" y="1801052"/>
            <a:ext cx="1076843" cy="779"/>
          </a:xfrm>
          <a:prstGeom prst="bentConnector3">
            <a:avLst>
              <a:gd name="adj1" fmla="val 50000"/>
            </a:avLst>
          </a:prstGeom>
          <a:ln w="28575">
            <a:solidFill>
              <a:srgbClr val="FF6700"/>
            </a:solidFill>
          </a:ln>
        </p:spPr>
        <p:style>
          <a:lnRef idx="1">
            <a:schemeClr val="accent1"/>
          </a:lnRef>
          <a:fillRef idx="0">
            <a:schemeClr val="accent1"/>
          </a:fillRef>
          <a:effectRef idx="0">
            <a:schemeClr val="accent1"/>
          </a:effectRef>
          <a:fontRef idx="minor">
            <a:schemeClr val="tx1"/>
          </a:fontRef>
        </p:style>
      </p:cxnSp>
      <p:sp>
        <p:nvSpPr>
          <p:cNvPr id="28" name="object 12"/>
          <p:cNvSpPr/>
          <p:nvPr/>
        </p:nvSpPr>
        <p:spPr bwMode="auto">
          <a:xfrm>
            <a:off x="6335888" y="1669343"/>
            <a:ext cx="1421199" cy="254752"/>
          </a:xfrm>
          <a:prstGeom prst="roundRect">
            <a:avLst>
              <a:gd name="adj" fmla="val 23035"/>
            </a:avLst>
          </a:prstGeom>
          <a:solidFill>
            <a:schemeClr val="accent1">
              <a:lumMod val="20000"/>
              <a:lumOff val="80000"/>
            </a:schemeClr>
          </a:solidFill>
          <a:ln>
            <a:noFill/>
          </a:ln>
        </p:spPr>
        <p:txBody>
          <a:bodyPr wrap="square" lIns="0" tIns="0" rIns="0" bIns="0" rtlCol="0"/>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7197" algn="ctr">
              <a:spcBef>
                <a:spcPts val="170"/>
              </a:spcBef>
              <a:buClr>
                <a:srgbClr val="FFFFFF"/>
              </a:buClr>
              <a:tabLst>
                <a:tab pos="58296" algn="l"/>
              </a:tabLst>
              <a:defRPr/>
            </a:pPr>
            <a:r>
              <a:rPr lang="fr-FR" sz="600" b="1" spc="-5">
                <a:solidFill>
                  <a:srgbClr val="00294B"/>
                </a:solidFill>
                <a:latin typeface="Trebuchet MS"/>
                <a:cs typeface="Trebuchet MS"/>
              </a:rPr>
              <a:t>Animation scientifique transverse :</a:t>
            </a:r>
            <a:r>
              <a:rPr lang="fr-FR" sz="450"/>
              <a:t> </a:t>
            </a:r>
            <a:endParaRPr sz="1000"/>
          </a:p>
          <a:p>
            <a:pPr marL="7197" algn="ctr">
              <a:spcBef>
                <a:spcPts val="170"/>
              </a:spcBef>
              <a:buClr>
                <a:srgbClr val="FFFFFF"/>
              </a:buClr>
              <a:tabLst>
                <a:tab pos="58296" algn="l"/>
              </a:tabLst>
              <a:defRPr/>
            </a:pPr>
            <a:r>
              <a:rPr lang="en-GB" sz="450">
                <a:solidFill>
                  <a:srgbClr val="00294B"/>
                </a:solidFill>
                <a:latin typeface="Trebuchet MS"/>
              </a:rPr>
              <a:t>Nicolas</a:t>
            </a:r>
            <a:r>
              <a:rPr lang="en-GB" sz="450"/>
              <a:t> </a:t>
            </a:r>
            <a:r>
              <a:rPr lang="en-GB" sz="450">
                <a:solidFill>
                  <a:srgbClr val="00294B"/>
                </a:solidFill>
                <a:latin typeface="Trebuchet MS"/>
              </a:rPr>
              <a:t>DELERUE</a:t>
            </a:r>
            <a:endParaRPr sz="1000"/>
          </a:p>
          <a:p>
            <a:pPr marL="7197" algn="ctr">
              <a:spcBef>
                <a:spcPts val="170"/>
              </a:spcBef>
              <a:buClr>
                <a:srgbClr val="FFFFFF"/>
              </a:buClr>
              <a:tabLst>
                <a:tab pos="58296" algn="l"/>
              </a:tabLst>
              <a:defRPr/>
            </a:pPr>
            <a:endParaRPr lang="fr-FR" sz="450">
              <a:solidFill>
                <a:srgbClr val="00294B"/>
              </a:solidFill>
              <a:latin typeface="Trebuchet MS"/>
              <a:cs typeface="Trebuchet MS"/>
            </a:endParaRPr>
          </a:p>
        </p:txBody>
      </p:sp>
      <p:cxnSp>
        <p:nvCxnSpPr>
          <p:cNvPr id="29" name="Connecteur en angle 28"/>
          <p:cNvCxnSpPr>
            <a:cxnSpLocks/>
          </p:cNvCxnSpPr>
          <p:nvPr/>
        </p:nvCxnSpPr>
        <p:spPr bwMode="auto">
          <a:xfrm rot="10800000" flipV="1">
            <a:off x="2079062" y="1496558"/>
            <a:ext cx="3160473" cy="173628"/>
          </a:xfrm>
          <a:prstGeom prst="bentConnector2">
            <a:avLst/>
          </a:prstGeom>
          <a:ln w="28575">
            <a:solidFill>
              <a:srgbClr val="FF6700"/>
            </a:solidFill>
          </a:ln>
        </p:spPr>
        <p:style>
          <a:lnRef idx="1">
            <a:schemeClr val="accent1"/>
          </a:lnRef>
          <a:fillRef idx="0">
            <a:schemeClr val="accent1"/>
          </a:fillRef>
          <a:effectRef idx="0">
            <a:schemeClr val="accent1"/>
          </a:effectRef>
          <a:fontRef idx="minor">
            <a:schemeClr val="tx1"/>
          </a:fontRef>
        </p:style>
      </p:cxnSp>
      <p:sp>
        <p:nvSpPr>
          <p:cNvPr id="30" name="object 39"/>
          <p:cNvSpPr/>
          <p:nvPr/>
        </p:nvSpPr>
        <p:spPr bwMode="auto">
          <a:xfrm>
            <a:off x="3831934" y="2208267"/>
            <a:ext cx="928323" cy="1384301"/>
          </a:xfrm>
          <a:prstGeom prst="roundRect">
            <a:avLst>
              <a:gd name="adj" fmla="val 6628"/>
            </a:avLst>
          </a:prstGeom>
          <a:solidFill>
            <a:schemeClr val="bg1"/>
          </a:solidFill>
        </p:spPr>
        <p:txBody>
          <a:bodyPr wrap="square" lIns="0" tIns="61199" rIns="0" bIns="0" rtlCol="0" anchor="t"/>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spcBef>
                <a:spcPts val="340"/>
              </a:spcBef>
              <a:spcAft>
                <a:spcPts val="340"/>
              </a:spcAft>
              <a:defRPr/>
            </a:pPr>
            <a:r>
              <a:rPr lang="fr-FR" sz="600" b="1" u="sng" spc="-5">
                <a:solidFill>
                  <a:srgbClr val="00294B"/>
                </a:solidFill>
                <a:latin typeface="Trebuchet MS"/>
                <a:cs typeface="Trebuchet MS"/>
              </a:rPr>
              <a:t>Equipe ILE</a:t>
            </a:r>
            <a:endParaRPr lang="fr-FR" sz="600" b="1" u="sng">
              <a:solidFill>
                <a:srgbClr val="00294B"/>
              </a:solidFill>
              <a:latin typeface="Trebuchet MS"/>
              <a:cs typeface="Trebuchet MS"/>
            </a:endParaRPr>
          </a:p>
          <a:p>
            <a:pPr algn="ctr" defTabSz="428227">
              <a:lnSpc>
                <a:spcPct val="90000"/>
              </a:lnSpc>
              <a:spcAft>
                <a:spcPts val="227"/>
              </a:spcAft>
              <a:defRPr/>
            </a:pPr>
            <a:r>
              <a:rPr lang="fr-FR" sz="450" b="1">
                <a:solidFill>
                  <a:srgbClr val="00294B"/>
                </a:solidFill>
                <a:latin typeface="Trebuchet MS"/>
              </a:rPr>
              <a:t>Resp : </a:t>
            </a:r>
            <a:r>
              <a:rPr lang="fr-FR" sz="450">
                <a:solidFill>
                  <a:srgbClr val="00294B"/>
                </a:solidFill>
                <a:latin typeface="Trebuchet MS"/>
              </a:rPr>
              <a:t>Daniele NUTARELLI *</a:t>
            </a:r>
            <a:endParaRPr sz="1000"/>
          </a:p>
          <a:p>
            <a:pPr algn="ctr" defTabSz="428227">
              <a:lnSpc>
                <a:spcPct val="90000"/>
              </a:lnSpc>
              <a:spcAft>
                <a:spcPts val="227"/>
              </a:spcAft>
              <a:defRPr/>
            </a:pPr>
            <a:endParaRPr lang="fr-FR" sz="450">
              <a:solidFill>
                <a:srgbClr val="00294B"/>
              </a:solidFill>
              <a:latin typeface="Trebuchet MS"/>
            </a:endParaRPr>
          </a:p>
          <a:p>
            <a:pPr algn="ctr" defTabSz="428227">
              <a:lnSpc>
                <a:spcPct val="90000"/>
              </a:lnSpc>
              <a:spcAft>
                <a:spcPts val="227"/>
              </a:spcAft>
              <a:defRPr/>
            </a:pPr>
            <a:r>
              <a:rPr lang="fr-FR" sz="450">
                <a:solidFill>
                  <a:srgbClr val="00294B"/>
                </a:solidFill>
                <a:latin typeface="Trebuchet MS"/>
              </a:rPr>
              <a:t>Frédéric BLANC </a:t>
            </a:r>
            <a:r>
              <a:rPr lang="fr-FR" sz="450" baseline="30000">
                <a:solidFill>
                  <a:srgbClr val="00294B"/>
                </a:solidFill>
                <a:latin typeface="Trebuchet MS"/>
              </a:rPr>
              <a:t>1</a:t>
            </a:r>
            <a:endParaRPr sz="1000"/>
          </a:p>
          <a:p>
            <a:pPr algn="ctr" defTabSz="428227">
              <a:lnSpc>
                <a:spcPct val="90000"/>
              </a:lnSpc>
              <a:spcAft>
                <a:spcPts val="227"/>
              </a:spcAft>
              <a:defRPr/>
            </a:pPr>
            <a:r>
              <a:rPr lang="fr-FR" sz="450">
                <a:solidFill>
                  <a:srgbClr val="00294B"/>
                </a:solidFill>
                <a:latin typeface="Trebuchet MS"/>
              </a:rPr>
              <a:t>Christelle BRUNI</a:t>
            </a:r>
            <a:endParaRPr sz="1000"/>
          </a:p>
          <a:p>
            <a:pPr algn="ctr" defTabSz="428227">
              <a:lnSpc>
                <a:spcPct val="90000"/>
              </a:lnSpc>
              <a:spcAft>
                <a:spcPts val="227"/>
              </a:spcAft>
              <a:defRPr/>
            </a:pPr>
            <a:r>
              <a:rPr lang="fr-FR" sz="450">
                <a:solidFill>
                  <a:srgbClr val="00294B"/>
                </a:solidFill>
                <a:latin typeface="Trebuchet MS"/>
              </a:rPr>
              <a:t>Kevin DUPRAZ</a:t>
            </a:r>
            <a:endParaRPr sz="1000"/>
          </a:p>
          <a:p>
            <a:pPr algn="ctr" defTabSz="428227">
              <a:lnSpc>
                <a:spcPct val="90000"/>
              </a:lnSpc>
              <a:spcAft>
                <a:spcPts val="227"/>
              </a:spcAft>
              <a:defRPr/>
            </a:pPr>
            <a:r>
              <a:rPr lang="fr-FR" sz="450">
                <a:solidFill>
                  <a:srgbClr val="00294B"/>
                </a:solidFill>
                <a:latin typeface="Trebuchet MS"/>
              </a:rPr>
              <a:t>Fatematouj JOHORA </a:t>
            </a:r>
            <a:r>
              <a:rPr lang="fr-FR" sz="450" baseline="30000">
                <a:solidFill>
                  <a:srgbClr val="00294B"/>
                </a:solidFill>
                <a:latin typeface="Trebuchet MS"/>
              </a:rPr>
              <a:t>2</a:t>
            </a:r>
            <a:endParaRPr sz="1000"/>
          </a:p>
          <a:p>
            <a:pPr algn="ctr" defTabSz="428227">
              <a:lnSpc>
                <a:spcPct val="90000"/>
              </a:lnSpc>
              <a:spcAft>
                <a:spcPts val="227"/>
              </a:spcAft>
              <a:defRPr/>
            </a:pPr>
            <a:r>
              <a:rPr lang="fr-FR" sz="450">
                <a:solidFill>
                  <a:srgbClr val="00294B"/>
                </a:solidFill>
                <a:latin typeface="Trebuchet MS"/>
              </a:rPr>
              <a:t>Marie JACQUET</a:t>
            </a:r>
            <a:endParaRPr sz="1000"/>
          </a:p>
          <a:p>
            <a:pPr algn="ctr" defTabSz="428227">
              <a:lnSpc>
                <a:spcPct val="90000"/>
              </a:lnSpc>
              <a:spcAft>
                <a:spcPts val="227"/>
              </a:spcAft>
              <a:defRPr/>
            </a:pPr>
            <a:r>
              <a:rPr lang="fr-FR" sz="450">
                <a:solidFill>
                  <a:srgbClr val="00294B"/>
                </a:solidFill>
                <a:latin typeface="Trebuchet MS"/>
              </a:rPr>
              <a:t>Xinyi LU </a:t>
            </a:r>
            <a:r>
              <a:rPr lang="fr-FR" sz="450" baseline="30000">
                <a:solidFill>
                  <a:srgbClr val="00294B"/>
                </a:solidFill>
                <a:latin typeface="Trebuchet MS"/>
              </a:rPr>
              <a:t>1</a:t>
            </a:r>
            <a:endParaRPr sz="1000"/>
          </a:p>
          <a:p>
            <a:pPr algn="ctr" defTabSz="428227">
              <a:lnSpc>
                <a:spcPct val="90000"/>
              </a:lnSpc>
              <a:spcAft>
                <a:spcPts val="227"/>
              </a:spcAft>
              <a:defRPr/>
            </a:pPr>
            <a:r>
              <a:rPr lang="fr-FR" sz="450">
                <a:solidFill>
                  <a:srgbClr val="00294B"/>
                </a:solidFill>
                <a:latin typeface="Trebuchet MS"/>
              </a:rPr>
              <a:t>Aurélien MARTENS</a:t>
            </a:r>
            <a:endParaRPr sz="1000"/>
          </a:p>
          <a:p>
            <a:pPr algn="ctr" defTabSz="428227">
              <a:lnSpc>
                <a:spcPct val="90000"/>
              </a:lnSpc>
              <a:spcAft>
                <a:spcPts val="227"/>
              </a:spcAft>
              <a:defRPr/>
            </a:pPr>
            <a:r>
              <a:rPr lang="fr-FR" sz="450">
                <a:solidFill>
                  <a:srgbClr val="00294B"/>
                </a:solidFill>
                <a:latin typeface="Trebuchet MS"/>
              </a:rPr>
              <a:t>Farah MAWAS </a:t>
            </a:r>
            <a:r>
              <a:rPr lang="fr-FR" sz="450" baseline="30000">
                <a:solidFill>
                  <a:srgbClr val="00294B"/>
                </a:solidFill>
                <a:latin typeface="Trebuchet MS"/>
              </a:rPr>
              <a:t>1</a:t>
            </a:r>
            <a:r>
              <a:rPr lang="fr-FR" sz="450">
                <a:solidFill>
                  <a:srgbClr val="00294B"/>
                </a:solidFill>
                <a:latin typeface="Trebuchet MS"/>
              </a:rPr>
              <a:t> </a:t>
            </a:r>
            <a:endParaRPr/>
          </a:p>
          <a:p>
            <a:pPr algn="ctr" defTabSz="428227">
              <a:lnSpc>
                <a:spcPct val="90000"/>
              </a:lnSpc>
              <a:spcAft>
                <a:spcPts val="227"/>
              </a:spcAft>
              <a:defRPr/>
            </a:pPr>
            <a:r>
              <a:rPr lang="fr-FR" sz="450">
                <a:solidFill>
                  <a:srgbClr val="00294B"/>
                </a:solidFill>
                <a:latin typeface="Trebuchet MS"/>
              </a:rPr>
              <a:t>Patrick PUZO</a:t>
            </a:r>
            <a:endParaRPr sz="1000"/>
          </a:p>
          <a:p>
            <a:pPr algn="ctr" defTabSz="428227">
              <a:lnSpc>
                <a:spcPct val="90000"/>
              </a:lnSpc>
              <a:spcAft>
                <a:spcPts val="227"/>
              </a:spcAft>
              <a:defRPr/>
            </a:pPr>
            <a:r>
              <a:rPr lang="fr-FR" sz="450">
                <a:solidFill>
                  <a:srgbClr val="00294B"/>
                </a:solidFill>
                <a:latin typeface="Trebuchet MS"/>
              </a:rPr>
              <a:t>Victor SOSKOV</a:t>
            </a:r>
            <a:endParaRPr sz="1000"/>
          </a:p>
          <a:p>
            <a:pPr algn="ctr" defTabSz="428227">
              <a:lnSpc>
                <a:spcPct val="90000"/>
              </a:lnSpc>
              <a:spcAft>
                <a:spcPts val="227"/>
              </a:spcAft>
              <a:defRPr/>
            </a:pPr>
            <a:r>
              <a:rPr lang="fr-FR" sz="450">
                <a:solidFill>
                  <a:srgbClr val="00294B"/>
                </a:solidFill>
                <a:latin typeface="Trebuchet MS"/>
              </a:rPr>
              <a:t>Fabian ZOMER</a:t>
            </a:r>
            <a:endParaRPr lang="fr-FR" sz="450" b="1">
              <a:ln w="0">
                <a:noFill/>
              </a:ln>
              <a:solidFill>
                <a:srgbClr val="00294B"/>
              </a:solidFill>
              <a:latin typeface="Trebuchet MS"/>
              <a:cs typeface="Trebuchet MS"/>
            </a:endParaRPr>
          </a:p>
        </p:txBody>
      </p:sp>
      <p:sp>
        <p:nvSpPr>
          <p:cNvPr id="31" name="object 39"/>
          <p:cNvSpPr/>
          <p:nvPr/>
        </p:nvSpPr>
        <p:spPr bwMode="auto">
          <a:xfrm>
            <a:off x="4825057" y="2209183"/>
            <a:ext cx="895343" cy="2482706"/>
          </a:xfrm>
          <a:prstGeom prst="roundRect">
            <a:avLst>
              <a:gd name="adj" fmla="val 6628"/>
            </a:avLst>
          </a:prstGeom>
          <a:solidFill>
            <a:schemeClr val="bg1"/>
          </a:solidFill>
        </p:spPr>
        <p:txBody>
          <a:bodyPr wrap="square" lIns="0" tIns="61199" rIns="0" bIns="0" rtlCol="0" anchor="t"/>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spcBef>
                <a:spcPts val="340"/>
              </a:spcBef>
              <a:spcAft>
                <a:spcPts val="340"/>
              </a:spcAft>
              <a:defRPr/>
            </a:pPr>
            <a:r>
              <a:rPr lang="fr-FR" sz="600" b="1" u="sng" spc="-5">
                <a:solidFill>
                  <a:srgbClr val="00294B"/>
                </a:solidFill>
                <a:latin typeface="Trebuchet MS"/>
                <a:cs typeface="Trebuchet MS"/>
              </a:rPr>
              <a:t>Equipe BIMP</a:t>
            </a:r>
            <a:endParaRPr sz="1000"/>
          </a:p>
          <a:p>
            <a:pPr algn="ctr" defTabSz="428227">
              <a:lnSpc>
                <a:spcPct val="90000"/>
              </a:lnSpc>
              <a:spcAft>
                <a:spcPts val="227"/>
              </a:spcAft>
              <a:defRPr/>
            </a:pPr>
            <a:r>
              <a:rPr lang="fr-FR" sz="450" b="1">
                <a:solidFill>
                  <a:srgbClr val="00294B"/>
                </a:solidFill>
                <a:latin typeface="Trebuchet MS"/>
              </a:rPr>
              <a:t>Resp : </a:t>
            </a:r>
            <a:r>
              <a:rPr lang="fr-FR" sz="450">
                <a:solidFill>
                  <a:srgbClr val="00294B"/>
                </a:solidFill>
                <a:latin typeface="Trebuchet MS"/>
              </a:rPr>
              <a:t>Luc PERROT </a:t>
            </a:r>
            <a:r>
              <a:rPr lang="fr-FR" sz="450" b="1">
                <a:solidFill>
                  <a:srgbClr val="00294B"/>
                </a:solidFill>
                <a:latin typeface="Trebuchet MS"/>
              </a:rPr>
              <a:t>* </a:t>
            </a:r>
            <a:endParaRPr sz="1000"/>
          </a:p>
          <a:p>
            <a:pPr algn="ctr" defTabSz="428227">
              <a:lnSpc>
                <a:spcPct val="90000"/>
              </a:lnSpc>
              <a:spcAft>
                <a:spcPts val="227"/>
              </a:spcAft>
              <a:defRPr/>
            </a:pPr>
            <a:r>
              <a:rPr lang="fr-FR" sz="450" b="1">
                <a:solidFill>
                  <a:srgbClr val="00294B"/>
                </a:solidFill>
                <a:latin typeface="Trebuchet MS"/>
              </a:rPr>
              <a:t>Adj: </a:t>
            </a:r>
            <a:r>
              <a:rPr lang="fr-FR" sz="450">
                <a:solidFill>
                  <a:srgbClr val="00294B"/>
                </a:solidFill>
                <a:latin typeface="Trebuchet MS"/>
              </a:rPr>
              <a:t>Angeles FAUS-GOLFE</a:t>
            </a:r>
            <a:endParaRPr sz="1000"/>
          </a:p>
          <a:p>
            <a:pPr algn="ctr" defTabSz="428227">
              <a:lnSpc>
                <a:spcPct val="90000"/>
              </a:lnSpc>
              <a:spcAft>
                <a:spcPts val="227"/>
              </a:spcAft>
              <a:defRPr/>
            </a:pPr>
            <a:endParaRPr lang="fr-FR" sz="450">
              <a:solidFill>
                <a:srgbClr val="00294B"/>
              </a:solidFill>
              <a:latin typeface="Trebuchet MS"/>
            </a:endParaRPr>
          </a:p>
          <a:p>
            <a:pPr algn="ctr" defTabSz="428227">
              <a:lnSpc>
                <a:spcPct val="90000"/>
              </a:lnSpc>
              <a:spcAft>
                <a:spcPts val="227"/>
              </a:spcAft>
              <a:defRPr/>
            </a:pPr>
            <a:r>
              <a:rPr lang="fr-FR" sz="450">
                <a:solidFill>
                  <a:srgbClr val="00294B"/>
                </a:solidFill>
                <a:latin typeface="Trebuchet MS"/>
              </a:rPr>
              <a:t>Rasha ABUKESHEK </a:t>
            </a:r>
            <a:r>
              <a:rPr lang="fr-FR" sz="450" baseline="30000">
                <a:solidFill>
                  <a:srgbClr val="00294B"/>
                </a:solidFill>
                <a:latin typeface="Trebuchet MS"/>
              </a:rPr>
              <a:t>1</a:t>
            </a:r>
            <a:endParaRPr sz="1000"/>
          </a:p>
          <a:p>
            <a:pPr algn="ctr" defTabSz="428227">
              <a:lnSpc>
                <a:spcPct val="90000"/>
              </a:lnSpc>
              <a:spcAft>
                <a:spcPts val="227"/>
              </a:spcAft>
              <a:defRPr/>
            </a:pPr>
            <a:r>
              <a:rPr lang="fr-FR" sz="450">
                <a:solidFill>
                  <a:srgbClr val="00294B"/>
                </a:solidFill>
                <a:latin typeface="Trebuchet MS"/>
              </a:rPr>
              <a:t>Fahad ALHARTHI </a:t>
            </a:r>
            <a:r>
              <a:rPr lang="fr-FR" sz="450" baseline="30000">
                <a:solidFill>
                  <a:srgbClr val="00294B"/>
                </a:solidFill>
                <a:latin typeface="Trebuchet MS"/>
              </a:rPr>
              <a:t>1</a:t>
            </a:r>
            <a:endParaRPr sz="1000"/>
          </a:p>
          <a:p>
            <a:pPr algn="ctr" defTabSz="428227">
              <a:lnSpc>
                <a:spcPct val="90000"/>
              </a:lnSpc>
              <a:spcAft>
                <a:spcPts val="227"/>
              </a:spcAft>
              <a:defRPr/>
            </a:pPr>
            <a:r>
              <a:rPr lang="fr-FR" sz="450">
                <a:solidFill>
                  <a:srgbClr val="00294B"/>
                </a:solidFill>
                <a:latin typeface="Trebuchet MS"/>
              </a:rPr>
              <a:t>Iryna CHAIKOVSKA</a:t>
            </a:r>
            <a:endParaRPr sz="1000"/>
          </a:p>
          <a:p>
            <a:pPr algn="ctr" defTabSz="428227">
              <a:lnSpc>
                <a:spcPct val="90000"/>
              </a:lnSpc>
              <a:spcAft>
                <a:spcPts val="227"/>
              </a:spcAft>
              <a:defRPr/>
            </a:pPr>
            <a:r>
              <a:rPr lang="fr-FR" sz="450">
                <a:solidFill>
                  <a:srgbClr val="00294B"/>
                </a:solidFill>
                <a:latin typeface="Trebuchet MS"/>
              </a:rPr>
              <a:t>Sophie CHANCÉ</a:t>
            </a:r>
            <a:endParaRPr sz="1000"/>
          </a:p>
          <a:p>
            <a:pPr algn="ctr" defTabSz="428227">
              <a:lnSpc>
                <a:spcPct val="90000"/>
              </a:lnSpc>
              <a:spcAft>
                <a:spcPts val="227"/>
              </a:spcAft>
              <a:defRPr/>
            </a:pPr>
            <a:r>
              <a:rPr lang="fr-FR" sz="450">
                <a:solidFill>
                  <a:srgbClr val="00294B"/>
                </a:solidFill>
                <a:latin typeface="Trebuchet MS"/>
              </a:rPr>
              <a:t>Mohamed EL KHALDI</a:t>
            </a:r>
            <a:endParaRPr sz="1000"/>
          </a:p>
          <a:p>
            <a:pPr algn="ctr" defTabSz="428227">
              <a:lnSpc>
                <a:spcPct val="90000"/>
              </a:lnSpc>
              <a:spcAft>
                <a:spcPts val="227"/>
              </a:spcAft>
              <a:defRPr/>
            </a:pPr>
            <a:r>
              <a:rPr lang="fr-FR" sz="450">
                <a:solidFill>
                  <a:srgbClr val="00294B"/>
                </a:solidFill>
                <a:latin typeface="Trebuchet MS"/>
              </a:rPr>
              <a:t>Said ESSABAA</a:t>
            </a:r>
            <a:endParaRPr sz="1000"/>
          </a:p>
          <a:p>
            <a:pPr algn="ctr" defTabSz="428227">
              <a:lnSpc>
                <a:spcPct val="90000"/>
              </a:lnSpc>
              <a:spcAft>
                <a:spcPts val="227"/>
              </a:spcAft>
              <a:defRPr/>
            </a:pPr>
            <a:r>
              <a:rPr lang="fr-FR" sz="450">
                <a:solidFill>
                  <a:srgbClr val="00294B"/>
                </a:solidFill>
                <a:latin typeface="Trebuchet MS"/>
              </a:rPr>
              <a:t>Oleksyi FOMIN </a:t>
            </a:r>
            <a:r>
              <a:rPr lang="fr-FR" sz="450" baseline="30000">
                <a:solidFill>
                  <a:srgbClr val="00294B"/>
                </a:solidFill>
                <a:latin typeface="Trebuchet MS"/>
              </a:rPr>
              <a:t>2</a:t>
            </a:r>
            <a:endParaRPr sz="1000"/>
          </a:p>
          <a:p>
            <a:pPr algn="ctr" defTabSz="428227">
              <a:lnSpc>
                <a:spcPct val="90000"/>
              </a:lnSpc>
              <a:spcAft>
                <a:spcPts val="227"/>
              </a:spcAft>
              <a:defRPr/>
            </a:pPr>
            <a:r>
              <a:rPr lang="fr-FR" sz="450">
                <a:solidFill>
                  <a:srgbClr val="00294B"/>
                </a:solidFill>
                <a:latin typeface="Trebuchet MS"/>
              </a:rPr>
              <a:t>Emanuel GOUTIERRE</a:t>
            </a:r>
            <a:endParaRPr lang="fr-FR" sz="450" baseline="30000">
              <a:solidFill>
                <a:srgbClr val="00294B"/>
              </a:solidFill>
              <a:highlight>
                <a:srgbClr val="FFFF00"/>
              </a:highlight>
              <a:latin typeface="Trebuchet MS"/>
            </a:endParaRPr>
          </a:p>
          <a:p>
            <a:pPr algn="ctr" defTabSz="428227">
              <a:lnSpc>
                <a:spcPct val="90000"/>
              </a:lnSpc>
              <a:spcAft>
                <a:spcPts val="227"/>
              </a:spcAft>
              <a:defRPr/>
            </a:pPr>
            <a:r>
              <a:rPr lang="fr-FR" sz="450">
                <a:solidFill>
                  <a:srgbClr val="00294B"/>
                </a:solidFill>
                <a:latin typeface="Trebuchet MS"/>
              </a:rPr>
              <a:t>Hayg GULER</a:t>
            </a:r>
            <a:endParaRPr sz="1000"/>
          </a:p>
          <a:p>
            <a:pPr algn="ctr" defTabSz="428227">
              <a:lnSpc>
                <a:spcPct val="90000"/>
              </a:lnSpc>
              <a:spcAft>
                <a:spcPts val="227"/>
              </a:spcAft>
              <a:defRPr/>
            </a:pPr>
            <a:r>
              <a:rPr lang="fr-FR" sz="450">
                <a:solidFill>
                  <a:srgbClr val="00294B"/>
                </a:solidFill>
                <a:latin typeface="Trebuchet MS"/>
              </a:rPr>
              <a:t>Coline GUYOT</a:t>
            </a:r>
            <a:r>
              <a:rPr lang="fr-FR" sz="450" baseline="30000">
                <a:solidFill>
                  <a:srgbClr val="00294B"/>
                </a:solidFill>
                <a:latin typeface="Trebuchet MS"/>
              </a:rPr>
              <a:t> 1</a:t>
            </a:r>
            <a:endParaRPr sz="1000"/>
          </a:p>
          <a:p>
            <a:pPr algn="ctr" defTabSz="428227">
              <a:lnSpc>
                <a:spcPct val="90000"/>
              </a:lnSpc>
              <a:spcAft>
                <a:spcPts val="227"/>
              </a:spcAft>
              <a:defRPr/>
            </a:pPr>
            <a:r>
              <a:rPr lang="fr-FR" sz="450">
                <a:solidFill>
                  <a:srgbClr val="00294B"/>
                </a:solidFill>
                <a:latin typeface="Trebuchet MS"/>
              </a:rPr>
              <a:t>Viacheslav KUBYTSKYI</a:t>
            </a:r>
            <a:endParaRPr sz="1000"/>
          </a:p>
          <a:p>
            <a:pPr algn="ctr" defTabSz="428227">
              <a:lnSpc>
                <a:spcPct val="90000"/>
              </a:lnSpc>
              <a:spcAft>
                <a:spcPts val="227"/>
              </a:spcAft>
              <a:defRPr/>
            </a:pPr>
            <a:r>
              <a:rPr lang="fr-FR" sz="450">
                <a:solidFill>
                  <a:srgbClr val="00294B"/>
                </a:solidFill>
                <a:latin typeface="Trebuchet MS"/>
              </a:rPr>
              <a:t>Hervé LEFORT</a:t>
            </a:r>
            <a:endParaRPr sz="1000"/>
          </a:p>
          <a:p>
            <a:pPr algn="ctr" defTabSz="428227">
              <a:lnSpc>
                <a:spcPct val="90000"/>
              </a:lnSpc>
              <a:spcAft>
                <a:spcPts val="227"/>
              </a:spcAft>
              <a:defRPr/>
            </a:pPr>
            <a:r>
              <a:rPr lang="fr-FR" sz="450">
                <a:solidFill>
                  <a:srgbClr val="00294B"/>
                </a:solidFill>
                <a:latin typeface="Trebuchet MS"/>
              </a:rPr>
              <a:t>Amélia MAIA LEITE</a:t>
            </a:r>
            <a:endParaRPr sz="1000"/>
          </a:p>
          <a:p>
            <a:pPr algn="ctr" defTabSz="428227">
              <a:lnSpc>
                <a:spcPct val="90000"/>
              </a:lnSpc>
              <a:spcAft>
                <a:spcPts val="227"/>
              </a:spcAft>
              <a:defRPr/>
            </a:pPr>
            <a:r>
              <a:rPr lang="fr-FR" sz="450">
                <a:solidFill>
                  <a:srgbClr val="00294B"/>
                </a:solidFill>
                <a:latin typeface="Trebuchet MS"/>
              </a:rPr>
              <a:t>Julien MICHAUD</a:t>
            </a:r>
            <a:endParaRPr sz="1000"/>
          </a:p>
          <a:p>
            <a:pPr algn="ctr" defTabSz="428227">
              <a:lnSpc>
                <a:spcPct val="90000"/>
              </a:lnSpc>
              <a:spcAft>
                <a:spcPts val="227"/>
              </a:spcAft>
              <a:defRPr/>
            </a:pPr>
            <a:r>
              <a:rPr lang="fr-FR" sz="450">
                <a:solidFill>
                  <a:srgbClr val="00294B"/>
                </a:solidFill>
                <a:latin typeface="Trebuchet MS"/>
              </a:rPr>
              <a:t>Enrique MINAYA RAMIREZ</a:t>
            </a:r>
            <a:endParaRPr sz="1000"/>
          </a:p>
          <a:p>
            <a:pPr algn="ctr" defTabSz="428227">
              <a:lnSpc>
                <a:spcPct val="90000"/>
              </a:lnSpc>
              <a:spcAft>
                <a:spcPts val="227"/>
              </a:spcAft>
              <a:defRPr/>
            </a:pPr>
            <a:r>
              <a:rPr lang="fr-FR" sz="450">
                <a:solidFill>
                  <a:srgbClr val="00294B"/>
                </a:solidFill>
                <a:latin typeface="Trebuchet MS"/>
              </a:rPr>
              <a:t>Connor MONAGHAN </a:t>
            </a:r>
            <a:r>
              <a:rPr lang="fr-FR" sz="450" baseline="30000">
                <a:solidFill>
                  <a:srgbClr val="00294B"/>
                </a:solidFill>
                <a:latin typeface="Trebuchet MS"/>
              </a:rPr>
              <a:t>1</a:t>
            </a:r>
            <a:endParaRPr sz="1000"/>
          </a:p>
          <a:p>
            <a:pPr algn="ctr" defTabSz="428227">
              <a:lnSpc>
                <a:spcPct val="90000"/>
              </a:lnSpc>
              <a:spcAft>
                <a:spcPts val="227"/>
              </a:spcAft>
              <a:defRPr/>
            </a:pPr>
            <a:r>
              <a:rPr lang="fr-FR" sz="450">
                <a:solidFill>
                  <a:srgbClr val="00294B"/>
                </a:solidFill>
                <a:latin typeface="Trebuchet MS"/>
              </a:rPr>
              <a:t>Sophie MORARD </a:t>
            </a:r>
            <a:r>
              <a:rPr lang="fr-FR" sz="450" baseline="30000">
                <a:solidFill>
                  <a:srgbClr val="00294B"/>
                </a:solidFill>
                <a:latin typeface="Trebuchet MS"/>
              </a:rPr>
              <a:t>1</a:t>
            </a:r>
            <a:endParaRPr sz="1000"/>
          </a:p>
          <a:p>
            <a:pPr algn="ctr" defTabSz="428227">
              <a:lnSpc>
                <a:spcPct val="90000"/>
              </a:lnSpc>
              <a:spcAft>
                <a:spcPts val="227"/>
              </a:spcAft>
              <a:defRPr/>
            </a:pPr>
            <a:r>
              <a:rPr lang="fr-FR" sz="450">
                <a:solidFill>
                  <a:srgbClr val="00294B"/>
                </a:solidFill>
                <a:latin typeface="Trebuchet MS"/>
              </a:rPr>
              <a:t>Victor MYTROCHENKO</a:t>
            </a:r>
            <a:r>
              <a:rPr lang="fr-FR" sz="450" baseline="30000">
                <a:solidFill>
                  <a:srgbClr val="00294B"/>
                </a:solidFill>
                <a:latin typeface="Trebuchet MS"/>
              </a:rPr>
              <a:t> 2</a:t>
            </a:r>
            <a:endParaRPr sz="1000"/>
          </a:p>
          <a:p>
            <a:pPr algn="ctr" defTabSz="428227">
              <a:lnSpc>
                <a:spcPct val="90000"/>
              </a:lnSpc>
              <a:spcAft>
                <a:spcPts val="227"/>
              </a:spcAft>
              <a:defRPr/>
            </a:pPr>
            <a:r>
              <a:rPr lang="fr-FR" sz="450">
                <a:solidFill>
                  <a:srgbClr val="00294B"/>
                </a:solidFill>
                <a:latin typeface="Trebuchet MS"/>
              </a:rPr>
              <a:t>Guillaume SIMON </a:t>
            </a:r>
            <a:r>
              <a:rPr lang="fr-FR" sz="450" baseline="30000">
                <a:solidFill>
                  <a:srgbClr val="00294B"/>
                </a:solidFill>
                <a:latin typeface="Trebuchet MS"/>
              </a:rPr>
              <a:t>1</a:t>
            </a:r>
            <a:endParaRPr/>
          </a:p>
          <a:p>
            <a:pPr algn="ctr" defTabSz="428226">
              <a:lnSpc>
                <a:spcPct val="90000"/>
              </a:lnSpc>
              <a:spcAft>
                <a:spcPts val="226"/>
              </a:spcAft>
              <a:defRPr/>
            </a:pPr>
            <a:r>
              <a:rPr lang="fr-FR" sz="450">
                <a:solidFill>
                  <a:srgbClr val="00294B"/>
                </a:solidFill>
                <a:latin typeface="Trebuchet MS"/>
              </a:rPr>
              <a:t>Roxana SOOS</a:t>
            </a:r>
            <a:r>
              <a:rPr lang="fr-FR" sz="450" baseline="30000">
                <a:solidFill>
                  <a:srgbClr val="00294B"/>
                </a:solidFill>
                <a:latin typeface="Trebuchet MS"/>
                <a:ea typeface="Trebuchet MS"/>
                <a:cs typeface="Trebuchet MS"/>
              </a:rPr>
              <a:t>1</a:t>
            </a:r>
            <a:endParaRPr sz="1000"/>
          </a:p>
          <a:p>
            <a:pPr algn="ctr" defTabSz="428227">
              <a:lnSpc>
                <a:spcPct val="90000"/>
              </a:lnSpc>
              <a:spcAft>
                <a:spcPts val="227"/>
              </a:spcAft>
              <a:defRPr/>
            </a:pPr>
            <a:r>
              <a:rPr lang="fr-FR" sz="450">
                <a:solidFill>
                  <a:srgbClr val="00294B"/>
                </a:solidFill>
                <a:latin typeface="Trebuchet MS"/>
              </a:rPr>
              <a:t>Sandry WALLON</a:t>
            </a:r>
            <a:endParaRPr sz="1000"/>
          </a:p>
          <a:p>
            <a:pPr algn="ctr" defTabSz="428227">
              <a:lnSpc>
                <a:spcPct val="90000"/>
              </a:lnSpc>
              <a:spcAft>
                <a:spcPts val="227"/>
              </a:spcAft>
              <a:defRPr/>
            </a:pPr>
            <a:r>
              <a:rPr lang="fr-FR" sz="450">
                <a:solidFill>
                  <a:srgbClr val="00294B"/>
                </a:solidFill>
                <a:latin typeface="Trebuchet MS"/>
              </a:rPr>
              <a:t>Zhadong ZHANG </a:t>
            </a:r>
            <a:r>
              <a:rPr lang="fr-FR" sz="450" baseline="30000">
                <a:solidFill>
                  <a:srgbClr val="00294B"/>
                </a:solidFill>
                <a:latin typeface="Trebuchet MS"/>
              </a:rPr>
              <a:t>1</a:t>
            </a:r>
            <a:endParaRPr sz="1000"/>
          </a:p>
        </p:txBody>
      </p:sp>
      <p:sp>
        <p:nvSpPr>
          <p:cNvPr id="32" name="object 39"/>
          <p:cNvSpPr/>
          <p:nvPr/>
        </p:nvSpPr>
        <p:spPr bwMode="auto">
          <a:xfrm>
            <a:off x="5775000" y="2208267"/>
            <a:ext cx="954509" cy="1303093"/>
          </a:xfrm>
          <a:prstGeom prst="round2SameRect">
            <a:avLst>
              <a:gd name="adj1" fmla="val 7809"/>
              <a:gd name="adj2" fmla="val 0"/>
            </a:avLst>
          </a:prstGeom>
          <a:solidFill>
            <a:schemeClr val="bg1"/>
          </a:solidFill>
        </p:spPr>
        <p:txBody>
          <a:bodyPr wrap="square" lIns="0" tIns="61199" rIns="0" bIns="0" rtlCol="0" anchor="t"/>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spcBef>
                <a:spcPts val="340"/>
              </a:spcBef>
              <a:spcAft>
                <a:spcPts val="340"/>
              </a:spcAft>
              <a:defRPr/>
            </a:pPr>
            <a:r>
              <a:rPr lang="en-GB" sz="600" b="1" u="sng" spc="-5">
                <a:solidFill>
                  <a:srgbClr val="00294B"/>
                </a:solidFill>
                <a:latin typeface="Trebuchet MS"/>
                <a:cs typeface="Trebuchet MS"/>
              </a:rPr>
              <a:t>Equipe MAVERICS</a:t>
            </a:r>
            <a:endParaRPr sz="1000"/>
          </a:p>
          <a:p>
            <a:pPr algn="ctr" defTabSz="428227">
              <a:lnSpc>
                <a:spcPct val="90000"/>
              </a:lnSpc>
              <a:spcAft>
                <a:spcPts val="227"/>
              </a:spcAft>
              <a:defRPr/>
            </a:pPr>
            <a:r>
              <a:rPr lang="en-GB" sz="450" b="1">
                <a:solidFill>
                  <a:srgbClr val="00294B"/>
                </a:solidFill>
                <a:latin typeface="Trebuchet MS"/>
              </a:rPr>
              <a:t>Resp : </a:t>
            </a:r>
            <a:r>
              <a:rPr lang="en-GB" sz="450">
                <a:solidFill>
                  <a:srgbClr val="00294B"/>
                </a:solidFill>
                <a:latin typeface="Trebuchet MS"/>
              </a:rPr>
              <a:t>Gaël SATTONNAY *</a:t>
            </a:r>
            <a:endParaRPr sz="1000"/>
          </a:p>
          <a:p>
            <a:pPr algn="ctr" defTabSz="428227">
              <a:lnSpc>
                <a:spcPct val="90000"/>
              </a:lnSpc>
              <a:spcAft>
                <a:spcPts val="227"/>
              </a:spcAft>
              <a:defRPr/>
            </a:pPr>
            <a:endParaRPr lang="en-GB" sz="450">
              <a:solidFill>
                <a:srgbClr val="00294B"/>
              </a:solidFill>
              <a:latin typeface="Trebuchet MS"/>
            </a:endParaRPr>
          </a:p>
          <a:p>
            <a:pPr algn="ctr" defTabSz="428227">
              <a:lnSpc>
                <a:spcPct val="90000"/>
              </a:lnSpc>
              <a:spcAft>
                <a:spcPts val="227"/>
              </a:spcAft>
              <a:defRPr/>
            </a:pPr>
            <a:r>
              <a:rPr lang="en-GB" sz="450">
                <a:solidFill>
                  <a:srgbClr val="00294B"/>
                </a:solidFill>
                <a:latin typeface="Trebuchet MS"/>
              </a:rPr>
              <a:t>Suheyla BILGEN</a:t>
            </a:r>
            <a:endParaRPr sz="1000"/>
          </a:p>
          <a:p>
            <a:pPr algn="ctr" defTabSz="428227">
              <a:lnSpc>
                <a:spcPct val="90000"/>
              </a:lnSpc>
              <a:spcAft>
                <a:spcPts val="227"/>
              </a:spcAft>
              <a:defRPr/>
            </a:pPr>
            <a:r>
              <a:rPr lang="fr-FR" sz="450">
                <a:solidFill>
                  <a:srgbClr val="00294B"/>
                </a:solidFill>
                <a:latin typeface="Trebuchet MS"/>
                <a:ea typeface="Trebuchet MS"/>
                <a:cs typeface="Trebuchet MS"/>
              </a:rPr>
              <a:t>Chahinez BOUTELAA </a:t>
            </a:r>
            <a:r>
              <a:rPr lang="fr-FR" sz="450" baseline="30000">
                <a:solidFill>
                  <a:srgbClr val="00294B"/>
                </a:solidFill>
                <a:latin typeface="Trebuchet MS"/>
                <a:ea typeface="Trebuchet MS"/>
                <a:cs typeface="Trebuchet MS"/>
              </a:rPr>
              <a:t>3</a:t>
            </a:r>
            <a:r>
              <a:rPr lang="en-GB" sz="450">
                <a:solidFill>
                  <a:srgbClr val="00294B"/>
                </a:solidFill>
                <a:latin typeface="Trebuchet MS"/>
                <a:ea typeface="Trebuchet MS"/>
                <a:cs typeface="Trebuchet MS"/>
              </a:rPr>
              <a:t> </a:t>
            </a:r>
            <a:endParaRPr lang="en-GB" sz="450" baseline="30000">
              <a:solidFill>
                <a:srgbClr val="00294B"/>
              </a:solidFill>
              <a:latin typeface="Trebuchet MS"/>
            </a:endParaRPr>
          </a:p>
          <a:p>
            <a:pPr algn="ctr" defTabSz="428227">
              <a:lnSpc>
                <a:spcPct val="90000"/>
              </a:lnSpc>
              <a:spcAft>
                <a:spcPts val="227"/>
              </a:spcAft>
              <a:defRPr/>
            </a:pPr>
            <a:r>
              <a:rPr lang="en-GB" sz="450">
                <a:solidFill>
                  <a:srgbClr val="00294B"/>
                </a:solidFill>
                <a:latin typeface="Trebuchet MS"/>
              </a:rPr>
              <a:t>Camille CHENEY </a:t>
            </a:r>
            <a:r>
              <a:rPr lang="en-GB" sz="450" baseline="30000">
                <a:solidFill>
                  <a:srgbClr val="00294B"/>
                </a:solidFill>
                <a:latin typeface="Trebuchet MS"/>
              </a:rPr>
              <a:t>1</a:t>
            </a:r>
            <a:endParaRPr sz="1000"/>
          </a:p>
          <a:p>
            <a:pPr algn="ctr" defTabSz="428227">
              <a:lnSpc>
                <a:spcPct val="90000"/>
              </a:lnSpc>
              <a:spcAft>
                <a:spcPts val="227"/>
              </a:spcAft>
              <a:defRPr/>
            </a:pPr>
            <a:r>
              <a:rPr lang="en-GB" sz="450">
                <a:solidFill>
                  <a:srgbClr val="00294B"/>
                </a:solidFill>
                <a:latin typeface="Trebuchet MS"/>
              </a:rPr>
              <a:t>Laura DIEBOLD </a:t>
            </a:r>
            <a:r>
              <a:rPr lang="en-GB" sz="450" baseline="30000">
                <a:solidFill>
                  <a:srgbClr val="00294B"/>
                </a:solidFill>
                <a:latin typeface="Trebuchet MS"/>
              </a:rPr>
              <a:t>2</a:t>
            </a:r>
            <a:endParaRPr sz="1000"/>
          </a:p>
          <a:p>
            <a:pPr algn="ctr" defTabSz="428227">
              <a:lnSpc>
                <a:spcPct val="90000"/>
              </a:lnSpc>
              <a:spcAft>
                <a:spcPts val="227"/>
              </a:spcAft>
              <a:defRPr/>
            </a:pPr>
            <a:r>
              <a:rPr lang="en-GB" sz="450">
                <a:solidFill>
                  <a:srgbClr val="00294B"/>
                </a:solidFill>
                <a:latin typeface="Trebuchet MS"/>
              </a:rPr>
              <a:t>Mohammed FOUAIDY</a:t>
            </a:r>
            <a:endParaRPr sz="1000"/>
          </a:p>
          <a:p>
            <a:pPr algn="ctr" defTabSz="428227">
              <a:lnSpc>
                <a:spcPct val="90000"/>
              </a:lnSpc>
              <a:spcAft>
                <a:spcPts val="227"/>
              </a:spcAft>
              <a:defRPr/>
            </a:pPr>
            <a:r>
              <a:rPr lang="en-GB" sz="450">
                <a:solidFill>
                  <a:srgbClr val="00294B"/>
                </a:solidFill>
                <a:latin typeface="Trebuchet MS"/>
              </a:rPr>
              <a:t>David LONGUEVERGNE</a:t>
            </a:r>
            <a:endParaRPr sz="1000"/>
          </a:p>
          <a:p>
            <a:pPr algn="ctr" defTabSz="428227">
              <a:lnSpc>
                <a:spcPct val="90000"/>
              </a:lnSpc>
              <a:spcAft>
                <a:spcPts val="227"/>
              </a:spcAft>
              <a:defRPr/>
            </a:pPr>
            <a:r>
              <a:rPr lang="en-GB" sz="450">
                <a:solidFill>
                  <a:srgbClr val="00294B"/>
                </a:solidFill>
                <a:latin typeface="Trebuchet MS"/>
              </a:rPr>
              <a:t>Guillaume MARTINET</a:t>
            </a:r>
            <a:endParaRPr sz="1000"/>
          </a:p>
          <a:p>
            <a:pPr algn="ctr" defTabSz="428227">
              <a:lnSpc>
                <a:spcPct val="90000"/>
              </a:lnSpc>
              <a:spcAft>
                <a:spcPts val="227"/>
              </a:spcAft>
              <a:defRPr/>
            </a:pPr>
            <a:r>
              <a:rPr lang="en-GB" sz="450">
                <a:solidFill>
                  <a:srgbClr val="00294B"/>
                </a:solidFill>
                <a:latin typeface="Trebuchet MS"/>
              </a:rPr>
              <a:t>Bruno MERCIER</a:t>
            </a:r>
            <a:endParaRPr sz="1000"/>
          </a:p>
          <a:p>
            <a:pPr algn="ctr" defTabSz="428227">
              <a:lnSpc>
                <a:spcPct val="90000"/>
              </a:lnSpc>
              <a:spcAft>
                <a:spcPts val="227"/>
              </a:spcAft>
              <a:defRPr/>
            </a:pPr>
            <a:r>
              <a:rPr lang="fr-FR" sz="450">
                <a:solidFill>
                  <a:srgbClr val="00294B"/>
                </a:solidFill>
                <a:latin typeface="Trebuchet MS"/>
              </a:rPr>
              <a:t>Randy OLLIER </a:t>
            </a:r>
            <a:r>
              <a:rPr lang="fr-FR" sz="450" baseline="30000">
                <a:solidFill>
                  <a:srgbClr val="00294B"/>
                </a:solidFill>
                <a:latin typeface="Trebuchet MS"/>
              </a:rPr>
              <a:t>2</a:t>
            </a:r>
            <a:endParaRPr lang="en-GB" sz="450">
              <a:solidFill>
                <a:srgbClr val="00294B"/>
              </a:solidFill>
              <a:latin typeface="Trebuchet MS"/>
            </a:endParaRPr>
          </a:p>
          <a:p>
            <a:pPr algn="ctr" defTabSz="428227">
              <a:lnSpc>
                <a:spcPct val="90000"/>
              </a:lnSpc>
              <a:spcAft>
                <a:spcPts val="227"/>
              </a:spcAft>
              <a:defRPr/>
            </a:pPr>
            <a:r>
              <a:rPr lang="en-GB" sz="450">
                <a:solidFill>
                  <a:srgbClr val="00294B"/>
                </a:solidFill>
                <a:latin typeface="Trebuchet MS"/>
              </a:rPr>
              <a:t>Yanis PISI </a:t>
            </a:r>
            <a:r>
              <a:rPr lang="en-GB" sz="450" baseline="30000">
                <a:solidFill>
                  <a:srgbClr val="00294B"/>
                </a:solidFill>
                <a:latin typeface="Trebuchet MS"/>
              </a:rPr>
              <a:t>1</a:t>
            </a:r>
            <a:endParaRPr sz="1000"/>
          </a:p>
          <a:p>
            <a:pPr algn="ctr" defTabSz="428227">
              <a:lnSpc>
                <a:spcPct val="90000"/>
              </a:lnSpc>
              <a:defRPr/>
            </a:pPr>
            <a:endParaRPr lang="en-GB" sz="550"/>
          </a:p>
          <a:p>
            <a:pPr algn="ctr" defTabSz="428227">
              <a:lnSpc>
                <a:spcPct val="90000"/>
              </a:lnSpc>
              <a:defRPr/>
            </a:pPr>
            <a:endParaRPr lang="fr-FR" sz="550"/>
          </a:p>
          <a:p>
            <a:pPr marL="720" algn="ctr">
              <a:spcBef>
                <a:spcPts val="170"/>
              </a:spcBef>
              <a:spcAft>
                <a:spcPts val="340"/>
              </a:spcAft>
              <a:defRPr/>
            </a:pPr>
            <a:endParaRPr lang="fr-FR" sz="450" spc="-9">
              <a:solidFill>
                <a:srgbClr val="00294B"/>
              </a:solidFill>
              <a:latin typeface="Trebuchet MS"/>
              <a:cs typeface="Trebuchet MS"/>
            </a:endParaRPr>
          </a:p>
          <a:p>
            <a:pPr marL="720" algn="ctr">
              <a:spcBef>
                <a:spcPts val="170"/>
              </a:spcBef>
              <a:spcAft>
                <a:spcPts val="340"/>
              </a:spcAft>
              <a:defRPr/>
            </a:pPr>
            <a:endParaRPr lang="fr-FR" sz="450" b="1">
              <a:ln w="0">
                <a:noFill/>
              </a:ln>
              <a:solidFill>
                <a:srgbClr val="00294B"/>
              </a:solidFill>
              <a:latin typeface="Trebuchet MS"/>
              <a:cs typeface="Trebuchet MS"/>
            </a:endParaRPr>
          </a:p>
        </p:txBody>
      </p:sp>
      <p:sp>
        <p:nvSpPr>
          <p:cNvPr id="33" name="object 39"/>
          <p:cNvSpPr/>
          <p:nvPr/>
        </p:nvSpPr>
        <p:spPr bwMode="auto">
          <a:xfrm>
            <a:off x="6793100" y="2208267"/>
            <a:ext cx="895343" cy="1303093"/>
          </a:xfrm>
          <a:prstGeom prst="round2SameRect">
            <a:avLst>
              <a:gd name="adj1" fmla="val 7455"/>
              <a:gd name="adj2" fmla="val 0"/>
            </a:avLst>
          </a:prstGeom>
          <a:solidFill>
            <a:schemeClr val="bg1"/>
          </a:solidFill>
        </p:spPr>
        <p:txBody>
          <a:bodyPr wrap="square" lIns="0" tIns="61199" rIns="0" bIns="0" rtlCol="0" anchor="t"/>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spcBef>
                <a:spcPts val="340"/>
              </a:spcBef>
              <a:spcAft>
                <a:spcPts val="340"/>
              </a:spcAft>
              <a:defRPr/>
            </a:pPr>
            <a:r>
              <a:rPr lang="en-GB" sz="600" b="1" u="sng" spc="-5">
                <a:solidFill>
                  <a:srgbClr val="00294B"/>
                </a:solidFill>
                <a:latin typeface="Trebuchet MS"/>
                <a:cs typeface="Trebuchet MS"/>
              </a:rPr>
              <a:t>Service CRYO</a:t>
            </a:r>
            <a:endParaRPr sz="1000"/>
          </a:p>
          <a:p>
            <a:pPr algn="ctr" defTabSz="403037">
              <a:lnSpc>
                <a:spcPct val="90000"/>
              </a:lnSpc>
              <a:spcAft>
                <a:spcPts val="227"/>
              </a:spcAft>
              <a:defRPr/>
            </a:pPr>
            <a:r>
              <a:rPr lang="en-GB" sz="450" b="1">
                <a:solidFill>
                  <a:srgbClr val="00294B"/>
                </a:solidFill>
                <a:latin typeface="Trebuchet MS"/>
              </a:rPr>
              <a:t>Resp </a:t>
            </a:r>
            <a:r>
              <a:rPr lang="en-GB" sz="450">
                <a:solidFill>
                  <a:srgbClr val="00294B"/>
                </a:solidFill>
                <a:latin typeface="Trebuchet MS"/>
              </a:rPr>
              <a:t>: Patxi DUTHIL *</a:t>
            </a:r>
            <a:endParaRPr sz="1000"/>
          </a:p>
          <a:p>
            <a:pPr algn="ctr" defTabSz="428227">
              <a:lnSpc>
                <a:spcPct val="90000"/>
              </a:lnSpc>
              <a:spcBef>
                <a:spcPts val="680"/>
              </a:spcBef>
              <a:defRPr/>
            </a:pPr>
            <a:r>
              <a:rPr lang="en-GB" sz="450">
                <a:solidFill>
                  <a:srgbClr val="00294B"/>
                </a:solidFill>
                <a:latin typeface="Trebuchet MS"/>
              </a:rPr>
              <a:t>Frédéric CHATELET </a:t>
            </a:r>
            <a:endParaRPr lang="en-GB" sz="450" baseline="30000">
              <a:solidFill>
                <a:srgbClr val="00294B"/>
              </a:solidFill>
              <a:latin typeface="Trebuchet MS"/>
            </a:endParaRPr>
          </a:p>
          <a:p>
            <a:pPr algn="ctr" defTabSz="428227">
              <a:lnSpc>
                <a:spcPct val="90000"/>
              </a:lnSpc>
              <a:spcAft>
                <a:spcPts val="227"/>
              </a:spcAft>
              <a:defRPr/>
            </a:pPr>
            <a:r>
              <a:rPr lang="en-GB" sz="450">
                <a:solidFill>
                  <a:srgbClr val="00294B"/>
                </a:solidFill>
                <a:latin typeface="Trebuchet MS"/>
              </a:rPr>
              <a:t>François GALET</a:t>
            </a:r>
            <a:endParaRPr sz="1000"/>
          </a:p>
          <a:p>
            <a:pPr algn="ctr" defTabSz="428227">
              <a:lnSpc>
                <a:spcPct val="90000"/>
              </a:lnSpc>
              <a:spcAft>
                <a:spcPts val="227"/>
              </a:spcAft>
              <a:defRPr/>
            </a:pPr>
            <a:r>
              <a:rPr lang="en-GB" sz="450">
                <a:solidFill>
                  <a:srgbClr val="00294B"/>
                </a:solidFill>
                <a:latin typeface="Trebuchet MS"/>
              </a:rPr>
              <a:t>Hui Min GASSOT</a:t>
            </a:r>
            <a:endParaRPr sz="1000"/>
          </a:p>
          <a:p>
            <a:pPr algn="ctr" defTabSz="428227">
              <a:lnSpc>
                <a:spcPct val="90000"/>
              </a:lnSpc>
              <a:spcAft>
                <a:spcPts val="227"/>
              </a:spcAft>
              <a:defRPr/>
            </a:pPr>
            <a:r>
              <a:rPr lang="en-GB" sz="450">
                <a:solidFill>
                  <a:srgbClr val="00294B"/>
                </a:solidFill>
                <a:latin typeface="Trebuchet MS"/>
              </a:rPr>
              <a:t>David LE DREAN</a:t>
            </a:r>
            <a:endParaRPr sz="1000"/>
          </a:p>
          <a:p>
            <a:pPr algn="ctr" defTabSz="428227">
              <a:lnSpc>
                <a:spcPct val="90000"/>
              </a:lnSpc>
              <a:spcAft>
                <a:spcPts val="227"/>
              </a:spcAft>
              <a:defRPr/>
            </a:pPr>
            <a:r>
              <a:rPr lang="en-GB" sz="450">
                <a:solidFill>
                  <a:srgbClr val="00294B"/>
                </a:solidFill>
                <a:latin typeface="Trebuchet MS"/>
              </a:rPr>
              <a:t>Guillaume MAVILLA</a:t>
            </a:r>
            <a:endParaRPr sz="1000"/>
          </a:p>
          <a:p>
            <a:pPr algn="ctr" defTabSz="428227">
              <a:lnSpc>
                <a:spcPct val="90000"/>
              </a:lnSpc>
              <a:spcAft>
                <a:spcPts val="227"/>
              </a:spcAft>
              <a:defRPr/>
            </a:pPr>
            <a:r>
              <a:rPr lang="en-GB" sz="450">
                <a:solidFill>
                  <a:srgbClr val="00294B"/>
                </a:solidFill>
                <a:latin typeface="Trebuchet MS"/>
              </a:rPr>
              <a:t>Matthieu PIERENS</a:t>
            </a:r>
            <a:endParaRPr sz="1000"/>
          </a:p>
          <a:p>
            <a:pPr algn="ctr" defTabSz="428227">
              <a:lnSpc>
                <a:spcPct val="90000"/>
              </a:lnSpc>
              <a:spcAft>
                <a:spcPts val="227"/>
              </a:spcAft>
              <a:defRPr/>
            </a:pPr>
            <a:r>
              <a:rPr lang="en-GB" sz="450">
                <a:solidFill>
                  <a:srgbClr val="00294B"/>
                </a:solidFill>
                <a:latin typeface="Trebuchet MS"/>
              </a:rPr>
              <a:t>Hervé SAUGNAC</a:t>
            </a:r>
            <a:endParaRPr sz="1000"/>
          </a:p>
          <a:p>
            <a:pPr algn="ctr" defTabSz="428227">
              <a:lnSpc>
                <a:spcPct val="90000"/>
              </a:lnSpc>
              <a:spcAft>
                <a:spcPts val="227"/>
              </a:spcAft>
              <a:defRPr/>
            </a:pPr>
            <a:r>
              <a:rPr lang="en-GB" sz="450">
                <a:solidFill>
                  <a:srgbClr val="00294B"/>
                </a:solidFill>
                <a:latin typeface="Trebuchet MS"/>
              </a:rPr>
              <a:t>Rémy THOËR</a:t>
            </a:r>
            <a:endParaRPr lang="en-GB" sz="450" baseline="30000">
              <a:solidFill>
                <a:srgbClr val="00294B"/>
              </a:solidFill>
              <a:latin typeface="Trebuchet MS"/>
            </a:endParaRPr>
          </a:p>
          <a:p>
            <a:pPr algn="ctr" defTabSz="428227">
              <a:lnSpc>
                <a:spcPct val="90000"/>
              </a:lnSpc>
              <a:spcAft>
                <a:spcPts val="227"/>
              </a:spcAft>
              <a:defRPr/>
            </a:pPr>
            <a:endParaRPr lang="en-GB" sz="450">
              <a:solidFill>
                <a:srgbClr val="00294B"/>
              </a:solidFill>
              <a:latin typeface="Trebuchet MS"/>
            </a:endParaRPr>
          </a:p>
          <a:p>
            <a:pPr algn="ctr" defTabSz="403037">
              <a:lnSpc>
                <a:spcPct val="90000"/>
              </a:lnSpc>
              <a:defRPr/>
            </a:pPr>
            <a:endParaRPr lang="en-GB" sz="550"/>
          </a:p>
          <a:p>
            <a:pPr algn="ctr" defTabSz="428227">
              <a:lnSpc>
                <a:spcPct val="90000"/>
              </a:lnSpc>
              <a:defRPr/>
            </a:pPr>
            <a:endParaRPr lang="fr-FR" sz="550"/>
          </a:p>
          <a:p>
            <a:pPr marL="720" algn="ctr">
              <a:spcBef>
                <a:spcPts val="170"/>
              </a:spcBef>
              <a:spcAft>
                <a:spcPts val="340"/>
              </a:spcAft>
              <a:defRPr/>
            </a:pPr>
            <a:endParaRPr lang="fr-FR" sz="450" spc="-9">
              <a:solidFill>
                <a:srgbClr val="00294B"/>
              </a:solidFill>
              <a:latin typeface="Trebuchet MS"/>
              <a:cs typeface="Trebuchet MS"/>
            </a:endParaRPr>
          </a:p>
          <a:p>
            <a:pPr marL="720" algn="ctr">
              <a:spcBef>
                <a:spcPts val="170"/>
              </a:spcBef>
              <a:spcAft>
                <a:spcPts val="340"/>
              </a:spcAft>
              <a:defRPr/>
            </a:pPr>
            <a:endParaRPr lang="fr-FR" sz="450" b="1">
              <a:ln w="0">
                <a:noFill/>
              </a:ln>
              <a:solidFill>
                <a:srgbClr val="00294B"/>
              </a:solidFill>
              <a:latin typeface="Trebuchet MS"/>
              <a:cs typeface="Trebuchet MS"/>
            </a:endParaRPr>
          </a:p>
        </p:txBody>
      </p:sp>
      <p:sp>
        <p:nvSpPr>
          <p:cNvPr id="34" name="object 71"/>
          <p:cNvSpPr/>
          <p:nvPr/>
        </p:nvSpPr>
        <p:spPr bwMode="auto">
          <a:xfrm>
            <a:off x="5775000" y="3592568"/>
            <a:ext cx="1913444" cy="624351"/>
          </a:xfrm>
          <a:prstGeom prst="round2SameRect">
            <a:avLst>
              <a:gd name="adj1" fmla="val 0"/>
              <a:gd name="adj2" fmla="val 17329"/>
            </a:avLst>
          </a:prstGeom>
          <a:solidFill>
            <a:schemeClr val="accent5">
              <a:lumMod val="20000"/>
              <a:lumOff val="80000"/>
            </a:schemeClr>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spcBef>
                <a:spcPts val="340"/>
              </a:spcBef>
              <a:spcAft>
                <a:spcPts val="340"/>
              </a:spcAft>
              <a:defRPr/>
            </a:pPr>
            <a:r>
              <a:rPr lang="fr-FR" sz="600" b="1" u="sng" spc="-5">
                <a:solidFill>
                  <a:srgbClr val="00294B"/>
                </a:solidFill>
                <a:latin typeface="Trebuchet MS"/>
                <a:cs typeface="Trebuchet MS"/>
              </a:rPr>
              <a:t>Plateforme Vide et Surface</a:t>
            </a:r>
            <a:endParaRPr sz="1000"/>
          </a:p>
          <a:p>
            <a:pPr algn="ctr" defTabSz="403037">
              <a:lnSpc>
                <a:spcPct val="90000"/>
              </a:lnSpc>
              <a:spcAft>
                <a:spcPts val="227"/>
              </a:spcAft>
              <a:defRPr/>
            </a:pPr>
            <a:r>
              <a:rPr lang="en-GB" sz="450" b="1">
                <a:solidFill>
                  <a:srgbClr val="00294B"/>
                </a:solidFill>
                <a:latin typeface="Trebuchet MS"/>
              </a:rPr>
              <a:t>Resp: </a:t>
            </a:r>
            <a:r>
              <a:rPr lang="en-GB" sz="450">
                <a:solidFill>
                  <a:srgbClr val="00294B"/>
                </a:solidFill>
                <a:latin typeface="Trebuchet MS"/>
              </a:rPr>
              <a:t>Bruno MERCIER*</a:t>
            </a:r>
            <a:endParaRPr sz="1000"/>
          </a:p>
          <a:p>
            <a:pPr algn="ctr" defTabSz="403037">
              <a:lnSpc>
                <a:spcPct val="90000"/>
              </a:lnSpc>
              <a:spcAft>
                <a:spcPts val="227"/>
              </a:spcAft>
              <a:defRPr/>
            </a:pPr>
            <a:endParaRPr lang="fr-FR" sz="450">
              <a:solidFill>
                <a:srgbClr val="000000"/>
              </a:solidFill>
              <a:latin typeface="Helvetica"/>
            </a:endParaRPr>
          </a:p>
          <a:p>
            <a:pPr algn="ctr" defTabSz="428227">
              <a:lnSpc>
                <a:spcPct val="90000"/>
              </a:lnSpc>
              <a:spcAft>
                <a:spcPts val="227"/>
              </a:spcAft>
              <a:defRPr/>
            </a:pPr>
            <a:r>
              <a:rPr lang="fr-FR" sz="450">
                <a:solidFill>
                  <a:srgbClr val="00294B"/>
                </a:solidFill>
                <a:latin typeface="Trebuchet MS"/>
              </a:rPr>
              <a:t>Thibaut GÉRARDIN</a:t>
            </a:r>
            <a:endParaRPr lang="en-GB" sz="450">
              <a:solidFill>
                <a:srgbClr val="00294B"/>
              </a:solidFill>
              <a:latin typeface="Trebuchet MS"/>
            </a:endParaRPr>
          </a:p>
          <a:p>
            <a:pPr algn="ctr" defTabSz="428227">
              <a:lnSpc>
                <a:spcPct val="90000"/>
              </a:lnSpc>
              <a:spcAft>
                <a:spcPts val="227"/>
              </a:spcAft>
              <a:defRPr/>
            </a:pPr>
            <a:r>
              <a:rPr lang="en-GB" sz="450">
                <a:solidFill>
                  <a:srgbClr val="00294B"/>
                </a:solidFill>
                <a:latin typeface="Trebuchet MS"/>
              </a:rPr>
              <a:t>Eric MISTRETTA</a:t>
            </a:r>
            <a:endParaRPr sz="1000"/>
          </a:p>
          <a:p>
            <a:pPr algn="ctr" defTabSz="428227">
              <a:lnSpc>
                <a:spcPct val="90000"/>
              </a:lnSpc>
              <a:spcAft>
                <a:spcPts val="227"/>
              </a:spcAft>
              <a:defRPr/>
            </a:pPr>
            <a:r>
              <a:rPr lang="fr-FR" sz="450">
                <a:solidFill>
                  <a:srgbClr val="00294B"/>
                </a:solidFill>
                <a:latin typeface="Trebuchet MS"/>
              </a:rPr>
              <a:t>Jonathan YEMANE </a:t>
            </a:r>
            <a:r>
              <a:rPr lang="fr-FR" sz="450" baseline="30000">
                <a:solidFill>
                  <a:srgbClr val="00294B"/>
                </a:solidFill>
                <a:latin typeface="Trebuchet MS"/>
              </a:rPr>
              <a:t>2 </a:t>
            </a:r>
            <a:endParaRPr lang="fr-FR" sz="450">
              <a:solidFill>
                <a:srgbClr val="00294B"/>
              </a:solidFill>
              <a:latin typeface="Trebuchet MS"/>
            </a:endParaRPr>
          </a:p>
        </p:txBody>
      </p:sp>
      <p:sp>
        <p:nvSpPr>
          <p:cNvPr id="35" name="object 39"/>
          <p:cNvSpPr/>
          <p:nvPr/>
        </p:nvSpPr>
        <p:spPr bwMode="auto">
          <a:xfrm>
            <a:off x="7761246" y="2209515"/>
            <a:ext cx="1052508" cy="2050583"/>
          </a:xfrm>
          <a:prstGeom prst="roundRect">
            <a:avLst>
              <a:gd name="adj" fmla="val 6628"/>
            </a:avLst>
          </a:prstGeom>
          <a:solidFill>
            <a:schemeClr val="bg1"/>
          </a:solidFill>
        </p:spPr>
        <p:txBody>
          <a:bodyPr wrap="square" lIns="0" tIns="61199" rIns="0" bIns="0" rtlCol="0" anchor="t"/>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spcBef>
                <a:spcPts val="340"/>
              </a:spcBef>
              <a:spcAft>
                <a:spcPts val="340"/>
              </a:spcAft>
              <a:defRPr/>
            </a:pPr>
            <a:r>
              <a:rPr lang="en-GB" sz="600" b="1" u="sng" spc="-5">
                <a:solidFill>
                  <a:srgbClr val="00294B"/>
                </a:solidFill>
                <a:latin typeface="Trebuchet MS"/>
                <a:cs typeface="Trebuchet MS"/>
              </a:rPr>
              <a:t>Service RF</a:t>
            </a:r>
            <a:endParaRPr sz="1000"/>
          </a:p>
          <a:p>
            <a:pPr algn="ctr" defTabSz="403037">
              <a:lnSpc>
                <a:spcPct val="90000"/>
              </a:lnSpc>
              <a:spcAft>
                <a:spcPts val="227"/>
              </a:spcAft>
              <a:defRPr/>
            </a:pPr>
            <a:r>
              <a:rPr lang="en-GB" sz="450" b="1">
                <a:solidFill>
                  <a:srgbClr val="00294B"/>
                </a:solidFill>
                <a:latin typeface="Trebuchet MS"/>
              </a:rPr>
              <a:t>Resp : </a:t>
            </a:r>
            <a:r>
              <a:rPr lang="en-GB" sz="450">
                <a:solidFill>
                  <a:srgbClr val="00294B"/>
                </a:solidFill>
                <a:latin typeface="Trebuchet MS"/>
              </a:rPr>
              <a:t>Sidi Mohammed BEN ABDILLAH *</a:t>
            </a:r>
            <a:endParaRPr sz="1000"/>
          </a:p>
          <a:p>
            <a:pPr algn="ctr" defTabSz="428227">
              <a:lnSpc>
                <a:spcPct val="90000"/>
              </a:lnSpc>
              <a:spcAft>
                <a:spcPts val="227"/>
              </a:spcAft>
              <a:defRPr/>
            </a:pPr>
            <a:endParaRPr lang="en-GB" sz="450">
              <a:solidFill>
                <a:srgbClr val="00294B"/>
              </a:solidFill>
              <a:latin typeface="Trebuchet MS"/>
            </a:endParaRPr>
          </a:p>
          <a:p>
            <a:pPr algn="ctr" defTabSz="428227">
              <a:lnSpc>
                <a:spcPct val="90000"/>
              </a:lnSpc>
              <a:spcAft>
                <a:spcPts val="227"/>
              </a:spcAft>
              <a:defRPr/>
            </a:pPr>
            <a:r>
              <a:rPr lang="en-GB" sz="450">
                <a:solidFill>
                  <a:srgbClr val="00294B"/>
                </a:solidFill>
                <a:latin typeface="Trebuchet MS"/>
              </a:rPr>
              <a:t>Jean-Luc BABIGEON</a:t>
            </a:r>
            <a:endParaRPr sz="1000"/>
          </a:p>
          <a:p>
            <a:pPr algn="ctr" defTabSz="428227">
              <a:lnSpc>
                <a:spcPct val="90000"/>
              </a:lnSpc>
              <a:spcAft>
                <a:spcPts val="227"/>
              </a:spcAft>
              <a:defRPr/>
            </a:pPr>
            <a:r>
              <a:rPr lang="en-GB" sz="450">
                <a:solidFill>
                  <a:srgbClr val="00294B"/>
                </a:solidFill>
                <a:latin typeface="Trebuchet MS"/>
              </a:rPr>
              <a:t>Sylvain BERTHELOT</a:t>
            </a:r>
            <a:endParaRPr sz="1000"/>
          </a:p>
          <a:p>
            <a:pPr algn="ctr" defTabSz="428227">
              <a:lnSpc>
                <a:spcPct val="90000"/>
              </a:lnSpc>
              <a:spcAft>
                <a:spcPts val="227"/>
              </a:spcAft>
              <a:defRPr/>
            </a:pPr>
            <a:r>
              <a:rPr lang="en-GB" sz="450">
                <a:solidFill>
                  <a:srgbClr val="00294B"/>
                </a:solidFill>
                <a:latin typeface="Trebuchet MS"/>
              </a:rPr>
              <a:t>Jean-Noël CAYLA </a:t>
            </a:r>
            <a:endParaRPr sz="1000"/>
          </a:p>
          <a:p>
            <a:pPr algn="ctr" defTabSz="428227">
              <a:lnSpc>
                <a:spcPct val="90000"/>
              </a:lnSpc>
              <a:spcAft>
                <a:spcPts val="227"/>
              </a:spcAft>
              <a:defRPr/>
            </a:pPr>
            <a:r>
              <a:rPr lang="en-GB" sz="450">
                <a:solidFill>
                  <a:srgbClr val="00294B"/>
                </a:solidFill>
                <a:latin typeface="Trebuchet MS"/>
              </a:rPr>
              <a:t>Patricia DUCHESNE</a:t>
            </a:r>
            <a:endParaRPr sz="1000"/>
          </a:p>
          <a:p>
            <a:pPr algn="ctr" defTabSz="428227">
              <a:lnSpc>
                <a:spcPct val="90000"/>
              </a:lnSpc>
              <a:spcAft>
                <a:spcPts val="227"/>
              </a:spcAft>
              <a:defRPr/>
            </a:pPr>
            <a:r>
              <a:rPr lang="en-GB" sz="450">
                <a:solidFill>
                  <a:srgbClr val="00294B"/>
                </a:solidFill>
                <a:latin typeface="Trebuchet MS"/>
              </a:rPr>
              <a:t>Noureddine EL KAMCHI </a:t>
            </a:r>
            <a:endParaRPr sz="1000"/>
          </a:p>
          <a:p>
            <a:pPr algn="ctr" defTabSz="428227">
              <a:lnSpc>
                <a:spcPct val="90000"/>
              </a:lnSpc>
              <a:spcAft>
                <a:spcPts val="227"/>
              </a:spcAft>
              <a:defRPr/>
            </a:pPr>
            <a:r>
              <a:rPr lang="en-GB" sz="450">
                <a:solidFill>
                  <a:srgbClr val="00294B"/>
                </a:solidFill>
                <a:latin typeface="Trebuchet MS"/>
              </a:rPr>
              <a:t>Fabrice FOURNIER</a:t>
            </a:r>
            <a:endParaRPr sz="1000"/>
          </a:p>
          <a:p>
            <a:pPr algn="ctr" defTabSz="428227">
              <a:lnSpc>
                <a:spcPct val="90000"/>
              </a:lnSpc>
              <a:spcAft>
                <a:spcPts val="227"/>
              </a:spcAft>
              <a:defRPr/>
            </a:pPr>
            <a:r>
              <a:rPr lang="en-GB" sz="450">
                <a:solidFill>
                  <a:srgbClr val="00294B"/>
                </a:solidFill>
                <a:latin typeface="Trebuchet MS"/>
              </a:rPr>
              <a:t>Olivier FROSSARD</a:t>
            </a:r>
            <a:r>
              <a:rPr lang="en-GB" sz="450" baseline="30000">
                <a:solidFill>
                  <a:srgbClr val="00294B"/>
                </a:solidFill>
                <a:latin typeface="Trebuchet MS"/>
              </a:rPr>
              <a:t> </a:t>
            </a:r>
            <a:endParaRPr lang="en-GB" sz="450">
              <a:solidFill>
                <a:srgbClr val="00294B"/>
              </a:solidFill>
              <a:latin typeface="Trebuchet MS"/>
            </a:endParaRPr>
          </a:p>
          <a:p>
            <a:pPr algn="ctr" defTabSz="428227">
              <a:lnSpc>
                <a:spcPct val="90000"/>
              </a:lnSpc>
              <a:spcAft>
                <a:spcPts val="227"/>
              </a:spcAft>
              <a:defRPr/>
            </a:pPr>
            <a:r>
              <a:rPr lang="en-GB" sz="450">
                <a:solidFill>
                  <a:srgbClr val="00294B"/>
                </a:solidFill>
                <a:latin typeface="Trebuchet MS"/>
              </a:rPr>
              <a:t>Nicolas GANDOLFO</a:t>
            </a:r>
            <a:endParaRPr sz="1000"/>
          </a:p>
          <a:p>
            <a:pPr algn="ctr" defTabSz="428227">
              <a:lnSpc>
                <a:spcPct val="90000"/>
              </a:lnSpc>
              <a:spcAft>
                <a:spcPts val="227"/>
              </a:spcAft>
              <a:defRPr/>
            </a:pPr>
            <a:r>
              <a:rPr lang="en-GB" sz="450">
                <a:solidFill>
                  <a:srgbClr val="00294B"/>
                </a:solidFill>
                <a:latin typeface="Trebuchet MS"/>
              </a:rPr>
              <a:t>Lida Rabbi KORE</a:t>
            </a:r>
            <a:r>
              <a:rPr lang="en-GB" sz="450" baseline="30000">
                <a:solidFill>
                  <a:srgbClr val="00294B"/>
                </a:solidFill>
                <a:latin typeface="Trebuchet MS"/>
              </a:rPr>
              <a:t> 3  </a:t>
            </a:r>
            <a:endParaRPr sz="1000"/>
          </a:p>
          <a:p>
            <a:pPr algn="ctr" defTabSz="428227">
              <a:lnSpc>
                <a:spcPct val="90000"/>
              </a:lnSpc>
              <a:spcAft>
                <a:spcPts val="227"/>
              </a:spcAft>
              <a:defRPr/>
            </a:pPr>
            <a:r>
              <a:rPr lang="en-GB" sz="450">
                <a:solidFill>
                  <a:srgbClr val="00294B"/>
                </a:solidFill>
                <a:latin typeface="Trebuchet MS"/>
              </a:rPr>
              <a:t>Christophe JOLY</a:t>
            </a:r>
            <a:endParaRPr sz="1000"/>
          </a:p>
          <a:p>
            <a:pPr algn="ctr" defTabSz="428227">
              <a:lnSpc>
                <a:spcPct val="90000"/>
              </a:lnSpc>
              <a:spcAft>
                <a:spcPts val="227"/>
              </a:spcAft>
              <a:defRPr/>
            </a:pPr>
            <a:r>
              <a:rPr lang="en-GB" sz="450">
                <a:solidFill>
                  <a:srgbClr val="00294B"/>
                </a:solidFill>
                <a:latin typeface="Trebuchet MS"/>
              </a:rPr>
              <a:t>Pierre LEPERCQ</a:t>
            </a:r>
            <a:endParaRPr sz="1000"/>
          </a:p>
          <a:p>
            <a:pPr algn="ctr" defTabSz="428227">
              <a:lnSpc>
                <a:spcPct val="90000"/>
              </a:lnSpc>
              <a:spcAft>
                <a:spcPts val="227"/>
              </a:spcAft>
              <a:defRPr/>
            </a:pPr>
            <a:r>
              <a:rPr lang="en-GB" sz="450">
                <a:solidFill>
                  <a:srgbClr val="00294B"/>
                </a:solidFill>
                <a:latin typeface="Trebuchet MS"/>
              </a:rPr>
              <a:t>Akira MIYAZAKI</a:t>
            </a:r>
            <a:endParaRPr sz="1000"/>
          </a:p>
          <a:p>
            <a:pPr algn="ctr" defTabSz="428227">
              <a:lnSpc>
                <a:spcPct val="90000"/>
              </a:lnSpc>
              <a:spcAft>
                <a:spcPts val="227"/>
              </a:spcAft>
              <a:defRPr/>
            </a:pPr>
            <a:r>
              <a:rPr lang="en-GB" sz="450">
                <a:solidFill>
                  <a:srgbClr val="00294B"/>
                </a:solidFill>
                <a:latin typeface="Trebuchet MS"/>
              </a:rPr>
              <a:t>Maher OMEICH</a:t>
            </a:r>
            <a:endParaRPr sz="1000"/>
          </a:p>
          <a:p>
            <a:pPr algn="ctr" defTabSz="428227">
              <a:lnSpc>
                <a:spcPct val="90000"/>
              </a:lnSpc>
              <a:spcAft>
                <a:spcPts val="227"/>
              </a:spcAft>
              <a:defRPr/>
            </a:pPr>
            <a:r>
              <a:rPr lang="en-GB" sz="450">
                <a:solidFill>
                  <a:srgbClr val="00294B"/>
                </a:solidFill>
                <a:latin typeface="Trebuchet MS"/>
              </a:rPr>
              <a:t>Raphaël ROUX</a:t>
            </a:r>
            <a:endParaRPr sz="1000"/>
          </a:p>
          <a:p>
            <a:pPr algn="ctr" defTabSz="428227">
              <a:lnSpc>
                <a:spcPct val="90000"/>
              </a:lnSpc>
              <a:spcAft>
                <a:spcPts val="227"/>
              </a:spcAft>
              <a:defRPr/>
            </a:pPr>
            <a:r>
              <a:rPr lang="en-GB" sz="450">
                <a:solidFill>
                  <a:srgbClr val="00294B"/>
                </a:solidFill>
                <a:latin typeface="Trebuchet MS"/>
              </a:rPr>
              <a:t>Jean-François YANICHE</a:t>
            </a:r>
            <a:endParaRPr lang="en-GB" sz="550"/>
          </a:p>
          <a:p>
            <a:pPr marL="720" algn="ctr">
              <a:spcBef>
                <a:spcPts val="170"/>
              </a:spcBef>
              <a:spcAft>
                <a:spcPts val="340"/>
              </a:spcAft>
              <a:defRPr/>
            </a:pPr>
            <a:endParaRPr lang="fr-FR" sz="450" spc="-9">
              <a:solidFill>
                <a:srgbClr val="00294B"/>
              </a:solidFill>
              <a:latin typeface="Trebuchet MS"/>
              <a:cs typeface="Trebuchet MS"/>
            </a:endParaRPr>
          </a:p>
          <a:p>
            <a:pPr marL="720" algn="ctr">
              <a:spcBef>
                <a:spcPts val="170"/>
              </a:spcBef>
              <a:spcAft>
                <a:spcPts val="340"/>
              </a:spcAft>
              <a:defRPr/>
            </a:pPr>
            <a:endParaRPr lang="fr-FR" sz="450" b="1">
              <a:ln w="0">
                <a:noFill/>
              </a:ln>
              <a:solidFill>
                <a:srgbClr val="00294B"/>
              </a:solidFill>
              <a:latin typeface="Trebuchet MS"/>
              <a:cs typeface="Trebuchet MS"/>
            </a:endParaRPr>
          </a:p>
        </p:txBody>
      </p:sp>
      <p:sp>
        <p:nvSpPr>
          <p:cNvPr id="41" name="object 106"/>
          <p:cNvSpPr txBox="1"/>
          <p:nvPr/>
        </p:nvSpPr>
        <p:spPr bwMode="auto">
          <a:xfrm>
            <a:off x="1756744" y="1885240"/>
            <a:ext cx="851847" cy="244041"/>
          </a:xfrm>
          <a:prstGeom prst="rect">
            <a:avLst/>
          </a:prstGeom>
        </p:spPr>
        <p:txBody>
          <a:bodyPr vert="horz" wrap="square" lIns="0" tIns="0" rIns="0" bIns="0"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7197" algn="ctr">
              <a:defRPr/>
            </a:pPr>
            <a:r>
              <a:rPr lang="fr-FR" sz="800" b="1" spc="-2">
                <a:solidFill>
                  <a:schemeClr val="bg1"/>
                </a:solidFill>
                <a:latin typeface="Calibri"/>
                <a:cs typeface="Calibri"/>
              </a:rPr>
              <a:t>Projets Accélérateurs</a:t>
            </a:r>
            <a:endParaRPr sz="800" b="1">
              <a:solidFill>
                <a:schemeClr val="bg1"/>
              </a:solidFill>
              <a:latin typeface="Calibri"/>
              <a:cs typeface="Calibri"/>
            </a:endParaRPr>
          </a:p>
        </p:txBody>
      </p:sp>
      <p:sp>
        <p:nvSpPr>
          <p:cNvPr id="54" name="object 106"/>
          <p:cNvSpPr txBox="1"/>
          <p:nvPr/>
        </p:nvSpPr>
        <p:spPr bwMode="auto">
          <a:xfrm>
            <a:off x="1673067" y="1741902"/>
            <a:ext cx="851847" cy="244041"/>
          </a:xfrm>
          <a:prstGeom prst="rect">
            <a:avLst/>
          </a:prstGeom>
        </p:spPr>
        <p:txBody>
          <a:bodyPr vert="horz" wrap="square" lIns="0" tIns="0" rIns="0" bIns="0"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7197" algn="ctr">
              <a:defRPr/>
            </a:pPr>
            <a:r>
              <a:rPr lang="fr-FR" sz="800" b="1" spc="-2">
                <a:solidFill>
                  <a:schemeClr val="bg1"/>
                </a:solidFill>
                <a:latin typeface="Calibri"/>
                <a:cs typeface="Calibri"/>
              </a:rPr>
              <a:t>Projets Accélérateurs</a:t>
            </a:r>
            <a:endParaRPr sz="800" b="1">
              <a:solidFill>
                <a:schemeClr val="bg1"/>
              </a:solidFill>
              <a:latin typeface="Calibri"/>
              <a:cs typeface="Calibri"/>
            </a:endParaRPr>
          </a:p>
        </p:txBody>
      </p:sp>
      <p:sp>
        <p:nvSpPr>
          <p:cNvPr id="37" name="object 79"/>
          <p:cNvSpPr/>
          <p:nvPr/>
        </p:nvSpPr>
        <p:spPr bwMode="auto">
          <a:xfrm>
            <a:off x="1516406" y="1675474"/>
            <a:ext cx="1092184" cy="3836821"/>
          </a:xfrm>
          <a:prstGeom prst="roundRect">
            <a:avLst>
              <a:gd name="adj" fmla="val 9081"/>
            </a:avLst>
          </a:prstGeom>
          <a:blipFill>
            <a:blip r:embed="rId4"/>
            <a:stretch/>
          </a:blipFill>
        </p:spPr>
        <p:txBody>
          <a:bodyPr wrap="square" lIns="0" tIns="0" rIns="0" bIns="0" rtlCol="0"/>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sz="1000"/>
          </a:p>
        </p:txBody>
      </p:sp>
      <p:sp>
        <p:nvSpPr>
          <p:cNvPr id="39" name="object 81"/>
          <p:cNvSpPr/>
          <p:nvPr/>
        </p:nvSpPr>
        <p:spPr bwMode="auto">
          <a:xfrm>
            <a:off x="1598834" y="1994417"/>
            <a:ext cx="897584" cy="333806"/>
          </a:xfrm>
          <a:prstGeom prst="roundRect">
            <a:avLst>
              <a:gd name="adj" fmla="val 16857"/>
            </a:avLst>
          </a:prstGeom>
          <a:solidFill>
            <a:srgbClr val="FFFFFF"/>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lnSpc>
                <a:spcPct val="100000"/>
              </a:lnSpc>
              <a:defRPr/>
            </a:pPr>
            <a:r>
              <a:rPr lang="fr-FR" sz="600" b="1">
                <a:latin typeface="Trebuchet MS"/>
                <a:cs typeface="Trebuchet MS"/>
              </a:rPr>
              <a:t>ESS</a:t>
            </a:r>
            <a:br>
              <a:rPr lang="fr-FR" sz="450" u="sng">
                <a:latin typeface="Trebuchet MS"/>
                <a:cs typeface="Trebuchet MS"/>
              </a:rPr>
            </a:br>
            <a:r>
              <a:rPr lang="fr-FR" sz="500">
                <a:latin typeface="Trebuchet MS"/>
                <a:cs typeface="Trebuchet MS"/>
              </a:rPr>
              <a:t>Guillaume OLRY</a:t>
            </a:r>
            <a:endParaRPr sz="1000"/>
          </a:p>
          <a:p>
            <a:pPr algn="ctr">
              <a:lnSpc>
                <a:spcPct val="100000"/>
              </a:lnSpc>
              <a:defRPr/>
            </a:pPr>
            <a:r>
              <a:rPr lang="fr-FR" sz="500">
                <a:latin typeface="Trebuchet MS"/>
                <a:cs typeface="Trebuchet MS"/>
              </a:rPr>
              <a:t>Patxi DUTHIL</a:t>
            </a:r>
            <a:endParaRPr sz="1000"/>
          </a:p>
        </p:txBody>
      </p:sp>
      <p:sp>
        <p:nvSpPr>
          <p:cNvPr id="40" name="object 106"/>
          <p:cNvSpPr txBox="1"/>
          <p:nvPr/>
        </p:nvSpPr>
        <p:spPr bwMode="auto">
          <a:xfrm>
            <a:off x="1596248" y="1718654"/>
            <a:ext cx="851847" cy="244041"/>
          </a:xfrm>
          <a:prstGeom prst="rect">
            <a:avLst/>
          </a:prstGeom>
        </p:spPr>
        <p:txBody>
          <a:bodyPr vert="horz" wrap="square" lIns="0" tIns="0" rIns="0" bIns="0"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7197" algn="ctr">
              <a:defRPr/>
            </a:pPr>
            <a:r>
              <a:rPr lang="fr-FR" sz="800" b="1" spc="-2">
                <a:solidFill>
                  <a:schemeClr val="bg1"/>
                </a:solidFill>
                <a:latin typeface="Calibri"/>
                <a:cs typeface="Calibri"/>
              </a:rPr>
              <a:t>Projets Accélérateurs</a:t>
            </a:r>
            <a:endParaRPr sz="800" b="1">
              <a:solidFill>
                <a:schemeClr val="bg1"/>
              </a:solidFill>
              <a:latin typeface="Calibri"/>
              <a:cs typeface="Calibri"/>
            </a:endParaRPr>
          </a:p>
        </p:txBody>
      </p:sp>
      <p:sp>
        <p:nvSpPr>
          <p:cNvPr id="42" name="object 81"/>
          <p:cNvSpPr/>
          <p:nvPr/>
        </p:nvSpPr>
        <p:spPr bwMode="auto">
          <a:xfrm>
            <a:off x="1598834" y="2371839"/>
            <a:ext cx="897584" cy="333806"/>
          </a:xfrm>
          <a:prstGeom prst="roundRect">
            <a:avLst>
              <a:gd name="adj" fmla="val 16857"/>
            </a:avLst>
          </a:prstGeom>
          <a:solidFill>
            <a:srgbClr val="FFFFFF"/>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lnSpc>
                <a:spcPct val="100000"/>
              </a:lnSpc>
              <a:defRPr/>
            </a:pPr>
            <a:r>
              <a:rPr lang="fr-FR" sz="600" b="1">
                <a:latin typeface="Trebuchet MS"/>
                <a:cs typeface="Trebuchet MS"/>
              </a:rPr>
              <a:t>FCC-NPC</a:t>
            </a:r>
            <a:br>
              <a:rPr lang="fr-FR" sz="500" u="sng">
                <a:latin typeface="Trebuchet MS"/>
                <a:cs typeface="Trebuchet MS"/>
              </a:rPr>
            </a:br>
            <a:r>
              <a:rPr lang="fr-FR" sz="500">
                <a:latin typeface="Trebuchet MS"/>
                <a:cs typeface="Trebuchet MS"/>
              </a:rPr>
              <a:t>Angeles FAUS-GOLFE</a:t>
            </a:r>
            <a:endParaRPr sz="1000"/>
          </a:p>
        </p:txBody>
      </p:sp>
      <p:sp>
        <p:nvSpPr>
          <p:cNvPr id="43" name="object 81"/>
          <p:cNvSpPr/>
          <p:nvPr/>
        </p:nvSpPr>
        <p:spPr bwMode="auto">
          <a:xfrm>
            <a:off x="1598834" y="2760453"/>
            <a:ext cx="897584" cy="333806"/>
          </a:xfrm>
          <a:prstGeom prst="roundRect">
            <a:avLst>
              <a:gd name="adj" fmla="val 16857"/>
            </a:avLst>
          </a:prstGeom>
          <a:solidFill>
            <a:srgbClr val="FFFFFF"/>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en-GB" sz="600" b="1">
                <a:latin typeface="Trebuchet MS"/>
                <a:ea typeface="Trebuchet MS"/>
                <a:cs typeface="Trebuchet MS"/>
              </a:rPr>
              <a:t>MYRRHA</a:t>
            </a:r>
            <a:endParaRPr sz="1000">
              <a:latin typeface="Trebuchet MS"/>
              <a:cs typeface="Trebuchet MS"/>
            </a:endParaRPr>
          </a:p>
          <a:p>
            <a:pPr algn="ctr">
              <a:defRPr/>
            </a:pPr>
            <a:r>
              <a:rPr lang="en-GB" sz="500">
                <a:latin typeface="Trebuchet MS"/>
                <a:ea typeface="Trebuchet MS"/>
                <a:cs typeface="Trebuchet MS"/>
              </a:rPr>
              <a:t>RSN: Luc PERROT</a:t>
            </a:r>
            <a:endParaRPr sz="800">
              <a:latin typeface="Trebuchet MS"/>
              <a:cs typeface="Trebuchet MS"/>
            </a:endParaRPr>
          </a:p>
          <a:p>
            <a:pPr algn="ctr">
              <a:defRPr/>
            </a:pPr>
            <a:r>
              <a:rPr lang="en-GB" sz="500">
                <a:latin typeface="Trebuchet MS"/>
                <a:ea typeface="Trebuchet MS"/>
                <a:cs typeface="Trebuchet MS"/>
              </a:rPr>
              <a:t>RSL: Christophe JOLY</a:t>
            </a:r>
            <a:endParaRPr sz="800"/>
          </a:p>
        </p:txBody>
      </p:sp>
      <p:sp>
        <p:nvSpPr>
          <p:cNvPr id="44" name="object 81"/>
          <p:cNvSpPr/>
          <p:nvPr/>
        </p:nvSpPr>
        <p:spPr bwMode="auto">
          <a:xfrm>
            <a:off x="1598834" y="3537679"/>
            <a:ext cx="905744" cy="333806"/>
          </a:xfrm>
          <a:prstGeom prst="roundRect">
            <a:avLst>
              <a:gd name="adj" fmla="val 16857"/>
            </a:avLst>
          </a:prstGeom>
          <a:solidFill>
            <a:srgbClr val="FFFFFF"/>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en-GB" sz="600" b="1">
                <a:latin typeface="Trebuchet MS"/>
                <a:ea typeface="Trebuchet MS"/>
                <a:cs typeface="Trebuchet MS"/>
              </a:rPr>
              <a:t>PALLAS</a:t>
            </a:r>
            <a:endParaRPr sz="1000">
              <a:latin typeface="Trebuchet MS"/>
              <a:cs typeface="Trebuchet MS"/>
            </a:endParaRPr>
          </a:p>
          <a:p>
            <a:pPr algn="ctr">
              <a:defRPr/>
            </a:pPr>
            <a:r>
              <a:rPr lang="en-GB" sz="500">
                <a:latin typeface="Trebuchet MS"/>
                <a:ea typeface="Trebuchet MS"/>
                <a:cs typeface="Trebuchet MS"/>
              </a:rPr>
              <a:t>Kevin CASSOU</a:t>
            </a:r>
            <a:endParaRPr sz="800"/>
          </a:p>
        </p:txBody>
      </p:sp>
      <p:sp>
        <p:nvSpPr>
          <p:cNvPr id="45" name="object 81"/>
          <p:cNvSpPr/>
          <p:nvPr/>
        </p:nvSpPr>
        <p:spPr bwMode="auto">
          <a:xfrm>
            <a:off x="1598835" y="4303277"/>
            <a:ext cx="897584" cy="333806"/>
          </a:xfrm>
          <a:prstGeom prst="roundRect">
            <a:avLst>
              <a:gd name="adj" fmla="val 16857"/>
            </a:avLst>
          </a:prstGeom>
          <a:solidFill>
            <a:srgbClr val="FFFFFF"/>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en-GB" sz="600" b="1">
                <a:latin typeface="Trebuchet MS"/>
                <a:ea typeface="Trebuchet MS"/>
                <a:cs typeface="Trebuchet MS"/>
              </a:rPr>
              <a:t>PIP 2</a:t>
            </a:r>
            <a:endParaRPr/>
          </a:p>
          <a:p>
            <a:pPr algn="ctr">
              <a:defRPr/>
            </a:pPr>
            <a:r>
              <a:rPr lang="en-GB" sz="450">
                <a:latin typeface="Trebuchet MS"/>
                <a:ea typeface="Trebuchet MS"/>
                <a:cs typeface="Trebuchet MS"/>
              </a:rPr>
              <a:t>RS: David LONGUEVERGNE</a:t>
            </a:r>
            <a:endParaRPr sz="800">
              <a:latin typeface="Trebuchet MS"/>
              <a:cs typeface="Trebuchet MS"/>
            </a:endParaRPr>
          </a:p>
          <a:p>
            <a:pPr algn="ctr">
              <a:defRPr/>
            </a:pPr>
            <a:r>
              <a:rPr lang="en-GB" sz="500">
                <a:latin typeface="Trebuchet MS"/>
                <a:ea typeface="Trebuchet MS"/>
                <a:cs typeface="Trebuchet MS"/>
              </a:rPr>
              <a:t>RT: Patricia DUCHESNE</a:t>
            </a:r>
            <a:endParaRPr sz="800"/>
          </a:p>
        </p:txBody>
      </p:sp>
      <p:sp>
        <p:nvSpPr>
          <p:cNvPr id="46" name="object 81"/>
          <p:cNvSpPr/>
          <p:nvPr/>
        </p:nvSpPr>
        <p:spPr bwMode="auto">
          <a:xfrm>
            <a:off x="1598834" y="4691890"/>
            <a:ext cx="897584" cy="333806"/>
          </a:xfrm>
          <a:prstGeom prst="roundRect">
            <a:avLst>
              <a:gd name="adj" fmla="val 16857"/>
            </a:avLst>
          </a:prstGeom>
          <a:solidFill>
            <a:srgbClr val="FFFFFF"/>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en-GB" sz="600" b="1">
                <a:latin typeface="Trebuchet MS"/>
                <a:cs typeface="Trebuchet MS"/>
              </a:rPr>
              <a:t>T</a:t>
            </a:r>
            <a:r>
              <a:rPr lang="en-GB" sz="600" b="1">
                <a:latin typeface="Trebuchet MS"/>
                <a:ea typeface="Trebuchet MS"/>
                <a:cs typeface="Trebuchet MS"/>
              </a:rPr>
              <a:t>HOMX</a:t>
            </a:r>
            <a:endParaRPr sz="1000">
              <a:latin typeface="Trebuchet MS"/>
              <a:cs typeface="Trebuchet MS"/>
            </a:endParaRPr>
          </a:p>
          <a:p>
            <a:pPr algn="ctr">
              <a:defRPr/>
            </a:pPr>
            <a:r>
              <a:rPr lang="en-GB" sz="500">
                <a:latin typeface="Trebuchet MS"/>
                <a:ea typeface="Trebuchet MS"/>
                <a:cs typeface="Trebuchet MS"/>
              </a:rPr>
              <a:t>Kevin DUPRAZ</a:t>
            </a:r>
            <a:endParaRPr sz="800">
              <a:latin typeface="Trebuchet MS"/>
              <a:cs typeface="Trebuchet MS"/>
            </a:endParaRPr>
          </a:p>
          <a:p>
            <a:pPr algn="ctr">
              <a:defRPr/>
            </a:pPr>
            <a:r>
              <a:rPr lang="en-GB" sz="500">
                <a:latin typeface="Trebuchet MS"/>
                <a:ea typeface="Trebuchet MS"/>
                <a:cs typeface="Trebuchet MS"/>
              </a:rPr>
              <a:t>RS: Marie JACQUET</a:t>
            </a:r>
            <a:endParaRPr sz="800"/>
          </a:p>
        </p:txBody>
      </p:sp>
      <p:sp>
        <p:nvSpPr>
          <p:cNvPr id="47" name="object 81"/>
          <p:cNvSpPr/>
          <p:nvPr/>
        </p:nvSpPr>
        <p:spPr bwMode="auto">
          <a:xfrm>
            <a:off x="1598834" y="3926292"/>
            <a:ext cx="897584" cy="333806"/>
          </a:xfrm>
          <a:prstGeom prst="roundRect">
            <a:avLst>
              <a:gd name="adj" fmla="val 16857"/>
            </a:avLst>
          </a:prstGeom>
          <a:solidFill>
            <a:srgbClr val="FFFFFF"/>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en-GB" sz="600" b="1">
                <a:latin typeface="Trebuchet MS"/>
                <a:ea typeface="Trebuchet MS"/>
                <a:cs typeface="Trebuchet MS"/>
              </a:rPr>
              <a:t>PERLE</a:t>
            </a:r>
            <a:endParaRPr sz="1000">
              <a:latin typeface="Trebuchet MS"/>
              <a:cs typeface="Trebuchet MS"/>
            </a:endParaRPr>
          </a:p>
          <a:p>
            <a:pPr algn="ctr">
              <a:defRPr/>
            </a:pPr>
            <a:r>
              <a:rPr lang="en-GB" sz="500">
                <a:latin typeface="Trebuchet MS"/>
                <a:ea typeface="Trebuchet MS"/>
                <a:cs typeface="Trebuchet MS"/>
              </a:rPr>
              <a:t>Walid KAABI</a:t>
            </a:r>
            <a:endParaRPr sz="800">
              <a:latin typeface="Trebuchet MS"/>
              <a:cs typeface="Trebuchet MS"/>
            </a:endParaRPr>
          </a:p>
        </p:txBody>
      </p:sp>
      <p:sp>
        <p:nvSpPr>
          <p:cNvPr id="48" name="object 81"/>
          <p:cNvSpPr/>
          <p:nvPr/>
        </p:nvSpPr>
        <p:spPr bwMode="auto">
          <a:xfrm>
            <a:off x="1598834" y="3149066"/>
            <a:ext cx="897584" cy="333806"/>
          </a:xfrm>
          <a:prstGeom prst="roundRect">
            <a:avLst>
              <a:gd name="adj" fmla="val 16857"/>
            </a:avLst>
          </a:prstGeom>
          <a:solidFill>
            <a:srgbClr val="FFFFFF"/>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en-GB" sz="600" b="1">
                <a:latin typeface="Trebuchet MS"/>
                <a:ea typeface="Trebuchet MS"/>
                <a:cs typeface="Trebuchet MS"/>
              </a:rPr>
              <a:t>PACIFICS</a:t>
            </a:r>
            <a:endParaRPr sz="1000">
              <a:latin typeface="Trebuchet MS"/>
              <a:cs typeface="Trebuchet MS"/>
            </a:endParaRPr>
          </a:p>
          <a:p>
            <a:pPr algn="ctr">
              <a:defRPr/>
            </a:pPr>
            <a:r>
              <a:rPr lang="en-GB" sz="500">
                <a:latin typeface="Trebuchet MS"/>
                <a:ea typeface="Trebuchet MS"/>
                <a:cs typeface="Trebuchet MS"/>
              </a:rPr>
              <a:t>Said ESSABAA</a:t>
            </a:r>
            <a:endParaRPr sz="800">
              <a:latin typeface="Trebuchet MS"/>
              <a:cs typeface="Trebuchet MS"/>
            </a:endParaRPr>
          </a:p>
        </p:txBody>
      </p:sp>
      <p:sp>
        <p:nvSpPr>
          <p:cNvPr id="49" name="object 81"/>
          <p:cNvSpPr/>
          <p:nvPr/>
        </p:nvSpPr>
        <p:spPr bwMode="auto">
          <a:xfrm>
            <a:off x="1598834" y="5092132"/>
            <a:ext cx="897584" cy="333806"/>
          </a:xfrm>
          <a:prstGeom prst="roundRect">
            <a:avLst>
              <a:gd name="adj" fmla="val 16857"/>
            </a:avLst>
          </a:prstGeom>
          <a:solidFill>
            <a:srgbClr val="FFFFFF"/>
          </a:solidFill>
        </p:spPr>
        <p:txBody>
          <a:bodyPr wrap="square" lIns="0" tIns="0" rIns="0" bIns="0" rtlCol="0" anchor="ct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en-GB" sz="600" b="1">
                <a:latin typeface="Trebuchet MS"/>
                <a:ea typeface="Trebuchet MS"/>
                <a:cs typeface="Trebuchet MS"/>
              </a:rPr>
              <a:t>TWAC</a:t>
            </a:r>
            <a:endParaRPr sz="1000">
              <a:latin typeface="Trebuchet MS"/>
              <a:cs typeface="Trebuchet MS"/>
            </a:endParaRPr>
          </a:p>
          <a:p>
            <a:pPr algn="ctr">
              <a:defRPr/>
            </a:pPr>
            <a:r>
              <a:rPr lang="en-GB" sz="500">
                <a:latin typeface="Trebuchet MS"/>
                <a:ea typeface="Trebuchet MS"/>
                <a:cs typeface="Trebuchet MS"/>
              </a:rPr>
              <a:t>RS: Christelle BRUNI</a:t>
            </a:r>
            <a:endParaRPr sz="800">
              <a:latin typeface="Trebuchet MS"/>
              <a:cs typeface="Trebuchet MS"/>
            </a:endParaRPr>
          </a:p>
          <a:p>
            <a:pPr algn="ctr">
              <a:defRPr/>
            </a:pPr>
            <a:r>
              <a:rPr lang="en-GB" sz="500">
                <a:latin typeface="Trebuchet MS"/>
                <a:ea typeface="Trebuchet MS"/>
                <a:cs typeface="Trebuchet MS"/>
              </a:rPr>
              <a:t>RIS: Jean-Noel CAYLA</a:t>
            </a:r>
            <a:endParaRPr sz="800"/>
          </a:p>
        </p:txBody>
      </p:sp>
      <p:sp>
        <p:nvSpPr>
          <p:cNvPr id="50" name="Rectangle 49"/>
          <p:cNvSpPr/>
          <p:nvPr/>
        </p:nvSpPr>
        <p:spPr bwMode="auto">
          <a:xfrm>
            <a:off x="2750294" y="5069586"/>
            <a:ext cx="6589083" cy="291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numCol="2" spcCol="720000" rtlCol="0" anchor="t"/>
          <a:lstStyle>
            <a:defPPr>
              <a:defRPr lang="fr-FR"/>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defRPr/>
            </a:pPr>
            <a:r>
              <a:rPr lang="fr-FR" sz="450">
                <a:solidFill>
                  <a:srgbClr val="00294B"/>
                </a:solidFill>
                <a:latin typeface="Trebuchet MS"/>
              </a:rPr>
              <a:t>ALPHA : Accélération Laser-Plasma, Harmoniques et Applications</a:t>
            </a:r>
            <a:endParaRPr sz="1000"/>
          </a:p>
          <a:p>
            <a:pPr>
              <a:defRPr/>
            </a:pPr>
            <a:r>
              <a:rPr lang="fr-FR" sz="450">
                <a:solidFill>
                  <a:srgbClr val="00294B"/>
                </a:solidFill>
                <a:latin typeface="Trebuchet MS"/>
              </a:rPr>
              <a:t>ILE: Interaction Laser Electron</a:t>
            </a:r>
            <a:endParaRPr sz="1000"/>
          </a:p>
          <a:p>
            <a:pPr>
              <a:defRPr/>
            </a:pPr>
            <a:r>
              <a:rPr lang="fr-FR" sz="450">
                <a:solidFill>
                  <a:srgbClr val="00294B"/>
                </a:solidFill>
                <a:latin typeface="Trebuchet MS"/>
              </a:rPr>
              <a:t>BIMP : Beam Instrumentation, Manipulation and Physics</a:t>
            </a:r>
            <a:endParaRPr/>
          </a:p>
          <a:p>
            <a:pPr>
              <a:defRPr/>
            </a:pPr>
            <a:r>
              <a:rPr lang="fr-FR" sz="450">
                <a:solidFill>
                  <a:srgbClr val="00294B"/>
                </a:solidFill>
                <a:latin typeface="Trebuchet MS"/>
              </a:rPr>
              <a:t>MAVERICS : Matériaux pour Accélérateur, Vide dynamiquE et Recherche Innovante sur les Cavités Supraconductrices</a:t>
            </a:r>
            <a:endParaRPr sz="1000"/>
          </a:p>
          <a:p>
            <a:pPr>
              <a:defRPr/>
            </a:pPr>
            <a:endParaRPr lang="fr-FR" sz="450" baseline="30000">
              <a:solidFill>
                <a:srgbClr val="00294B"/>
              </a:solidFill>
            </a:endParaRPr>
          </a:p>
          <a:p>
            <a:pPr>
              <a:defRPr/>
            </a:pPr>
            <a:r>
              <a:rPr lang="fr-FR" sz="450" baseline="30000">
                <a:solidFill>
                  <a:srgbClr val="00294B"/>
                </a:solidFill>
              </a:rPr>
              <a:t>*</a:t>
            </a:r>
            <a:r>
              <a:rPr lang="fr-FR" sz="450">
                <a:solidFill>
                  <a:srgbClr val="00294B"/>
                </a:solidFill>
              </a:rPr>
              <a:t> Membre du comité de pilotage du Pôle Accélérateurs</a:t>
            </a:r>
            <a:r>
              <a:rPr lang="fr-FR" sz="450">
                <a:solidFill>
                  <a:srgbClr val="002060"/>
                </a:solidFill>
              </a:rPr>
              <a:t>, 1 Doctorant, </a:t>
            </a:r>
            <a:r>
              <a:rPr lang="fr-FR" sz="450">
                <a:solidFill>
                  <a:srgbClr val="00294B"/>
                </a:solidFill>
              </a:rPr>
              <a:t>2 CDD,  3 Apprenti, 4 Emérite</a:t>
            </a:r>
            <a:endParaRPr sz="1000"/>
          </a:p>
          <a:p>
            <a:pPr>
              <a:defRPr/>
            </a:pPr>
            <a:endParaRPr lang="fr-FR" sz="450">
              <a:solidFill>
                <a:srgbClr val="00294B"/>
              </a:solidFill>
            </a:endParaRPr>
          </a:p>
          <a:p>
            <a:pPr>
              <a:defRPr/>
            </a:pPr>
            <a:r>
              <a:rPr lang="fr-FR" sz="450">
                <a:solidFill>
                  <a:srgbClr val="00294B"/>
                </a:solidFill>
              </a:rPr>
              <a:t>RSN : Responsable Scientifique National</a:t>
            </a:r>
            <a:endParaRPr sz="1000"/>
          </a:p>
          <a:p>
            <a:pPr>
              <a:defRPr/>
            </a:pPr>
            <a:r>
              <a:rPr lang="fr-FR" sz="450">
                <a:solidFill>
                  <a:srgbClr val="00294B"/>
                </a:solidFill>
              </a:rPr>
              <a:t>RSL : Responsable Scientifique Local</a:t>
            </a:r>
            <a:endParaRPr sz="1000"/>
          </a:p>
          <a:p>
            <a:pPr>
              <a:defRPr/>
            </a:pPr>
            <a:r>
              <a:rPr lang="fr-FR" sz="450">
                <a:solidFill>
                  <a:srgbClr val="00294B"/>
                </a:solidFill>
                <a:latin typeface="Trebuchet MS"/>
              </a:rPr>
              <a:t>RS: Responsable Scientifique</a:t>
            </a:r>
            <a:endParaRPr sz="1000"/>
          </a:p>
          <a:p>
            <a:pPr>
              <a:defRPr/>
            </a:pPr>
            <a:r>
              <a:rPr lang="fr-FR" sz="450">
                <a:solidFill>
                  <a:srgbClr val="00294B"/>
                </a:solidFill>
                <a:latin typeface="Trebuchet MS"/>
              </a:rPr>
              <a:t>RT: Responsable Technique</a:t>
            </a:r>
            <a:endParaRPr sz="1000"/>
          </a:p>
          <a:p>
            <a:pPr>
              <a:defRPr/>
            </a:pPr>
            <a:r>
              <a:rPr lang="fr-FR" sz="450">
                <a:solidFill>
                  <a:srgbClr val="00294B"/>
                </a:solidFill>
                <a:latin typeface="Trebuchet MS"/>
              </a:rPr>
              <a:t>RIS: Responsable Intégration Système</a:t>
            </a:r>
            <a:endParaRPr sz="1000"/>
          </a:p>
        </p:txBody>
      </p:sp>
      <p:sp>
        <p:nvSpPr>
          <p:cNvPr id="5" name="object 39"/>
          <p:cNvSpPr/>
          <p:nvPr/>
        </p:nvSpPr>
        <p:spPr bwMode="auto">
          <a:xfrm>
            <a:off x="2838812" y="2230674"/>
            <a:ext cx="949943" cy="1079481"/>
          </a:xfrm>
          <a:prstGeom prst="roundRect">
            <a:avLst>
              <a:gd name="adj" fmla="val 6628"/>
            </a:avLst>
          </a:prstGeom>
          <a:solidFill>
            <a:schemeClr val="bg1"/>
          </a:solidFill>
        </p:spPr>
        <p:txBody>
          <a:bodyPr wrap="square" lIns="0" tIns="61199" rIns="0" bIns="0" rtlCol="0" anchor="t"/>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spcBef>
                <a:spcPts val="340"/>
              </a:spcBef>
              <a:spcAft>
                <a:spcPts val="340"/>
              </a:spcAft>
              <a:defRPr/>
            </a:pPr>
            <a:r>
              <a:rPr lang="fr-FR" sz="600" b="1" u="sng" spc="-5">
                <a:solidFill>
                  <a:srgbClr val="00294B"/>
                </a:solidFill>
                <a:latin typeface="Trebuchet MS"/>
                <a:cs typeface="Trebuchet MS"/>
              </a:rPr>
              <a:t>Equipe ALPHA</a:t>
            </a:r>
            <a:endParaRPr lang="fr-FR" sz="600" b="1" u="sng">
              <a:solidFill>
                <a:srgbClr val="00294B"/>
              </a:solidFill>
              <a:latin typeface="Trebuchet MS"/>
              <a:cs typeface="Trebuchet MS"/>
            </a:endParaRPr>
          </a:p>
          <a:p>
            <a:pPr algn="ctr" defTabSz="428227">
              <a:lnSpc>
                <a:spcPct val="90000"/>
              </a:lnSpc>
              <a:spcAft>
                <a:spcPts val="227"/>
              </a:spcAft>
              <a:defRPr/>
            </a:pPr>
            <a:r>
              <a:rPr lang="fr-FR" sz="450" b="1">
                <a:solidFill>
                  <a:srgbClr val="00294B"/>
                </a:solidFill>
                <a:latin typeface="Trebuchet MS"/>
              </a:rPr>
              <a:t>Resp : </a:t>
            </a:r>
            <a:r>
              <a:rPr lang="fr-FR" sz="450">
                <a:solidFill>
                  <a:srgbClr val="00294B"/>
                </a:solidFill>
                <a:latin typeface="Trebuchet MS"/>
              </a:rPr>
              <a:t>Sophie KAZAMIAS-MOUCAN *</a:t>
            </a:r>
            <a:endParaRPr sz="1000"/>
          </a:p>
          <a:p>
            <a:pPr algn="ctr" defTabSz="428227">
              <a:lnSpc>
                <a:spcPct val="90000"/>
              </a:lnSpc>
              <a:spcAft>
                <a:spcPts val="227"/>
              </a:spcAft>
              <a:defRPr/>
            </a:pPr>
            <a:endParaRPr lang="fr-FR" sz="450">
              <a:solidFill>
                <a:srgbClr val="00294B"/>
              </a:solidFill>
              <a:latin typeface="Trebuchet MS"/>
            </a:endParaRPr>
          </a:p>
          <a:p>
            <a:pPr algn="ctr" defTabSz="428227">
              <a:lnSpc>
                <a:spcPct val="90000"/>
              </a:lnSpc>
              <a:spcAft>
                <a:spcPts val="227"/>
              </a:spcAft>
              <a:defRPr/>
            </a:pPr>
            <a:r>
              <a:rPr lang="fr-FR" sz="450">
                <a:solidFill>
                  <a:srgbClr val="00294B"/>
                </a:solidFill>
                <a:latin typeface="Trebuchet MS"/>
              </a:rPr>
              <a:t>Marie-Hélène CARRON </a:t>
            </a:r>
            <a:r>
              <a:rPr lang="fr-FR" sz="450" baseline="30000">
                <a:solidFill>
                  <a:srgbClr val="00294B"/>
                </a:solidFill>
                <a:latin typeface="Trebuchet MS"/>
              </a:rPr>
              <a:t>1</a:t>
            </a:r>
            <a:endParaRPr sz="1000"/>
          </a:p>
          <a:p>
            <a:pPr algn="ctr" defTabSz="428227">
              <a:lnSpc>
                <a:spcPct val="90000"/>
              </a:lnSpc>
              <a:spcAft>
                <a:spcPts val="227"/>
              </a:spcAft>
              <a:defRPr/>
            </a:pPr>
            <a:r>
              <a:rPr lang="fr-FR" sz="450">
                <a:solidFill>
                  <a:srgbClr val="00294B"/>
                </a:solidFill>
                <a:latin typeface="Trebuchet MS"/>
              </a:rPr>
              <a:t>Kevin CASSOU</a:t>
            </a:r>
            <a:endParaRPr sz="1000"/>
          </a:p>
          <a:p>
            <a:pPr algn="ctr" defTabSz="428227">
              <a:lnSpc>
                <a:spcPct val="90000"/>
              </a:lnSpc>
              <a:spcAft>
                <a:spcPts val="227"/>
              </a:spcAft>
              <a:defRPr/>
            </a:pPr>
            <a:r>
              <a:rPr lang="fr-FR" sz="450">
                <a:solidFill>
                  <a:srgbClr val="00294B"/>
                </a:solidFill>
                <a:latin typeface="Trebuchet MS"/>
              </a:rPr>
              <a:t>Olivier GUILBAUD</a:t>
            </a:r>
            <a:endParaRPr sz="1000"/>
          </a:p>
          <a:p>
            <a:pPr algn="ctr" defTabSz="428227">
              <a:lnSpc>
                <a:spcPct val="90000"/>
              </a:lnSpc>
              <a:spcAft>
                <a:spcPts val="227"/>
              </a:spcAft>
              <a:defRPr/>
            </a:pPr>
            <a:r>
              <a:rPr lang="fr-FR" sz="450">
                <a:solidFill>
                  <a:srgbClr val="00294B"/>
                </a:solidFill>
                <a:latin typeface="Trebuchet MS"/>
              </a:rPr>
              <a:t>Gueladio KANE </a:t>
            </a:r>
            <a:r>
              <a:rPr lang="fr-FR" sz="450" baseline="30000">
                <a:solidFill>
                  <a:srgbClr val="00294B"/>
                </a:solidFill>
                <a:latin typeface="Trebuchet MS"/>
              </a:rPr>
              <a:t>1</a:t>
            </a:r>
            <a:endParaRPr sz="1000"/>
          </a:p>
          <a:p>
            <a:pPr algn="ctr" defTabSz="428227">
              <a:lnSpc>
                <a:spcPct val="90000"/>
              </a:lnSpc>
              <a:spcAft>
                <a:spcPts val="227"/>
              </a:spcAft>
              <a:defRPr/>
            </a:pPr>
            <a:r>
              <a:rPr lang="fr-FR" sz="450">
                <a:solidFill>
                  <a:srgbClr val="00294B"/>
                </a:solidFill>
                <a:latin typeface="Trebuchet MS"/>
              </a:rPr>
              <a:t>Bruno LUCAS</a:t>
            </a:r>
            <a:endParaRPr sz="1000"/>
          </a:p>
          <a:p>
            <a:pPr algn="ctr" defTabSz="428227">
              <a:lnSpc>
                <a:spcPct val="90000"/>
              </a:lnSpc>
              <a:spcAft>
                <a:spcPts val="227"/>
              </a:spcAft>
              <a:defRPr/>
            </a:pPr>
            <a:r>
              <a:rPr lang="fr-FR" sz="450">
                <a:solidFill>
                  <a:srgbClr val="00294B"/>
                </a:solidFill>
                <a:latin typeface="Trebuchet MS"/>
              </a:rPr>
              <a:t>Moana PITTMAN</a:t>
            </a:r>
            <a:endParaRPr sz="1000"/>
          </a:p>
          <a:p>
            <a:pPr algn="ctr" defTabSz="428227">
              <a:lnSpc>
                <a:spcPct val="90000"/>
              </a:lnSpc>
              <a:spcAft>
                <a:spcPts val="227"/>
              </a:spcAft>
              <a:defRPr/>
            </a:pPr>
            <a:r>
              <a:rPr lang="fr-FR" sz="450">
                <a:solidFill>
                  <a:srgbClr val="00294B"/>
                </a:solidFill>
                <a:latin typeface="Trebuchet MS"/>
              </a:rPr>
              <a:t>Jean-Marcel RAX </a:t>
            </a:r>
            <a:r>
              <a:rPr lang="fr-FR" sz="450" baseline="30000">
                <a:solidFill>
                  <a:srgbClr val="00294B"/>
                </a:solidFill>
                <a:latin typeface="Trebuchet MS"/>
              </a:rPr>
              <a:t>4</a:t>
            </a:r>
            <a:endParaRPr sz="1000"/>
          </a:p>
        </p:txBody>
      </p:sp>
      <p:sp>
        <p:nvSpPr>
          <p:cNvPr id="11" name="Titre 8"/>
          <p:cNvSpPr>
            <a:spLocks noGrp="1"/>
          </p:cNvSpPr>
          <p:nvPr>
            <p:ph type="title"/>
          </p:nvPr>
        </p:nvSpPr>
        <p:spPr bwMode="auto">
          <a:xfrm>
            <a:off x="1497955" y="149425"/>
            <a:ext cx="7632848" cy="432048"/>
          </a:xfrm>
        </p:spPr>
        <p:txBody>
          <a:bodyPr/>
          <a:lstStyle/>
          <a:p>
            <a:pPr algn="ctr">
              <a:defRPr/>
            </a:pPr>
            <a:r>
              <a:rPr lang="fr-FR">
                <a:latin typeface="Calibri"/>
              </a:rPr>
              <a:t>Le Pôle de Physique des Accélérateurs</a:t>
            </a:r>
            <a:endParaRPr/>
          </a:p>
        </p:txBody>
      </p:sp>
      <p:sp>
        <p:nvSpPr>
          <p:cNvPr id="12" name="Espace réservé de la date 11"/>
          <p:cNvSpPr>
            <a:spLocks noGrp="1"/>
          </p:cNvSpPr>
          <p:nvPr>
            <p:ph type="dt" sz="half" idx="10"/>
          </p:nvPr>
        </p:nvSpPr>
        <p:spPr bwMode="auto"/>
        <p:txBody>
          <a:bodyPr/>
          <a:lstStyle/>
          <a:p>
            <a:pPr>
              <a:defRPr/>
            </a:pPr>
            <a:r>
              <a:rPr lang="fr-FR"/>
              <a:t>21/12/2023</a:t>
            </a:r>
            <a:endParaRPr/>
          </a:p>
        </p:txBody>
      </p:sp>
      <p:sp>
        <p:nvSpPr>
          <p:cNvPr id="13" name="Espace réservé du pied de page 12"/>
          <p:cNvSpPr>
            <a:spLocks noGrp="1"/>
          </p:cNvSpPr>
          <p:nvPr>
            <p:ph type="ftr" sz="quarter" idx="11"/>
          </p:nvPr>
        </p:nvSpPr>
        <p:spPr bwMode="auto"/>
        <p:txBody>
          <a:bodyPr/>
          <a:lstStyle/>
          <a:p>
            <a:pPr>
              <a:defRPr/>
            </a:pPr>
            <a:r>
              <a:rPr lang="fr-FR"/>
              <a:t>AG Pôle de Physique des Accélérateurs</a:t>
            </a:r>
            <a:endParaRPr/>
          </a:p>
        </p:txBody>
      </p:sp>
      <p:sp>
        <p:nvSpPr>
          <p:cNvPr id="14" name="Espace réservé du numéro de diapositive 13"/>
          <p:cNvSpPr>
            <a:spLocks noGrp="1"/>
          </p:cNvSpPr>
          <p:nvPr>
            <p:ph type="sldNum" sz="quarter" idx="12"/>
          </p:nvPr>
        </p:nvSpPr>
        <p:spPr bwMode="auto"/>
        <p:txBody>
          <a:bodyPr/>
          <a:lstStyle/>
          <a:p>
            <a:pPr>
              <a:defRPr/>
            </a:pPr>
            <a:fld id="{77E71596-5F9D-49C5-9701-16B3CA54319D}" type="slidenum">
              <a:rPr lang="fr-FR"/>
              <a:t>5</a:t>
            </a:fld>
            <a:endParaRPr lang="fr-F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Le Pôle de Physique des Accélérateurs</a:t>
            </a:r>
            <a:endParaRPr/>
          </a:p>
        </p:txBody>
      </p:sp>
      <p:sp>
        <p:nvSpPr>
          <p:cNvPr id="4" name="Espace réservé du pied de page 3"/>
          <p:cNvSpPr>
            <a:spLocks noGrp="1"/>
          </p:cNvSpPr>
          <p:nvPr>
            <p:ph type="ftr" sz="quarter" idx="11"/>
          </p:nvPr>
        </p:nvSpPr>
        <p:spPr bwMode="auto"/>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5" name="Espace réservé du numéro de diapositive 4"/>
          <p:cNvSpPr>
            <a:spLocks noGrp="1"/>
          </p:cNvSpPr>
          <p:nvPr>
            <p:ph type="sldNum" sz="quarter" idx="12"/>
          </p:nvPr>
        </p:nvSpPr>
        <p:spPr bwMode="auto"/>
        <p:txBody>
          <a:bodyPr/>
          <a:lstStyle/>
          <a:p>
            <a:pPr>
              <a:defRPr/>
            </a:pPr>
            <a:fld id="{77E71596-5F9D-49C5-9701-16B3CA54319D}" type="slidenum">
              <a:rPr lang="fr-FR" b="1"/>
              <a:t>6</a:t>
            </a:fld>
            <a:endParaRPr lang="fr-FR" b="1"/>
          </a:p>
        </p:txBody>
      </p:sp>
      <p:sp>
        <p:nvSpPr>
          <p:cNvPr id="16" name="Rectangle 15"/>
          <p:cNvSpPr/>
          <p:nvPr/>
        </p:nvSpPr>
        <p:spPr bwMode="auto">
          <a:xfrm>
            <a:off x="182727" y="1066385"/>
            <a:ext cx="10426923" cy="4266162"/>
          </a:xfrm>
          <a:prstGeom prst="rect">
            <a:avLst/>
          </a:prstGeom>
        </p:spPr>
        <p:txBody>
          <a:bodyPr vertOverflow="overflow" horzOverflow="overflow" vert="horz" wrap="square" lIns="91440" tIns="45720" rIns="91440" bIns="45720" numCol="1" spcCol="0" rtlCol="0" fromWordArt="0" anchor="t" anchorCtr="0" forceAA="0" compatLnSpc="0">
            <a:spAutoFit/>
          </a:bodyPr>
          <a:lstStyle/>
          <a:p>
            <a:pPr marL="261850" indent="-261850" algn="just">
              <a:lnSpc>
                <a:spcPct val="100000"/>
              </a:lnSpc>
              <a:spcAft>
                <a:spcPts val="0"/>
              </a:spcAft>
              <a:buFont typeface="Arial"/>
              <a:buChar char="•"/>
              <a:tabLst>
                <a:tab pos="5738813" algn="l"/>
              </a:tabLst>
              <a:defRPr/>
            </a:pPr>
            <a:r>
              <a:rPr lang="fr-FR" sz="1600" b="1" i="0">
                <a:solidFill>
                  <a:srgbClr val="7030A0"/>
                </a:solidFill>
                <a:latin typeface="Calibri"/>
              </a:rPr>
              <a:t>Equipe BIMP : physique, instrumentation et manipulation des faisceaux</a:t>
            </a:r>
            <a:endParaRPr sz="1600" b="1" i="0">
              <a:solidFill>
                <a:srgbClr val="7030A0"/>
              </a:solidFill>
              <a:latin typeface="Calibri"/>
            </a:endParaRPr>
          </a:p>
          <a:p>
            <a:pPr lvl="1" algn="just">
              <a:lnSpc>
                <a:spcPct val="100000"/>
              </a:lnSpc>
              <a:spcAft>
                <a:spcPts val="0"/>
              </a:spcAft>
              <a:tabLst>
                <a:tab pos="5738812" algn="l"/>
              </a:tabLst>
              <a:defRPr/>
            </a:pPr>
            <a:r>
              <a:rPr lang="fr-FR" sz="1200" i="0">
                <a:latin typeface="Calibri"/>
                <a:cs typeface="Calibri"/>
              </a:rPr>
              <a:t>Conception des accélérateurs, dynamique faisceau, monitoring et contrôle de faisceau, instrumentation faisceau, faisceaux de forte puissance, nano-faisceaux, sources d’électrons …</a:t>
            </a:r>
            <a:endParaRPr i="0"/>
          </a:p>
          <a:p>
            <a:pPr marL="261850" indent="-261850" algn="just">
              <a:lnSpc>
                <a:spcPct val="100000"/>
              </a:lnSpc>
              <a:spcBef>
                <a:spcPts val="600"/>
              </a:spcBef>
              <a:spcAft>
                <a:spcPts val="0"/>
              </a:spcAft>
              <a:buFont typeface="Arial"/>
              <a:buChar char="•"/>
              <a:tabLst>
                <a:tab pos="5738813" algn="l"/>
              </a:tabLst>
              <a:defRPr/>
            </a:pPr>
            <a:r>
              <a:rPr lang="fr-FR" sz="1600" b="1" i="0">
                <a:solidFill>
                  <a:srgbClr val="7030A0"/>
                </a:solidFill>
                <a:latin typeface="Calibri"/>
              </a:rPr>
              <a:t>Equipe MAVERICS: Matériaux pour Accélérateurs Vide dynamiquE et Recherche Innovante pour Cavités Supra</a:t>
            </a:r>
            <a:endParaRPr lang="fr-FR" sz="1600" b="1" i="0">
              <a:latin typeface="Calibri"/>
            </a:endParaRPr>
          </a:p>
          <a:p>
            <a:pPr lvl="1" algn="just">
              <a:lnSpc>
                <a:spcPct val="100000"/>
              </a:lnSpc>
              <a:spcBef>
                <a:spcPts val="0"/>
              </a:spcBef>
              <a:spcAft>
                <a:spcPts val="0"/>
              </a:spcAft>
              <a:tabLst>
                <a:tab pos="5738812" algn="l"/>
              </a:tabLst>
              <a:defRPr/>
            </a:pPr>
            <a:r>
              <a:rPr lang="fr-FR" sz="1200" i="0">
                <a:latin typeface="Calibri"/>
                <a:cs typeface="Calibri"/>
              </a:rPr>
              <a:t>Physique du vide et des surfaces, vide dynamique dans les accélérateurs, couches minces pour applications accélérateurs (matériaux supra, dépôt anti-multipacting, getter…), photocathodes, techniques de caractérisation des surfaces … </a:t>
            </a:r>
            <a:endParaRPr i="0"/>
          </a:p>
          <a:p>
            <a:pPr marL="261850" lvl="0" indent="-261850" algn="just">
              <a:lnSpc>
                <a:spcPct val="100000"/>
              </a:lnSpc>
              <a:spcBef>
                <a:spcPts val="595"/>
              </a:spcBef>
              <a:spcAft>
                <a:spcPts val="0"/>
              </a:spcAft>
              <a:buFont typeface="Arial"/>
              <a:buChar char="•"/>
              <a:tabLst>
                <a:tab pos="539749" algn="l"/>
              </a:tabLst>
              <a:defRPr/>
            </a:pPr>
            <a:r>
              <a:rPr lang="fr-FR" sz="1600" b="1" i="0">
                <a:solidFill>
                  <a:srgbClr val="7030A0"/>
                </a:solidFill>
                <a:latin typeface="Calibri"/>
              </a:rPr>
              <a:t>Equipe ILE: Interaction Laser Electrons</a:t>
            </a:r>
            <a:endParaRPr sz="1600" b="1" i="0">
              <a:solidFill>
                <a:srgbClr val="7030A0"/>
              </a:solidFill>
              <a:latin typeface="Calibri"/>
            </a:endParaRPr>
          </a:p>
          <a:p>
            <a:pPr lvl="1" algn="just">
              <a:lnSpc>
                <a:spcPct val="100000"/>
              </a:lnSpc>
              <a:spcAft>
                <a:spcPts val="599"/>
              </a:spcAft>
              <a:tabLst>
                <a:tab pos="539749" algn="l"/>
              </a:tabLst>
              <a:defRPr/>
            </a:pPr>
            <a:r>
              <a:rPr lang="fr-FR" sz="1200" i="0">
                <a:latin typeface="Calibri"/>
                <a:cs typeface="Calibri"/>
              </a:rPr>
              <a:t>Sources Compton pour la génération de  rayons-X, optique, </a:t>
            </a:r>
            <a:r>
              <a:rPr lang="fr-FR" sz="1200" b="0" i="0" u="none" strike="noStrike" cap="none" spc="0">
                <a:solidFill>
                  <a:schemeClr val="tx1"/>
                </a:solidFill>
                <a:latin typeface="Calibri"/>
                <a:ea typeface="Calibri"/>
                <a:cs typeface="Calibri"/>
              </a:rPr>
              <a:t>Polarimérie</a:t>
            </a:r>
            <a:r>
              <a:rPr lang="fr-FR" sz="1200" i="0">
                <a:latin typeface="Calibri"/>
                <a:cs typeface="Calibri"/>
              </a:rPr>
              <a:t> …</a:t>
            </a:r>
            <a:endParaRPr/>
          </a:p>
          <a:p>
            <a:pPr marL="285750" lvl="1" indent="-285750" algn="just">
              <a:lnSpc>
                <a:spcPct val="100000"/>
              </a:lnSpc>
              <a:spcBef>
                <a:spcPts val="599"/>
              </a:spcBef>
              <a:spcAft>
                <a:spcPts val="0"/>
              </a:spcAft>
              <a:buFont typeface="Arial"/>
              <a:buChar char="•"/>
              <a:defRPr/>
            </a:pPr>
            <a:r>
              <a:rPr lang="fr-FR" sz="1600" b="1" i="0" u="none" strike="noStrike" cap="none" spc="0">
                <a:solidFill>
                  <a:srgbClr val="7030A0"/>
                </a:solidFill>
                <a:latin typeface="Calibri"/>
                <a:ea typeface="Calibri"/>
                <a:cs typeface="Calibri"/>
              </a:rPr>
              <a:t>Equipe ALPHA: Accélération Laser Plasma, Harmoniques  et Applications</a:t>
            </a:r>
            <a:endParaRPr sz="1600" b="1" i="0" u="none" strike="noStrike" cap="none" spc="0">
              <a:solidFill>
                <a:srgbClr val="7030A0"/>
              </a:solidFill>
              <a:latin typeface="Calibri"/>
              <a:ea typeface="Calibri"/>
              <a:cs typeface="Calibri"/>
            </a:endParaRPr>
          </a:p>
          <a:p>
            <a:pPr lvl="1" algn="just">
              <a:lnSpc>
                <a:spcPct val="100000"/>
              </a:lnSpc>
              <a:spcBef>
                <a:spcPts val="0"/>
              </a:spcBef>
              <a:spcAft>
                <a:spcPts val="0"/>
              </a:spcAft>
              <a:defRPr/>
            </a:pPr>
            <a:r>
              <a:rPr lang="fr-FR" sz="1200" b="0" i="0" u="none" strike="noStrike" cap="none" spc="0">
                <a:solidFill>
                  <a:schemeClr val="tx1"/>
                </a:solidFill>
                <a:latin typeface="Calibri"/>
                <a:ea typeface="Calibri"/>
                <a:cs typeface="Calibri"/>
              </a:rPr>
              <a:t>Accélération laser plasma, laser de puissance ...</a:t>
            </a:r>
            <a:endParaRPr lang="fr-FR" sz="1600" b="1" i="0" u="none" strike="noStrike" cap="none" spc="0">
              <a:solidFill>
                <a:schemeClr val="tx1"/>
              </a:solidFill>
              <a:latin typeface="Calibri"/>
              <a:ea typeface="Calibri"/>
              <a:cs typeface="Calibri"/>
            </a:endParaRPr>
          </a:p>
          <a:p>
            <a:pPr marL="285750" lvl="1" indent="-285750" algn="just">
              <a:lnSpc>
                <a:spcPct val="100000"/>
              </a:lnSpc>
              <a:spcBef>
                <a:spcPts val="600"/>
              </a:spcBef>
              <a:spcAft>
                <a:spcPts val="0"/>
              </a:spcAft>
              <a:buFont typeface="Arial"/>
              <a:buChar char="•"/>
              <a:tabLst>
                <a:tab pos="539750" algn="l"/>
              </a:tabLst>
              <a:defRPr/>
            </a:pPr>
            <a:r>
              <a:rPr lang="fr-FR" sz="1600" b="1" i="0">
                <a:solidFill>
                  <a:srgbClr val="0070C0"/>
                </a:solidFill>
                <a:latin typeface="Calibri"/>
              </a:rPr>
              <a:t>Service Technologie RF</a:t>
            </a:r>
            <a:endParaRPr sz="1600" b="1" i="0">
              <a:solidFill>
                <a:srgbClr val="0070C0"/>
              </a:solidFill>
              <a:latin typeface="Calibri"/>
            </a:endParaRPr>
          </a:p>
          <a:p>
            <a:pPr lvl="1" algn="just">
              <a:lnSpc>
                <a:spcPct val="100000"/>
              </a:lnSpc>
              <a:spcBef>
                <a:spcPts val="0"/>
              </a:spcBef>
              <a:spcAft>
                <a:spcPts val="0"/>
              </a:spcAft>
              <a:tabLst>
                <a:tab pos="539749" algn="l"/>
              </a:tabLst>
              <a:defRPr/>
            </a:pPr>
            <a:r>
              <a:rPr lang="fr-FR" sz="1200" i="0">
                <a:latin typeface="Calibri"/>
                <a:cs typeface="Calibri"/>
              </a:rPr>
              <a:t>Design, préparation et opération de structures d’accélération RF conventionnelles et supraconductrices, ainsi que leurs systèmes liés (coupleurs, systèmes d’accord en fréquence), sources RF de puissance et systèmes bas-niveau RF</a:t>
            </a:r>
            <a:endParaRPr i="0"/>
          </a:p>
          <a:p>
            <a:pPr marL="261850" indent="-261850" algn="just">
              <a:lnSpc>
                <a:spcPct val="100000"/>
              </a:lnSpc>
              <a:spcBef>
                <a:spcPts val="600"/>
              </a:spcBef>
              <a:spcAft>
                <a:spcPts val="0"/>
              </a:spcAft>
              <a:buFont typeface="Arial"/>
              <a:buChar char="•"/>
              <a:tabLst>
                <a:tab pos="5738813" algn="l"/>
              </a:tabLst>
              <a:defRPr/>
            </a:pPr>
            <a:r>
              <a:rPr lang="fr-FR" sz="1600" b="1" i="0">
                <a:solidFill>
                  <a:srgbClr val="0070C0"/>
                </a:solidFill>
                <a:latin typeface="Calibri"/>
              </a:rPr>
              <a:t>Service Cryo</a:t>
            </a:r>
            <a:endParaRPr sz="1600" b="1" i="0">
              <a:solidFill>
                <a:srgbClr val="0070C0"/>
              </a:solidFill>
              <a:latin typeface="Calibri"/>
            </a:endParaRPr>
          </a:p>
          <a:p>
            <a:pPr lvl="1" algn="just">
              <a:lnSpc>
                <a:spcPct val="100000"/>
              </a:lnSpc>
              <a:spcBef>
                <a:spcPts val="0"/>
              </a:spcBef>
              <a:spcAft>
                <a:spcPts val="0"/>
              </a:spcAft>
              <a:tabLst>
                <a:tab pos="5738812" algn="l"/>
              </a:tabLst>
              <a:defRPr/>
            </a:pPr>
            <a:r>
              <a:rPr lang="fr-FR" sz="1200" i="0">
                <a:latin typeface="Calibri"/>
                <a:cs typeface="Calibri"/>
              </a:rPr>
              <a:t>Conception et opération des systèmes cryogéniques pour accélérateurs et au-delà (ET, cibles cryo…)</a:t>
            </a:r>
            <a:endParaRPr sz="1600" b="1" i="0">
              <a:latin typeface="Calibri"/>
            </a:endParaRPr>
          </a:p>
          <a:p>
            <a:pPr marL="261850" lvl="1" indent="-261850" algn="just">
              <a:lnSpc>
                <a:spcPct val="100000"/>
              </a:lnSpc>
              <a:spcBef>
                <a:spcPts val="595"/>
              </a:spcBef>
              <a:spcAft>
                <a:spcPts val="0"/>
              </a:spcAft>
              <a:buFont typeface="Arial"/>
              <a:buChar char="•"/>
              <a:tabLst>
                <a:tab pos="539749" algn="l"/>
                <a:tab pos="5738812" algn="l"/>
              </a:tabLst>
              <a:defRPr/>
            </a:pPr>
            <a:r>
              <a:rPr lang="fr-FR" sz="1600" b="1" i="0">
                <a:solidFill>
                  <a:srgbClr val="00B050"/>
                </a:solidFill>
                <a:latin typeface="Calibri"/>
              </a:rPr>
              <a:t>Plateforme vide et surfaces</a:t>
            </a:r>
            <a:endParaRPr lang="fr-FR" sz="1600" b="1" i="0">
              <a:latin typeface="Calibri"/>
            </a:endParaRPr>
          </a:p>
          <a:p>
            <a:pPr lvl="1" algn="just">
              <a:lnSpc>
                <a:spcPct val="100000"/>
              </a:lnSpc>
              <a:spcBef>
                <a:spcPts val="0"/>
              </a:spcBef>
              <a:spcAft>
                <a:spcPts val="0"/>
              </a:spcAft>
              <a:tabLst>
                <a:tab pos="539749" algn="l"/>
                <a:tab pos="5738812" algn="l"/>
              </a:tabLst>
              <a:defRPr/>
            </a:pPr>
            <a:r>
              <a:rPr lang="fr-FR" sz="1200" i="0">
                <a:latin typeface="Calibri"/>
                <a:cs typeface="Calibri"/>
              </a:rPr>
              <a:t>UHV: </a:t>
            </a:r>
            <a:r>
              <a:rPr lang="fr-FR" sz="1200" i="0">
                <a:latin typeface="Calibri"/>
              </a:rPr>
              <a:t>Spectrométrie de masse, taux de dégazage, Métrologie, émission secondaire (SEY), vitesse de pompage … </a:t>
            </a:r>
            <a:endParaRPr sz="1200" i="0">
              <a:latin typeface="Calibri"/>
            </a:endParaRPr>
          </a:p>
          <a:p>
            <a:pPr lvl="1" algn="just">
              <a:lnSpc>
                <a:spcPct val="100000"/>
              </a:lnSpc>
              <a:spcBef>
                <a:spcPts val="0"/>
              </a:spcBef>
              <a:spcAft>
                <a:spcPts val="0"/>
              </a:spcAft>
              <a:tabLst>
                <a:tab pos="539749" algn="l"/>
                <a:tab pos="5738812" algn="l"/>
              </a:tabLst>
              <a:defRPr/>
            </a:pPr>
            <a:r>
              <a:rPr lang="fr-FR" sz="1200" i="0">
                <a:latin typeface="Calibri"/>
              </a:rPr>
              <a:t>Caractérisation: Structurales: (DRX), Morpho/topo (MEB, Confocale ), Composition (Sims, XPS, ED) ...</a:t>
            </a:r>
            <a:endParaRPr sz="1800" i="0"/>
          </a:p>
        </p:txBody>
      </p:sp>
      <p:sp>
        <p:nvSpPr>
          <p:cNvPr id="17" name="Rectangle 16"/>
          <p:cNvSpPr/>
          <p:nvPr/>
        </p:nvSpPr>
        <p:spPr bwMode="auto">
          <a:xfrm>
            <a:off x="2464609" y="716193"/>
            <a:ext cx="6187963" cy="366119"/>
          </a:xfrm>
          <a:prstGeom prst="rect">
            <a:avLst/>
          </a:prstGeom>
        </p:spPr>
        <p:txBody>
          <a:bodyPr wrap="square">
            <a:spAutoFit/>
          </a:bodyPr>
          <a:lstStyle/>
          <a:p>
            <a:pPr algn="ctr">
              <a:spcAft>
                <a:spcPts val="600"/>
              </a:spcAft>
              <a:tabLst>
                <a:tab pos="5738813" algn="l"/>
              </a:tabLst>
              <a:defRPr/>
            </a:pPr>
            <a:r>
              <a:rPr lang="fr-FR" sz="1800" b="1">
                <a:solidFill>
                  <a:srgbClr val="7030A0"/>
                </a:solidFill>
                <a:latin typeface="Calibri"/>
              </a:rPr>
              <a:t>4 équipes de recherche, </a:t>
            </a:r>
            <a:r>
              <a:rPr lang="fr-FR" sz="1800" b="1">
                <a:solidFill>
                  <a:srgbClr val="0070C0"/>
                </a:solidFill>
                <a:latin typeface="Calibri"/>
              </a:rPr>
              <a:t>2 services spécialisés</a:t>
            </a:r>
            <a:r>
              <a:rPr lang="fr-FR" sz="1800" b="1">
                <a:solidFill>
                  <a:srgbClr val="7030A0"/>
                </a:solidFill>
                <a:latin typeface="Calibri"/>
              </a:rPr>
              <a:t> </a:t>
            </a:r>
            <a:r>
              <a:rPr lang="fr-FR" sz="1800" b="1">
                <a:solidFill>
                  <a:schemeClr val="tx1"/>
                </a:solidFill>
                <a:latin typeface="Calibri"/>
              </a:rPr>
              <a:t>et</a:t>
            </a:r>
            <a:r>
              <a:rPr lang="fr-FR" sz="1800" b="1">
                <a:solidFill>
                  <a:srgbClr val="7030A0"/>
                </a:solidFill>
                <a:latin typeface="Calibri"/>
              </a:rPr>
              <a:t> </a:t>
            </a:r>
            <a:r>
              <a:rPr lang="fr-FR" sz="1800" b="1">
                <a:solidFill>
                  <a:srgbClr val="00B050"/>
                </a:solidFill>
                <a:latin typeface="Calibri"/>
              </a:rPr>
              <a:t>1 plateforme</a:t>
            </a:r>
            <a:endParaRPr>
              <a:solidFill>
                <a:srgbClr val="00B050"/>
              </a:solidFill>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Le Pôle de Physique des Accélérateurs</a:t>
            </a:r>
            <a:endParaRPr/>
          </a:p>
        </p:txBody>
      </p:sp>
      <p:sp>
        <p:nvSpPr>
          <p:cNvPr id="9" name="ZoneTexte 4"/>
          <p:cNvSpPr txBox="1"/>
          <p:nvPr/>
        </p:nvSpPr>
        <p:spPr bwMode="auto">
          <a:xfrm>
            <a:off x="2644104" y="713507"/>
            <a:ext cx="5340548" cy="747119"/>
          </a:xfrm>
          <a:prstGeom prst="rect">
            <a:avLst/>
          </a:prstGeom>
          <a:noFill/>
        </p:spPr>
        <p:txBody>
          <a:bodyPr wrap="square"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spcAft>
                <a:spcPts val="600"/>
              </a:spcAft>
              <a:defRPr/>
            </a:pPr>
            <a:r>
              <a:rPr lang="fr-FR" sz="2200" b="1">
                <a:solidFill>
                  <a:srgbClr val="FF6700"/>
                </a:solidFill>
              </a:rPr>
              <a:t>Un pôle en prise avec le laboratoire</a:t>
            </a:r>
            <a:endParaRPr/>
          </a:p>
          <a:p>
            <a:pPr marL="87311">
              <a:defRPr/>
            </a:pPr>
            <a:endParaRPr lang="fr-FR" sz="1600"/>
          </a:p>
        </p:txBody>
      </p:sp>
      <p:grpSp>
        <p:nvGrpSpPr>
          <p:cNvPr id="10" name="Groupe 9"/>
          <p:cNvGrpSpPr/>
          <p:nvPr/>
        </p:nvGrpSpPr>
        <p:grpSpPr bwMode="auto">
          <a:xfrm>
            <a:off x="1458495" y="3145229"/>
            <a:ext cx="6265393" cy="644260"/>
            <a:chOff x="0" y="0"/>
            <a:chExt cx="6265393" cy="644260"/>
          </a:xfrm>
        </p:grpSpPr>
        <p:sp>
          <p:nvSpPr>
            <p:cNvPr id="11" name="Rectangle à coins arrondis 10"/>
            <p:cNvSpPr/>
            <p:nvPr/>
          </p:nvSpPr>
          <p:spPr bwMode="auto">
            <a:xfrm>
              <a:off x="1261166" y="138136"/>
              <a:ext cx="1241719" cy="500866"/>
            </a:xfrm>
            <a:prstGeom prst="roundRect">
              <a:avLst>
                <a:gd name="adj"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SupraTech</a:t>
              </a:r>
              <a:endParaRPr/>
            </a:p>
          </p:txBody>
        </p:sp>
        <p:sp>
          <p:nvSpPr>
            <p:cNvPr id="12" name="Rectangle à coins arrondis 11"/>
            <p:cNvSpPr/>
            <p:nvPr/>
          </p:nvSpPr>
          <p:spPr bwMode="auto">
            <a:xfrm>
              <a:off x="2571043" y="138719"/>
              <a:ext cx="1003257" cy="500866"/>
            </a:xfrm>
            <a:prstGeom prst="roundRect">
              <a:avLst>
                <a:gd name="adj"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LaseriX</a:t>
              </a:r>
              <a:endParaRPr/>
            </a:p>
          </p:txBody>
        </p:sp>
        <p:sp>
          <p:nvSpPr>
            <p:cNvPr id="13" name="Rectangle à coins arrondis 12"/>
            <p:cNvSpPr/>
            <p:nvPr/>
          </p:nvSpPr>
          <p:spPr bwMode="auto">
            <a:xfrm>
              <a:off x="3655483" y="143394"/>
              <a:ext cx="957023" cy="500865"/>
            </a:xfrm>
            <a:prstGeom prst="roundRect">
              <a:avLst>
                <a:gd name="adj"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ALTO</a:t>
              </a:r>
              <a:endParaRPr/>
            </a:p>
          </p:txBody>
        </p:sp>
        <p:sp>
          <p:nvSpPr>
            <p:cNvPr id="14" name="Rectangle à coins arrondis 13"/>
            <p:cNvSpPr/>
            <p:nvPr/>
          </p:nvSpPr>
          <p:spPr bwMode="auto">
            <a:xfrm>
              <a:off x="4869840" y="143394"/>
              <a:ext cx="1395553" cy="500866"/>
            </a:xfrm>
            <a:prstGeom prst="roundRect">
              <a:avLst>
                <a:gd name="adj"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MOSAIC</a:t>
              </a:r>
              <a:endParaRPr/>
            </a:p>
          </p:txBody>
        </p:sp>
        <p:sp>
          <p:nvSpPr>
            <p:cNvPr id="15" name="Flèche vers le bas 14"/>
            <p:cNvSpPr/>
            <p:nvPr/>
          </p:nvSpPr>
          <p:spPr bwMode="auto">
            <a:xfrm rot="17724025">
              <a:off x="66150" y="-66150"/>
              <a:ext cx="572718" cy="705020"/>
            </a:xfrm>
            <a:prstGeom prst="downArrow">
              <a:avLst>
                <a:gd name="adj1" fmla="val 26266"/>
                <a:gd name="adj2" fmla="val 4832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grpSp>
        <p:nvGrpSpPr>
          <p:cNvPr id="18" name="Groupe 17"/>
          <p:cNvGrpSpPr/>
          <p:nvPr/>
        </p:nvGrpSpPr>
        <p:grpSpPr bwMode="auto">
          <a:xfrm>
            <a:off x="1497517" y="2261903"/>
            <a:ext cx="3138133" cy="586015"/>
            <a:chOff x="0" y="0"/>
            <a:chExt cx="3138133" cy="586015"/>
          </a:xfrm>
        </p:grpSpPr>
        <p:sp>
          <p:nvSpPr>
            <p:cNvPr id="19" name="Rectangle à coins arrondis 18"/>
            <p:cNvSpPr/>
            <p:nvPr/>
          </p:nvSpPr>
          <p:spPr bwMode="auto">
            <a:xfrm>
              <a:off x="1225491" y="85149"/>
              <a:ext cx="1912642" cy="500866"/>
            </a:xfrm>
            <a:prstGeom prst="roundRect">
              <a:avLst>
                <a:gd name="adj"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Pôle Ingénierie</a:t>
              </a:r>
              <a:endParaRPr/>
            </a:p>
          </p:txBody>
        </p:sp>
        <p:sp>
          <p:nvSpPr>
            <p:cNvPr id="20" name="Flèche vers le bas 19"/>
            <p:cNvSpPr/>
            <p:nvPr/>
          </p:nvSpPr>
          <p:spPr bwMode="auto">
            <a:xfrm rot="18098602">
              <a:off x="69029" y="-69029"/>
              <a:ext cx="558443" cy="696503"/>
            </a:xfrm>
            <a:prstGeom prst="downArrow">
              <a:avLst>
                <a:gd name="adj1" fmla="val 26266"/>
                <a:gd name="adj2" fmla="val 4832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grpSp>
        <p:nvGrpSpPr>
          <p:cNvPr id="21" name="Groupe 20"/>
          <p:cNvGrpSpPr/>
          <p:nvPr/>
        </p:nvGrpSpPr>
        <p:grpSpPr bwMode="auto">
          <a:xfrm>
            <a:off x="1476323" y="1220936"/>
            <a:ext cx="6909003" cy="732582"/>
            <a:chOff x="0" y="0"/>
            <a:chExt cx="6909003" cy="732582"/>
          </a:xfrm>
        </p:grpSpPr>
        <p:sp>
          <p:nvSpPr>
            <p:cNvPr id="22" name="Rectangle à coins arrondis 21"/>
            <p:cNvSpPr/>
            <p:nvPr/>
          </p:nvSpPr>
          <p:spPr bwMode="auto">
            <a:xfrm>
              <a:off x="1246683" y="182013"/>
              <a:ext cx="1422576" cy="550569"/>
            </a:xfrm>
            <a:prstGeom prst="roundRect">
              <a:avLst>
                <a:gd name="adj"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PHE</a:t>
              </a:r>
              <a:endParaRPr/>
            </a:p>
          </p:txBody>
        </p:sp>
        <p:sp>
          <p:nvSpPr>
            <p:cNvPr id="23" name="Rectangle à coins arrondis 22"/>
            <p:cNvSpPr/>
            <p:nvPr/>
          </p:nvSpPr>
          <p:spPr bwMode="auto">
            <a:xfrm>
              <a:off x="2953044" y="182013"/>
              <a:ext cx="1891702" cy="550569"/>
            </a:xfrm>
            <a:prstGeom prst="roundRect">
              <a:avLst>
                <a:gd name="adj"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Santé</a:t>
              </a:r>
              <a:endParaRPr/>
            </a:p>
          </p:txBody>
        </p:sp>
        <p:sp>
          <p:nvSpPr>
            <p:cNvPr id="24" name="Rectangle à coins arrondis 23"/>
            <p:cNvSpPr/>
            <p:nvPr/>
          </p:nvSpPr>
          <p:spPr bwMode="auto">
            <a:xfrm>
              <a:off x="5015733" y="182013"/>
              <a:ext cx="1893270" cy="550569"/>
            </a:xfrm>
            <a:prstGeom prst="roundRect">
              <a:avLst>
                <a:gd name="adj"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Nucléaire</a:t>
              </a:r>
              <a:endParaRPr/>
            </a:p>
          </p:txBody>
        </p:sp>
        <p:sp>
          <p:nvSpPr>
            <p:cNvPr id="25" name="Flèche vers le bas 24"/>
            <p:cNvSpPr/>
            <p:nvPr/>
          </p:nvSpPr>
          <p:spPr bwMode="auto">
            <a:xfrm rot="18087120">
              <a:off x="76291" y="-76291"/>
              <a:ext cx="583425" cy="736008"/>
            </a:xfrm>
            <a:prstGeom prst="downArrow">
              <a:avLst>
                <a:gd name="adj1" fmla="val 26266"/>
                <a:gd name="adj2" fmla="val 50649"/>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31" name="Espace réservé du pied de page 3"/>
          <p:cNvSpPr>
            <a:spLocks noGrp="1"/>
          </p:cNvSpPr>
          <p:nvPr>
            <p:ph type="ftr" sz="quarter" idx="11"/>
          </p:nvPr>
        </p:nvSpPr>
        <p:spPr bwMode="auto">
          <a:xfrm>
            <a:off x="2938116" y="5714820"/>
            <a:ext cx="4896544"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32" name="Espace réservé du numéro de diapositive 4"/>
          <p:cNvSpPr>
            <a:spLocks noGrp="1"/>
          </p:cNvSpPr>
          <p:nvPr>
            <p:ph type="sldNum" sz="quarter" idx="12"/>
          </p:nvPr>
        </p:nvSpPr>
        <p:spPr bwMode="auto">
          <a:xfrm>
            <a:off x="8159407" y="5714820"/>
            <a:ext cx="2422525" cy="322263"/>
          </a:xfrm>
        </p:spPr>
        <p:txBody>
          <a:bodyPr/>
          <a:lstStyle/>
          <a:p>
            <a:pPr>
              <a:defRPr/>
            </a:pPr>
            <a:fld id="{77E71596-5F9D-49C5-9701-16B3CA54319D}" type="slidenum">
              <a:rPr lang="fr-FR" b="1"/>
              <a:t>7</a:t>
            </a:fld>
            <a:endParaRPr lang="fr-FR" b="1"/>
          </a:p>
        </p:txBody>
      </p:sp>
      <p:grpSp>
        <p:nvGrpSpPr>
          <p:cNvPr id="525232096" name="Groupe 9"/>
          <p:cNvGrpSpPr/>
          <p:nvPr/>
        </p:nvGrpSpPr>
        <p:grpSpPr bwMode="auto">
          <a:xfrm>
            <a:off x="1521597" y="3911420"/>
            <a:ext cx="8632033" cy="1639426"/>
            <a:chOff x="0" y="0"/>
            <a:chExt cx="8632033" cy="1639426"/>
          </a:xfrm>
        </p:grpSpPr>
        <p:sp>
          <p:nvSpPr>
            <p:cNvPr id="1081988792" name="Rectangle à coins arrondis 10"/>
            <p:cNvSpPr/>
            <p:nvPr/>
          </p:nvSpPr>
          <p:spPr bwMode="auto">
            <a:xfrm>
              <a:off x="1232718" y="4848"/>
              <a:ext cx="2501649" cy="1634577"/>
            </a:xfrm>
            <a:prstGeom prst="roundRect">
              <a:avLst>
                <a:gd name="adj"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i="0" u="none" strike="noStrike" cap="none" spc="0">
                  <a:solidFill>
                    <a:schemeClr val="lt1"/>
                  </a:solidFill>
                  <a:latin typeface="Calibri"/>
                  <a:ea typeface="Calibri"/>
                  <a:cs typeface="Calibri"/>
                </a:rPr>
                <a:t>Services support</a:t>
              </a:r>
              <a:endParaRPr lang="fr-FR" sz="1800" b="1" i="0" u="none" strike="noStrike" cap="none" spc="0">
                <a:solidFill>
                  <a:schemeClr val="lt1"/>
                </a:solidFill>
                <a:latin typeface="Calibri"/>
                <a:cs typeface="Calibri"/>
              </a:endParaRPr>
            </a:p>
            <a:p>
              <a:pPr marL="261850" indent="-261850">
                <a:buFont typeface="Arial"/>
                <a:buChar char="•"/>
                <a:defRPr/>
              </a:pPr>
              <a:r>
                <a:rPr lang="fr-FR" sz="1400" b="1" i="0" u="none" strike="noStrike" cap="none" spc="0">
                  <a:solidFill>
                    <a:schemeClr val="lt1"/>
                  </a:solidFill>
                  <a:latin typeface="Calibri"/>
                  <a:ea typeface="Calibri"/>
                  <a:cs typeface="Calibri"/>
                </a:rPr>
                <a:t>Bibliothèque, IST</a:t>
              </a:r>
              <a:endParaRPr lang="fr-FR" sz="1400" b="1" i="0" u="none" strike="noStrike" cap="none" spc="0">
                <a:solidFill>
                  <a:schemeClr val="lt1"/>
                </a:solidFill>
                <a:latin typeface="Calibri"/>
                <a:cs typeface="Calibri"/>
              </a:endParaRPr>
            </a:p>
            <a:p>
              <a:pPr marL="261850" indent="-261850">
                <a:buFont typeface="Arial"/>
                <a:buChar char="•"/>
                <a:defRPr/>
              </a:pPr>
              <a:r>
                <a:rPr lang="fr-FR" sz="1400" b="1" i="0" u="none" strike="noStrike" cap="none" spc="0">
                  <a:solidFill>
                    <a:schemeClr val="lt1"/>
                  </a:solidFill>
                  <a:latin typeface="Calibri"/>
                  <a:ea typeface="Calibri"/>
                  <a:cs typeface="Calibri"/>
                </a:rPr>
                <a:t>Com et événementiel</a:t>
              </a:r>
              <a:endParaRPr/>
            </a:p>
            <a:p>
              <a:pPr marL="261850" indent="-261850">
                <a:buFont typeface="Arial"/>
                <a:buChar char="•"/>
                <a:defRPr/>
              </a:pPr>
              <a:r>
                <a:rPr lang="fr-FR" sz="1400" b="1" i="0" u="none" strike="noStrike" cap="none" spc="0">
                  <a:solidFill>
                    <a:schemeClr val="lt1"/>
                  </a:solidFill>
                  <a:latin typeface="Calibri"/>
                  <a:ea typeface="Calibri"/>
                  <a:cs typeface="Calibri"/>
                </a:rPr>
                <a:t>SPR</a:t>
              </a:r>
              <a:endParaRPr lang="fr-FR" sz="1400" b="1" i="0" u="none" strike="noStrike" cap="none" spc="0">
                <a:solidFill>
                  <a:schemeClr val="lt1"/>
                </a:solidFill>
                <a:latin typeface="Calibri"/>
                <a:cs typeface="Calibri"/>
              </a:endParaRPr>
            </a:p>
            <a:p>
              <a:pPr marL="261850" indent="-261850">
                <a:buFont typeface="Arial"/>
                <a:buChar char="•"/>
                <a:defRPr/>
              </a:pPr>
              <a:r>
                <a:rPr lang="fr-FR" sz="1400" b="1" i="0" u="none" strike="noStrike" cap="none" spc="0">
                  <a:solidFill>
                    <a:schemeClr val="lt1"/>
                  </a:solidFill>
                  <a:latin typeface="Calibri"/>
                  <a:ea typeface="Calibri"/>
                  <a:cs typeface="Calibri"/>
                </a:rPr>
                <a:t>Infrastructures</a:t>
              </a:r>
              <a:endParaRPr lang="fr-FR" sz="1400" b="1" i="0" u="none" strike="noStrike" cap="none" spc="0">
                <a:solidFill>
                  <a:schemeClr val="lt1"/>
                </a:solidFill>
                <a:latin typeface="Calibri"/>
                <a:cs typeface="Calibri"/>
              </a:endParaRPr>
            </a:p>
            <a:p>
              <a:pPr marL="261850" indent="-261850">
                <a:buFont typeface="Arial"/>
                <a:buChar char="•"/>
                <a:defRPr/>
              </a:pPr>
              <a:r>
                <a:rPr lang="fr-FR" sz="1400" b="1" i="0" u="none" strike="noStrike" cap="none" spc="0">
                  <a:solidFill>
                    <a:schemeClr val="lt1"/>
                  </a:solidFill>
                  <a:latin typeface="Calibri"/>
                  <a:ea typeface="Calibri"/>
                  <a:cs typeface="Calibri"/>
                </a:rPr>
                <a:t>Service enseignement</a:t>
              </a:r>
              <a:endParaRPr lang="fr-FR" sz="1400" b="1" i="0" u="none" strike="noStrike" cap="none" spc="0">
                <a:solidFill>
                  <a:schemeClr val="lt1"/>
                </a:solidFill>
                <a:latin typeface="Calibri"/>
                <a:cs typeface="Calibri"/>
              </a:endParaRPr>
            </a:p>
            <a:p>
              <a:pPr marL="261850" indent="-261850">
                <a:buFont typeface="Arial"/>
                <a:buChar char="•"/>
                <a:defRPr/>
              </a:pPr>
              <a:r>
                <a:rPr lang="fr-FR" sz="1400" b="1" i="0" u="none" strike="noStrike" cap="none" spc="0">
                  <a:solidFill>
                    <a:schemeClr val="lt1"/>
                  </a:solidFill>
                  <a:latin typeface="Calibri"/>
                  <a:ea typeface="Calibri"/>
                  <a:cs typeface="Calibri"/>
                </a:rPr>
                <a:t>STIRI</a:t>
              </a:r>
              <a:endParaRPr lang="fr-FR" sz="1800" b="1" i="0" u="none" strike="noStrike" cap="none" spc="0">
                <a:solidFill>
                  <a:schemeClr val="lt1"/>
                </a:solidFill>
                <a:latin typeface="Calibri"/>
                <a:cs typeface="Calibri"/>
              </a:endParaRPr>
            </a:p>
          </p:txBody>
        </p:sp>
        <p:sp>
          <p:nvSpPr>
            <p:cNvPr id="1502233044" name="Rectangle à coins arrondis 11"/>
            <p:cNvSpPr/>
            <p:nvPr/>
          </p:nvSpPr>
          <p:spPr bwMode="auto">
            <a:xfrm>
              <a:off x="7628776" y="372258"/>
              <a:ext cx="1003257" cy="500865"/>
            </a:xfrm>
            <a:prstGeom prst="roundRect">
              <a:avLst>
                <a:gd name="adj"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CEMAP</a:t>
              </a:r>
              <a:endParaRPr/>
            </a:p>
          </p:txBody>
        </p:sp>
        <p:sp>
          <p:nvSpPr>
            <p:cNvPr id="1429848196" name="Rectangle à coins arrondis 12"/>
            <p:cNvSpPr/>
            <p:nvPr/>
          </p:nvSpPr>
          <p:spPr bwMode="auto">
            <a:xfrm>
              <a:off x="3873764" y="0"/>
              <a:ext cx="3614715" cy="1540207"/>
            </a:xfrm>
            <a:prstGeom prst="roundRect">
              <a:avLst>
                <a:gd name="adj"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defRPr/>
              </a:pPr>
              <a:r>
                <a:rPr lang="fr-FR" sz="1800" b="1">
                  <a:solidFill>
                    <a:schemeClr val="bg1"/>
                  </a:solidFill>
                </a:rPr>
                <a:t>Administration</a:t>
              </a:r>
              <a:endParaRPr sz="1800" b="1">
                <a:solidFill>
                  <a:schemeClr val="bg1"/>
                </a:solidFill>
              </a:endParaRPr>
            </a:p>
            <a:p>
              <a:pPr marL="261850" indent="-261850">
                <a:buFont typeface="Arial"/>
                <a:buChar char="•"/>
                <a:defRPr/>
              </a:pPr>
              <a:r>
                <a:rPr lang="fr-FR" sz="1400" b="1" i="0" u="none" strike="noStrike" cap="none" spc="0">
                  <a:solidFill>
                    <a:schemeClr val="bg1"/>
                  </a:solidFill>
                  <a:latin typeface="Calibri"/>
                  <a:ea typeface="Calibri"/>
                  <a:cs typeface="Calibri"/>
                </a:rPr>
                <a:t>Division Accueil et Ressources humaines</a:t>
              </a:r>
              <a:endParaRPr sz="1400" b="1" i="0" u="none" strike="noStrike" cap="none" spc="0">
                <a:solidFill>
                  <a:schemeClr val="bg1"/>
                </a:solidFill>
                <a:latin typeface="Calibri"/>
                <a:ea typeface="Calibri"/>
                <a:cs typeface="Calibri"/>
              </a:endParaRPr>
            </a:p>
            <a:p>
              <a:pPr marL="261850" indent="-261850">
                <a:buFont typeface="Arial"/>
                <a:buChar char="•"/>
                <a:defRPr/>
              </a:pPr>
              <a:r>
                <a:rPr lang="fr-FR" sz="1400" b="1" i="0" u="none" strike="noStrike" cap="none" spc="0">
                  <a:solidFill>
                    <a:schemeClr val="bg1"/>
                  </a:solidFill>
                  <a:latin typeface="Calibri"/>
                  <a:ea typeface="Calibri"/>
                  <a:cs typeface="Calibri"/>
                </a:rPr>
                <a:t>Division Achats</a:t>
              </a:r>
              <a:endParaRPr sz="1400" b="1" i="0" u="none" strike="noStrike" cap="none" spc="0">
                <a:solidFill>
                  <a:schemeClr val="bg1"/>
                </a:solidFill>
                <a:latin typeface="Calibri"/>
                <a:cs typeface="Calibri"/>
              </a:endParaRPr>
            </a:p>
            <a:p>
              <a:pPr marL="261850" indent="-261850">
                <a:buFont typeface="Arial"/>
                <a:buChar char="•"/>
                <a:defRPr/>
              </a:pPr>
              <a:r>
                <a:rPr lang="fr-FR" sz="1400" b="1" i="0" u="none" strike="noStrike" cap="none" spc="0">
                  <a:solidFill>
                    <a:schemeClr val="bg1"/>
                  </a:solidFill>
                  <a:latin typeface="Calibri"/>
                  <a:ea typeface="Calibri"/>
                  <a:cs typeface="Calibri"/>
                </a:rPr>
                <a:t>et Logistique</a:t>
              </a:r>
              <a:endParaRPr sz="1400" b="1" i="0" u="none" strike="noStrike" cap="none" spc="0">
                <a:solidFill>
                  <a:schemeClr val="bg1"/>
                </a:solidFill>
                <a:latin typeface="Calibri"/>
                <a:cs typeface="Calibri"/>
              </a:endParaRPr>
            </a:p>
            <a:p>
              <a:pPr marL="261850" indent="-261850">
                <a:buFont typeface="Arial"/>
                <a:buChar char="•"/>
                <a:defRPr/>
              </a:pPr>
              <a:r>
                <a:rPr lang="fr-FR" sz="1400" b="1" i="0" u="none" strike="noStrike" cap="none" spc="0">
                  <a:solidFill>
                    <a:schemeClr val="bg1"/>
                  </a:solidFill>
                  <a:latin typeface="Calibri"/>
                  <a:ea typeface="Calibri"/>
                  <a:cs typeface="Calibri"/>
                </a:rPr>
                <a:t>Division Financière</a:t>
              </a:r>
              <a:endParaRPr sz="1400" b="1" i="0" u="none" strike="noStrike" cap="none" spc="0">
                <a:solidFill>
                  <a:schemeClr val="bg1"/>
                </a:solidFill>
                <a:latin typeface="Calibri"/>
                <a:cs typeface="Calibri"/>
              </a:endParaRPr>
            </a:p>
            <a:p>
              <a:pPr marL="261850" indent="-261850">
                <a:buFont typeface="Arial"/>
                <a:buChar char="•"/>
                <a:defRPr/>
              </a:pPr>
              <a:r>
                <a:rPr lang="fr-FR" sz="1400" b="1" i="0" u="none" strike="noStrike" cap="none" spc="0">
                  <a:solidFill>
                    <a:schemeClr val="bg1"/>
                  </a:solidFill>
                  <a:latin typeface="Calibri"/>
                  <a:ea typeface="Calibri"/>
                  <a:cs typeface="Calibri"/>
                </a:rPr>
                <a:t>Service des marchés</a:t>
              </a:r>
              <a:endParaRPr sz="1400" b="1" i="0" u="none" strike="noStrike" cap="none" spc="0">
                <a:solidFill>
                  <a:schemeClr val="bg1"/>
                </a:solidFill>
                <a:latin typeface="Calibri"/>
                <a:cs typeface="Calibri"/>
              </a:endParaRPr>
            </a:p>
          </p:txBody>
        </p:sp>
        <p:sp>
          <p:nvSpPr>
            <p:cNvPr id="488406856" name="Flèche vers le bas 14"/>
            <p:cNvSpPr/>
            <p:nvPr/>
          </p:nvSpPr>
          <p:spPr bwMode="auto">
            <a:xfrm rot="17724025">
              <a:off x="66150" y="-44941"/>
              <a:ext cx="572718" cy="705019"/>
            </a:xfrm>
            <a:prstGeom prst="downArrow">
              <a:avLst>
                <a:gd name="adj1" fmla="val 26266"/>
                <a:gd name="adj2" fmla="val 48325"/>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409020924" name="Rectangle à coins arrondis 18"/>
          <p:cNvSpPr/>
          <p:nvPr/>
        </p:nvSpPr>
        <p:spPr bwMode="auto">
          <a:xfrm>
            <a:off x="4844688" y="2100528"/>
            <a:ext cx="3512220" cy="1073574"/>
          </a:xfrm>
          <a:prstGeom prst="roundRect">
            <a:avLst>
              <a:gd name="adj"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3879" indent="-283879" algn="l">
              <a:buFont typeface="Arial"/>
              <a:buChar char="•"/>
              <a:defRPr/>
            </a:pPr>
            <a:r>
              <a:rPr lang="fr-FR" sz="1600" b="1"/>
              <a:t>Mécanique</a:t>
            </a:r>
            <a:endParaRPr/>
          </a:p>
          <a:p>
            <a:pPr marL="283879" indent="-283879" algn="l">
              <a:buFont typeface="Arial"/>
              <a:buChar char="•"/>
              <a:defRPr/>
            </a:pPr>
            <a:r>
              <a:rPr lang="fr-FR" sz="1600" b="1"/>
              <a:t>Informatique</a:t>
            </a:r>
            <a:endParaRPr/>
          </a:p>
          <a:p>
            <a:pPr marL="283879" indent="-283879" algn="l">
              <a:buFont typeface="Arial"/>
              <a:buChar char="•"/>
              <a:defRPr/>
            </a:pPr>
            <a:r>
              <a:rPr lang="fr-FR" sz="1600" b="1"/>
              <a:t>Électronique</a:t>
            </a:r>
            <a:endParaRPr/>
          </a:p>
          <a:p>
            <a:pPr marL="283879" indent="-283879" algn="l">
              <a:buFont typeface="Arial"/>
              <a:buChar char="•"/>
              <a:defRPr/>
            </a:pPr>
            <a:r>
              <a:rPr lang="fr-FR" sz="1600" b="1"/>
              <a:t>Détecteurs et Instrumentations</a:t>
            </a:r>
            <a:endParaRPr/>
          </a:p>
        </p:txBody>
      </p:sp>
      <p:sp>
        <p:nvSpPr>
          <p:cNvPr id="1007965454" name="Rectangle à coins arrondis 23"/>
          <p:cNvSpPr/>
          <p:nvPr/>
        </p:nvSpPr>
        <p:spPr bwMode="auto">
          <a:xfrm>
            <a:off x="8551528" y="1408718"/>
            <a:ext cx="1249153" cy="550568"/>
          </a:xfrm>
          <a:prstGeom prst="roundRect">
            <a:avLst>
              <a:gd name="adj"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800" b="1"/>
              <a:t>A2C</a:t>
            </a:r>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59988284" name="Titre 8"/>
          <p:cNvSpPr>
            <a:spLocks noGrp="1"/>
          </p:cNvSpPr>
          <p:nvPr>
            <p:ph type="title"/>
          </p:nvPr>
        </p:nvSpPr>
        <p:spPr bwMode="auto">
          <a:xfrm>
            <a:off x="1497954" y="149424"/>
            <a:ext cx="7632847" cy="432047"/>
          </a:xfrm>
        </p:spPr>
        <p:txBody>
          <a:bodyPr/>
          <a:lstStyle/>
          <a:p>
            <a:pPr algn="ctr">
              <a:defRPr/>
            </a:pPr>
            <a:r>
              <a:rPr lang="fr-FR">
                <a:latin typeface="Calibri"/>
              </a:rPr>
              <a:t>Le Pôle de Physique des Accélérateurs</a:t>
            </a:r>
            <a:endParaRPr/>
          </a:p>
        </p:txBody>
      </p:sp>
      <p:sp>
        <p:nvSpPr>
          <p:cNvPr id="1476243175" name="ZoneTexte 4"/>
          <p:cNvSpPr txBox="1"/>
          <p:nvPr/>
        </p:nvSpPr>
        <p:spPr bwMode="auto">
          <a:xfrm>
            <a:off x="543272" y="1038447"/>
            <a:ext cx="6094679" cy="4343632"/>
          </a:xfrm>
          <a:prstGeom prst="rect">
            <a:avLst/>
          </a:prstGeom>
          <a:noFill/>
        </p:spPr>
        <p:txBody>
          <a:bodyPr wrap="square"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spcAft>
                <a:spcPts val="599"/>
              </a:spcAft>
              <a:defRPr/>
            </a:pPr>
            <a:r>
              <a:rPr lang="fr-FR" sz="2200" b="1">
                <a:solidFill>
                  <a:srgbClr val="FF6700"/>
                </a:solidFill>
                <a:latin typeface="Calibri"/>
                <a:ea typeface="Calibri"/>
                <a:cs typeface="Calibri"/>
              </a:rPr>
              <a:t>Quelques indicateurs au 01/12/2023 :</a:t>
            </a:r>
            <a:endParaRPr>
              <a:latin typeface="Calibri"/>
              <a:cs typeface="Calibri"/>
            </a:endParaRPr>
          </a:p>
          <a:p>
            <a:pPr marL="285750" indent="-198437">
              <a:buFont typeface="Arial"/>
              <a:buChar char="•"/>
              <a:defRPr/>
            </a:pPr>
            <a:r>
              <a:rPr lang="fr-FR">
                <a:latin typeface="Calibri"/>
                <a:ea typeface="Calibri"/>
                <a:cs typeface="Calibri"/>
              </a:rPr>
              <a:t>87 personnes (dont 65 permanents)</a:t>
            </a:r>
            <a:endParaRPr>
              <a:latin typeface="Calibri"/>
              <a:cs typeface="Calibri"/>
            </a:endParaRPr>
          </a:p>
          <a:p>
            <a:pPr marL="285750" indent="-198437">
              <a:buFont typeface="Arial"/>
              <a:buChar char="•"/>
              <a:defRPr/>
            </a:pPr>
            <a:r>
              <a:rPr lang="fr-FR">
                <a:latin typeface="Calibri"/>
                <a:ea typeface="Calibri"/>
                <a:cs typeface="Calibri"/>
              </a:rPr>
              <a:t>Répartition H/F : 66 / 21, lente croissance de la parité</a:t>
            </a:r>
            <a:endParaRPr/>
          </a:p>
          <a:p>
            <a:pPr marL="285750" indent="-198436">
              <a:buFont typeface="Arial"/>
              <a:buChar char="•"/>
              <a:defRPr/>
            </a:pPr>
            <a:r>
              <a:rPr lang="fr-FR" sz="1800" b="0" i="0" u="none" strike="noStrike" cap="none" spc="0">
                <a:solidFill>
                  <a:schemeClr val="tx1"/>
                </a:solidFill>
                <a:latin typeface="Calibri"/>
                <a:ea typeface="Calibri"/>
                <a:cs typeface="Calibri"/>
              </a:rPr>
              <a:t>7 membres du pôle avec une HDR</a:t>
            </a:r>
            <a:endParaRPr lang="fr-FR" sz="1800" b="0" i="0" u="none" strike="noStrike" cap="none" spc="0">
              <a:solidFill>
                <a:schemeClr val="tx1"/>
              </a:solidFill>
              <a:latin typeface="Times New Roman"/>
              <a:cs typeface="Times New Roman"/>
            </a:endParaRPr>
          </a:p>
          <a:p>
            <a:pPr marL="285750" indent="-198436">
              <a:buFont typeface="Arial"/>
              <a:buChar char="•"/>
              <a:defRPr/>
            </a:pPr>
            <a:r>
              <a:rPr lang="fr-FR" sz="1800" b="0" i="0" u="none" strike="noStrike" cap="none" spc="0">
                <a:solidFill>
                  <a:schemeClr val="tx1"/>
                </a:solidFill>
                <a:latin typeface="Calibri"/>
                <a:ea typeface="Calibri"/>
                <a:cs typeface="Calibri"/>
              </a:rPr>
              <a:t>Moyenne d’âge = 45 ans</a:t>
            </a:r>
            <a:endParaRPr lang="fr-FR">
              <a:latin typeface="Calibri"/>
              <a:ea typeface="Calibri"/>
              <a:cs typeface="Calibri"/>
            </a:endParaRPr>
          </a:p>
          <a:p>
            <a:pPr>
              <a:defRPr/>
            </a:pPr>
            <a:r>
              <a:rPr lang="fr-FR" u="sng">
                <a:latin typeface="Calibri"/>
                <a:ea typeface="Calibri"/>
                <a:cs typeface="Calibri"/>
              </a:rPr>
              <a:t>Statut :</a:t>
            </a:r>
            <a:endParaRPr u="sng">
              <a:latin typeface="Calibri"/>
              <a:cs typeface="Calibri"/>
            </a:endParaRPr>
          </a:p>
          <a:p>
            <a:pPr marL="285750" indent="-198437">
              <a:buFont typeface="Arial"/>
              <a:buChar char="•"/>
              <a:defRPr/>
            </a:pPr>
            <a:r>
              <a:rPr lang="fr-FR">
                <a:latin typeface="Calibri"/>
                <a:ea typeface="Calibri"/>
                <a:cs typeface="Calibri"/>
              </a:rPr>
              <a:t>9 enseignants-chercheurs</a:t>
            </a:r>
            <a:endParaRPr>
              <a:latin typeface="Calibri"/>
              <a:cs typeface="Calibri"/>
            </a:endParaRPr>
          </a:p>
          <a:p>
            <a:pPr marL="285750" indent="-198436">
              <a:buFont typeface="Arial"/>
              <a:buChar char="•"/>
              <a:defRPr/>
            </a:pPr>
            <a:r>
              <a:rPr lang="fr-FR">
                <a:latin typeface="Calibri"/>
                <a:ea typeface="Calibri"/>
                <a:cs typeface="Calibri"/>
              </a:rPr>
              <a:t>7</a:t>
            </a:r>
            <a:r>
              <a:rPr lang="fr-FR" sz="1800" b="0" i="0" u="none" strike="noStrike" cap="none" spc="0">
                <a:solidFill>
                  <a:schemeClr val="tx1"/>
                </a:solidFill>
                <a:latin typeface="Calibri"/>
                <a:ea typeface="Calibri"/>
                <a:cs typeface="Calibri"/>
              </a:rPr>
              <a:t> chercheurs CNRS</a:t>
            </a:r>
            <a:endParaRPr>
              <a:latin typeface="Calibri"/>
              <a:cs typeface="Calibri"/>
            </a:endParaRPr>
          </a:p>
          <a:p>
            <a:pPr marL="285750" indent="-198437">
              <a:buFont typeface="Arial"/>
              <a:buChar char="•"/>
              <a:defRPr/>
            </a:pPr>
            <a:r>
              <a:rPr lang="fr-FR">
                <a:latin typeface="Calibri"/>
                <a:ea typeface="Calibri"/>
                <a:cs typeface="Calibri"/>
              </a:rPr>
              <a:t>51 IT dont 35 IR, 9 IE, 7 AI</a:t>
            </a:r>
            <a:endParaRPr>
              <a:latin typeface="Calibri"/>
              <a:cs typeface="Calibri"/>
            </a:endParaRPr>
          </a:p>
          <a:p>
            <a:pPr marL="285750" indent="-198437">
              <a:buFont typeface="Arial"/>
              <a:buChar char="•"/>
              <a:defRPr/>
            </a:pPr>
            <a:r>
              <a:rPr lang="fr-FR">
                <a:latin typeface="Calibri"/>
                <a:ea typeface="Calibri"/>
                <a:cs typeface="Calibri"/>
              </a:rPr>
              <a:t>15 Doctorants, 3 Post-doc,</a:t>
            </a:r>
            <a:endParaRPr b="0">
              <a:solidFill>
                <a:schemeClr val="tx1"/>
              </a:solidFill>
              <a:latin typeface="Calibri"/>
              <a:cs typeface="Calibri"/>
            </a:endParaRPr>
          </a:p>
          <a:p>
            <a:pPr marL="285750" indent="-198437">
              <a:buFont typeface="Arial"/>
              <a:buChar char="•"/>
              <a:defRPr/>
            </a:pPr>
            <a:r>
              <a:rPr lang="fr-FR" b="0">
                <a:solidFill>
                  <a:schemeClr val="tx1"/>
                </a:solidFill>
                <a:latin typeface="Calibri"/>
                <a:ea typeface="Calibri"/>
                <a:cs typeface="Calibri"/>
              </a:rPr>
              <a:t>3 CDD, 2 apprentis</a:t>
            </a:r>
            <a:endParaRPr b="0">
              <a:solidFill>
                <a:schemeClr val="tx1"/>
              </a:solidFill>
              <a:latin typeface="Calibri"/>
              <a:cs typeface="Calibri"/>
            </a:endParaRPr>
          </a:p>
          <a:p>
            <a:pPr>
              <a:defRPr/>
            </a:pPr>
            <a:r>
              <a:rPr lang="fr-FR" sz="1800" b="0" i="0" u="sng" strike="noStrike" cap="none" spc="0">
                <a:solidFill>
                  <a:srgbClr val="000000"/>
                </a:solidFill>
                <a:latin typeface="Calibri"/>
                <a:ea typeface="Calibri"/>
                <a:cs typeface="Calibri"/>
              </a:rPr>
              <a:t>Rattachement (sans les doctorants) :</a:t>
            </a:r>
            <a:endParaRPr sz="1800" u="sng">
              <a:latin typeface="Calibri"/>
              <a:cs typeface="Calibri"/>
            </a:endParaRPr>
          </a:p>
          <a:p>
            <a:pPr marL="285750" indent="-198437">
              <a:buFont typeface="Arial"/>
              <a:buChar char="•"/>
              <a:defRPr/>
            </a:pPr>
            <a:r>
              <a:rPr lang="fr-FR" sz="1800" b="0" i="0" u="none" strike="noStrike" cap="none" spc="0">
                <a:solidFill>
                  <a:srgbClr val="000000"/>
                </a:solidFill>
                <a:latin typeface="Calibri"/>
                <a:ea typeface="Calibri"/>
                <a:cs typeface="Calibri"/>
              </a:rPr>
              <a:t>60 CNRS</a:t>
            </a:r>
            <a:endParaRPr b="0">
              <a:solidFill>
                <a:schemeClr val="tx1"/>
              </a:solidFill>
              <a:latin typeface="Calibri"/>
              <a:cs typeface="Calibri"/>
            </a:endParaRPr>
          </a:p>
          <a:p>
            <a:pPr marL="285750" indent="-198437">
              <a:buFont typeface="Arial"/>
              <a:buChar char="•"/>
              <a:defRPr/>
            </a:pPr>
            <a:r>
              <a:rPr lang="fr-FR" sz="1800" b="0" i="0" u="none" strike="noStrike" cap="none" spc="0">
                <a:solidFill>
                  <a:srgbClr val="000000"/>
                </a:solidFill>
                <a:latin typeface="Calibri"/>
                <a:ea typeface="Calibri"/>
                <a:cs typeface="Calibri"/>
              </a:rPr>
              <a:t>12 Hors CNRS</a:t>
            </a:r>
            <a:endParaRPr sz="1800" b="0">
              <a:solidFill>
                <a:schemeClr val="tx1"/>
              </a:solidFill>
              <a:latin typeface="Calibri"/>
              <a:cs typeface="Calibri"/>
            </a:endParaRPr>
          </a:p>
          <a:p>
            <a:pPr>
              <a:defRPr/>
            </a:pPr>
            <a:endParaRPr sz="1800" b="0">
              <a:solidFill>
                <a:schemeClr val="tx1"/>
              </a:solidFill>
              <a:latin typeface="Calibri"/>
              <a:cs typeface="Calibri"/>
            </a:endParaRPr>
          </a:p>
        </p:txBody>
      </p:sp>
      <p:sp>
        <p:nvSpPr>
          <p:cNvPr id="1921349337" name="Espace réservé du pied de page 3"/>
          <p:cNvSpPr>
            <a:spLocks noGrp="1"/>
          </p:cNvSpPr>
          <p:nvPr>
            <p:ph type="ftr" sz="quarter" idx="11"/>
          </p:nvPr>
        </p:nvSpPr>
        <p:spPr bwMode="auto">
          <a:xfrm>
            <a:off x="2938115" y="5714820"/>
            <a:ext cx="4896543"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1995367235" name="Espace réservé du numéro de diapositive 4"/>
          <p:cNvSpPr>
            <a:spLocks noGrp="1"/>
          </p:cNvSpPr>
          <p:nvPr>
            <p:ph type="sldNum" sz="quarter" idx="12"/>
          </p:nvPr>
        </p:nvSpPr>
        <p:spPr bwMode="auto">
          <a:xfrm>
            <a:off x="8159406" y="5714820"/>
            <a:ext cx="2422524" cy="322263"/>
          </a:xfrm>
        </p:spPr>
        <p:txBody>
          <a:bodyPr/>
          <a:lstStyle/>
          <a:p>
            <a:pPr>
              <a:defRPr/>
            </a:pPr>
            <a:fld id="{7AAEE6F3-24BB-2FBA-1D31-3C7E7CF2578C}" type="slidenum">
              <a:rPr lang="fr-FR" b="1"/>
              <a:t>8</a:t>
            </a:fld>
            <a:endParaRPr lang="fr-FR" b="1"/>
          </a:p>
        </p:txBody>
      </p:sp>
      <p:sp>
        <p:nvSpPr>
          <p:cNvPr id="1500629828" name="ZoneTexte 1500629827"/>
          <p:cNvSpPr txBox="1"/>
          <p:nvPr/>
        </p:nvSpPr>
        <p:spPr bwMode="auto">
          <a:xfrm>
            <a:off x="6423636" y="4863522"/>
            <a:ext cx="3477316" cy="3965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fr-FR" b="1">
                <a:solidFill>
                  <a:srgbClr val="C00000"/>
                </a:solidFill>
              </a:rPr>
              <a:t>Répartition</a:t>
            </a:r>
            <a:r>
              <a:rPr b="1">
                <a:solidFill>
                  <a:srgbClr val="C00000"/>
                </a:solidFill>
              </a:rPr>
              <a:t> des </a:t>
            </a:r>
            <a:r>
              <a:rPr lang="fr-FR" b="1">
                <a:solidFill>
                  <a:srgbClr val="C00000"/>
                </a:solidFill>
              </a:rPr>
              <a:t>â</a:t>
            </a:r>
            <a:r>
              <a:rPr b="1">
                <a:solidFill>
                  <a:srgbClr val="C00000"/>
                </a:solidFill>
              </a:rPr>
              <a:t>ges</a:t>
            </a:r>
            <a:endParaRPr/>
          </a:p>
        </p:txBody>
      </p:sp>
      <p:pic>
        <p:nvPicPr>
          <p:cNvPr id="481891848" name="Image 481891847"/>
          <p:cNvPicPr>
            <a:picLocks noChangeAspect="1"/>
          </p:cNvPicPr>
          <p:nvPr/>
        </p:nvPicPr>
        <p:blipFill>
          <a:blip r:embed="rId3"/>
          <a:stretch/>
        </p:blipFill>
        <p:spPr bwMode="auto">
          <a:xfrm>
            <a:off x="5709341" y="1991590"/>
            <a:ext cx="4796444" cy="2943513"/>
          </a:xfrm>
          <a:prstGeom prst="rect">
            <a:avLst/>
          </a:prstGeom>
        </p:spPr>
      </p:pic>
      <p:sp>
        <p:nvSpPr>
          <p:cNvPr id="2" name="Espace réservé de la date 1"/>
          <p:cNvSpPr>
            <a:spLocks noGrp="1"/>
          </p:cNvSpPr>
          <p:nvPr>
            <p:ph type="dt" sz="half" idx="10"/>
          </p:nvPr>
        </p:nvSpPr>
        <p:spPr bwMode="auto"/>
        <p:txBody>
          <a:bodyPr/>
          <a:lstStyle/>
          <a:p>
            <a:pPr>
              <a:defRPr/>
            </a:pPr>
            <a:r>
              <a:rPr lang="fr-FR"/>
              <a:t>21/12/2023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re 8"/>
          <p:cNvSpPr>
            <a:spLocks noGrp="1"/>
          </p:cNvSpPr>
          <p:nvPr>
            <p:ph type="title"/>
          </p:nvPr>
        </p:nvSpPr>
        <p:spPr bwMode="auto">
          <a:xfrm>
            <a:off x="1497955" y="149425"/>
            <a:ext cx="7632848" cy="432048"/>
          </a:xfrm>
        </p:spPr>
        <p:txBody>
          <a:bodyPr/>
          <a:lstStyle/>
          <a:p>
            <a:pPr algn="ctr">
              <a:defRPr/>
            </a:pPr>
            <a:r>
              <a:rPr lang="fr-FR">
                <a:latin typeface="Calibri"/>
              </a:rPr>
              <a:t>Le Pôle de Physique des Accélérateurs</a:t>
            </a:r>
            <a:endParaRPr/>
          </a:p>
        </p:txBody>
      </p:sp>
      <p:pic>
        <p:nvPicPr>
          <p:cNvPr id="9" name="Image 8"/>
          <p:cNvPicPr>
            <a:picLocks noChangeAspect="1"/>
          </p:cNvPicPr>
          <p:nvPr/>
        </p:nvPicPr>
        <p:blipFill>
          <a:blip r:embed="rId3"/>
          <a:srcRect l="21049" t="0" r="0" b="17459"/>
          <a:stretch/>
        </p:blipFill>
        <p:spPr bwMode="auto">
          <a:xfrm>
            <a:off x="1125217" y="1301552"/>
            <a:ext cx="8439147" cy="4104456"/>
          </a:xfrm>
          <a:prstGeom prst="rect">
            <a:avLst/>
          </a:prstGeom>
        </p:spPr>
      </p:pic>
      <p:cxnSp>
        <p:nvCxnSpPr>
          <p:cNvPr id="6" name="Connecteur droit avec flèche 5"/>
          <p:cNvCxnSpPr>
            <a:cxnSpLocks/>
            <a:stCxn id="12" idx="4"/>
          </p:cNvCxnSpPr>
          <p:nvPr/>
        </p:nvCxnSpPr>
        <p:spPr bwMode="auto">
          <a:xfrm flipH="1">
            <a:off x="4810323" y="1680848"/>
            <a:ext cx="401136" cy="1204880"/>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cxnSpLocks/>
            <a:stCxn id="12" idx="4"/>
          </p:cNvCxnSpPr>
          <p:nvPr/>
        </p:nvCxnSpPr>
        <p:spPr bwMode="auto">
          <a:xfrm>
            <a:off x="5211459" y="1680848"/>
            <a:ext cx="30912" cy="2966059"/>
          </a:xfrm>
          <a:prstGeom prst="straightConnector1">
            <a:avLst/>
          </a:prstGeom>
          <a:ln w="25400" cap="flat" cmpd="sng" algn="ctr">
            <a:solidFill>
              <a:srgbClr val="1E4F79"/>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bwMode="auto">
          <a:xfrm>
            <a:off x="4563387" y="1108870"/>
            <a:ext cx="1296144"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a:t>RF</a:t>
            </a:r>
            <a:endParaRPr/>
          </a:p>
        </p:txBody>
      </p:sp>
      <p:sp>
        <p:nvSpPr>
          <p:cNvPr id="18" name="Ellipse 17"/>
          <p:cNvSpPr/>
          <p:nvPr/>
        </p:nvSpPr>
        <p:spPr bwMode="auto">
          <a:xfrm>
            <a:off x="2867315" y="1015562"/>
            <a:ext cx="1296144"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a:t>ILE</a:t>
            </a:r>
            <a:endParaRPr/>
          </a:p>
        </p:txBody>
      </p:sp>
      <p:cxnSp>
        <p:nvCxnSpPr>
          <p:cNvPr id="19" name="Connecteur droit avec flèche 18"/>
          <p:cNvCxnSpPr>
            <a:cxnSpLocks/>
          </p:cNvCxnSpPr>
          <p:nvPr/>
        </p:nvCxnSpPr>
        <p:spPr bwMode="auto">
          <a:xfrm>
            <a:off x="1920908" y="1934808"/>
            <a:ext cx="472053" cy="1095729"/>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cxnSpLocks/>
            <a:stCxn id="18" idx="4"/>
          </p:cNvCxnSpPr>
          <p:nvPr/>
        </p:nvCxnSpPr>
        <p:spPr bwMode="auto">
          <a:xfrm rot="5399976" flipV="1">
            <a:off x="3281009" y="1821918"/>
            <a:ext cx="750413" cy="281657"/>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cxnSpLocks/>
            <a:stCxn id="18" idx="4"/>
          </p:cNvCxnSpPr>
          <p:nvPr/>
        </p:nvCxnSpPr>
        <p:spPr bwMode="auto">
          <a:xfrm rot="5399976" flipV="1">
            <a:off x="3504702" y="1598225"/>
            <a:ext cx="1226663" cy="1205294"/>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bwMode="auto">
          <a:xfrm>
            <a:off x="1353939" y="4280574"/>
            <a:ext cx="1872208"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a:t>MAVERICS</a:t>
            </a:r>
            <a:endParaRPr/>
          </a:p>
        </p:txBody>
      </p:sp>
      <p:cxnSp>
        <p:nvCxnSpPr>
          <p:cNvPr id="28" name="Connecteur droit avec flèche 27"/>
          <p:cNvCxnSpPr>
            <a:cxnSpLocks/>
            <a:stCxn id="27" idx="0"/>
          </p:cNvCxnSpPr>
          <p:nvPr/>
        </p:nvCxnSpPr>
        <p:spPr bwMode="auto">
          <a:xfrm flipV="1">
            <a:off x="2290043" y="3245768"/>
            <a:ext cx="216024" cy="1034806"/>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cxnSpLocks/>
            <a:stCxn id="27" idx="0"/>
          </p:cNvCxnSpPr>
          <p:nvPr/>
        </p:nvCxnSpPr>
        <p:spPr bwMode="auto">
          <a:xfrm>
            <a:off x="2290043" y="4280574"/>
            <a:ext cx="2720848" cy="514388"/>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bwMode="auto">
          <a:xfrm>
            <a:off x="5901496" y="5120019"/>
            <a:ext cx="1476164"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a:t>CRYO</a:t>
            </a:r>
            <a:endParaRPr/>
          </a:p>
        </p:txBody>
      </p:sp>
      <p:cxnSp>
        <p:nvCxnSpPr>
          <p:cNvPr id="35" name="Connecteur droit avec flèche 34"/>
          <p:cNvCxnSpPr>
            <a:cxnSpLocks/>
            <a:stCxn id="34" idx="0"/>
          </p:cNvCxnSpPr>
          <p:nvPr/>
        </p:nvCxnSpPr>
        <p:spPr bwMode="auto">
          <a:xfrm flipH="1" flipV="1">
            <a:off x="5344790" y="4932896"/>
            <a:ext cx="1294788" cy="187123"/>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a:cxnSpLocks/>
            <a:stCxn id="34" idx="0"/>
          </p:cNvCxnSpPr>
          <p:nvPr/>
        </p:nvCxnSpPr>
        <p:spPr bwMode="auto">
          <a:xfrm flipV="1">
            <a:off x="6639578" y="4469904"/>
            <a:ext cx="547009" cy="650115"/>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a:cxnSpLocks/>
            <a:stCxn id="34" idx="0"/>
          </p:cNvCxnSpPr>
          <p:nvPr/>
        </p:nvCxnSpPr>
        <p:spPr bwMode="auto">
          <a:xfrm flipV="1">
            <a:off x="6639578" y="4794962"/>
            <a:ext cx="114961" cy="325057"/>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a:cxnSpLocks/>
            <a:stCxn id="27" idx="0"/>
          </p:cNvCxnSpPr>
          <p:nvPr/>
        </p:nvCxnSpPr>
        <p:spPr bwMode="auto">
          <a:xfrm>
            <a:off x="2290043" y="4280574"/>
            <a:ext cx="4464496" cy="80344"/>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1" name="Ellipse 50"/>
          <p:cNvSpPr/>
          <p:nvPr/>
        </p:nvSpPr>
        <p:spPr bwMode="auto">
          <a:xfrm>
            <a:off x="6970562" y="1941671"/>
            <a:ext cx="1296144" cy="571978"/>
          </a:xfrm>
          <a:prstGeom prst="ellipse">
            <a:avLst/>
          </a:prstGeom>
          <a:ln w="12700" cap="flat" cmpd="sng" algn="ctr">
            <a:solidFill>
              <a:srgbClr val="43739E"/>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a:t>BIMP</a:t>
            </a:r>
            <a:endParaRPr/>
          </a:p>
        </p:txBody>
      </p:sp>
      <p:cxnSp>
        <p:nvCxnSpPr>
          <p:cNvPr id="52" name="Connecteur droit avec flèche 51"/>
          <p:cNvCxnSpPr>
            <a:cxnSpLocks/>
            <a:stCxn id="51" idx="4"/>
          </p:cNvCxnSpPr>
          <p:nvPr/>
        </p:nvCxnSpPr>
        <p:spPr bwMode="auto">
          <a:xfrm flipH="1">
            <a:off x="4810323" y="2513649"/>
            <a:ext cx="2808312" cy="444087"/>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a:cxnSpLocks/>
            <a:stCxn id="51" idx="4"/>
          </p:cNvCxnSpPr>
          <p:nvPr/>
        </p:nvCxnSpPr>
        <p:spPr bwMode="auto">
          <a:xfrm flipH="1">
            <a:off x="7186587" y="2513649"/>
            <a:ext cx="432048" cy="1847269"/>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6" name="Ellipse 75"/>
          <p:cNvSpPr/>
          <p:nvPr/>
        </p:nvSpPr>
        <p:spPr bwMode="auto">
          <a:xfrm>
            <a:off x="3236989" y="4957490"/>
            <a:ext cx="1476164" cy="5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a:t>V&amp;S</a:t>
            </a:r>
            <a:endParaRPr/>
          </a:p>
        </p:txBody>
      </p:sp>
      <p:cxnSp>
        <p:nvCxnSpPr>
          <p:cNvPr id="77" name="Connecteur droit avec flèche 76"/>
          <p:cNvCxnSpPr>
            <a:cxnSpLocks/>
            <a:stCxn id="76" idx="0"/>
          </p:cNvCxnSpPr>
          <p:nvPr/>
        </p:nvCxnSpPr>
        <p:spPr bwMode="auto">
          <a:xfrm flipH="1" flipV="1">
            <a:off x="2578075" y="3353780"/>
            <a:ext cx="1396996" cy="1603710"/>
          </a:xfrm>
          <a:prstGeom prst="straightConnector1">
            <a:avLst/>
          </a:prstGeom>
          <a:ln w="25400" cap="flat" cmpd="sng" algn="ctr">
            <a:solidFill>
              <a:schemeClr val="accent1">
                <a:lumMod val="50196"/>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4" name="Espace réservé du pied de page 3"/>
          <p:cNvSpPr>
            <a:spLocks noGrp="1"/>
          </p:cNvSpPr>
          <p:nvPr>
            <p:ph type="ftr" sz="quarter" idx="11"/>
          </p:nvPr>
        </p:nvSpPr>
        <p:spPr bwMode="auto">
          <a:xfrm>
            <a:off x="2938116" y="5714820"/>
            <a:ext cx="4896544" cy="322263"/>
          </a:xfrm>
        </p:spPr>
        <p:txBody>
          <a:bodyPr/>
          <a:lstStyle/>
          <a:p>
            <a:pPr>
              <a:defRPr/>
            </a:pPr>
            <a:r>
              <a:rPr lang="fr-FR" sz="1200" b="1" i="0" u="none" strike="noStrike" cap="none" spc="0">
                <a:solidFill>
                  <a:schemeClr val="bg1"/>
                </a:solidFill>
                <a:latin typeface="Calibri"/>
                <a:ea typeface="Arial"/>
                <a:cs typeface="Arial"/>
              </a:rPr>
              <a:t>AG Pôle de Physique des Accélérateurs</a:t>
            </a:r>
            <a:endParaRPr sz="1200" b="1"/>
          </a:p>
        </p:txBody>
      </p:sp>
      <p:sp>
        <p:nvSpPr>
          <p:cNvPr id="85" name="Espace réservé du numéro de diapositive 4"/>
          <p:cNvSpPr>
            <a:spLocks noGrp="1"/>
          </p:cNvSpPr>
          <p:nvPr>
            <p:ph type="sldNum" sz="quarter" idx="12"/>
          </p:nvPr>
        </p:nvSpPr>
        <p:spPr bwMode="auto">
          <a:xfrm>
            <a:off x="8159407" y="5714820"/>
            <a:ext cx="2422525" cy="322263"/>
          </a:xfrm>
        </p:spPr>
        <p:txBody>
          <a:bodyPr/>
          <a:lstStyle/>
          <a:p>
            <a:pPr>
              <a:defRPr/>
            </a:pPr>
            <a:fld id="{77E71596-5F9D-49C5-9701-16B3CA54319D}" type="slidenum">
              <a:rPr lang="fr-FR" b="1"/>
              <a:t>9</a:t>
            </a:fld>
            <a:endParaRPr lang="fr-FR" b="1"/>
          </a:p>
        </p:txBody>
      </p:sp>
      <p:sp>
        <p:nvSpPr>
          <p:cNvPr id="2020618282" name="Ellipse 17"/>
          <p:cNvSpPr/>
          <p:nvPr/>
        </p:nvSpPr>
        <p:spPr bwMode="auto">
          <a:xfrm>
            <a:off x="1287897" y="1384440"/>
            <a:ext cx="1296144" cy="5719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a:t>ALPHA</a:t>
            </a:r>
            <a:endParaRPr/>
          </a:p>
        </p:txBody>
      </p:sp>
      <p:sp>
        <p:nvSpPr>
          <p:cNvPr id="2" name="Espace réservé de la date 1"/>
          <p:cNvSpPr>
            <a:spLocks noGrp="1"/>
          </p:cNvSpPr>
          <p:nvPr>
            <p:ph type="dt" sz="half" idx="10"/>
          </p:nvPr>
        </p:nvSpPr>
        <p:spPr bwMode="auto"/>
        <p:txBody>
          <a:bodyPr/>
          <a:lstStyle/>
          <a:p>
            <a:pPr>
              <a:defRPr/>
            </a:pPr>
            <a:r>
              <a:rPr lang="fr-FR"/>
              <a:t>21/12/2023</a:t>
            </a:r>
            <a:endParaRPr/>
          </a:p>
        </p:txBody>
      </p:sp>
      <p:sp>
        <p:nvSpPr>
          <p:cNvPr id="1876048769" name="Rectangle 1876048768"/>
          <p:cNvSpPr/>
          <p:nvPr/>
        </p:nvSpPr>
        <p:spPr bwMode="auto">
          <a:xfrm>
            <a:off x="7771884" y="1273691"/>
            <a:ext cx="1358918" cy="420872"/>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_rels/theme3.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3.xml><?xml version="1.0" encoding="utf-8"?>
<a:theme xmlns:a="http://schemas.openxmlformats.org/drawingml/2006/main" xmlns:r="http://schemas.openxmlformats.org/officeDocument/2006/relationships" xmlns:p="http://schemas.openxmlformats.org/presentation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onlyoffice/7.5.0.125</Application>
  <DocSecurity>0</DocSecurity>
  <PresentationFormat>Personnalisé</PresentationFormat>
  <Paragraphs>0</Paragraphs>
  <Slides>36</Slides>
  <Notes>36</Notes>
  <HiddenSlides>0</HiddenSlides>
  <MMClips>2</MMClips>
  <ScaleCrop>0</ScaleCrop>
  <HeadingPairs>
    <vt:vector size="4" baseType="variant">
      <vt:variant>
        <vt:lpstr>Theme</vt:lpstr>
      </vt:variant>
      <vt:variant>
        <vt:i4>2</vt:i4>
      </vt:variant>
      <vt:variant>
        <vt:lpstr>Slide Titles</vt:lpstr>
      </vt:variant>
      <vt:variant>
        <vt:i4>36</vt:i4>
      </vt:variant>
    </vt:vector>
  </HeadingPairs>
  <TitlesOfParts>
    <vt:vector size="38" baseType="lpstr">
      <vt:lpstr>Theme 1</vt:lpstr>
      <vt:lpstr>Theme 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Luc Petizon</dc:creator>
  <cp:keywords/>
  <dc:description/>
  <dc:identifier/>
  <dc:language/>
  <cp:lastModifiedBy>perrot@ipno.in2p3.fr</cp:lastModifiedBy>
  <cp:revision>1737</cp:revision>
  <dcterms:created xsi:type="dcterms:W3CDTF">2011-03-09T16:37:49Z</dcterms:created>
  <dcterms:modified xsi:type="dcterms:W3CDTF">2023-12-22T07:23:49Z</dcterms:modified>
  <cp:category/>
  <cp:contentStatus/>
  <cp:version/>
</cp:coreProperties>
</file>