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4"/>
    <p:sldMasterId id="2147483722" r:id="rId5"/>
  </p:sldMasterIdLst>
  <p:notesMasterIdLst>
    <p:notesMasterId r:id="rId21"/>
  </p:notesMasterIdLst>
  <p:handoutMasterIdLst>
    <p:handoutMasterId r:id="rId22"/>
  </p:handoutMasterIdLst>
  <p:sldIdLst>
    <p:sldId id="256" r:id="rId6"/>
    <p:sldId id="363" r:id="rId7"/>
    <p:sldId id="313" r:id="rId8"/>
    <p:sldId id="341" r:id="rId9"/>
    <p:sldId id="332" r:id="rId10"/>
    <p:sldId id="314" r:id="rId11"/>
    <p:sldId id="261" r:id="rId12"/>
    <p:sldId id="395" r:id="rId13"/>
    <p:sldId id="414" r:id="rId14"/>
    <p:sldId id="317" r:id="rId15"/>
    <p:sldId id="360" r:id="rId16"/>
    <p:sldId id="362" r:id="rId17"/>
    <p:sldId id="412" r:id="rId18"/>
    <p:sldId id="413" r:id="rId19"/>
    <p:sldId id="397" r:id="rId20"/>
  </p:sldIdLst>
  <p:sldSz cx="10160000" cy="5715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00D0FCC0-3C9E-4D99-B50E-397CA688FB4C}">
          <p14:sldIdLst>
            <p14:sldId id="256"/>
            <p14:sldId id="363"/>
            <p14:sldId id="313"/>
            <p14:sldId id="341"/>
            <p14:sldId id="332"/>
            <p14:sldId id="314"/>
            <p14:sldId id="261"/>
            <p14:sldId id="395"/>
            <p14:sldId id="414"/>
            <p14:sldId id="317"/>
            <p14:sldId id="360"/>
            <p14:sldId id="362"/>
            <p14:sldId id="412"/>
            <p14:sldId id="413"/>
            <p14:sldId id="397"/>
          </p14:sldIdLst>
        </p14:section>
        <p14:section name="Section sans titre" id="{E9399E6E-A691-4A76-9324-EF60DD9E287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6487"/>
    <a:srgbClr val="FF6700"/>
    <a:srgbClr val="FF33CC"/>
    <a:srgbClr val="000000"/>
    <a:srgbClr val="FFFFFF"/>
    <a:srgbClr val="466588"/>
    <a:srgbClr val="667F9C"/>
    <a:srgbClr val="8196AE"/>
    <a:srgbClr val="192C4A"/>
    <a:srgbClr val="182B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2EE4C8-F1EA-4FA0-BDE6-55E053CC375D}" v="1305" dt="2023-09-12T09:49:31.8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3557" autoAdjust="0"/>
  </p:normalViewPr>
  <p:slideViewPr>
    <p:cSldViewPr>
      <p:cViewPr varScale="1">
        <p:scale>
          <a:sx n="81" d="100"/>
          <a:sy n="81" d="100"/>
        </p:scale>
        <p:origin x="632" y="56"/>
      </p:cViewPr>
      <p:guideLst>
        <p:guide orient="horz" pos="1800"/>
        <p:guide pos="3200"/>
      </p:guideLst>
    </p:cSldViewPr>
  </p:slideViewPr>
  <p:outlineViewPr>
    <p:cViewPr>
      <p:scale>
        <a:sx n="33" d="100"/>
        <a:sy n="33" d="100"/>
      </p:scale>
      <p:origin x="0" y="-5928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9F7F784E-AED6-2C2A-3604-D75D2896D1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363CC5B-62A1-2963-6392-FD6620E720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fr-FR"/>
              <a:t>04/20/2023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DAD1582-AE0C-5ACE-4347-D506EC82D05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8454DA5-6679-D222-1F7A-15A787EFBD4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0D1E82-BE8F-419F-A126-02E250F576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486999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fr-FR"/>
              <a:t>04/20/2023</a:t>
            </a:r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349C2-BF8D-4A7A-92C2-57B4BA82FC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04735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fr-FR"/>
              <a:t>04/20/2023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49C2-BF8D-4A7A-92C2-57B4BA82FC78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9335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fr-FR"/>
              <a:t>04/20/2023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49C2-BF8D-4A7A-92C2-57B4BA82FC78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7655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fr-FR"/>
              <a:t>04/20/2023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49C2-BF8D-4A7A-92C2-57B4BA82FC78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9908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fr-FR"/>
              <a:t>04/20/2023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49C2-BF8D-4A7A-92C2-57B4BA82FC78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5470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fr-FR"/>
              <a:t>04/20/2023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49C2-BF8D-4A7A-92C2-57B4BA82FC78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2430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fr-FR"/>
              <a:t>04/20/2023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49C2-BF8D-4A7A-92C2-57B4BA82FC78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1764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fr-FR"/>
              <a:t>04/20/2023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49C2-BF8D-4A7A-92C2-57B4BA82FC78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1614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40000" y="2419346"/>
            <a:ext cx="8280000" cy="500150"/>
          </a:xfrm>
        </p:spPr>
        <p:txBody>
          <a:bodyPr anchor="b">
            <a:normAutofit/>
          </a:bodyPr>
          <a:lstStyle>
            <a:lvl1pPr algn="ctr">
              <a:defRPr sz="2800" b="1">
                <a:solidFill>
                  <a:srgbClr val="466588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altLang="en-US" err="1">
                <a:latin typeface="Helvetica" panose="020B0604020202020204" pitchFamily="34" charset="0"/>
                <a:ea typeface="Geneva" pitchFamily="121" charset="-128"/>
              </a:rPr>
              <a:t>SSSSSSSSSSSStatus</a:t>
            </a:r>
            <a:r>
              <a:rPr lang="en-US" altLang="en-US">
                <a:latin typeface="Helvetica" panose="020B0604020202020204" pitchFamily="34" charset="0"/>
                <a:ea typeface="Geneva" pitchFamily="121" charset="-128"/>
              </a:rPr>
              <a:t> update of plasma </a:t>
            </a:r>
            <a:r>
              <a:rPr lang="en-US" altLang="en-US" err="1">
                <a:latin typeface="Helvetica" panose="020B0604020202020204" pitchFamily="34" charset="0"/>
                <a:ea typeface="Geneva" pitchFamily="121" charset="-128"/>
              </a:rPr>
              <a:t>activi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8044" y="3681956"/>
            <a:ext cx="7620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76" indent="0" algn="ctr">
              <a:buNone/>
              <a:defRPr sz="1667"/>
            </a:lvl2pPr>
            <a:lvl3pPr marL="761952" indent="0" algn="ctr">
              <a:buNone/>
              <a:defRPr sz="1500"/>
            </a:lvl3pPr>
            <a:lvl4pPr marL="1142926" indent="0" algn="ctr">
              <a:buNone/>
              <a:defRPr sz="1333"/>
            </a:lvl4pPr>
            <a:lvl5pPr marL="1523901" indent="0" algn="ctr">
              <a:buNone/>
              <a:defRPr sz="1333"/>
            </a:lvl5pPr>
            <a:lvl6pPr marL="1904876" indent="0" algn="ctr">
              <a:buNone/>
              <a:defRPr sz="1333"/>
            </a:lvl6pPr>
            <a:lvl7pPr marL="2285852" indent="0" algn="ctr">
              <a:buNone/>
              <a:defRPr sz="1333"/>
            </a:lvl7pPr>
            <a:lvl8pPr marL="2666827" indent="0" algn="ctr">
              <a:buNone/>
              <a:defRPr sz="1333"/>
            </a:lvl8pPr>
            <a:lvl9pPr marL="3047802" indent="0" algn="ctr">
              <a:buNone/>
              <a:defRPr sz="1333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pic>
        <p:nvPicPr>
          <p:cNvPr id="7" name="Image 6" descr="Une image contenant logo&#10;&#10;Description générée automatiquement">
            <a:extLst>
              <a:ext uri="{FF2B5EF4-FFF2-40B4-BE49-F238E27FC236}">
                <a16:creationId xmlns:a16="http://schemas.microsoft.com/office/drawing/2014/main" id="{6FB3007F-99F8-4293-9A38-8EA3695BDA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01" y="954224"/>
            <a:ext cx="1456644" cy="109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1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848A6ED9-851F-9D2A-19CE-5B19A2BE4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/>
              <a:t>21 Dec. 2023</a:t>
            </a:r>
            <a:endParaRPr lang="en-GB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F28785CF-42D9-CB87-B47D-1FE012DE2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Camille CHENEY | AG du Pôle Physique des Accélérateurs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63C20B80-8ECE-664D-DF52-8AD9CA62F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89CB1-01F0-440B-A055-F7F16B40D4A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4684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304271"/>
            <a:ext cx="2190751" cy="484319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304271"/>
            <a:ext cx="6445251" cy="484319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Dec. 2023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Camille CHENEY | AG du Pôle Physique des Accélérateurs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89CB1-01F0-440B-A055-F7F16B40D4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9259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" y="0"/>
            <a:ext cx="10159663" cy="5714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07144" y="140930"/>
            <a:ext cx="7945712" cy="407486"/>
          </a:xfrm>
        </p:spPr>
        <p:txBody>
          <a:bodyPr>
            <a:normAutofit/>
          </a:bodyPr>
          <a:lstStyle>
            <a:lvl1pPr algn="ctr">
              <a:defRPr sz="2263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90333" y="5389927"/>
            <a:ext cx="2274382" cy="3039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21 Dec. 2023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770990" y="5389927"/>
            <a:ext cx="4618020" cy="3039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Camille CHENEY | AG du Pôle Physique des Accélérateurs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7695286" y="5389927"/>
            <a:ext cx="2284727" cy="3039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1167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" y="1"/>
            <a:ext cx="10159663" cy="5714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07144" y="140930"/>
            <a:ext cx="7945712" cy="407486"/>
          </a:xfrm>
        </p:spPr>
        <p:txBody>
          <a:bodyPr>
            <a:normAutofit/>
          </a:bodyPr>
          <a:lstStyle>
            <a:lvl1pPr algn="ctr">
              <a:defRPr sz="2263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90333" y="5389927"/>
            <a:ext cx="2274382" cy="3039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21 Dec. 2023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770990" y="5389927"/>
            <a:ext cx="4618020" cy="3039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Camille CHENEY | AG du Pôle Physique des Accélérateurs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7695286" y="5389927"/>
            <a:ext cx="2284727" cy="3039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1143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" y="1"/>
            <a:ext cx="10159665" cy="571499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59782" y="140930"/>
            <a:ext cx="7741973" cy="407486"/>
          </a:xfrm>
        </p:spPr>
        <p:txBody>
          <a:bodyPr>
            <a:normAutofit/>
          </a:bodyPr>
          <a:lstStyle>
            <a:lvl1pPr>
              <a:defRPr lang="fr-FR" sz="2263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90333" y="5389927"/>
            <a:ext cx="2274382" cy="3039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21 Dec. 2023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770990" y="5389927"/>
            <a:ext cx="4618020" cy="3039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Camille CHENEY | AG du Pôle Physique des Accélérateurs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7695286" y="5389927"/>
            <a:ext cx="2284727" cy="3039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7806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" y="1"/>
            <a:ext cx="10159665" cy="5714999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9193" y="1401426"/>
            <a:ext cx="4298461" cy="685740"/>
          </a:xfrm>
        </p:spPr>
        <p:txBody>
          <a:bodyPr anchor="b"/>
          <a:lstStyle>
            <a:lvl1pPr marL="0" indent="0">
              <a:buNone/>
              <a:defRPr sz="2263" b="1">
                <a:solidFill>
                  <a:srgbClr val="00294B"/>
                </a:solidFill>
              </a:defRPr>
            </a:lvl1pPr>
            <a:lvl2pPr marL="431185" indent="0">
              <a:buNone/>
              <a:defRPr sz="1886" b="1"/>
            </a:lvl2pPr>
            <a:lvl3pPr marL="862371" indent="0">
              <a:buNone/>
              <a:defRPr sz="1698" b="1"/>
            </a:lvl3pPr>
            <a:lvl4pPr marL="1293556" indent="0">
              <a:buNone/>
              <a:defRPr sz="1509" b="1"/>
            </a:lvl4pPr>
            <a:lvl5pPr marL="1724741" indent="0">
              <a:buNone/>
              <a:defRPr sz="1509" b="1"/>
            </a:lvl5pPr>
            <a:lvl6pPr marL="2155927" indent="0">
              <a:buNone/>
              <a:defRPr sz="1509" b="1"/>
            </a:lvl6pPr>
            <a:lvl7pPr marL="2587112" indent="0">
              <a:buNone/>
              <a:defRPr sz="1509" b="1"/>
            </a:lvl7pPr>
            <a:lvl8pPr marL="3018297" indent="0">
              <a:buNone/>
              <a:defRPr sz="1509" b="1"/>
            </a:lvl8pPr>
            <a:lvl9pPr marL="3449483" indent="0">
              <a:buNone/>
              <a:defRPr sz="1509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99193" y="2087166"/>
            <a:ext cx="4298461" cy="3070858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42883" y="1401426"/>
            <a:ext cx="4319422" cy="685740"/>
          </a:xfrm>
        </p:spPr>
        <p:txBody>
          <a:bodyPr anchor="b"/>
          <a:lstStyle>
            <a:lvl1pPr marL="0" indent="0">
              <a:buNone/>
              <a:defRPr sz="2263" b="1">
                <a:solidFill>
                  <a:srgbClr val="00294B"/>
                </a:solidFill>
              </a:defRPr>
            </a:lvl1pPr>
            <a:lvl2pPr marL="431185" indent="0">
              <a:buNone/>
              <a:defRPr sz="1886" b="1"/>
            </a:lvl2pPr>
            <a:lvl3pPr marL="862371" indent="0">
              <a:buNone/>
              <a:defRPr sz="1698" b="1"/>
            </a:lvl3pPr>
            <a:lvl4pPr marL="1293556" indent="0">
              <a:buNone/>
              <a:defRPr sz="1509" b="1"/>
            </a:lvl4pPr>
            <a:lvl5pPr marL="1724741" indent="0">
              <a:buNone/>
              <a:defRPr sz="1509" b="1"/>
            </a:lvl5pPr>
            <a:lvl6pPr marL="2155927" indent="0">
              <a:buNone/>
              <a:defRPr sz="1509" b="1"/>
            </a:lvl6pPr>
            <a:lvl7pPr marL="2587112" indent="0">
              <a:buNone/>
              <a:defRPr sz="1509" b="1"/>
            </a:lvl7pPr>
            <a:lvl8pPr marL="3018297" indent="0">
              <a:buNone/>
              <a:defRPr sz="1509" b="1"/>
            </a:lvl8pPr>
            <a:lvl9pPr marL="3449483" indent="0">
              <a:buNone/>
              <a:defRPr sz="1509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142883" y="2087166"/>
            <a:ext cx="4319422" cy="3070858"/>
          </a:xfrm>
        </p:spPr>
        <p:txBody>
          <a:bodyPr/>
          <a:lstStyle>
            <a:lvl1pPr marL="215593" indent="-215593">
              <a:defRPr lang="fr-FR" sz="2641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46778" indent="-215593">
              <a:defRPr lang="fr-FR" sz="2263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077963" indent="-215593">
              <a:defRPr lang="fr-FR" sz="1886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15593" lvl="0" indent="-215593" algn="l" defTabSz="862371" rtl="0" eaLnBrk="1" latinLnBrk="0" hangingPunct="1">
              <a:lnSpc>
                <a:spcPct val="90000"/>
              </a:lnSpc>
              <a:spcBef>
                <a:spcPts val="943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46778" lvl="1" indent="-215593" algn="l" defTabSz="862371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077963" lvl="2" indent="-215593" algn="l" defTabSz="862371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90333" y="5389927"/>
            <a:ext cx="2274382" cy="3039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21 Dec. 2023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770990" y="5389927"/>
            <a:ext cx="4618020" cy="3039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Camille CHENEY | AG du Pôle Physique des Accélérateurs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7695286" y="5389927"/>
            <a:ext cx="2284727" cy="3039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159782" y="140930"/>
            <a:ext cx="5365052" cy="407486"/>
          </a:xfrm>
        </p:spPr>
        <p:txBody>
          <a:bodyPr>
            <a:normAutofit/>
          </a:bodyPr>
          <a:lstStyle>
            <a:lvl1pPr>
              <a:defRPr lang="fr-FR" sz="2263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8253136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" y="0"/>
            <a:ext cx="10159665" cy="5714998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9193" y="1401426"/>
            <a:ext cx="4298461" cy="685740"/>
          </a:xfrm>
        </p:spPr>
        <p:txBody>
          <a:bodyPr anchor="b"/>
          <a:lstStyle>
            <a:lvl1pPr marL="0" indent="0">
              <a:buNone/>
              <a:defRPr sz="2263" b="1">
                <a:solidFill>
                  <a:srgbClr val="00294B"/>
                </a:solidFill>
              </a:defRPr>
            </a:lvl1pPr>
            <a:lvl2pPr marL="431185" indent="0">
              <a:buNone/>
              <a:defRPr sz="1886" b="1"/>
            </a:lvl2pPr>
            <a:lvl3pPr marL="862371" indent="0">
              <a:buNone/>
              <a:defRPr sz="1698" b="1"/>
            </a:lvl3pPr>
            <a:lvl4pPr marL="1293556" indent="0">
              <a:buNone/>
              <a:defRPr sz="1509" b="1"/>
            </a:lvl4pPr>
            <a:lvl5pPr marL="1724741" indent="0">
              <a:buNone/>
              <a:defRPr sz="1509" b="1"/>
            </a:lvl5pPr>
            <a:lvl6pPr marL="2155927" indent="0">
              <a:buNone/>
              <a:defRPr sz="1509" b="1"/>
            </a:lvl6pPr>
            <a:lvl7pPr marL="2587112" indent="0">
              <a:buNone/>
              <a:defRPr sz="1509" b="1"/>
            </a:lvl7pPr>
            <a:lvl8pPr marL="3018297" indent="0">
              <a:buNone/>
              <a:defRPr sz="1509" b="1"/>
            </a:lvl8pPr>
            <a:lvl9pPr marL="3449483" indent="0">
              <a:buNone/>
              <a:defRPr sz="1509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99193" y="2087166"/>
            <a:ext cx="4298461" cy="3070858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42883" y="1401426"/>
            <a:ext cx="4319422" cy="685740"/>
          </a:xfrm>
        </p:spPr>
        <p:txBody>
          <a:bodyPr anchor="b"/>
          <a:lstStyle>
            <a:lvl1pPr marL="0" indent="0">
              <a:buNone/>
              <a:defRPr sz="2263" b="1">
                <a:solidFill>
                  <a:srgbClr val="00294B"/>
                </a:solidFill>
              </a:defRPr>
            </a:lvl1pPr>
            <a:lvl2pPr marL="431185" indent="0">
              <a:buNone/>
              <a:defRPr sz="1886" b="1"/>
            </a:lvl2pPr>
            <a:lvl3pPr marL="862371" indent="0">
              <a:buNone/>
              <a:defRPr sz="1698" b="1"/>
            </a:lvl3pPr>
            <a:lvl4pPr marL="1293556" indent="0">
              <a:buNone/>
              <a:defRPr sz="1509" b="1"/>
            </a:lvl4pPr>
            <a:lvl5pPr marL="1724741" indent="0">
              <a:buNone/>
              <a:defRPr sz="1509" b="1"/>
            </a:lvl5pPr>
            <a:lvl6pPr marL="2155927" indent="0">
              <a:buNone/>
              <a:defRPr sz="1509" b="1"/>
            </a:lvl6pPr>
            <a:lvl7pPr marL="2587112" indent="0">
              <a:buNone/>
              <a:defRPr sz="1509" b="1"/>
            </a:lvl7pPr>
            <a:lvl8pPr marL="3018297" indent="0">
              <a:buNone/>
              <a:defRPr sz="1509" b="1"/>
            </a:lvl8pPr>
            <a:lvl9pPr marL="3449483" indent="0">
              <a:buNone/>
              <a:defRPr sz="1509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142883" y="2087166"/>
            <a:ext cx="4319422" cy="3070858"/>
          </a:xfrm>
        </p:spPr>
        <p:txBody>
          <a:bodyPr/>
          <a:lstStyle>
            <a:lvl1pPr marL="215593" indent="-215593">
              <a:defRPr lang="fr-FR" sz="2641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46778" indent="-215593">
              <a:defRPr lang="fr-FR" sz="2263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077963" indent="-215593">
              <a:defRPr lang="fr-FR" sz="1886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15593" lvl="0" indent="-215593" algn="l" defTabSz="862371" rtl="0" eaLnBrk="1" latinLnBrk="0" hangingPunct="1">
              <a:lnSpc>
                <a:spcPct val="90000"/>
              </a:lnSpc>
              <a:spcBef>
                <a:spcPts val="943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46778" lvl="1" indent="-215593" algn="l" defTabSz="862371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077963" lvl="2" indent="-215593" algn="l" defTabSz="862371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90333" y="5389927"/>
            <a:ext cx="2274382" cy="3039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21 Dec. 2023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770990" y="5389927"/>
            <a:ext cx="4618020" cy="3039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Camille CHENEY | AG du Pôle Physique des Accélérateurs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7695286" y="5389927"/>
            <a:ext cx="2284727" cy="3039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159782" y="140930"/>
            <a:ext cx="5365052" cy="407486"/>
          </a:xfrm>
        </p:spPr>
        <p:txBody>
          <a:bodyPr>
            <a:normAutofit/>
          </a:bodyPr>
          <a:lstStyle>
            <a:lvl1pPr>
              <a:defRPr lang="fr-FR" sz="2263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2150507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" y="0"/>
            <a:ext cx="10159665" cy="5714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59782" y="140930"/>
            <a:ext cx="5365052" cy="407486"/>
          </a:xfrm>
        </p:spPr>
        <p:txBody>
          <a:bodyPr>
            <a:normAutofit/>
          </a:bodyPr>
          <a:lstStyle>
            <a:lvl1pPr>
              <a:defRPr sz="2263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9193" y="1401426"/>
            <a:ext cx="4298461" cy="685740"/>
          </a:xfrm>
        </p:spPr>
        <p:txBody>
          <a:bodyPr anchor="b"/>
          <a:lstStyle>
            <a:lvl1pPr marL="0" indent="0">
              <a:buNone/>
              <a:defRPr sz="2263" b="1">
                <a:solidFill>
                  <a:srgbClr val="00294B"/>
                </a:solidFill>
              </a:defRPr>
            </a:lvl1pPr>
            <a:lvl2pPr marL="431185" indent="0">
              <a:buNone/>
              <a:defRPr sz="1886" b="1"/>
            </a:lvl2pPr>
            <a:lvl3pPr marL="862371" indent="0">
              <a:buNone/>
              <a:defRPr sz="1698" b="1"/>
            </a:lvl3pPr>
            <a:lvl4pPr marL="1293556" indent="0">
              <a:buNone/>
              <a:defRPr sz="1509" b="1"/>
            </a:lvl4pPr>
            <a:lvl5pPr marL="1724741" indent="0">
              <a:buNone/>
              <a:defRPr sz="1509" b="1"/>
            </a:lvl5pPr>
            <a:lvl6pPr marL="2155927" indent="0">
              <a:buNone/>
              <a:defRPr sz="1509" b="1"/>
            </a:lvl6pPr>
            <a:lvl7pPr marL="2587112" indent="0">
              <a:buNone/>
              <a:defRPr sz="1509" b="1"/>
            </a:lvl7pPr>
            <a:lvl8pPr marL="3018297" indent="0">
              <a:buNone/>
              <a:defRPr sz="1509" b="1"/>
            </a:lvl8pPr>
            <a:lvl9pPr marL="3449483" indent="0">
              <a:buNone/>
              <a:defRPr sz="1509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99193" y="2087166"/>
            <a:ext cx="4298461" cy="3070858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42883" y="1401426"/>
            <a:ext cx="4319422" cy="685740"/>
          </a:xfrm>
        </p:spPr>
        <p:txBody>
          <a:bodyPr anchor="b"/>
          <a:lstStyle>
            <a:lvl1pPr marL="0" indent="0">
              <a:buNone/>
              <a:defRPr sz="2263" b="1">
                <a:solidFill>
                  <a:srgbClr val="00294B"/>
                </a:solidFill>
              </a:defRPr>
            </a:lvl1pPr>
            <a:lvl2pPr marL="431185" indent="0">
              <a:buNone/>
              <a:defRPr sz="1886" b="1"/>
            </a:lvl2pPr>
            <a:lvl3pPr marL="862371" indent="0">
              <a:buNone/>
              <a:defRPr sz="1698" b="1"/>
            </a:lvl3pPr>
            <a:lvl4pPr marL="1293556" indent="0">
              <a:buNone/>
              <a:defRPr sz="1509" b="1"/>
            </a:lvl4pPr>
            <a:lvl5pPr marL="1724741" indent="0">
              <a:buNone/>
              <a:defRPr sz="1509" b="1"/>
            </a:lvl5pPr>
            <a:lvl6pPr marL="2155927" indent="0">
              <a:buNone/>
              <a:defRPr sz="1509" b="1"/>
            </a:lvl6pPr>
            <a:lvl7pPr marL="2587112" indent="0">
              <a:buNone/>
              <a:defRPr sz="1509" b="1"/>
            </a:lvl7pPr>
            <a:lvl8pPr marL="3018297" indent="0">
              <a:buNone/>
              <a:defRPr sz="1509" b="1"/>
            </a:lvl8pPr>
            <a:lvl9pPr marL="3449483" indent="0">
              <a:buNone/>
              <a:defRPr sz="1509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142883" y="2087166"/>
            <a:ext cx="4319422" cy="3070858"/>
          </a:xfrm>
        </p:spPr>
        <p:txBody>
          <a:bodyPr/>
          <a:lstStyle>
            <a:lvl1pPr marL="215593" indent="-215593">
              <a:defRPr lang="fr-FR" sz="2641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46778" indent="-215593">
              <a:defRPr lang="fr-FR" sz="2263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077963" indent="-215593">
              <a:defRPr lang="fr-FR" sz="1886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15593" lvl="0" indent="-215593" algn="l" defTabSz="862371" rtl="0" eaLnBrk="1" latinLnBrk="0" hangingPunct="1">
              <a:lnSpc>
                <a:spcPct val="90000"/>
              </a:lnSpc>
              <a:spcBef>
                <a:spcPts val="943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46778" lvl="1" indent="-215593" algn="l" defTabSz="862371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077963" lvl="2" indent="-215593" algn="l" defTabSz="862371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90333" y="5389927"/>
            <a:ext cx="2274382" cy="3039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21 Dec. 2023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770990" y="5389927"/>
            <a:ext cx="4618020" cy="3039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Camille CHENEY | AG du Pôle Physique des Accélérateurs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7695286" y="5389927"/>
            <a:ext cx="2284727" cy="3039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26834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" y="0"/>
            <a:ext cx="10159663" cy="5714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59782" y="140930"/>
            <a:ext cx="5365052" cy="407486"/>
          </a:xfrm>
        </p:spPr>
        <p:txBody>
          <a:bodyPr>
            <a:normAutofit/>
          </a:bodyPr>
          <a:lstStyle>
            <a:lvl1pPr>
              <a:defRPr sz="2263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9193" y="1401426"/>
            <a:ext cx="4298461" cy="685740"/>
          </a:xfrm>
        </p:spPr>
        <p:txBody>
          <a:bodyPr anchor="b"/>
          <a:lstStyle>
            <a:lvl1pPr marL="0" indent="0">
              <a:buNone/>
              <a:defRPr sz="2263" b="1">
                <a:solidFill>
                  <a:srgbClr val="00294B"/>
                </a:solidFill>
              </a:defRPr>
            </a:lvl1pPr>
            <a:lvl2pPr marL="431185" indent="0">
              <a:buNone/>
              <a:defRPr sz="1886" b="1"/>
            </a:lvl2pPr>
            <a:lvl3pPr marL="862371" indent="0">
              <a:buNone/>
              <a:defRPr sz="1698" b="1"/>
            </a:lvl3pPr>
            <a:lvl4pPr marL="1293556" indent="0">
              <a:buNone/>
              <a:defRPr sz="1509" b="1"/>
            </a:lvl4pPr>
            <a:lvl5pPr marL="1724741" indent="0">
              <a:buNone/>
              <a:defRPr sz="1509" b="1"/>
            </a:lvl5pPr>
            <a:lvl6pPr marL="2155927" indent="0">
              <a:buNone/>
              <a:defRPr sz="1509" b="1"/>
            </a:lvl6pPr>
            <a:lvl7pPr marL="2587112" indent="0">
              <a:buNone/>
              <a:defRPr sz="1509" b="1"/>
            </a:lvl7pPr>
            <a:lvl8pPr marL="3018297" indent="0">
              <a:buNone/>
              <a:defRPr sz="1509" b="1"/>
            </a:lvl8pPr>
            <a:lvl9pPr marL="3449483" indent="0">
              <a:buNone/>
              <a:defRPr sz="1509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99193" y="2087166"/>
            <a:ext cx="4298461" cy="3070858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42883" y="1401426"/>
            <a:ext cx="4319422" cy="685740"/>
          </a:xfrm>
        </p:spPr>
        <p:txBody>
          <a:bodyPr anchor="b"/>
          <a:lstStyle>
            <a:lvl1pPr marL="0" indent="0">
              <a:buNone/>
              <a:defRPr sz="2263" b="1">
                <a:solidFill>
                  <a:srgbClr val="00294B"/>
                </a:solidFill>
              </a:defRPr>
            </a:lvl1pPr>
            <a:lvl2pPr marL="431185" indent="0">
              <a:buNone/>
              <a:defRPr sz="1886" b="1"/>
            </a:lvl2pPr>
            <a:lvl3pPr marL="862371" indent="0">
              <a:buNone/>
              <a:defRPr sz="1698" b="1"/>
            </a:lvl3pPr>
            <a:lvl4pPr marL="1293556" indent="0">
              <a:buNone/>
              <a:defRPr sz="1509" b="1"/>
            </a:lvl4pPr>
            <a:lvl5pPr marL="1724741" indent="0">
              <a:buNone/>
              <a:defRPr sz="1509" b="1"/>
            </a:lvl5pPr>
            <a:lvl6pPr marL="2155927" indent="0">
              <a:buNone/>
              <a:defRPr sz="1509" b="1"/>
            </a:lvl6pPr>
            <a:lvl7pPr marL="2587112" indent="0">
              <a:buNone/>
              <a:defRPr sz="1509" b="1"/>
            </a:lvl7pPr>
            <a:lvl8pPr marL="3018297" indent="0">
              <a:buNone/>
              <a:defRPr sz="1509" b="1"/>
            </a:lvl8pPr>
            <a:lvl9pPr marL="3449483" indent="0">
              <a:buNone/>
              <a:defRPr sz="1509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142883" y="2087166"/>
            <a:ext cx="4319422" cy="3070858"/>
          </a:xfrm>
        </p:spPr>
        <p:txBody>
          <a:bodyPr/>
          <a:lstStyle>
            <a:lvl1pPr marL="215593" indent="-215593">
              <a:defRPr lang="fr-FR" sz="2641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46778" indent="-215593">
              <a:defRPr lang="fr-FR" sz="2263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077963" indent="-215593">
              <a:defRPr lang="fr-FR" sz="1886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15593" lvl="0" indent="-215593" algn="l" defTabSz="862371" rtl="0" eaLnBrk="1" latinLnBrk="0" hangingPunct="1">
              <a:lnSpc>
                <a:spcPct val="90000"/>
              </a:lnSpc>
              <a:spcBef>
                <a:spcPts val="943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46778" lvl="1" indent="-215593" algn="l" defTabSz="862371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077963" lvl="2" indent="-215593" algn="l" defTabSz="862371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90333" y="5389927"/>
            <a:ext cx="2274382" cy="3039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21 Dec. 2023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770990" y="5389927"/>
            <a:ext cx="4618020" cy="3039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Camille CHENEY | AG du Pôle Physique des Accélérateurs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7695286" y="5389927"/>
            <a:ext cx="2284727" cy="3039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25095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" y="1"/>
            <a:ext cx="10159663" cy="5714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59782" y="140930"/>
            <a:ext cx="5365052" cy="407486"/>
          </a:xfrm>
        </p:spPr>
        <p:txBody>
          <a:bodyPr>
            <a:normAutofit/>
          </a:bodyPr>
          <a:lstStyle>
            <a:lvl1pPr>
              <a:defRPr sz="2263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9193" y="1401426"/>
            <a:ext cx="4298461" cy="685740"/>
          </a:xfrm>
        </p:spPr>
        <p:txBody>
          <a:bodyPr anchor="b"/>
          <a:lstStyle>
            <a:lvl1pPr marL="0" indent="0">
              <a:buNone/>
              <a:defRPr sz="2263" b="1">
                <a:solidFill>
                  <a:srgbClr val="00294B"/>
                </a:solidFill>
              </a:defRPr>
            </a:lvl1pPr>
            <a:lvl2pPr marL="431185" indent="0">
              <a:buNone/>
              <a:defRPr sz="1886" b="1"/>
            </a:lvl2pPr>
            <a:lvl3pPr marL="862371" indent="0">
              <a:buNone/>
              <a:defRPr sz="1698" b="1"/>
            </a:lvl3pPr>
            <a:lvl4pPr marL="1293556" indent="0">
              <a:buNone/>
              <a:defRPr sz="1509" b="1"/>
            </a:lvl4pPr>
            <a:lvl5pPr marL="1724741" indent="0">
              <a:buNone/>
              <a:defRPr sz="1509" b="1"/>
            </a:lvl5pPr>
            <a:lvl6pPr marL="2155927" indent="0">
              <a:buNone/>
              <a:defRPr sz="1509" b="1"/>
            </a:lvl6pPr>
            <a:lvl7pPr marL="2587112" indent="0">
              <a:buNone/>
              <a:defRPr sz="1509" b="1"/>
            </a:lvl7pPr>
            <a:lvl8pPr marL="3018297" indent="0">
              <a:buNone/>
              <a:defRPr sz="1509" b="1"/>
            </a:lvl8pPr>
            <a:lvl9pPr marL="3449483" indent="0">
              <a:buNone/>
              <a:defRPr sz="1509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99193" y="2087166"/>
            <a:ext cx="4298461" cy="3070858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42883" y="1401426"/>
            <a:ext cx="4319422" cy="685740"/>
          </a:xfrm>
        </p:spPr>
        <p:txBody>
          <a:bodyPr anchor="b"/>
          <a:lstStyle>
            <a:lvl1pPr marL="0" indent="0">
              <a:buNone/>
              <a:defRPr sz="2263" b="1">
                <a:solidFill>
                  <a:srgbClr val="00294B"/>
                </a:solidFill>
              </a:defRPr>
            </a:lvl1pPr>
            <a:lvl2pPr marL="431185" indent="0">
              <a:buNone/>
              <a:defRPr sz="1886" b="1"/>
            </a:lvl2pPr>
            <a:lvl3pPr marL="862371" indent="0">
              <a:buNone/>
              <a:defRPr sz="1698" b="1"/>
            </a:lvl3pPr>
            <a:lvl4pPr marL="1293556" indent="0">
              <a:buNone/>
              <a:defRPr sz="1509" b="1"/>
            </a:lvl4pPr>
            <a:lvl5pPr marL="1724741" indent="0">
              <a:buNone/>
              <a:defRPr sz="1509" b="1"/>
            </a:lvl5pPr>
            <a:lvl6pPr marL="2155927" indent="0">
              <a:buNone/>
              <a:defRPr sz="1509" b="1"/>
            </a:lvl6pPr>
            <a:lvl7pPr marL="2587112" indent="0">
              <a:buNone/>
              <a:defRPr sz="1509" b="1"/>
            </a:lvl7pPr>
            <a:lvl8pPr marL="3018297" indent="0">
              <a:buNone/>
              <a:defRPr sz="1509" b="1"/>
            </a:lvl8pPr>
            <a:lvl9pPr marL="3449483" indent="0">
              <a:buNone/>
              <a:defRPr sz="1509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142883" y="2087166"/>
            <a:ext cx="4319422" cy="3070858"/>
          </a:xfrm>
        </p:spPr>
        <p:txBody>
          <a:bodyPr/>
          <a:lstStyle>
            <a:lvl1pPr marL="215593" indent="-215593">
              <a:defRPr lang="fr-FR" sz="2641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46778" indent="-215593">
              <a:defRPr lang="fr-FR" sz="2263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077963" indent="-215593">
              <a:defRPr lang="fr-FR" sz="1886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15593" lvl="0" indent="-215593" algn="l" defTabSz="862371" rtl="0" eaLnBrk="1" latinLnBrk="0" hangingPunct="1">
              <a:lnSpc>
                <a:spcPct val="90000"/>
              </a:lnSpc>
              <a:spcBef>
                <a:spcPts val="943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46778" lvl="1" indent="-215593" algn="l" defTabSz="862371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077963" lvl="2" indent="-215593" algn="l" defTabSz="862371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90333" y="5389927"/>
            <a:ext cx="2274382" cy="3039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21 Dec. 2023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770990" y="5389927"/>
            <a:ext cx="4618020" cy="3039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Camille CHENEY | AG du Pôle Physique des Accélérateurs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7695286" y="5389927"/>
            <a:ext cx="2284727" cy="3039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6651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935304"/>
            <a:ext cx="7620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76" indent="0" algn="ctr">
              <a:buNone/>
              <a:defRPr sz="1667"/>
            </a:lvl2pPr>
            <a:lvl3pPr marL="761952" indent="0" algn="ctr">
              <a:buNone/>
              <a:defRPr sz="1500"/>
            </a:lvl3pPr>
            <a:lvl4pPr marL="1142926" indent="0" algn="ctr">
              <a:buNone/>
              <a:defRPr sz="1333"/>
            </a:lvl4pPr>
            <a:lvl5pPr marL="1523901" indent="0" algn="ctr">
              <a:buNone/>
              <a:defRPr sz="1333"/>
            </a:lvl5pPr>
            <a:lvl6pPr marL="1904876" indent="0" algn="ctr">
              <a:buNone/>
              <a:defRPr sz="1333"/>
            </a:lvl6pPr>
            <a:lvl7pPr marL="2285852" indent="0" algn="ctr">
              <a:buNone/>
              <a:defRPr sz="1333"/>
            </a:lvl7pPr>
            <a:lvl8pPr marL="2666827" indent="0" algn="ctr">
              <a:buNone/>
              <a:defRPr sz="1333"/>
            </a:lvl8pPr>
            <a:lvl9pPr marL="3047802" indent="0" algn="ctr">
              <a:buNone/>
              <a:defRPr sz="1333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A8FD1D-65BC-1E81-AAE5-D2B42BAFB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/>
              <a:t>21 Dec. 2023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9D2C44-2E42-807D-DDF5-B9072DF1E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Camille CHENEY | AG du Pôle Physique des Accélérateurs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E6AB524-0420-7A48-5278-A4391ED22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89CB1-01F0-440B-A055-F7F16B40D4A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85467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" y="1"/>
            <a:ext cx="10159662" cy="5714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59782" y="140930"/>
            <a:ext cx="5365052" cy="407486"/>
          </a:xfrm>
        </p:spPr>
        <p:txBody>
          <a:bodyPr>
            <a:normAutofit/>
          </a:bodyPr>
          <a:lstStyle>
            <a:lvl1pPr>
              <a:defRPr sz="2263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9193" y="1401426"/>
            <a:ext cx="4298461" cy="685740"/>
          </a:xfrm>
        </p:spPr>
        <p:txBody>
          <a:bodyPr anchor="b"/>
          <a:lstStyle>
            <a:lvl1pPr marL="0" indent="0">
              <a:buNone/>
              <a:defRPr sz="2263" b="1">
                <a:solidFill>
                  <a:srgbClr val="00294B"/>
                </a:solidFill>
              </a:defRPr>
            </a:lvl1pPr>
            <a:lvl2pPr marL="431185" indent="0">
              <a:buNone/>
              <a:defRPr sz="1886" b="1"/>
            </a:lvl2pPr>
            <a:lvl3pPr marL="862371" indent="0">
              <a:buNone/>
              <a:defRPr sz="1698" b="1"/>
            </a:lvl3pPr>
            <a:lvl4pPr marL="1293556" indent="0">
              <a:buNone/>
              <a:defRPr sz="1509" b="1"/>
            </a:lvl4pPr>
            <a:lvl5pPr marL="1724741" indent="0">
              <a:buNone/>
              <a:defRPr sz="1509" b="1"/>
            </a:lvl5pPr>
            <a:lvl6pPr marL="2155927" indent="0">
              <a:buNone/>
              <a:defRPr sz="1509" b="1"/>
            </a:lvl6pPr>
            <a:lvl7pPr marL="2587112" indent="0">
              <a:buNone/>
              <a:defRPr sz="1509" b="1"/>
            </a:lvl7pPr>
            <a:lvl8pPr marL="3018297" indent="0">
              <a:buNone/>
              <a:defRPr sz="1509" b="1"/>
            </a:lvl8pPr>
            <a:lvl9pPr marL="3449483" indent="0">
              <a:buNone/>
              <a:defRPr sz="1509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99193" y="2087166"/>
            <a:ext cx="4298461" cy="3070858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42883" y="1401426"/>
            <a:ext cx="4319422" cy="685740"/>
          </a:xfrm>
        </p:spPr>
        <p:txBody>
          <a:bodyPr anchor="b"/>
          <a:lstStyle>
            <a:lvl1pPr marL="0" indent="0">
              <a:buNone/>
              <a:defRPr sz="2263" b="1">
                <a:solidFill>
                  <a:srgbClr val="00294B"/>
                </a:solidFill>
              </a:defRPr>
            </a:lvl1pPr>
            <a:lvl2pPr marL="431185" indent="0">
              <a:buNone/>
              <a:defRPr sz="1886" b="1"/>
            </a:lvl2pPr>
            <a:lvl3pPr marL="862371" indent="0">
              <a:buNone/>
              <a:defRPr sz="1698" b="1"/>
            </a:lvl3pPr>
            <a:lvl4pPr marL="1293556" indent="0">
              <a:buNone/>
              <a:defRPr sz="1509" b="1"/>
            </a:lvl4pPr>
            <a:lvl5pPr marL="1724741" indent="0">
              <a:buNone/>
              <a:defRPr sz="1509" b="1"/>
            </a:lvl5pPr>
            <a:lvl6pPr marL="2155927" indent="0">
              <a:buNone/>
              <a:defRPr sz="1509" b="1"/>
            </a:lvl6pPr>
            <a:lvl7pPr marL="2587112" indent="0">
              <a:buNone/>
              <a:defRPr sz="1509" b="1"/>
            </a:lvl7pPr>
            <a:lvl8pPr marL="3018297" indent="0">
              <a:buNone/>
              <a:defRPr sz="1509" b="1"/>
            </a:lvl8pPr>
            <a:lvl9pPr marL="3449483" indent="0">
              <a:buNone/>
              <a:defRPr sz="1509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142883" y="2087166"/>
            <a:ext cx="4319422" cy="3070858"/>
          </a:xfrm>
        </p:spPr>
        <p:txBody>
          <a:bodyPr/>
          <a:lstStyle>
            <a:lvl1pPr marL="215593" indent="-215593">
              <a:defRPr lang="fr-FR" sz="2641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46778" indent="-215593">
              <a:defRPr lang="fr-FR" sz="2263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077963" indent="-215593">
              <a:defRPr lang="fr-FR" sz="1886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15593" lvl="0" indent="-215593" algn="l" defTabSz="862371" rtl="0" eaLnBrk="1" latinLnBrk="0" hangingPunct="1">
              <a:lnSpc>
                <a:spcPct val="90000"/>
              </a:lnSpc>
              <a:spcBef>
                <a:spcPts val="943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46778" lvl="1" indent="-215593" algn="l" defTabSz="862371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077963" lvl="2" indent="-215593" algn="l" defTabSz="862371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90333" y="5389927"/>
            <a:ext cx="2274382" cy="3039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21 Dec. 2023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770990" y="5389927"/>
            <a:ext cx="4618020" cy="3039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Camille CHENEY | AG du Pôle Physique des Accélérateurs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7695286" y="5389927"/>
            <a:ext cx="2284727" cy="3039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81016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" y="0"/>
            <a:ext cx="10159662" cy="571499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59782" y="140930"/>
            <a:ext cx="5365052" cy="407486"/>
          </a:xfrm>
        </p:spPr>
        <p:txBody>
          <a:bodyPr>
            <a:normAutofit/>
          </a:bodyPr>
          <a:lstStyle>
            <a:lvl1pPr>
              <a:defRPr sz="2263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9193" y="1401426"/>
            <a:ext cx="4298461" cy="685740"/>
          </a:xfrm>
        </p:spPr>
        <p:txBody>
          <a:bodyPr anchor="b"/>
          <a:lstStyle>
            <a:lvl1pPr marL="0" indent="0">
              <a:buNone/>
              <a:defRPr sz="2263" b="1">
                <a:solidFill>
                  <a:srgbClr val="00294B"/>
                </a:solidFill>
              </a:defRPr>
            </a:lvl1pPr>
            <a:lvl2pPr marL="431185" indent="0">
              <a:buNone/>
              <a:defRPr sz="1886" b="1"/>
            </a:lvl2pPr>
            <a:lvl3pPr marL="862371" indent="0">
              <a:buNone/>
              <a:defRPr sz="1698" b="1"/>
            </a:lvl3pPr>
            <a:lvl4pPr marL="1293556" indent="0">
              <a:buNone/>
              <a:defRPr sz="1509" b="1"/>
            </a:lvl4pPr>
            <a:lvl5pPr marL="1724741" indent="0">
              <a:buNone/>
              <a:defRPr sz="1509" b="1"/>
            </a:lvl5pPr>
            <a:lvl6pPr marL="2155927" indent="0">
              <a:buNone/>
              <a:defRPr sz="1509" b="1"/>
            </a:lvl6pPr>
            <a:lvl7pPr marL="2587112" indent="0">
              <a:buNone/>
              <a:defRPr sz="1509" b="1"/>
            </a:lvl7pPr>
            <a:lvl8pPr marL="3018297" indent="0">
              <a:buNone/>
              <a:defRPr sz="1509" b="1"/>
            </a:lvl8pPr>
            <a:lvl9pPr marL="3449483" indent="0">
              <a:buNone/>
              <a:defRPr sz="1509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99193" y="2087166"/>
            <a:ext cx="4298461" cy="3070858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42883" y="1401426"/>
            <a:ext cx="4319422" cy="685740"/>
          </a:xfrm>
        </p:spPr>
        <p:txBody>
          <a:bodyPr anchor="b"/>
          <a:lstStyle>
            <a:lvl1pPr marL="0" indent="0">
              <a:buNone/>
              <a:defRPr sz="2263" b="1">
                <a:solidFill>
                  <a:srgbClr val="00294B"/>
                </a:solidFill>
              </a:defRPr>
            </a:lvl1pPr>
            <a:lvl2pPr marL="431185" indent="0">
              <a:buNone/>
              <a:defRPr sz="1886" b="1"/>
            </a:lvl2pPr>
            <a:lvl3pPr marL="862371" indent="0">
              <a:buNone/>
              <a:defRPr sz="1698" b="1"/>
            </a:lvl3pPr>
            <a:lvl4pPr marL="1293556" indent="0">
              <a:buNone/>
              <a:defRPr sz="1509" b="1"/>
            </a:lvl4pPr>
            <a:lvl5pPr marL="1724741" indent="0">
              <a:buNone/>
              <a:defRPr sz="1509" b="1"/>
            </a:lvl5pPr>
            <a:lvl6pPr marL="2155927" indent="0">
              <a:buNone/>
              <a:defRPr sz="1509" b="1"/>
            </a:lvl6pPr>
            <a:lvl7pPr marL="2587112" indent="0">
              <a:buNone/>
              <a:defRPr sz="1509" b="1"/>
            </a:lvl7pPr>
            <a:lvl8pPr marL="3018297" indent="0">
              <a:buNone/>
              <a:defRPr sz="1509" b="1"/>
            </a:lvl8pPr>
            <a:lvl9pPr marL="3449483" indent="0">
              <a:buNone/>
              <a:defRPr sz="1509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142883" y="2087166"/>
            <a:ext cx="4319422" cy="3070858"/>
          </a:xfrm>
        </p:spPr>
        <p:txBody>
          <a:bodyPr/>
          <a:lstStyle>
            <a:lvl1pPr marL="215593" indent="-215593">
              <a:defRPr lang="fr-FR" sz="2641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46778" indent="-215593">
              <a:defRPr lang="fr-FR" sz="2263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077963" indent="-215593">
              <a:defRPr lang="fr-FR" sz="1886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15593" lvl="0" indent="-215593" algn="l" defTabSz="862371" rtl="0" eaLnBrk="1" latinLnBrk="0" hangingPunct="1">
              <a:lnSpc>
                <a:spcPct val="90000"/>
              </a:lnSpc>
              <a:spcBef>
                <a:spcPts val="943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46778" lvl="1" indent="-215593" algn="l" defTabSz="862371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077963" lvl="2" indent="-215593" algn="l" defTabSz="862371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90333" y="5389927"/>
            <a:ext cx="2274382" cy="3039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21 Dec. 2023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770990" y="5389927"/>
            <a:ext cx="4618020" cy="3039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Camille CHENEY | AG du Pôle Physique des Accélérateurs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7695286" y="5389927"/>
            <a:ext cx="2284727" cy="3039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6478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456487"/>
                </a:solidFill>
              </a:defRPr>
            </a:lvl1pPr>
          </a:lstStyle>
          <a:p>
            <a:pPr algn="ctr"/>
            <a:r>
              <a:rPr lang="en-US"/>
              <a:t>21 Dec. 2023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rgbClr val="456487"/>
                </a:solidFill>
              </a:defRPr>
            </a:lvl1pPr>
          </a:lstStyle>
          <a:p>
            <a:r>
              <a:rPr lang="fr-FR"/>
              <a:t>Camille CHENEY | AG du Pôle Physique des Accélérateurs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456487"/>
                </a:solidFill>
              </a:defRPr>
            </a:lvl1pPr>
          </a:lstStyle>
          <a:p>
            <a:fld id="{08189CB1-01F0-440B-A055-F7F16B40D4A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6DBCEC-CFBC-F1FD-1CC4-2AC11629CD23}"/>
              </a:ext>
            </a:extLst>
          </p:cNvPr>
          <p:cNvSpPr/>
          <p:nvPr userDrawn="1"/>
        </p:nvSpPr>
        <p:spPr>
          <a:xfrm>
            <a:off x="698501" y="1145952"/>
            <a:ext cx="7961052" cy="36000"/>
          </a:xfrm>
          <a:prstGeom prst="rect">
            <a:avLst/>
          </a:prstGeom>
          <a:solidFill>
            <a:srgbClr val="456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776882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1424784"/>
            <a:ext cx="87630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3824553"/>
            <a:ext cx="876300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76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26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01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876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852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27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02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0D67392-1F4B-AF55-EDCB-C82FFC472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/>
              <a:t>21 Dec. 2023</a:t>
            </a:r>
            <a:endParaRPr lang="en-GB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65C9CBB-922F-D325-6AB7-939CFF00E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Camille CHENEY | AG du Pôle Physique des Accélérateurs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C67F34A-20C6-E0B6-9FAA-4C36287AE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89CB1-01F0-440B-A055-F7F16B40D4A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4188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5" y="1400971"/>
            <a:ext cx="4298156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76" indent="0">
              <a:buNone/>
              <a:defRPr sz="1667" b="1"/>
            </a:lvl2pPr>
            <a:lvl3pPr marL="761952" indent="0">
              <a:buNone/>
              <a:defRPr sz="1500" b="1"/>
            </a:lvl3pPr>
            <a:lvl4pPr marL="1142926" indent="0">
              <a:buNone/>
              <a:defRPr sz="1333" b="1"/>
            </a:lvl4pPr>
            <a:lvl5pPr marL="1523901" indent="0">
              <a:buNone/>
              <a:defRPr sz="1333" b="1"/>
            </a:lvl5pPr>
            <a:lvl6pPr marL="1904876" indent="0">
              <a:buNone/>
              <a:defRPr sz="1333" b="1"/>
            </a:lvl6pPr>
            <a:lvl7pPr marL="2285852" indent="0">
              <a:buNone/>
              <a:defRPr sz="1333" b="1"/>
            </a:lvl7pPr>
            <a:lvl8pPr marL="2666827" indent="0">
              <a:buNone/>
              <a:defRPr sz="1333" b="1"/>
            </a:lvl8pPr>
            <a:lvl9pPr marL="3047802" indent="0">
              <a:buNone/>
              <a:defRPr sz="133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5" y="2087563"/>
            <a:ext cx="4298156" cy="307049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1" y="1400971"/>
            <a:ext cx="431932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76" indent="0">
              <a:buNone/>
              <a:defRPr sz="1667" b="1"/>
            </a:lvl2pPr>
            <a:lvl3pPr marL="761952" indent="0">
              <a:buNone/>
              <a:defRPr sz="1500" b="1"/>
            </a:lvl3pPr>
            <a:lvl4pPr marL="1142926" indent="0">
              <a:buNone/>
              <a:defRPr sz="1333" b="1"/>
            </a:lvl4pPr>
            <a:lvl5pPr marL="1523901" indent="0">
              <a:buNone/>
              <a:defRPr sz="1333" b="1"/>
            </a:lvl5pPr>
            <a:lvl6pPr marL="1904876" indent="0">
              <a:buNone/>
              <a:defRPr sz="1333" b="1"/>
            </a:lvl6pPr>
            <a:lvl7pPr marL="2285852" indent="0">
              <a:buNone/>
              <a:defRPr sz="1333" b="1"/>
            </a:lvl7pPr>
            <a:lvl8pPr marL="2666827" indent="0">
              <a:buNone/>
              <a:defRPr sz="1333" b="1"/>
            </a:lvl8pPr>
            <a:lvl9pPr marL="3047802" indent="0">
              <a:buNone/>
              <a:defRPr sz="133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1" y="2087563"/>
            <a:ext cx="4319323" cy="307049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616CEE-2CFC-8676-F011-41BF0EE59CAE}"/>
              </a:ext>
            </a:extLst>
          </p:cNvPr>
          <p:cNvSpPr/>
          <p:nvPr userDrawn="1"/>
        </p:nvSpPr>
        <p:spPr>
          <a:xfrm>
            <a:off x="698501" y="1145952"/>
            <a:ext cx="7961052" cy="36000"/>
          </a:xfrm>
          <a:prstGeom prst="rect">
            <a:avLst/>
          </a:prstGeom>
          <a:solidFill>
            <a:srgbClr val="456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1579B92-3F36-E544-BBC3-1BBADC6BF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/>
              <a:t>21 Dec. 2023</a:t>
            </a:r>
            <a:endParaRPr lang="en-GB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EDA5D22-BA2D-8C9D-E8CB-7B8F22BD3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Camille CHENEY | AG du Pôle Physique des Accélérateurs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ED3E348-AFD7-A0E0-9B4E-C717366A7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89CB1-01F0-440B-A055-F7F16B40D4A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55514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00" userDrawn="1">
          <p15:clr>
            <a:srgbClr val="FBAE40"/>
          </p15:clr>
        </p15:guide>
        <p15:guide id="2" pos="320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5" y="1408907"/>
            <a:ext cx="4298156" cy="374914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1" y="1408907"/>
            <a:ext cx="4319323" cy="374914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616CEE-2CFC-8676-F011-41BF0EE59CAE}"/>
              </a:ext>
            </a:extLst>
          </p:cNvPr>
          <p:cNvSpPr/>
          <p:nvPr userDrawn="1"/>
        </p:nvSpPr>
        <p:spPr>
          <a:xfrm>
            <a:off x="698501" y="1145952"/>
            <a:ext cx="7961052" cy="36000"/>
          </a:xfrm>
          <a:prstGeom prst="rect">
            <a:avLst/>
          </a:prstGeom>
          <a:solidFill>
            <a:srgbClr val="456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1579B92-3F36-E544-BBC3-1BBADC6BF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/>
              <a:t>21 Dec. 2023</a:t>
            </a:r>
            <a:endParaRPr lang="en-GB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EDA5D22-BA2D-8C9D-E8CB-7B8F22BD3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Camille CHENEY | AG du Pôle Physique des Accélérateurs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ED3E348-AFD7-A0E0-9B4E-C717366A7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89CB1-01F0-440B-A055-F7F16B40D4A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80232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00">
          <p15:clr>
            <a:srgbClr val="FBAE40"/>
          </p15:clr>
        </p15:guide>
        <p15:guide id="2" pos="320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C606C4E-D53B-26E3-E4A9-02A33D4B6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/>
              <a:t>21 Dec. 2023</a:t>
            </a:r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C60F85A-CA21-E6A0-4EC3-625FA167E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Camille CHENEY | AG du Pôle Physique des Accélérateurs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AD53538-E4A7-3C52-99B6-C0259816F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89CB1-01F0-440B-A055-F7F16B40D4A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8520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76" indent="0">
              <a:buNone/>
              <a:defRPr sz="1167"/>
            </a:lvl2pPr>
            <a:lvl3pPr marL="761952" indent="0">
              <a:buNone/>
              <a:defRPr sz="1000"/>
            </a:lvl3pPr>
            <a:lvl4pPr marL="1142926" indent="0">
              <a:buNone/>
              <a:defRPr sz="833"/>
            </a:lvl4pPr>
            <a:lvl5pPr marL="1523901" indent="0">
              <a:buNone/>
              <a:defRPr sz="833"/>
            </a:lvl5pPr>
            <a:lvl6pPr marL="1904876" indent="0">
              <a:buNone/>
              <a:defRPr sz="833"/>
            </a:lvl6pPr>
            <a:lvl7pPr marL="2285852" indent="0">
              <a:buNone/>
              <a:defRPr sz="833"/>
            </a:lvl7pPr>
            <a:lvl8pPr marL="2666827" indent="0">
              <a:buNone/>
              <a:defRPr sz="833"/>
            </a:lvl8pPr>
            <a:lvl9pPr marL="3047802" indent="0">
              <a:buNone/>
              <a:defRPr sz="833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C3DF648E-2205-F726-7743-B2BD534D9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/>
              <a:t>21 Dec. 2023</a:t>
            </a:r>
            <a:endParaRPr lang="en-GB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99C7E5E3-5AF7-9B9A-4850-F5AF88C8C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Camille CHENEY | AG du Pôle Physique des Accélérateurs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00C1961C-C0FA-984E-3749-63082F2C3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89CB1-01F0-440B-A055-F7F16B40D4A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9675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822855"/>
            <a:ext cx="5143500" cy="4061354"/>
          </a:xfrm>
        </p:spPr>
        <p:txBody>
          <a:bodyPr anchor="t"/>
          <a:lstStyle>
            <a:lvl1pPr marL="0" indent="0">
              <a:buNone/>
              <a:defRPr sz="2667"/>
            </a:lvl1pPr>
            <a:lvl2pPr marL="380976" indent="0">
              <a:buNone/>
              <a:defRPr sz="2333"/>
            </a:lvl2pPr>
            <a:lvl3pPr marL="761952" indent="0">
              <a:buNone/>
              <a:defRPr sz="2000"/>
            </a:lvl3pPr>
            <a:lvl4pPr marL="1142926" indent="0">
              <a:buNone/>
              <a:defRPr sz="1667"/>
            </a:lvl4pPr>
            <a:lvl5pPr marL="1523901" indent="0">
              <a:buNone/>
              <a:defRPr sz="1667"/>
            </a:lvl5pPr>
            <a:lvl6pPr marL="1904876" indent="0">
              <a:buNone/>
              <a:defRPr sz="1667"/>
            </a:lvl6pPr>
            <a:lvl7pPr marL="2285852" indent="0">
              <a:buNone/>
              <a:defRPr sz="1667"/>
            </a:lvl7pPr>
            <a:lvl8pPr marL="2666827" indent="0">
              <a:buNone/>
              <a:defRPr sz="1667"/>
            </a:lvl8pPr>
            <a:lvl9pPr marL="3047802" indent="0">
              <a:buNone/>
              <a:defRPr sz="1667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76" indent="0">
              <a:buNone/>
              <a:defRPr sz="1167"/>
            </a:lvl2pPr>
            <a:lvl3pPr marL="761952" indent="0">
              <a:buNone/>
              <a:defRPr sz="1000"/>
            </a:lvl3pPr>
            <a:lvl4pPr marL="1142926" indent="0">
              <a:buNone/>
              <a:defRPr sz="833"/>
            </a:lvl4pPr>
            <a:lvl5pPr marL="1523901" indent="0">
              <a:buNone/>
              <a:defRPr sz="833"/>
            </a:lvl5pPr>
            <a:lvl6pPr marL="1904876" indent="0">
              <a:buNone/>
              <a:defRPr sz="833"/>
            </a:lvl6pPr>
            <a:lvl7pPr marL="2285852" indent="0">
              <a:buNone/>
              <a:defRPr sz="833"/>
            </a:lvl7pPr>
            <a:lvl8pPr marL="2666827" indent="0">
              <a:buNone/>
              <a:defRPr sz="833"/>
            </a:lvl8pPr>
            <a:lvl9pPr marL="3047802" indent="0">
              <a:buNone/>
              <a:defRPr sz="833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1F3522C7-607A-ABF3-8E0A-DD0596D09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/>
              <a:t>21 Dec. 2023</a:t>
            </a:r>
            <a:endParaRPr lang="en-GB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EE7E7A8C-047C-B4F1-9407-BF2E1537D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Camille CHENEY | AG du Pôle Physique des Accélérateurs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401D446-B358-BC61-50B5-D1BB9EC61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89CB1-01F0-440B-A055-F7F16B40D4A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4872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1521357"/>
            <a:ext cx="8763000" cy="3221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r>
              <a:rPr lang="en-GB"/>
              <a:t>Saturday, 15 April 2023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869" y="5295411"/>
            <a:ext cx="119265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456487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algn="ctr"/>
            <a:r>
              <a:rPr lang="en-US"/>
              <a:t>21 Dec. 2023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82591" y="5296961"/>
            <a:ext cx="3463803" cy="30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>
                <a:solidFill>
                  <a:srgbClr val="456487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/>
              <a:t>Camille CHENEY | AG du Pôle Physique des Accélérateurs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0000" y="5296961"/>
            <a:ext cx="421499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456487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08189CB1-01F0-440B-A055-F7F16B40D4A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77FD83-7C49-5992-91A2-7508FAB052CD}"/>
              </a:ext>
            </a:extLst>
          </p:cNvPr>
          <p:cNvSpPr/>
          <p:nvPr userDrawn="1"/>
        </p:nvSpPr>
        <p:spPr>
          <a:xfrm>
            <a:off x="698501" y="5104156"/>
            <a:ext cx="7961052" cy="36000"/>
          </a:xfrm>
          <a:prstGeom prst="rect">
            <a:avLst/>
          </a:prstGeom>
          <a:solidFill>
            <a:srgbClr val="FF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BABD833-0099-3D39-E03B-902A8D90A3B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1" y="5295230"/>
            <a:ext cx="1583615" cy="306000"/>
          </a:xfrm>
          <a:prstGeom prst="rect">
            <a:avLst/>
          </a:prstGeom>
        </p:spPr>
      </p:pic>
      <p:pic>
        <p:nvPicPr>
          <p:cNvPr id="11" name="Image 10" descr="Une image contenant logo&#10;&#10;Description générée automatiquement">
            <a:extLst>
              <a:ext uri="{FF2B5EF4-FFF2-40B4-BE49-F238E27FC236}">
                <a16:creationId xmlns:a16="http://schemas.microsoft.com/office/drawing/2014/main" id="{8CB5296D-1195-358A-F0D2-6CBBB9C360E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385" y="4819644"/>
            <a:ext cx="710115" cy="53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34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20" r:id="rId2"/>
    <p:sldLayoutId id="2147483710" r:id="rId3"/>
    <p:sldLayoutId id="2147483711" r:id="rId4"/>
    <p:sldLayoutId id="2147483713" r:id="rId5"/>
    <p:sldLayoutId id="2147483721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/>
  <p:txStyles>
    <p:titleStyle>
      <a:lvl1pPr algn="l" defTabSz="761952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87" indent="-190487" algn="l" defTabSz="761952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63" indent="-190487" algn="l" defTabSz="761952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39" indent="-190487" algn="l" defTabSz="761952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13" indent="-190487" algn="l" defTabSz="761952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388" indent="-190487" algn="l" defTabSz="761952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rgbClr val="EB671C"/>
          </a:solidFill>
          <a:latin typeface="+mn-lt"/>
          <a:ea typeface="+mn-ea"/>
          <a:cs typeface="+mn-cs"/>
        </a:defRPr>
      </a:lvl5pPr>
      <a:lvl6pPr marL="2095364" indent="-190487" algn="l" defTabSz="761952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339" indent="-190487" algn="l" defTabSz="761952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15" indent="-190487" algn="l" defTabSz="761952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290" indent="-190487" algn="l" defTabSz="761952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76" algn="l" defTabSz="7619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52" algn="l" defTabSz="7619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26" algn="l" defTabSz="7619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01" algn="l" defTabSz="7619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876" algn="l" defTabSz="7619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852" algn="l" defTabSz="7619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27" algn="l" defTabSz="7619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02" algn="l" defTabSz="7619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99193" y="303942"/>
            <a:ext cx="8761615" cy="1104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9193" y="1521206"/>
            <a:ext cx="8761615" cy="3626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99194" y="5297268"/>
            <a:ext cx="2284727" cy="3039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21 Dec.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365706" y="5297268"/>
            <a:ext cx="3428588" cy="3039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Camille CHENEY | AG du Pôle Physique des Accélérateurs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176081" y="5297268"/>
            <a:ext cx="2284727" cy="3039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2301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</p:sldLayoutIdLst>
  <p:hf hdr="0"/>
  <p:txStyles>
    <p:titleStyle>
      <a:lvl1pPr algn="l" defTabSz="862371" rtl="0" eaLnBrk="1" latinLnBrk="0" hangingPunct="1">
        <a:lnSpc>
          <a:spcPct val="90000"/>
        </a:lnSpc>
        <a:spcBef>
          <a:spcPct val="0"/>
        </a:spcBef>
        <a:buNone/>
        <a:defRPr sz="4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593" indent="-215593" algn="l" defTabSz="862371" rtl="0" eaLnBrk="1" latinLnBrk="0" hangingPunct="1">
        <a:lnSpc>
          <a:spcPct val="90000"/>
        </a:lnSpc>
        <a:spcBef>
          <a:spcPts val="943"/>
        </a:spcBef>
        <a:buFont typeface="Arial" panose="020B0604020202020204" pitchFamily="34" charset="0"/>
        <a:buChar char="•"/>
        <a:defRPr sz="2641" kern="1200">
          <a:solidFill>
            <a:schemeClr val="tx1"/>
          </a:solidFill>
          <a:latin typeface="+mn-lt"/>
          <a:ea typeface="+mn-ea"/>
          <a:cs typeface="+mn-cs"/>
        </a:defRPr>
      </a:lvl1pPr>
      <a:lvl2pPr marL="646778" indent="-215593" algn="l" defTabSz="862371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2pPr>
      <a:lvl3pPr marL="1077963" indent="-215593" algn="l" defTabSz="862371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86" kern="1200">
          <a:solidFill>
            <a:schemeClr val="tx1"/>
          </a:solidFill>
          <a:latin typeface="+mn-lt"/>
          <a:ea typeface="+mn-ea"/>
          <a:cs typeface="+mn-cs"/>
        </a:defRPr>
      </a:lvl3pPr>
      <a:lvl4pPr marL="1509149" indent="-215593" algn="l" defTabSz="862371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4pPr>
      <a:lvl5pPr marL="1940334" indent="-215593" algn="l" defTabSz="862371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5pPr>
      <a:lvl6pPr marL="2371519" indent="-215593" algn="l" defTabSz="862371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6pPr>
      <a:lvl7pPr marL="2802705" indent="-215593" algn="l" defTabSz="862371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7pPr>
      <a:lvl8pPr marL="3233890" indent="-215593" algn="l" defTabSz="862371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8pPr>
      <a:lvl9pPr marL="3665075" indent="-215593" algn="l" defTabSz="862371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62371" rtl="0" eaLnBrk="1" latinLnBrk="0" hangingPunct="1">
        <a:defRPr sz="1698" kern="1200">
          <a:solidFill>
            <a:schemeClr val="tx1"/>
          </a:solidFill>
          <a:latin typeface="+mn-lt"/>
          <a:ea typeface="+mn-ea"/>
          <a:cs typeface="+mn-cs"/>
        </a:defRPr>
      </a:lvl1pPr>
      <a:lvl2pPr marL="431185" algn="l" defTabSz="862371" rtl="0" eaLnBrk="1" latinLnBrk="0" hangingPunct="1">
        <a:defRPr sz="1698" kern="1200">
          <a:solidFill>
            <a:schemeClr val="tx1"/>
          </a:solidFill>
          <a:latin typeface="+mn-lt"/>
          <a:ea typeface="+mn-ea"/>
          <a:cs typeface="+mn-cs"/>
        </a:defRPr>
      </a:lvl2pPr>
      <a:lvl3pPr marL="862371" algn="l" defTabSz="862371" rtl="0" eaLnBrk="1" latinLnBrk="0" hangingPunct="1">
        <a:defRPr sz="1698" kern="1200">
          <a:solidFill>
            <a:schemeClr val="tx1"/>
          </a:solidFill>
          <a:latin typeface="+mn-lt"/>
          <a:ea typeface="+mn-ea"/>
          <a:cs typeface="+mn-cs"/>
        </a:defRPr>
      </a:lvl3pPr>
      <a:lvl4pPr marL="1293556" algn="l" defTabSz="862371" rtl="0" eaLnBrk="1" latinLnBrk="0" hangingPunct="1">
        <a:defRPr sz="1698" kern="1200">
          <a:solidFill>
            <a:schemeClr val="tx1"/>
          </a:solidFill>
          <a:latin typeface="+mn-lt"/>
          <a:ea typeface="+mn-ea"/>
          <a:cs typeface="+mn-cs"/>
        </a:defRPr>
      </a:lvl4pPr>
      <a:lvl5pPr marL="1724741" algn="l" defTabSz="862371" rtl="0" eaLnBrk="1" latinLnBrk="0" hangingPunct="1">
        <a:defRPr sz="1698" kern="1200">
          <a:solidFill>
            <a:schemeClr val="tx1"/>
          </a:solidFill>
          <a:latin typeface="+mn-lt"/>
          <a:ea typeface="+mn-ea"/>
          <a:cs typeface="+mn-cs"/>
        </a:defRPr>
      </a:lvl5pPr>
      <a:lvl6pPr marL="2155927" algn="l" defTabSz="862371" rtl="0" eaLnBrk="1" latinLnBrk="0" hangingPunct="1">
        <a:defRPr sz="1698" kern="1200">
          <a:solidFill>
            <a:schemeClr val="tx1"/>
          </a:solidFill>
          <a:latin typeface="+mn-lt"/>
          <a:ea typeface="+mn-ea"/>
          <a:cs typeface="+mn-cs"/>
        </a:defRPr>
      </a:lvl6pPr>
      <a:lvl7pPr marL="2587112" algn="l" defTabSz="862371" rtl="0" eaLnBrk="1" latinLnBrk="0" hangingPunct="1">
        <a:defRPr sz="1698" kern="1200">
          <a:solidFill>
            <a:schemeClr val="tx1"/>
          </a:solidFill>
          <a:latin typeface="+mn-lt"/>
          <a:ea typeface="+mn-ea"/>
          <a:cs typeface="+mn-cs"/>
        </a:defRPr>
      </a:lvl7pPr>
      <a:lvl8pPr marL="3018297" algn="l" defTabSz="862371" rtl="0" eaLnBrk="1" latinLnBrk="0" hangingPunct="1">
        <a:defRPr sz="1698" kern="1200">
          <a:solidFill>
            <a:schemeClr val="tx1"/>
          </a:solidFill>
          <a:latin typeface="+mn-lt"/>
          <a:ea typeface="+mn-ea"/>
          <a:cs typeface="+mn-cs"/>
        </a:defRPr>
      </a:lvl8pPr>
      <a:lvl9pPr marL="3449483" algn="l" defTabSz="862371" rtl="0" eaLnBrk="1" latinLnBrk="0" hangingPunct="1">
        <a:defRPr sz="16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14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B0E46F-2514-48F2-E045-445E63DDA1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000" y="2324100"/>
            <a:ext cx="8280000" cy="1066797"/>
          </a:xfrm>
          <a:ln>
            <a:noFill/>
          </a:ln>
        </p:spPr>
        <p:txBody>
          <a:bodyPr>
            <a:noAutofit/>
          </a:bodyPr>
          <a:lstStyle/>
          <a:p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Le traitement plasma in-situ des cavités accélératrices supraconductrices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BA223C6-D603-D317-ED8D-7DAAEBD8F2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fr-FR" b="1" noProof="0" dirty="0">
                <a:solidFill>
                  <a:srgbClr val="4665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Camille CHENEY</a:t>
            </a:r>
            <a:r>
              <a:rPr lang="fr-FR" noProof="0" dirty="0">
                <a:solidFill>
                  <a:srgbClr val="4665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doctorant (1</a:t>
            </a:r>
            <a:r>
              <a:rPr lang="fr-FR" baseline="30000" noProof="0" dirty="0">
                <a:solidFill>
                  <a:srgbClr val="4665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ère</a:t>
            </a:r>
            <a:r>
              <a:rPr lang="fr-FR" noProof="0" dirty="0">
                <a:solidFill>
                  <a:srgbClr val="4665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année)</a:t>
            </a:r>
          </a:p>
          <a:p>
            <a:pPr algn="l"/>
            <a:r>
              <a:rPr lang="fr-FR" noProof="0" dirty="0">
                <a:solidFill>
                  <a:srgbClr val="4665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Encadré par </a:t>
            </a:r>
            <a:r>
              <a:rPr lang="fr-FR" b="1" noProof="0" dirty="0">
                <a:solidFill>
                  <a:srgbClr val="4665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 LONGUEVERGNE</a:t>
            </a:r>
          </a:p>
          <a:p>
            <a:pPr algn="l"/>
            <a:r>
              <a:rPr lang="fr-FR" noProof="0" dirty="0">
                <a:solidFill>
                  <a:srgbClr val="4665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Assemblée Générale du Pôle Physique des Accélérateurs</a:t>
            </a:r>
          </a:p>
          <a:p>
            <a:pPr algn="l"/>
            <a:r>
              <a:rPr lang="fr-FR" dirty="0">
                <a:solidFill>
                  <a:srgbClr val="4665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fr-FR" noProof="0" dirty="0">
                <a:solidFill>
                  <a:srgbClr val="4665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décembre 2023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8C29012-533A-544D-1BF1-2942EAD340B7}"/>
              </a:ext>
            </a:extLst>
          </p:cNvPr>
          <p:cNvCxnSpPr/>
          <p:nvPr/>
        </p:nvCxnSpPr>
        <p:spPr>
          <a:xfrm>
            <a:off x="940000" y="2324100"/>
            <a:ext cx="8280000" cy="0"/>
          </a:xfrm>
          <a:prstGeom prst="line">
            <a:avLst/>
          </a:prstGeom>
          <a:ln w="28575">
            <a:solidFill>
              <a:srgbClr val="46658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9B11C602-6BC3-69F8-0CA2-418520A44F88}"/>
              </a:ext>
            </a:extLst>
          </p:cNvPr>
          <p:cNvCxnSpPr/>
          <p:nvPr/>
        </p:nvCxnSpPr>
        <p:spPr>
          <a:xfrm>
            <a:off x="940000" y="3390897"/>
            <a:ext cx="8280000" cy="0"/>
          </a:xfrm>
          <a:prstGeom prst="line">
            <a:avLst/>
          </a:prstGeom>
          <a:ln w="28575">
            <a:solidFill>
              <a:srgbClr val="46658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191BEED0-51E7-E670-6871-65637BB405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1054698"/>
            <a:ext cx="1651650" cy="915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 descr="C:\Users\sattonnay\AppData\Local\Microsoft\Windows\INetCache\Content.Word\logo_SURFACES_VACUUM_24_03_2021.png">
            <a:extLst>
              <a:ext uri="{FF2B5EF4-FFF2-40B4-BE49-F238E27FC236}">
                <a16:creationId xmlns:a16="http://schemas.microsoft.com/office/drawing/2014/main" id="{645392F4-6833-6AF1-DDB1-7B018C6B37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244" y="1054698"/>
            <a:ext cx="559580" cy="915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9074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168D75-63D2-34F6-631A-2F2EEBB96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000" b="1" dirty="0">
                <a:solidFill>
                  <a:srgbClr val="45648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Pourquoi une thèse sur ce sujet ? (2/2)</a:t>
            </a:r>
            <a:endParaRPr lang="fr-FR" b="1" dirty="0">
              <a:solidFill>
                <a:srgbClr val="466588"/>
              </a:solidFill>
              <a:latin typeface="+mn-lt"/>
              <a:cs typeface="Helvetica" panose="020B06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2F4AD-9214-AEBA-E62E-AB9225815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1408907"/>
            <a:ext cx="8763000" cy="3672000"/>
          </a:xfrm>
        </p:spPr>
        <p:txBody>
          <a:bodyPr>
            <a:normAutofit fontScale="85000" lnSpcReduction="2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fr-FR" b="1" dirty="0">
                <a:solidFill>
                  <a:srgbClr val="466588"/>
                </a:solidFill>
                <a:cs typeface="Helvetica" panose="020B0604020202020204" pitchFamily="34" charset="0"/>
              </a:rPr>
              <a:t>ÉTUDE PLASMA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  <a:cs typeface="Helvetica" panose="020B0604020202020204" pitchFamily="34" charset="0"/>
            </a:endParaRPr>
          </a:p>
          <a:p>
            <a:pPr lvl="1"/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cs typeface="Helvetica" panose="020B0604020202020204" pitchFamily="34" charset="0"/>
              </a:rPr>
              <a:t>Mesures plasma : densité, température, énergie, spectre…</a:t>
            </a:r>
          </a:p>
          <a:p>
            <a:pPr lvl="1"/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cs typeface="Helvetica" panose="020B0604020202020204" pitchFamily="34" charset="0"/>
              </a:rPr>
              <a:t>Simulations numériques (COMSOL 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  <a:cs typeface="Helvetica" panose="020B0604020202020204" pitchFamily="34" charset="0"/>
              </a:rPr>
              <a:t>Multiphysics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cs typeface="Helvetica" panose="020B0604020202020204" pitchFamily="34" charset="0"/>
              </a:rPr>
              <a:t>)</a:t>
            </a:r>
          </a:p>
          <a:p>
            <a:pPr lvl="1"/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cs typeface="Helvetica" panose="020B0604020202020204" pitchFamily="34" charset="0"/>
              </a:rPr>
              <a:t>Tester différentes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Helvetica" panose="020B0604020202020204" pitchFamily="34" charset="0"/>
              </a:rPr>
              <a:t>“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cs typeface="Helvetica" panose="020B0604020202020204" pitchFamily="34" charset="0"/>
              </a:rPr>
              <a:t>recettes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Helvetica" panose="020B0604020202020204" pitchFamily="34" charset="0"/>
              </a:rPr>
              <a:t>”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cs typeface="Helvetica" panose="020B0604020202020204" pitchFamily="34" charset="0"/>
              </a:rPr>
              <a:t> : mélanges gazeux, pression, puissance…</a:t>
            </a:r>
          </a:p>
          <a:p>
            <a:pPr lvl="1"/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cs typeface="Helvetica" panose="020B0604020202020204" pitchFamily="34" charset="0"/>
              </a:rPr>
              <a:t>Abrasion ionique</a:t>
            </a:r>
          </a:p>
          <a:p>
            <a:pPr lvl="1"/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cs typeface="Helvetica" panose="020B0604020202020204" pitchFamily="34" charset="0"/>
              </a:rPr>
              <a:t>Collaboration avec LPP</a:t>
            </a:r>
          </a:p>
          <a:p>
            <a:pPr lvl="1"/>
            <a:endParaRPr lang="fr-FR" dirty="0">
              <a:solidFill>
                <a:schemeClr val="tx1">
                  <a:lumMod val="50000"/>
                  <a:lumOff val="50000"/>
                </a:schemeClr>
              </a:solidFill>
              <a:cs typeface="Helvetica" panose="020B0604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fr-FR" b="1" dirty="0">
                <a:solidFill>
                  <a:srgbClr val="466588"/>
                </a:solidFill>
                <a:latin typeface="+mn-lt"/>
                <a:cs typeface="Helvetica" panose="020B0604020202020204" pitchFamily="34" charset="0"/>
              </a:rPr>
              <a:t>ÉTUDE MATÉRIAUX</a:t>
            </a:r>
          </a:p>
          <a:p>
            <a:pPr lvl="1"/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Helvetica" panose="020B0604020202020204" pitchFamily="34" charset="0"/>
              </a:rPr>
              <a:t>Comprendre l’interaction plasma/Nb</a:t>
            </a:r>
          </a:p>
          <a:p>
            <a:pPr lvl="1"/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Helvetica" panose="020B0604020202020204" pitchFamily="34" charset="0"/>
              </a:rPr>
              <a:t>Aujourd’hui : traitement curatif</a:t>
            </a:r>
          </a:p>
          <a:p>
            <a:pPr lvl="1"/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Helvetica" panose="020B0604020202020204" pitchFamily="34" charset="0"/>
              </a:rPr>
              <a:t>Demain : traitement préventif ?</a:t>
            </a:r>
          </a:p>
          <a:p>
            <a:pPr lvl="1"/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Helvetica" panose="020B0604020202020204" pitchFamily="34" charset="0"/>
              </a:rPr>
              <a:t>Traiter d’autres types de pollutions</a:t>
            </a:r>
          </a:p>
          <a:p>
            <a:pPr lvl="1"/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Helvetica" panose="020B0604020202020204" pitchFamily="34" charset="0"/>
              </a:rPr>
              <a:t>Mesures de caractérisation de surface (à 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Helvetica" panose="020B0604020202020204" pitchFamily="34" charset="0"/>
              </a:rPr>
              <a:t>IJCLab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Helvetica" panose="020B0604020202020204" pitchFamily="34" charset="0"/>
              </a:rPr>
              <a:t>)</a:t>
            </a:r>
          </a:p>
          <a:p>
            <a:pPr lvl="2"/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Helvetica" panose="020B0604020202020204" pitchFamily="34" charset="0"/>
              </a:rPr>
              <a:t>Cf. présentation de Jonathan YEMANE</a:t>
            </a:r>
          </a:p>
          <a:p>
            <a:pPr lvl="1"/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Helvetica" panose="020B0604020202020204" pitchFamily="34" charset="0"/>
              </a:rPr>
              <a:t>Collaboration avec INSP</a:t>
            </a:r>
          </a:p>
          <a:p>
            <a:pPr lvl="1"/>
            <a:endParaRPr lang="fr-FR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Helvetica" panose="020B0604020202020204" pitchFamily="34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F43220A-B164-8365-B4E6-944F5231A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/>
              <a:t>21 Dec. 2023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0E69FE-364E-4902-109A-1B11514DC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Camille CHENEY | AG du Pôle Physique des Accélérateurs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6A7364-8438-67AD-8A58-B0B0C6106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89CB1-01F0-440B-A055-F7F16B40D4A1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8" name="Image 7" descr="Une image contenant cercle, saturne, léger, astronomie&#10;&#10;Description générée automatiquement">
            <a:extLst>
              <a:ext uri="{FF2B5EF4-FFF2-40B4-BE49-F238E27FC236}">
                <a16:creationId xmlns:a16="http://schemas.microsoft.com/office/drawing/2014/main" id="{05F7CECE-7649-7299-10D4-055391691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1481229"/>
            <a:ext cx="1295400" cy="137627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6FFCB71-C27F-6885-0D97-83CC6E086D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961"/>
          <a:stretch/>
        </p:blipFill>
        <p:spPr>
          <a:xfrm>
            <a:off x="7518400" y="3177055"/>
            <a:ext cx="1295400" cy="1594093"/>
          </a:xfrm>
          <a:prstGeom prst="rect">
            <a:avLst/>
          </a:prstGeom>
        </p:spPr>
      </p:pic>
      <p:pic>
        <p:nvPicPr>
          <p:cNvPr id="1026" name="Picture 2" descr="https://www.lpp.polytechnique.fr/IMG/logo_LPP.png">
            <a:extLst>
              <a:ext uri="{FF2B5EF4-FFF2-40B4-BE49-F238E27FC236}">
                <a16:creationId xmlns:a16="http://schemas.microsoft.com/office/drawing/2014/main" id="{42361EDC-3E0F-49C4-8200-973D46FE2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61" y="2558192"/>
            <a:ext cx="1051917" cy="31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 descr="C:\Users\sattonnay\AppData\Local\Microsoft\Windows\INetCache\Content.Word\logo_SURFACES_VACUUM_24_03_2021.png">
            <a:extLst>
              <a:ext uri="{FF2B5EF4-FFF2-40B4-BE49-F238E27FC236}">
                <a16:creationId xmlns:a16="http://schemas.microsoft.com/office/drawing/2014/main" id="{F016E268-9D17-4308-99C1-E8611C90EA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4152900"/>
            <a:ext cx="330361" cy="540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[sciences]_logo_INSP_550_310.jpg (550×310)">
            <a:extLst>
              <a:ext uri="{FF2B5EF4-FFF2-40B4-BE49-F238E27FC236}">
                <a16:creationId xmlns:a16="http://schemas.microsoft.com/office/drawing/2014/main" id="{E92A11E3-8818-43AD-A704-94CB5B93A3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3" t="941" r="23917" b="968"/>
          <a:stretch/>
        </p:blipFill>
        <p:spPr bwMode="auto">
          <a:xfrm>
            <a:off x="3652044" y="4812335"/>
            <a:ext cx="443949" cy="48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803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D257F1CA-0FEF-C3FB-D972-16F7BACBA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fr-FR" b="1" noProof="0" dirty="0">
                <a:solidFill>
                  <a:srgbClr val="456487"/>
                </a:solidFill>
                <a:latin typeface="+mn-lt"/>
                <a:cs typeface="Helvetica" panose="020B0604020202020204" pitchFamily="34" charset="0"/>
              </a:rPr>
              <a:t>Merci pour votre attention !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EE7E370C-A4B6-0CFC-878F-807D471706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Helvetica" panose="020B0604020202020204" pitchFamily="34" charset="0"/>
              </a:rPr>
              <a:t>Questions ? Commentaires ?</a:t>
            </a:r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68259" y="5296961"/>
            <a:ext cx="3463803" cy="306000"/>
          </a:xfrm>
        </p:spPr>
        <p:txBody>
          <a:bodyPr/>
          <a:lstStyle/>
          <a:p>
            <a:pPr algn="l"/>
            <a:r>
              <a:rPr lang="fr-FR"/>
              <a:t>Camille CHENEY | AG du Pôle Physique des Accélérateurs</a:t>
            </a: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9040000" y="5296961"/>
            <a:ext cx="421499" cy="304271"/>
          </a:xfrm>
        </p:spPr>
        <p:txBody>
          <a:bodyPr/>
          <a:lstStyle/>
          <a:p>
            <a:fld id="{08189CB1-01F0-440B-A055-F7F16B40D4A1}" type="slidenum">
              <a:rPr lang="fr-FR" smtClean="0"/>
              <a:t>11</a:t>
            </a:fld>
            <a:endParaRPr lang="fr-FR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1B0B546-D101-6610-E65F-7154F898B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/>
              <a:t>21 Dec. 2023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89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D257F1CA-0FEF-C3FB-D972-16F7BACBA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fr-FR" b="1" dirty="0">
                <a:solidFill>
                  <a:srgbClr val="456487"/>
                </a:solidFill>
                <a:latin typeface="+mn-lt"/>
                <a:cs typeface="Helvetica" panose="020B0604020202020204" pitchFamily="34" charset="0"/>
              </a:rPr>
              <a:t>Backup</a:t>
            </a:r>
            <a:endParaRPr lang="fr-FR" b="1" noProof="0" dirty="0">
              <a:solidFill>
                <a:srgbClr val="456487"/>
              </a:solidFill>
              <a:latin typeface="+mn-lt"/>
              <a:cs typeface="Helvetica" panose="020B0604020202020204" pitchFamily="34" charset="0"/>
            </a:endParaRPr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68259" y="5296961"/>
            <a:ext cx="3463803" cy="306000"/>
          </a:xfrm>
        </p:spPr>
        <p:txBody>
          <a:bodyPr/>
          <a:lstStyle/>
          <a:p>
            <a:pPr algn="l"/>
            <a:r>
              <a:rPr lang="fr-FR"/>
              <a:t>Camille CHENEY | AG du Pôle Physique des Accélérateurs</a:t>
            </a: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9040000" y="5296961"/>
            <a:ext cx="421499" cy="304271"/>
          </a:xfrm>
        </p:spPr>
        <p:txBody>
          <a:bodyPr/>
          <a:lstStyle/>
          <a:p>
            <a:fld id="{08189CB1-01F0-440B-A055-F7F16B40D4A1}" type="slidenum">
              <a:rPr lang="fr-FR" smtClean="0"/>
              <a:t>12</a:t>
            </a:fld>
            <a:endParaRPr lang="fr-FR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1B0B546-D101-6610-E65F-7154F898B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/>
              <a:t>21 Dec. 2023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647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F87AB9-77BF-B192-A327-43D0B579F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304271"/>
            <a:ext cx="9182100" cy="1104636"/>
          </a:xfrm>
        </p:spPr>
        <p:txBody>
          <a:bodyPr>
            <a:normAutofit/>
          </a:bodyPr>
          <a:lstStyle/>
          <a:p>
            <a:r>
              <a:rPr lang="en-US" sz="3670" b="1" dirty="0">
                <a:solidFill>
                  <a:srgbClr val="45648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is coupler breakdown?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55CC7631-B854-45D8-BC3E-D6DAA26D2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1521359"/>
            <a:ext cx="8953500" cy="3553382"/>
          </a:xfrm>
        </p:spPr>
        <p:txBody>
          <a:bodyPr>
            <a:normAutofit fontScale="70000" lnSpcReduction="20000"/>
          </a:bodyPr>
          <a:lstStyle/>
          <a:p>
            <a:r>
              <a:rPr lang="en-US" sz="2400" b="1" dirty="0">
                <a:solidFill>
                  <a:srgbClr val="FF67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Definition: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Phenomenon happening during plasma processing when plasma confines around the powered antenna (FPC or HOM coupler). 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It appears above some RF power threshold.</a:t>
            </a:r>
          </a:p>
          <a:p>
            <a:r>
              <a:rPr lang="en-US" sz="2400" b="1" dirty="0">
                <a:solidFill>
                  <a:srgbClr val="FF67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Is it an issue?</a:t>
            </a:r>
          </a:p>
          <a:p>
            <a:pPr lvl="1"/>
            <a:r>
              <a:rPr lang="en-US" b="1" dirty="0">
                <a:solidFill>
                  <a:srgbClr val="45648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YES (for HWRs and ellipticals)</a:t>
            </a:r>
          </a:p>
          <a:p>
            <a:pPr lvl="2"/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Sputtering of antenna material onto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Nb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= pollution (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Cf.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FRIB HWRs [1] and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JLab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elliptical [2])</a:t>
            </a:r>
          </a:p>
          <a:p>
            <a:pPr lvl="2"/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Can damage isolating ceramic leading to vacuum leaks (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Cf.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IMP/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CiADS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HWRs [3])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/>
            <a:r>
              <a:rPr lang="en-US" b="1" dirty="0">
                <a:solidFill>
                  <a:srgbClr val="45648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Maybe NO for QWRs (at least for plasma processing effectiveness)</a:t>
            </a:r>
          </a:p>
          <a:p>
            <a:pPr lvl="2"/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Field emission onset is delayed after processing, despite breakdown! (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Cf.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FRIB QWRs [1]) 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“we did not observe damage to the coupler even after more than 10 hours of cumulative coupler plasma processing”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2"/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 damage/sputtering observed for SPIRAL2 QWR as well</a:t>
            </a:r>
            <a:endParaRPr lang="en-US" sz="1800" b="1" dirty="0">
              <a:solidFill>
                <a:schemeClr val="tx1">
                  <a:lumMod val="50000"/>
                  <a:lumOff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400" b="1" dirty="0">
                <a:solidFill>
                  <a:srgbClr val="FF67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⚠Must be avoided anyway, because it’s very risky for cavity and coupler integrity</a:t>
            </a:r>
          </a:p>
          <a:p>
            <a:r>
              <a:rPr lang="en-US" sz="2400" b="1" dirty="0">
                <a:solidFill>
                  <a:srgbClr val="FF67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Any explanation?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Not yet fully understood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 have some hypothesis</a:t>
            </a:r>
            <a:endParaRPr lang="en-US" b="1" dirty="0">
              <a:solidFill>
                <a:srgbClr val="FF67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8B9A39-7E8B-05E9-4DAC-133F7C2AF4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46394" y="5295411"/>
            <a:ext cx="1893133" cy="304271"/>
          </a:xfrm>
        </p:spPr>
        <p:txBody>
          <a:bodyPr/>
          <a:lstStyle/>
          <a:p>
            <a:pPr algn="ctr"/>
            <a:r>
              <a:rPr lang="en-US" dirty="0"/>
              <a:t>TTC Meeting	Dec. 6, 2023</a:t>
            </a:r>
          </a:p>
        </p:txBody>
      </p:sp>
      <p:sp>
        <p:nvSpPr>
          <p:cNvPr id="26" name="Espace réservé du pied de page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CHENEY | Overview of Plasma Processing at </a:t>
            </a:r>
            <a:r>
              <a:rPr lang="en-US" dirty="0" err="1"/>
              <a:t>IJCLab</a:t>
            </a:r>
            <a:endParaRPr lang="en-US" dirty="0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89CB1-01F0-440B-A055-F7F16B40D4A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56FED1-5AA9-49C1-86E7-8A76B8A2B070}"/>
              </a:ext>
            </a:extLst>
          </p:cNvPr>
          <p:cNvSpPr/>
          <p:nvPr/>
        </p:nvSpPr>
        <p:spPr>
          <a:xfrm>
            <a:off x="4368800" y="4229100"/>
            <a:ext cx="5791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[1] W. Hartung 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et al.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“Investigation of Plasma Processing for Coaxial Resonators”</a:t>
            </a:r>
          </a:p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[2] T. Powers 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et al.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“Plasma Processing of SRF cavities”</a:t>
            </a:r>
          </a:p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[3] A.D. Wu 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et al.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“The Destructive Effects to the RF Coupler by the Plasma Discharge”</a:t>
            </a:r>
          </a:p>
          <a:p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42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F87AB9-77BF-B192-A327-43D0B579F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304271"/>
            <a:ext cx="10477500" cy="1104636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45648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Coupler Breakdown: Every Resonator Suffer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8B9A39-7E8B-05E9-4DAC-133F7C2AF4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43883" y="5295411"/>
            <a:ext cx="1895644" cy="288401"/>
          </a:xfrm>
        </p:spPr>
        <p:txBody>
          <a:bodyPr/>
          <a:lstStyle/>
          <a:p>
            <a:pPr algn="ctr"/>
            <a:r>
              <a:rPr lang="en-US" dirty="0"/>
              <a:t>TTC Meeting	Dec. 6, 2023</a:t>
            </a:r>
          </a:p>
        </p:txBody>
      </p:sp>
      <p:sp>
        <p:nvSpPr>
          <p:cNvPr id="26" name="Espace réservé du pied de page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CHENEY | Overview of Plasma Processing at IJCLab</a:t>
            </a: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89CB1-01F0-440B-A055-F7F16B40D4A1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190BB20E-1356-4988-9535-0E2A2628F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01572" y="2177894"/>
            <a:ext cx="1502103" cy="139302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4DE584F-0D7C-4546-9E74-FAAE56984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5600" y="2154910"/>
            <a:ext cx="1895645" cy="174675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1D6A965-3A39-42BD-B417-F17EDD7C6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8980" y="3866089"/>
            <a:ext cx="2506368" cy="117633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945A262-F796-4B83-AD14-A0788FCA5A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3908" y="2149667"/>
            <a:ext cx="1506448" cy="95072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C87DD98-5D7D-45C5-8CB1-DAA8456572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6016" y="2158430"/>
            <a:ext cx="1845588" cy="122751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22E3661-3382-46A9-BCCB-CDD30914F5B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9490" y="3596107"/>
            <a:ext cx="1260000" cy="129489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020ECB3-0418-42BC-821E-B24F66BCE6A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3953" y="2191752"/>
            <a:ext cx="1371065" cy="1294895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6AD65695-8CF9-4675-9E30-4B1D35DE8E0A}"/>
              </a:ext>
            </a:extLst>
          </p:cNvPr>
          <p:cNvSpPr txBox="1"/>
          <p:nvPr/>
        </p:nvSpPr>
        <p:spPr>
          <a:xfrm>
            <a:off x="370234" y="1355124"/>
            <a:ext cx="9501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QWR                              HWR                                 Spoke                   Elliptical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BAA2236A-E0FA-45F4-8BE7-2790B749A028}"/>
              </a:ext>
            </a:extLst>
          </p:cNvPr>
          <p:cNvCxnSpPr>
            <a:cxnSpLocks/>
          </p:cNvCxnSpPr>
          <p:nvPr/>
        </p:nvCxnSpPr>
        <p:spPr>
          <a:xfrm>
            <a:off x="1818035" y="1355124"/>
            <a:ext cx="0" cy="3518432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A5F2A63C-A33C-450C-A7B4-E79F5EAFE022}"/>
              </a:ext>
            </a:extLst>
          </p:cNvPr>
          <p:cNvSpPr txBox="1"/>
          <p:nvPr/>
        </p:nvSpPr>
        <p:spPr>
          <a:xfrm>
            <a:off x="9570" y="1852578"/>
            <a:ext cx="1877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45648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SPIRAL2 88 MHz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CA67306E-9CB9-474D-A192-A2AD00FF6B0E}"/>
              </a:ext>
            </a:extLst>
          </p:cNvPr>
          <p:cNvCxnSpPr>
            <a:cxnSpLocks/>
          </p:cNvCxnSpPr>
          <p:nvPr/>
        </p:nvCxnSpPr>
        <p:spPr>
          <a:xfrm>
            <a:off x="5538547" y="1355124"/>
            <a:ext cx="0" cy="3518432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736AE6C5-85BE-40A3-8093-CE4CFBC5E480}"/>
              </a:ext>
            </a:extLst>
          </p:cNvPr>
          <p:cNvSpPr txBox="1"/>
          <p:nvPr/>
        </p:nvSpPr>
        <p:spPr>
          <a:xfrm>
            <a:off x="2097810" y="1847133"/>
            <a:ext cx="1453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45648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FRIB 322 MHz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38908E90-CED5-486B-8EDF-D2867EC2DA43}"/>
              </a:ext>
            </a:extLst>
          </p:cNvPr>
          <p:cNvSpPr txBox="1"/>
          <p:nvPr/>
        </p:nvSpPr>
        <p:spPr>
          <a:xfrm>
            <a:off x="1932807" y="3557076"/>
            <a:ext cx="1743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solidFill>
                  <a:srgbClr val="45648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CiADS</a:t>
            </a:r>
            <a:r>
              <a:rPr lang="en-US" sz="1400" b="1" dirty="0">
                <a:solidFill>
                  <a:srgbClr val="45648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162.5 MHz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08FC1B54-9ED7-4D94-96C7-026B67FB24E9}"/>
              </a:ext>
            </a:extLst>
          </p:cNvPr>
          <p:cNvSpPr txBox="1"/>
          <p:nvPr/>
        </p:nvSpPr>
        <p:spPr>
          <a:xfrm>
            <a:off x="3653830" y="1852578"/>
            <a:ext cx="1753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45648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ATLAS 172 MHz</a:t>
            </a: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B7BB8135-BAB4-4D1E-938C-C27286F064EF}"/>
              </a:ext>
            </a:extLst>
          </p:cNvPr>
          <p:cNvCxnSpPr>
            <a:cxnSpLocks/>
          </p:cNvCxnSpPr>
          <p:nvPr/>
        </p:nvCxnSpPr>
        <p:spPr>
          <a:xfrm>
            <a:off x="7761635" y="1341175"/>
            <a:ext cx="0" cy="3518432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B1B2113F-ACF9-4D7D-9E96-9C91B9EC8509}"/>
              </a:ext>
            </a:extLst>
          </p:cNvPr>
          <p:cNvSpPr txBox="1"/>
          <p:nvPr/>
        </p:nvSpPr>
        <p:spPr>
          <a:xfrm>
            <a:off x="5704844" y="1850653"/>
            <a:ext cx="1907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45648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PIPII SSR1 325 MHz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12F27F2C-86A0-45CD-B150-3F80EB1690BE}"/>
              </a:ext>
            </a:extLst>
          </p:cNvPr>
          <p:cNvSpPr txBox="1"/>
          <p:nvPr/>
        </p:nvSpPr>
        <p:spPr>
          <a:xfrm>
            <a:off x="7889612" y="1847132"/>
            <a:ext cx="2067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45648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CEBAF C100 1.5 GHz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2D34FD-3F4F-413E-9295-33D8041136AA}"/>
              </a:ext>
            </a:extLst>
          </p:cNvPr>
          <p:cNvSpPr/>
          <p:nvPr/>
        </p:nvSpPr>
        <p:spPr>
          <a:xfrm>
            <a:off x="3571646" y="3570919"/>
            <a:ext cx="19079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Times-New-Roman"/>
              </a:rPr>
              <a:t>M.E. McIntyre </a:t>
            </a:r>
            <a:r>
              <a:rPr lang="en-US" sz="800" i="1" dirty="0">
                <a:solidFill>
                  <a:srgbClr val="000000"/>
                </a:solidFill>
                <a:latin typeface="Times-New-Roman"/>
              </a:rPr>
              <a:t>et al.</a:t>
            </a:r>
            <a:r>
              <a:rPr lang="en-US" sz="800" dirty="0">
                <a:solidFill>
                  <a:srgbClr val="000000"/>
                </a:solidFill>
                <a:latin typeface="Times-New-Roman"/>
              </a:rPr>
              <a:t>, “Plasma Processing: Ignition Testing and Simulation Models for a 172 MHz HWR Cavity”</a:t>
            </a:r>
            <a:endParaRPr lang="en-US" sz="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AEEFD6-AC42-4EBA-BFE0-B2AC1AF609C8}"/>
              </a:ext>
            </a:extLst>
          </p:cNvPr>
          <p:cNvSpPr/>
          <p:nvPr/>
        </p:nvSpPr>
        <p:spPr>
          <a:xfrm>
            <a:off x="1811890" y="3077997"/>
            <a:ext cx="20065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Times-New-Roman"/>
              </a:rPr>
              <a:t>W. Hartung </a:t>
            </a:r>
            <a:r>
              <a:rPr lang="en-US" sz="800" i="1" dirty="0">
                <a:solidFill>
                  <a:srgbClr val="000000"/>
                </a:solidFill>
                <a:latin typeface="Times-New-Roman"/>
              </a:rPr>
              <a:t>et al.</a:t>
            </a:r>
            <a:r>
              <a:rPr lang="en-US" sz="800" dirty="0">
                <a:solidFill>
                  <a:srgbClr val="000000"/>
                </a:solidFill>
                <a:latin typeface="Times-New-Roman"/>
              </a:rPr>
              <a:t>, “Investigation of Plasma Processing for Coaxial Resonators”</a:t>
            </a:r>
            <a:endParaRPr lang="en-US" sz="8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DAAEFD-6ED7-49E7-BCD7-6872D8DC5882}"/>
              </a:ext>
            </a:extLst>
          </p:cNvPr>
          <p:cNvSpPr/>
          <p:nvPr/>
        </p:nvSpPr>
        <p:spPr>
          <a:xfrm>
            <a:off x="5738932" y="3456127"/>
            <a:ext cx="19079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US" sz="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Berurtti</a:t>
            </a:r>
            <a:r>
              <a:rPr lang="en-US" sz="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Plasma Cleaning at FNAL: LCLS-II HE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vCM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Results and Ongoing Studies on Spoke Resonators</a:t>
            </a:r>
            <a:r>
              <a:rPr lang="en-US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4B866EB-24A4-42BC-9F40-36274BB41433}"/>
              </a:ext>
            </a:extLst>
          </p:cNvPr>
          <p:cNvSpPr/>
          <p:nvPr/>
        </p:nvSpPr>
        <p:spPr>
          <a:xfrm>
            <a:off x="8283462" y="3866089"/>
            <a:ext cx="15130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Powers </a:t>
            </a:r>
            <a:r>
              <a:rPr lang="en-US" sz="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 </a:t>
            </a:r>
            <a:r>
              <a:rPr lang="en-US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Plasma Processing of SRF cavities</a:t>
            </a:r>
            <a:r>
              <a:rPr lang="en-US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58E2CF-9B35-4977-9E89-58E9DCB1F2EE}"/>
              </a:ext>
            </a:extLst>
          </p:cNvPr>
          <p:cNvSpPr/>
          <p:nvPr/>
        </p:nvSpPr>
        <p:spPr>
          <a:xfrm>
            <a:off x="4079339" y="4297108"/>
            <a:ext cx="12329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Times-New-Roman"/>
              </a:rPr>
              <a:t>A.D. Wu </a:t>
            </a:r>
            <a:r>
              <a:rPr lang="en-US" sz="800" i="1" dirty="0">
                <a:solidFill>
                  <a:srgbClr val="000000"/>
                </a:solidFill>
                <a:latin typeface="Times-New-Roman"/>
              </a:rPr>
              <a:t>et al.</a:t>
            </a:r>
            <a:r>
              <a:rPr lang="en-US" sz="800" dirty="0">
                <a:solidFill>
                  <a:srgbClr val="000000"/>
                </a:solidFill>
                <a:latin typeface="Times-New-Roman"/>
              </a:rPr>
              <a:t>, “The Destructive Effects to the RF Coupler by the Plasma Discharge”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985040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F87AB9-77BF-B192-A327-43D0B579F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304271"/>
            <a:ext cx="9639300" cy="1104636"/>
          </a:xfrm>
        </p:spPr>
        <p:txBody>
          <a:bodyPr>
            <a:normAutofit/>
          </a:bodyPr>
          <a:lstStyle/>
          <a:p>
            <a:r>
              <a:rPr lang="fr-FR" sz="3670" b="1" dirty="0">
                <a:solidFill>
                  <a:srgbClr val="45648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SPIRAL2 QWR C</a:t>
            </a:r>
            <a:r>
              <a:rPr lang="en-US" sz="3670" b="1" dirty="0" err="1">
                <a:solidFill>
                  <a:srgbClr val="45648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oupler</a:t>
            </a:r>
            <a:r>
              <a:rPr lang="en-US" sz="3670" b="1" dirty="0">
                <a:solidFill>
                  <a:srgbClr val="45648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Breakdown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FEF8F4D2-E6D3-4D31-9B56-BCE8B21D0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1521359"/>
            <a:ext cx="8763000" cy="3622141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>
                <a:solidFill>
                  <a:srgbClr val="FF67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sz="2400" b="1" baseline="30000" dirty="0">
                <a:solidFill>
                  <a:srgbClr val="FF67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</a:t>
            </a:r>
            <a:r>
              <a:rPr lang="en-US" sz="2400" b="1" dirty="0">
                <a:solidFill>
                  <a:srgbClr val="FF67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Regime: No plasma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 ignition 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“standard” behavior of an RF cavity</a:t>
            </a:r>
          </a:p>
          <a:p>
            <a:pPr lvl="1"/>
            <a:endParaRPr lang="en-US" b="1" dirty="0">
              <a:solidFill>
                <a:srgbClr val="FF67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400" b="1" dirty="0">
                <a:solidFill>
                  <a:srgbClr val="FF67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2400" b="1" baseline="30000" dirty="0">
                <a:solidFill>
                  <a:srgbClr val="FF67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nd</a:t>
            </a:r>
            <a:r>
              <a:rPr lang="en-US" sz="2400" b="1" dirty="0">
                <a:solidFill>
                  <a:srgbClr val="FF67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Regime: Cavity plasma ignition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Plasma ignites in the cavity volume </a:t>
            </a:r>
          </a:p>
          <a:p>
            <a:pPr lvl="1"/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Plasma 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follows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high E field regions</a:t>
            </a:r>
          </a:p>
          <a:p>
            <a:endParaRPr lang="en-US" b="1" dirty="0">
              <a:solidFill>
                <a:srgbClr val="FF67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400" b="1" dirty="0">
                <a:solidFill>
                  <a:srgbClr val="FF67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sz="2400" b="1" baseline="30000" dirty="0">
                <a:solidFill>
                  <a:srgbClr val="FF67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rd</a:t>
            </a:r>
            <a:r>
              <a:rPr lang="en-US" sz="2400" b="1" dirty="0">
                <a:solidFill>
                  <a:srgbClr val="FF67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Regime: Coupler Breakdown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Plasma confines around the power coupler</a:t>
            </a:r>
          </a:p>
          <a:p>
            <a:pPr lvl="1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 visible traces of sputtering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8B9A39-7E8B-05E9-4DAC-133F7C2AF4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46395" y="5295411"/>
            <a:ext cx="1893132" cy="304271"/>
          </a:xfrm>
        </p:spPr>
        <p:txBody>
          <a:bodyPr/>
          <a:lstStyle/>
          <a:p>
            <a:pPr algn="ctr"/>
            <a:r>
              <a:rPr lang="en-US" dirty="0"/>
              <a:t>TTC Meeting	Dec. 6, 2023</a:t>
            </a:r>
          </a:p>
        </p:txBody>
      </p:sp>
      <p:sp>
        <p:nvSpPr>
          <p:cNvPr id="26" name="Espace réservé du pied de page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CHENEY | Overview of Plasma Processing at IJCLab</a:t>
            </a: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89CB1-01F0-440B-A055-F7F16B40D4A1}" type="slidenum">
              <a:rPr lang="en-US" smtClean="0"/>
              <a:pPr/>
              <a:t>15</a:t>
            </a:fld>
            <a:endParaRPr lang="en-US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C7FAA1B-9616-4681-AF03-32C2522868DC}"/>
              </a:ext>
            </a:extLst>
          </p:cNvPr>
          <p:cNvCxnSpPr>
            <a:cxnSpLocks/>
          </p:cNvCxnSpPr>
          <p:nvPr/>
        </p:nvCxnSpPr>
        <p:spPr>
          <a:xfrm>
            <a:off x="812800" y="2552700"/>
            <a:ext cx="7895233" cy="0"/>
          </a:xfrm>
          <a:prstGeom prst="line">
            <a:avLst/>
          </a:prstGeom>
          <a:ln w="28575">
            <a:solidFill>
              <a:srgbClr val="4564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648D6230-0F19-4D6C-BBA6-6F831C9E5547}"/>
              </a:ext>
            </a:extLst>
          </p:cNvPr>
          <p:cNvCxnSpPr>
            <a:cxnSpLocks/>
          </p:cNvCxnSpPr>
          <p:nvPr/>
        </p:nvCxnSpPr>
        <p:spPr>
          <a:xfrm>
            <a:off x="812800" y="3848100"/>
            <a:ext cx="7895233" cy="0"/>
          </a:xfrm>
          <a:prstGeom prst="line">
            <a:avLst/>
          </a:prstGeom>
          <a:ln w="28575">
            <a:solidFill>
              <a:srgbClr val="4564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 28" descr="Une image contenant obscurité, noir, espace, nature&#10;&#10;Description générée automatiquement">
            <a:extLst>
              <a:ext uri="{FF2B5EF4-FFF2-40B4-BE49-F238E27FC236}">
                <a16:creationId xmlns:a16="http://schemas.microsoft.com/office/drawing/2014/main" id="{02113553-EFDE-4320-A6F2-B16A44C47A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"/>
          <a:stretch/>
        </p:blipFill>
        <p:spPr>
          <a:xfrm>
            <a:off x="6223000" y="2624400"/>
            <a:ext cx="1152000" cy="1152000"/>
          </a:xfrm>
          <a:prstGeom prst="rect">
            <a:avLst/>
          </a:prstGeom>
        </p:spPr>
      </p:pic>
      <p:pic>
        <p:nvPicPr>
          <p:cNvPr id="30" name="Image 29" descr="Une image contenant violet, cercle, violette&#10;&#10;Description générée automatiquement">
            <a:extLst>
              <a:ext uri="{FF2B5EF4-FFF2-40B4-BE49-F238E27FC236}">
                <a16:creationId xmlns:a16="http://schemas.microsoft.com/office/drawing/2014/main" id="{7557FC6C-ADA0-449F-9E65-44FAC5AEE9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"/>
          <a:stretch/>
        </p:blipFill>
        <p:spPr>
          <a:xfrm>
            <a:off x="7442200" y="2624400"/>
            <a:ext cx="1084308" cy="1152000"/>
          </a:xfrm>
          <a:prstGeom prst="rect">
            <a:avLst/>
          </a:prstGeom>
        </p:spPr>
      </p:pic>
      <p:pic>
        <p:nvPicPr>
          <p:cNvPr id="31" name="Espace réservé du contenu 35" descr="Une image contenant cercle, Photographie de nature morte, léger&#10;&#10;Description générée automatiquement">
            <a:extLst>
              <a:ext uri="{FF2B5EF4-FFF2-40B4-BE49-F238E27FC236}">
                <a16:creationId xmlns:a16="http://schemas.microsoft.com/office/drawing/2014/main" id="{1EBF6C83-B4EA-4603-BC3A-53DB85A0A46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656" y="3919799"/>
            <a:ext cx="1152000" cy="1152000"/>
          </a:xfrm>
          <a:prstGeom prst="rect">
            <a:avLst/>
          </a:prstGeom>
        </p:spPr>
      </p:pic>
      <p:pic>
        <p:nvPicPr>
          <p:cNvPr id="32" name="Image 31" descr="Une image contenant cercle, léger&#10;&#10;Description générée automatiquement">
            <a:extLst>
              <a:ext uri="{FF2B5EF4-FFF2-40B4-BE49-F238E27FC236}">
                <a16:creationId xmlns:a16="http://schemas.microsoft.com/office/drawing/2014/main" id="{457A79C1-E806-42B7-9656-2E54C126A5F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856" y="3919799"/>
            <a:ext cx="1084308" cy="1152000"/>
          </a:xfrm>
          <a:prstGeom prst="rect">
            <a:avLst/>
          </a:prstGeom>
        </p:spPr>
      </p:pic>
      <p:grpSp>
        <p:nvGrpSpPr>
          <p:cNvPr id="33" name="Groupe 32">
            <a:extLst>
              <a:ext uri="{FF2B5EF4-FFF2-40B4-BE49-F238E27FC236}">
                <a16:creationId xmlns:a16="http://schemas.microsoft.com/office/drawing/2014/main" id="{BE6689C3-5897-4E30-9F95-F83244D17D48}"/>
              </a:ext>
            </a:extLst>
          </p:cNvPr>
          <p:cNvGrpSpPr>
            <a:grpSpLocks noChangeAspect="1"/>
          </p:cNvGrpSpPr>
          <p:nvPr/>
        </p:nvGrpSpPr>
        <p:grpSpPr>
          <a:xfrm>
            <a:off x="8968180" y="-13764"/>
            <a:ext cx="1191820" cy="1995544"/>
            <a:chOff x="6948448" y="405482"/>
            <a:chExt cx="2730583" cy="4572000"/>
          </a:xfrm>
        </p:grpSpPr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A67568A9-F8F8-45E9-92D1-BA3B394C4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4" r="29464"/>
            <a:stretch/>
          </p:blipFill>
          <p:spPr>
            <a:xfrm>
              <a:off x="6948448" y="405482"/>
              <a:ext cx="2208673" cy="4572000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5C4A711-55C9-4073-A6A2-E79109E9FD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75" r="162"/>
            <a:stretch/>
          </p:blipFill>
          <p:spPr>
            <a:xfrm>
              <a:off x="8968653" y="405482"/>
              <a:ext cx="710378" cy="4572000"/>
            </a:xfrm>
            <a:prstGeom prst="rect">
              <a:avLst/>
            </a:prstGeom>
          </p:spPr>
        </p:pic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560DDB49-C24E-43E1-A84C-81365143052B}"/>
              </a:ext>
            </a:extLst>
          </p:cNvPr>
          <p:cNvSpPr txBox="1"/>
          <p:nvPr/>
        </p:nvSpPr>
        <p:spPr>
          <a:xfrm>
            <a:off x="8708033" y="1993773"/>
            <a:ext cx="1484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45648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SPIRAL2 QWR</a:t>
            </a:r>
          </a:p>
          <a:p>
            <a:pPr algn="ctr"/>
            <a:r>
              <a:rPr lang="fr-FR" sz="1400" dirty="0">
                <a:solidFill>
                  <a:srgbClr val="45648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</a:t>
            </a:r>
            <a:r>
              <a:rPr lang="en-US" sz="1400" dirty="0">
                <a:solidFill>
                  <a:srgbClr val="45648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ode 1 E field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E276974-D127-459A-96FA-0A13D0EA677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9" r="36477"/>
          <a:stretch/>
        </p:blipFill>
        <p:spPr>
          <a:xfrm rot="16200000">
            <a:off x="8628666" y="3882756"/>
            <a:ext cx="848790" cy="915394"/>
          </a:xfrm>
          <a:prstGeom prst="rect">
            <a:avLst/>
          </a:prstGeo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2140568C-72ED-4DC7-BCC3-87C0A3BC34E8}"/>
              </a:ext>
            </a:extLst>
          </p:cNvPr>
          <p:cNvCxnSpPr/>
          <p:nvPr/>
        </p:nvCxnSpPr>
        <p:spPr>
          <a:xfrm>
            <a:off x="584200" y="1521092"/>
            <a:ext cx="0" cy="3469741"/>
          </a:xfrm>
          <a:prstGeom prst="straightConnector1">
            <a:avLst/>
          </a:prstGeom>
          <a:ln w="28575">
            <a:solidFill>
              <a:srgbClr val="456487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D8BF3F72-F18F-4509-B5CF-82941CE0387A}"/>
              </a:ext>
            </a:extLst>
          </p:cNvPr>
          <p:cNvSpPr txBox="1"/>
          <p:nvPr/>
        </p:nvSpPr>
        <p:spPr>
          <a:xfrm rot="16200000" flipH="1">
            <a:off x="-1176182" y="3017415"/>
            <a:ext cx="3023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45648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Increasing RF power</a:t>
            </a:r>
          </a:p>
        </p:txBody>
      </p:sp>
    </p:spTree>
    <p:extLst>
      <p:ext uri="{BB962C8B-B14F-4D97-AF65-F5344CB8AC3E}">
        <p14:creationId xmlns:p14="http://schemas.microsoft.com/office/powerpoint/2010/main" val="1690145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930985-5968-1194-7798-FE839DA4C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499" y="265775"/>
            <a:ext cx="8039101" cy="1104636"/>
          </a:xfrm>
        </p:spPr>
        <p:txBody>
          <a:bodyPr>
            <a:normAutofit/>
          </a:bodyPr>
          <a:lstStyle/>
          <a:p>
            <a:pPr marL="857250" indent="-857250">
              <a:buFont typeface="+mj-lt"/>
              <a:buAutoNum type="romanUcPeriod"/>
            </a:pPr>
            <a:r>
              <a:rPr lang="fr-FR" sz="3200" b="1" dirty="0">
                <a:solidFill>
                  <a:srgbClr val="4665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Étude de cas : </a:t>
            </a:r>
            <a:r>
              <a:rPr lang="fr-FR" sz="3200" b="1" dirty="0" err="1">
                <a:solidFill>
                  <a:srgbClr val="4665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fr-FR" sz="3200" b="1" dirty="0">
                <a:solidFill>
                  <a:srgbClr val="4665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SPIRAL2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F2142D-7D12-F21C-83FB-3CEF8D223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2934" y="1470444"/>
            <a:ext cx="4526978" cy="3638957"/>
          </a:xfrm>
        </p:spPr>
        <p:txBody>
          <a:bodyPr>
            <a:normAutofit fontScale="92500" lnSpcReduction="2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fr-FR" sz="1800" b="1" dirty="0">
                <a:solidFill>
                  <a:srgbClr val="4564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SPIRAL2 - GANIL</a:t>
            </a:r>
          </a:p>
          <a:p>
            <a:pPr lvl="1"/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Accélérateur linéaire supraconducteur</a:t>
            </a:r>
          </a:p>
          <a:p>
            <a:pPr lvl="1"/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Ions radioactifs / physique nucléaire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sz="1800" b="1" dirty="0">
                <a:solidFill>
                  <a:srgbClr val="4564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Cavités quart d’onde supraconductrices </a:t>
            </a:r>
          </a:p>
          <a:p>
            <a:pPr lvl="1"/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Niobium / T=-269 °C (4 K)</a:t>
            </a:r>
          </a:p>
          <a:p>
            <a:pPr lvl="1"/>
            <a:r>
              <a:rPr lang="fr-FR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600" baseline="-25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plusieurs MV/m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sz="1800" b="1" dirty="0" err="1">
                <a:solidFill>
                  <a:srgbClr val="4564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Cryomodules</a:t>
            </a:r>
            <a:r>
              <a:rPr lang="fr-FR" sz="1800" b="1" dirty="0">
                <a:solidFill>
                  <a:srgbClr val="4564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Enceinte isolante multicouches</a:t>
            </a:r>
          </a:p>
          <a:p>
            <a:pPr lvl="1"/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Isoler de l’environnement extérieur</a:t>
            </a:r>
          </a:p>
          <a:p>
            <a:pPr lvl="1"/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SPIRAL2=19  (E-XFEL=101 )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sz="1800" b="1" dirty="0">
                <a:solidFill>
                  <a:srgbClr val="4564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Fabrication délicate</a:t>
            </a:r>
          </a:p>
          <a:p>
            <a:pPr lvl="1"/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Traitements de surface rigoureux</a:t>
            </a:r>
          </a:p>
          <a:p>
            <a:pPr lvl="2"/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chimie + rinçage haute pression</a:t>
            </a:r>
          </a:p>
          <a:p>
            <a:pPr lvl="1"/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Assemblage en salle blanche</a:t>
            </a:r>
          </a:p>
          <a:p>
            <a:pPr lvl="2"/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Éviter la contamination particulaire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AEA343C-A654-A483-9FB2-CB44CE837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21 Dec. 2023</a:t>
            </a:r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4125FF-FA11-E5F9-8AB9-870A8C80A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Arial" panose="020B0604020202020204" pitchFamily="34" charset="0"/>
                <a:cs typeface="Arial" panose="020B0604020202020204" pitchFamily="34" charset="0"/>
              </a:rPr>
              <a:t>Camille CHENEY | AG du Pôle Physique des Accélérateurs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B76454-B434-E533-40CD-0B35DF98B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89CB1-01F0-440B-A055-F7F16B40D4A1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CF657AF0-89EF-C2E1-242F-16ADDDCE8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370411"/>
            <a:ext cx="2718382" cy="181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Une image contenant capture d’écran, texte&#10;&#10;Description générée automatiquement">
            <a:extLst>
              <a:ext uri="{FF2B5EF4-FFF2-40B4-BE49-F238E27FC236}">
                <a16:creationId xmlns:a16="http://schemas.microsoft.com/office/drawing/2014/main" id="{32A01983-C143-ED92-9788-2A01919AD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352" y="1235470"/>
            <a:ext cx="2119492" cy="326366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678FDD5-BE6C-BAAC-4790-2158EC3CE7A8}"/>
              </a:ext>
            </a:extLst>
          </p:cNvPr>
          <p:cNvSpPr txBox="1"/>
          <p:nvPr/>
        </p:nvSpPr>
        <p:spPr>
          <a:xfrm>
            <a:off x="7659583" y="4364194"/>
            <a:ext cx="234103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SPIRAL2 </a:t>
            </a:r>
            <a:r>
              <a:rPr lang="fr-FR" sz="105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cryomodule</a:t>
            </a:r>
            <a:r>
              <a:rPr lang="fr-FR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fr-FR" sz="105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105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Credit</a:t>
            </a:r>
            <a:r>
              <a:rPr lang="fr-FR" sz="105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</a:t>
            </a:r>
            <a:r>
              <a:rPr lang="fr-FR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Olry</a:t>
            </a:r>
            <a:r>
              <a:rPr lang="fr-FR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Journées accélérateurs 2013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9BFCF16-8A6B-E8A1-AFAB-A37CDD6C68C6}"/>
              </a:ext>
            </a:extLst>
          </p:cNvPr>
          <p:cNvSpPr txBox="1"/>
          <p:nvPr/>
        </p:nvSpPr>
        <p:spPr>
          <a:xfrm>
            <a:off x="446112" y="3154074"/>
            <a:ext cx="268975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SPIRAL2 LINAC. </a:t>
            </a:r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fr-FR" sz="1000" b="0" i="0" dirty="0">
                <a:solidFill>
                  <a:srgbClr val="58595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CEA / Philippe </a:t>
            </a:r>
            <a:r>
              <a:rPr lang="fr-FR" sz="1000" b="0" i="0" dirty="0" err="1">
                <a:solidFill>
                  <a:srgbClr val="58595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endParaRPr lang="fr-FR" sz="1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21F0879F-B97F-6016-F30F-57EAD09FE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58" y="3400334"/>
            <a:ext cx="2881466" cy="144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1BB108A-A7AF-0F12-62E5-0EC9EF0FE114}"/>
              </a:ext>
            </a:extLst>
          </p:cNvPr>
          <p:cNvSpPr txBox="1"/>
          <p:nvPr/>
        </p:nvSpPr>
        <p:spPr>
          <a:xfrm>
            <a:off x="196253" y="4817385"/>
            <a:ext cx="318947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Salle blanche SUPRATECH </a:t>
            </a:r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amici.ijclab.in2p3.fr</a:t>
            </a:r>
          </a:p>
        </p:txBody>
      </p:sp>
    </p:spTree>
    <p:extLst>
      <p:ext uri="{BB962C8B-B14F-4D97-AF65-F5344CB8AC3E}">
        <p14:creationId xmlns:p14="http://schemas.microsoft.com/office/powerpoint/2010/main" val="2385758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7FEA66-101F-8F2F-D9C6-6FD48284A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57250" indent="-857250">
              <a:buFont typeface="+mj-lt"/>
              <a:buAutoNum type="romanUcPeriod" startAt="2"/>
            </a:pPr>
            <a:r>
              <a:rPr lang="fr-FR" b="1" dirty="0">
                <a:solidFill>
                  <a:srgbClr val="4665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Problématique (1/2)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57324174-51EC-B052-43AA-389E0C0EBCE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8500" y="1521357"/>
                <a:ext cx="4762500" cy="3622143"/>
              </a:xfrm>
              <a:ln>
                <a:noFill/>
              </a:ln>
            </p:spPr>
            <p:txBody>
              <a:bodyPr>
                <a:norm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fr-FR" sz="2000" b="1" dirty="0">
                    <a:solidFill>
                      <a:srgbClr val="46658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PROBLÈME : </a:t>
                </a:r>
                <a:r>
                  <a:rPr lang="fr-FR" sz="2000" dirty="0">
                    <a:solidFill>
                      <a:srgbClr val="46658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Dégradation des performances après plusieurs années d’opération</a:t>
                </a:r>
              </a:p>
              <a:p>
                <a:pPr lvl="1"/>
                <a:r>
                  <a:rPr lang="fr-FR" sz="1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Apparition ou renforcement de </a:t>
                </a:r>
                <a:r>
                  <a:rPr lang="fr-FR" sz="1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l’ÉMISSION DE CHAMP</a:t>
                </a:r>
                <a:endParaRPr lang="fr-FR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endParaRPr lang="fr-FR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fr-FR" sz="2000" b="1" dirty="0">
                    <a:solidFill>
                      <a:srgbClr val="46658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CAUSES :</a:t>
                </a:r>
                <a:r>
                  <a:rPr lang="fr-FR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fr-FR" sz="2000" dirty="0">
                  <a:solidFill>
                    <a:srgbClr val="46658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r>
                  <a:rPr lang="fr-FR" sz="1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Pollutions de surface = diminution du </a:t>
                </a:r>
                <a:r>
                  <a:rPr lang="fr-FR" sz="1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travail de sortie (</a:t>
                </a:r>
                <a14:m>
                  <m:oMath xmlns:m="http://schemas.openxmlformats.org/officeDocument/2006/math">
                    <m:r>
                      <a:rPr lang="el-GR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𝚽</m:t>
                    </m:r>
                  </m:oMath>
                </a14:m>
                <a:r>
                  <a:rPr lang="fr-FR" sz="1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fr-FR" sz="1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 e</a:t>
                </a:r>
                <a:r>
                  <a:rPr lang="fr-FR" sz="1800" b="1" baseline="30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endParaRPr lang="fr-FR" sz="1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r>
                  <a:rPr lang="fr-FR" sz="1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Exemples : </a:t>
                </a:r>
                <a:r>
                  <a:rPr lang="fr-FR" sz="1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composés hydrocarbonés, poussières, particules métalliques, </a:t>
                </a:r>
                <a:br>
                  <a:rPr lang="fr-FR" sz="1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fr-FR" sz="1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griffures</a:t>
                </a:r>
              </a:p>
            </p:txBody>
          </p:sp>
        </mc:Choice>
        <mc:Fallback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57324174-51EC-B052-43AA-389E0C0EBC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8500" y="1521357"/>
                <a:ext cx="4762500" cy="3622143"/>
              </a:xfrm>
              <a:blipFill>
                <a:blip r:embed="rId2"/>
                <a:stretch>
                  <a:fillRect l="-1152" t="-1684" r="-11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32A4BCD-4722-4A2D-8C6E-11009BABA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21 Dec. 2023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50D34A-8614-5A91-72EA-841D8CD68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Arial" panose="020B0604020202020204" pitchFamily="34" charset="0"/>
                <a:cs typeface="Arial" panose="020B0604020202020204" pitchFamily="34" charset="0"/>
              </a:rPr>
              <a:t>Camille CHENEY | AG du Pôle Physique des Accélérateurs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B1DCA6-1B95-D210-20A4-52B61FC11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89CB1-01F0-440B-A055-F7F16B40D4A1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6972D51-34D7-7E73-72F0-9642A1F05BAA}"/>
              </a:ext>
            </a:extLst>
          </p:cNvPr>
          <p:cNvSpPr txBox="1"/>
          <p:nvPr/>
        </p:nvSpPr>
        <p:spPr>
          <a:xfrm>
            <a:off x="5049058" y="3054883"/>
            <a:ext cx="46134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Bonin, B. (1996).</a:t>
            </a:r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”Field </a:t>
            </a:r>
            <a:r>
              <a:rPr lang="fr-FR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emission</a:t>
            </a:r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RF </a:t>
            </a:r>
            <a:r>
              <a:rPr lang="fr-FR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cavities</a:t>
            </a:r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 (CEA-DAPNIA-SEA--96-03). France</a:t>
            </a:r>
            <a:b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9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3AA3B8A-2A54-56B8-517C-2415844C3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1268" y="3341121"/>
            <a:ext cx="2078345" cy="170226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E7AD531-B732-4B68-B543-9AAAE5A6D42E}"/>
              </a:ext>
            </a:extLst>
          </p:cNvPr>
          <p:cNvSpPr txBox="1"/>
          <p:nvPr/>
        </p:nvSpPr>
        <p:spPr>
          <a:xfrm>
            <a:off x="7366000" y="3924300"/>
            <a:ext cx="28268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Particule d’acier inoxydable sur la surface en Nb </a:t>
            </a:r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 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R.L.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Geng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“Field Emission in Superconducting Accelerators: Instrumented Measurements for Its Understanding and Mitigation”</a:t>
            </a:r>
            <a:endParaRPr lang="fr-FR" sz="90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430D609-352F-06D0-0B8A-BC12580D28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425" r="15777" b="20622"/>
          <a:stretch/>
        </p:blipFill>
        <p:spPr>
          <a:xfrm>
            <a:off x="5845058" y="1260858"/>
            <a:ext cx="2816342" cy="1854502"/>
          </a:xfrm>
          <a:prstGeom prst="rect">
            <a:avLst/>
          </a:prstGeom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B1FD4D10-3DE3-A287-F534-1A0D5FE3BAC4}"/>
              </a:ext>
            </a:extLst>
          </p:cNvPr>
          <p:cNvSpPr/>
          <p:nvPr/>
        </p:nvSpPr>
        <p:spPr>
          <a:xfrm>
            <a:off x="6527800" y="1714500"/>
            <a:ext cx="301742" cy="304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229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7FEA66-101F-8F2F-D9C6-6FD48284A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57250" indent="-857250">
              <a:buFont typeface="+mj-lt"/>
              <a:buAutoNum type="romanUcPeriod" startAt="2"/>
            </a:pPr>
            <a:r>
              <a:rPr lang="fr-FR" b="1" dirty="0">
                <a:solidFill>
                  <a:srgbClr val="4665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Problématique (2/2)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324174-51EC-B052-43AA-389E0C0EB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499" y="1521356"/>
            <a:ext cx="8953501" cy="3708000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fr-FR" sz="2400" b="1" dirty="0">
                <a:solidFill>
                  <a:srgbClr val="4665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CONSÉQUENCES :</a:t>
            </a:r>
            <a:r>
              <a:rPr lang="fr-FR" sz="2400" dirty="0">
                <a:solidFill>
                  <a:srgbClr val="4665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fr-FR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Émission de rayonnements ionisants (</a:t>
            </a:r>
            <a:r>
              <a:rPr lang="fr-FR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Bremsstrahlung</a:t>
            </a:r>
            <a:r>
              <a:rPr lang="fr-FR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2"/>
            <a:r>
              <a:rPr lang="fr-FR" sz="1467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Problèmes de sécurité, et de fiabilité</a:t>
            </a:r>
          </a:p>
          <a:p>
            <a:pPr lvl="1"/>
            <a:r>
              <a:rPr lang="fr-FR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Dépôt d’énergie sur les parois de la cavité  </a:t>
            </a:r>
          </a:p>
          <a:p>
            <a:pPr lvl="2">
              <a:buFont typeface="Calibri" panose="020F0502020204030204" pitchFamily="34" charset="0"/>
              <a:buChar char="→"/>
            </a:pP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Augmente la charge thermique du bain d’He</a:t>
            </a:r>
          </a:p>
          <a:p>
            <a:pPr lvl="2">
              <a:buFont typeface="Calibri" panose="020F0502020204030204" pitchFamily="34" charset="0"/>
              <a:buChar char="→"/>
            </a:pP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Perte locale de la supraconductivité (soft </a:t>
            </a:r>
            <a:r>
              <a:rPr lang="fr-FR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quench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fr-FR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Instabilité du vide </a:t>
            </a:r>
          </a:p>
          <a:p>
            <a:pPr lvl="1"/>
            <a:r>
              <a:rPr lang="fr-FR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Force le fonctionnement à </a:t>
            </a:r>
            <a:r>
              <a:rPr lang="fr-FR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800" baseline="-25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</a:t>
            </a:r>
            <a:r>
              <a:rPr lang="fr-FR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plus faible </a:t>
            </a:r>
          </a:p>
          <a:p>
            <a:pPr lvl="1"/>
            <a:endParaRPr lang="fr-FR" sz="1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 startAt="4"/>
            </a:pPr>
            <a:r>
              <a:rPr lang="fr-FR" sz="2400" b="1" dirty="0">
                <a:solidFill>
                  <a:srgbClr val="4665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SOLUTIONS :</a:t>
            </a:r>
          </a:p>
          <a:p>
            <a:pPr lvl="1"/>
            <a:r>
              <a:rPr lang="fr-FR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AUJOURD’HUI :</a:t>
            </a:r>
            <a:r>
              <a:rPr lang="fr-FR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Démontage des </a:t>
            </a:r>
            <a:r>
              <a:rPr lang="fr-FR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cryomodules</a:t>
            </a:r>
            <a:r>
              <a:rPr lang="fr-FR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remise à neuf des cavités</a:t>
            </a:r>
          </a:p>
          <a:p>
            <a:pPr lvl="2">
              <a:buFont typeface="Calibri" panose="020F0502020204030204" pitchFamily="34" charset="0"/>
              <a:buChar char="→"/>
            </a:pP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Très long (1-2 mois/</a:t>
            </a:r>
            <a:r>
              <a:rPr lang="fr-FR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cryomodule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très coûteux, monopolise de la main d’œuvre </a:t>
            </a:r>
          </a:p>
          <a:p>
            <a:pPr lvl="1"/>
            <a:r>
              <a:rPr lang="fr-FR" sz="1800" b="1" dirty="0">
                <a:solidFill>
                  <a:srgbClr val="FF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 : NOUVEAU TRAITEMENT </a:t>
            </a:r>
            <a:r>
              <a:rPr lang="fr-FR" sz="2800" b="1" dirty="0">
                <a:solidFill>
                  <a:srgbClr val="FF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IN-SITU </a:t>
            </a:r>
            <a:r>
              <a:rPr lang="fr-FR" dirty="0">
                <a:solidFill>
                  <a:srgbClr val="FF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(émerge en 2015)</a:t>
            </a:r>
          </a:p>
          <a:p>
            <a:pPr lvl="2">
              <a:buFont typeface="Calibri" panose="020F0502020204030204" pitchFamily="34" charset="0"/>
              <a:buChar char="→"/>
            </a:pPr>
            <a:r>
              <a:rPr lang="fr-FR" sz="1600" dirty="0">
                <a:solidFill>
                  <a:srgbClr val="FF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 de démontage des </a:t>
            </a:r>
            <a:r>
              <a:rPr lang="fr-FR" sz="1600" dirty="0" err="1">
                <a:solidFill>
                  <a:srgbClr val="FF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cryomodules</a:t>
            </a:r>
            <a:endParaRPr lang="fr-FR" sz="1600" dirty="0">
              <a:solidFill>
                <a:srgbClr val="FF6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Calibri" panose="020F0502020204030204" pitchFamily="34" charset="0"/>
              <a:buChar char="→"/>
            </a:pPr>
            <a:r>
              <a:rPr lang="fr-FR" sz="1600" dirty="0">
                <a:solidFill>
                  <a:srgbClr val="FF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Traitement in-situ (dans le tunnel de l’accélérateur)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32A4BCD-4722-4A2D-8C6E-11009BABA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21 Dec. 2023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50D34A-8614-5A91-72EA-841D8CD68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Arial" panose="020B0604020202020204" pitchFamily="34" charset="0"/>
                <a:cs typeface="Arial" panose="020B0604020202020204" pitchFamily="34" charset="0"/>
              </a:rPr>
              <a:t>Camille CHENEY | AG du Pôle Physique des Accélérateurs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B1DCA6-1B95-D210-20A4-52B61FC11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89CB1-01F0-440B-A055-F7F16B40D4A1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287A15F-1A0B-48C8-2589-22F8CC40B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844" y="1007103"/>
            <a:ext cx="3203364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F5BF674-0672-C340-9C5F-DC8A8F238492}"/>
              </a:ext>
            </a:extLst>
          </p:cNvPr>
          <p:cNvSpPr txBox="1"/>
          <p:nvPr/>
        </p:nvSpPr>
        <p:spPr>
          <a:xfrm>
            <a:off x="6146800" y="3140703"/>
            <a:ext cx="418153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Usine cryogénique de SPIRAL2</a:t>
            </a:r>
            <a:r>
              <a:rPr lang="fr-F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fr-F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Philippe STROPPA/CEA/CNRS</a:t>
            </a:r>
          </a:p>
          <a:p>
            <a:pPr algn="ctr"/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143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7FEA66-101F-8F2F-D9C6-6FD48284A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822" y="304271"/>
            <a:ext cx="9333177" cy="1104636"/>
          </a:xfrm>
        </p:spPr>
        <p:txBody>
          <a:bodyPr>
            <a:normAutofit/>
          </a:bodyPr>
          <a:lstStyle/>
          <a:p>
            <a:pPr marL="857250" indent="-857250">
              <a:buFont typeface="+mj-lt"/>
              <a:buAutoNum type="romanUcPeriod" startAt="3"/>
            </a:pPr>
            <a:r>
              <a:rPr lang="fr-FR" sz="3200" b="1" dirty="0">
                <a:solidFill>
                  <a:srgbClr val="4665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Traitement plasma : comment ça marche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324174-51EC-B052-43AA-389E0C0EBC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0136" y="1408906"/>
            <a:ext cx="2910141" cy="3132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2000" b="1" dirty="0">
                <a:solidFill>
                  <a:srgbClr val="4665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 </a:t>
            </a:r>
            <a:r>
              <a:rPr lang="fr-FR" sz="2200" b="1" dirty="0">
                <a:solidFill>
                  <a:srgbClr val="4665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PROTOCOLE</a:t>
            </a:r>
            <a:endParaRPr lang="fr-FR" sz="2000" b="1" dirty="0">
              <a:solidFill>
                <a:srgbClr val="4665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Remontée à T ambiante</a:t>
            </a:r>
          </a:p>
          <a:p>
            <a:r>
              <a:rPr lang="fr-FR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Injection de gaz dans la cavité</a:t>
            </a:r>
          </a:p>
          <a:p>
            <a:pPr lvl="1"/>
            <a:r>
              <a:rPr lang="fr-FR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 noble (He, Ne, Ar) </a:t>
            </a:r>
            <a:br>
              <a:rPr lang="fr-FR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quelques % de O</a:t>
            </a:r>
            <a:r>
              <a:rPr lang="fr-FR" sz="1700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r>
              <a:rPr lang="fr-FR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Allumage du plasma avec un système RF dédié</a:t>
            </a:r>
          </a:p>
          <a:p>
            <a:r>
              <a:rPr lang="fr-FR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Durée typique du traitement : 1 heure par cellule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54444791-AFDD-3720-175D-6662F03D03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78118" y="1408907"/>
            <a:ext cx="3481882" cy="342979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2200" b="1" dirty="0">
                <a:solidFill>
                  <a:srgbClr val="4665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LIMITATIONS</a:t>
            </a:r>
          </a:p>
          <a:p>
            <a:r>
              <a:rPr lang="fr-FR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Semble efficace uniquement sur pollution type hydrocarbures</a:t>
            </a:r>
          </a:p>
          <a:p>
            <a:r>
              <a:rPr lang="fr-FR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 efficace contamination particulaire</a:t>
            </a:r>
          </a:p>
          <a:p>
            <a:r>
              <a:rPr lang="fr-FR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⚠️</a:t>
            </a:r>
            <a:r>
              <a:rPr lang="fr-FR" sz="1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Fiabilité :  </a:t>
            </a:r>
            <a:r>
              <a:rPr lang="fr-FR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pas dégrader davantage</a:t>
            </a:r>
          </a:p>
          <a:p>
            <a:r>
              <a:rPr lang="fr-FR" sz="1900" b="1" dirty="0">
                <a:solidFill>
                  <a:srgbClr val="FF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Aujourd’hui : regain des performances uniquement</a:t>
            </a:r>
          </a:p>
          <a:p>
            <a:r>
              <a:rPr lang="fr-FR" sz="1900" b="1" dirty="0">
                <a:solidFill>
                  <a:srgbClr val="FF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 (?) : traitement qui améliore les performances</a:t>
            </a:r>
          </a:p>
          <a:p>
            <a:pPr lvl="2"/>
            <a:r>
              <a:rPr lang="fr-FR" sz="1367" dirty="0">
                <a:solidFill>
                  <a:srgbClr val="FF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Besoin de R&amp;D</a:t>
            </a:r>
            <a:r>
              <a:rPr lang="fr-FR" sz="1367" b="1" dirty="0">
                <a:solidFill>
                  <a:srgbClr val="FF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32A4BCD-4722-4A2D-8C6E-11009BABA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21 Dec. 2023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50D34A-8614-5A91-72EA-841D8CD68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Arial" panose="020B0604020202020204" pitchFamily="34" charset="0"/>
                <a:cs typeface="Arial" panose="020B0604020202020204" pitchFamily="34" charset="0"/>
              </a:rPr>
              <a:t>Camille CHENEY | AG du Pôle Physique des Accélérateurs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B1DCA6-1B95-D210-20A4-52B61FC11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89CB1-01F0-440B-A055-F7F16B40D4A1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FF6270E-D112-BB0B-C895-1C8045894DDC}"/>
              </a:ext>
            </a:extLst>
          </p:cNvPr>
          <p:cNvGrpSpPr>
            <a:grpSpLocks noChangeAspect="1"/>
          </p:cNvGrpSpPr>
          <p:nvPr/>
        </p:nvGrpSpPr>
        <p:grpSpPr>
          <a:xfrm>
            <a:off x="2119494" y="2809499"/>
            <a:ext cx="5623703" cy="2283128"/>
            <a:chOff x="2768690" y="1268540"/>
            <a:chExt cx="4478123" cy="1818042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AEB79456-A811-4833-916E-51E71A64F1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2323" y="1268540"/>
              <a:ext cx="2673787" cy="1634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458BDBF-E3B5-A5F8-FE6D-E2A1106A3966}"/>
                </a:ext>
              </a:extLst>
            </p:cNvPr>
            <p:cNvSpPr txBox="1"/>
            <p:nvPr/>
          </p:nvSpPr>
          <p:spPr>
            <a:xfrm>
              <a:off x="2768690" y="2902772"/>
              <a:ext cx="4478123" cy="1838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Artistic illustration represents the plasma processing technique </a:t>
              </a:r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(Image credit: ORNL/Jill </a:t>
              </a:r>
              <a:r>
                <a:rPr lang="en-US" sz="9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Hemman</a:t>
              </a:r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23C70A8-4345-02F8-39BB-CA2F02C95C41}"/>
                </a:ext>
              </a:extLst>
            </p:cNvPr>
            <p:cNvSpPr txBox="1"/>
            <p:nvPr/>
          </p:nvSpPr>
          <p:spPr>
            <a:xfrm>
              <a:off x="5213142" y="2514018"/>
              <a:ext cx="563129" cy="278466"/>
            </a:xfrm>
            <a:prstGeom prst="rect">
              <a:avLst/>
            </a:prstGeom>
            <a:ln>
              <a:solidFill>
                <a:srgbClr val="456487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fr-FR" sz="900" dirty="0">
                  <a:latin typeface="Arial" panose="020B0604020202020204" pitchFamily="34" charset="0"/>
                  <a:cs typeface="Arial" panose="020B0604020202020204" pitchFamily="34" charset="0"/>
                </a:rPr>
                <a:t>Pollutions </a:t>
              </a:r>
              <a:r>
                <a:rPr lang="fr-FR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fr-FR" sz="900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fr-FR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fr-FR" sz="900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lang="fr-FR" sz="900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21842089-6CED-6B51-FDEC-BFBF54DA8D37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flipH="1" flipV="1">
              <a:off x="5160433" y="2324437"/>
              <a:ext cx="334273" cy="189581"/>
            </a:xfrm>
            <a:prstGeom prst="straightConnector1">
              <a:avLst/>
            </a:prstGeom>
            <a:ln w="31750" cap="flat" cmpd="sng" algn="ctr">
              <a:solidFill>
                <a:srgbClr val="FFFFFF"/>
              </a:solidFill>
              <a:prstDash val="solid"/>
              <a:round/>
              <a:headEnd type="none" w="lg" len="sm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F78AD4B-4105-13C2-2F18-9057C15DD13E}"/>
                </a:ext>
              </a:extLst>
            </p:cNvPr>
            <p:cNvSpPr txBox="1"/>
            <p:nvPr/>
          </p:nvSpPr>
          <p:spPr>
            <a:xfrm>
              <a:off x="4398152" y="1381161"/>
              <a:ext cx="488246" cy="168180"/>
            </a:xfrm>
            <a:prstGeom prst="rect">
              <a:avLst/>
            </a:prstGeom>
            <a:ln>
              <a:solidFill>
                <a:srgbClr val="456487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fr-FR" sz="900" dirty="0">
                  <a:latin typeface="Arial" panose="020B0604020202020204" pitchFamily="34" charset="0"/>
                  <a:cs typeface="Arial" panose="020B0604020202020204" pitchFamily="34" charset="0"/>
                </a:rPr>
                <a:t>Plasma</a:t>
              </a:r>
              <a:endParaRPr lang="fr-FR" sz="900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1DE683F1-B096-5891-D925-7A177B318A6D}"/>
                </a:ext>
              </a:extLst>
            </p:cNvPr>
            <p:cNvCxnSpPr>
              <a:cxnSpLocks/>
              <a:stCxn id="17" idx="2"/>
            </p:cNvCxnSpPr>
            <p:nvPr/>
          </p:nvCxnSpPr>
          <p:spPr>
            <a:xfrm flipH="1">
              <a:off x="4578250" y="1549340"/>
              <a:ext cx="64025" cy="445604"/>
            </a:xfrm>
            <a:prstGeom prst="straightConnector1">
              <a:avLst/>
            </a:prstGeom>
            <a:ln w="31750" cap="flat" cmpd="sng" algn="ctr">
              <a:solidFill>
                <a:srgbClr val="FFFFFF"/>
              </a:solidFill>
              <a:prstDash val="solid"/>
              <a:round/>
              <a:headEnd type="none" w="lg" len="sm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89C939DE-285D-87DA-EFCC-8B81313348E1}"/>
                </a:ext>
              </a:extLst>
            </p:cNvPr>
            <p:cNvSpPr txBox="1"/>
            <p:nvPr/>
          </p:nvSpPr>
          <p:spPr>
            <a:xfrm>
              <a:off x="3671215" y="1363463"/>
              <a:ext cx="608407" cy="278466"/>
            </a:xfrm>
            <a:prstGeom prst="rect">
              <a:avLst/>
            </a:prstGeom>
            <a:ln>
              <a:solidFill>
                <a:srgbClr val="456487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fr-FR" sz="900" dirty="0">
                  <a:latin typeface="Arial" panose="020B0604020202020204" pitchFamily="34" charset="0"/>
                  <a:cs typeface="Arial" panose="020B0604020202020204" pitchFamily="34" charset="0"/>
                </a:rPr>
                <a:t>Produits volatils</a:t>
              </a:r>
            </a:p>
          </p:txBody>
        </p: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AA5094EE-39BA-CD15-9B4D-099819B6C019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>
              <a:off x="3975418" y="1641929"/>
              <a:ext cx="78767" cy="583429"/>
            </a:xfrm>
            <a:prstGeom prst="straightConnector1">
              <a:avLst/>
            </a:prstGeom>
            <a:ln w="31750" cap="flat" cmpd="sng" algn="ctr">
              <a:solidFill>
                <a:srgbClr val="FFFFFF"/>
              </a:solidFill>
              <a:prstDash val="solid"/>
              <a:round/>
              <a:headEnd type="none" w="lg" len="sm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14" name="Espace réservé du contenu 6">
            <a:extLst>
              <a:ext uri="{FF2B5EF4-FFF2-40B4-BE49-F238E27FC236}">
                <a16:creationId xmlns:a16="http://schemas.microsoft.com/office/drawing/2014/main" id="{B24665FD-3BAC-7204-C90A-B1C5B61FFB65}"/>
              </a:ext>
            </a:extLst>
          </p:cNvPr>
          <p:cNvSpPr txBox="1">
            <a:spLocks/>
          </p:cNvSpPr>
          <p:nvPr/>
        </p:nvSpPr>
        <p:spPr>
          <a:xfrm>
            <a:off x="3047911" y="1409781"/>
            <a:ext cx="3600000" cy="1507103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190487" indent="-190487" algn="l" defTabSz="761952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Char char="•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63" indent="-190487" algn="l" defTabSz="761952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39" indent="-190487" algn="l" defTabSz="761952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13" indent="-190487" algn="l" defTabSz="761952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388" indent="-190487" algn="l" defTabSz="761952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EB671C"/>
                </a:solidFill>
                <a:latin typeface="+mn-lt"/>
                <a:ea typeface="+mn-ea"/>
                <a:cs typeface="+mn-cs"/>
              </a:defRPr>
            </a:lvl5pPr>
            <a:lvl6pPr marL="2095364" indent="-190487" algn="l" defTabSz="761952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339" indent="-190487" algn="l" defTabSz="761952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15" indent="-190487" algn="l" defTabSz="761952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290" indent="-190487" algn="l" defTabSz="761952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4200" b="1" dirty="0">
                <a:solidFill>
                  <a:srgbClr val="4665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INTERACTIONS PLASMA</a:t>
            </a:r>
          </a:p>
          <a:p>
            <a:r>
              <a:rPr lang="fr-FR" sz="3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Chimique</a:t>
            </a:r>
          </a:p>
          <a:p>
            <a:pPr marL="380976" lvl="1" indent="0">
              <a:buNone/>
            </a:pPr>
            <a:r>
              <a:rPr lang="fr-FR" sz="2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fr-FR" sz="29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FR" sz="2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fr-FR" sz="2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fr-FR" sz="2900" baseline="-25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fr-FR" sz="2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sz="2900" baseline="-25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fr-FR" sz="2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⟶ espèces volatiles</a:t>
            </a:r>
            <a:endParaRPr lang="fr-FR" sz="29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3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Mécanique</a:t>
            </a:r>
          </a:p>
          <a:p>
            <a:pPr marL="380976" lvl="1" indent="0">
              <a:buNone/>
            </a:pPr>
            <a:r>
              <a:rPr lang="fr-FR" sz="2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balistique des ions sur la surface du Nb</a:t>
            </a:r>
          </a:p>
        </p:txBody>
      </p:sp>
    </p:spTree>
    <p:extLst>
      <p:ext uri="{BB962C8B-B14F-4D97-AF65-F5344CB8AC3E}">
        <p14:creationId xmlns:p14="http://schemas.microsoft.com/office/powerpoint/2010/main" val="3371130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168D75-63D2-34F6-631A-2F2EEBB96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57250" indent="-857250">
              <a:buFont typeface="+mj-lt"/>
              <a:buAutoNum type="romanUcPeriod" startAt="4"/>
            </a:pPr>
            <a:r>
              <a:rPr lang="fr-FR" b="1" dirty="0">
                <a:solidFill>
                  <a:srgbClr val="4665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État de l’art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2F4AD-9214-AEBA-E62E-AB9225815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1521357"/>
            <a:ext cx="6134100" cy="3469743"/>
          </a:xfrm>
        </p:spPr>
        <p:txBody>
          <a:bodyPr>
            <a:normAutofit fontScale="92500"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fr-FR" sz="2000" b="1" dirty="0">
                <a:solidFill>
                  <a:srgbClr val="4665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Efficacité avérée sur quelques machines aux USA</a:t>
            </a:r>
          </a:p>
          <a:p>
            <a:pPr lvl="1"/>
            <a:r>
              <a:rPr lang="fr-FR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LCLS-II (SLAC &amp; FNAL) </a:t>
            </a:r>
          </a:p>
          <a:p>
            <a:pPr lvl="2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Gain notable sur l’émission de champ causée par contamination hydrocarbonée (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fr-FR" sz="1200" baseline="-25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sz="1200" baseline="-25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fr-FR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SNS (ORNL) </a:t>
            </a:r>
          </a:p>
          <a:p>
            <a:pPr lvl="2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cavités traitées </a:t>
            </a:r>
          </a:p>
          <a:p>
            <a:pPr lvl="2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Gain moyen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200" baseline="-25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=2.4 MV/m  (augmentation 21%)</a:t>
            </a:r>
          </a:p>
          <a:p>
            <a:pPr lvl="1"/>
            <a:r>
              <a:rPr lang="fr-FR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CEBAF (</a:t>
            </a:r>
            <a:r>
              <a:rPr lang="fr-FR" sz="1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fr-FR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2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 cavités traitées </a:t>
            </a:r>
          </a:p>
          <a:p>
            <a:pPr lvl="2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Gain moyen seuil apparition émission de champ = 2.7 MV/m </a:t>
            </a:r>
          </a:p>
          <a:p>
            <a:pPr lvl="2"/>
            <a:endParaRPr lang="fr-FR" sz="1200" baseline="-25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fr-FR" sz="2100" b="1" dirty="0">
                <a:solidFill>
                  <a:srgbClr val="4665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R&amp;D continue sur d’autres machines</a:t>
            </a:r>
          </a:p>
          <a:p>
            <a:pPr lvl="1"/>
            <a:r>
              <a:rPr lang="fr-FR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 : 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FRIB, ATLAS</a:t>
            </a:r>
          </a:p>
          <a:p>
            <a:pPr lvl="1"/>
            <a:r>
              <a:rPr lang="fr-FR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Chine : 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IMP/</a:t>
            </a:r>
            <a:r>
              <a:rPr lang="fr-FR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CiADS</a:t>
            </a:r>
            <a:endParaRPr lang="fr-FR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r-FR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France : </a:t>
            </a:r>
            <a:r>
              <a:rPr lang="fr-FR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IJCLab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/SPIRAL2</a:t>
            </a:r>
            <a:endParaRPr lang="fr-FR" sz="16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76" lvl="1" indent="0">
              <a:buNone/>
            </a:pPr>
            <a:endParaRPr lang="fr-FR" sz="1600" dirty="0">
              <a:solidFill>
                <a:srgbClr val="4665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1800" baseline="-25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F43220A-B164-8365-B4E6-944F5231A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21 Dec. 2023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0E69FE-364E-4902-109A-1B11514DC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Arial" panose="020B0604020202020204" pitchFamily="34" charset="0"/>
                <a:cs typeface="Arial" panose="020B0604020202020204" pitchFamily="34" charset="0"/>
              </a:rPr>
              <a:t>Camille CHENEY | AG du Pôle Physique des Accélérateurs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6A7364-8438-67AD-8A58-B0B0C6106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89CB1-01F0-440B-A055-F7F16B40D4A1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7BB8A6D-81A2-019E-AA10-8AB073F90487}"/>
              </a:ext>
            </a:extLst>
          </p:cNvPr>
          <p:cNvGrpSpPr/>
          <p:nvPr/>
        </p:nvGrpSpPr>
        <p:grpSpPr>
          <a:xfrm>
            <a:off x="6368395" y="2608382"/>
            <a:ext cx="3834090" cy="2227421"/>
            <a:chOff x="6297401" y="2618740"/>
            <a:chExt cx="3834090" cy="2227421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1DEFA2E1-140B-1146-2255-A7707C70C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5400" y="2618740"/>
              <a:ext cx="3678092" cy="1981200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C70E30F-2EA8-EB21-0E14-B5D6D1921623}"/>
                </a:ext>
              </a:extLst>
            </p:cNvPr>
            <p:cNvSpPr txBox="1"/>
            <p:nvPr/>
          </p:nvSpPr>
          <p:spPr>
            <a:xfrm>
              <a:off x="6297401" y="4599940"/>
              <a:ext cx="3834090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</a:t>
              </a:r>
              <a:r>
                <a:rPr lang="en-US" sz="10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Giaccone</a:t>
              </a: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“Overview of the progress of plasma processing”</a:t>
              </a:r>
            </a:p>
          </p:txBody>
        </p:sp>
      </p:grpSp>
      <p:pic>
        <p:nvPicPr>
          <p:cNvPr id="7" name="Picture 4">
            <a:extLst>
              <a:ext uri="{FF2B5EF4-FFF2-40B4-BE49-F238E27FC236}">
                <a16:creationId xmlns:a16="http://schemas.microsoft.com/office/drawing/2014/main" id="{E2651023-EF31-1F06-7223-5633954FB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796" y="98602"/>
            <a:ext cx="2919696" cy="194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173DB02-2D3D-099E-D5A3-BFAF27B560D2}"/>
              </a:ext>
            </a:extLst>
          </p:cNvPr>
          <p:cNvSpPr txBox="1"/>
          <p:nvPr/>
        </p:nvSpPr>
        <p:spPr>
          <a:xfrm>
            <a:off x="7048739" y="2090836"/>
            <a:ext cx="30898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In-situ plasma processing inside the SNS </a:t>
            </a:r>
            <a:r>
              <a:rPr lang="en-U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credit: Genevieve Martin/ORNL.</a:t>
            </a:r>
            <a:endParaRPr lang="fr-FR" sz="1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1C953369-C236-2DCF-92E9-DA00AE50057A}"/>
              </a:ext>
            </a:extLst>
          </p:cNvPr>
          <p:cNvCxnSpPr>
            <a:cxnSpLocks/>
          </p:cNvCxnSpPr>
          <p:nvPr/>
        </p:nvCxnSpPr>
        <p:spPr>
          <a:xfrm>
            <a:off x="4851400" y="2857500"/>
            <a:ext cx="1516995" cy="228600"/>
          </a:xfrm>
          <a:prstGeom prst="straightConnector1">
            <a:avLst/>
          </a:prstGeom>
          <a:ln w="12700">
            <a:solidFill>
              <a:srgbClr val="456487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967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F87AB9-77BF-B192-A327-43D0B579F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857250" indent="-857250">
              <a:buFont typeface="+mj-lt"/>
              <a:buAutoNum type="romanUcPeriod" startAt="5"/>
            </a:pPr>
            <a:r>
              <a:rPr lang="fr-FR" sz="3670" b="1">
                <a:solidFill>
                  <a:srgbClr val="4564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banc plasma</a:t>
            </a:r>
          </a:p>
        </p:txBody>
      </p:sp>
      <p:sp>
        <p:nvSpPr>
          <p:cNvPr id="29" name="Espace réservé du contenu 28">
            <a:extLst>
              <a:ext uri="{FF2B5EF4-FFF2-40B4-BE49-F238E27FC236}">
                <a16:creationId xmlns:a16="http://schemas.microsoft.com/office/drawing/2014/main" id="{49501CAF-C1E5-AF81-5CBF-C106FA131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4058" y="3337995"/>
            <a:ext cx="4905942" cy="1653105"/>
          </a:xfrm>
        </p:spPr>
        <p:txBody>
          <a:bodyPr>
            <a:normAutofit fontScale="85000" lnSpcReduction="20000"/>
          </a:bodyPr>
          <a:lstStyle/>
          <a:p>
            <a:r>
              <a:rPr lang="fr-FR" sz="1800" b="1" dirty="0">
                <a:solidFill>
                  <a:srgbClr val="4564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Échantillons</a:t>
            </a:r>
            <a:r>
              <a:rPr lang="fr-FR" sz="1800" dirty="0">
                <a:solidFill>
                  <a:srgbClr val="4564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fr-FR" sz="1467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ICP plasma source (</a:t>
            </a:r>
            <a:r>
              <a:rPr lang="fr-FR" sz="1467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ibss</a:t>
            </a:r>
            <a:r>
              <a:rPr lang="fr-FR" sz="1467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Group GV 10x DS </a:t>
            </a:r>
            <a:r>
              <a:rPr lang="fr-FR" sz="1467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Ahser</a:t>
            </a:r>
            <a:r>
              <a:rPr lang="fr-FR" sz="1467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lvl="1"/>
            <a:r>
              <a:rPr lang="fr-FR" sz="1467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Mesures de vitesse de nettoyage : en variant le mélange de gaz, pression, flux de gaz, puissance RF</a:t>
            </a:r>
          </a:p>
          <a:p>
            <a:pPr lvl="1"/>
            <a:r>
              <a:rPr lang="fr-FR" sz="1467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Quartz Crystal Microbalance (QCM) + dépôt carbone</a:t>
            </a:r>
          </a:p>
          <a:p>
            <a:r>
              <a:rPr lang="fr-FR" sz="1800" b="1" dirty="0">
                <a:solidFill>
                  <a:srgbClr val="4564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Cavité</a:t>
            </a:r>
          </a:p>
          <a:p>
            <a:pPr lvl="1"/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SPIRAL2 QWR (avec coupleur fondamental)</a:t>
            </a:r>
          </a:p>
          <a:p>
            <a:pPr lvl="1"/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Etudier l’allumage du plasma, sa forme…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8B9A39-7E8B-05E9-4DAC-133F7C2AF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21 Dec. 2023</a:t>
            </a:r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Espace réservé du pied de page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Arial" panose="020B0604020202020204" pitchFamily="34" charset="0"/>
                <a:cs typeface="Arial" panose="020B0604020202020204" pitchFamily="34" charset="0"/>
              </a:rPr>
              <a:t>Camille CHENEY | AG du Pôle Physique des Accélérateurs</a:t>
            </a: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89CB1-01F0-440B-A055-F7F16B40D4A1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CB079224-06A9-8FCF-8F22-9C16CA33A7EB}"/>
              </a:ext>
            </a:extLst>
          </p:cNvPr>
          <p:cNvGrpSpPr>
            <a:grpSpLocks noChangeAspect="1"/>
          </p:cNvGrpSpPr>
          <p:nvPr/>
        </p:nvGrpSpPr>
        <p:grpSpPr>
          <a:xfrm>
            <a:off x="6525728" y="74179"/>
            <a:ext cx="3485033" cy="3137838"/>
            <a:chOff x="5056886" y="53662"/>
            <a:chExt cx="5103114" cy="4839064"/>
          </a:xfrm>
        </p:grpSpPr>
        <p:pic>
          <p:nvPicPr>
            <p:cNvPr id="15" name="Image 14" descr="Une image contenant diagramme, texte, Dessin technique, Plan&#10;&#10;Description générée automatiquement">
              <a:extLst>
                <a:ext uri="{FF2B5EF4-FFF2-40B4-BE49-F238E27FC236}">
                  <a16:creationId xmlns:a16="http://schemas.microsoft.com/office/drawing/2014/main" id="{37B76CED-F44F-EEA6-1228-DB287DDAD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886" y="304271"/>
              <a:ext cx="5103114" cy="4493211"/>
            </a:xfrm>
            <a:prstGeom prst="rect">
              <a:avLst/>
            </a:prstGeom>
          </p:spPr>
        </p:pic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D082E9B5-DA9D-B4EC-AEE4-39771B6C7913}"/>
                </a:ext>
              </a:extLst>
            </p:cNvPr>
            <p:cNvGrpSpPr/>
            <p:nvPr/>
          </p:nvGrpSpPr>
          <p:grpSpPr>
            <a:xfrm>
              <a:off x="5136683" y="1534075"/>
              <a:ext cx="2381717" cy="3358651"/>
              <a:chOff x="4714042" y="1429305"/>
              <a:chExt cx="2814221" cy="3358651"/>
            </a:xfrm>
          </p:grpSpPr>
          <p:sp>
            <p:nvSpPr>
              <p:cNvPr id="33" name="Rectangle : coins arrondis 32">
                <a:extLst>
                  <a:ext uri="{FF2B5EF4-FFF2-40B4-BE49-F238E27FC236}">
                    <a16:creationId xmlns:a16="http://schemas.microsoft.com/office/drawing/2014/main" id="{64DB7346-B045-33E7-6FDE-83C14DA11336}"/>
                  </a:ext>
                </a:extLst>
              </p:cNvPr>
              <p:cNvSpPr/>
              <p:nvPr/>
            </p:nvSpPr>
            <p:spPr>
              <a:xfrm>
                <a:off x="4714042" y="1429305"/>
                <a:ext cx="2814221" cy="3116062"/>
              </a:xfrm>
              <a:prstGeom prst="roundRect">
                <a:avLst/>
              </a:prstGeom>
              <a:noFill/>
              <a:ln w="28575">
                <a:solidFill>
                  <a:srgbClr val="FF67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fr-FR" b="1">
                  <a:ln w="0"/>
                  <a:solidFill>
                    <a:srgbClr val="FF67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Rectangle : coins arrondis 33">
                <a:extLst>
                  <a:ext uri="{FF2B5EF4-FFF2-40B4-BE49-F238E27FC236}">
                    <a16:creationId xmlns:a16="http://schemas.microsoft.com/office/drawing/2014/main" id="{E4A0866B-99FC-82ED-AA8F-3D0DFBB2B1A4}"/>
                  </a:ext>
                </a:extLst>
              </p:cNvPr>
              <p:cNvSpPr/>
              <p:nvPr/>
            </p:nvSpPr>
            <p:spPr>
              <a:xfrm>
                <a:off x="5053710" y="4382458"/>
                <a:ext cx="2130596" cy="405498"/>
              </a:xfrm>
              <a:prstGeom prst="roundRect">
                <a:avLst/>
              </a:prstGeom>
              <a:solidFill>
                <a:srgbClr val="FF6700"/>
              </a:solidFill>
              <a:ln>
                <a:solidFill>
                  <a:srgbClr val="FF6700"/>
                </a:solidFill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Échantillons</a:t>
                </a:r>
              </a:p>
            </p:txBody>
          </p:sp>
        </p:grpSp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ED472880-8B59-1172-DA43-D0BDFEF05E3F}"/>
                </a:ext>
              </a:extLst>
            </p:cNvPr>
            <p:cNvGrpSpPr/>
            <p:nvPr/>
          </p:nvGrpSpPr>
          <p:grpSpPr>
            <a:xfrm>
              <a:off x="7647686" y="53662"/>
              <a:ext cx="2461514" cy="2803838"/>
              <a:chOff x="7926464" y="53662"/>
              <a:chExt cx="2043343" cy="2712311"/>
            </a:xfrm>
          </p:grpSpPr>
          <p:sp>
            <p:nvSpPr>
              <p:cNvPr id="36" name="Rectangle : coins arrondis 35">
                <a:extLst>
                  <a:ext uri="{FF2B5EF4-FFF2-40B4-BE49-F238E27FC236}">
                    <a16:creationId xmlns:a16="http://schemas.microsoft.com/office/drawing/2014/main" id="{DBA69C4C-2884-58A8-C383-B88BEC0ABB8F}"/>
                  </a:ext>
                </a:extLst>
              </p:cNvPr>
              <p:cNvSpPr/>
              <p:nvPr/>
            </p:nvSpPr>
            <p:spPr>
              <a:xfrm>
                <a:off x="7926464" y="157418"/>
                <a:ext cx="2043343" cy="2608555"/>
              </a:xfrm>
              <a:prstGeom prst="roundRect">
                <a:avLst/>
              </a:prstGeom>
              <a:noFill/>
              <a:ln w="28575">
                <a:solidFill>
                  <a:srgbClr val="456487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fr-FR" b="1">
                  <a:solidFill>
                    <a:srgbClr val="456487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Rectangle : coins arrondis 36">
                <a:extLst>
                  <a:ext uri="{FF2B5EF4-FFF2-40B4-BE49-F238E27FC236}">
                    <a16:creationId xmlns:a16="http://schemas.microsoft.com/office/drawing/2014/main" id="{98AFC53E-2F40-36A4-41FC-3CB4D3E57A58}"/>
                  </a:ext>
                </a:extLst>
              </p:cNvPr>
              <p:cNvSpPr/>
              <p:nvPr/>
            </p:nvSpPr>
            <p:spPr>
              <a:xfrm>
                <a:off x="8095879" y="53662"/>
                <a:ext cx="1704512" cy="319596"/>
              </a:xfrm>
              <a:prstGeom prst="roundRect">
                <a:avLst/>
              </a:prstGeom>
              <a:solidFill>
                <a:srgbClr val="456487"/>
              </a:solidFill>
              <a:ln>
                <a:solidFill>
                  <a:srgbClr val="456487"/>
                </a:solidFill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>
                    <a:latin typeface="Arial" panose="020B0604020202020204" pitchFamily="34" charset="0"/>
                    <a:cs typeface="Arial" panose="020B0604020202020204" pitchFamily="34" charset="0"/>
                  </a:rPr>
                  <a:t>Cavité</a:t>
                </a:r>
                <a:endParaRPr lang="fr-FR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30" name="Image 29">
            <a:extLst>
              <a:ext uri="{FF2B5EF4-FFF2-40B4-BE49-F238E27FC236}">
                <a16:creationId xmlns:a16="http://schemas.microsoft.com/office/drawing/2014/main" id="{0F9C6021-E014-457D-9E50-0235258756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6" y="1485900"/>
            <a:ext cx="4602979" cy="3452234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F8C6163D-5B90-4312-AB93-F395F3D3C12B}"/>
              </a:ext>
            </a:extLst>
          </p:cNvPr>
          <p:cNvSpPr txBox="1"/>
          <p:nvPr/>
        </p:nvSpPr>
        <p:spPr>
          <a:xfrm>
            <a:off x="3938348" y="2637067"/>
            <a:ext cx="790739" cy="411257"/>
          </a:xfrm>
          <a:prstGeom prst="rect">
            <a:avLst/>
          </a:prstGeom>
          <a:ln>
            <a:solidFill>
              <a:srgbClr val="45648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fr-FR" sz="1100"/>
              <a:t>Coupleur de puissance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375EF746-649B-4C97-89A3-26813029B98B}"/>
              </a:ext>
            </a:extLst>
          </p:cNvPr>
          <p:cNvCxnSpPr>
            <a:cxnSpLocks/>
            <a:stCxn id="32" idx="0"/>
          </p:cNvCxnSpPr>
          <p:nvPr/>
        </p:nvCxnSpPr>
        <p:spPr>
          <a:xfrm flipH="1" flipV="1">
            <a:off x="3869438" y="2014141"/>
            <a:ext cx="464280" cy="622926"/>
          </a:xfrm>
          <a:prstGeom prst="straightConnector1">
            <a:avLst/>
          </a:prstGeom>
          <a:ln w="31750" cap="flat" cmpd="sng" algn="ctr">
            <a:solidFill>
              <a:srgbClr val="FFFFFF"/>
            </a:solidFill>
            <a:prstDash val="solid"/>
            <a:round/>
            <a:headEnd type="none" w="lg" len="sm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D021CA06-B3FB-49E0-9ABB-0DA67FA8FE69}"/>
              </a:ext>
            </a:extLst>
          </p:cNvPr>
          <p:cNvSpPr txBox="1"/>
          <p:nvPr/>
        </p:nvSpPr>
        <p:spPr>
          <a:xfrm>
            <a:off x="3935420" y="3597348"/>
            <a:ext cx="790739" cy="411257"/>
          </a:xfrm>
          <a:prstGeom prst="rect">
            <a:avLst/>
          </a:prstGeom>
          <a:ln>
            <a:solidFill>
              <a:srgbClr val="45648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fr-FR" sz="1100"/>
              <a:t>Cavité SPIRAL2</a:t>
            </a: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2FA77F20-1300-4794-B079-02391D5E9BAF}"/>
              </a:ext>
            </a:extLst>
          </p:cNvPr>
          <p:cNvCxnSpPr>
            <a:cxnSpLocks/>
            <a:stCxn id="39" idx="1"/>
          </p:cNvCxnSpPr>
          <p:nvPr/>
        </p:nvCxnSpPr>
        <p:spPr>
          <a:xfrm flipH="1" flipV="1">
            <a:off x="3708400" y="3414992"/>
            <a:ext cx="227020" cy="387985"/>
          </a:xfrm>
          <a:prstGeom prst="straightConnector1">
            <a:avLst/>
          </a:prstGeom>
          <a:ln w="31750" cap="flat" cmpd="sng" algn="ctr">
            <a:solidFill>
              <a:srgbClr val="FFFFFF"/>
            </a:solidFill>
            <a:prstDash val="solid"/>
            <a:round/>
            <a:headEnd type="none" w="lg" len="sm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ABE83297-1719-40F6-9D7B-C1E607A842E8}"/>
              </a:ext>
            </a:extLst>
          </p:cNvPr>
          <p:cNvSpPr txBox="1"/>
          <p:nvPr/>
        </p:nvSpPr>
        <p:spPr>
          <a:xfrm>
            <a:off x="867050" y="3414988"/>
            <a:ext cx="1033708" cy="241980"/>
          </a:xfrm>
          <a:prstGeom prst="rect">
            <a:avLst/>
          </a:prstGeom>
          <a:ln>
            <a:solidFill>
              <a:srgbClr val="45648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fr-FR" sz="1100" dirty="0"/>
              <a:t>Source Plasma</a:t>
            </a: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00776DE9-6210-464A-A44D-73363E7A2009}"/>
              </a:ext>
            </a:extLst>
          </p:cNvPr>
          <p:cNvCxnSpPr>
            <a:cxnSpLocks/>
            <a:stCxn id="41" idx="0"/>
          </p:cNvCxnSpPr>
          <p:nvPr/>
        </p:nvCxnSpPr>
        <p:spPr>
          <a:xfrm flipV="1">
            <a:off x="1383904" y="3009900"/>
            <a:ext cx="724296" cy="405088"/>
          </a:xfrm>
          <a:prstGeom prst="straightConnector1">
            <a:avLst/>
          </a:prstGeom>
          <a:ln w="31750" cap="flat" cmpd="sng" algn="ctr">
            <a:solidFill>
              <a:srgbClr val="FFFFFF"/>
            </a:solidFill>
            <a:prstDash val="solid"/>
            <a:round/>
            <a:headEnd type="none" w="lg" len="sm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F453EB59-481A-4BB8-AB7D-DEF2C64A4726}"/>
              </a:ext>
            </a:extLst>
          </p:cNvPr>
          <p:cNvSpPr/>
          <p:nvPr/>
        </p:nvSpPr>
        <p:spPr>
          <a:xfrm>
            <a:off x="1651000" y="2014141"/>
            <a:ext cx="1295400" cy="1323854"/>
          </a:xfrm>
          <a:prstGeom prst="roundRect">
            <a:avLst/>
          </a:prstGeom>
          <a:noFill/>
          <a:ln w="38100">
            <a:solidFill>
              <a:srgbClr val="FF67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 b="1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D1E9AE34-F0CC-4B0E-B1B9-0975EC15DCE8}"/>
              </a:ext>
            </a:extLst>
          </p:cNvPr>
          <p:cNvSpPr/>
          <p:nvPr/>
        </p:nvSpPr>
        <p:spPr>
          <a:xfrm>
            <a:off x="1767007" y="1811597"/>
            <a:ext cx="1110907" cy="308292"/>
          </a:xfrm>
          <a:prstGeom prst="roundRect">
            <a:avLst/>
          </a:prstGeom>
          <a:solidFill>
            <a:srgbClr val="FF6700"/>
          </a:solidFill>
          <a:ln>
            <a:solidFill>
              <a:srgbClr val="FF67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chantillons</a:t>
            </a:r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277C2AEC-F71B-471A-A5B1-2C68176BACA7}"/>
              </a:ext>
            </a:extLst>
          </p:cNvPr>
          <p:cNvGrpSpPr/>
          <p:nvPr/>
        </p:nvGrpSpPr>
        <p:grpSpPr>
          <a:xfrm>
            <a:off x="3031238" y="1562106"/>
            <a:ext cx="1820163" cy="3228886"/>
            <a:chOff x="7926464" y="157418"/>
            <a:chExt cx="2043343" cy="2733104"/>
          </a:xfrm>
        </p:grpSpPr>
        <p:sp>
          <p:nvSpPr>
            <p:cNvPr id="46" name="Rectangle : coins arrondis 45">
              <a:extLst>
                <a:ext uri="{FF2B5EF4-FFF2-40B4-BE49-F238E27FC236}">
                  <a16:creationId xmlns:a16="http://schemas.microsoft.com/office/drawing/2014/main" id="{A2A43E21-FC1F-4F37-AB24-0E660AE1D349}"/>
                </a:ext>
              </a:extLst>
            </p:cNvPr>
            <p:cNvSpPr/>
            <p:nvPr/>
          </p:nvSpPr>
          <p:spPr>
            <a:xfrm>
              <a:off x="7926464" y="157418"/>
              <a:ext cx="2043343" cy="2608555"/>
            </a:xfrm>
            <a:prstGeom prst="roundRect">
              <a:avLst/>
            </a:prstGeom>
            <a:noFill/>
            <a:ln w="38100">
              <a:solidFill>
                <a:srgbClr val="456487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fr-FR" b="1">
                <a:solidFill>
                  <a:srgbClr val="456487"/>
                </a:solidFill>
              </a:endParaRPr>
            </a:p>
          </p:txBody>
        </p:sp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FAE662E4-8914-4494-9170-6E97F6744969}"/>
                </a:ext>
              </a:extLst>
            </p:cNvPr>
            <p:cNvSpPr/>
            <p:nvPr/>
          </p:nvSpPr>
          <p:spPr>
            <a:xfrm>
              <a:off x="8442924" y="2622398"/>
              <a:ext cx="997175" cy="268124"/>
            </a:xfrm>
            <a:prstGeom prst="roundRect">
              <a:avLst/>
            </a:prstGeom>
            <a:solidFill>
              <a:srgbClr val="456487"/>
            </a:solidFill>
            <a:ln>
              <a:solidFill>
                <a:srgbClr val="456487"/>
              </a:solidFill>
              <a:prstDash val="solid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FFFFFF"/>
                  </a:solidFill>
                </a:rPr>
                <a:t>Cavité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6339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F87AB9-77BF-B192-A327-43D0B579F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304271"/>
            <a:ext cx="9410700" cy="1104636"/>
          </a:xfrm>
        </p:spPr>
        <p:txBody>
          <a:bodyPr>
            <a:normAutofit/>
          </a:bodyPr>
          <a:lstStyle/>
          <a:p>
            <a:r>
              <a:rPr lang="fr-FR" sz="3200" b="1">
                <a:solidFill>
                  <a:srgbClr val="45648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Chronologie du traitement plasma à IJCLab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8B9A39-7E8B-05E9-4DAC-133F7C2AF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fr-FR"/>
              <a:t>21 Dec. 2023</a:t>
            </a:r>
          </a:p>
        </p:txBody>
      </p:sp>
      <p:sp>
        <p:nvSpPr>
          <p:cNvPr id="26" name="Espace réservé du pied de page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Camille CHENEY | AG du Pôle Physique des Accélérateurs</a:t>
            </a: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89CB1-01F0-440B-A055-F7F16B40D4A1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96420EB1-6855-4D06-B169-6051489E9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499" y="1521359"/>
            <a:ext cx="9029701" cy="3889370"/>
          </a:xfrm>
        </p:spPr>
        <p:txBody>
          <a:bodyPr numCol="2">
            <a:normAutofit fontScale="92500" lnSpcReduction="10000"/>
          </a:bodyPr>
          <a:lstStyle/>
          <a:p>
            <a:pPr marL="0" indent="0">
              <a:buNone/>
            </a:pPr>
            <a:r>
              <a:rPr lang="fr-FR" sz="2400" b="1" dirty="0">
                <a:solidFill>
                  <a:srgbClr val="45648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2021 : LES DÉBUTS</a:t>
            </a:r>
          </a:p>
          <a:p>
            <a:pPr lvl="1"/>
            <a:r>
              <a:rPr lang="fr-FR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Montage du banc</a:t>
            </a:r>
            <a:endParaRPr lang="fr-FR" sz="1800" dirty="0">
              <a:solidFill>
                <a:srgbClr val="45648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fr-FR" sz="2400" b="1" dirty="0">
                <a:solidFill>
                  <a:srgbClr val="45648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2022 : LES 1ères EXPÉRIENCES</a:t>
            </a:r>
          </a:p>
          <a:p>
            <a:pPr lvl="1"/>
            <a:r>
              <a:rPr lang="fr-FR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Personnes impliquées:</a:t>
            </a:r>
          </a:p>
          <a:p>
            <a:pPr lvl="2"/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 Post-doc (pas à temps plein)</a:t>
            </a:r>
          </a:p>
          <a:p>
            <a:pPr lvl="2"/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 stagiaire M2 (5 mois)</a:t>
            </a:r>
          </a:p>
          <a:p>
            <a:pPr lvl="2"/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D. </a:t>
            </a:r>
            <a:r>
              <a:rPr lang="fr-FR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Longuevergne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(superviseur)</a:t>
            </a:r>
          </a:p>
          <a:p>
            <a:pPr lvl="1"/>
            <a:r>
              <a:rPr lang="fr-FR" sz="1800" dirty="0">
                <a:solidFill>
                  <a:srgbClr val="FF67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Mesures de vitesse de nettoyage</a:t>
            </a:r>
          </a:p>
          <a:p>
            <a:pPr lvl="2"/>
            <a:r>
              <a:rPr lang="fr-FR" sz="1600" dirty="0">
                <a:solidFill>
                  <a:srgbClr val="FF67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Avec différents mélanges gazeux</a:t>
            </a:r>
          </a:p>
          <a:p>
            <a:pPr lvl="1"/>
            <a:r>
              <a:rPr lang="fr-FR" sz="1800" dirty="0">
                <a:solidFill>
                  <a:srgbClr val="FF67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Premier allumage du plasma dans une cavité SPIRAL2</a:t>
            </a:r>
          </a:p>
          <a:p>
            <a:pPr lvl="2"/>
            <a:r>
              <a:rPr lang="fr-FR" sz="1600" dirty="0">
                <a:solidFill>
                  <a:srgbClr val="FF67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Mode fondamental </a:t>
            </a:r>
          </a:p>
          <a:p>
            <a:pPr lvl="2"/>
            <a:r>
              <a:rPr lang="fr-FR" sz="1600" dirty="0">
                <a:solidFill>
                  <a:srgbClr val="FF67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Antennes “custom”</a:t>
            </a:r>
          </a:p>
          <a:p>
            <a:pPr lvl="2"/>
            <a:endParaRPr lang="fr-FR" sz="1600" dirty="0">
              <a:solidFill>
                <a:srgbClr val="FF67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2"/>
            <a:endParaRPr lang="fr-FR" sz="1600" dirty="0">
              <a:solidFill>
                <a:srgbClr val="FF67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fr-FR" sz="2400" b="1" dirty="0">
                <a:solidFill>
                  <a:srgbClr val="45648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2023 : ÉTUDES APPROFONDIES </a:t>
            </a:r>
          </a:p>
          <a:p>
            <a:pPr lvl="1"/>
            <a:r>
              <a:rPr lang="fr-FR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Personnes impliquées:</a:t>
            </a:r>
          </a:p>
          <a:p>
            <a:pPr lvl="2"/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Moi (5 mois stage M2 → Doctorant)</a:t>
            </a:r>
          </a:p>
          <a:p>
            <a:pPr lvl="2"/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D. </a:t>
            </a:r>
            <a:r>
              <a:rPr lang="fr-FR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Longuevergne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(directeur de thèse) </a:t>
            </a:r>
          </a:p>
          <a:p>
            <a:pPr lvl="1"/>
            <a:r>
              <a:rPr lang="fr-FR" sz="1800" dirty="0">
                <a:solidFill>
                  <a:srgbClr val="FF67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Nouveaux équipements</a:t>
            </a:r>
          </a:p>
          <a:p>
            <a:pPr lvl="2"/>
            <a:r>
              <a:rPr lang="fr-FR" sz="1600" dirty="0">
                <a:solidFill>
                  <a:srgbClr val="FF67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Caméras, ampli large bande, tés de polarisation, alim DC</a:t>
            </a:r>
          </a:p>
          <a:p>
            <a:pPr lvl="1"/>
            <a:r>
              <a:rPr lang="fr-FR" sz="1800" dirty="0">
                <a:solidFill>
                  <a:srgbClr val="FF67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Étude plasma cavité SPIRAL2</a:t>
            </a:r>
          </a:p>
          <a:p>
            <a:pPr lvl="2"/>
            <a:r>
              <a:rPr lang="fr-FR" sz="1600" dirty="0">
                <a:solidFill>
                  <a:srgbClr val="FF67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Coupleur fondamental</a:t>
            </a:r>
          </a:p>
          <a:p>
            <a:pPr lvl="2"/>
            <a:r>
              <a:rPr lang="fr-FR" sz="1600" dirty="0">
                <a:solidFill>
                  <a:srgbClr val="FF67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Modes d’ordres supérieurs (HOM)</a:t>
            </a:r>
          </a:p>
          <a:p>
            <a:pPr lvl="3"/>
            <a:r>
              <a:rPr lang="fr-FR" sz="1400" dirty="0">
                <a:solidFill>
                  <a:srgbClr val="FF67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Mesures de couplage</a:t>
            </a:r>
          </a:p>
          <a:p>
            <a:pPr lvl="3"/>
            <a:r>
              <a:rPr lang="fr-FR" sz="1400" dirty="0">
                <a:solidFill>
                  <a:srgbClr val="FF67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Allumage/distribution du plasma</a:t>
            </a:r>
          </a:p>
          <a:p>
            <a:pPr lvl="3"/>
            <a:r>
              <a:rPr lang="fr-FR" sz="1400" b="1" dirty="0">
                <a:solidFill>
                  <a:srgbClr val="FF67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Allumage du coupleur</a:t>
            </a:r>
          </a:p>
          <a:p>
            <a:pPr lvl="4"/>
            <a:r>
              <a:rPr lang="fr-FR" sz="1400" dirty="0">
                <a:solidFill>
                  <a:srgbClr val="FF67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Comprendre le phénomène</a:t>
            </a:r>
          </a:p>
          <a:p>
            <a:pPr lvl="4"/>
            <a:r>
              <a:rPr lang="fr-FR" sz="1400" dirty="0">
                <a:solidFill>
                  <a:srgbClr val="FF67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Limiter/éliminer</a:t>
            </a:r>
          </a:p>
        </p:txBody>
      </p:sp>
    </p:spTree>
    <p:extLst>
      <p:ext uri="{BB962C8B-B14F-4D97-AF65-F5344CB8AC3E}">
        <p14:creationId xmlns:p14="http://schemas.microsoft.com/office/powerpoint/2010/main" val="1342906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F87AB9-77BF-B192-A327-43D0B579F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304271"/>
            <a:ext cx="9410700" cy="1104636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rgbClr val="45648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Pourquoi une thèse sur ce sujet ? (1/2)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8B9A39-7E8B-05E9-4DAC-133F7C2AF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/>
              <a:t>21 Dec. 2023</a:t>
            </a:r>
            <a:endParaRPr lang="fr-FR"/>
          </a:p>
        </p:txBody>
      </p:sp>
      <p:sp>
        <p:nvSpPr>
          <p:cNvPr id="26" name="Espace réservé du pied de page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Camille CHENEY | AG du Pôle Physique des Accélérateurs</a:t>
            </a:r>
            <a:endParaRPr lang="fr-FR" dirty="0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89CB1-01F0-440B-A055-F7F16B40D4A1}" type="slidenum">
              <a:rPr lang="fr-FR" smtClean="0"/>
              <a:pPr/>
              <a:t>9</a:t>
            </a:fld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Espace réservé du contenu 9">
                <a:extLst>
                  <a:ext uri="{FF2B5EF4-FFF2-40B4-BE49-F238E27FC236}">
                    <a16:creationId xmlns:a16="http://schemas.microsoft.com/office/drawing/2014/main" id="{96420EB1-6855-4D06-B169-6051489E94F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8499" y="1521359"/>
                <a:ext cx="9258301" cy="3545941"/>
              </a:xfrm>
            </p:spPr>
            <p:txBody>
              <a:bodyPr numCol="1">
                <a:normAutofit fontScale="77500" lnSpcReduction="20000"/>
              </a:bodyPr>
              <a:lstStyle/>
              <a:p>
                <a:pPr marL="0" indent="0">
                  <a:buNone/>
                </a:pPr>
                <a:r>
                  <a:rPr lang="fr-FR" sz="2730" dirty="0">
                    <a:solidFill>
                      <a:srgbClr val="FF67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Traitement/nettoyage plasma : connu et maîtriser</a:t>
                </a:r>
              </a:p>
              <a:p>
                <a:pPr lvl="1"/>
                <a:r>
                  <a:rPr lang="fr-FR" sz="2397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Utiliser en sciences des matériaux, du vivant, semiconducteurs</a:t>
                </a:r>
                <a:endParaRPr lang="fr-FR" sz="2133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marL="0" indent="0">
                  <a:buNone/>
                </a:pPr>
                <a:endParaRPr lang="fr-FR" sz="2733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fr-FR" sz="2733" dirty="0">
                    <a:solidFill>
                      <a:srgbClr val="FF67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Pourquoi étudier quelque chose de connu ??</a:t>
                </a:r>
              </a:p>
              <a:p>
                <a:pPr lvl="1"/>
                <a:r>
                  <a:rPr lang="fr-FR" sz="2400" dirty="0">
                    <a:solidFill>
                      <a:srgbClr val="456487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Configuration plasma très spécifique</a:t>
                </a:r>
              </a:p>
              <a:p>
                <a:pPr lvl="2"/>
                <a:r>
                  <a:rPr lang="fr-FR" sz="2067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Plasma dans un résonateur, avec couplage capacitif</a:t>
                </a:r>
              </a:p>
              <a:p>
                <a:pPr lvl="2"/>
                <a:r>
                  <a:rPr lang="fr-FR" sz="2067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Plasma loin des antennes</a:t>
                </a:r>
              </a:p>
              <a:p>
                <a:pPr lvl="2"/>
                <a:r>
                  <a:rPr lang="fr-FR" sz="2067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Basse puissance </a:t>
                </a:r>
                <a14:m>
                  <m:oMath xmlns:m="http://schemas.openxmlformats.org/officeDocument/2006/math">
                    <m:r>
                      <a:rPr lang="fr-FR" sz="2067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~</m:t>
                    </m:r>
                  </m:oMath>
                </a14:m>
                <a:r>
                  <a:rPr lang="fr-FR" sz="2067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10 Watts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fr-FR" sz="2067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Peu (voire pas) d’études sur la physique des plasma</a:t>
                </a:r>
              </a:p>
              <a:p>
                <a:pPr lvl="1"/>
                <a:r>
                  <a:rPr lang="fr-FR" sz="2400" dirty="0">
                    <a:solidFill>
                      <a:srgbClr val="456487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Le bon moment pour l’étudier</a:t>
                </a:r>
              </a:p>
              <a:p>
                <a:pPr lvl="2"/>
                <a:r>
                  <a:rPr lang="fr-FR" sz="2067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Tests avant/après ont montré l’efficacité du traitement. Besoin d’approfondir </a:t>
                </a:r>
              </a:p>
              <a:p>
                <a:pPr lvl="2"/>
                <a:r>
                  <a:rPr lang="fr-FR" sz="2067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De nombreux phénomènes manquent de compréhension (</a:t>
                </a:r>
                <a:r>
                  <a:rPr lang="en-US" sz="2067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“</a:t>
                </a:r>
                <a:r>
                  <a:rPr lang="fr-FR" sz="2067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allumage du coupleur</a:t>
                </a:r>
                <a:r>
                  <a:rPr lang="en-US" sz="2067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”</a:t>
                </a:r>
                <a:r>
                  <a:rPr lang="fr-FR" sz="2067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)</a:t>
                </a:r>
              </a:p>
              <a:p>
                <a:pPr lvl="2"/>
                <a:r>
                  <a:rPr lang="fr-FR" sz="2067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Nécessaire de comprendre et de maîtriser les processus</a:t>
                </a:r>
              </a:p>
              <a:p>
                <a:pPr lvl="3"/>
                <a:r>
                  <a:rPr lang="fr-FR" sz="1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Afin d’en tirer le plein potentiel</a:t>
                </a:r>
              </a:p>
            </p:txBody>
          </p:sp>
        </mc:Choice>
        <mc:Fallback>
          <p:sp>
            <p:nvSpPr>
              <p:cNvPr id="10" name="Espace réservé du contenu 9">
                <a:extLst>
                  <a:ext uri="{FF2B5EF4-FFF2-40B4-BE49-F238E27FC236}">
                    <a16:creationId xmlns:a16="http://schemas.microsoft.com/office/drawing/2014/main" id="{96420EB1-6855-4D06-B169-6051489E94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8499" y="1521359"/>
                <a:ext cx="9258301" cy="3545941"/>
              </a:xfrm>
              <a:blipFill>
                <a:blip r:embed="rId3"/>
                <a:stretch>
                  <a:fillRect l="-791" t="-3787" b="-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https://ypn.poetrysociety.org.uk/wp-content/uploads/fry-meme.jpg">
            <a:extLst>
              <a:ext uri="{FF2B5EF4-FFF2-40B4-BE49-F238E27FC236}">
                <a16:creationId xmlns:a16="http://schemas.microsoft.com/office/drawing/2014/main" id="{FF95DBC4-1C7E-4C6F-8D85-F43305403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0" y="2247900"/>
            <a:ext cx="2307859" cy="172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42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14E1850B438A41BC3991BD3BAD6EE1" ma:contentTypeVersion="4" ma:contentTypeDescription="Crée un document." ma:contentTypeScope="" ma:versionID="1aa950c3f87d5bf0b6e57d0f52a1ae2b">
  <xsd:schema xmlns:xsd="http://www.w3.org/2001/XMLSchema" xmlns:xs="http://www.w3.org/2001/XMLSchema" xmlns:p="http://schemas.microsoft.com/office/2006/metadata/properties" xmlns:ns3="b63c8338-d2c1-43f1-bf2c-e5167a8ef120" targetNamespace="http://schemas.microsoft.com/office/2006/metadata/properties" ma:root="true" ma:fieldsID="2032b1e3e0cf8068ca22ff403d503566" ns3:_="">
    <xsd:import namespace="b63c8338-d2c1-43f1-bf2c-e5167a8ef12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3c8338-d2c1-43f1-bf2c-e5167a8ef1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63c8338-d2c1-43f1-bf2c-e5167a8ef120" xsi:nil="true"/>
  </documentManagement>
</p:properties>
</file>

<file path=customXml/itemProps1.xml><?xml version="1.0" encoding="utf-8"?>
<ds:datastoreItem xmlns:ds="http://schemas.openxmlformats.org/officeDocument/2006/customXml" ds:itemID="{1A1250B3-5A32-43FB-A9AB-E66D316F93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3c8338-d2c1-43f1-bf2c-e5167a8ef1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B4BF5B2-E449-4716-BF80-84CCD311645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AC9030-733D-4558-A238-9C480C4A0F70}">
  <ds:schemaRefs>
    <ds:schemaRef ds:uri="http://purl.org/dc/elements/1.1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b63c8338-d2c1-43f1-bf2c-e5167a8ef120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44774</TotalTime>
  <Words>1668</Words>
  <Application>Microsoft Office PowerPoint</Application>
  <PresentationFormat>Personnalisé</PresentationFormat>
  <Paragraphs>271</Paragraphs>
  <Slides>15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15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Courier New</vt:lpstr>
      <vt:lpstr>Geneva</vt:lpstr>
      <vt:lpstr>Helvetica</vt:lpstr>
      <vt:lpstr>Times New Roman</vt:lpstr>
      <vt:lpstr>Times-New-Roman</vt:lpstr>
      <vt:lpstr>Wingdings</vt:lpstr>
      <vt:lpstr>Thème Office</vt:lpstr>
      <vt:lpstr>1_modele-IJCLAb-powerpoint</vt:lpstr>
      <vt:lpstr>Le traitement plasma in-situ des cavités accélératrices supraconductrices </vt:lpstr>
      <vt:lpstr>Étude de cas : linac SPIRAL2</vt:lpstr>
      <vt:lpstr>Problématique (1/2)</vt:lpstr>
      <vt:lpstr>Problématique (2/2)</vt:lpstr>
      <vt:lpstr>Traitement plasma : comment ça marche ?</vt:lpstr>
      <vt:lpstr>État de l’art</vt:lpstr>
      <vt:lpstr>Le banc plasma</vt:lpstr>
      <vt:lpstr>Chronologie du traitement plasma à IJCLab </vt:lpstr>
      <vt:lpstr>Pourquoi une thèse sur ce sujet ? (1/2)</vt:lpstr>
      <vt:lpstr>Pourquoi une thèse sur ce sujet ? (2/2)</vt:lpstr>
      <vt:lpstr>Merci pour votre attention !</vt:lpstr>
      <vt:lpstr>Backup</vt:lpstr>
      <vt:lpstr>What is coupler breakdown?</vt:lpstr>
      <vt:lpstr>Coupler Breakdown: Every Resonator Suffer</vt:lpstr>
      <vt:lpstr>SPIRAL2 QWR Coupler Breakdown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Camille Cheney</dc:creator>
  <cp:lastModifiedBy>camille cheney</cp:lastModifiedBy>
  <cp:revision>69</cp:revision>
  <dcterms:created xsi:type="dcterms:W3CDTF">2023-04-15T15:35:51Z</dcterms:created>
  <dcterms:modified xsi:type="dcterms:W3CDTF">2023-12-20T23:06:48Z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0x010100D014E1850B438A41BC3991BD3BAD6EE1</vt:lpwstr>
  </property>
</Properties>
</file>