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3" r:id="rId4"/>
    <p:sldMasterId id="2147483718" r:id="rId5"/>
    <p:sldMasterId id="2147483732" r:id="rId6"/>
    <p:sldMasterId id="2147483746" r:id="rId7"/>
    <p:sldMasterId id="2147483760" r:id="rId8"/>
  </p:sldMasterIdLst>
  <p:notesMasterIdLst>
    <p:notesMasterId r:id="rId36"/>
  </p:notesMasterIdLst>
  <p:sldIdLst>
    <p:sldId id="1674" r:id="rId9"/>
    <p:sldId id="1715" r:id="rId10"/>
    <p:sldId id="1756" r:id="rId11"/>
    <p:sldId id="1698" r:id="rId12"/>
    <p:sldId id="1738" r:id="rId13"/>
    <p:sldId id="1682" r:id="rId14"/>
    <p:sldId id="1695" r:id="rId15"/>
    <p:sldId id="264" r:id="rId16"/>
    <p:sldId id="1737" r:id="rId17"/>
    <p:sldId id="1744" r:id="rId18"/>
    <p:sldId id="1741" r:id="rId19"/>
    <p:sldId id="1742" r:id="rId20"/>
    <p:sldId id="1752" r:id="rId21"/>
    <p:sldId id="1716" r:id="rId22"/>
    <p:sldId id="1753" r:id="rId23"/>
    <p:sldId id="1705" r:id="rId24"/>
    <p:sldId id="1755" r:id="rId25"/>
    <p:sldId id="1754" r:id="rId26"/>
    <p:sldId id="1675" r:id="rId27"/>
    <p:sldId id="1750" r:id="rId28"/>
    <p:sldId id="1757" r:id="rId29"/>
    <p:sldId id="263" r:id="rId30"/>
    <p:sldId id="1718" r:id="rId31"/>
    <p:sldId id="259" r:id="rId32"/>
    <p:sldId id="261" r:id="rId33"/>
    <p:sldId id="262" r:id="rId34"/>
    <p:sldId id="17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8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16D9-E41D-4D69-9C72-080F6E0C5369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5331-1E35-4D91-8478-85123048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96BB0-5DBB-416E-B792-8EDC472229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A86B-C6E1-43B7-89D2-6E99583D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29741-55BB-42B1-8339-46AD03B6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E42D-11EC-44C8-9908-4C24EB4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2055-86A1-4C0C-8408-D12AF9D1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76A0-8053-4F81-92A0-58AE5559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B5B6-A7E7-439E-AFED-D8D6197E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0EDD-5AF3-4C58-9BF0-9D1597A1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A483-BEF3-4694-94A8-333F721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789F-3600-4425-BF9E-9815B56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22D2-44A0-428F-A000-85F5EF9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51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13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719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4651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4755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097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0C723-E70D-4EAE-9512-094042607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BEFE-E8A4-4324-A857-46ED4200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7638-9783-46C0-890B-214F7892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1A50-8323-4D11-9F77-989BF466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2CF9-EC80-4F78-8B67-3E630796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228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982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A86B-C6E1-43B7-89D2-6E99583D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29741-55BB-42B1-8339-46AD03B6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E42D-11EC-44C8-9908-4C24EB4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2055-86A1-4C0C-8408-D12AF9D1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76A0-8053-4F81-92A0-58AE5559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BA1A-A240-4801-BC3B-A321E698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87DC-E467-4A43-A36E-BABF085F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E777-D120-4BD3-B371-A3689BDC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0CF7-C959-4598-9824-020599C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A766-F3FF-4E7D-8F54-72AA0D6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798-B92F-43A1-9144-6BD9D300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4DC8-8980-4E0D-A8B8-F5447EE3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A5BA-CB11-49FB-AAFF-8D409369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485F-DF0F-4429-AA41-21C8630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F025-396B-4172-BB7E-3D67DC7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4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785-E783-4275-9871-3E6351C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97F7-8A21-444C-9D2C-6B270614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3C4C-C870-4543-9206-B45B36A5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08F3-4CAA-4054-A9D7-D932DC9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A3C3C-4946-4F5B-9397-F00DA080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B860-A28C-482B-BC0E-1EB7FC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230-3764-443C-BB53-89EC947E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C569-EFB0-4364-90B3-F8BBB245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B31B-3EE5-4120-B2CC-2FBDE5D4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8D80-4909-480B-A585-A0A963181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19739-63DD-40DC-9585-FF5A1CDB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7711C-8AC1-43E1-A49F-75D18CA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B0264-0011-4DE2-846A-E712A5A6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807B-9CA6-4B22-8914-E4CB9148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F36A-D4FE-4A8C-8CB8-6E10B2A0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9416-AE15-4838-94B4-35855F8B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6C7D-9832-4730-86A7-8AB70D41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4778F-3304-4FC0-889F-6A749F38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BA1A-A240-4801-BC3B-A321E698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87DC-E467-4A43-A36E-BABF085F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E777-D120-4BD3-B371-A3689BDC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0CF7-C959-4598-9824-020599C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A766-F3FF-4E7D-8F54-72AA0D6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74C1A-5471-491D-8BE7-C2E4C549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3DA37-685C-4EF1-A284-1780B26A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4C91-1F68-405E-A2D5-E646F4AD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7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C98F-9259-483D-8E55-636DC8A4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36CD-BF2E-4967-8F77-5D16884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E8A72-6C82-4C28-8603-C8C91CC4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C518-4095-46A0-A226-11905AAE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442EC-563C-4364-A827-DF0ED6F7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5B79-8D7C-4494-BBC6-DEEE9A25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313-4213-421E-81F2-F2A84745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2C2D7-3161-403A-B207-14433402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BBC5-4513-4095-BBC3-BED7277C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CE69-6468-4F90-96E7-5B40156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4E8F-E7FB-4E52-BDC1-40605FB2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08A9-EF2E-4EE3-B1FC-71B1273E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B5B6-A7E7-439E-AFED-D8D6197E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0EDD-5AF3-4C58-9BF0-9D1597A1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A483-BEF3-4694-94A8-333F721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789F-3600-4425-BF9E-9815B56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22D2-44A0-428F-A000-85F5EF9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0C723-E70D-4EAE-9512-094042607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BEFE-E8A4-4324-A857-46ED4200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7638-9783-46C0-890B-214F7892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1A50-8323-4D11-9F77-989BF466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2CF9-EC80-4F78-8B67-3E630796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1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24576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724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1166612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008556" y="544889"/>
            <a:ext cx="488966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92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274705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7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5017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35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798-B92F-43A1-9144-6BD9D300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4DC8-8980-4E0D-A8B8-F5447EE3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A5BA-CB11-49FB-AAFF-8D409369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485F-DF0F-4429-AA41-21C8630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F025-396B-4172-BB7E-3D67DC7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9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570461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1636064"/>
            <a:ext cx="570461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9008556" y="544889"/>
            <a:ext cx="488966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92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67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562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2236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413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04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6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>
              <a:defRPr sz="3621"/>
            </a:lvl1pPr>
            <a:lvl2pPr>
              <a:defRPr sz="3169"/>
            </a:lvl2pPr>
            <a:lvl3pPr>
              <a:defRPr sz="271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811"/>
            </a:lvl1pPr>
            <a:lvl2pPr marL="517413" indent="0">
              <a:buNone/>
              <a:defRPr sz="1584"/>
            </a:lvl2pPr>
            <a:lvl3pPr marL="1034826" indent="0">
              <a:buNone/>
              <a:defRPr sz="1358"/>
            </a:lvl3pPr>
            <a:lvl4pPr marL="1552240" indent="0">
              <a:buNone/>
              <a:defRPr sz="1132"/>
            </a:lvl4pPr>
            <a:lvl5pPr marL="2069653" indent="0">
              <a:buNone/>
              <a:defRPr sz="1132"/>
            </a:lvl5pPr>
            <a:lvl6pPr marL="2587066" indent="0">
              <a:buNone/>
              <a:defRPr sz="1132"/>
            </a:lvl6pPr>
            <a:lvl7pPr marL="3104479" indent="0">
              <a:buNone/>
              <a:defRPr sz="1132"/>
            </a:lvl7pPr>
            <a:lvl8pPr marL="3621893" indent="0">
              <a:buNone/>
              <a:defRPr sz="1132"/>
            </a:lvl8pPr>
            <a:lvl9pPr marL="4139306" indent="0">
              <a:buNone/>
              <a:defRPr sz="113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88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6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 marL="0" indent="0">
              <a:buNone/>
              <a:defRPr sz="3621"/>
            </a:lvl1pPr>
            <a:lvl2pPr marL="517413" indent="0">
              <a:buNone/>
              <a:defRPr sz="3169"/>
            </a:lvl2pPr>
            <a:lvl3pPr marL="1034826" indent="0">
              <a:buNone/>
              <a:defRPr sz="2716"/>
            </a:lvl3pPr>
            <a:lvl4pPr marL="1552240" indent="0">
              <a:buNone/>
              <a:defRPr sz="2263"/>
            </a:lvl4pPr>
            <a:lvl5pPr marL="2069653" indent="0">
              <a:buNone/>
              <a:defRPr sz="2263"/>
            </a:lvl5pPr>
            <a:lvl6pPr marL="2587066" indent="0">
              <a:buNone/>
              <a:defRPr sz="2263"/>
            </a:lvl6pPr>
            <a:lvl7pPr marL="3104479" indent="0">
              <a:buNone/>
              <a:defRPr sz="2263"/>
            </a:lvl7pPr>
            <a:lvl8pPr marL="3621893" indent="0">
              <a:buNone/>
              <a:defRPr sz="2263"/>
            </a:lvl8pPr>
            <a:lvl9pPr marL="4139306" indent="0">
              <a:buNone/>
              <a:defRPr sz="226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811"/>
            </a:lvl1pPr>
            <a:lvl2pPr marL="517413" indent="0">
              <a:buNone/>
              <a:defRPr sz="1584"/>
            </a:lvl2pPr>
            <a:lvl3pPr marL="1034826" indent="0">
              <a:buNone/>
              <a:defRPr sz="1358"/>
            </a:lvl3pPr>
            <a:lvl4pPr marL="1552240" indent="0">
              <a:buNone/>
              <a:defRPr sz="1132"/>
            </a:lvl4pPr>
            <a:lvl5pPr marL="2069653" indent="0">
              <a:buNone/>
              <a:defRPr sz="1132"/>
            </a:lvl5pPr>
            <a:lvl6pPr marL="2587066" indent="0">
              <a:buNone/>
              <a:defRPr sz="1132"/>
            </a:lvl6pPr>
            <a:lvl7pPr marL="3104479" indent="0">
              <a:buNone/>
              <a:defRPr sz="1132"/>
            </a:lvl7pPr>
            <a:lvl8pPr marL="3621893" indent="0">
              <a:buNone/>
              <a:defRPr sz="1132"/>
            </a:lvl8pPr>
            <a:lvl9pPr marL="4139306" indent="0">
              <a:buNone/>
              <a:defRPr sz="113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462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33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485" y="364731"/>
            <a:ext cx="2628485" cy="58123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9032" y="364731"/>
            <a:ext cx="7712976" cy="58123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97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8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785-E783-4275-9871-3E6351C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97F7-8A21-444C-9D2C-6B270614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3C4C-C870-4543-9206-B45B36A5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08F3-4CAA-4054-A9D7-D932DC9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A3C3C-4946-4F5B-9397-F00DA080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B860-A28C-482B-BC0E-1EB7FC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0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47F41-DF9F-48B4-92D4-3C8ABEFF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F65B3-C713-4D06-AC15-0C11549D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F893A-5A3D-4CEF-A04B-FD812FD6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F2008-47C0-49AE-8FC9-8AA51BDB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8F1AFF-E3A5-4CA1-BB41-54ACFDD3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9287-29A8-4670-A74C-9285214E6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5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1166612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008556" y="544889"/>
            <a:ext cx="488966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92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590911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7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9539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4411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570461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1636064"/>
            <a:ext cx="570461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9008556" y="544889"/>
            <a:ext cx="488966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92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286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21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2809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09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6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6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>
              <a:defRPr sz="3621"/>
            </a:lvl1pPr>
            <a:lvl2pPr>
              <a:defRPr sz="3169"/>
            </a:lvl2pPr>
            <a:lvl3pPr>
              <a:defRPr sz="2716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811"/>
            </a:lvl1pPr>
            <a:lvl2pPr marL="517413" indent="0">
              <a:buNone/>
              <a:defRPr sz="1584"/>
            </a:lvl2pPr>
            <a:lvl3pPr marL="1034826" indent="0">
              <a:buNone/>
              <a:defRPr sz="1358"/>
            </a:lvl3pPr>
            <a:lvl4pPr marL="1552240" indent="0">
              <a:buNone/>
              <a:defRPr sz="1132"/>
            </a:lvl4pPr>
            <a:lvl5pPr marL="2069653" indent="0">
              <a:buNone/>
              <a:defRPr sz="1132"/>
            </a:lvl5pPr>
            <a:lvl6pPr marL="2587066" indent="0">
              <a:buNone/>
              <a:defRPr sz="1132"/>
            </a:lvl6pPr>
            <a:lvl7pPr marL="3104479" indent="0">
              <a:buNone/>
              <a:defRPr sz="1132"/>
            </a:lvl7pPr>
            <a:lvl8pPr marL="3621893" indent="0">
              <a:buNone/>
              <a:defRPr sz="1132"/>
            </a:lvl8pPr>
            <a:lvl9pPr marL="4139306" indent="0">
              <a:buNone/>
              <a:defRPr sz="113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9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230-3764-443C-BB53-89EC947E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C569-EFB0-4364-90B3-F8BBB245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B31B-3EE5-4120-B2CC-2FBDE5D4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8D80-4909-480B-A585-A0A963181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19739-63DD-40DC-9585-FF5A1CDB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7711C-8AC1-43E1-A49F-75D18CA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B0264-0011-4DE2-846A-E712A5A6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807B-9CA6-4B22-8914-E4CB9148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0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6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 marL="0" indent="0">
              <a:buNone/>
              <a:defRPr sz="3621"/>
            </a:lvl1pPr>
            <a:lvl2pPr marL="517413" indent="0">
              <a:buNone/>
              <a:defRPr sz="3169"/>
            </a:lvl2pPr>
            <a:lvl3pPr marL="1034826" indent="0">
              <a:buNone/>
              <a:defRPr sz="2716"/>
            </a:lvl3pPr>
            <a:lvl4pPr marL="1552240" indent="0">
              <a:buNone/>
              <a:defRPr sz="2263"/>
            </a:lvl4pPr>
            <a:lvl5pPr marL="2069653" indent="0">
              <a:buNone/>
              <a:defRPr sz="2263"/>
            </a:lvl5pPr>
            <a:lvl6pPr marL="2587066" indent="0">
              <a:buNone/>
              <a:defRPr sz="2263"/>
            </a:lvl6pPr>
            <a:lvl7pPr marL="3104479" indent="0">
              <a:buNone/>
              <a:defRPr sz="2263"/>
            </a:lvl7pPr>
            <a:lvl8pPr marL="3621893" indent="0">
              <a:buNone/>
              <a:defRPr sz="2263"/>
            </a:lvl8pPr>
            <a:lvl9pPr marL="4139306" indent="0">
              <a:buNone/>
              <a:defRPr sz="226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811"/>
            </a:lvl1pPr>
            <a:lvl2pPr marL="517413" indent="0">
              <a:buNone/>
              <a:defRPr sz="1584"/>
            </a:lvl2pPr>
            <a:lvl3pPr marL="1034826" indent="0">
              <a:buNone/>
              <a:defRPr sz="1358"/>
            </a:lvl3pPr>
            <a:lvl4pPr marL="1552240" indent="0">
              <a:buNone/>
              <a:defRPr sz="1132"/>
            </a:lvl4pPr>
            <a:lvl5pPr marL="2069653" indent="0">
              <a:buNone/>
              <a:defRPr sz="1132"/>
            </a:lvl5pPr>
            <a:lvl6pPr marL="2587066" indent="0">
              <a:buNone/>
              <a:defRPr sz="1132"/>
            </a:lvl6pPr>
            <a:lvl7pPr marL="3104479" indent="0">
              <a:buNone/>
              <a:defRPr sz="1132"/>
            </a:lvl7pPr>
            <a:lvl8pPr marL="3621893" indent="0">
              <a:buNone/>
              <a:defRPr sz="1132"/>
            </a:lvl8pPr>
            <a:lvl9pPr marL="4139306" indent="0">
              <a:buNone/>
              <a:defRPr sz="113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2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734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485" y="364731"/>
            <a:ext cx="2628485" cy="58123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9032" y="364731"/>
            <a:ext cx="7712976" cy="58123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42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52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47F41-DF9F-48B4-92D4-3C8ABEFF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F65B3-C713-4D06-AC15-0C11549D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F893A-5A3D-4CEF-A04B-FD812FD6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F2008-47C0-49AE-8FC9-8AA51BDB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8F1AFF-E3A5-4CA1-BB41-54ACFDD3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9287-29A8-4670-A74C-9285214E6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2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A86B-C6E1-43B7-89D2-6E99583D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29741-55BB-42B1-8339-46AD03B6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E42D-11EC-44C8-9908-4C24EB4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2055-86A1-4C0C-8408-D12AF9D1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76A0-8053-4F81-92A0-58AE5559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17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BA1A-A240-4801-BC3B-A321E698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87DC-E467-4A43-A36E-BABF085F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E777-D120-4BD3-B371-A3689BDC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0CF7-C959-4598-9824-020599C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A766-F3FF-4E7D-8F54-72AA0D6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9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798-B92F-43A1-9144-6BD9D300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4DC8-8980-4E0D-A8B8-F5447EE3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A5BA-CB11-49FB-AAFF-8D409369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485F-DF0F-4429-AA41-21C8630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F025-396B-4172-BB7E-3D67DC7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0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785-E783-4275-9871-3E6351C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97F7-8A21-444C-9D2C-6B270614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3C4C-C870-4543-9206-B45B36A5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08F3-4CAA-4054-A9D7-D932DC9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A3C3C-4946-4F5B-9397-F00DA080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B860-A28C-482B-BC0E-1EB7FC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9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230-3764-443C-BB53-89EC947E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C569-EFB0-4364-90B3-F8BBB245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B31B-3EE5-4120-B2CC-2FBDE5D4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8D80-4909-480B-A585-A0A963181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19739-63DD-40DC-9585-FF5A1CDB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7711C-8AC1-43E1-A49F-75D18CA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B0264-0011-4DE2-846A-E712A5A6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807B-9CA6-4B22-8914-E4CB9148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F36A-D4FE-4A8C-8CB8-6E10B2A0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9416-AE15-4838-94B4-35855F8B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6C7D-9832-4730-86A7-8AB70D41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4778F-3304-4FC0-889F-6A749F38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3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F36A-D4FE-4A8C-8CB8-6E10B2A0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9416-AE15-4838-94B4-35855F8B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6C7D-9832-4730-86A7-8AB70D41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4778F-3304-4FC0-889F-6A749F38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1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74C1A-5471-491D-8BE7-C2E4C549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3DA37-685C-4EF1-A284-1780B26A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4C91-1F68-405E-A2D5-E646F4AD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4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C98F-9259-483D-8E55-636DC8A4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36CD-BF2E-4967-8F77-5D16884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E8A72-6C82-4C28-8603-C8C91CC4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C518-4095-46A0-A226-11905AAE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442EC-563C-4364-A827-DF0ED6F7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5B79-8D7C-4494-BBC6-DEEE9A25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1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313-4213-421E-81F2-F2A84745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2C2D7-3161-403A-B207-14433402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BBC5-4513-4095-BBC3-BED7277C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CE69-6468-4F90-96E7-5B40156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4E8F-E7FB-4E52-BDC1-40605FB2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08A9-EF2E-4EE3-B1FC-71B1273E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3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B5B6-A7E7-439E-AFED-D8D6197E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0EDD-5AF3-4C58-9BF0-9D1597A1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A483-BEF3-4694-94A8-333F721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789F-3600-4425-BF9E-9815B56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22D2-44A0-428F-A000-85F5EF9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6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0C723-E70D-4EAE-9512-094042607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BEFE-E8A4-4324-A857-46ED4200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7638-9783-46C0-890B-214F7892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1A50-8323-4D11-9F77-989BF466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2CF9-EC80-4F78-8B67-3E630796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8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4652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6953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A86B-C6E1-43B7-89D2-6E99583D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29741-55BB-42B1-8339-46AD03B6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E42D-11EC-44C8-9908-4C24EB4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2055-86A1-4C0C-8408-D12AF9D1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76A0-8053-4F81-92A0-58AE5559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218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BA1A-A240-4801-BC3B-A321E698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87DC-E467-4A43-A36E-BABF085F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E777-D120-4BD3-B371-A3689BDC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0CF7-C959-4598-9824-020599C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A766-F3FF-4E7D-8F54-72AA0D6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74C1A-5471-491D-8BE7-C2E4C549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3DA37-685C-4EF1-A284-1780B26A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4C91-1F68-405E-A2D5-E646F4AD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798-B92F-43A1-9144-6BD9D300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4DC8-8980-4E0D-A8B8-F5447EE3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A5BA-CB11-49FB-AAFF-8D409369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485F-DF0F-4429-AA41-21C8630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F025-396B-4172-BB7E-3D67DC7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8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785-E783-4275-9871-3E6351C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97F7-8A21-444C-9D2C-6B270614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3C4C-C870-4543-9206-B45B36A5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08F3-4CAA-4054-A9D7-D932DC9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A3C3C-4946-4F5B-9397-F00DA080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B860-A28C-482B-BC0E-1EB7FC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9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230-3764-443C-BB53-89EC947E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C569-EFB0-4364-90B3-F8BBB245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B31B-3EE5-4120-B2CC-2FBDE5D4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8D80-4909-480B-A585-A0A963181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19739-63DD-40DC-9585-FF5A1CDB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7711C-8AC1-43E1-A49F-75D18CA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B0264-0011-4DE2-846A-E712A5A6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807B-9CA6-4B22-8914-E4CB9148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4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F36A-D4FE-4A8C-8CB8-6E10B2A0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9416-AE15-4838-94B4-35855F8B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6C7D-9832-4730-86A7-8AB70D41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4778F-3304-4FC0-889F-6A749F38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6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74C1A-5471-491D-8BE7-C2E4C549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3DA37-685C-4EF1-A284-1780B26A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4C91-1F68-405E-A2D5-E646F4AD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7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C98F-9259-483D-8E55-636DC8A4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36CD-BF2E-4967-8F77-5D16884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E8A72-6C82-4C28-8603-C8C91CC4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C518-4095-46A0-A226-11905AAE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442EC-563C-4364-A827-DF0ED6F7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5B79-8D7C-4494-BBC6-DEEE9A25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10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313-4213-421E-81F2-F2A84745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2C2D7-3161-403A-B207-14433402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BBC5-4513-4095-BBC3-BED7277C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CE69-6468-4F90-96E7-5B40156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4E8F-E7FB-4E52-BDC1-40605FB2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08A9-EF2E-4EE3-B1FC-71B1273E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77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B5B6-A7E7-439E-AFED-D8D6197E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0EDD-5AF3-4C58-9BF0-9D1597A1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A483-BEF3-4694-94A8-333F721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789F-3600-4425-BF9E-9815B56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22D2-44A0-428F-A000-85F5EF9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58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0C723-E70D-4EAE-9512-094042607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BEFE-E8A4-4324-A857-46ED4200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7638-9783-46C0-890B-214F7892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1A50-8323-4D11-9F77-989BF466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2CF9-EC80-4F78-8B67-3E630796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9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7694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C98F-9259-483D-8E55-636DC8A4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36CD-BF2E-4967-8F77-5D16884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E8A72-6C82-4C28-8603-C8C91CC4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C518-4095-46A0-A226-11905AAE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442EC-563C-4364-A827-DF0ED6F7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5B79-8D7C-4494-BBC6-DEEE9A25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33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05783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A86B-C6E1-43B7-89D2-6E99583D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29741-55BB-42B1-8339-46AD03B6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E42D-11EC-44C8-9908-4C24EB4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2055-86A1-4C0C-8408-D12AF9D1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76A0-8053-4F81-92A0-58AE5559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3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BA1A-A240-4801-BC3B-A321E698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87DC-E467-4A43-A36E-BABF085F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E777-D120-4BD3-B371-A3689BDC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0CF7-C959-4598-9824-020599C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A766-F3FF-4E7D-8F54-72AA0D6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798-B92F-43A1-9144-6BD9D300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D4DC8-8980-4E0D-A8B8-F5447EE3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A5BA-CB11-49FB-AAFF-8D409369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485F-DF0F-4429-AA41-21C8630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F025-396B-4172-BB7E-3D67DC7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19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785-E783-4275-9871-3E6351C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97F7-8A21-444C-9D2C-6B270614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3C4C-C870-4543-9206-B45B36A5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08F3-4CAA-4054-A9D7-D932DC9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A3C3C-4946-4F5B-9397-F00DA080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B860-A28C-482B-BC0E-1EB7FC92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2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230-3764-443C-BB53-89EC947E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8C569-EFB0-4364-90B3-F8BBB245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B31B-3EE5-4120-B2CC-2FBDE5D4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8D80-4909-480B-A585-A0A963181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19739-63DD-40DC-9585-FF5A1CDBF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7711C-8AC1-43E1-A49F-75D18CA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B0264-0011-4DE2-846A-E712A5A6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4807B-9CA6-4B22-8914-E4CB9148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F36A-D4FE-4A8C-8CB8-6E10B2A0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F9416-AE15-4838-94B4-35855F8B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6C7D-9832-4730-86A7-8AB70D41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4778F-3304-4FC0-889F-6A749F38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85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74C1A-5471-491D-8BE7-C2E4C549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3DA37-685C-4EF1-A284-1780B26A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4C91-1F68-405E-A2D5-E646F4AD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95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C98F-9259-483D-8E55-636DC8A4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36CD-BF2E-4967-8F77-5D16884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E8A72-6C82-4C28-8603-C8C91CC4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C518-4095-46A0-A226-11905AAE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442EC-563C-4364-A827-DF0ED6F7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5B79-8D7C-4494-BBC6-DEEE9A25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313-4213-421E-81F2-F2A84745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2C2D7-3161-403A-B207-14433402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BBC5-4513-4095-BBC3-BED7277C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CE69-6468-4F90-96E7-5B40156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4E8F-E7FB-4E52-BDC1-40605FB2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08A9-EF2E-4EE3-B1FC-71B1273E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313-4213-421E-81F2-F2A84745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2C2D7-3161-403A-B207-14433402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BBC5-4513-4095-BBC3-BED7277C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CE69-6468-4F90-96E7-5B40156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04E8F-E7FB-4E52-BDC1-40605FB2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08A9-EF2E-4EE3-B1FC-71B1273E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01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B5B6-A7E7-439E-AFED-D8D6197E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0EDD-5AF3-4C58-9BF0-9D1597A1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A483-BEF3-4694-94A8-333F721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789F-3600-4425-BF9E-9815B562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22D2-44A0-428F-A000-85F5EF9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02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0C723-E70D-4EAE-9512-094042607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BEFE-E8A4-4324-A857-46ED42004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7638-9783-46C0-890B-214F7892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1A50-8323-4D11-9F77-989BF466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2CF9-EC80-4F78-8B67-3E630796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3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89280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49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1166612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3669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3795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621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90368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766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865731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02051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7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48C31-5DE0-4BAC-B701-FF06ACD1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35F2F-F594-4315-8066-33D32DC9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25A9-01EE-4ED0-84A0-6977D060E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AEAA-52C3-4D19-B35B-6CAAAA1B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6E61-FC61-45AA-A9CD-0A32DFEA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48C31-5DE0-4BAC-B701-FF06ACD1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35F2F-F594-4315-8066-33D32DC9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25A9-01EE-4ED0-84A0-6977D060E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AEAA-52C3-4D19-B35B-6CAAAA1B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6E61-FC61-45AA-A9CD-0A32DFEA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du Pôle Accélérateurs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AG du Pôle Accélérateurs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hd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48C31-5DE0-4BAC-B701-FF06ACD1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35F2F-F594-4315-8066-33D32DC9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25A9-01EE-4ED0-84A0-6977D060E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AEAA-52C3-4D19-B35B-6CAAAA1B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6E61-FC61-45AA-A9CD-0A32DFEA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48C31-5DE0-4BAC-B701-FF06ACD1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35F2F-F594-4315-8066-33D32DC9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25A9-01EE-4ED0-84A0-6977D060E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AEAA-52C3-4D19-B35B-6CAAAA1B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6E61-FC61-45AA-A9CD-0A32DFEA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48C31-5DE0-4BAC-B701-FF06ACD1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35F2F-F594-4315-8066-33D32DC9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25A9-01EE-4ED0-84A0-6977D060E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AEAA-52C3-4D19-B35B-6CAAAA1B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AG du Pôle Accélérateurs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6E61-FC61-45AA-A9CD-0A32DFEA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2D6-C7BF-42C9-9898-12C05C55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0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sha.abukeshek@ijclab.in2p3.fr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hyperlink" Target="https://madx.web.cern.ch/madx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0.png"/><Relationship Id="rId5" Type="http://schemas.openxmlformats.org/officeDocument/2006/relationships/image" Target="../media/image54.png"/><Relationship Id="rId10" Type="http://schemas.openxmlformats.org/officeDocument/2006/relationships/image" Target="../media/image380.png"/><Relationship Id="rId4" Type="http://schemas.openxmlformats.org/officeDocument/2006/relationships/image" Target="../media/image320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5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90.png"/><Relationship Id="rId4" Type="http://schemas.openxmlformats.org/officeDocument/2006/relationships/image" Target="../media/image18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0.png"/><Relationship Id="rId5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E006C54-BB0B-2547-9AE5-CF54732EF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034" y="807636"/>
            <a:ext cx="1911169" cy="11544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AECB7EA-ECC5-4F29-AFF5-A3303A7392E5}"/>
              </a:ext>
            </a:extLst>
          </p:cNvPr>
          <p:cNvSpPr txBox="1"/>
          <p:nvPr/>
        </p:nvSpPr>
        <p:spPr>
          <a:xfrm>
            <a:off x="247426" y="6488668"/>
            <a:ext cx="547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rasha.abukeshek@ijclab.in2p3.fr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575663ED-4D64-4C15-995E-04D42184BAF4}"/>
              </a:ext>
            </a:extLst>
          </p:cNvPr>
          <p:cNvSpPr txBox="1"/>
          <p:nvPr/>
        </p:nvSpPr>
        <p:spPr>
          <a:xfrm>
            <a:off x="1501127" y="914862"/>
            <a:ext cx="9189745" cy="543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Lattice design and beam optics optimization of the PERLE facility</a:t>
            </a: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Assemblée Générale du Pôle Accélérateurs </a:t>
            </a: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December 2023</a:t>
            </a: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Presented by</a:t>
            </a: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en-GB" sz="2716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Rasha ABUKESHEK</a:t>
            </a: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 the direction of</a:t>
            </a:r>
          </a:p>
          <a:p>
            <a:pPr marL="0" marR="0" lvl="0" indent="0" algn="ctr" defTabSz="1034826" rtl="0" eaLnBrk="1" fontAlgn="auto" latinLnBrk="0" hangingPunct="1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rgbClr val="FF6700"/>
              </a:buClr>
              <a:buSzTx/>
              <a:buFontTx/>
              <a:buNone/>
              <a:tabLst/>
              <a:defRPr/>
            </a:pPr>
            <a:r>
              <a:rPr kumimoji="0" lang="en-GB" sz="2716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Achille STOCCHI &amp; Hadil ABUALROB </a:t>
            </a:r>
          </a:p>
        </p:txBody>
      </p:sp>
    </p:spTree>
    <p:extLst>
      <p:ext uri="{BB962C8B-B14F-4D97-AF65-F5344CB8AC3E}">
        <p14:creationId xmlns:p14="http://schemas.microsoft.com/office/powerpoint/2010/main" val="397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E0AB-3291-4A3B-B577-55CF2AD6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Quadrupole Magnets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0DE2A-4E7E-452A-B573-0D13ED1D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66BA-11CD-4363-8B30-9B76C50E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14D12-0176-4066-AFF3-5F5025AE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8F790-53F7-4E8E-948C-D9CAACCD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978" y="756170"/>
            <a:ext cx="2184731" cy="4641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Arcs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0">
                <a:extLst>
                  <a:ext uri="{FF2B5EF4-FFF2-40B4-BE49-F238E27FC236}">
                    <a16:creationId xmlns:a16="http://schemas.microsoft.com/office/drawing/2014/main" id="{936F027E-D223-4A3D-BA90-D82F03AE5C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04024"/>
                  </p:ext>
                </p:extLst>
              </p:nvPr>
            </p:nvGraphicFramePr>
            <p:xfrm>
              <a:off x="3325189" y="2064151"/>
              <a:ext cx="3740328" cy="3147237"/>
            </p:xfrm>
            <a:graphic>
              <a:graphicData uri="http://schemas.openxmlformats.org/drawingml/2006/table">
                <a:tbl>
                  <a:tblPr firstRow="1" bandRow="1">
                    <a:gradFill rotWithShape="1">
                      <a:gsLst>
                        <a:gs pos="0">
                          <a:srgbClr val="A5A5A5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A5A5A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A5A5A5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effectLst/>
                  </a:tblPr>
                  <a:tblGrid>
                    <a:gridCol w="1983898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756430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5381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Arcs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332783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35034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Yoke thickness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35728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332783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Aperture radius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36464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Pole width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43402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NI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 coil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1750.7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A.turn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783077"/>
                      </a:ext>
                    </a:extLst>
                  </a:tr>
                  <a:tr h="367689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Current density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2.882 </a:t>
                          </a:r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399934"/>
                      </a:ext>
                    </a:extLst>
                  </a:tr>
                  <a:tr h="367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Gradient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34.15 T/m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902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0">
                <a:extLst>
                  <a:ext uri="{FF2B5EF4-FFF2-40B4-BE49-F238E27FC236}">
                    <a16:creationId xmlns:a16="http://schemas.microsoft.com/office/drawing/2014/main" id="{936F027E-D223-4A3D-BA90-D82F03AE5C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04024"/>
                  </p:ext>
                </p:extLst>
              </p:nvPr>
            </p:nvGraphicFramePr>
            <p:xfrm>
              <a:off x="3325189" y="2064151"/>
              <a:ext cx="3740328" cy="3147237"/>
            </p:xfrm>
            <a:graphic>
              <a:graphicData uri="http://schemas.openxmlformats.org/drawingml/2006/table">
                <a:tbl>
                  <a:tblPr firstRow="1" bandRow="1">
                    <a:gradFill rotWithShape="1">
                      <a:gsLst>
                        <a:gs pos="0">
                          <a:srgbClr val="A5A5A5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A5A5A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A5A5A5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effectLst/>
                  </a:tblPr>
                  <a:tblGrid>
                    <a:gridCol w="1983898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756430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5381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Arcs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35034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Yoke thickness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35728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Aperture radius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36464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Pole width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43402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NI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 coil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1750.7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A.turn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783077"/>
                      </a:ext>
                    </a:extLst>
                  </a:tr>
                  <a:tr h="367689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Current density 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149" t="-650820" r="-692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399934"/>
                      </a:ext>
                    </a:extLst>
                  </a:tr>
                  <a:tr h="367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Gradient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34.15 T/m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9024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Image 8">
            <a:extLst>
              <a:ext uri="{FF2B5EF4-FFF2-40B4-BE49-F238E27FC236}">
                <a16:creationId xmlns:a16="http://schemas.microsoft.com/office/drawing/2014/main" id="{1C26F11B-E7D5-4A8D-8577-E85FBD545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7" y="1593208"/>
            <a:ext cx="2757002" cy="22557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79CB8F-7DF0-4CEB-A7F4-34BA42BFC863}"/>
              </a:ext>
            </a:extLst>
          </p:cNvPr>
          <p:cNvSpPr txBox="1"/>
          <p:nvPr/>
        </p:nvSpPr>
        <p:spPr>
          <a:xfrm>
            <a:off x="243284" y="1129042"/>
            <a:ext cx="4575190" cy="46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Quadrupole series of 15 cm long was designed.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0130E8-0DA5-412A-A74D-54E687B28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9" y="4058414"/>
            <a:ext cx="2824487" cy="1862069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C0DFA1F-E096-49B8-B153-5083E1188E3B}"/>
              </a:ext>
            </a:extLst>
          </p:cNvPr>
          <p:cNvSpPr txBox="1">
            <a:spLocks/>
          </p:cNvSpPr>
          <p:nvPr/>
        </p:nvSpPr>
        <p:spPr>
          <a:xfrm>
            <a:off x="9313474" y="743761"/>
            <a:ext cx="2113710" cy="488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8707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  <a:defRPr sz="2263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7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1811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810946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1584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328360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1584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845773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3186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0599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98013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Merger Section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E8727-B98B-46C5-BA83-F887E9777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74" y="4090615"/>
            <a:ext cx="3107447" cy="2023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DBA5E1-0145-4604-8A5C-D3934FE76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915" y="2372351"/>
            <a:ext cx="3591406" cy="14765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583B6D-86B0-4FA2-B9E5-E933522DE510}"/>
              </a:ext>
            </a:extLst>
          </p:cNvPr>
          <p:cNvSpPr txBox="1"/>
          <p:nvPr/>
        </p:nvSpPr>
        <p:spPr>
          <a:xfrm>
            <a:off x="8574626" y="1255031"/>
            <a:ext cx="3591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 gradient of 1.2 T/m.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vertical space from the B-com magnet of around 33 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9D4721B-C5D7-48EC-A09F-16A08D2CC7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542402"/>
                  </p:ext>
                </p:extLst>
              </p:nvPr>
            </p:nvGraphicFramePr>
            <p:xfrm>
              <a:off x="7065517" y="2064150"/>
              <a:ext cx="1350256" cy="3147237"/>
            </p:xfrm>
            <a:graphic>
              <a:graphicData uri="http://schemas.openxmlformats.org/drawingml/2006/table">
                <a:tbl>
                  <a:tblPr firstRow="1" bandRow="1">
                    <a:gradFill rotWithShape="1">
                      <a:gsLst>
                        <a:gs pos="0">
                          <a:srgbClr val="A5A5A5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A5A5A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A5A5A5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effectLst/>
                  </a:tblPr>
                  <a:tblGrid>
                    <a:gridCol w="1350256">
                      <a:extLst>
                        <a:ext uri="{9D8B030D-6E8A-4147-A177-3AD203B41FA5}">
                          <a16:colId xmlns:a16="http://schemas.microsoft.com/office/drawing/2014/main" val="3121110377"/>
                        </a:ext>
                      </a:extLst>
                    </a:gridCol>
                  </a:tblGrid>
                  <a:tr h="35381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Merger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856324"/>
                      </a:ext>
                    </a:extLst>
                  </a:tr>
                  <a:tr h="332783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100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846842"/>
                      </a:ext>
                    </a:extLst>
                  </a:tr>
                  <a:tr h="35034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15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672985"/>
                      </a:ext>
                    </a:extLst>
                  </a:tr>
                  <a:tr h="35728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50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7672877"/>
                      </a:ext>
                    </a:extLst>
                  </a:tr>
                  <a:tr h="332783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20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896733"/>
                      </a:ext>
                    </a:extLst>
                  </a:tr>
                  <a:tr h="33646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17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288968"/>
                      </a:ext>
                    </a:extLst>
                  </a:tr>
                  <a:tr h="3434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318.31 </a:t>
                          </a:r>
                          <a:r>
                            <a:rPr lang="en-US" sz="1600" dirty="0" err="1"/>
                            <a:t>A.turn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188369"/>
                      </a:ext>
                    </a:extLst>
                  </a:tr>
                  <a:tr h="367689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2.62 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743912"/>
                      </a:ext>
                    </a:extLst>
                  </a:tr>
                  <a:tr h="367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T/m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709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9D4721B-C5D7-48EC-A09F-16A08D2CC7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542402"/>
                  </p:ext>
                </p:extLst>
              </p:nvPr>
            </p:nvGraphicFramePr>
            <p:xfrm>
              <a:off x="7065517" y="2064150"/>
              <a:ext cx="1350256" cy="3147237"/>
            </p:xfrm>
            <a:graphic>
              <a:graphicData uri="http://schemas.openxmlformats.org/drawingml/2006/table">
                <a:tbl>
                  <a:tblPr firstRow="1" bandRow="1">
                    <a:gradFill rotWithShape="1">
                      <a:gsLst>
                        <a:gs pos="0">
                          <a:srgbClr val="A5A5A5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A5A5A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A5A5A5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effectLst/>
                  </a:tblPr>
                  <a:tblGrid>
                    <a:gridCol w="1350256">
                      <a:extLst>
                        <a:ext uri="{9D8B030D-6E8A-4147-A177-3AD203B41FA5}">
                          <a16:colId xmlns:a16="http://schemas.microsoft.com/office/drawing/2014/main" val="3121110377"/>
                        </a:ext>
                      </a:extLst>
                    </a:gridCol>
                  </a:tblGrid>
                  <a:tr h="35381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Merger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85632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100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846842"/>
                      </a:ext>
                    </a:extLst>
                  </a:tr>
                  <a:tr h="35034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15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672985"/>
                      </a:ext>
                    </a:extLst>
                  </a:tr>
                  <a:tr h="357281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50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767287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20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896733"/>
                      </a:ext>
                    </a:extLst>
                  </a:tr>
                  <a:tr h="33646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17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288968"/>
                      </a:ext>
                    </a:extLst>
                  </a:tr>
                  <a:tr h="3434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318.31 </a:t>
                          </a:r>
                          <a:r>
                            <a:rPr lang="en-US" sz="1600" dirty="0" err="1"/>
                            <a:t>A.turn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188369"/>
                      </a:ext>
                    </a:extLst>
                  </a:tr>
                  <a:tr h="3676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50" t="-652459" r="-901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743912"/>
                      </a:ext>
                    </a:extLst>
                  </a:tr>
                  <a:tr h="367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T/m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7099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18F0F60-4B31-4848-9A20-7AED08FF4200}"/>
              </a:ext>
            </a:extLst>
          </p:cNvPr>
          <p:cNvSpPr/>
          <p:nvPr/>
        </p:nvSpPr>
        <p:spPr>
          <a:xfrm>
            <a:off x="5642919" y="4852086"/>
            <a:ext cx="1116497" cy="359301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073EC5-5EE3-4C05-8B55-964BF7D6E224}"/>
              </a:ext>
            </a:extLst>
          </p:cNvPr>
          <p:cNvSpPr/>
          <p:nvPr/>
        </p:nvSpPr>
        <p:spPr>
          <a:xfrm>
            <a:off x="7298725" y="4852085"/>
            <a:ext cx="840260" cy="359301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9F486-FE3B-4593-BE19-146D6C2E6ED2}"/>
              </a:ext>
            </a:extLst>
          </p:cNvPr>
          <p:cNvCxnSpPr/>
          <p:nvPr/>
        </p:nvCxnSpPr>
        <p:spPr>
          <a:xfrm flipH="1">
            <a:off x="5535827" y="5211386"/>
            <a:ext cx="659027" cy="415057"/>
          </a:xfrm>
          <a:prstGeom prst="straightConnector1">
            <a:avLst/>
          </a:prstGeom>
          <a:ln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03ADC82-BE2E-4C23-8541-B7979CAC4A5E}"/>
              </a:ext>
            </a:extLst>
          </p:cNvPr>
          <p:cNvSpPr txBox="1"/>
          <p:nvPr/>
        </p:nvSpPr>
        <p:spPr>
          <a:xfrm>
            <a:off x="3610797" y="5565061"/>
            <a:ext cx="256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Max. gradient (250 MeV) = 23 T/m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43237D-E46E-4F8A-A84E-D7278A9FF9FC}"/>
              </a:ext>
            </a:extLst>
          </p:cNvPr>
          <p:cNvCxnSpPr>
            <a:stCxn id="26" idx="2"/>
          </p:cNvCxnSpPr>
          <p:nvPr/>
        </p:nvCxnSpPr>
        <p:spPr>
          <a:xfrm>
            <a:off x="7718855" y="5211386"/>
            <a:ext cx="0" cy="596290"/>
          </a:xfrm>
          <a:prstGeom prst="straightConnector1">
            <a:avLst/>
          </a:prstGeom>
          <a:ln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DF68456-119F-48DA-8C06-FCBEF6946471}"/>
              </a:ext>
            </a:extLst>
          </p:cNvPr>
          <p:cNvSpPr txBox="1"/>
          <p:nvPr/>
        </p:nvSpPr>
        <p:spPr>
          <a:xfrm>
            <a:off x="6838573" y="5693321"/>
            <a:ext cx="188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Twice the required gradient</a:t>
            </a:r>
          </a:p>
        </p:txBody>
      </p:sp>
    </p:spTree>
    <p:extLst>
      <p:ext uri="{BB962C8B-B14F-4D97-AF65-F5344CB8AC3E}">
        <p14:creationId xmlns:p14="http://schemas.microsoft.com/office/powerpoint/2010/main" val="19746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6" grpId="0"/>
      <p:bldP spid="25" grpId="0"/>
      <p:bldP spid="9" grpId="0" animBg="1"/>
      <p:bldP spid="26" grpId="0" animBg="1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1245EA2-C17A-4C9D-A3AF-1259A969B977}"/>
              </a:ext>
            </a:extLst>
          </p:cNvPr>
          <p:cNvGrpSpPr/>
          <p:nvPr/>
        </p:nvGrpSpPr>
        <p:grpSpPr>
          <a:xfrm>
            <a:off x="5381177" y="948153"/>
            <a:ext cx="6594839" cy="5449655"/>
            <a:chOff x="5388006" y="948153"/>
            <a:chExt cx="6594839" cy="54496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5D3356-4EBA-4DBC-8DE2-8E812F3A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006" y="4890849"/>
              <a:ext cx="4755292" cy="149364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4C8522-B83A-4F59-9D38-66250CE80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568" y="948153"/>
              <a:ext cx="4480405" cy="140730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D1CFE-17C7-4243-9385-E59BC58B3917}"/>
                </a:ext>
              </a:extLst>
            </p:cNvPr>
            <p:cNvGrpSpPr/>
            <p:nvPr/>
          </p:nvGrpSpPr>
          <p:grpSpPr>
            <a:xfrm>
              <a:off x="10015802" y="2045249"/>
              <a:ext cx="1967043" cy="4352559"/>
              <a:chOff x="9963591" y="1092042"/>
              <a:chExt cx="1902740" cy="418675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7BCB072-37EE-4170-83B5-9C5F3396B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875280" y="2287744"/>
                <a:ext cx="4186753" cy="1795349"/>
              </a:xfrm>
              <a:prstGeom prst="rect">
                <a:avLst/>
              </a:prstGeom>
            </p:spPr>
          </p:pic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59A04BC-A313-49FA-9D22-ECA77318A746}"/>
                  </a:ext>
                </a:extLst>
              </p:cNvPr>
              <p:cNvSpPr/>
              <p:nvPr/>
            </p:nvSpPr>
            <p:spPr>
              <a:xfrm>
                <a:off x="9963591" y="1517756"/>
                <a:ext cx="1589629" cy="3402227"/>
              </a:xfrm>
              <a:custGeom>
                <a:avLst/>
                <a:gdLst>
                  <a:gd name="connsiteX0" fmla="*/ 156818 w 1557251"/>
                  <a:gd name="connsiteY0" fmla="*/ 0 h 3402227"/>
                  <a:gd name="connsiteX1" fmla="*/ 156818 w 1557251"/>
                  <a:gd name="connsiteY1" fmla="*/ 0 h 3402227"/>
                  <a:gd name="connsiteX2" fmla="*/ 230959 w 1557251"/>
                  <a:gd name="connsiteY2" fmla="*/ 8238 h 3402227"/>
                  <a:gd name="connsiteX3" fmla="*/ 255672 w 1557251"/>
                  <a:gd name="connsiteY3" fmla="*/ 24713 h 3402227"/>
                  <a:gd name="connsiteX4" fmla="*/ 288624 w 1557251"/>
                  <a:gd name="connsiteY4" fmla="*/ 32951 h 3402227"/>
                  <a:gd name="connsiteX5" fmla="*/ 445143 w 1557251"/>
                  <a:gd name="connsiteY5" fmla="*/ 74140 h 3402227"/>
                  <a:gd name="connsiteX6" fmla="*/ 494570 w 1557251"/>
                  <a:gd name="connsiteY6" fmla="*/ 98854 h 3402227"/>
                  <a:gd name="connsiteX7" fmla="*/ 519283 w 1557251"/>
                  <a:gd name="connsiteY7" fmla="*/ 107092 h 3402227"/>
                  <a:gd name="connsiteX8" fmla="*/ 560472 w 1557251"/>
                  <a:gd name="connsiteY8" fmla="*/ 131805 h 3402227"/>
                  <a:gd name="connsiteX9" fmla="*/ 593424 w 1557251"/>
                  <a:gd name="connsiteY9" fmla="*/ 156519 h 3402227"/>
                  <a:gd name="connsiteX10" fmla="*/ 634613 w 1557251"/>
                  <a:gd name="connsiteY10" fmla="*/ 164756 h 3402227"/>
                  <a:gd name="connsiteX11" fmla="*/ 708754 w 1557251"/>
                  <a:gd name="connsiteY11" fmla="*/ 205946 h 3402227"/>
                  <a:gd name="connsiteX12" fmla="*/ 741705 w 1557251"/>
                  <a:gd name="connsiteY12" fmla="*/ 238897 h 3402227"/>
                  <a:gd name="connsiteX13" fmla="*/ 782894 w 1557251"/>
                  <a:gd name="connsiteY13" fmla="*/ 313038 h 3402227"/>
                  <a:gd name="connsiteX14" fmla="*/ 807608 w 1557251"/>
                  <a:gd name="connsiteY14" fmla="*/ 345989 h 3402227"/>
                  <a:gd name="connsiteX15" fmla="*/ 848797 w 1557251"/>
                  <a:gd name="connsiteY15" fmla="*/ 354227 h 3402227"/>
                  <a:gd name="connsiteX16" fmla="*/ 931175 w 1557251"/>
                  <a:gd name="connsiteY16" fmla="*/ 395416 h 3402227"/>
                  <a:gd name="connsiteX17" fmla="*/ 964126 w 1557251"/>
                  <a:gd name="connsiteY17" fmla="*/ 428367 h 3402227"/>
                  <a:gd name="connsiteX18" fmla="*/ 988840 w 1557251"/>
                  <a:gd name="connsiteY18" fmla="*/ 436605 h 3402227"/>
                  <a:gd name="connsiteX19" fmla="*/ 1005316 w 1557251"/>
                  <a:gd name="connsiteY19" fmla="*/ 461319 h 3402227"/>
                  <a:gd name="connsiteX20" fmla="*/ 1038267 w 1557251"/>
                  <a:gd name="connsiteY20" fmla="*/ 469556 h 3402227"/>
                  <a:gd name="connsiteX21" fmla="*/ 1062981 w 1557251"/>
                  <a:gd name="connsiteY21" fmla="*/ 477794 h 3402227"/>
                  <a:gd name="connsiteX22" fmla="*/ 1153597 w 1557251"/>
                  <a:gd name="connsiteY22" fmla="*/ 502508 h 3402227"/>
                  <a:gd name="connsiteX23" fmla="*/ 1260689 w 1557251"/>
                  <a:gd name="connsiteY23" fmla="*/ 576648 h 3402227"/>
                  <a:gd name="connsiteX24" fmla="*/ 1268926 w 1557251"/>
                  <a:gd name="connsiteY24" fmla="*/ 601362 h 3402227"/>
                  <a:gd name="connsiteX25" fmla="*/ 1301878 w 1557251"/>
                  <a:gd name="connsiteY25" fmla="*/ 650789 h 3402227"/>
                  <a:gd name="connsiteX26" fmla="*/ 1326591 w 1557251"/>
                  <a:gd name="connsiteY26" fmla="*/ 700216 h 3402227"/>
                  <a:gd name="connsiteX27" fmla="*/ 1343067 w 1557251"/>
                  <a:gd name="connsiteY27" fmla="*/ 741405 h 3402227"/>
                  <a:gd name="connsiteX28" fmla="*/ 1351305 w 1557251"/>
                  <a:gd name="connsiteY28" fmla="*/ 774356 h 3402227"/>
                  <a:gd name="connsiteX29" fmla="*/ 1376018 w 1557251"/>
                  <a:gd name="connsiteY29" fmla="*/ 807308 h 3402227"/>
                  <a:gd name="connsiteX30" fmla="*/ 1408970 w 1557251"/>
                  <a:gd name="connsiteY30" fmla="*/ 864973 h 3402227"/>
                  <a:gd name="connsiteX31" fmla="*/ 1433683 w 1557251"/>
                  <a:gd name="connsiteY31" fmla="*/ 972065 h 3402227"/>
                  <a:gd name="connsiteX32" fmla="*/ 1458397 w 1557251"/>
                  <a:gd name="connsiteY32" fmla="*/ 988540 h 3402227"/>
                  <a:gd name="connsiteX33" fmla="*/ 1499586 w 1557251"/>
                  <a:gd name="connsiteY33" fmla="*/ 1046205 h 3402227"/>
                  <a:gd name="connsiteX34" fmla="*/ 1532537 w 1557251"/>
                  <a:gd name="connsiteY34" fmla="*/ 1095632 h 3402227"/>
                  <a:gd name="connsiteX35" fmla="*/ 1540775 w 1557251"/>
                  <a:gd name="connsiteY35" fmla="*/ 1128583 h 3402227"/>
                  <a:gd name="connsiteX36" fmla="*/ 1557251 w 1557251"/>
                  <a:gd name="connsiteY36" fmla="*/ 1153297 h 3402227"/>
                  <a:gd name="connsiteX37" fmla="*/ 1540775 w 1557251"/>
                  <a:gd name="connsiteY37" fmla="*/ 1466335 h 3402227"/>
                  <a:gd name="connsiteX38" fmla="*/ 1532537 w 1557251"/>
                  <a:gd name="connsiteY38" fmla="*/ 1507524 h 3402227"/>
                  <a:gd name="connsiteX39" fmla="*/ 1516062 w 1557251"/>
                  <a:gd name="connsiteY39" fmla="*/ 1532238 h 3402227"/>
                  <a:gd name="connsiteX40" fmla="*/ 1499586 w 1557251"/>
                  <a:gd name="connsiteY40" fmla="*/ 1886465 h 3402227"/>
                  <a:gd name="connsiteX41" fmla="*/ 1491348 w 1557251"/>
                  <a:gd name="connsiteY41" fmla="*/ 1919416 h 3402227"/>
                  <a:gd name="connsiteX42" fmla="*/ 1499586 w 1557251"/>
                  <a:gd name="connsiteY42" fmla="*/ 2100648 h 3402227"/>
                  <a:gd name="connsiteX43" fmla="*/ 1507824 w 1557251"/>
                  <a:gd name="connsiteY43" fmla="*/ 2125362 h 3402227"/>
                  <a:gd name="connsiteX44" fmla="*/ 1524299 w 1557251"/>
                  <a:gd name="connsiteY44" fmla="*/ 2207740 h 3402227"/>
                  <a:gd name="connsiteX45" fmla="*/ 1532537 w 1557251"/>
                  <a:gd name="connsiteY45" fmla="*/ 2281881 h 3402227"/>
                  <a:gd name="connsiteX46" fmla="*/ 1549013 w 1557251"/>
                  <a:gd name="connsiteY46" fmla="*/ 2331308 h 3402227"/>
                  <a:gd name="connsiteX47" fmla="*/ 1532537 w 1557251"/>
                  <a:gd name="connsiteY47" fmla="*/ 2397211 h 3402227"/>
                  <a:gd name="connsiteX48" fmla="*/ 1507824 w 1557251"/>
                  <a:gd name="connsiteY48" fmla="*/ 2438400 h 3402227"/>
                  <a:gd name="connsiteX49" fmla="*/ 1458397 w 1557251"/>
                  <a:gd name="connsiteY49" fmla="*/ 2504302 h 3402227"/>
                  <a:gd name="connsiteX50" fmla="*/ 1450159 w 1557251"/>
                  <a:gd name="connsiteY50" fmla="*/ 2529016 h 3402227"/>
                  <a:gd name="connsiteX51" fmla="*/ 1425445 w 1557251"/>
                  <a:gd name="connsiteY51" fmla="*/ 2553729 h 3402227"/>
                  <a:gd name="connsiteX52" fmla="*/ 1400732 w 1557251"/>
                  <a:gd name="connsiteY52" fmla="*/ 2644346 h 3402227"/>
                  <a:gd name="connsiteX53" fmla="*/ 1343067 w 1557251"/>
                  <a:gd name="connsiteY53" fmla="*/ 2685535 h 3402227"/>
                  <a:gd name="connsiteX54" fmla="*/ 1285402 w 1557251"/>
                  <a:gd name="connsiteY54" fmla="*/ 2726724 h 3402227"/>
                  <a:gd name="connsiteX55" fmla="*/ 1260689 w 1557251"/>
                  <a:gd name="connsiteY55" fmla="*/ 2734962 h 3402227"/>
                  <a:gd name="connsiteX56" fmla="*/ 1244213 w 1557251"/>
                  <a:gd name="connsiteY56" fmla="*/ 2759675 h 3402227"/>
                  <a:gd name="connsiteX57" fmla="*/ 1219499 w 1557251"/>
                  <a:gd name="connsiteY57" fmla="*/ 2800865 h 3402227"/>
                  <a:gd name="connsiteX58" fmla="*/ 1194786 w 1557251"/>
                  <a:gd name="connsiteY58" fmla="*/ 2817340 h 3402227"/>
                  <a:gd name="connsiteX59" fmla="*/ 1170072 w 1557251"/>
                  <a:gd name="connsiteY59" fmla="*/ 2875005 h 3402227"/>
                  <a:gd name="connsiteX60" fmla="*/ 1137121 w 1557251"/>
                  <a:gd name="connsiteY60" fmla="*/ 2899719 h 3402227"/>
                  <a:gd name="connsiteX61" fmla="*/ 1128883 w 1557251"/>
                  <a:gd name="connsiteY61" fmla="*/ 2924432 h 3402227"/>
                  <a:gd name="connsiteX62" fmla="*/ 1079456 w 1557251"/>
                  <a:gd name="connsiteY62" fmla="*/ 2965621 h 3402227"/>
                  <a:gd name="connsiteX63" fmla="*/ 1054743 w 1557251"/>
                  <a:gd name="connsiteY63" fmla="*/ 2990335 h 3402227"/>
                  <a:gd name="connsiteX64" fmla="*/ 1005316 w 1557251"/>
                  <a:gd name="connsiteY64" fmla="*/ 2998573 h 3402227"/>
                  <a:gd name="connsiteX65" fmla="*/ 980602 w 1557251"/>
                  <a:gd name="connsiteY65" fmla="*/ 3015048 h 3402227"/>
                  <a:gd name="connsiteX66" fmla="*/ 939413 w 1557251"/>
                  <a:gd name="connsiteY66" fmla="*/ 3023286 h 3402227"/>
                  <a:gd name="connsiteX67" fmla="*/ 651089 w 1557251"/>
                  <a:gd name="connsiteY67" fmla="*/ 3031524 h 3402227"/>
                  <a:gd name="connsiteX68" fmla="*/ 618137 w 1557251"/>
                  <a:gd name="connsiteY68" fmla="*/ 3056238 h 3402227"/>
                  <a:gd name="connsiteX69" fmla="*/ 585186 w 1557251"/>
                  <a:gd name="connsiteY69" fmla="*/ 3072713 h 3402227"/>
                  <a:gd name="connsiteX70" fmla="*/ 560472 w 1557251"/>
                  <a:gd name="connsiteY70" fmla="*/ 3097427 h 3402227"/>
                  <a:gd name="connsiteX71" fmla="*/ 403954 w 1557251"/>
                  <a:gd name="connsiteY71" fmla="*/ 3237470 h 3402227"/>
                  <a:gd name="connsiteX72" fmla="*/ 346289 w 1557251"/>
                  <a:gd name="connsiteY72" fmla="*/ 3278659 h 3402227"/>
                  <a:gd name="connsiteX73" fmla="*/ 296862 w 1557251"/>
                  <a:gd name="connsiteY73" fmla="*/ 3352800 h 3402227"/>
                  <a:gd name="connsiteX74" fmla="*/ 263910 w 1557251"/>
                  <a:gd name="connsiteY74" fmla="*/ 3393989 h 3402227"/>
                  <a:gd name="connsiteX75" fmla="*/ 214483 w 1557251"/>
                  <a:gd name="connsiteY75" fmla="*/ 3402227 h 3402227"/>
                  <a:gd name="connsiteX76" fmla="*/ 132105 w 1557251"/>
                  <a:gd name="connsiteY76" fmla="*/ 3393989 h 3402227"/>
                  <a:gd name="connsiteX77" fmla="*/ 123867 w 1557251"/>
                  <a:gd name="connsiteY77" fmla="*/ 3352800 h 3402227"/>
                  <a:gd name="connsiteX78" fmla="*/ 107391 w 1557251"/>
                  <a:gd name="connsiteY78" fmla="*/ 3295135 h 3402227"/>
                  <a:gd name="connsiteX79" fmla="*/ 66202 w 1557251"/>
                  <a:gd name="connsiteY79" fmla="*/ 2998573 h 3402227"/>
                  <a:gd name="connsiteX80" fmla="*/ 41489 w 1557251"/>
                  <a:gd name="connsiteY80" fmla="*/ 2940908 h 3402227"/>
                  <a:gd name="connsiteX81" fmla="*/ 33251 w 1557251"/>
                  <a:gd name="connsiteY81" fmla="*/ 2907956 h 3402227"/>
                  <a:gd name="connsiteX82" fmla="*/ 25013 w 1557251"/>
                  <a:gd name="connsiteY82" fmla="*/ 2314832 h 3402227"/>
                  <a:gd name="connsiteX83" fmla="*/ 8537 w 1557251"/>
                  <a:gd name="connsiteY83" fmla="*/ 2224216 h 3402227"/>
                  <a:gd name="connsiteX84" fmla="*/ 16775 w 1557251"/>
                  <a:gd name="connsiteY84" fmla="*/ 1779373 h 3402227"/>
                  <a:gd name="connsiteX85" fmla="*/ 66202 w 1557251"/>
                  <a:gd name="connsiteY85" fmla="*/ 1589902 h 3402227"/>
                  <a:gd name="connsiteX86" fmla="*/ 107391 w 1557251"/>
                  <a:gd name="connsiteY86" fmla="*/ 1334529 h 3402227"/>
                  <a:gd name="connsiteX87" fmla="*/ 90916 w 1557251"/>
                  <a:gd name="connsiteY87" fmla="*/ 955589 h 3402227"/>
                  <a:gd name="connsiteX88" fmla="*/ 74440 w 1557251"/>
                  <a:gd name="connsiteY88" fmla="*/ 889686 h 3402227"/>
                  <a:gd name="connsiteX89" fmla="*/ 66202 w 1557251"/>
                  <a:gd name="connsiteY89" fmla="*/ 815546 h 3402227"/>
                  <a:gd name="connsiteX90" fmla="*/ 57964 w 1557251"/>
                  <a:gd name="connsiteY90" fmla="*/ 222421 h 3402227"/>
                  <a:gd name="connsiteX91" fmla="*/ 74440 w 1557251"/>
                  <a:gd name="connsiteY91" fmla="*/ 197708 h 3402227"/>
                  <a:gd name="connsiteX92" fmla="*/ 99154 w 1557251"/>
                  <a:gd name="connsiteY92" fmla="*/ 131805 h 3402227"/>
                  <a:gd name="connsiteX93" fmla="*/ 107391 w 1557251"/>
                  <a:gd name="connsiteY93" fmla="*/ 57665 h 3402227"/>
                  <a:gd name="connsiteX94" fmla="*/ 156818 w 1557251"/>
                  <a:gd name="connsiteY94" fmla="*/ 0 h 340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57251" h="3402227">
                    <a:moveTo>
                      <a:pt x="156818" y="0"/>
                    </a:moveTo>
                    <a:lnTo>
                      <a:pt x="156818" y="0"/>
                    </a:lnTo>
                    <a:cubicBezTo>
                      <a:pt x="181532" y="2746"/>
                      <a:pt x="206836" y="2207"/>
                      <a:pt x="230959" y="8238"/>
                    </a:cubicBezTo>
                    <a:cubicBezTo>
                      <a:pt x="240564" y="10639"/>
                      <a:pt x="246572" y="20813"/>
                      <a:pt x="255672" y="24713"/>
                    </a:cubicBezTo>
                    <a:cubicBezTo>
                      <a:pt x="266079" y="29173"/>
                      <a:pt x="277962" y="29143"/>
                      <a:pt x="288624" y="32951"/>
                    </a:cubicBezTo>
                    <a:cubicBezTo>
                      <a:pt x="412461" y="77178"/>
                      <a:pt x="326162" y="60920"/>
                      <a:pt x="445143" y="74140"/>
                    </a:cubicBezTo>
                    <a:cubicBezTo>
                      <a:pt x="461619" y="82378"/>
                      <a:pt x="477737" y="91373"/>
                      <a:pt x="494570" y="98854"/>
                    </a:cubicBezTo>
                    <a:cubicBezTo>
                      <a:pt x="502505" y="102381"/>
                      <a:pt x="511516" y="103209"/>
                      <a:pt x="519283" y="107092"/>
                    </a:cubicBezTo>
                    <a:cubicBezTo>
                      <a:pt x="533604" y="114252"/>
                      <a:pt x="547150" y="122924"/>
                      <a:pt x="560472" y="131805"/>
                    </a:cubicBezTo>
                    <a:cubicBezTo>
                      <a:pt x="571896" y="139421"/>
                      <a:pt x="580877" y="150943"/>
                      <a:pt x="593424" y="156519"/>
                    </a:cubicBezTo>
                    <a:cubicBezTo>
                      <a:pt x="606219" y="162205"/>
                      <a:pt x="620883" y="162010"/>
                      <a:pt x="634613" y="164756"/>
                    </a:cubicBezTo>
                    <a:cubicBezTo>
                      <a:pt x="656497" y="175699"/>
                      <a:pt x="690136" y="191466"/>
                      <a:pt x="708754" y="205946"/>
                    </a:cubicBezTo>
                    <a:cubicBezTo>
                      <a:pt x="721015" y="215482"/>
                      <a:pt x="730721" y="227913"/>
                      <a:pt x="741705" y="238897"/>
                    </a:cubicBezTo>
                    <a:cubicBezTo>
                      <a:pt x="754420" y="302469"/>
                      <a:pt x="738456" y="262251"/>
                      <a:pt x="782894" y="313038"/>
                    </a:cubicBezTo>
                    <a:cubicBezTo>
                      <a:pt x="791935" y="323371"/>
                      <a:pt x="795965" y="338712"/>
                      <a:pt x="807608" y="345989"/>
                    </a:cubicBezTo>
                    <a:cubicBezTo>
                      <a:pt x="819481" y="353410"/>
                      <a:pt x="835067" y="351481"/>
                      <a:pt x="848797" y="354227"/>
                    </a:cubicBezTo>
                    <a:cubicBezTo>
                      <a:pt x="907644" y="393458"/>
                      <a:pt x="879014" y="382375"/>
                      <a:pt x="931175" y="395416"/>
                    </a:cubicBezTo>
                    <a:cubicBezTo>
                      <a:pt x="942159" y="406400"/>
                      <a:pt x="951486" y="419339"/>
                      <a:pt x="964126" y="428367"/>
                    </a:cubicBezTo>
                    <a:cubicBezTo>
                      <a:pt x="971192" y="433414"/>
                      <a:pt x="982059" y="431180"/>
                      <a:pt x="988840" y="436605"/>
                    </a:cubicBezTo>
                    <a:cubicBezTo>
                      <a:pt x="996571" y="442790"/>
                      <a:pt x="997078" y="455827"/>
                      <a:pt x="1005316" y="461319"/>
                    </a:cubicBezTo>
                    <a:cubicBezTo>
                      <a:pt x="1014736" y="467599"/>
                      <a:pt x="1027381" y="466446"/>
                      <a:pt x="1038267" y="469556"/>
                    </a:cubicBezTo>
                    <a:cubicBezTo>
                      <a:pt x="1046617" y="471941"/>
                      <a:pt x="1054603" y="475509"/>
                      <a:pt x="1062981" y="477794"/>
                    </a:cubicBezTo>
                    <a:cubicBezTo>
                      <a:pt x="1165181" y="505667"/>
                      <a:pt x="1096712" y="483546"/>
                      <a:pt x="1153597" y="502508"/>
                    </a:cubicBezTo>
                    <a:cubicBezTo>
                      <a:pt x="1232308" y="561542"/>
                      <a:pt x="1195953" y="537808"/>
                      <a:pt x="1260689" y="576648"/>
                    </a:cubicBezTo>
                    <a:cubicBezTo>
                      <a:pt x="1263435" y="584886"/>
                      <a:pt x="1264709" y="593771"/>
                      <a:pt x="1268926" y="601362"/>
                    </a:cubicBezTo>
                    <a:cubicBezTo>
                      <a:pt x="1278542" y="618672"/>
                      <a:pt x="1295616" y="632004"/>
                      <a:pt x="1301878" y="650789"/>
                    </a:cubicBezTo>
                    <a:cubicBezTo>
                      <a:pt x="1322584" y="712904"/>
                      <a:pt x="1294654" y="636340"/>
                      <a:pt x="1326591" y="700216"/>
                    </a:cubicBezTo>
                    <a:cubicBezTo>
                      <a:pt x="1333204" y="713442"/>
                      <a:pt x="1338391" y="727377"/>
                      <a:pt x="1343067" y="741405"/>
                    </a:cubicBezTo>
                    <a:cubicBezTo>
                      <a:pt x="1346647" y="752146"/>
                      <a:pt x="1346242" y="764230"/>
                      <a:pt x="1351305" y="774356"/>
                    </a:cubicBezTo>
                    <a:cubicBezTo>
                      <a:pt x="1357445" y="786636"/>
                      <a:pt x="1368038" y="796136"/>
                      <a:pt x="1376018" y="807308"/>
                    </a:cubicBezTo>
                    <a:cubicBezTo>
                      <a:pt x="1395427" y="834481"/>
                      <a:pt x="1392877" y="832788"/>
                      <a:pt x="1408970" y="864973"/>
                    </a:cubicBezTo>
                    <a:cubicBezTo>
                      <a:pt x="1413271" y="907979"/>
                      <a:pt x="1403667" y="942049"/>
                      <a:pt x="1433683" y="972065"/>
                    </a:cubicBezTo>
                    <a:cubicBezTo>
                      <a:pt x="1440684" y="979066"/>
                      <a:pt x="1450159" y="983048"/>
                      <a:pt x="1458397" y="988540"/>
                    </a:cubicBezTo>
                    <a:cubicBezTo>
                      <a:pt x="1494162" y="1060075"/>
                      <a:pt x="1452830" y="986091"/>
                      <a:pt x="1499586" y="1046205"/>
                    </a:cubicBezTo>
                    <a:cubicBezTo>
                      <a:pt x="1511743" y="1061835"/>
                      <a:pt x="1532537" y="1095632"/>
                      <a:pt x="1532537" y="1095632"/>
                    </a:cubicBezTo>
                    <a:cubicBezTo>
                      <a:pt x="1535283" y="1106616"/>
                      <a:pt x="1536315" y="1118177"/>
                      <a:pt x="1540775" y="1128583"/>
                    </a:cubicBezTo>
                    <a:cubicBezTo>
                      <a:pt x="1544675" y="1137683"/>
                      <a:pt x="1557251" y="1143396"/>
                      <a:pt x="1557251" y="1153297"/>
                    </a:cubicBezTo>
                    <a:cubicBezTo>
                      <a:pt x="1557251" y="1257787"/>
                      <a:pt x="1548047" y="1362098"/>
                      <a:pt x="1540775" y="1466335"/>
                    </a:cubicBezTo>
                    <a:cubicBezTo>
                      <a:pt x="1539800" y="1480303"/>
                      <a:pt x="1537453" y="1494414"/>
                      <a:pt x="1532537" y="1507524"/>
                    </a:cubicBezTo>
                    <a:cubicBezTo>
                      <a:pt x="1529061" y="1516794"/>
                      <a:pt x="1521554" y="1524000"/>
                      <a:pt x="1516062" y="1532238"/>
                    </a:cubicBezTo>
                    <a:cubicBezTo>
                      <a:pt x="1510570" y="1650314"/>
                      <a:pt x="1507116" y="1768502"/>
                      <a:pt x="1499586" y="1886465"/>
                    </a:cubicBezTo>
                    <a:cubicBezTo>
                      <a:pt x="1498865" y="1897764"/>
                      <a:pt x="1491348" y="1908094"/>
                      <a:pt x="1491348" y="1919416"/>
                    </a:cubicBezTo>
                    <a:cubicBezTo>
                      <a:pt x="1491348" y="1979889"/>
                      <a:pt x="1494763" y="2040368"/>
                      <a:pt x="1499586" y="2100648"/>
                    </a:cubicBezTo>
                    <a:cubicBezTo>
                      <a:pt x="1500278" y="2109304"/>
                      <a:pt x="1505940" y="2116885"/>
                      <a:pt x="1507824" y="2125362"/>
                    </a:cubicBezTo>
                    <a:cubicBezTo>
                      <a:pt x="1548246" y="2307257"/>
                      <a:pt x="1491458" y="2076364"/>
                      <a:pt x="1524299" y="2207740"/>
                    </a:cubicBezTo>
                    <a:cubicBezTo>
                      <a:pt x="1527045" y="2232454"/>
                      <a:pt x="1527660" y="2257498"/>
                      <a:pt x="1532537" y="2281881"/>
                    </a:cubicBezTo>
                    <a:cubicBezTo>
                      <a:pt x="1535943" y="2298911"/>
                      <a:pt x="1549013" y="2331308"/>
                      <a:pt x="1549013" y="2331308"/>
                    </a:cubicBezTo>
                    <a:cubicBezTo>
                      <a:pt x="1543521" y="2353276"/>
                      <a:pt x="1540666" y="2376077"/>
                      <a:pt x="1532537" y="2397211"/>
                    </a:cubicBezTo>
                    <a:cubicBezTo>
                      <a:pt x="1526789" y="2412155"/>
                      <a:pt x="1516310" y="2424822"/>
                      <a:pt x="1507824" y="2438400"/>
                    </a:cubicBezTo>
                    <a:cubicBezTo>
                      <a:pt x="1489093" y="2468369"/>
                      <a:pt x="1484217" y="2472027"/>
                      <a:pt x="1458397" y="2504302"/>
                    </a:cubicBezTo>
                    <a:cubicBezTo>
                      <a:pt x="1455651" y="2512540"/>
                      <a:pt x="1454976" y="2521791"/>
                      <a:pt x="1450159" y="2529016"/>
                    </a:cubicBezTo>
                    <a:cubicBezTo>
                      <a:pt x="1443697" y="2538709"/>
                      <a:pt x="1429772" y="2542912"/>
                      <a:pt x="1425445" y="2553729"/>
                    </a:cubicBezTo>
                    <a:cubicBezTo>
                      <a:pt x="1406668" y="2600672"/>
                      <a:pt x="1431460" y="2608497"/>
                      <a:pt x="1400732" y="2644346"/>
                    </a:cubicBezTo>
                    <a:cubicBezTo>
                      <a:pt x="1392231" y="2654264"/>
                      <a:pt x="1355861" y="2676397"/>
                      <a:pt x="1343067" y="2685535"/>
                    </a:cubicBezTo>
                    <a:cubicBezTo>
                      <a:pt x="1334360" y="2691754"/>
                      <a:pt x="1298345" y="2720253"/>
                      <a:pt x="1285402" y="2726724"/>
                    </a:cubicBezTo>
                    <a:cubicBezTo>
                      <a:pt x="1277635" y="2730607"/>
                      <a:pt x="1268927" y="2732216"/>
                      <a:pt x="1260689" y="2734962"/>
                    </a:cubicBezTo>
                    <a:cubicBezTo>
                      <a:pt x="1255197" y="2743200"/>
                      <a:pt x="1249460" y="2751279"/>
                      <a:pt x="1244213" y="2759675"/>
                    </a:cubicBezTo>
                    <a:cubicBezTo>
                      <a:pt x="1235727" y="2773253"/>
                      <a:pt x="1229919" y="2788708"/>
                      <a:pt x="1219499" y="2800865"/>
                    </a:cubicBezTo>
                    <a:cubicBezTo>
                      <a:pt x="1213056" y="2808382"/>
                      <a:pt x="1203024" y="2811848"/>
                      <a:pt x="1194786" y="2817340"/>
                    </a:cubicBezTo>
                    <a:cubicBezTo>
                      <a:pt x="1189208" y="2834074"/>
                      <a:pt x="1181178" y="2862048"/>
                      <a:pt x="1170072" y="2875005"/>
                    </a:cubicBezTo>
                    <a:cubicBezTo>
                      <a:pt x="1161137" y="2885429"/>
                      <a:pt x="1148105" y="2891481"/>
                      <a:pt x="1137121" y="2899719"/>
                    </a:cubicBezTo>
                    <a:cubicBezTo>
                      <a:pt x="1134375" y="2907957"/>
                      <a:pt x="1133700" y="2917207"/>
                      <a:pt x="1128883" y="2924432"/>
                    </a:cubicBezTo>
                    <a:cubicBezTo>
                      <a:pt x="1110829" y="2951513"/>
                      <a:pt x="1102255" y="2946622"/>
                      <a:pt x="1079456" y="2965621"/>
                    </a:cubicBezTo>
                    <a:cubicBezTo>
                      <a:pt x="1070506" y="2973079"/>
                      <a:pt x="1065389" y="2985603"/>
                      <a:pt x="1054743" y="2990335"/>
                    </a:cubicBezTo>
                    <a:cubicBezTo>
                      <a:pt x="1039480" y="2997119"/>
                      <a:pt x="1021792" y="2995827"/>
                      <a:pt x="1005316" y="2998573"/>
                    </a:cubicBezTo>
                    <a:cubicBezTo>
                      <a:pt x="997078" y="3004065"/>
                      <a:pt x="989872" y="3011572"/>
                      <a:pt x="980602" y="3015048"/>
                    </a:cubicBezTo>
                    <a:cubicBezTo>
                      <a:pt x="967492" y="3019964"/>
                      <a:pt x="953397" y="3022587"/>
                      <a:pt x="939413" y="3023286"/>
                    </a:cubicBezTo>
                    <a:cubicBezTo>
                      <a:pt x="843386" y="3028087"/>
                      <a:pt x="747197" y="3028778"/>
                      <a:pt x="651089" y="3031524"/>
                    </a:cubicBezTo>
                    <a:cubicBezTo>
                      <a:pt x="640105" y="3039762"/>
                      <a:pt x="629780" y="3048961"/>
                      <a:pt x="618137" y="3056238"/>
                    </a:cubicBezTo>
                    <a:cubicBezTo>
                      <a:pt x="607724" y="3062746"/>
                      <a:pt x="595179" y="3065575"/>
                      <a:pt x="585186" y="3072713"/>
                    </a:cubicBezTo>
                    <a:cubicBezTo>
                      <a:pt x="575706" y="3079485"/>
                      <a:pt x="569093" y="3089590"/>
                      <a:pt x="560472" y="3097427"/>
                    </a:cubicBezTo>
                    <a:cubicBezTo>
                      <a:pt x="508670" y="3144519"/>
                      <a:pt x="460922" y="3196779"/>
                      <a:pt x="403954" y="3237470"/>
                    </a:cubicBezTo>
                    <a:cubicBezTo>
                      <a:pt x="384732" y="3251200"/>
                      <a:pt x="363847" y="3262857"/>
                      <a:pt x="346289" y="3278659"/>
                    </a:cubicBezTo>
                    <a:cubicBezTo>
                      <a:pt x="333745" y="3289948"/>
                      <a:pt x="303244" y="3340037"/>
                      <a:pt x="296862" y="3352800"/>
                    </a:cubicBezTo>
                    <a:cubicBezTo>
                      <a:pt x="284275" y="3377975"/>
                      <a:pt x="297238" y="3382879"/>
                      <a:pt x="263910" y="3393989"/>
                    </a:cubicBezTo>
                    <a:cubicBezTo>
                      <a:pt x="248064" y="3399271"/>
                      <a:pt x="230959" y="3399481"/>
                      <a:pt x="214483" y="3402227"/>
                    </a:cubicBezTo>
                    <a:cubicBezTo>
                      <a:pt x="187024" y="3399481"/>
                      <a:pt x="156332" y="3407204"/>
                      <a:pt x="132105" y="3393989"/>
                    </a:cubicBezTo>
                    <a:cubicBezTo>
                      <a:pt x="119813" y="3387284"/>
                      <a:pt x="127263" y="3366384"/>
                      <a:pt x="123867" y="3352800"/>
                    </a:cubicBezTo>
                    <a:cubicBezTo>
                      <a:pt x="119018" y="3333406"/>
                      <a:pt x="112883" y="3314357"/>
                      <a:pt x="107391" y="3295135"/>
                    </a:cubicBezTo>
                    <a:cubicBezTo>
                      <a:pt x="105094" y="3275989"/>
                      <a:pt x="83469" y="3060736"/>
                      <a:pt x="66202" y="2998573"/>
                    </a:cubicBezTo>
                    <a:cubicBezTo>
                      <a:pt x="60605" y="2978423"/>
                      <a:pt x="48636" y="2960561"/>
                      <a:pt x="41489" y="2940908"/>
                    </a:cubicBezTo>
                    <a:cubicBezTo>
                      <a:pt x="37620" y="2930268"/>
                      <a:pt x="35997" y="2918940"/>
                      <a:pt x="33251" y="2907956"/>
                    </a:cubicBezTo>
                    <a:cubicBezTo>
                      <a:pt x="45552" y="2637338"/>
                      <a:pt x="48851" y="2678357"/>
                      <a:pt x="25013" y="2314832"/>
                    </a:cubicBezTo>
                    <a:cubicBezTo>
                      <a:pt x="23004" y="2284197"/>
                      <a:pt x="14029" y="2254421"/>
                      <a:pt x="8537" y="2224216"/>
                    </a:cubicBezTo>
                    <a:cubicBezTo>
                      <a:pt x="1420" y="2053414"/>
                      <a:pt x="-9794" y="1955393"/>
                      <a:pt x="16775" y="1779373"/>
                    </a:cubicBezTo>
                    <a:cubicBezTo>
                      <a:pt x="26517" y="1714833"/>
                      <a:pt x="53174" y="1653859"/>
                      <a:pt x="66202" y="1589902"/>
                    </a:cubicBezTo>
                    <a:cubicBezTo>
                      <a:pt x="83413" y="1505413"/>
                      <a:pt x="93661" y="1419653"/>
                      <a:pt x="107391" y="1334529"/>
                    </a:cubicBezTo>
                    <a:cubicBezTo>
                      <a:pt x="107024" y="1321329"/>
                      <a:pt x="106584" y="1049597"/>
                      <a:pt x="90916" y="955589"/>
                    </a:cubicBezTo>
                    <a:cubicBezTo>
                      <a:pt x="87193" y="933253"/>
                      <a:pt x="79932" y="911654"/>
                      <a:pt x="74440" y="889686"/>
                    </a:cubicBezTo>
                    <a:cubicBezTo>
                      <a:pt x="71694" y="864973"/>
                      <a:pt x="67933" y="840351"/>
                      <a:pt x="66202" y="815546"/>
                    </a:cubicBezTo>
                    <a:cubicBezTo>
                      <a:pt x="49774" y="580078"/>
                      <a:pt x="40371" y="462851"/>
                      <a:pt x="57964" y="222421"/>
                    </a:cubicBezTo>
                    <a:cubicBezTo>
                      <a:pt x="58687" y="212547"/>
                      <a:pt x="70012" y="206563"/>
                      <a:pt x="74440" y="197708"/>
                    </a:cubicBezTo>
                    <a:cubicBezTo>
                      <a:pt x="84291" y="178006"/>
                      <a:pt x="92024" y="153195"/>
                      <a:pt x="99154" y="131805"/>
                    </a:cubicBezTo>
                    <a:cubicBezTo>
                      <a:pt x="101900" y="107092"/>
                      <a:pt x="103070" y="82152"/>
                      <a:pt x="107391" y="57665"/>
                    </a:cubicBezTo>
                    <a:cubicBezTo>
                      <a:pt x="119561" y="-11297"/>
                      <a:pt x="148580" y="9611"/>
                      <a:pt x="1568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EB483DC-E5D0-4447-A830-05CB86E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Beam Optics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74A50F-A99D-4551-9BCB-265EFCA9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C015F4-FCAB-40D2-87E9-8C51B1E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8C522-D433-446A-8BAD-99660D2D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9BE02-8635-4533-8ECF-F68CFCCCD122}"/>
              </a:ext>
            </a:extLst>
          </p:cNvPr>
          <p:cNvSpPr txBox="1"/>
          <p:nvPr/>
        </p:nvSpPr>
        <p:spPr>
          <a:xfrm>
            <a:off x="274109" y="3431888"/>
            <a:ext cx="5004825" cy="229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5762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lattice is tuned so that</a:t>
            </a:r>
          </a:p>
          <a:p>
            <a:pPr marL="571500" marR="0" lvl="0" indent="-571500" algn="just" defTabSz="25762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Dispersion function is Zero at the exit of each arc.</a:t>
            </a:r>
          </a:p>
          <a:p>
            <a:pPr marL="571500" marR="0" lvl="0" indent="-571500" algn="just" defTabSz="25762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Beta function is the same at the entrance and exit of each arc.</a:t>
            </a:r>
          </a:p>
          <a:p>
            <a:pPr marL="571500" marR="0" lvl="0" indent="-571500" algn="just" defTabSz="257628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Alfa function changes the sign between the arc entrance and exit.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77BE15-39BB-429D-A4D6-51134737DA5D}"/>
              </a:ext>
            </a:extLst>
          </p:cNvPr>
          <p:cNvGrpSpPr/>
          <p:nvPr/>
        </p:nvGrpSpPr>
        <p:grpSpPr>
          <a:xfrm>
            <a:off x="5810769" y="2345270"/>
            <a:ext cx="4383009" cy="2893321"/>
            <a:chOff x="660936" y="3209746"/>
            <a:chExt cx="4062637" cy="30074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BB54D3-3FD4-44CC-BC5B-6ACFD28E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36" y="3209746"/>
              <a:ext cx="4062637" cy="26403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245A85-5F54-46EE-9341-BA73FA65F6A0}"/>
                </a:ext>
              </a:extLst>
            </p:cNvPr>
            <p:cNvSpPr txBox="1"/>
            <p:nvPr/>
          </p:nvSpPr>
          <p:spPr>
            <a:xfrm>
              <a:off x="967665" y="5641376"/>
              <a:ext cx="3531491" cy="5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Twiss functions through Arc1 for the first-order </a:t>
              </a: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 MeV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lattice with perfect elements on MADX.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96A8148-FB99-4E19-8982-B8B554B82137}"/>
              </a:ext>
            </a:extLst>
          </p:cNvPr>
          <p:cNvSpPr txBox="1"/>
          <p:nvPr/>
        </p:nvSpPr>
        <p:spPr>
          <a:xfrm>
            <a:off x="7711462" y="892909"/>
            <a:ext cx="448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ED7D31"/>
                </a:solidFill>
              </a:rPr>
              <a:t>The following work is for 500 MeV version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C3DB4F-A8C7-4353-816A-CCD730F95F38}"/>
              </a:ext>
            </a:extLst>
          </p:cNvPr>
          <p:cNvGrpSpPr/>
          <p:nvPr/>
        </p:nvGrpSpPr>
        <p:grpSpPr>
          <a:xfrm>
            <a:off x="274109" y="933279"/>
            <a:ext cx="5004825" cy="2223429"/>
            <a:chOff x="455245" y="1000681"/>
            <a:chExt cx="5004825" cy="2223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B004B78-3E68-446D-93C5-48EC0E55B826}"/>
                    </a:ext>
                  </a:extLst>
                </p:cNvPr>
                <p:cNvSpPr txBox="1"/>
                <p:nvPr/>
              </p:nvSpPr>
              <p:spPr>
                <a:xfrm>
                  <a:off x="455245" y="1000681"/>
                  <a:ext cx="5004825" cy="2223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576282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Effect of optics misalignment:</a:t>
                  </a:r>
                </a:p>
                <a:p>
                  <a:pPr marL="285750" marR="0" lvl="0" indent="-285750" algn="just" defTabSz="2576282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kumimoji="0" lang="en-US" sz="18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Lateral quadrupole misalignment is equivalent to an aligned quadrupole + small dipole </a:t>
                  </a:r>
                </a:p>
                <a:p>
                  <a:pPr marR="0" lvl="0" algn="ctr" defTabSz="2576282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𝐵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𝐺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𝛿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</m:oMath>
                  </a14:m>
                  <a:r>
                    <a:rPr kumimoji="0" lang="en-US" sz="18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rPr>
                    <a:t>)</a:t>
                  </a:r>
                </a:p>
                <a:p>
                  <a:pPr marL="285750" marR="0" lvl="0" indent="-285750" defTabSz="2576282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285750" marR="0" lvl="0" indent="-285750" defTabSz="2576282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20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r>
                    <a:rPr lang="en-US" dirty="0">
                      <a:solidFill>
                        <a:prstClr val="black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Additional deflection angle of the beam</a:t>
                  </a:r>
                  <a:endPara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B004B78-3E68-446D-93C5-48EC0E55B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45" y="1000681"/>
                  <a:ext cx="5004825" cy="2223429"/>
                </a:xfrm>
                <a:prstGeom prst="rect">
                  <a:avLst/>
                </a:prstGeom>
                <a:blipFill>
                  <a:blip r:embed="rId6"/>
                  <a:stretch>
                    <a:fillRect l="-1096" t="-2466" r="-974" b="-32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5126EAD6-046C-4096-81BA-7E9DA77DAD86}"/>
                </a:ext>
              </a:extLst>
            </p:cNvPr>
            <p:cNvSpPr/>
            <p:nvPr/>
          </p:nvSpPr>
          <p:spPr>
            <a:xfrm rot="5400000">
              <a:off x="3487839" y="2167081"/>
              <a:ext cx="130539" cy="262168"/>
            </a:xfrm>
            <a:prstGeom prst="rightBracket">
              <a:avLst>
                <a:gd name="adj" fmla="val 5064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EC108A-1C13-49C6-A367-A966922F048C}"/>
                    </a:ext>
                  </a:extLst>
                </p:cNvPr>
                <p:cNvSpPr txBox="1"/>
                <p:nvPr/>
              </p:nvSpPr>
              <p:spPr>
                <a:xfrm>
                  <a:off x="3325189" y="2336685"/>
                  <a:ext cx="1663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Small offset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EC108A-1C13-49C6-A367-A966922F0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89" y="2336685"/>
                  <a:ext cx="166368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83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52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5D3356-4EBA-4DBC-8DE2-8E812F3A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06" y="4890849"/>
            <a:ext cx="4755292" cy="14936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4C8522-B83A-4F59-9D38-66250CE8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68" y="948153"/>
            <a:ext cx="4480405" cy="14073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EEEB79-EDC0-4BF7-A7E1-D26898B24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" y="2537185"/>
            <a:ext cx="4674569" cy="34218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B483DC-E5D0-4447-A830-05CB86E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Optics misalignments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74A50F-A99D-4551-9BCB-265EFCA9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C015F4-FCAB-40D2-87E9-8C51B1E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8C522-D433-446A-8BAD-99660D2D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6823FB-0622-490F-85B6-43B31E1FF9FA}"/>
                  </a:ext>
                </a:extLst>
              </p:cNvPr>
              <p:cNvSpPr txBox="1"/>
              <p:nvPr/>
            </p:nvSpPr>
            <p:spPr>
              <a:xfrm>
                <a:off x="489274" y="996250"/>
                <a:ext cx="498009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67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Misalignments were introduced to all 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20E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quadrupoles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Arc1.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67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Transverse errors in the position of the quads the xy-plane: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r>
                      <m:rPr>
                        <m:sty m:val="p"/>
                      </m:rP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y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are only considered.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671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Simulations were done using MADX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/>
                  </a:rPr>
                  <a:t>*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6823FB-0622-490F-85B6-43B31E1FF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4" y="996250"/>
                <a:ext cx="4980091" cy="1477328"/>
              </a:xfrm>
              <a:prstGeom prst="rect">
                <a:avLst/>
              </a:prstGeom>
              <a:blipFill>
                <a:blip r:embed="rId5"/>
                <a:stretch>
                  <a:fillRect l="-73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49D1CFE-17C7-4243-9385-E59BC58B3917}"/>
              </a:ext>
            </a:extLst>
          </p:cNvPr>
          <p:cNvGrpSpPr/>
          <p:nvPr/>
        </p:nvGrpSpPr>
        <p:grpSpPr>
          <a:xfrm>
            <a:off x="10008973" y="2045249"/>
            <a:ext cx="1967043" cy="4352559"/>
            <a:chOff x="9963591" y="1092042"/>
            <a:chExt cx="1902740" cy="41867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BCB072-37EE-4170-83B5-9C5F3396B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875280" y="2287744"/>
              <a:ext cx="4186753" cy="1795349"/>
            </a:xfrm>
            <a:prstGeom prst="rect">
              <a:avLst/>
            </a:prstGeom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59A04BC-A313-49FA-9D22-ECA77318A746}"/>
                </a:ext>
              </a:extLst>
            </p:cNvPr>
            <p:cNvSpPr/>
            <p:nvPr/>
          </p:nvSpPr>
          <p:spPr>
            <a:xfrm>
              <a:off x="9963591" y="1517756"/>
              <a:ext cx="1589629" cy="3402227"/>
            </a:xfrm>
            <a:custGeom>
              <a:avLst/>
              <a:gdLst>
                <a:gd name="connsiteX0" fmla="*/ 156818 w 1557251"/>
                <a:gd name="connsiteY0" fmla="*/ 0 h 3402227"/>
                <a:gd name="connsiteX1" fmla="*/ 156818 w 1557251"/>
                <a:gd name="connsiteY1" fmla="*/ 0 h 3402227"/>
                <a:gd name="connsiteX2" fmla="*/ 230959 w 1557251"/>
                <a:gd name="connsiteY2" fmla="*/ 8238 h 3402227"/>
                <a:gd name="connsiteX3" fmla="*/ 255672 w 1557251"/>
                <a:gd name="connsiteY3" fmla="*/ 24713 h 3402227"/>
                <a:gd name="connsiteX4" fmla="*/ 288624 w 1557251"/>
                <a:gd name="connsiteY4" fmla="*/ 32951 h 3402227"/>
                <a:gd name="connsiteX5" fmla="*/ 445143 w 1557251"/>
                <a:gd name="connsiteY5" fmla="*/ 74140 h 3402227"/>
                <a:gd name="connsiteX6" fmla="*/ 494570 w 1557251"/>
                <a:gd name="connsiteY6" fmla="*/ 98854 h 3402227"/>
                <a:gd name="connsiteX7" fmla="*/ 519283 w 1557251"/>
                <a:gd name="connsiteY7" fmla="*/ 107092 h 3402227"/>
                <a:gd name="connsiteX8" fmla="*/ 560472 w 1557251"/>
                <a:gd name="connsiteY8" fmla="*/ 131805 h 3402227"/>
                <a:gd name="connsiteX9" fmla="*/ 593424 w 1557251"/>
                <a:gd name="connsiteY9" fmla="*/ 156519 h 3402227"/>
                <a:gd name="connsiteX10" fmla="*/ 634613 w 1557251"/>
                <a:gd name="connsiteY10" fmla="*/ 164756 h 3402227"/>
                <a:gd name="connsiteX11" fmla="*/ 708754 w 1557251"/>
                <a:gd name="connsiteY11" fmla="*/ 205946 h 3402227"/>
                <a:gd name="connsiteX12" fmla="*/ 741705 w 1557251"/>
                <a:gd name="connsiteY12" fmla="*/ 238897 h 3402227"/>
                <a:gd name="connsiteX13" fmla="*/ 782894 w 1557251"/>
                <a:gd name="connsiteY13" fmla="*/ 313038 h 3402227"/>
                <a:gd name="connsiteX14" fmla="*/ 807608 w 1557251"/>
                <a:gd name="connsiteY14" fmla="*/ 345989 h 3402227"/>
                <a:gd name="connsiteX15" fmla="*/ 848797 w 1557251"/>
                <a:gd name="connsiteY15" fmla="*/ 354227 h 3402227"/>
                <a:gd name="connsiteX16" fmla="*/ 931175 w 1557251"/>
                <a:gd name="connsiteY16" fmla="*/ 395416 h 3402227"/>
                <a:gd name="connsiteX17" fmla="*/ 964126 w 1557251"/>
                <a:gd name="connsiteY17" fmla="*/ 428367 h 3402227"/>
                <a:gd name="connsiteX18" fmla="*/ 988840 w 1557251"/>
                <a:gd name="connsiteY18" fmla="*/ 436605 h 3402227"/>
                <a:gd name="connsiteX19" fmla="*/ 1005316 w 1557251"/>
                <a:gd name="connsiteY19" fmla="*/ 461319 h 3402227"/>
                <a:gd name="connsiteX20" fmla="*/ 1038267 w 1557251"/>
                <a:gd name="connsiteY20" fmla="*/ 469556 h 3402227"/>
                <a:gd name="connsiteX21" fmla="*/ 1062981 w 1557251"/>
                <a:gd name="connsiteY21" fmla="*/ 477794 h 3402227"/>
                <a:gd name="connsiteX22" fmla="*/ 1153597 w 1557251"/>
                <a:gd name="connsiteY22" fmla="*/ 502508 h 3402227"/>
                <a:gd name="connsiteX23" fmla="*/ 1260689 w 1557251"/>
                <a:gd name="connsiteY23" fmla="*/ 576648 h 3402227"/>
                <a:gd name="connsiteX24" fmla="*/ 1268926 w 1557251"/>
                <a:gd name="connsiteY24" fmla="*/ 601362 h 3402227"/>
                <a:gd name="connsiteX25" fmla="*/ 1301878 w 1557251"/>
                <a:gd name="connsiteY25" fmla="*/ 650789 h 3402227"/>
                <a:gd name="connsiteX26" fmla="*/ 1326591 w 1557251"/>
                <a:gd name="connsiteY26" fmla="*/ 700216 h 3402227"/>
                <a:gd name="connsiteX27" fmla="*/ 1343067 w 1557251"/>
                <a:gd name="connsiteY27" fmla="*/ 741405 h 3402227"/>
                <a:gd name="connsiteX28" fmla="*/ 1351305 w 1557251"/>
                <a:gd name="connsiteY28" fmla="*/ 774356 h 3402227"/>
                <a:gd name="connsiteX29" fmla="*/ 1376018 w 1557251"/>
                <a:gd name="connsiteY29" fmla="*/ 807308 h 3402227"/>
                <a:gd name="connsiteX30" fmla="*/ 1408970 w 1557251"/>
                <a:gd name="connsiteY30" fmla="*/ 864973 h 3402227"/>
                <a:gd name="connsiteX31" fmla="*/ 1433683 w 1557251"/>
                <a:gd name="connsiteY31" fmla="*/ 972065 h 3402227"/>
                <a:gd name="connsiteX32" fmla="*/ 1458397 w 1557251"/>
                <a:gd name="connsiteY32" fmla="*/ 988540 h 3402227"/>
                <a:gd name="connsiteX33" fmla="*/ 1499586 w 1557251"/>
                <a:gd name="connsiteY33" fmla="*/ 1046205 h 3402227"/>
                <a:gd name="connsiteX34" fmla="*/ 1532537 w 1557251"/>
                <a:gd name="connsiteY34" fmla="*/ 1095632 h 3402227"/>
                <a:gd name="connsiteX35" fmla="*/ 1540775 w 1557251"/>
                <a:gd name="connsiteY35" fmla="*/ 1128583 h 3402227"/>
                <a:gd name="connsiteX36" fmla="*/ 1557251 w 1557251"/>
                <a:gd name="connsiteY36" fmla="*/ 1153297 h 3402227"/>
                <a:gd name="connsiteX37" fmla="*/ 1540775 w 1557251"/>
                <a:gd name="connsiteY37" fmla="*/ 1466335 h 3402227"/>
                <a:gd name="connsiteX38" fmla="*/ 1532537 w 1557251"/>
                <a:gd name="connsiteY38" fmla="*/ 1507524 h 3402227"/>
                <a:gd name="connsiteX39" fmla="*/ 1516062 w 1557251"/>
                <a:gd name="connsiteY39" fmla="*/ 1532238 h 3402227"/>
                <a:gd name="connsiteX40" fmla="*/ 1499586 w 1557251"/>
                <a:gd name="connsiteY40" fmla="*/ 1886465 h 3402227"/>
                <a:gd name="connsiteX41" fmla="*/ 1491348 w 1557251"/>
                <a:gd name="connsiteY41" fmla="*/ 1919416 h 3402227"/>
                <a:gd name="connsiteX42" fmla="*/ 1499586 w 1557251"/>
                <a:gd name="connsiteY42" fmla="*/ 2100648 h 3402227"/>
                <a:gd name="connsiteX43" fmla="*/ 1507824 w 1557251"/>
                <a:gd name="connsiteY43" fmla="*/ 2125362 h 3402227"/>
                <a:gd name="connsiteX44" fmla="*/ 1524299 w 1557251"/>
                <a:gd name="connsiteY44" fmla="*/ 2207740 h 3402227"/>
                <a:gd name="connsiteX45" fmla="*/ 1532537 w 1557251"/>
                <a:gd name="connsiteY45" fmla="*/ 2281881 h 3402227"/>
                <a:gd name="connsiteX46" fmla="*/ 1549013 w 1557251"/>
                <a:gd name="connsiteY46" fmla="*/ 2331308 h 3402227"/>
                <a:gd name="connsiteX47" fmla="*/ 1532537 w 1557251"/>
                <a:gd name="connsiteY47" fmla="*/ 2397211 h 3402227"/>
                <a:gd name="connsiteX48" fmla="*/ 1507824 w 1557251"/>
                <a:gd name="connsiteY48" fmla="*/ 2438400 h 3402227"/>
                <a:gd name="connsiteX49" fmla="*/ 1458397 w 1557251"/>
                <a:gd name="connsiteY49" fmla="*/ 2504302 h 3402227"/>
                <a:gd name="connsiteX50" fmla="*/ 1450159 w 1557251"/>
                <a:gd name="connsiteY50" fmla="*/ 2529016 h 3402227"/>
                <a:gd name="connsiteX51" fmla="*/ 1425445 w 1557251"/>
                <a:gd name="connsiteY51" fmla="*/ 2553729 h 3402227"/>
                <a:gd name="connsiteX52" fmla="*/ 1400732 w 1557251"/>
                <a:gd name="connsiteY52" fmla="*/ 2644346 h 3402227"/>
                <a:gd name="connsiteX53" fmla="*/ 1343067 w 1557251"/>
                <a:gd name="connsiteY53" fmla="*/ 2685535 h 3402227"/>
                <a:gd name="connsiteX54" fmla="*/ 1285402 w 1557251"/>
                <a:gd name="connsiteY54" fmla="*/ 2726724 h 3402227"/>
                <a:gd name="connsiteX55" fmla="*/ 1260689 w 1557251"/>
                <a:gd name="connsiteY55" fmla="*/ 2734962 h 3402227"/>
                <a:gd name="connsiteX56" fmla="*/ 1244213 w 1557251"/>
                <a:gd name="connsiteY56" fmla="*/ 2759675 h 3402227"/>
                <a:gd name="connsiteX57" fmla="*/ 1219499 w 1557251"/>
                <a:gd name="connsiteY57" fmla="*/ 2800865 h 3402227"/>
                <a:gd name="connsiteX58" fmla="*/ 1194786 w 1557251"/>
                <a:gd name="connsiteY58" fmla="*/ 2817340 h 3402227"/>
                <a:gd name="connsiteX59" fmla="*/ 1170072 w 1557251"/>
                <a:gd name="connsiteY59" fmla="*/ 2875005 h 3402227"/>
                <a:gd name="connsiteX60" fmla="*/ 1137121 w 1557251"/>
                <a:gd name="connsiteY60" fmla="*/ 2899719 h 3402227"/>
                <a:gd name="connsiteX61" fmla="*/ 1128883 w 1557251"/>
                <a:gd name="connsiteY61" fmla="*/ 2924432 h 3402227"/>
                <a:gd name="connsiteX62" fmla="*/ 1079456 w 1557251"/>
                <a:gd name="connsiteY62" fmla="*/ 2965621 h 3402227"/>
                <a:gd name="connsiteX63" fmla="*/ 1054743 w 1557251"/>
                <a:gd name="connsiteY63" fmla="*/ 2990335 h 3402227"/>
                <a:gd name="connsiteX64" fmla="*/ 1005316 w 1557251"/>
                <a:gd name="connsiteY64" fmla="*/ 2998573 h 3402227"/>
                <a:gd name="connsiteX65" fmla="*/ 980602 w 1557251"/>
                <a:gd name="connsiteY65" fmla="*/ 3015048 h 3402227"/>
                <a:gd name="connsiteX66" fmla="*/ 939413 w 1557251"/>
                <a:gd name="connsiteY66" fmla="*/ 3023286 h 3402227"/>
                <a:gd name="connsiteX67" fmla="*/ 651089 w 1557251"/>
                <a:gd name="connsiteY67" fmla="*/ 3031524 h 3402227"/>
                <a:gd name="connsiteX68" fmla="*/ 618137 w 1557251"/>
                <a:gd name="connsiteY68" fmla="*/ 3056238 h 3402227"/>
                <a:gd name="connsiteX69" fmla="*/ 585186 w 1557251"/>
                <a:gd name="connsiteY69" fmla="*/ 3072713 h 3402227"/>
                <a:gd name="connsiteX70" fmla="*/ 560472 w 1557251"/>
                <a:gd name="connsiteY70" fmla="*/ 3097427 h 3402227"/>
                <a:gd name="connsiteX71" fmla="*/ 403954 w 1557251"/>
                <a:gd name="connsiteY71" fmla="*/ 3237470 h 3402227"/>
                <a:gd name="connsiteX72" fmla="*/ 346289 w 1557251"/>
                <a:gd name="connsiteY72" fmla="*/ 3278659 h 3402227"/>
                <a:gd name="connsiteX73" fmla="*/ 296862 w 1557251"/>
                <a:gd name="connsiteY73" fmla="*/ 3352800 h 3402227"/>
                <a:gd name="connsiteX74" fmla="*/ 263910 w 1557251"/>
                <a:gd name="connsiteY74" fmla="*/ 3393989 h 3402227"/>
                <a:gd name="connsiteX75" fmla="*/ 214483 w 1557251"/>
                <a:gd name="connsiteY75" fmla="*/ 3402227 h 3402227"/>
                <a:gd name="connsiteX76" fmla="*/ 132105 w 1557251"/>
                <a:gd name="connsiteY76" fmla="*/ 3393989 h 3402227"/>
                <a:gd name="connsiteX77" fmla="*/ 123867 w 1557251"/>
                <a:gd name="connsiteY77" fmla="*/ 3352800 h 3402227"/>
                <a:gd name="connsiteX78" fmla="*/ 107391 w 1557251"/>
                <a:gd name="connsiteY78" fmla="*/ 3295135 h 3402227"/>
                <a:gd name="connsiteX79" fmla="*/ 66202 w 1557251"/>
                <a:gd name="connsiteY79" fmla="*/ 2998573 h 3402227"/>
                <a:gd name="connsiteX80" fmla="*/ 41489 w 1557251"/>
                <a:gd name="connsiteY80" fmla="*/ 2940908 h 3402227"/>
                <a:gd name="connsiteX81" fmla="*/ 33251 w 1557251"/>
                <a:gd name="connsiteY81" fmla="*/ 2907956 h 3402227"/>
                <a:gd name="connsiteX82" fmla="*/ 25013 w 1557251"/>
                <a:gd name="connsiteY82" fmla="*/ 2314832 h 3402227"/>
                <a:gd name="connsiteX83" fmla="*/ 8537 w 1557251"/>
                <a:gd name="connsiteY83" fmla="*/ 2224216 h 3402227"/>
                <a:gd name="connsiteX84" fmla="*/ 16775 w 1557251"/>
                <a:gd name="connsiteY84" fmla="*/ 1779373 h 3402227"/>
                <a:gd name="connsiteX85" fmla="*/ 66202 w 1557251"/>
                <a:gd name="connsiteY85" fmla="*/ 1589902 h 3402227"/>
                <a:gd name="connsiteX86" fmla="*/ 107391 w 1557251"/>
                <a:gd name="connsiteY86" fmla="*/ 1334529 h 3402227"/>
                <a:gd name="connsiteX87" fmla="*/ 90916 w 1557251"/>
                <a:gd name="connsiteY87" fmla="*/ 955589 h 3402227"/>
                <a:gd name="connsiteX88" fmla="*/ 74440 w 1557251"/>
                <a:gd name="connsiteY88" fmla="*/ 889686 h 3402227"/>
                <a:gd name="connsiteX89" fmla="*/ 66202 w 1557251"/>
                <a:gd name="connsiteY89" fmla="*/ 815546 h 3402227"/>
                <a:gd name="connsiteX90" fmla="*/ 57964 w 1557251"/>
                <a:gd name="connsiteY90" fmla="*/ 222421 h 3402227"/>
                <a:gd name="connsiteX91" fmla="*/ 74440 w 1557251"/>
                <a:gd name="connsiteY91" fmla="*/ 197708 h 3402227"/>
                <a:gd name="connsiteX92" fmla="*/ 99154 w 1557251"/>
                <a:gd name="connsiteY92" fmla="*/ 131805 h 3402227"/>
                <a:gd name="connsiteX93" fmla="*/ 107391 w 1557251"/>
                <a:gd name="connsiteY93" fmla="*/ 57665 h 3402227"/>
                <a:gd name="connsiteX94" fmla="*/ 156818 w 1557251"/>
                <a:gd name="connsiteY94" fmla="*/ 0 h 340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557251" h="3402227">
                  <a:moveTo>
                    <a:pt x="156818" y="0"/>
                  </a:moveTo>
                  <a:lnTo>
                    <a:pt x="156818" y="0"/>
                  </a:lnTo>
                  <a:cubicBezTo>
                    <a:pt x="181532" y="2746"/>
                    <a:pt x="206836" y="2207"/>
                    <a:pt x="230959" y="8238"/>
                  </a:cubicBezTo>
                  <a:cubicBezTo>
                    <a:pt x="240564" y="10639"/>
                    <a:pt x="246572" y="20813"/>
                    <a:pt x="255672" y="24713"/>
                  </a:cubicBezTo>
                  <a:cubicBezTo>
                    <a:pt x="266079" y="29173"/>
                    <a:pt x="277962" y="29143"/>
                    <a:pt x="288624" y="32951"/>
                  </a:cubicBezTo>
                  <a:cubicBezTo>
                    <a:pt x="412461" y="77178"/>
                    <a:pt x="326162" y="60920"/>
                    <a:pt x="445143" y="74140"/>
                  </a:cubicBezTo>
                  <a:cubicBezTo>
                    <a:pt x="461619" y="82378"/>
                    <a:pt x="477737" y="91373"/>
                    <a:pt x="494570" y="98854"/>
                  </a:cubicBezTo>
                  <a:cubicBezTo>
                    <a:pt x="502505" y="102381"/>
                    <a:pt x="511516" y="103209"/>
                    <a:pt x="519283" y="107092"/>
                  </a:cubicBezTo>
                  <a:cubicBezTo>
                    <a:pt x="533604" y="114252"/>
                    <a:pt x="547150" y="122924"/>
                    <a:pt x="560472" y="131805"/>
                  </a:cubicBezTo>
                  <a:cubicBezTo>
                    <a:pt x="571896" y="139421"/>
                    <a:pt x="580877" y="150943"/>
                    <a:pt x="593424" y="156519"/>
                  </a:cubicBezTo>
                  <a:cubicBezTo>
                    <a:pt x="606219" y="162205"/>
                    <a:pt x="620883" y="162010"/>
                    <a:pt x="634613" y="164756"/>
                  </a:cubicBezTo>
                  <a:cubicBezTo>
                    <a:pt x="656497" y="175699"/>
                    <a:pt x="690136" y="191466"/>
                    <a:pt x="708754" y="205946"/>
                  </a:cubicBezTo>
                  <a:cubicBezTo>
                    <a:pt x="721015" y="215482"/>
                    <a:pt x="730721" y="227913"/>
                    <a:pt x="741705" y="238897"/>
                  </a:cubicBezTo>
                  <a:cubicBezTo>
                    <a:pt x="754420" y="302469"/>
                    <a:pt x="738456" y="262251"/>
                    <a:pt x="782894" y="313038"/>
                  </a:cubicBezTo>
                  <a:cubicBezTo>
                    <a:pt x="791935" y="323371"/>
                    <a:pt x="795965" y="338712"/>
                    <a:pt x="807608" y="345989"/>
                  </a:cubicBezTo>
                  <a:cubicBezTo>
                    <a:pt x="819481" y="353410"/>
                    <a:pt x="835067" y="351481"/>
                    <a:pt x="848797" y="354227"/>
                  </a:cubicBezTo>
                  <a:cubicBezTo>
                    <a:pt x="907644" y="393458"/>
                    <a:pt x="879014" y="382375"/>
                    <a:pt x="931175" y="395416"/>
                  </a:cubicBezTo>
                  <a:cubicBezTo>
                    <a:pt x="942159" y="406400"/>
                    <a:pt x="951486" y="419339"/>
                    <a:pt x="964126" y="428367"/>
                  </a:cubicBezTo>
                  <a:cubicBezTo>
                    <a:pt x="971192" y="433414"/>
                    <a:pt x="982059" y="431180"/>
                    <a:pt x="988840" y="436605"/>
                  </a:cubicBezTo>
                  <a:cubicBezTo>
                    <a:pt x="996571" y="442790"/>
                    <a:pt x="997078" y="455827"/>
                    <a:pt x="1005316" y="461319"/>
                  </a:cubicBezTo>
                  <a:cubicBezTo>
                    <a:pt x="1014736" y="467599"/>
                    <a:pt x="1027381" y="466446"/>
                    <a:pt x="1038267" y="469556"/>
                  </a:cubicBezTo>
                  <a:cubicBezTo>
                    <a:pt x="1046617" y="471941"/>
                    <a:pt x="1054603" y="475509"/>
                    <a:pt x="1062981" y="477794"/>
                  </a:cubicBezTo>
                  <a:cubicBezTo>
                    <a:pt x="1165181" y="505667"/>
                    <a:pt x="1096712" y="483546"/>
                    <a:pt x="1153597" y="502508"/>
                  </a:cubicBezTo>
                  <a:cubicBezTo>
                    <a:pt x="1232308" y="561542"/>
                    <a:pt x="1195953" y="537808"/>
                    <a:pt x="1260689" y="576648"/>
                  </a:cubicBezTo>
                  <a:cubicBezTo>
                    <a:pt x="1263435" y="584886"/>
                    <a:pt x="1264709" y="593771"/>
                    <a:pt x="1268926" y="601362"/>
                  </a:cubicBezTo>
                  <a:cubicBezTo>
                    <a:pt x="1278542" y="618672"/>
                    <a:pt x="1295616" y="632004"/>
                    <a:pt x="1301878" y="650789"/>
                  </a:cubicBezTo>
                  <a:cubicBezTo>
                    <a:pt x="1322584" y="712904"/>
                    <a:pt x="1294654" y="636340"/>
                    <a:pt x="1326591" y="700216"/>
                  </a:cubicBezTo>
                  <a:cubicBezTo>
                    <a:pt x="1333204" y="713442"/>
                    <a:pt x="1338391" y="727377"/>
                    <a:pt x="1343067" y="741405"/>
                  </a:cubicBezTo>
                  <a:cubicBezTo>
                    <a:pt x="1346647" y="752146"/>
                    <a:pt x="1346242" y="764230"/>
                    <a:pt x="1351305" y="774356"/>
                  </a:cubicBezTo>
                  <a:cubicBezTo>
                    <a:pt x="1357445" y="786636"/>
                    <a:pt x="1368038" y="796136"/>
                    <a:pt x="1376018" y="807308"/>
                  </a:cubicBezTo>
                  <a:cubicBezTo>
                    <a:pt x="1395427" y="834481"/>
                    <a:pt x="1392877" y="832788"/>
                    <a:pt x="1408970" y="864973"/>
                  </a:cubicBezTo>
                  <a:cubicBezTo>
                    <a:pt x="1413271" y="907979"/>
                    <a:pt x="1403667" y="942049"/>
                    <a:pt x="1433683" y="972065"/>
                  </a:cubicBezTo>
                  <a:cubicBezTo>
                    <a:pt x="1440684" y="979066"/>
                    <a:pt x="1450159" y="983048"/>
                    <a:pt x="1458397" y="988540"/>
                  </a:cubicBezTo>
                  <a:cubicBezTo>
                    <a:pt x="1494162" y="1060075"/>
                    <a:pt x="1452830" y="986091"/>
                    <a:pt x="1499586" y="1046205"/>
                  </a:cubicBezTo>
                  <a:cubicBezTo>
                    <a:pt x="1511743" y="1061835"/>
                    <a:pt x="1532537" y="1095632"/>
                    <a:pt x="1532537" y="1095632"/>
                  </a:cubicBezTo>
                  <a:cubicBezTo>
                    <a:pt x="1535283" y="1106616"/>
                    <a:pt x="1536315" y="1118177"/>
                    <a:pt x="1540775" y="1128583"/>
                  </a:cubicBezTo>
                  <a:cubicBezTo>
                    <a:pt x="1544675" y="1137683"/>
                    <a:pt x="1557251" y="1143396"/>
                    <a:pt x="1557251" y="1153297"/>
                  </a:cubicBezTo>
                  <a:cubicBezTo>
                    <a:pt x="1557251" y="1257787"/>
                    <a:pt x="1548047" y="1362098"/>
                    <a:pt x="1540775" y="1466335"/>
                  </a:cubicBezTo>
                  <a:cubicBezTo>
                    <a:pt x="1539800" y="1480303"/>
                    <a:pt x="1537453" y="1494414"/>
                    <a:pt x="1532537" y="1507524"/>
                  </a:cubicBezTo>
                  <a:cubicBezTo>
                    <a:pt x="1529061" y="1516794"/>
                    <a:pt x="1521554" y="1524000"/>
                    <a:pt x="1516062" y="1532238"/>
                  </a:cubicBezTo>
                  <a:cubicBezTo>
                    <a:pt x="1510570" y="1650314"/>
                    <a:pt x="1507116" y="1768502"/>
                    <a:pt x="1499586" y="1886465"/>
                  </a:cubicBezTo>
                  <a:cubicBezTo>
                    <a:pt x="1498865" y="1897764"/>
                    <a:pt x="1491348" y="1908094"/>
                    <a:pt x="1491348" y="1919416"/>
                  </a:cubicBezTo>
                  <a:cubicBezTo>
                    <a:pt x="1491348" y="1979889"/>
                    <a:pt x="1494763" y="2040368"/>
                    <a:pt x="1499586" y="2100648"/>
                  </a:cubicBezTo>
                  <a:cubicBezTo>
                    <a:pt x="1500278" y="2109304"/>
                    <a:pt x="1505940" y="2116885"/>
                    <a:pt x="1507824" y="2125362"/>
                  </a:cubicBezTo>
                  <a:cubicBezTo>
                    <a:pt x="1548246" y="2307257"/>
                    <a:pt x="1491458" y="2076364"/>
                    <a:pt x="1524299" y="2207740"/>
                  </a:cubicBezTo>
                  <a:cubicBezTo>
                    <a:pt x="1527045" y="2232454"/>
                    <a:pt x="1527660" y="2257498"/>
                    <a:pt x="1532537" y="2281881"/>
                  </a:cubicBezTo>
                  <a:cubicBezTo>
                    <a:pt x="1535943" y="2298911"/>
                    <a:pt x="1549013" y="2331308"/>
                    <a:pt x="1549013" y="2331308"/>
                  </a:cubicBezTo>
                  <a:cubicBezTo>
                    <a:pt x="1543521" y="2353276"/>
                    <a:pt x="1540666" y="2376077"/>
                    <a:pt x="1532537" y="2397211"/>
                  </a:cubicBezTo>
                  <a:cubicBezTo>
                    <a:pt x="1526789" y="2412155"/>
                    <a:pt x="1516310" y="2424822"/>
                    <a:pt x="1507824" y="2438400"/>
                  </a:cubicBezTo>
                  <a:cubicBezTo>
                    <a:pt x="1489093" y="2468369"/>
                    <a:pt x="1484217" y="2472027"/>
                    <a:pt x="1458397" y="2504302"/>
                  </a:cubicBezTo>
                  <a:cubicBezTo>
                    <a:pt x="1455651" y="2512540"/>
                    <a:pt x="1454976" y="2521791"/>
                    <a:pt x="1450159" y="2529016"/>
                  </a:cubicBezTo>
                  <a:cubicBezTo>
                    <a:pt x="1443697" y="2538709"/>
                    <a:pt x="1429772" y="2542912"/>
                    <a:pt x="1425445" y="2553729"/>
                  </a:cubicBezTo>
                  <a:cubicBezTo>
                    <a:pt x="1406668" y="2600672"/>
                    <a:pt x="1431460" y="2608497"/>
                    <a:pt x="1400732" y="2644346"/>
                  </a:cubicBezTo>
                  <a:cubicBezTo>
                    <a:pt x="1392231" y="2654264"/>
                    <a:pt x="1355861" y="2676397"/>
                    <a:pt x="1343067" y="2685535"/>
                  </a:cubicBezTo>
                  <a:cubicBezTo>
                    <a:pt x="1334360" y="2691754"/>
                    <a:pt x="1298345" y="2720253"/>
                    <a:pt x="1285402" y="2726724"/>
                  </a:cubicBezTo>
                  <a:cubicBezTo>
                    <a:pt x="1277635" y="2730607"/>
                    <a:pt x="1268927" y="2732216"/>
                    <a:pt x="1260689" y="2734962"/>
                  </a:cubicBezTo>
                  <a:cubicBezTo>
                    <a:pt x="1255197" y="2743200"/>
                    <a:pt x="1249460" y="2751279"/>
                    <a:pt x="1244213" y="2759675"/>
                  </a:cubicBezTo>
                  <a:cubicBezTo>
                    <a:pt x="1235727" y="2773253"/>
                    <a:pt x="1229919" y="2788708"/>
                    <a:pt x="1219499" y="2800865"/>
                  </a:cubicBezTo>
                  <a:cubicBezTo>
                    <a:pt x="1213056" y="2808382"/>
                    <a:pt x="1203024" y="2811848"/>
                    <a:pt x="1194786" y="2817340"/>
                  </a:cubicBezTo>
                  <a:cubicBezTo>
                    <a:pt x="1189208" y="2834074"/>
                    <a:pt x="1181178" y="2862048"/>
                    <a:pt x="1170072" y="2875005"/>
                  </a:cubicBezTo>
                  <a:cubicBezTo>
                    <a:pt x="1161137" y="2885429"/>
                    <a:pt x="1148105" y="2891481"/>
                    <a:pt x="1137121" y="2899719"/>
                  </a:cubicBezTo>
                  <a:cubicBezTo>
                    <a:pt x="1134375" y="2907957"/>
                    <a:pt x="1133700" y="2917207"/>
                    <a:pt x="1128883" y="2924432"/>
                  </a:cubicBezTo>
                  <a:cubicBezTo>
                    <a:pt x="1110829" y="2951513"/>
                    <a:pt x="1102255" y="2946622"/>
                    <a:pt x="1079456" y="2965621"/>
                  </a:cubicBezTo>
                  <a:cubicBezTo>
                    <a:pt x="1070506" y="2973079"/>
                    <a:pt x="1065389" y="2985603"/>
                    <a:pt x="1054743" y="2990335"/>
                  </a:cubicBezTo>
                  <a:cubicBezTo>
                    <a:pt x="1039480" y="2997119"/>
                    <a:pt x="1021792" y="2995827"/>
                    <a:pt x="1005316" y="2998573"/>
                  </a:cubicBezTo>
                  <a:cubicBezTo>
                    <a:pt x="997078" y="3004065"/>
                    <a:pt x="989872" y="3011572"/>
                    <a:pt x="980602" y="3015048"/>
                  </a:cubicBezTo>
                  <a:cubicBezTo>
                    <a:pt x="967492" y="3019964"/>
                    <a:pt x="953397" y="3022587"/>
                    <a:pt x="939413" y="3023286"/>
                  </a:cubicBezTo>
                  <a:cubicBezTo>
                    <a:pt x="843386" y="3028087"/>
                    <a:pt x="747197" y="3028778"/>
                    <a:pt x="651089" y="3031524"/>
                  </a:cubicBezTo>
                  <a:cubicBezTo>
                    <a:pt x="640105" y="3039762"/>
                    <a:pt x="629780" y="3048961"/>
                    <a:pt x="618137" y="3056238"/>
                  </a:cubicBezTo>
                  <a:cubicBezTo>
                    <a:pt x="607724" y="3062746"/>
                    <a:pt x="595179" y="3065575"/>
                    <a:pt x="585186" y="3072713"/>
                  </a:cubicBezTo>
                  <a:cubicBezTo>
                    <a:pt x="575706" y="3079485"/>
                    <a:pt x="569093" y="3089590"/>
                    <a:pt x="560472" y="3097427"/>
                  </a:cubicBezTo>
                  <a:cubicBezTo>
                    <a:pt x="508670" y="3144519"/>
                    <a:pt x="460922" y="3196779"/>
                    <a:pt x="403954" y="3237470"/>
                  </a:cubicBezTo>
                  <a:cubicBezTo>
                    <a:pt x="384732" y="3251200"/>
                    <a:pt x="363847" y="3262857"/>
                    <a:pt x="346289" y="3278659"/>
                  </a:cubicBezTo>
                  <a:cubicBezTo>
                    <a:pt x="333745" y="3289948"/>
                    <a:pt x="303244" y="3340037"/>
                    <a:pt x="296862" y="3352800"/>
                  </a:cubicBezTo>
                  <a:cubicBezTo>
                    <a:pt x="284275" y="3377975"/>
                    <a:pt x="297238" y="3382879"/>
                    <a:pt x="263910" y="3393989"/>
                  </a:cubicBezTo>
                  <a:cubicBezTo>
                    <a:pt x="248064" y="3399271"/>
                    <a:pt x="230959" y="3399481"/>
                    <a:pt x="214483" y="3402227"/>
                  </a:cubicBezTo>
                  <a:cubicBezTo>
                    <a:pt x="187024" y="3399481"/>
                    <a:pt x="156332" y="3407204"/>
                    <a:pt x="132105" y="3393989"/>
                  </a:cubicBezTo>
                  <a:cubicBezTo>
                    <a:pt x="119813" y="3387284"/>
                    <a:pt x="127263" y="3366384"/>
                    <a:pt x="123867" y="3352800"/>
                  </a:cubicBezTo>
                  <a:cubicBezTo>
                    <a:pt x="119018" y="3333406"/>
                    <a:pt x="112883" y="3314357"/>
                    <a:pt x="107391" y="3295135"/>
                  </a:cubicBezTo>
                  <a:cubicBezTo>
                    <a:pt x="105094" y="3275989"/>
                    <a:pt x="83469" y="3060736"/>
                    <a:pt x="66202" y="2998573"/>
                  </a:cubicBezTo>
                  <a:cubicBezTo>
                    <a:pt x="60605" y="2978423"/>
                    <a:pt x="48636" y="2960561"/>
                    <a:pt x="41489" y="2940908"/>
                  </a:cubicBezTo>
                  <a:cubicBezTo>
                    <a:pt x="37620" y="2930268"/>
                    <a:pt x="35997" y="2918940"/>
                    <a:pt x="33251" y="2907956"/>
                  </a:cubicBezTo>
                  <a:cubicBezTo>
                    <a:pt x="45552" y="2637338"/>
                    <a:pt x="48851" y="2678357"/>
                    <a:pt x="25013" y="2314832"/>
                  </a:cubicBezTo>
                  <a:cubicBezTo>
                    <a:pt x="23004" y="2284197"/>
                    <a:pt x="14029" y="2254421"/>
                    <a:pt x="8537" y="2224216"/>
                  </a:cubicBezTo>
                  <a:cubicBezTo>
                    <a:pt x="1420" y="2053414"/>
                    <a:pt x="-9794" y="1955393"/>
                    <a:pt x="16775" y="1779373"/>
                  </a:cubicBezTo>
                  <a:cubicBezTo>
                    <a:pt x="26517" y="1714833"/>
                    <a:pt x="53174" y="1653859"/>
                    <a:pt x="66202" y="1589902"/>
                  </a:cubicBezTo>
                  <a:cubicBezTo>
                    <a:pt x="83413" y="1505413"/>
                    <a:pt x="93661" y="1419653"/>
                    <a:pt x="107391" y="1334529"/>
                  </a:cubicBezTo>
                  <a:cubicBezTo>
                    <a:pt x="107024" y="1321329"/>
                    <a:pt x="106584" y="1049597"/>
                    <a:pt x="90916" y="955589"/>
                  </a:cubicBezTo>
                  <a:cubicBezTo>
                    <a:pt x="87193" y="933253"/>
                    <a:pt x="79932" y="911654"/>
                    <a:pt x="74440" y="889686"/>
                  </a:cubicBezTo>
                  <a:cubicBezTo>
                    <a:pt x="71694" y="864973"/>
                    <a:pt x="67933" y="840351"/>
                    <a:pt x="66202" y="815546"/>
                  </a:cubicBezTo>
                  <a:cubicBezTo>
                    <a:pt x="49774" y="580078"/>
                    <a:pt x="40371" y="462851"/>
                    <a:pt x="57964" y="222421"/>
                  </a:cubicBezTo>
                  <a:cubicBezTo>
                    <a:pt x="58687" y="212547"/>
                    <a:pt x="70012" y="206563"/>
                    <a:pt x="74440" y="197708"/>
                  </a:cubicBezTo>
                  <a:cubicBezTo>
                    <a:pt x="84291" y="178006"/>
                    <a:pt x="92024" y="153195"/>
                    <a:pt x="99154" y="131805"/>
                  </a:cubicBezTo>
                  <a:cubicBezTo>
                    <a:pt x="101900" y="107092"/>
                    <a:pt x="103070" y="82152"/>
                    <a:pt x="107391" y="57665"/>
                  </a:cubicBezTo>
                  <a:cubicBezTo>
                    <a:pt x="119561" y="-11297"/>
                    <a:pt x="148580" y="9611"/>
                    <a:pt x="1568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7D8BF9-C0F8-4B67-9FBA-A3C166DAE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076" y="2581519"/>
            <a:ext cx="3854242" cy="2847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742D49-74F8-4F40-BE4D-32C212CAA073}"/>
                  </a:ext>
                </a:extLst>
              </p:cNvPr>
              <p:cNvSpPr txBox="1"/>
              <p:nvPr/>
            </p:nvSpPr>
            <p:spPr>
              <a:xfrm>
                <a:off x="8664089" y="948153"/>
                <a:ext cx="3380173" cy="946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errors are represented as a Gaussian distribution with standard deviation 𝜎=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742D49-74F8-4F40-BE4D-32C212CA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089" y="948153"/>
                <a:ext cx="3380173" cy="946991"/>
              </a:xfrm>
              <a:prstGeom prst="rect">
                <a:avLst/>
              </a:prstGeom>
              <a:blipFill>
                <a:blip r:embed="rId8"/>
                <a:stretch>
                  <a:fillRect t="-3871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1DE400-BC17-4CDA-AC19-4DDF4457CFE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341001" y="1871483"/>
            <a:ext cx="986196" cy="710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C0FDC6-9954-49B8-9BC3-BC2C3EEEF110}"/>
              </a:ext>
            </a:extLst>
          </p:cNvPr>
          <p:cNvSpPr txBox="1"/>
          <p:nvPr/>
        </p:nvSpPr>
        <p:spPr>
          <a:xfrm>
            <a:off x="62161" y="6028476"/>
            <a:ext cx="3263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tabLst/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* </a:t>
            </a:r>
            <a:r>
              <a:rPr lang="en-US" sz="1600" dirty="0">
                <a:solidFill>
                  <a:srgbClr val="0070C0"/>
                </a:solidFill>
                <a:latin typeface="Calibri" panose="020F0502020204030204"/>
                <a:hlinkClick r:id="rId9"/>
              </a:rPr>
              <a:t>https://madx.web.cern.ch/madx/</a:t>
            </a:r>
            <a:r>
              <a:rPr lang="en-US" sz="16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8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1662E5-1EC5-4FC0-875B-A1F7A69A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35" y="2457479"/>
            <a:ext cx="4382896" cy="32861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B483DC-E5D0-4447-A830-05CB86E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Optics misalignments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74A50F-A99D-4551-9BCB-265EFCA9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C015F4-FCAB-40D2-87E9-8C51B1E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8C522-D433-446A-8BAD-99660D2D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9BE02-8635-4533-8ECF-F68CFCCCD122}"/>
              </a:ext>
            </a:extLst>
          </p:cNvPr>
          <p:cNvSpPr txBox="1"/>
          <p:nvPr/>
        </p:nvSpPr>
        <p:spPr>
          <a:xfrm>
            <a:off x="453983" y="864672"/>
            <a:ext cx="5256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simulations were performed.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Twiss functions were deduced at the exit of the arc.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B12F58-889F-4524-81B5-E627C7EEF74D}"/>
              </a:ext>
            </a:extLst>
          </p:cNvPr>
          <p:cNvGrpSpPr/>
          <p:nvPr/>
        </p:nvGrpSpPr>
        <p:grpSpPr>
          <a:xfrm>
            <a:off x="5720563" y="1150099"/>
            <a:ext cx="2660220" cy="2292212"/>
            <a:chOff x="5720563" y="1340102"/>
            <a:chExt cx="2660220" cy="229221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B437F1E-EC59-4B1C-B586-1B38729F0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63" y="1340102"/>
              <a:ext cx="2660220" cy="20888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AE13828-A8A6-4832-A71D-B9DD1EA14502}"/>
                    </a:ext>
                  </a:extLst>
                </p:cNvPr>
                <p:cNvSpPr txBox="1"/>
                <p:nvPr/>
              </p:nvSpPr>
              <p:spPr>
                <a:xfrm>
                  <a:off x="6096000" y="3324537"/>
                  <a:ext cx="227553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Standard deviation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40 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AE13828-A8A6-4832-A71D-B9DD1EA14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3324537"/>
                  <a:ext cx="227553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536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4ED53D-FBED-471F-A585-071B1E8F868B}"/>
              </a:ext>
            </a:extLst>
          </p:cNvPr>
          <p:cNvGrpSpPr/>
          <p:nvPr/>
        </p:nvGrpSpPr>
        <p:grpSpPr>
          <a:xfrm>
            <a:off x="8824337" y="3776237"/>
            <a:ext cx="2617317" cy="2280636"/>
            <a:chOff x="8824337" y="3966240"/>
            <a:chExt cx="2617317" cy="228063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F9A6564-0E0C-47A0-9044-6AC0577EA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337" y="3966240"/>
              <a:ext cx="2617317" cy="2059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61BF99A-32B3-42AD-962E-0A0928189A06}"/>
                    </a:ext>
                  </a:extLst>
                </p:cNvPr>
                <p:cNvSpPr txBox="1"/>
                <p:nvPr/>
              </p:nvSpPr>
              <p:spPr>
                <a:xfrm>
                  <a:off x="9165361" y="5939099"/>
                  <a:ext cx="227553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Standard deviation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61BF99A-32B3-42AD-962E-0A0928189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361" y="5939099"/>
                  <a:ext cx="2275539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36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120CA08-573E-4694-89A5-0B64E3F3E27C}"/>
              </a:ext>
            </a:extLst>
          </p:cNvPr>
          <p:cNvGrpSpPr/>
          <p:nvPr/>
        </p:nvGrpSpPr>
        <p:grpSpPr>
          <a:xfrm>
            <a:off x="5599009" y="3776237"/>
            <a:ext cx="2781773" cy="2329922"/>
            <a:chOff x="5599009" y="3966240"/>
            <a:chExt cx="2781773" cy="232992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570969-F1FA-4899-9A75-C286313BF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009" y="3966240"/>
              <a:ext cx="2781773" cy="2141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D573B3-78F6-4CDF-92A3-73BFDA06F2DF}"/>
                    </a:ext>
                  </a:extLst>
                </p:cNvPr>
                <p:cNvSpPr txBox="1"/>
                <p:nvPr/>
              </p:nvSpPr>
              <p:spPr>
                <a:xfrm>
                  <a:off x="6095999" y="5988385"/>
                  <a:ext cx="227553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Standard deviation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24 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D573B3-78F6-4CDF-92A3-73BFDA06F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5988385"/>
                  <a:ext cx="227553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536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6887B7-06EA-4968-B71B-9A11D1C40E3B}"/>
              </a:ext>
            </a:extLst>
          </p:cNvPr>
          <p:cNvGrpSpPr/>
          <p:nvPr/>
        </p:nvGrpSpPr>
        <p:grpSpPr>
          <a:xfrm>
            <a:off x="8763910" y="1179394"/>
            <a:ext cx="2738737" cy="2258732"/>
            <a:chOff x="8763910" y="1369397"/>
            <a:chExt cx="2738737" cy="22587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BA3B6C-96DA-472B-80CE-B0A937415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910" y="1369397"/>
              <a:ext cx="2738737" cy="20596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CECF6C5-87DA-426D-8D8E-518D4F3A87C2}"/>
                    </a:ext>
                  </a:extLst>
                </p:cNvPr>
                <p:cNvSpPr txBox="1"/>
                <p:nvPr/>
              </p:nvSpPr>
              <p:spPr>
                <a:xfrm>
                  <a:off x="9165362" y="3320352"/>
                  <a:ext cx="227553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Standard deviation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CECF6C5-87DA-426D-8D8E-518D4F3A8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5362" y="3320352"/>
                  <a:ext cx="2275539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536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AFF68C-29A2-4013-8119-A90A0969FE44}"/>
              </a:ext>
            </a:extLst>
          </p:cNvPr>
          <p:cNvSpPr txBox="1"/>
          <p:nvPr/>
        </p:nvSpPr>
        <p:spPr>
          <a:xfrm>
            <a:off x="453983" y="1655539"/>
            <a:ext cx="5204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values of the transverse alignment errors were introduced.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standard deviation of DX at the exit of the Arc is extracted.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2A7F-EFB8-4325-8D89-4D86AF62844D}"/>
              </a:ext>
            </a:extLst>
          </p:cNvPr>
          <p:cNvSpPr txBox="1"/>
          <p:nvPr/>
        </p:nvSpPr>
        <p:spPr>
          <a:xfrm>
            <a:off x="468647" y="5872207"/>
            <a:ext cx="470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error value affects linearly the dispersion</a:t>
            </a:r>
          </a:p>
        </p:txBody>
      </p:sp>
    </p:spTree>
    <p:extLst>
      <p:ext uri="{BB962C8B-B14F-4D97-AF65-F5344CB8AC3E}">
        <p14:creationId xmlns:p14="http://schemas.microsoft.com/office/powerpoint/2010/main" val="10329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9A4B-2056-42DF-8B20-278D0015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Field errors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8306D-ECB3-4695-AB34-D7AEEA4C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74B09-2E72-4140-8D66-6D428E76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F162D-1FFB-4354-9D3F-8CF1FB3E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6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F38ADF-0E91-45D6-9E6E-5723C1EB71B2}"/>
                  </a:ext>
                </a:extLst>
              </p:cNvPr>
              <p:cNvSpPr txBox="1"/>
              <p:nvPr/>
            </p:nvSpPr>
            <p:spPr>
              <a:xfrm>
                <a:off x="150392" y="978734"/>
                <a:ext cx="49323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Relative field errors were introduced to the first B-com in the spreader and the B-com-R in the merger section.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values of the first four higher relative harmonics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were considered. 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F38ADF-0E91-45D6-9E6E-5723C1EB7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2" y="978734"/>
                <a:ext cx="4932354" cy="1477328"/>
              </a:xfrm>
              <a:prstGeom prst="rect">
                <a:avLst/>
              </a:prstGeom>
              <a:blipFill>
                <a:blip r:embed="rId2"/>
                <a:stretch>
                  <a:fillRect l="-865" t="-2479" r="-98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342F5B5-2EB4-4792-B031-5BB2D73D0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825025"/>
            <a:ext cx="4252421" cy="3112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46A312-0863-48C5-B079-6CD794DE1902}"/>
              </a:ext>
            </a:extLst>
          </p:cNvPr>
          <p:cNvSpPr txBox="1"/>
          <p:nvPr/>
        </p:nvSpPr>
        <p:spPr>
          <a:xfrm>
            <a:off x="8951443" y="1571081"/>
            <a:ext cx="3090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increase in the Beta function is noticed at the exit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Additional quadrupole component change the beta function and possibly increase the beam size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0">
                <a:extLst>
                  <a:ext uri="{FF2B5EF4-FFF2-40B4-BE49-F238E27FC236}">
                    <a16:creationId xmlns:a16="http://schemas.microsoft.com/office/drawing/2014/main" id="{722FB900-E95A-4B9E-80C8-6B360D3DA5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805156"/>
                  </p:ext>
                </p:extLst>
              </p:nvPr>
            </p:nvGraphicFramePr>
            <p:xfrm>
              <a:off x="150392" y="2799259"/>
              <a:ext cx="3042172" cy="273666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398536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643636">
                      <a:extLst>
                        <a:ext uri="{9D8B030D-6E8A-4147-A177-3AD203B41FA5}">
                          <a16:colId xmlns:a16="http://schemas.microsoft.com/office/drawing/2014/main" val="3974270"/>
                        </a:ext>
                      </a:extLst>
                    </a:gridCol>
                  </a:tblGrid>
                  <a:tr h="40036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Twiss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Perfect element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40036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 [m]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40036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 [m]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40036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𝐷𝑃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40036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𝐷𝑃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674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 [m]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8.63544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674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 [m]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8.63478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6604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0">
                <a:extLst>
                  <a:ext uri="{FF2B5EF4-FFF2-40B4-BE49-F238E27FC236}">
                    <a16:creationId xmlns:a16="http://schemas.microsoft.com/office/drawing/2014/main" id="{722FB900-E95A-4B9E-80C8-6B360D3DA5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805156"/>
                  </p:ext>
                </p:extLst>
              </p:nvPr>
            </p:nvGraphicFramePr>
            <p:xfrm>
              <a:off x="150392" y="2799259"/>
              <a:ext cx="3042172" cy="273666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398536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643636">
                      <a:extLst>
                        <a:ext uri="{9D8B030D-6E8A-4147-A177-3AD203B41FA5}">
                          <a16:colId xmlns:a16="http://schemas.microsoft.com/office/drawing/2014/main" val="3974270"/>
                        </a:ext>
                      </a:extLst>
                    </a:gridCol>
                  </a:tblGrid>
                  <a:tr h="40036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Twiss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Perfect element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400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5" t="-101515" r="-118261" b="-49545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400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5" t="-201515" r="-118261" b="-39545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400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5" t="-306154" r="-118261" b="-3015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400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5" t="-400000" r="-118261" b="-19697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0.00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5" t="-540984" r="-118261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8.63544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35" t="-651667" r="-118261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8.63478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6604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0A47C46-B44B-47FF-856B-35CBEDD9FA4F}"/>
              </a:ext>
            </a:extLst>
          </p:cNvPr>
          <p:cNvSpPr txBox="1"/>
          <p:nvPr/>
        </p:nvSpPr>
        <p:spPr>
          <a:xfrm>
            <a:off x="535077" y="5638330"/>
            <a:ext cx="33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Twiss functions at the exit of Arc1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F80A4-6176-4628-8D0E-7B8E7F02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08" y="4098101"/>
            <a:ext cx="2864800" cy="2151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3E8054-E89A-4C64-9709-C441B47F9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72" y="3789174"/>
            <a:ext cx="4439227" cy="25727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A2A7DF-F49A-4D85-8DD7-B4AC2416C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17873"/>
              </p:ext>
            </p:extLst>
          </p:nvPr>
        </p:nvGraphicFramePr>
        <p:xfrm>
          <a:off x="3187648" y="2795637"/>
          <a:ext cx="1643636" cy="2736665"/>
        </p:xfrm>
        <a:graphic>
          <a:graphicData uri="http://schemas.openxmlformats.org/drawingml/2006/table">
            <a:tbl>
              <a:tblPr firstRow="1" bandRow="1"/>
              <a:tblGrid>
                <a:gridCol w="1643636">
                  <a:extLst>
                    <a:ext uri="{9D8B030D-6E8A-4147-A177-3AD203B41FA5}">
                      <a16:colId xmlns:a16="http://schemas.microsoft.com/office/drawing/2014/main" val="3173397142"/>
                    </a:ext>
                  </a:extLst>
                </a:gridCol>
              </a:tblGrid>
              <a:tr h="400369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With field errors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70629"/>
                  </a:ext>
                </a:extLst>
              </a:tr>
              <a:tr h="400369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7604"/>
                  </a:ext>
                </a:extLst>
              </a:tr>
              <a:tr h="400369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-0.00301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68979"/>
                  </a:ext>
                </a:extLst>
              </a:tr>
              <a:tr h="400369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28611"/>
                  </a:ext>
                </a:extLst>
              </a:tr>
              <a:tr h="400369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0.00059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22845"/>
                  </a:ext>
                </a:extLst>
              </a:tr>
              <a:tr h="3674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8.70493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9561"/>
                  </a:ext>
                </a:extLst>
              </a:tr>
              <a:tr h="3674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9.73175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5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F9AC-A1CF-4E11-BF63-8D1466EF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PERLE Lattice</a:t>
            </a: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66A67-3BEF-4415-95B5-3A34EE2D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569CE-57D8-4F43-94D8-432F1433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 du Pôle Accélérateurs 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1C37D-B36D-442E-A2D3-5A810528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46C442-2521-4AB0-A6B7-C315635F1EBB}"/>
              </a:ext>
            </a:extLst>
          </p:cNvPr>
          <p:cNvGrpSpPr/>
          <p:nvPr/>
        </p:nvGrpSpPr>
        <p:grpSpPr>
          <a:xfrm>
            <a:off x="4720460" y="1163706"/>
            <a:ext cx="7406475" cy="4530588"/>
            <a:chOff x="4720460" y="1163706"/>
            <a:chExt cx="7406475" cy="4530588"/>
          </a:xfrm>
        </p:grpSpPr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8D9360FB-A91F-4496-B2B0-BFDFF93EFB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640489"/>
                </p:ext>
              </p:extLst>
            </p:nvPr>
          </p:nvGraphicFramePr>
          <p:xfrm>
            <a:off x="4720460" y="1163706"/>
            <a:ext cx="5946397" cy="453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Acrobat Document" r:id="rId3" imgW="8001000" imgH="6096000" progId="Acrobat.Document.DC">
                    <p:embed/>
                  </p:oleObj>
                </mc:Choice>
                <mc:Fallback>
                  <p:oleObj name="Acrobat Document" r:id="rId3" imgW="8001000" imgH="6096000" progId="Acrobat.Document.DC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6D793A8A-CE58-4A8E-BA70-73A947164F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20460" y="1163706"/>
                          <a:ext cx="5946397" cy="453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4F9F90-575C-4EEB-83A7-1EC3491B7EEE}"/>
                </a:ext>
              </a:extLst>
            </p:cNvPr>
            <p:cNvGrpSpPr/>
            <p:nvPr/>
          </p:nvGrpSpPr>
          <p:grpSpPr>
            <a:xfrm>
              <a:off x="10348981" y="1620011"/>
              <a:ext cx="1777954" cy="646331"/>
              <a:chOff x="10455513" y="1789722"/>
              <a:chExt cx="1777954" cy="64633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39BDB32-99BF-45A8-9B6F-3BF3852CF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5513" y="2246053"/>
                <a:ext cx="47293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F3DC999-6309-4D71-A133-2BB43A9821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5513" y="1979722"/>
                <a:ext cx="476204" cy="1035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C0F467-69BA-49B9-B53B-7FCDA36C4EE2}"/>
                  </a:ext>
                </a:extLst>
              </p:cNvPr>
              <p:cNvSpPr txBox="1"/>
              <p:nvPr/>
            </p:nvSpPr>
            <p:spPr>
              <a:xfrm>
                <a:off x="10928450" y="1789722"/>
                <a:ext cx="13050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errors</a:t>
                </a:r>
              </a:p>
              <a:p>
                <a:pPr algn="ctr"/>
                <a:r>
                  <a:rPr lang="en-US" dirty="0"/>
                  <a:t>With errors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43424C-B656-4DA0-9172-F0B420D37793}"/>
              </a:ext>
            </a:extLst>
          </p:cNvPr>
          <p:cNvSpPr txBox="1"/>
          <p:nvPr/>
        </p:nvSpPr>
        <p:spPr>
          <a:xfrm>
            <a:off x="325814" y="2241300"/>
            <a:ext cx="3890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Primary studies of lattice errors for the 250 MeV machine. 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 Quadrupole misalignments affected the dispersion function.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00EC38-E6B8-470C-A60D-4EAA1CE75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92" y="5704636"/>
            <a:ext cx="1404046" cy="5426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EB5D7B-1B99-4124-82F3-307F802BA4FA}"/>
              </a:ext>
            </a:extLst>
          </p:cNvPr>
          <p:cNvSpPr txBox="1"/>
          <p:nvPr/>
        </p:nvSpPr>
        <p:spPr>
          <a:xfrm>
            <a:off x="325814" y="4949842"/>
            <a:ext cx="3890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Studies will be carried out using BMAD instead of MADX.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5C2A2-95A7-4D71-9D5F-8FE2AB3173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9720" b="6940"/>
          <a:stretch/>
        </p:blipFill>
        <p:spPr>
          <a:xfrm>
            <a:off x="541437" y="868327"/>
            <a:ext cx="3815611" cy="12497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328AEA-5948-4AE1-A054-B53FB5B41596}"/>
              </a:ext>
            </a:extLst>
          </p:cNvPr>
          <p:cNvGrpSpPr/>
          <p:nvPr/>
        </p:nvGrpSpPr>
        <p:grpSpPr>
          <a:xfrm>
            <a:off x="5810769" y="2076079"/>
            <a:ext cx="3627017" cy="2873763"/>
            <a:chOff x="5810769" y="2215743"/>
            <a:chExt cx="3627017" cy="287376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A69C01-BF62-4F1F-A867-F17D02C7C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769" y="2215743"/>
              <a:ext cx="3627017" cy="28737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CA98E76-B2BF-41E8-A7AF-AA0A2664DA92}"/>
                    </a:ext>
                  </a:extLst>
                </p:cNvPr>
                <p:cNvSpPr txBox="1"/>
                <p:nvPr/>
              </p:nvSpPr>
              <p:spPr>
                <a:xfrm>
                  <a:off x="8037780" y="2432663"/>
                  <a:ext cx="11965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0.117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CA98E76-B2BF-41E8-A7AF-AA0A2664D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7780" y="2432663"/>
                  <a:ext cx="119656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6E84E0F-F5F9-4473-B590-E6DC7FCBF647}"/>
              </a:ext>
            </a:extLst>
          </p:cNvPr>
          <p:cNvSpPr txBox="1"/>
          <p:nvPr/>
        </p:nvSpPr>
        <p:spPr>
          <a:xfrm>
            <a:off x="325814" y="3841847"/>
            <a:ext cx="3890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The standard deviation of the dispersion showed an exaggerated value. </a:t>
            </a:r>
          </a:p>
        </p:txBody>
      </p:sp>
    </p:spTree>
    <p:extLst>
      <p:ext uri="{BB962C8B-B14F-4D97-AF65-F5344CB8AC3E}">
        <p14:creationId xmlns:p14="http://schemas.microsoft.com/office/powerpoint/2010/main" val="4170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5A98-4D35-4F8F-8E64-C6612A5A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Conclusion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D105B-E162-4408-BECE-6E22F584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8FE5-F0B5-4C17-8F6E-F341C451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BD6BB-CF27-449D-A823-AF255D40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6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727F93-52B3-42A2-B9B6-CB6C1C83BA06}"/>
                  </a:ext>
                </a:extLst>
              </p:cNvPr>
              <p:cNvSpPr txBox="1"/>
              <p:nvPr/>
            </p:nvSpPr>
            <p:spPr>
              <a:xfrm>
                <a:off x="356920" y="1012885"/>
                <a:ext cx="10907697" cy="525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B-com magnet is designed to generate vertical field of 0.7 T and field integral of 0.88 T along the magnet length with harmonic content in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meeting the accepted tolerances of the beam dynamics.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Associated cooling circuit parameters were calculated for different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coil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configurations (conductor area, number of turns, different arrangements) to decrease the current from the power supply. 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lvl="0" indent="-285750" algn="just">
                  <a:buFont typeface="Wingdings" panose="05000000000000000000" pitchFamily="2" charset="2"/>
                  <a:buChar char="§"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Quadrupole magnets of the Arcs and injector are designed. The coil circuit is under optimization. 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effect of transverse optics misalignments on the Twiss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 was studied.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B-com field harmonics were introduced to the lattice, further investigation on its effect is undergoing. 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Outlook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Focus the study on the 250 MeV version of PERLE using MADX/BMAD.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Complete the lattice error study to conclude the orbit stability and lattice acceptance.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Complete the design of the magnet elements: dipoles in arcs and spreader (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ongoing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), chicane magnets, and quadrupole families.  (maybe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sextupole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decided).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727F93-52B3-42A2-B9B6-CB6C1C83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20" y="1012885"/>
                <a:ext cx="10907697" cy="5254131"/>
              </a:xfrm>
              <a:prstGeom prst="rect">
                <a:avLst/>
              </a:prstGeom>
              <a:blipFill>
                <a:blip r:embed="rId2"/>
                <a:stretch>
                  <a:fillRect l="-1174" t="-580" r="-447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55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59A6D-D6C3-4B06-AE71-709641F1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0F52F-1FC8-4803-A9A9-D6FC0D8B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85725-187C-4223-9AED-73B0BFA8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82CE3-F12F-48ED-A889-BE66239446C1}"/>
              </a:ext>
            </a:extLst>
          </p:cNvPr>
          <p:cNvSpPr txBox="1"/>
          <p:nvPr/>
        </p:nvSpPr>
        <p:spPr>
          <a:xfrm>
            <a:off x="3298554" y="2663305"/>
            <a:ext cx="6138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Merci Beaucoup!</a:t>
            </a:r>
          </a:p>
        </p:txBody>
      </p:sp>
    </p:spTree>
    <p:extLst>
      <p:ext uri="{BB962C8B-B14F-4D97-AF65-F5344CB8AC3E}">
        <p14:creationId xmlns:p14="http://schemas.microsoft.com/office/powerpoint/2010/main" val="88657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59A6D-D6C3-4B06-AE71-709641F1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21/12/2023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0F52F-1FC8-4803-A9A9-D6FC0D8B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 du Pôle Accélérateurs 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85725-187C-4223-9AED-73B0BFA8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82CE3-F12F-48ED-A889-BE66239446C1}"/>
              </a:ext>
            </a:extLst>
          </p:cNvPr>
          <p:cNvSpPr txBox="1"/>
          <p:nvPr/>
        </p:nvSpPr>
        <p:spPr>
          <a:xfrm>
            <a:off x="3325189" y="2574525"/>
            <a:ext cx="5388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91422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2DC42F7-72FA-4545-BCC0-DDEC99C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@ Orsay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751034-0ABD-449A-8C66-932DC102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585660-5817-4C5D-9763-3485C57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6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2BB447-1842-457B-BF07-A261DA814E89}"/>
              </a:ext>
            </a:extLst>
          </p:cNvPr>
          <p:cNvSpPr/>
          <p:nvPr/>
        </p:nvSpPr>
        <p:spPr>
          <a:xfrm>
            <a:off x="651024" y="909252"/>
            <a:ext cx="1059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PERLE is the first multi-turn, high current ERL based on SRF technology to operate at 10 MW power.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E5FFDE-2C62-4820-9B06-8E26FF62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F650C1-CE75-4860-A446-CBFFF372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40" y="3788295"/>
            <a:ext cx="3770538" cy="24970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72C65C1-F5CF-48D3-A6B7-B01413DF55B9}"/>
              </a:ext>
            </a:extLst>
          </p:cNvPr>
          <p:cNvSpPr/>
          <p:nvPr/>
        </p:nvSpPr>
        <p:spPr>
          <a:xfrm>
            <a:off x="1439663" y="3966445"/>
            <a:ext cx="619727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technological choices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PERLE will be a demonstrator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multi-turn ERL for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PERLE will also be a facility platform for nuclear applications (DESTIN).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5E430834-B214-45A4-B744-ECAD1BDB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20" y="1560516"/>
            <a:ext cx="5921250" cy="2207573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DADE27A7-3220-44F3-B0CD-77118BBF8D61}"/>
              </a:ext>
            </a:extLst>
          </p:cNvPr>
          <p:cNvSpPr txBox="1"/>
          <p:nvPr/>
        </p:nvSpPr>
        <p:spPr>
          <a:xfrm>
            <a:off x="8035926" y="1560516"/>
            <a:ext cx="3940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Cryomodule with 82 MV accelerating gradient.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acceleration passes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maximum energy 500 MeV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Dump energy: 7 MeV.</a:t>
            </a:r>
          </a:p>
        </p:txBody>
      </p:sp>
    </p:spTree>
    <p:extLst>
      <p:ext uri="{BB962C8B-B14F-4D97-AF65-F5344CB8AC3E}">
        <p14:creationId xmlns:p14="http://schemas.microsoft.com/office/powerpoint/2010/main" val="419499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483DC-E5D0-4447-A830-05CB86E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Outline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74A50F-A99D-4551-9BCB-265EFCA9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C015F4-FCAB-40D2-87E9-8C51B1E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8C522-D433-446A-8BAD-99660D2D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ECBA8-F173-44C0-9768-19AA3BA5F635}"/>
              </a:ext>
            </a:extLst>
          </p:cNvPr>
          <p:cNvSpPr txBox="1"/>
          <p:nvPr/>
        </p:nvSpPr>
        <p:spPr>
          <a:xfrm>
            <a:off x="1672927" y="1025207"/>
            <a:ext cx="697392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PERLE optics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 design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B-com magnet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Quadrupole magnets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study of PERLE lattice errors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Misalignment errors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errors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671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PERLE machine</a:t>
            </a:r>
            <a:endParaRPr lang="en-US" sz="24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240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C76C0-5E8F-472A-9A9F-AFC23E66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96EFB-6934-4085-A1E8-9E91F989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1207E-4894-4226-BC88-9CE1FFA5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7FA0FF-4546-4A43-A3B9-694C3D6CB990}"/>
                  </a:ext>
                </a:extLst>
              </p:cNvPr>
              <p:cNvSpPr txBox="1"/>
              <p:nvPr/>
            </p:nvSpPr>
            <p:spPr>
              <a:xfrm>
                <a:off x="389167" y="1605594"/>
                <a:ext cx="505539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Initial design with 3 pancakes of 10 turns each using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8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×8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𝑚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conductors. </a:t>
                </a:r>
              </a:p>
              <a:p>
                <a:pPr marL="285750" marR="0" lvl="0" indent="-2857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reduce the needed current, smaller conductors are needed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5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×5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𝑚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conductors were investigated.</a:t>
                </a:r>
                <a:endParaRPr lang="en-US" dirty="0"/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7FA0FF-4546-4A43-A3B9-694C3D6C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7" y="1605594"/>
                <a:ext cx="5055399" cy="2031325"/>
              </a:xfrm>
              <a:prstGeom prst="rect">
                <a:avLst/>
              </a:prstGeom>
              <a:blipFill>
                <a:blip r:embed="rId2"/>
                <a:stretch>
                  <a:fillRect l="-844" t="-1497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36">
                <a:extLst>
                  <a:ext uri="{FF2B5EF4-FFF2-40B4-BE49-F238E27FC236}">
                    <a16:creationId xmlns:a16="http://schemas.microsoft.com/office/drawing/2014/main" id="{68B599B1-517E-4986-BA52-FA0194825E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847461"/>
                  </p:ext>
                </p:extLst>
              </p:nvPr>
            </p:nvGraphicFramePr>
            <p:xfrm>
              <a:off x="6214827" y="1667738"/>
              <a:ext cx="5303972" cy="22011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5964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763575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  <a:gridCol w="1544433">
                      <a:extLst>
                        <a:ext uri="{9D8B030D-6E8A-4147-A177-3AD203B41FA5}">
                          <a16:colId xmlns:a16="http://schemas.microsoft.com/office/drawing/2014/main" val="412245990"/>
                        </a:ext>
                      </a:extLst>
                    </a:gridCol>
                  </a:tblGrid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Coil Parameters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dirty="0"/>
                            <a:t>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dirty="0"/>
                            <a:t>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415501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Excitation current NI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11520.2625 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A.turn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452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turns/coil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dirty="0"/>
                            <a:t>6</a:t>
                          </a:r>
                          <a:r>
                            <a:rPr lang="en-US" sz="1400" baseline="0" dirty="0"/>
                            <a:t> = 30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 dirty="0"/>
                            <a:t>9 = 72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Current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ym typeface="Wingdings" panose="05000000000000000000" pitchFamily="2" charset="2"/>
                            </a:rPr>
                            <a:t>384 A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166.67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782201"/>
                      </a:ext>
                    </a:extLst>
                  </a:tr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Current density 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8.69 </a:t>
                          </a:r>
                          <a:r>
                            <a:rPr lang="en-US" sz="1400" dirty="0"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sym typeface="Wingdings" panose="05000000000000000000" pitchFamily="2" charset="2"/>
                            </a:rPr>
                            <a:t>9.34 </a:t>
                          </a:r>
                          <a:r>
                            <a:rPr lang="en-US" sz="1400" dirty="0"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Material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Copper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148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36">
                <a:extLst>
                  <a:ext uri="{FF2B5EF4-FFF2-40B4-BE49-F238E27FC236}">
                    <a16:creationId xmlns:a16="http://schemas.microsoft.com/office/drawing/2014/main" id="{68B599B1-517E-4986-BA52-FA0194825E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847461"/>
                  </p:ext>
                </p:extLst>
              </p:nvPr>
            </p:nvGraphicFramePr>
            <p:xfrm>
              <a:off x="6214827" y="1667738"/>
              <a:ext cx="5303972" cy="22011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5964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763575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  <a:gridCol w="1544433">
                      <a:extLst>
                        <a:ext uri="{9D8B030D-6E8A-4147-A177-3AD203B41FA5}">
                          <a16:colId xmlns:a16="http://schemas.microsoft.com/office/drawing/2014/main" val="412245990"/>
                        </a:ext>
                      </a:extLst>
                    </a:gridCol>
                  </a:tblGrid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Coil Parameters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841" t="-1818" r="-88581" b="-5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307" t="-1818" r="-787" b="-5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415501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Excitation current NI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11520.2625 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A.turn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452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turns/coil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841" t="-165333" r="-88581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307" t="-165333" r="-787" b="-2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Current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ym typeface="Wingdings" panose="05000000000000000000" pitchFamily="2" charset="2"/>
                            </a:rPr>
                            <a:t>384 A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166.67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782201"/>
                      </a:ext>
                    </a:extLst>
                  </a:tr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Current density 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841" t="-460000" r="-88581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3307" t="-460000" r="-787" b="-1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3332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Material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Copper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1486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ZoneTexte 9">
            <a:extLst>
              <a:ext uri="{FF2B5EF4-FFF2-40B4-BE49-F238E27FC236}">
                <a16:creationId xmlns:a16="http://schemas.microsoft.com/office/drawing/2014/main" id="{B41D3B63-18A9-437B-8BC9-F247BDF8499E}"/>
              </a:ext>
            </a:extLst>
          </p:cNvPr>
          <p:cNvSpPr txBox="1"/>
          <p:nvPr/>
        </p:nvSpPr>
        <p:spPr>
          <a:xfrm>
            <a:off x="389167" y="754271"/>
            <a:ext cx="391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Coil and cooling circuit</a:t>
            </a:r>
          </a:p>
        </p:txBody>
      </p:sp>
      <p:sp>
        <p:nvSpPr>
          <p:cNvPr id="62" name="Titre 1">
            <a:extLst>
              <a:ext uri="{FF2B5EF4-FFF2-40B4-BE49-F238E27FC236}">
                <a16:creationId xmlns:a16="http://schemas.microsoft.com/office/drawing/2014/main" id="{E32D6689-7878-4C11-83FE-7E09CA50C865}"/>
              </a:ext>
            </a:extLst>
          </p:cNvPr>
          <p:cNvSpPr txBox="1">
            <a:spLocks/>
          </p:cNvSpPr>
          <p:nvPr/>
        </p:nvSpPr>
        <p:spPr>
          <a:xfrm>
            <a:off x="2731390" y="152850"/>
            <a:ext cx="6438063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348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9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348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B-com Magnet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898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E0AB-3291-4A3B-B577-55CF2AD6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Quadrupole Magnet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0DE2A-4E7E-452A-B573-0D13ED1D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66BA-11CD-4363-8B30-9B76C50E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14D12-0176-4066-AFF3-5F5025AE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8F790-53F7-4E8E-948C-D9CAACCD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007" y="882055"/>
            <a:ext cx="2184731" cy="4641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Arcs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0">
                <a:extLst>
                  <a:ext uri="{FF2B5EF4-FFF2-40B4-BE49-F238E27FC236}">
                    <a16:creationId xmlns:a16="http://schemas.microsoft.com/office/drawing/2014/main" id="{936F027E-D223-4A3D-BA90-D82F03AE5C2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61631" y="1652458"/>
              <a:ext cx="3614385" cy="2936654"/>
            </p:xfrm>
            <a:graphic>
              <a:graphicData uri="http://schemas.openxmlformats.org/drawingml/2006/table">
                <a:tbl>
                  <a:tblPr firstRow="1" bandRow="1">
                    <a:gradFill rotWithShape="1">
                      <a:gsLst>
                        <a:gs pos="0">
                          <a:srgbClr val="A5A5A5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A5A5A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A5A5A5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effectLst/>
                  </a:tblPr>
                  <a:tblGrid>
                    <a:gridCol w="1821095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793290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6213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Parameters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175464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358579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Yoke thickness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365682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29103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Aperture radius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44375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Pole width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51477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NI 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 coil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1750.7 </a:t>
                          </a:r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A.turn</a:t>
                          </a:r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783077"/>
                      </a:ext>
                    </a:extLst>
                  </a:tr>
                  <a:tr h="376334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Current density 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2.882 </a:t>
                          </a: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399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0">
                <a:extLst>
                  <a:ext uri="{FF2B5EF4-FFF2-40B4-BE49-F238E27FC236}">
                    <a16:creationId xmlns:a16="http://schemas.microsoft.com/office/drawing/2014/main" id="{936F027E-D223-4A3D-BA90-D82F03AE5C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205704"/>
                  </p:ext>
                </p:extLst>
              </p:nvPr>
            </p:nvGraphicFramePr>
            <p:xfrm>
              <a:off x="8361631" y="1652458"/>
              <a:ext cx="3614385" cy="2936654"/>
            </p:xfrm>
            <a:graphic>
              <a:graphicData uri="http://schemas.openxmlformats.org/drawingml/2006/table">
                <a:tbl>
                  <a:tblPr firstRow="1" bandRow="1">
                    <a:gradFill rotWithShape="1">
                      <a:gsLst>
                        <a:gs pos="0">
                          <a:srgbClr val="A5A5A5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A5A5A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A5A5A5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effectLst/>
                  </a:tblPr>
                  <a:tblGrid>
                    <a:gridCol w="1821095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793290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Parameters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B671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Height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Yoke thickness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Length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Aperture radius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Pole width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 mm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NI 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 coil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1750.7 </a:t>
                          </a:r>
                          <a:r>
                            <a:rPr lang="en-US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A.turn</a:t>
                          </a:r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783077"/>
                      </a:ext>
                    </a:extLst>
                  </a:tr>
                  <a:tr h="376334">
                    <a:tc>
                      <a:txBody>
                        <a:bodyPr/>
                        <a:lstStyle>
                          <a:lvl1pPr marL="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>
                            <a:defRPr sz="18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Current density 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695" t="-685484" r="-678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3999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Image 8">
            <a:extLst>
              <a:ext uri="{FF2B5EF4-FFF2-40B4-BE49-F238E27FC236}">
                <a16:creationId xmlns:a16="http://schemas.microsoft.com/office/drawing/2014/main" id="{1C26F11B-E7D5-4A8D-8577-E85FBD545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7" y="1652458"/>
            <a:ext cx="3515055" cy="2875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79CB8F-7DF0-4CEB-A7F4-34BA42BFC863}"/>
              </a:ext>
            </a:extLst>
          </p:cNvPr>
          <p:cNvSpPr txBox="1"/>
          <p:nvPr/>
        </p:nvSpPr>
        <p:spPr>
          <a:xfrm>
            <a:off x="3048740" y="1039983"/>
            <a:ext cx="6094520" cy="46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Quadrupole series of 15 cm long was designed.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0A48B1-F2F3-47CB-83C8-9AF512726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12" y="1766028"/>
            <a:ext cx="1679615" cy="1235137"/>
          </a:xfrm>
          <a:prstGeom prst="rect">
            <a:avLst/>
          </a:prstGeom>
        </p:spPr>
      </p:pic>
      <p:sp>
        <p:nvSpPr>
          <p:cNvPr id="20" name="ZoneTexte 13">
            <a:extLst>
              <a:ext uri="{FF2B5EF4-FFF2-40B4-BE49-F238E27FC236}">
                <a16:creationId xmlns:a16="http://schemas.microsoft.com/office/drawing/2014/main" id="{EDD8A61F-A2C2-49D8-9ECE-CC6532A3BDFB}"/>
              </a:ext>
            </a:extLst>
          </p:cNvPr>
          <p:cNvSpPr txBox="1"/>
          <p:nvPr/>
        </p:nvSpPr>
        <p:spPr>
          <a:xfrm>
            <a:off x="6438656" y="4941641"/>
            <a:ext cx="1815376" cy="369332"/>
          </a:xfrm>
          <a:prstGeom prst="rect">
            <a:avLst/>
          </a:prstGeom>
          <a:noFill/>
          <a:ln w="19050">
            <a:solidFill>
              <a:srgbClr val="FF67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= 34.15 T/m</a:t>
            </a:r>
          </a:p>
        </p:txBody>
      </p:sp>
      <p:pic>
        <p:nvPicPr>
          <p:cNvPr id="21" name="Image 11">
            <a:extLst>
              <a:ext uri="{FF2B5EF4-FFF2-40B4-BE49-F238E27FC236}">
                <a16:creationId xmlns:a16="http://schemas.microsoft.com/office/drawing/2014/main" id="{B4D244DB-6CD1-4DB5-904F-76669580A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27" y="1652458"/>
            <a:ext cx="2797949" cy="2164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0130E8-0DA5-412A-A74D-54E687B28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57" y="4236844"/>
            <a:ext cx="3258595" cy="21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5353-3CB6-47E9-A6EB-2617C73F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Quadrupole Magnet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C2D8D-7386-4A52-830D-F51FB99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34C1F-F625-41A6-990C-C6596752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2E22-3C9F-4DA1-B931-BFA6D73C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4698C-3094-48CE-A3C8-92071E4D7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895" y="902590"/>
            <a:ext cx="2113710" cy="4889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Merger 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BFE95-45E9-408E-B205-75021925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1" y="1589769"/>
            <a:ext cx="4266933" cy="1754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3A2B19-B6DE-4666-8F91-B7DEFC713F8C}"/>
              </a:ext>
            </a:extLst>
          </p:cNvPr>
          <p:cNvSpPr txBox="1"/>
          <p:nvPr/>
        </p:nvSpPr>
        <p:spPr>
          <a:xfrm>
            <a:off x="312429" y="3685569"/>
            <a:ext cx="4534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merger quadrupoles are 5 cm long (in z).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Maximum gradient of 1.2 T/m.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vertical space from the B-com magnet of around 33 cm.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334DA-D6C4-4C88-BDB6-80D754251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6" y="2093466"/>
            <a:ext cx="3808560" cy="2480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69BF2D-F2D8-4C01-B127-73BE2BC7F2FD}"/>
              </a:ext>
            </a:extLst>
          </p:cNvPr>
          <p:cNvSpPr txBox="1"/>
          <p:nvPr/>
        </p:nvSpPr>
        <p:spPr>
          <a:xfrm>
            <a:off x="9113133" y="4874458"/>
            <a:ext cx="248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Pole tip field = 0.07 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Gradient G = 3 T/m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au 10">
                <a:extLst>
                  <a:ext uri="{FF2B5EF4-FFF2-40B4-BE49-F238E27FC236}">
                    <a16:creationId xmlns:a16="http://schemas.microsoft.com/office/drawing/2014/main" id="{D1964710-2F12-4140-A1A0-270E05464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406954"/>
                  </p:ext>
                </p:extLst>
              </p:nvPr>
            </p:nvGraphicFramePr>
            <p:xfrm>
              <a:off x="4942719" y="2406210"/>
              <a:ext cx="3064814" cy="35744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50880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313934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Height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100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Yoke thickness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15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Length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50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Aperture radius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20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4062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Pole width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17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4062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NI per coil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318.31 </a:t>
                          </a:r>
                          <a:r>
                            <a:rPr lang="en-US" sz="1600" dirty="0" err="1"/>
                            <a:t>A.turn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783077"/>
                      </a:ext>
                    </a:extLst>
                  </a:tr>
                  <a:tr h="340622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Current density 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2.62 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622275"/>
                      </a:ext>
                    </a:extLst>
                  </a:tr>
                  <a:tr h="340622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Pole tip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0.07 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717578"/>
                      </a:ext>
                    </a:extLst>
                  </a:tr>
                  <a:tr h="340622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Gradient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 T/m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3030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au 10">
                <a:extLst>
                  <a:ext uri="{FF2B5EF4-FFF2-40B4-BE49-F238E27FC236}">
                    <a16:creationId xmlns:a16="http://schemas.microsoft.com/office/drawing/2014/main" id="{D1964710-2F12-4140-A1A0-270E05464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406954"/>
                  </p:ext>
                </p:extLst>
              </p:nvPr>
            </p:nvGraphicFramePr>
            <p:xfrm>
              <a:off x="4942719" y="2406210"/>
              <a:ext cx="3064814" cy="35744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50880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313934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Parameters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Height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100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968062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Yoke thickness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15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636603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Length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50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374270"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Aperture radius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51741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103482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552240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206965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58706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3104479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621893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4139306" algn="l" defTabSz="1034826" rtl="0" eaLnBrk="1" latinLnBrk="0" hangingPunct="1">
                            <a:defRPr sz="2037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20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34062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Pole width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600" dirty="0"/>
                            <a:t>17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355071"/>
                      </a:ext>
                    </a:extLst>
                  </a:tr>
                  <a:tr h="34062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NI per coil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318.31 </a:t>
                          </a:r>
                          <a:r>
                            <a:rPr lang="en-US" sz="1600" dirty="0" err="1"/>
                            <a:t>A.turn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783077"/>
                      </a:ext>
                    </a:extLst>
                  </a:tr>
                  <a:tr h="340622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Current density 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3796" t="-753571" r="-926" b="-2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622275"/>
                      </a:ext>
                    </a:extLst>
                  </a:tr>
                  <a:tr h="340622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Pole tip field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0.07 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717578"/>
                      </a:ext>
                    </a:extLst>
                  </a:tr>
                  <a:tr h="340622"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Gradient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 T/m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30302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7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9A4B-2056-42DF-8B20-278D0015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Introducing Errors (500 MeV)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8306D-ECB3-4695-AB34-D7AEEA4C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74B09-2E72-4140-8D66-6D428E76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F162D-1FFB-4354-9D3F-8CF1FB3E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6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64BB00-AA64-4B5E-B46C-1E691C0535BD}"/>
              </a:ext>
            </a:extLst>
          </p:cNvPr>
          <p:cNvGrpSpPr/>
          <p:nvPr/>
        </p:nvGrpSpPr>
        <p:grpSpPr>
          <a:xfrm>
            <a:off x="585170" y="1900323"/>
            <a:ext cx="5480038" cy="4321858"/>
            <a:chOff x="585170" y="1198988"/>
            <a:chExt cx="5480038" cy="43218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7994B4-4EA4-42A5-AFFF-19726DB38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70" y="1410817"/>
              <a:ext cx="5480038" cy="41100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D8649D-3945-4AAC-96FB-A91C85FA4620}"/>
                    </a:ext>
                  </a:extLst>
                </p:cNvPr>
                <p:cNvSpPr txBox="1"/>
                <p:nvPr/>
              </p:nvSpPr>
              <p:spPr>
                <a:xfrm>
                  <a:off x="1386741" y="1198988"/>
                  <a:ext cx="38768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Mean value = </a:t>
                  </a:r>
                  <a:r>
                    <a: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0.2055 m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Standard deviation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1.971 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D8649D-3945-4AAC-96FB-A91C85FA4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741" y="1198988"/>
                  <a:ext cx="3876896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754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456424-3012-406F-91AD-09ABC5F12BD9}"/>
              </a:ext>
            </a:extLst>
          </p:cNvPr>
          <p:cNvGrpSpPr/>
          <p:nvPr/>
        </p:nvGrpSpPr>
        <p:grpSpPr>
          <a:xfrm>
            <a:off x="6099708" y="1900323"/>
            <a:ext cx="5352768" cy="4226405"/>
            <a:chOff x="6099708" y="1198988"/>
            <a:chExt cx="5352768" cy="42264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28BFD00-B27A-47B1-95C8-BC821496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708" y="1410817"/>
              <a:ext cx="5352768" cy="40145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0F284F-0F0F-43A5-B6FD-730052FF1E5D}"/>
                    </a:ext>
                  </a:extLst>
                </p:cNvPr>
                <p:cNvSpPr txBox="1"/>
                <p:nvPr/>
              </p:nvSpPr>
              <p:spPr>
                <a:xfrm>
                  <a:off x="7081757" y="1198988"/>
                  <a:ext cx="37235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Mean value =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0.622 m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Standard deviation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=1.016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D0F284F-0F0F-43A5-B6FD-730052FF1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757" y="1198988"/>
                  <a:ext cx="3723502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754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ZoneTexte 9">
            <a:extLst>
              <a:ext uri="{FF2B5EF4-FFF2-40B4-BE49-F238E27FC236}">
                <a16:creationId xmlns:a16="http://schemas.microsoft.com/office/drawing/2014/main" id="{D9EEB872-C6B1-4118-915A-9E17D444DB33}"/>
              </a:ext>
            </a:extLst>
          </p:cNvPr>
          <p:cNvSpPr txBox="1"/>
          <p:nvPr/>
        </p:nvSpPr>
        <p:spPr>
          <a:xfrm>
            <a:off x="585170" y="768451"/>
            <a:ext cx="391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errors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3DF13-83DA-424F-959F-084F03DFEC8C}"/>
              </a:ext>
            </a:extLst>
          </p:cNvPr>
          <p:cNvSpPr txBox="1"/>
          <p:nvPr/>
        </p:nvSpPr>
        <p:spPr>
          <a:xfrm>
            <a:off x="585169" y="1216969"/>
            <a:ext cx="900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simulations using Gaussian distribution around the relative quadrupolar component.</a:t>
            </a:r>
          </a:p>
        </p:txBody>
      </p:sp>
    </p:spTree>
    <p:extLst>
      <p:ext uri="{BB962C8B-B14F-4D97-AF65-F5344CB8AC3E}">
        <p14:creationId xmlns:p14="http://schemas.microsoft.com/office/powerpoint/2010/main" val="3289189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8FACF9-31BC-45C5-8078-762A5532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111904-8495-47B0-A04F-3EBE3311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9D21CD-CD67-4200-8C8E-28049315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DAE3B-E741-455F-A616-18CFAD3BC991}"/>
              </a:ext>
            </a:extLst>
          </p:cNvPr>
          <p:cNvSpPr txBox="1"/>
          <p:nvPr/>
        </p:nvSpPr>
        <p:spPr>
          <a:xfrm>
            <a:off x="1875407" y="15120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PERLE Lattice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DDBCAF-56B5-417D-9229-185F2C9DD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961890"/>
            <a:ext cx="5431173" cy="17825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374519-C964-437E-B1EF-1BB7A05FF1AF}"/>
              </a:ext>
            </a:extLst>
          </p:cNvPr>
          <p:cNvSpPr txBox="1"/>
          <p:nvPr/>
        </p:nvSpPr>
        <p:spPr>
          <a:xfrm>
            <a:off x="6507332" y="1711534"/>
            <a:ext cx="5282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lattice from Alex Fomin by MADX.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Injector optics are not included, only the chicane magnet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Using predefined initial Betas.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For misalignments, the simulation is done turn by turn.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Turn1 (89 MeV) consists of: Spr1, Arc1, Str1, Arc2, Mrg1.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9A24B9-D821-4504-B65D-428CB96E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0" y="2758027"/>
            <a:ext cx="4961229" cy="36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67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BD6B-809A-4DE5-95C1-FFEC6D5E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Transverse Misalignment to Turn 1 (250 MeV)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B0953-55E1-48E4-821C-54AAAFB9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42810-6309-4A00-9402-5AFA26C3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A317B-649A-41AB-970E-A271934F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1BD1A8-BF36-4F1B-AE04-1CFBBF57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894" y="902590"/>
            <a:ext cx="3015295" cy="488983"/>
          </a:xfrm>
        </p:spPr>
        <p:txBody>
          <a:bodyPr/>
          <a:lstStyle/>
          <a:p>
            <a:r>
              <a:rPr lang="en-US" dirty="0"/>
              <a:t>Dispersion Function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3C809-5B57-4884-9AF4-90CB01F37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65" y="2302886"/>
            <a:ext cx="4723096" cy="377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2CB8C-CD81-4877-8C52-225A2A363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3" y="2302886"/>
            <a:ext cx="4723096" cy="3742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FEEB64-C3BD-4839-8100-65C6A5673397}"/>
                  </a:ext>
                </a:extLst>
              </p:cNvPr>
              <p:cNvSpPr txBox="1"/>
              <p:nvPr/>
            </p:nvSpPr>
            <p:spPr>
              <a:xfrm>
                <a:off x="1108183" y="1569412"/>
                <a:ext cx="4340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Mean value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0.00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deviation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0.117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FEEB64-C3BD-4839-8100-65C6A567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83" y="1569412"/>
                <a:ext cx="4340816" cy="646331"/>
              </a:xfrm>
              <a:prstGeom prst="rect">
                <a:avLst/>
              </a:prstGeom>
              <a:blipFill>
                <a:blip r:embed="rId4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F52A50-105E-469A-9493-E0627922DD4F}"/>
                  </a:ext>
                </a:extLst>
              </p:cNvPr>
              <p:cNvSpPr txBox="1"/>
              <p:nvPr/>
            </p:nvSpPr>
            <p:spPr>
              <a:xfrm>
                <a:off x="6859393" y="1569412"/>
                <a:ext cx="4340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Mean value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0.00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deviation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0.0935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F52A50-105E-469A-9493-E0627922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93" y="1569412"/>
                <a:ext cx="4340816" cy="646331"/>
              </a:xfrm>
              <a:prstGeom prst="rect">
                <a:avLst/>
              </a:prstGeom>
              <a:blipFill>
                <a:blip r:embed="rId5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07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7E5F-F51F-4859-9693-E5E76362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Transverse Misalignment to Turn 1 (250 MeV)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D64DD-2F19-41A5-85F8-0AFC2F94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5AC8D-8134-4B22-A68A-324FA05B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F9F77-FA61-4A72-8920-D9E081EB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2F556-8B16-454C-9C6B-344E8CB2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51" y="2585317"/>
            <a:ext cx="4406849" cy="3563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36917-7439-4AAB-9802-B2D2A627A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8" y="2589007"/>
            <a:ext cx="4589200" cy="3533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9096E-AF2D-4314-8CD3-FCEEE78A92E9}"/>
                  </a:ext>
                </a:extLst>
              </p:cNvPr>
              <p:cNvSpPr txBox="1"/>
              <p:nvPr/>
            </p:nvSpPr>
            <p:spPr>
              <a:xfrm>
                <a:off x="1469953" y="1938986"/>
                <a:ext cx="4340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Mean value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0.00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deviation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0.6628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9096E-AF2D-4314-8CD3-FCEEE78A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53" y="1938986"/>
                <a:ext cx="4340816" cy="646331"/>
              </a:xfrm>
              <a:prstGeom prst="rect">
                <a:avLst/>
              </a:prstGeom>
              <a:blipFill>
                <a:blip r:embed="rId4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89F05-4476-47B3-A51C-AFC026929AA0}"/>
                  </a:ext>
                </a:extLst>
              </p:cNvPr>
              <p:cNvSpPr txBox="1"/>
              <p:nvPr/>
            </p:nvSpPr>
            <p:spPr>
              <a:xfrm>
                <a:off x="7063935" y="1938985"/>
                <a:ext cx="4340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Mean value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= 0.00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Standard deviation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0.0478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89F05-4476-47B3-A51C-AFC02692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35" y="1938985"/>
                <a:ext cx="4340816" cy="646331"/>
              </a:xfrm>
              <a:prstGeom prst="rect">
                <a:avLst/>
              </a:prstGeom>
              <a:blipFill>
                <a:blip r:embed="rId5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5B32F90-E2A8-4839-9790-E70F1368A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894" y="902590"/>
            <a:ext cx="3015295" cy="488983"/>
          </a:xfrm>
        </p:spPr>
        <p:txBody>
          <a:bodyPr/>
          <a:lstStyle/>
          <a:p>
            <a:r>
              <a:rPr lang="en-US" dirty="0"/>
              <a:t>Beta Function</a:t>
            </a:r>
          </a:p>
        </p:txBody>
      </p:sp>
    </p:spTree>
    <p:extLst>
      <p:ext uri="{BB962C8B-B14F-4D97-AF65-F5344CB8AC3E}">
        <p14:creationId xmlns:p14="http://schemas.microsoft.com/office/powerpoint/2010/main" val="427028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5A98-4D35-4F8F-8E64-C6612A5A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Outlook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D105B-E162-4408-BECE-6E22F584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8FE5-F0B5-4C17-8F6E-F341C451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BD6BB-CF27-449D-A823-AF255D40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6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3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27F93-52B3-42A2-B9B6-CB6C1C83BA06}"/>
              </a:ext>
            </a:extLst>
          </p:cNvPr>
          <p:cNvSpPr txBox="1"/>
          <p:nvPr/>
        </p:nvSpPr>
        <p:spPr>
          <a:xfrm>
            <a:off x="356920" y="1154183"/>
            <a:ext cx="10907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the 250 MeV version of PERLE.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lattice error study to conclude the orbit stability and lattice acceptance.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Longitudinal misalignments.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Tilt (angular misalignments).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errors for all magnetic elements.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design of the magnet elements: dipoles in Arcs and spreader, chicane magnets, and quadrupole families.  (maybe sextupole if decided).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AE440-2A55-4034-A5A7-5D1920709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78" y="3739506"/>
            <a:ext cx="5436701" cy="21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>
            <a:extLst>
              <a:ext uri="{FF2B5EF4-FFF2-40B4-BE49-F238E27FC236}">
                <a16:creationId xmlns:a16="http://schemas.microsoft.com/office/drawing/2014/main" id="{61C1A668-04E8-5E08-C7EA-2BFB96B3A240}"/>
              </a:ext>
            </a:extLst>
          </p:cNvPr>
          <p:cNvGrpSpPr/>
          <p:nvPr/>
        </p:nvGrpSpPr>
        <p:grpSpPr>
          <a:xfrm>
            <a:off x="6618554" y="1287798"/>
            <a:ext cx="4693092" cy="2768481"/>
            <a:chOff x="5848112" y="1137791"/>
            <a:chExt cx="4146787" cy="2446213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BBD15DA5-4C62-1A20-FACF-225FA3135333}"/>
                </a:ext>
              </a:extLst>
            </p:cNvPr>
            <p:cNvGrpSpPr/>
            <p:nvPr/>
          </p:nvGrpSpPr>
          <p:grpSpPr>
            <a:xfrm>
              <a:off x="5848112" y="1137791"/>
              <a:ext cx="4146787" cy="2446213"/>
              <a:chOff x="5848112" y="1137791"/>
              <a:chExt cx="4146787" cy="2446213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31E5AAB-5733-D40C-3D8E-F8406110B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8112" y="1415497"/>
                <a:ext cx="3598168" cy="1917966"/>
              </a:xfrm>
              <a:prstGeom prst="rect">
                <a:avLst/>
              </a:prstGeom>
            </p:spPr>
          </p:pic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6D7BD838-FE16-85EA-6A43-B22D0934A6CA}"/>
                  </a:ext>
                </a:extLst>
              </p:cNvPr>
              <p:cNvSpPr/>
              <p:nvPr/>
            </p:nvSpPr>
            <p:spPr>
              <a:xfrm>
                <a:off x="5962451" y="3101752"/>
                <a:ext cx="648072" cy="21602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3723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2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5DC64EE-0070-FC78-E870-81B7C71B5532}"/>
                  </a:ext>
                </a:extLst>
              </p:cNvPr>
              <p:cNvSpPr txBox="1"/>
              <p:nvPr/>
            </p:nvSpPr>
            <p:spPr>
              <a:xfrm>
                <a:off x="5962451" y="3317776"/>
                <a:ext cx="720080" cy="26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372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358" dirty="0">
                    <a:solidFill>
                      <a:srgbClr val="00B050"/>
                    </a:solidFill>
                    <a:latin typeface="Calibri" panose="020F0502020204030204"/>
                    <a:cs typeface="Arial" charset="0"/>
                  </a:rPr>
                  <a:t>Injector</a:t>
                </a:r>
              </a:p>
            </p:txBody>
          </p:sp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FB99556C-C736-BAAF-8232-A910FDDF6725}"/>
                  </a:ext>
                </a:extLst>
              </p:cNvPr>
              <p:cNvSpPr/>
              <p:nvPr/>
            </p:nvSpPr>
            <p:spPr>
              <a:xfrm>
                <a:off x="9130802" y="3101752"/>
                <a:ext cx="288000" cy="180000"/>
              </a:xfrm>
              <a:prstGeom prst="roundRect">
                <a:avLst/>
              </a:prstGeom>
              <a:solidFill>
                <a:srgbClr val="CC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3723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2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B0B02D9-890E-1DD5-0641-42383C0E0C3E}"/>
                  </a:ext>
                </a:extLst>
              </p:cNvPr>
              <p:cNvSpPr txBox="1"/>
              <p:nvPr/>
            </p:nvSpPr>
            <p:spPr>
              <a:xfrm>
                <a:off x="9058795" y="3317776"/>
                <a:ext cx="936104" cy="26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372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358" dirty="0">
                    <a:solidFill>
                      <a:srgbClr val="C00000"/>
                    </a:solidFill>
                    <a:latin typeface="Calibri" panose="020F0502020204030204"/>
                    <a:cs typeface="Arial" charset="0"/>
                  </a:rPr>
                  <a:t>Beam dump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5A9B54E-2877-82A0-37FA-C1E8815444F8}"/>
                  </a:ext>
                </a:extLst>
              </p:cNvPr>
              <p:cNvSpPr txBox="1"/>
              <p:nvPr/>
            </p:nvSpPr>
            <p:spPr>
              <a:xfrm>
                <a:off x="7042570" y="3135149"/>
                <a:ext cx="1656184" cy="2662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11372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358" dirty="0">
                    <a:solidFill>
                      <a:prstClr val="black"/>
                    </a:solidFill>
                    <a:latin typeface="Calibri" panose="020F0502020204030204"/>
                    <a:cs typeface="Arial" charset="0"/>
                  </a:rPr>
                  <a:t>Superconducting Linac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292101C-7985-7F14-3599-222B54745A0D}"/>
                  </a:ext>
                </a:extLst>
              </p:cNvPr>
              <p:cNvSpPr txBox="1"/>
              <p:nvPr/>
            </p:nvSpPr>
            <p:spPr>
              <a:xfrm>
                <a:off x="8338715" y="1137791"/>
                <a:ext cx="901061" cy="29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1372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584" dirty="0">
                    <a:solidFill>
                      <a:srgbClr val="E7E6E6">
                        <a:lumMod val="50000"/>
                      </a:srgbClr>
                    </a:solidFill>
                    <a:latin typeface="Calibri" panose="020F0502020204030204"/>
                    <a:cs typeface="Arial" charset="0"/>
                  </a:rPr>
                  <a:t>ERL Loop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3567544-B5AA-FE27-B3C1-0A16A44A6B87}"/>
                  </a:ext>
                </a:extLst>
              </p:cNvPr>
              <p:cNvSpPr txBox="1"/>
              <p:nvPr/>
            </p:nvSpPr>
            <p:spPr>
              <a:xfrm>
                <a:off x="7186667" y="1816989"/>
                <a:ext cx="720000" cy="204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b">
                <a:spAutoFit/>
              </a:bodyPr>
              <a:lstStyle/>
              <a:p>
                <a:pPr algn="r" defTabSz="11372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5" b="1" dirty="0">
                    <a:solidFill>
                      <a:srgbClr val="C00000"/>
                    </a:solidFill>
                    <a:latin typeface="Calibri" panose="020F0502020204030204"/>
                    <a:cs typeface="Arial" charset="0"/>
                  </a:rPr>
                  <a:t>acceleration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A9694FC-EA78-0674-6FFE-C9D68E87C0C1}"/>
                  </a:ext>
                </a:extLst>
              </p:cNvPr>
              <p:cNvSpPr txBox="1"/>
              <p:nvPr/>
            </p:nvSpPr>
            <p:spPr>
              <a:xfrm>
                <a:off x="7690643" y="2320466"/>
                <a:ext cx="720080" cy="204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b">
                <a:spAutoFit/>
              </a:bodyPr>
              <a:lstStyle/>
              <a:p>
                <a:pPr defTabSz="11372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905" b="1" dirty="0">
                    <a:solidFill>
                      <a:srgbClr val="0070C0"/>
                    </a:solidFill>
                    <a:latin typeface="Calibri" panose="020F0502020204030204"/>
                    <a:cs typeface="Arial" charset="0"/>
                  </a:rPr>
                  <a:t>deceleration</a:t>
                </a: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49EFB21D-0A8E-5D04-53AD-902696FDA5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6667" y="2401423"/>
                <a:ext cx="108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3723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2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EE8320B7-4A36-9A96-278B-D61DC26337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06667" y="1877616"/>
                <a:ext cx="108000" cy="72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3723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2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58407280-40A6-7BA7-7408-B53F4272B480}"/>
                </a:ext>
              </a:extLst>
            </p:cNvPr>
            <p:cNvCxnSpPr>
              <a:endCxn id="32" idx="1"/>
            </p:cNvCxnSpPr>
            <p:nvPr/>
          </p:nvCxnSpPr>
          <p:spPr>
            <a:xfrm flipH="1">
              <a:off x="7690643" y="2263796"/>
              <a:ext cx="72008" cy="1589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881FD3E-164F-C9E6-A860-6B0031977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4659" y="1949624"/>
              <a:ext cx="72008" cy="1535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Calibri" panose="020F0502020204030204"/>
                <a:cs typeface="Arial" charset="0"/>
              </a:rPr>
              <a:t>21/12/2023</a:t>
            </a:r>
            <a:endParaRPr lang="fr-FR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prstClr val="white"/>
                </a:solidFill>
                <a:latin typeface="Calibri" panose="020F0502020204030204"/>
                <a:cs typeface="Arial" charset="0"/>
              </a:rPr>
              <a:t>AG du Pôle Accélérateurs </a:t>
            </a:r>
            <a:endParaRPr lang="fr-FR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88733DF1-B2C3-58E4-A443-CC8C68C16D62}"/>
              </a:ext>
            </a:extLst>
          </p:cNvPr>
          <p:cNvSpPr/>
          <p:nvPr/>
        </p:nvSpPr>
        <p:spPr>
          <a:xfrm>
            <a:off x="3827609" y="1968285"/>
            <a:ext cx="1273706" cy="528591"/>
          </a:xfrm>
          <a:custGeom>
            <a:avLst/>
            <a:gdLst>
              <a:gd name="connsiteX0" fmla="*/ 0 w 1125439"/>
              <a:gd name="connsiteY0" fmla="*/ 0 h 467060"/>
              <a:gd name="connsiteX1" fmla="*/ 1125439 w 1125439"/>
              <a:gd name="connsiteY1" fmla="*/ 0 h 467060"/>
              <a:gd name="connsiteX2" fmla="*/ 1125439 w 1125439"/>
              <a:gd name="connsiteY2" fmla="*/ 467060 h 467060"/>
              <a:gd name="connsiteX3" fmla="*/ 0 w 1125439"/>
              <a:gd name="connsiteY3" fmla="*/ 467060 h 467060"/>
              <a:gd name="connsiteX4" fmla="*/ 0 w 1125439"/>
              <a:gd name="connsiteY4" fmla="*/ 0 h 4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439" h="467060">
                <a:moveTo>
                  <a:pt x="0" y="0"/>
                </a:moveTo>
                <a:lnTo>
                  <a:pt x="1125439" y="0"/>
                </a:lnTo>
                <a:lnTo>
                  <a:pt x="1125439" y="467060"/>
                </a:lnTo>
                <a:lnTo>
                  <a:pt x="0" y="467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48" tIns="17248" rIns="17248" bIns="17248" numCol="1" spcCol="1270" anchor="ctr" anchorCtr="0">
            <a:noAutofit/>
          </a:bodyPr>
          <a:lstStyle/>
          <a:p>
            <a:pPr algn="ctr" defTabSz="603649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5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Brush Script MT" panose="03060802040406070304" pitchFamily="66" charset="-122"/>
                <a:cs typeface="Brush Script MT" panose="03060802040406070304" pitchFamily="66" charset="-122"/>
              </a:rPr>
              <a:t>Acceleration to the top energy</a:t>
            </a:r>
            <a:endParaRPr lang="fr-FR" sz="135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Flèche en arc 14">
            <a:extLst>
              <a:ext uri="{FF2B5EF4-FFF2-40B4-BE49-F238E27FC236}">
                <a16:creationId xmlns:a16="http://schemas.microsoft.com/office/drawing/2014/main" id="{AE58EE2B-9F8C-359E-20AF-15191ADB0152}"/>
              </a:ext>
            </a:extLst>
          </p:cNvPr>
          <p:cNvSpPr/>
          <p:nvPr/>
        </p:nvSpPr>
        <p:spPr>
          <a:xfrm>
            <a:off x="2126734" y="1672931"/>
            <a:ext cx="2934792" cy="2934792"/>
          </a:xfrm>
          <a:prstGeom prst="circularArrow">
            <a:avLst>
              <a:gd name="adj1" fmla="val 6907"/>
              <a:gd name="adj2" fmla="val 465751"/>
              <a:gd name="adj3" fmla="val 1163592"/>
              <a:gd name="adj4" fmla="val 19737464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2BD0BB2B-6D11-B687-A8DD-6CE46AE066BE}"/>
              </a:ext>
            </a:extLst>
          </p:cNvPr>
          <p:cNvSpPr/>
          <p:nvPr/>
        </p:nvSpPr>
        <p:spPr>
          <a:xfrm>
            <a:off x="3983867" y="3709834"/>
            <a:ext cx="1039531" cy="551024"/>
          </a:xfrm>
          <a:custGeom>
            <a:avLst/>
            <a:gdLst>
              <a:gd name="connsiteX0" fmla="*/ 0 w 918523"/>
              <a:gd name="connsiteY0" fmla="*/ 0 h 486881"/>
              <a:gd name="connsiteX1" fmla="*/ 918523 w 918523"/>
              <a:gd name="connsiteY1" fmla="*/ 0 h 486881"/>
              <a:gd name="connsiteX2" fmla="*/ 918523 w 918523"/>
              <a:gd name="connsiteY2" fmla="*/ 486881 h 486881"/>
              <a:gd name="connsiteX3" fmla="*/ 0 w 918523"/>
              <a:gd name="connsiteY3" fmla="*/ 486881 h 486881"/>
              <a:gd name="connsiteX4" fmla="*/ 0 w 918523"/>
              <a:gd name="connsiteY4" fmla="*/ 0 h 48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523" h="486881">
                <a:moveTo>
                  <a:pt x="0" y="0"/>
                </a:moveTo>
                <a:lnTo>
                  <a:pt x="918523" y="0"/>
                </a:lnTo>
                <a:lnTo>
                  <a:pt x="918523" y="486881"/>
                </a:lnTo>
                <a:lnTo>
                  <a:pt x="0" y="4868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48" tIns="17248" rIns="17248" bIns="17248" numCol="1" spcCol="1270" anchor="ctr" anchorCtr="0">
            <a:noAutofit/>
          </a:bodyPr>
          <a:lstStyle/>
          <a:p>
            <a:pPr algn="ctr" defTabSz="603649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5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Beam used in IP</a:t>
            </a:r>
          </a:p>
        </p:txBody>
      </p:sp>
      <p:sp>
        <p:nvSpPr>
          <p:cNvPr id="18" name="Flèche en arc 17">
            <a:extLst>
              <a:ext uri="{FF2B5EF4-FFF2-40B4-BE49-F238E27FC236}">
                <a16:creationId xmlns:a16="http://schemas.microsoft.com/office/drawing/2014/main" id="{5A6BF7D6-BD67-B5DB-BF9E-3B0BA01955BD}"/>
              </a:ext>
            </a:extLst>
          </p:cNvPr>
          <p:cNvSpPr/>
          <p:nvPr/>
        </p:nvSpPr>
        <p:spPr>
          <a:xfrm>
            <a:off x="2062830" y="1692732"/>
            <a:ext cx="2934792" cy="2934792"/>
          </a:xfrm>
          <a:prstGeom prst="circularArrow">
            <a:avLst>
              <a:gd name="adj1" fmla="val 6907"/>
              <a:gd name="adj2" fmla="val 465751"/>
              <a:gd name="adj3" fmla="val 6080714"/>
              <a:gd name="adj4" fmla="val 3714094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554C8A9-C4CE-CBD6-9FE3-8AE97F65B4A9}"/>
              </a:ext>
            </a:extLst>
          </p:cNvPr>
          <p:cNvSpPr/>
          <p:nvPr/>
        </p:nvSpPr>
        <p:spPr>
          <a:xfrm>
            <a:off x="1776793" y="3631516"/>
            <a:ext cx="1649539" cy="707661"/>
          </a:xfrm>
          <a:custGeom>
            <a:avLst/>
            <a:gdLst>
              <a:gd name="connsiteX0" fmla="*/ 0 w 1457522"/>
              <a:gd name="connsiteY0" fmla="*/ 0 h 625285"/>
              <a:gd name="connsiteX1" fmla="*/ 1457522 w 1457522"/>
              <a:gd name="connsiteY1" fmla="*/ 0 h 625285"/>
              <a:gd name="connsiteX2" fmla="*/ 1457522 w 1457522"/>
              <a:gd name="connsiteY2" fmla="*/ 625285 h 625285"/>
              <a:gd name="connsiteX3" fmla="*/ 0 w 1457522"/>
              <a:gd name="connsiteY3" fmla="*/ 625285 h 625285"/>
              <a:gd name="connsiteX4" fmla="*/ 0 w 1457522"/>
              <a:gd name="connsiteY4" fmla="*/ 0 h 6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522" h="625285">
                <a:moveTo>
                  <a:pt x="0" y="0"/>
                </a:moveTo>
                <a:lnTo>
                  <a:pt x="1457522" y="0"/>
                </a:lnTo>
                <a:lnTo>
                  <a:pt x="1457522" y="625285"/>
                </a:lnTo>
                <a:lnTo>
                  <a:pt x="0" y="625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48" tIns="17248" rIns="17248" bIns="17248" numCol="1" spcCol="1270" anchor="ctr" anchorCtr="0">
            <a:noAutofit/>
          </a:bodyPr>
          <a:lstStyle/>
          <a:p>
            <a:pPr algn="ctr" defTabSz="603649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5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Brush Script MT" panose="03060802040406070304" pitchFamily="66" charset="-122"/>
                <a:cs typeface="Brush Script MT" panose="03060802040406070304" pitchFamily="66" charset="-122"/>
                <a:sym typeface="Wingdings" pitchFamily="2" charset="2"/>
              </a:rPr>
              <a:t>Kinetic energy of used beam recycled to </a:t>
            </a:r>
            <a:r>
              <a:rPr lang="en-GB" sz="135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Brush Script MT" panose="03060802040406070304" pitchFamily="66" charset="-122"/>
                <a:cs typeface="Brush Script MT" panose="03060802040406070304" pitchFamily="66" charset="-122"/>
              </a:rPr>
              <a:t>re-excite cavities</a:t>
            </a:r>
            <a:endParaRPr lang="fr-FR" sz="135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Flèche en arc 20">
            <a:extLst>
              <a:ext uri="{FF2B5EF4-FFF2-40B4-BE49-F238E27FC236}">
                <a16:creationId xmlns:a16="http://schemas.microsoft.com/office/drawing/2014/main" id="{A3531886-9BEA-84DA-5870-FDC196700FE9}"/>
              </a:ext>
            </a:extLst>
          </p:cNvPr>
          <p:cNvSpPr/>
          <p:nvPr/>
        </p:nvSpPr>
        <p:spPr>
          <a:xfrm>
            <a:off x="2008333" y="1579173"/>
            <a:ext cx="2934792" cy="2934792"/>
          </a:xfrm>
          <a:prstGeom prst="circularArrow">
            <a:avLst>
              <a:gd name="adj1" fmla="val 6907"/>
              <a:gd name="adj2" fmla="val 465751"/>
              <a:gd name="adj3" fmla="val 11730507"/>
              <a:gd name="adj4" fmla="val 9122676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994CD564-2537-009F-6544-6B241F54B658}"/>
              </a:ext>
            </a:extLst>
          </p:cNvPr>
          <p:cNvSpPr/>
          <p:nvPr/>
        </p:nvSpPr>
        <p:spPr>
          <a:xfrm>
            <a:off x="1855731" y="1870472"/>
            <a:ext cx="1377005" cy="683117"/>
          </a:xfrm>
          <a:custGeom>
            <a:avLst/>
            <a:gdLst>
              <a:gd name="connsiteX0" fmla="*/ 0 w 1216713"/>
              <a:gd name="connsiteY0" fmla="*/ 0 h 603598"/>
              <a:gd name="connsiteX1" fmla="*/ 1216713 w 1216713"/>
              <a:gd name="connsiteY1" fmla="*/ 0 h 603598"/>
              <a:gd name="connsiteX2" fmla="*/ 1216713 w 1216713"/>
              <a:gd name="connsiteY2" fmla="*/ 603598 h 603598"/>
              <a:gd name="connsiteX3" fmla="*/ 0 w 1216713"/>
              <a:gd name="connsiteY3" fmla="*/ 603598 h 603598"/>
              <a:gd name="connsiteX4" fmla="*/ 0 w 1216713"/>
              <a:gd name="connsiteY4" fmla="*/ 0 h 60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713" h="603598">
                <a:moveTo>
                  <a:pt x="0" y="0"/>
                </a:moveTo>
                <a:lnTo>
                  <a:pt x="1216713" y="0"/>
                </a:lnTo>
                <a:lnTo>
                  <a:pt x="1216713" y="603598"/>
                </a:lnTo>
                <a:lnTo>
                  <a:pt x="0" y="603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48" tIns="17248" rIns="17248" bIns="17248" numCol="1" spcCol="1270" anchor="ctr" anchorCtr="0">
            <a:noAutofit/>
          </a:bodyPr>
          <a:lstStyle/>
          <a:p>
            <a:pPr algn="ctr" defTabSz="603649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5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New beam injected in ERL loop</a:t>
            </a:r>
          </a:p>
        </p:txBody>
      </p:sp>
      <p:sp>
        <p:nvSpPr>
          <p:cNvPr id="23" name="Flèche en arc 22">
            <a:extLst>
              <a:ext uri="{FF2B5EF4-FFF2-40B4-BE49-F238E27FC236}">
                <a16:creationId xmlns:a16="http://schemas.microsoft.com/office/drawing/2014/main" id="{2CDFAC26-ED13-7E69-1A92-C5EE96873909}"/>
              </a:ext>
            </a:extLst>
          </p:cNvPr>
          <p:cNvSpPr/>
          <p:nvPr/>
        </p:nvSpPr>
        <p:spPr>
          <a:xfrm>
            <a:off x="1619061" y="1568497"/>
            <a:ext cx="3631395" cy="2934792"/>
          </a:xfrm>
          <a:prstGeom prst="circularArrow">
            <a:avLst>
              <a:gd name="adj1" fmla="val 6907"/>
              <a:gd name="adj2" fmla="val 465751"/>
              <a:gd name="adj3" fmla="val 17604713"/>
              <a:gd name="adj4" fmla="val 14943880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D49ADC-E4E1-734D-97A0-5B98A44B9CF7}"/>
              </a:ext>
            </a:extLst>
          </p:cNvPr>
          <p:cNvSpPr txBox="1"/>
          <p:nvPr/>
        </p:nvSpPr>
        <p:spPr>
          <a:xfrm>
            <a:off x="5525539" y="4161974"/>
            <a:ext cx="6438063" cy="183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263" b="1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The benefits: </a:t>
            </a:r>
          </a:p>
          <a:p>
            <a:pPr marL="323383" indent="-323383" defTabSz="1137232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en-GB" sz="181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Reduce accelerator power consumption</a:t>
            </a:r>
          </a:p>
          <a:p>
            <a:pPr marL="323383" indent="-323383" defTabSz="1137232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en-GB" sz="1811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Dumping the beam at injection power</a:t>
            </a:r>
          </a:p>
          <a:p>
            <a:pPr marL="323383" indent="-323383" defTabSz="1137232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en-GB" sz="1811" dirty="0">
                <a:solidFill>
                  <a:prstClr val="black"/>
                </a:solidFill>
                <a:cs typeface="Arial" charset="0"/>
              </a:rPr>
              <a:t>Multi-pass configuration: High average current carrying capability (no more RF power limit) + High average beam power in a compact machine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7D8702-3A67-CD5E-DCAD-AEF0D70F5813}"/>
              </a:ext>
            </a:extLst>
          </p:cNvPr>
          <p:cNvSpPr txBox="1"/>
          <p:nvPr/>
        </p:nvSpPr>
        <p:spPr>
          <a:xfrm>
            <a:off x="2597056" y="902672"/>
            <a:ext cx="1792878" cy="7713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471" b="1" u="sng" dirty="0">
                <a:solidFill>
                  <a:srgbClr val="C00000"/>
                </a:solidFill>
                <a:latin typeface="Calibri" panose="020F0502020204030204"/>
                <a:cs typeface="Arial" charset="0"/>
              </a:rPr>
              <a:t>Acceleration: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C00000"/>
                </a:solidFill>
                <a:latin typeface="Calibri" panose="020F0502020204030204"/>
                <a:cs typeface="Arial" charset="0"/>
              </a:rPr>
              <a:t>RF power provided to cavities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FC5CA74-2BBA-6BB5-6581-A1CC9BEE759B}"/>
              </a:ext>
            </a:extLst>
          </p:cNvPr>
          <p:cNvGrpSpPr/>
          <p:nvPr/>
        </p:nvGrpSpPr>
        <p:grpSpPr>
          <a:xfrm>
            <a:off x="2591738" y="984166"/>
            <a:ext cx="1792878" cy="570461"/>
            <a:chOff x="2506067" y="869504"/>
            <a:chExt cx="1584176" cy="504056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C4FB745-9C27-1B57-6A77-A6111D2F5115}"/>
                </a:ext>
              </a:extLst>
            </p:cNvPr>
            <p:cNvCxnSpPr/>
            <p:nvPr/>
          </p:nvCxnSpPr>
          <p:spPr>
            <a:xfrm>
              <a:off x="2506067" y="869504"/>
              <a:ext cx="1584176" cy="50405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C759666A-584E-003E-04C3-0735829C7135}"/>
                </a:ext>
              </a:extLst>
            </p:cNvPr>
            <p:cNvCxnSpPr/>
            <p:nvPr/>
          </p:nvCxnSpPr>
          <p:spPr>
            <a:xfrm flipH="1">
              <a:off x="2506067" y="869504"/>
              <a:ext cx="1584176" cy="50405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EB34253-603D-69E5-4269-DB50E36A2B18}"/>
              </a:ext>
            </a:extLst>
          </p:cNvPr>
          <p:cNvSpPr txBox="1"/>
          <p:nvPr/>
        </p:nvSpPr>
        <p:spPr>
          <a:xfrm>
            <a:off x="228400" y="1065661"/>
            <a:ext cx="1711383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263" b="1" dirty="0">
                <a:solidFill>
                  <a:srgbClr val="FF6700"/>
                </a:solidFill>
                <a:latin typeface="Arial" charset="0"/>
                <a:cs typeface="Arial" charset="0"/>
              </a:rPr>
              <a:t>The idea: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D82E6-B802-C3EA-2B62-5F4FD979A982}"/>
              </a:ext>
            </a:extLst>
          </p:cNvPr>
          <p:cNvSpPr txBox="1"/>
          <p:nvPr/>
        </p:nvSpPr>
        <p:spPr>
          <a:xfrm>
            <a:off x="1532310" y="1962100"/>
            <a:ext cx="488967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584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(1)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5ADB48E4-C165-9EA7-C51F-C4CD9DB97F21}"/>
              </a:ext>
            </a:extLst>
          </p:cNvPr>
          <p:cNvSpPr txBox="1"/>
          <p:nvPr/>
        </p:nvSpPr>
        <p:spPr>
          <a:xfrm>
            <a:off x="5036572" y="2021248"/>
            <a:ext cx="488967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584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(2)</a:t>
            </a: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85E3FD80-4208-C7F5-B440-820FE413FC93}"/>
              </a:ext>
            </a:extLst>
          </p:cNvPr>
          <p:cNvSpPr txBox="1"/>
          <p:nvPr/>
        </p:nvSpPr>
        <p:spPr>
          <a:xfrm>
            <a:off x="4955077" y="3814126"/>
            <a:ext cx="488967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584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(3)</a:t>
            </a: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21A5D8CE-20D9-8EB3-2BBD-0EB64AAA2361}"/>
              </a:ext>
            </a:extLst>
          </p:cNvPr>
          <p:cNvSpPr txBox="1"/>
          <p:nvPr/>
        </p:nvSpPr>
        <p:spPr>
          <a:xfrm>
            <a:off x="1369321" y="3754978"/>
            <a:ext cx="488967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584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(4)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7EBE192F-2B46-5955-04D2-0D722C51179E}"/>
              </a:ext>
            </a:extLst>
          </p:cNvPr>
          <p:cNvSpPr txBox="1"/>
          <p:nvPr/>
        </p:nvSpPr>
        <p:spPr>
          <a:xfrm>
            <a:off x="1695299" y="1799111"/>
            <a:ext cx="488967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584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(1’)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948E59-D5AC-7369-F38C-D0FE25EC99AE}"/>
              </a:ext>
            </a:extLst>
          </p:cNvPr>
          <p:cNvSpPr txBox="1"/>
          <p:nvPr/>
        </p:nvSpPr>
        <p:spPr>
          <a:xfrm>
            <a:off x="2836222" y="2821078"/>
            <a:ext cx="1303911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263" dirty="0">
                <a:solidFill>
                  <a:srgbClr val="229023"/>
                </a:solidFill>
                <a:latin typeface="Calibri" panose="020F0502020204030204"/>
                <a:cs typeface="Arial" charset="0"/>
              </a:rPr>
              <a:t>ERL Loop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2BA91F-D979-E256-275F-FF7A8505D04B}"/>
              </a:ext>
            </a:extLst>
          </p:cNvPr>
          <p:cNvSpPr txBox="1"/>
          <p:nvPr/>
        </p:nvSpPr>
        <p:spPr>
          <a:xfrm>
            <a:off x="5209049" y="1962100"/>
            <a:ext cx="723962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584" dirty="0">
                <a:solidFill>
                  <a:srgbClr val="FF6700"/>
                </a:solidFill>
                <a:latin typeface="Calibri" panose="020F0502020204030204"/>
                <a:cs typeface="Arial" charset="0"/>
              </a:rPr>
              <a:t>(2’)…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D69398-45E8-79A1-1214-05DE2707A69B}"/>
              </a:ext>
            </a:extLst>
          </p:cNvPr>
          <p:cNvSpPr txBox="1"/>
          <p:nvPr/>
        </p:nvSpPr>
        <p:spPr>
          <a:xfrm>
            <a:off x="2591738" y="4583066"/>
            <a:ext cx="2037362" cy="5450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471" b="1" u="sng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charset="0"/>
              </a:rPr>
              <a:t>Deceleration</a:t>
            </a:r>
            <a:r>
              <a:rPr lang="en-GB" sz="147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charset="0"/>
              </a:rPr>
              <a:t>: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charset="0"/>
              </a:rPr>
              <a:t>180° RF Phase shift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1EC73E2-F4F2-4D33-5CA4-2D753CC2FF63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8703823" y="2562146"/>
            <a:ext cx="81494" cy="17993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C5B37D0-FFFA-37DB-E321-AF2EB652D174}"/>
              </a:ext>
            </a:extLst>
          </p:cNvPr>
          <p:cNvCxnSpPr>
            <a:cxnSpLocks/>
          </p:cNvCxnSpPr>
          <p:nvPr/>
        </p:nvCxnSpPr>
        <p:spPr>
          <a:xfrm flipV="1">
            <a:off x="8866812" y="2195748"/>
            <a:ext cx="81494" cy="1738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F5B877C1-2DC2-9929-4F52-BE60CD39E890}"/>
              </a:ext>
            </a:extLst>
          </p:cNvPr>
          <p:cNvSpPr>
            <a:spLocks/>
          </p:cNvSpPr>
          <p:nvPr/>
        </p:nvSpPr>
        <p:spPr>
          <a:xfrm>
            <a:off x="8051867" y="3266020"/>
            <a:ext cx="162971" cy="814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4643243-DC94-3547-9025-CF2FF8CD7B96}"/>
              </a:ext>
            </a:extLst>
          </p:cNvPr>
          <p:cNvSpPr>
            <a:spLocks/>
          </p:cNvSpPr>
          <p:nvPr/>
        </p:nvSpPr>
        <p:spPr>
          <a:xfrm>
            <a:off x="9192790" y="3266011"/>
            <a:ext cx="162971" cy="814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29F03F2-4227-650C-F7EF-4A3697292A70}"/>
              </a:ext>
            </a:extLst>
          </p:cNvPr>
          <p:cNvSpPr>
            <a:spLocks/>
          </p:cNvSpPr>
          <p:nvPr/>
        </p:nvSpPr>
        <p:spPr>
          <a:xfrm>
            <a:off x="7970391" y="1717616"/>
            <a:ext cx="162971" cy="814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73A4E41-B598-B1DB-B180-6F1ACFCD22A7}"/>
              </a:ext>
            </a:extLst>
          </p:cNvPr>
          <p:cNvSpPr>
            <a:spLocks/>
          </p:cNvSpPr>
          <p:nvPr/>
        </p:nvSpPr>
        <p:spPr>
          <a:xfrm>
            <a:off x="9233551" y="3266011"/>
            <a:ext cx="122228" cy="8148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503967E-E8C7-8B3A-9CE0-45F1E50C5799}"/>
              </a:ext>
            </a:extLst>
          </p:cNvPr>
          <p:cNvSpPr>
            <a:spLocks/>
          </p:cNvSpPr>
          <p:nvPr/>
        </p:nvSpPr>
        <p:spPr>
          <a:xfrm>
            <a:off x="10170723" y="3591998"/>
            <a:ext cx="122228" cy="8148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825C471A-06D8-E878-484F-C650EB280227}"/>
              </a:ext>
            </a:extLst>
          </p:cNvPr>
          <p:cNvSpPr>
            <a:spLocks/>
          </p:cNvSpPr>
          <p:nvPr/>
        </p:nvSpPr>
        <p:spPr>
          <a:xfrm>
            <a:off x="8663089" y="3266011"/>
            <a:ext cx="122228" cy="8148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FF8876B5-A0FA-EDE8-3FAB-458A68DD6BC6}"/>
              </a:ext>
            </a:extLst>
          </p:cNvPr>
          <p:cNvSpPr>
            <a:spLocks/>
          </p:cNvSpPr>
          <p:nvPr/>
        </p:nvSpPr>
        <p:spPr>
          <a:xfrm rot="18628562">
            <a:off x="7644395" y="3476690"/>
            <a:ext cx="162971" cy="814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0D3B217-3532-FC87-9773-B4C4C343D728}"/>
              </a:ext>
            </a:extLst>
          </p:cNvPr>
          <p:cNvSpPr>
            <a:spLocks/>
          </p:cNvSpPr>
          <p:nvPr/>
        </p:nvSpPr>
        <p:spPr>
          <a:xfrm>
            <a:off x="8092628" y="3266011"/>
            <a:ext cx="122228" cy="8148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48FA6FD-3EFC-3C38-C57C-97192D33C5C6}"/>
              </a:ext>
            </a:extLst>
          </p:cNvPr>
          <p:cNvSpPr>
            <a:spLocks/>
          </p:cNvSpPr>
          <p:nvPr/>
        </p:nvSpPr>
        <p:spPr>
          <a:xfrm>
            <a:off x="9192790" y="3266020"/>
            <a:ext cx="162971" cy="814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727455A-1D70-EDA3-5246-FC83B0D82CD0}"/>
              </a:ext>
            </a:extLst>
          </p:cNvPr>
          <p:cNvSpPr>
            <a:spLocks/>
          </p:cNvSpPr>
          <p:nvPr/>
        </p:nvSpPr>
        <p:spPr>
          <a:xfrm>
            <a:off x="8622328" y="3266011"/>
            <a:ext cx="162971" cy="814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en-GB" sz="22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7AE2EB-92ED-4453-8B2D-3358B6BDBA66}"/>
              </a:ext>
            </a:extLst>
          </p:cNvPr>
          <p:cNvSpPr txBox="1"/>
          <p:nvPr/>
        </p:nvSpPr>
        <p:spPr>
          <a:xfrm>
            <a:off x="97840" y="6078323"/>
            <a:ext cx="2216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Walid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Kaabi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67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itre 1">
            <a:extLst>
              <a:ext uri="{FF2B5EF4-FFF2-40B4-BE49-F238E27FC236}">
                <a16:creationId xmlns:a16="http://schemas.microsoft.com/office/drawing/2014/main" id="{E47ACA01-79A1-41F0-B0EA-BB2192D533A3}"/>
              </a:ext>
            </a:extLst>
          </p:cNvPr>
          <p:cNvSpPr txBox="1">
            <a:spLocks/>
          </p:cNvSpPr>
          <p:nvPr/>
        </p:nvSpPr>
        <p:spPr>
          <a:xfrm>
            <a:off x="2064513" y="169116"/>
            <a:ext cx="6438063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9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ERL (Energy Recovery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Linac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) concept</a:t>
            </a:r>
          </a:p>
        </p:txBody>
      </p:sp>
    </p:spTree>
    <p:extLst>
      <p:ext uri="{BB962C8B-B14F-4D97-AF65-F5344CB8AC3E}">
        <p14:creationId xmlns:p14="http://schemas.microsoft.com/office/powerpoint/2010/main" val="39076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2" grpId="0"/>
      <p:bldP spid="10" grpId="0"/>
      <p:bldP spid="6" grpId="0" animBg="1"/>
      <p:bldP spid="6" grpId="1" animBg="1"/>
      <p:bldP spid="4" grpId="0"/>
      <p:bldP spid="4" grpId="1"/>
      <p:bldP spid="241" grpId="0"/>
      <p:bldP spid="241" grpId="1"/>
      <p:bldP spid="242" grpId="0"/>
      <p:bldP spid="243" grpId="0"/>
      <p:bldP spid="244" grpId="0"/>
      <p:bldP spid="20" grpId="0"/>
      <p:bldP spid="3" grpId="0" animBg="1"/>
      <p:bldP spid="45" grpId="0" animBg="1"/>
      <p:bldP spid="45" grpId="1" animBg="1"/>
      <p:bldP spid="45" grpId="2" animBg="1"/>
      <p:bldP spid="45" grpId="3" animBg="1"/>
      <p:bldP spid="45" grpId="4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2" grpId="3" animBg="1"/>
      <p:bldP spid="62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2DC42F7-72FA-4545-BCC0-DDEC99C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PERLE: Powerful ERL for Experiments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751034-0ABD-449A-8C66-932DC102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585660-5817-4C5D-9763-3485C57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E5FFDE-2C62-4820-9B06-8E26FF62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DCED99-B8AE-4283-95C3-65E8E6807BEA}"/>
              </a:ext>
            </a:extLst>
          </p:cNvPr>
          <p:cNvSpPr/>
          <p:nvPr/>
        </p:nvSpPr>
        <p:spPr>
          <a:xfrm>
            <a:off x="310476" y="5150904"/>
            <a:ext cx="5489257" cy="11621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Spreader/Recombiner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LINAC to arcs section.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common dipole magnet called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B-com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magnet.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50">
            <a:extLst>
              <a:ext uri="{FF2B5EF4-FFF2-40B4-BE49-F238E27FC236}">
                <a16:creationId xmlns:a16="http://schemas.microsoft.com/office/drawing/2014/main" id="{BE85626B-1E4E-4D61-819E-92FC174FCAD7}"/>
              </a:ext>
            </a:extLst>
          </p:cNvPr>
          <p:cNvGrpSpPr/>
          <p:nvPr/>
        </p:nvGrpSpPr>
        <p:grpSpPr>
          <a:xfrm>
            <a:off x="108293" y="1466193"/>
            <a:ext cx="9307032" cy="2542074"/>
            <a:chOff x="1501216" y="1335339"/>
            <a:chExt cx="9203881" cy="2413549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9A44F50-4593-4059-86E7-8425B7F7FBA1}"/>
                </a:ext>
              </a:extLst>
            </p:cNvPr>
            <p:cNvGrpSpPr/>
            <p:nvPr/>
          </p:nvGrpSpPr>
          <p:grpSpPr>
            <a:xfrm>
              <a:off x="9527491" y="2066384"/>
              <a:ext cx="1177606" cy="977948"/>
              <a:chOff x="10031763" y="2185029"/>
              <a:chExt cx="1135406" cy="988023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3EBA9FE3-8EE5-472D-8F39-3A0A68F1D78F}"/>
                  </a:ext>
                </a:extLst>
              </p:cNvPr>
              <p:cNvGrpSpPr/>
              <p:nvPr/>
            </p:nvGrpSpPr>
            <p:grpSpPr>
              <a:xfrm>
                <a:off x="10031763" y="2185029"/>
                <a:ext cx="1135406" cy="634643"/>
                <a:chOff x="231097" y="2325538"/>
                <a:chExt cx="1211006" cy="687109"/>
              </a:xfrm>
            </p:grpSpPr>
            <p:grpSp>
              <p:nvGrpSpPr>
                <p:cNvPr id="40" name="Groupe 39">
                  <a:extLst>
                    <a:ext uri="{FF2B5EF4-FFF2-40B4-BE49-F238E27FC236}">
                      <a16:creationId xmlns:a16="http://schemas.microsoft.com/office/drawing/2014/main" id="{94FFD0F4-6517-4B08-84A7-9A88294AE7B7}"/>
                    </a:ext>
                  </a:extLst>
                </p:cNvPr>
                <p:cNvGrpSpPr/>
                <p:nvPr/>
              </p:nvGrpSpPr>
              <p:grpSpPr>
                <a:xfrm>
                  <a:off x="231133" y="2325538"/>
                  <a:ext cx="909807" cy="319633"/>
                  <a:chOff x="470096" y="2191991"/>
                  <a:chExt cx="909807" cy="319633"/>
                </a:xfrm>
              </p:grpSpPr>
              <p:sp>
                <p:nvSpPr>
                  <p:cNvPr id="44" name="Organigramme : Connecteur 43">
                    <a:extLst>
                      <a:ext uri="{FF2B5EF4-FFF2-40B4-BE49-F238E27FC236}">
                        <a16:creationId xmlns:a16="http://schemas.microsoft.com/office/drawing/2014/main" id="{E2A425DE-BB3B-4A33-98C5-9240D020177C}"/>
                      </a:ext>
                    </a:extLst>
                  </p:cNvPr>
                  <p:cNvSpPr/>
                  <p:nvPr/>
                </p:nvSpPr>
                <p:spPr>
                  <a:xfrm>
                    <a:off x="470096" y="2246051"/>
                    <a:ext cx="187321" cy="193778"/>
                  </a:xfrm>
                  <a:prstGeom prst="flowChartConnector">
                    <a:avLst/>
                  </a:prstGeom>
                  <a:solidFill>
                    <a:srgbClr val="0070C0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ZoneTexte 44">
                    <a:extLst>
                      <a:ext uri="{FF2B5EF4-FFF2-40B4-BE49-F238E27FC236}">
                        <a16:creationId xmlns:a16="http://schemas.microsoft.com/office/drawing/2014/main" id="{C291E4E7-0D67-4376-AD58-06FF0E3AB102}"/>
                      </a:ext>
                    </a:extLst>
                  </p:cNvPr>
                  <p:cNvSpPr txBox="1"/>
                  <p:nvPr/>
                </p:nvSpPr>
                <p:spPr>
                  <a:xfrm>
                    <a:off x="588356" y="2191991"/>
                    <a:ext cx="791547" cy="319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Dipole</a:t>
                    </a:r>
                  </a:p>
                </p:txBody>
              </p:sp>
            </p:grpSp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11F19DE8-1DBA-46D6-80FE-75D23F15E591}"/>
                    </a:ext>
                  </a:extLst>
                </p:cNvPr>
                <p:cNvGrpSpPr/>
                <p:nvPr/>
              </p:nvGrpSpPr>
              <p:grpSpPr>
                <a:xfrm>
                  <a:off x="231097" y="2693014"/>
                  <a:ext cx="1211006" cy="319633"/>
                  <a:chOff x="470060" y="2584766"/>
                  <a:chExt cx="1211006" cy="319633"/>
                </a:xfrm>
              </p:grpSpPr>
              <p:sp>
                <p:nvSpPr>
                  <p:cNvPr id="42" name="Organigramme : Connecteur 41">
                    <a:extLst>
                      <a:ext uri="{FF2B5EF4-FFF2-40B4-BE49-F238E27FC236}">
                        <a16:creationId xmlns:a16="http://schemas.microsoft.com/office/drawing/2014/main" id="{104E8963-2D81-4AB3-9FA2-AAD0FDE23FA6}"/>
                      </a:ext>
                    </a:extLst>
                  </p:cNvPr>
                  <p:cNvSpPr/>
                  <p:nvPr/>
                </p:nvSpPr>
                <p:spPr>
                  <a:xfrm>
                    <a:off x="470060" y="2639247"/>
                    <a:ext cx="187321" cy="197711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ZoneTexte 42">
                    <a:extLst>
                      <a:ext uri="{FF2B5EF4-FFF2-40B4-BE49-F238E27FC236}">
                        <a16:creationId xmlns:a16="http://schemas.microsoft.com/office/drawing/2014/main" id="{157F946B-5E01-4AF8-8C9D-30FDF69CD3B0}"/>
                      </a:ext>
                    </a:extLst>
                  </p:cNvPr>
                  <p:cNvSpPr txBox="1"/>
                  <p:nvPr/>
                </p:nvSpPr>
                <p:spPr>
                  <a:xfrm>
                    <a:off x="588352" y="2584766"/>
                    <a:ext cx="1092714" cy="319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Quadrupole</a:t>
                    </a:r>
                  </a:p>
                </p:txBody>
              </p:sp>
            </p:grp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AE5E4BE2-023F-4887-A8E3-80F94A604BFF}"/>
                  </a:ext>
                </a:extLst>
              </p:cNvPr>
              <p:cNvGrpSpPr/>
              <p:nvPr/>
            </p:nvGrpSpPr>
            <p:grpSpPr>
              <a:xfrm>
                <a:off x="10031769" y="2877826"/>
                <a:ext cx="901537" cy="295226"/>
                <a:chOff x="10031769" y="2877826"/>
                <a:chExt cx="901537" cy="295226"/>
              </a:xfrm>
            </p:grpSpPr>
            <p:sp>
              <p:nvSpPr>
                <p:cNvPr id="38" name="Organigramme : Connecteur 37">
                  <a:extLst>
                    <a:ext uri="{FF2B5EF4-FFF2-40B4-BE49-F238E27FC236}">
                      <a16:creationId xmlns:a16="http://schemas.microsoft.com/office/drawing/2014/main" id="{3E8B8C57-160E-447A-8F87-5D9C2859DBD6}"/>
                    </a:ext>
                  </a:extLst>
                </p:cNvPr>
                <p:cNvSpPr/>
                <p:nvPr/>
              </p:nvSpPr>
              <p:spPr>
                <a:xfrm>
                  <a:off x="10031769" y="2918203"/>
                  <a:ext cx="175626" cy="191516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F8B0415-0A17-4BC0-8EE9-8713102356A4}"/>
                    </a:ext>
                  </a:extLst>
                </p:cNvPr>
                <p:cNvSpPr txBox="1"/>
                <p:nvPr/>
              </p:nvSpPr>
              <p:spPr>
                <a:xfrm>
                  <a:off x="10138720" y="2877826"/>
                  <a:ext cx="794586" cy="295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RF cavity</a:t>
                  </a:r>
                </a:p>
              </p:txBody>
            </p:sp>
          </p:grp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DB8903CD-6D58-46D8-932E-EA1D7F32AA34}"/>
                </a:ext>
              </a:extLst>
            </p:cNvPr>
            <p:cNvGrpSpPr/>
            <p:nvPr/>
          </p:nvGrpSpPr>
          <p:grpSpPr>
            <a:xfrm>
              <a:off x="1501216" y="1335339"/>
              <a:ext cx="8088787" cy="2413549"/>
              <a:chOff x="1776301" y="3037984"/>
              <a:chExt cx="8088787" cy="2413549"/>
            </a:xfrm>
          </p:grpSpPr>
          <p:pic>
            <p:nvPicPr>
              <p:cNvPr id="14" name="Picture 30">
                <a:extLst>
                  <a:ext uri="{FF2B5EF4-FFF2-40B4-BE49-F238E27FC236}">
                    <a16:creationId xmlns:a16="http://schemas.microsoft.com/office/drawing/2014/main" id="{298834B5-CFB3-4E9C-9E45-765F3F847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6301" y="3037984"/>
                <a:ext cx="8020943" cy="241354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80A677-0F9D-4388-A456-3E052584A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8284" y="3823407"/>
                <a:ext cx="981037" cy="30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Top view</a:t>
                </a:r>
              </a:p>
            </p:txBody>
          </p:sp>
          <p:cxnSp>
            <p:nvCxnSpPr>
              <p:cNvPr id="16" name="Straight Arrow Connector 18">
                <a:extLst>
                  <a:ext uri="{FF2B5EF4-FFF2-40B4-BE49-F238E27FC236}">
                    <a16:creationId xmlns:a16="http://schemas.microsoft.com/office/drawing/2014/main" id="{B195986D-9085-43E4-A94D-0B7BC83856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24410" y="4224460"/>
                <a:ext cx="7473887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Arrow Connector 15">
                <a:extLst>
                  <a:ext uri="{FF2B5EF4-FFF2-40B4-BE49-F238E27FC236}">
                    <a16:creationId xmlns:a16="http://schemas.microsoft.com/office/drawing/2014/main" id="{09216B53-5AC3-4B8B-A7DF-3217949B4F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44421" y="3477217"/>
                <a:ext cx="0" cy="1492219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050FB1E2-E918-4959-9D53-76C4800F5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0142" y="4218994"/>
                <a:ext cx="5641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29 m</a:t>
                </a: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07D1C05F-B1AA-4122-A2F1-693C81FD55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7878" y="3817232"/>
                <a:ext cx="59284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5.5 m</a:t>
                </a:r>
              </a:p>
            </p:txBody>
          </p:sp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BC25293F-50A2-4028-BF56-496CA2C79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9162" y="5042211"/>
                <a:ext cx="528056" cy="246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10 m</a:t>
                </a:r>
              </a:p>
            </p:txBody>
          </p:sp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B481C10A-C25A-42C1-B342-190FCB20D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6631" y="5058328"/>
                <a:ext cx="537687" cy="246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10 m</a:t>
                </a: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BE66CEB7-3446-4997-9B91-50F4008F6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3613" y="4590325"/>
                <a:ext cx="126805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MS PGothic" panose="020B0600070205080204" pitchFamily="34" charset="-128"/>
                    <a:cs typeface="+mn-cs"/>
                  </a:rPr>
                  <a:t>D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E = 82.2 MeV</a:t>
                </a:r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5C505226-7D62-4A3C-94E0-AAA9CF4CA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7181" y="3037984"/>
                <a:ext cx="6524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7 MeV</a:t>
                </a: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10F0A882-BE39-48AD-9D36-CF8BBB80E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7748" y="5159421"/>
                <a:ext cx="6766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7 MeV</a:t>
                </a:r>
              </a:p>
            </p:txBody>
          </p:sp>
          <p:cxnSp>
            <p:nvCxnSpPr>
              <p:cNvPr id="25" name="Straight Arrow Connector 8">
                <a:extLst>
                  <a:ext uri="{FF2B5EF4-FFF2-40B4-BE49-F238E27FC236}">
                    <a16:creationId xmlns:a16="http://schemas.microsoft.com/office/drawing/2014/main" id="{96E24E4B-513E-426B-801A-353C9FB678B9}"/>
                  </a:ext>
                </a:extLst>
              </p:cNvPr>
              <p:cNvCxnSpPr>
                <a:cxnSpLocks noChangeShapeType="1"/>
                <a:endCxn id="24" idx="3"/>
              </p:cNvCxnSpPr>
              <p:nvPr/>
            </p:nvCxnSpPr>
            <p:spPr bwMode="auto">
              <a:xfrm flipH="1">
                <a:off x="4254440" y="5003867"/>
                <a:ext cx="592844" cy="294054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95403EC7-15A5-49F4-B220-6C29ED43F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4811" y="5069120"/>
                <a:ext cx="458770" cy="246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9 m</a:t>
                </a:r>
              </a:p>
            </p:txBody>
          </p:sp>
          <p:cxnSp>
            <p:nvCxnSpPr>
              <p:cNvPr id="27" name="Straight Arrow Connector 18">
                <a:extLst>
                  <a:ext uri="{FF2B5EF4-FFF2-40B4-BE49-F238E27FC236}">
                    <a16:creationId xmlns:a16="http://schemas.microsoft.com/office/drawing/2014/main" id="{6018BB2E-0F93-411B-83DC-ED62D3EDA1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67835" y="5042211"/>
                <a:ext cx="2694112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18">
                <a:extLst>
                  <a:ext uri="{FF2B5EF4-FFF2-40B4-BE49-F238E27FC236}">
                    <a16:creationId xmlns:a16="http://schemas.microsoft.com/office/drawing/2014/main" id="{A892D949-5F41-4762-B4C7-16246BAD74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02316" y="5046065"/>
                <a:ext cx="2465519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18">
                <a:extLst>
                  <a:ext uri="{FF2B5EF4-FFF2-40B4-BE49-F238E27FC236}">
                    <a16:creationId xmlns:a16="http://schemas.microsoft.com/office/drawing/2014/main" id="{5CB2B6CA-2BA0-4A93-B05F-B5079A00D0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44595" y="5042211"/>
                <a:ext cx="2278769" cy="11197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Arrow Connector 8">
                <a:extLst>
                  <a:ext uri="{FF2B5EF4-FFF2-40B4-BE49-F238E27FC236}">
                    <a16:creationId xmlns:a16="http://schemas.microsoft.com/office/drawing/2014/main" id="{E5C48FEF-1C61-46B9-A99F-334FD42DE2C7}"/>
                  </a:ext>
                </a:extLst>
              </p:cNvPr>
              <p:cNvCxnSpPr>
                <a:cxnSpLocks noChangeShapeType="1"/>
                <a:endCxn id="23" idx="3"/>
              </p:cNvCxnSpPr>
              <p:nvPr/>
            </p:nvCxnSpPr>
            <p:spPr bwMode="auto">
              <a:xfrm flipH="1" flipV="1">
                <a:off x="4379614" y="3176484"/>
                <a:ext cx="467670" cy="268569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E373A233-A3D9-4625-8A15-E7CA014B63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634" y="3207789"/>
                <a:ext cx="747683" cy="24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2 : 4 : 6</a:t>
                </a:r>
              </a:p>
            </p:txBody>
          </p:sp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18428C24-E1D3-4756-9F8B-0529CF6158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2651" y="3337022"/>
                <a:ext cx="652437" cy="245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1 : 3 : 5</a:t>
                </a:r>
              </a:p>
            </p:txBody>
          </p:sp>
          <p:sp>
            <p:nvSpPr>
              <p:cNvPr id="35" name="TextBox 13">
                <a:extLst>
                  <a:ext uri="{FF2B5EF4-FFF2-40B4-BE49-F238E27FC236}">
                    <a16:creationId xmlns:a16="http://schemas.microsoft.com/office/drawing/2014/main" id="{17BB7C53-9E64-48F6-94D8-5353F2467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0942" y="3569529"/>
                <a:ext cx="120593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3"/>
                  </a:buBlip>
                  <a:defRPr sz="2400">
                    <a:solidFill>
                      <a:srgbClr val="000066"/>
                    </a:solidFill>
                    <a:latin typeface="Arial Unicode MS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4"/>
                  </a:buBlip>
                  <a:defRPr sz="2000">
                    <a:solidFill>
                      <a:srgbClr val="800080"/>
                    </a:solidFill>
                    <a:latin typeface="Arial Unicode MS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5"/>
                  </a:buBlip>
                  <a:defRPr>
                    <a:solidFill>
                      <a:srgbClr val="009900"/>
                    </a:solidFill>
                    <a:latin typeface="Arial Unicode MS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MS PGothic" panose="020B0600070205080204" pitchFamily="34" charset="-128"/>
                    <a:cs typeface="+mn-cs"/>
                  </a:rPr>
                  <a:t>D</a:t>
                </a: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charset="0"/>
                    <a:ea typeface="MS PGothic" panose="020B0600070205080204" pitchFamily="34" charset="-128"/>
                    <a:cs typeface="+mn-cs"/>
                  </a:rPr>
                  <a:t>E = 82.2 MeV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2F6ECA4-6098-4939-AE7A-6A2A6729E223}"/>
              </a:ext>
            </a:extLst>
          </p:cNvPr>
          <p:cNvSpPr/>
          <p:nvPr/>
        </p:nvSpPr>
        <p:spPr>
          <a:xfrm>
            <a:off x="5589848" y="1763112"/>
            <a:ext cx="1751912" cy="291750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rganigramme : Connecteur 53">
            <a:extLst>
              <a:ext uri="{FF2B5EF4-FFF2-40B4-BE49-F238E27FC236}">
                <a16:creationId xmlns:a16="http://schemas.microsoft.com/office/drawing/2014/main" id="{937EE3C0-3DF1-46E3-8568-6DF1831DE197}"/>
              </a:ext>
            </a:extLst>
          </p:cNvPr>
          <p:cNvSpPr/>
          <p:nvPr/>
        </p:nvSpPr>
        <p:spPr>
          <a:xfrm>
            <a:off x="5612196" y="1808074"/>
            <a:ext cx="213903" cy="185544"/>
          </a:xfrm>
          <a:prstGeom prst="flowChartConnector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C2CF0E-4C16-4AB9-AF96-1CDDDA528027}"/>
              </a:ext>
            </a:extLst>
          </p:cNvPr>
          <p:cNvSpPr/>
          <p:nvPr/>
        </p:nvSpPr>
        <p:spPr>
          <a:xfrm>
            <a:off x="175214" y="1894939"/>
            <a:ext cx="1076996" cy="164182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ZoneTexte 1">
            <a:extLst>
              <a:ext uri="{FF2B5EF4-FFF2-40B4-BE49-F238E27FC236}">
                <a16:creationId xmlns:a16="http://schemas.microsoft.com/office/drawing/2014/main" id="{AED6F672-2DE1-4FB7-8F63-4B07DFCA8347}"/>
              </a:ext>
            </a:extLst>
          </p:cNvPr>
          <p:cNvSpPr txBox="1"/>
          <p:nvPr/>
        </p:nvSpPr>
        <p:spPr>
          <a:xfrm>
            <a:off x="77738" y="765740"/>
            <a:ext cx="1115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6700"/>
                </a:solidFill>
                <a:latin typeface="+mn-lt"/>
              </a:rPr>
              <a:t>PERLE: first high-power multi-turn ERL, based on SRF technology, designed to operate at 10MW (20 mA, 500 MeV) power regime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ERL technology development for future energy and intensity frontier machines (same technological choices of </a:t>
            </a:r>
            <a:r>
              <a:rPr lang="en-US" sz="1600" dirty="0" err="1">
                <a:latin typeface="+mn-lt"/>
              </a:rPr>
              <a:t>LHeC</a:t>
            </a:r>
            <a:r>
              <a:rPr lang="en-US" sz="1600" dirty="0">
                <a:latin typeface="+mn-lt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platform for nuclear applications (DESTIN).</a:t>
            </a:r>
            <a:endParaRPr lang="fr-FR" sz="16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AEA575-04EE-4B30-AB77-25DE0200CAFF}"/>
              </a:ext>
            </a:extLst>
          </p:cNvPr>
          <p:cNvSpPr txBox="1"/>
          <p:nvPr/>
        </p:nvSpPr>
        <p:spPr>
          <a:xfrm>
            <a:off x="364322" y="3819409"/>
            <a:ext cx="4794830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cryomodules each of four 5-cell SRF cavities.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A0C0EA-2202-4DA8-B4C8-EBF2599A1ADE}"/>
              </a:ext>
            </a:extLst>
          </p:cNvPr>
          <p:cNvSpPr txBox="1"/>
          <p:nvPr/>
        </p:nvSpPr>
        <p:spPr>
          <a:xfrm>
            <a:off x="336841" y="4482410"/>
            <a:ext cx="3670146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8F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arcs for a three-turn configuration.  </a:t>
            </a:r>
          </a:p>
        </p:txBody>
      </p:sp>
      <p:pic>
        <p:nvPicPr>
          <p:cNvPr id="51" name="Image 4">
            <a:extLst>
              <a:ext uri="{FF2B5EF4-FFF2-40B4-BE49-F238E27FC236}">
                <a16:creationId xmlns:a16="http://schemas.microsoft.com/office/drawing/2014/main" id="{7C9FBFE7-817E-4B45-A938-CD0C3F6E2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61" y="1341901"/>
            <a:ext cx="2845168" cy="18842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530C550-0964-4056-8C54-C7990037EE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9720" b="6940"/>
          <a:stretch/>
        </p:blipFill>
        <p:spPr>
          <a:xfrm>
            <a:off x="6847493" y="4708720"/>
            <a:ext cx="5138967" cy="1683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2C867-3F9A-48B6-B2D2-377183CB82C1}"/>
              </a:ext>
            </a:extLst>
          </p:cNvPr>
          <p:cNvSpPr txBox="1"/>
          <p:nvPr/>
        </p:nvSpPr>
        <p:spPr>
          <a:xfrm>
            <a:off x="7587323" y="3325429"/>
            <a:ext cx="457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8D40"/>
                </a:solidFill>
              </a:rPr>
              <a:t>Staging with 250 MeV version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Demonstration of ERL with 6 passes at high current (with half of the power)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Three straight sections replacing spreader, recombiner, and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" grpId="0" animBg="1"/>
      <p:bldP spid="54" grpId="0" animBg="1"/>
      <p:bldP spid="56" grpId="0" animBg="1"/>
      <p:bldP spid="58" grpId="0"/>
      <p:bldP spid="5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7DB1-626E-47A8-A673-371FAB53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PERLE Optics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08F26-5404-472E-A6E5-148F27AA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5528B-06ED-4BF9-9F03-DE6B05C5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0C9DD-64D8-4D57-8851-22871A86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1942A-50F8-4795-82B3-867581F6D29C}"/>
              </a:ext>
            </a:extLst>
          </p:cNvPr>
          <p:cNvSpPr txBox="1"/>
          <p:nvPr/>
        </p:nvSpPr>
        <p:spPr>
          <a:xfrm>
            <a:off x="0" y="6098581"/>
            <a:ext cx="3808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to Alex Fomin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676733-9919-4556-9AE3-898570013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8528"/>
              </p:ext>
            </p:extLst>
          </p:nvPr>
        </p:nvGraphicFramePr>
        <p:xfrm>
          <a:off x="4759211" y="821949"/>
          <a:ext cx="7062086" cy="5461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563">
                  <a:extLst>
                    <a:ext uri="{9D8B030D-6E8A-4147-A177-3AD203B41FA5}">
                      <a16:colId xmlns:a16="http://schemas.microsoft.com/office/drawing/2014/main" val="1011309425"/>
                    </a:ext>
                  </a:extLst>
                </a:gridCol>
                <a:gridCol w="1004896">
                  <a:extLst>
                    <a:ext uri="{9D8B030D-6E8A-4147-A177-3AD203B41FA5}">
                      <a16:colId xmlns:a16="http://schemas.microsoft.com/office/drawing/2014/main" val="2739165680"/>
                    </a:ext>
                  </a:extLst>
                </a:gridCol>
                <a:gridCol w="928896">
                  <a:extLst>
                    <a:ext uri="{9D8B030D-6E8A-4147-A177-3AD203B41FA5}">
                      <a16:colId xmlns:a16="http://schemas.microsoft.com/office/drawing/2014/main" val="2471746302"/>
                    </a:ext>
                  </a:extLst>
                </a:gridCol>
                <a:gridCol w="1081374">
                  <a:extLst>
                    <a:ext uri="{9D8B030D-6E8A-4147-A177-3AD203B41FA5}">
                      <a16:colId xmlns:a16="http://schemas.microsoft.com/office/drawing/2014/main" val="375731627"/>
                    </a:ext>
                  </a:extLst>
                </a:gridCol>
                <a:gridCol w="1211731">
                  <a:extLst>
                    <a:ext uri="{9D8B030D-6E8A-4147-A177-3AD203B41FA5}">
                      <a16:colId xmlns:a16="http://schemas.microsoft.com/office/drawing/2014/main" val="1279061932"/>
                    </a:ext>
                  </a:extLst>
                </a:gridCol>
                <a:gridCol w="168546">
                  <a:extLst>
                    <a:ext uri="{9D8B030D-6E8A-4147-A177-3AD203B41FA5}">
                      <a16:colId xmlns:a16="http://schemas.microsoft.com/office/drawing/2014/main" val="755941821"/>
                    </a:ext>
                  </a:extLst>
                </a:gridCol>
                <a:gridCol w="1100080">
                  <a:extLst>
                    <a:ext uri="{9D8B030D-6E8A-4147-A177-3AD203B41FA5}">
                      <a16:colId xmlns:a16="http://schemas.microsoft.com/office/drawing/2014/main" val="1413728616"/>
                    </a:ext>
                  </a:extLst>
                </a:gridCol>
              </a:tblGrid>
              <a:tr h="3667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L, cm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|B|, 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99230"/>
                  </a:ext>
                </a:extLst>
              </a:tr>
              <a:tr h="366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250 MeV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48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</a:rPr>
                        <a:t>500 MeV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250 MeV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+mn-cs"/>
                        </a:rPr>
                        <a:t>500 MeV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53620"/>
                  </a:ext>
                </a:extLst>
              </a:tr>
              <a:tr h="595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B-Com 3-lines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20226"/>
                  </a:ext>
                </a:extLst>
              </a:tr>
              <a:tr h="595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B-Com 2-lines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0.866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0704"/>
                  </a:ext>
                </a:extLst>
              </a:tr>
              <a:tr h="595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R-Bend 33cm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0.873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72964"/>
                  </a:ext>
                </a:extLst>
              </a:tr>
              <a:tr h="4623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S-Bend 33cm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0.907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0.907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04338"/>
                  </a:ext>
                </a:extLst>
              </a:tr>
              <a:tr h="467147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1.342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1.342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02753"/>
                  </a:ext>
                </a:extLst>
              </a:tr>
              <a:tr h="595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S-Bend 66cm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1.323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1.323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68871"/>
                  </a:ext>
                </a:extLst>
              </a:tr>
              <a:tr h="2976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ERL Quads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|G|, T/m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85677"/>
                  </a:ext>
                </a:extLst>
              </a:tr>
              <a:tr h="22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94415"/>
                  </a:ext>
                </a:extLst>
              </a:tr>
              <a:tr h="370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71916"/>
                  </a:ext>
                </a:extLst>
              </a:tr>
              <a:tr h="525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Injector/Dump Quads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"/>
                        </a:rPr>
                        <a:t>1.2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2909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FC5CF1-8FE8-46DE-8E54-82DE8480BED2}"/>
              </a:ext>
            </a:extLst>
          </p:cNvPr>
          <p:cNvSpPr txBox="1"/>
          <p:nvPr/>
        </p:nvSpPr>
        <p:spPr>
          <a:xfrm>
            <a:off x="228399" y="1485626"/>
            <a:ext cx="402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B+HelveticaNeue-Medium"/>
                <a:ea typeface="+mn-ea"/>
                <a:cs typeface="+mn-cs"/>
              </a:rPr>
              <a:t>Total number of dipole (ERL only):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5D5D"/>
              </a:solidFill>
              <a:effectLst/>
              <a:uLnTx/>
              <a:uFillTx/>
              <a:latin typeface="AAAAAG+HelveticaNeue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F+HelveticaNeue"/>
                <a:ea typeface="+mn-ea"/>
                <a:cs typeface="+mn-cs"/>
              </a:rPr>
              <a:t>60 dipoles for 250 MeV version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AAAAAG+HelveticaNeue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F+HelveticaNeue"/>
                <a:ea typeface="+mn-ea"/>
                <a:cs typeface="+mn-cs"/>
              </a:rPr>
              <a:t>78 dipoles for 500 MeV version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660CA-8445-4E9F-8D70-7629D88FBF87}"/>
              </a:ext>
            </a:extLst>
          </p:cNvPr>
          <p:cNvSpPr txBox="1"/>
          <p:nvPr/>
        </p:nvSpPr>
        <p:spPr>
          <a:xfrm>
            <a:off x="228399" y="2962730"/>
            <a:ext cx="3896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R-Bend 33 cm is used in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F+HelveticaNeue"/>
                <a:ea typeface="+mn-ea"/>
                <a:cs typeface="+mn-cs"/>
              </a:rPr>
              <a:t>spreaders for Arcs 3, 4, 5, and 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AAAAF+HelveticaNeue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F+HelveticaNeue"/>
                <a:ea typeface="+mn-ea"/>
                <a:cs typeface="+mn-cs"/>
              </a:rPr>
              <a:t>S-Bend 33 cm is used in the spreader of Arcs 1, and 2 (vertical) and in Arcs 1, 2, and 3 (horizontal).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5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483DC-E5D0-4447-A830-05CB86E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B-com Magnet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C015F4-FCAB-40D2-87E9-8C51B1EF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8C522-D433-446A-8BAD-99660D2D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F520C6B-A2D2-44D6-9AFE-565E3DCB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52BA0-AB0E-429A-8D15-E6DA38EF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765" y="1145006"/>
            <a:ext cx="6989235" cy="2304761"/>
          </a:xfrm>
          <a:prstGeom prst="rect">
            <a:avLst/>
          </a:prstGeom>
        </p:spPr>
      </p:pic>
      <p:sp>
        <p:nvSpPr>
          <p:cNvPr id="23" name="ZoneTexte 2">
            <a:extLst>
              <a:ext uri="{FF2B5EF4-FFF2-40B4-BE49-F238E27FC236}">
                <a16:creationId xmlns:a16="http://schemas.microsoft.com/office/drawing/2014/main" id="{6690F076-2EAF-4427-A158-E8C4D77F02D1}"/>
              </a:ext>
            </a:extLst>
          </p:cNvPr>
          <p:cNvSpPr txBox="1"/>
          <p:nvPr/>
        </p:nvSpPr>
        <p:spPr>
          <a:xfrm>
            <a:off x="72528" y="6051652"/>
            <a:ext cx="443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work is in collaboration with Jay Benesch from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JLab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7" name="ZoneTexte 19">
            <a:extLst>
              <a:ext uri="{FF2B5EF4-FFF2-40B4-BE49-F238E27FC236}">
                <a16:creationId xmlns:a16="http://schemas.microsoft.com/office/drawing/2014/main" id="{6918858E-9B5B-4ADB-AC79-E8F2D77D48F2}"/>
              </a:ext>
            </a:extLst>
          </p:cNvPr>
          <p:cNvSpPr txBox="1"/>
          <p:nvPr/>
        </p:nvSpPr>
        <p:spPr>
          <a:xfrm>
            <a:off x="9925100" y="2529484"/>
            <a:ext cx="2143293" cy="584775"/>
          </a:xfrm>
          <a:prstGeom prst="rect">
            <a:avLst/>
          </a:prstGeom>
          <a:noFill/>
          <a:ln w="19050">
            <a:solidFill>
              <a:srgbClr val="065C9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Yoke material: standard steel (C content &lt; 0.1%)</a:t>
            </a:r>
          </a:p>
        </p:txBody>
      </p:sp>
      <p:sp>
        <p:nvSpPr>
          <p:cNvPr id="28" name="ZoneTexte 20">
            <a:extLst>
              <a:ext uri="{FF2B5EF4-FFF2-40B4-BE49-F238E27FC236}">
                <a16:creationId xmlns:a16="http://schemas.microsoft.com/office/drawing/2014/main" id="{4F2B3EC3-E883-4BB3-BE7F-13195FA5B62B}"/>
              </a:ext>
            </a:extLst>
          </p:cNvPr>
          <p:cNvSpPr txBox="1"/>
          <p:nvPr/>
        </p:nvSpPr>
        <p:spPr>
          <a:xfrm>
            <a:off x="6923708" y="849035"/>
            <a:ext cx="278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Tool: Opera 3D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F20550-E88C-4683-8C05-5D648CEB2C5E}"/>
              </a:ext>
            </a:extLst>
          </p:cNvPr>
          <p:cNvGrpSpPr/>
          <p:nvPr/>
        </p:nvGrpSpPr>
        <p:grpSpPr>
          <a:xfrm>
            <a:off x="228399" y="1868443"/>
            <a:ext cx="5406583" cy="3461563"/>
            <a:chOff x="149762" y="2394235"/>
            <a:chExt cx="5406583" cy="34615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086DC6-BFA0-4525-8835-2A5B95268943}"/>
                </a:ext>
              </a:extLst>
            </p:cNvPr>
            <p:cNvSpPr txBox="1"/>
            <p:nvPr/>
          </p:nvSpPr>
          <p:spPr>
            <a:xfrm>
              <a:off x="149762" y="4144432"/>
              <a:ext cx="5406583" cy="1711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Common between the three arcs.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Horizontal field magnet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Vertical beam split at three different energies.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30° bending angle.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16D866-1074-48B3-B817-240DE491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80" y="2394235"/>
              <a:ext cx="4669311" cy="1322083"/>
            </a:xfrm>
            <a:prstGeom prst="rect">
              <a:avLst/>
            </a:prstGeom>
          </p:spPr>
        </p:pic>
      </p:grpSp>
      <p:sp>
        <p:nvSpPr>
          <p:cNvPr id="43" name="ZoneTexte 9">
            <a:extLst>
              <a:ext uri="{FF2B5EF4-FFF2-40B4-BE49-F238E27FC236}">
                <a16:creationId xmlns:a16="http://schemas.microsoft.com/office/drawing/2014/main" id="{C96A6745-1D4E-4C36-9F6C-83E0B406B088}"/>
              </a:ext>
            </a:extLst>
          </p:cNvPr>
          <p:cNvSpPr txBox="1"/>
          <p:nvPr/>
        </p:nvSpPr>
        <p:spPr>
          <a:xfrm>
            <a:off x="327081" y="885198"/>
            <a:ext cx="391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and design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0B2EF2-0559-4A66-8967-81FE1CF3D461}"/>
              </a:ext>
            </a:extLst>
          </p:cNvPr>
          <p:cNvGrpSpPr/>
          <p:nvPr/>
        </p:nvGrpSpPr>
        <p:grpSpPr>
          <a:xfrm>
            <a:off x="6448961" y="3513593"/>
            <a:ext cx="4547785" cy="2801596"/>
            <a:chOff x="6548328" y="3350022"/>
            <a:chExt cx="4531995" cy="27877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0806B06-8B04-4A5D-BC07-6FA2AFAEAB2B}"/>
                </a:ext>
              </a:extLst>
            </p:cNvPr>
            <p:cNvGrpSpPr/>
            <p:nvPr/>
          </p:nvGrpSpPr>
          <p:grpSpPr>
            <a:xfrm>
              <a:off x="6557148" y="3404566"/>
              <a:ext cx="4523175" cy="2733157"/>
              <a:chOff x="6530721" y="3417514"/>
              <a:chExt cx="4523175" cy="2733157"/>
            </a:xfrm>
          </p:grpSpPr>
          <p:grpSp>
            <p:nvGrpSpPr>
              <p:cNvPr id="48" name="Groupe 16">
                <a:extLst>
                  <a:ext uri="{FF2B5EF4-FFF2-40B4-BE49-F238E27FC236}">
                    <a16:creationId xmlns:a16="http://schemas.microsoft.com/office/drawing/2014/main" id="{47AE5F85-4D86-466D-BCD5-FA1B8C8E4337}"/>
                  </a:ext>
                </a:extLst>
              </p:cNvPr>
              <p:cNvGrpSpPr/>
              <p:nvPr/>
            </p:nvGrpSpPr>
            <p:grpSpPr>
              <a:xfrm>
                <a:off x="9416690" y="4020400"/>
                <a:ext cx="1637206" cy="2130271"/>
                <a:chOff x="3960704" y="2987037"/>
                <a:chExt cx="1987468" cy="2587975"/>
              </a:xfrm>
            </p:grpSpPr>
            <p:pic>
              <p:nvPicPr>
                <p:cNvPr id="49" name="Image 13">
                  <a:extLst>
                    <a:ext uri="{FF2B5EF4-FFF2-40B4-BE49-F238E27FC236}">
                      <a16:creationId xmlns:a16="http://schemas.microsoft.com/office/drawing/2014/main" id="{1832A7FF-1123-4EE1-9805-B40EAC279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60704" y="4154127"/>
                  <a:ext cx="1987468" cy="1420885"/>
                </a:xfrm>
                <a:prstGeom prst="rect">
                  <a:avLst/>
                </a:prstGeom>
              </p:spPr>
            </p:pic>
            <p:pic>
              <p:nvPicPr>
                <p:cNvPr id="50" name="Image 14">
                  <a:extLst>
                    <a:ext uri="{FF2B5EF4-FFF2-40B4-BE49-F238E27FC236}">
                      <a16:creationId xmlns:a16="http://schemas.microsoft.com/office/drawing/2014/main" id="{66A67E15-BCF7-4DBA-8C2C-D37AF8BC99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7096" y="2987037"/>
                  <a:ext cx="1233256" cy="10819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/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contourClr>
                    <a:srgbClr val="969696"/>
                  </a:contourClr>
                </a:sp3d>
              </p:spPr>
            </p:pic>
          </p:grpSp>
          <p:pic>
            <p:nvPicPr>
              <p:cNvPr id="51" name="Image 24">
                <a:extLst>
                  <a:ext uri="{FF2B5EF4-FFF2-40B4-BE49-F238E27FC236}">
                    <a16:creationId xmlns:a16="http://schemas.microsoft.com/office/drawing/2014/main" id="{28029E10-8E7C-4616-8BAB-08F6E8E0D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0721" y="3656437"/>
                <a:ext cx="2170113" cy="2343357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6DA9918-9F8E-4363-B68B-B925314A661A}"/>
                  </a:ext>
                </a:extLst>
              </p:cNvPr>
              <p:cNvSpPr txBox="1"/>
              <p:nvPr/>
            </p:nvSpPr>
            <p:spPr>
              <a:xfrm>
                <a:off x="7640671" y="3417514"/>
                <a:ext cx="238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43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Coil design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912C66-FA26-498B-BAFD-3A8A90CC33FF}"/>
                </a:ext>
              </a:extLst>
            </p:cNvPr>
            <p:cNvSpPr/>
            <p:nvPr/>
          </p:nvSpPr>
          <p:spPr>
            <a:xfrm>
              <a:off x="6548328" y="3350022"/>
              <a:ext cx="4531995" cy="2768594"/>
            </a:xfrm>
            <a:prstGeom prst="rect">
              <a:avLst/>
            </a:prstGeom>
            <a:noFill/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8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399AA-2AB5-4D69-BF86-DF70DD83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B-com Magnet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641389-45E7-4BB0-80E3-19FC6610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34A6C-293D-4938-8C94-867BBF78D389}" type="slidenum">
              <a:rPr kumimoji="0" lang="en-US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5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8F2749-EE57-4A13-86F5-3F732E5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9F0006-5339-4401-BECC-C62E90D662B2}"/>
              </a:ext>
            </a:extLst>
          </p:cNvPr>
          <p:cNvSpPr txBox="1"/>
          <p:nvPr/>
        </p:nvSpPr>
        <p:spPr>
          <a:xfrm>
            <a:off x="504641" y="823052"/>
            <a:ext cx="333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calculations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EAED364-5EFF-4662-95FB-9B46A2D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ED0EFD-A44C-4F2E-8D09-86B8F2659FD4}"/>
              </a:ext>
            </a:extLst>
          </p:cNvPr>
          <p:cNvGrpSpPr/>
          <p:nvPr/>
        </p:nvGrpSpPr>
        <p:grpSpPr>
          <a:xfrm>
            <a:off x="3913331" y="2124580"/>
            <a:ext cx="3638273" cy="3556231"/>
            <a:chOff x="6874204" y="1239328"/>
            <a:chExt cx="4437552" cy="399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144520C2-4FDB-4941-BB6D-2D05DE362B1F}"/>
                    </a:ext>
                  </a:extLst>
                </p:cNvPr>
                <p:cNvSpPr txBox="1"/>
                <p:nvPr/>
              </p:nvSpPr>
              <p:spPr>
                <a:xfrm>
                  <a:off x="7156930" y="4626228"/>
                  <a:ext cx="4154826" cy="612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Δ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kumimoji="0" lang="en-US" sz="16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6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1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144520C2-4FDB-4941-BB6D-2D05DE362B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930" y="4626228"/>
                  <a:ext cx="4154826" cy="612027"/>
                </a:xfrm>
                <a:prstGeom prst="rect">
                  <a:avLst/>
                </a:prstGeom>
                <a:blipFill>
                  <a:blip r:embed="rId4"/>
                  <a:stretch>
                    <a:fillRect b="-33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FBA6C-7EEC-4C60-8276-D93FE771D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204" y="1239328"/>
              <a:ext cx="4218402" cy="341389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DBBCB0-818B-48D4-959F-5793030CF6B3}"/>
              </a:ext>
            </a:extLst>
          </p:cNvPr>
          <p:cNvGrpSpPr/>
          <p:nvPr/>
        </p:nvGrpSpPr>
        <p:grpSpPr>
          <a:xfrm>
            <a:off x="314577" y="2261935"/>
            <a:ext cx="3707805" cy="3185597"/>
            <a:chOff x="1391535" y="1328369"/>
            <a:chExt cx="4411399" cy="3629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DF2208CB-8492-49DC-B6F3-FBF038F2E1E7}"/>
                    </a:ext>
                  </a:extLst>
                </p:cNvPr>
                <p:cNvSpPr txBox="1"/>
                <p:nvPr/>
              </p:nvSpPr>
              <p:spPr>
                <a:xfrm>
                  <a:off x="1643488" y="4619528"/>
                  <a:ext cx="41594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𝐵𝑦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(0, 0, 0) = 0.716382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oMath>
                    </m:oMathPara>
                  </a14:m>
                  <a:endParaRPr kumimoji="0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DF2208CB-8492-49DC-B6F3-FBF038F2E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488" y="4619528"/>
                  <a:ext cx="415944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24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F65593-1C24-4E00-8BBB-CDF50FE4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535" y="1328369"/>
              <a:ext cx="4159448" cy="3164201"/>
            </a:xfrm>
            <a:prstGeom prst="rect">
              <a:avLst/>
            </a:prstGeom>
          </p:spPr>
        </p:pic>
      </p:grpSp>
      <p:sp>
        <p:nvSpPr>
          <p:cNvPr id="24" name="ZoneTexte 21">
            <a:extLst>
              <a:ext uri="{FF2B5EF4-FFF2-40B4-BE49-F238E27FC236}">
                <a16:creationId xmlns:a16="http://schemas.microsoft.com/office/drawing/2014/main" id="{E105375E-C360-43AC-B386-88309CD490DA}"/>
              </a:ext>
            </a:extLst>
          </p:cNvPr>
          <p:cNvSpPr txBox="1"/>
          <p:nvPr/>
        </p:nvSpPr>
        <p:spPr>
          <a:xfrm>
            <a:off x="8246475" y="3895419"/>
            <a:ext cx="334504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Pole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blend radius of 8 mm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edge chamfer of 6 mm radius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CB888-2C56-41E4-898C-6E9DB2DF95BD}"/>
              </a:ext>
            </a:extLst>
          </p:cNvPr>
          <p:cNvSpPr txBox="1"/>
          <p:nvPr/>
        </p:nvSpPr>
        <p:spPr>
          <a:xfrm>
            <a:off x="415219" y="5914091"/>
            <a:ext cx="1002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uniformity within ±100 mm which is suitable </a:t>
            </a:r>
            <a:r>
              <a:rPr lang="en-US" sz="1800" b="0" i="0" u="none" strike="noStrike" baseline="0" dirty="0">
                <a:latin typeface="SFRM1095"/>
              </a:rPr>
              <a:t>for the 88 </a:t>
            </a:r>
            <a:r>
              <a:rPr lang="en-US" dirty="0">
                <a:latin typeface="SFRM1095"/>
              </a:rPr>
              <a:t>m</a:t>
            </a:r>
            <a:r>
              <a:rPr lang="en-US" sz="1800" b="0" i="0" u="none" strike="noStrike" baseline="0" dirty="0">
                <a:latin typeface="SFRM1095"/>
              </a:rPr>
              <a:t>m shift for the lowest energetic beam.</a:t>
            </a:r>
            <a:r>
              <a:rPr lang="en-US" dirty="0"/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BE5D82-839A-483A-BFB9-782E83A4F314}"/>
              </a:ext>
            </a:extLst>
          </p:cNvPr>
          <p:cNvGrpSpPr/>
          <p:nvPr/>
        </p:nvGrpSpPr>
        <p:grpSpPr>
          <a:xfrm>
            <a:off x="629402" y="1229725"/>
            <a:ext cx="4318925" cy="942822"/>
            <a:chOff x="629402" y="1229725"/>
            <a:chExt cx="4318925" cy="942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BCE73A08-6F52-4E38-B5D2-BE2AE4A933E1}"/>
                    </a:ext>
                  </a:extLst>
                </p:cNvPr>
                <p:cNvSpPr txBox="1"/>
                <p:nvPr/>
              </p:nvSpPr>
              <p:spPr>
                <a:xfrm>
                  <a:off x="629402" y="1229725"/>
                  <a:ext cx="4318925" cy="942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𝑑𝑙</m:t>
                          </m:r>
                        </m:e>
                      </m:nary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=0.3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</m:t>
                      </m:r>
                      <m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along the magnet length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Wingdings" panose="05000000000000000000" pitchFamily="2" charset="2"/>
                    </a:rPr>
                    <a:t>for 0.34 m yoke length  B = 0.88 T</a:t>
                  </a:r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BCE73A08-6F52-4E38-B5D2-BE2AE4A93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02" y="1229725"/>
                  <a:ext cx="4318925" cy="942822"/>
                </a:xfrm>
                <a:prstGeom prst="rect">
                  <a:avLst/>
                </a:prstGeom>
                <a:blipFill>
                  <a:blip r:embed="rId8"/>
                  <a:stretch>
                    <a:fillRect l="-8181" t="-45455" r="-846" b="-41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7D51ED-14B1-4AA9-A67B-3FC1DE21428F}"/>
                </a:ext>
              </a:extLst>
            </p:cNvPr>
            <p:cNvSpPr/>
            <p:nvPr/>
          </p:nvSpPr>
          <p:spPr>
            <a:xfrm>
              <a:off x="3493572" y="1821307"/>
              <a:ext cx="1029729" cy="329204"/>
            </a:xfrm>
            <a:prstGeom prst="rect">
              <a:avLst/>
            </a:prstGeom>
            <a:noFill/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3B325FF-B71D-4268-844A-5A09D3A9B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04" y="919995"/>
            <a:ext cx="4529690" cy="25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9">
                <a:extLst>
                  <a:ext uri="{FF2B5EF4-FFF2-40B4-BE49-F238E27FC236}">
                    <a16:creationId xmlns:a16="http://schemas.microsoft.com/office/drawing/2014/main" id="{43650733-2861-417D-A3C4-07F7AB0DCA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52145" y="920428"/>
              <a:ext cx="7523871" cy="1485803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059322">
                      <a:extLst>
                        <a:ext uri="{9D8B030D-6E8A-4147-A177-3AD203B41FA5}">
                          <a16:colId xmlns:a16="http://schemas.microsoft.com/office/drawing/2014/main" val="315925660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963097183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2875294824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2310483371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2231812846"/>
                        </a:ext>
                      </a:extLst>
                    </a:gridCol>
                    <a:gridCol w="964754">
                      <a:extLst>
                        <a:ext uri="{9D8B030D-6E8A-4147-A177-3AD203B41FA5}">
                          <a16:colId xmlns:a16="http://schemas.microsoft.com/office/drawing/2014/main" val="1255459754"/>
                        </a:ext>
                      </a:extLst>
                    </a:gridCol>
                    <a:gridCol w="1262507">
                      <a:extLst>
                        <a:ext uri="{9D8B030D-6E8A-4147-A177-3AD203B41FA5}">
                          <a16:colId xmlns:a16="http://schemas.microsoft.com/office/drawing/2014/main" val="3239916381"/>
                        </a:ext>
                      </a:extLst>
                    </a:gridCol>
                  </a:tblGrid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b1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b2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b3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b4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b5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400" b="1" i="1" u="none" strike="noStrike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400" b="1" i="1" u="none" strike="noStrike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400" b="1" i="1" u="none" strike="noStrike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400" b="1" i="1" u="none" strike="noStrike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400" b="1" i="1" u="none" strike="noStrike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sz="1400" b="1" i="1" u="none" strike="noStrike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b="1" i="1" u="none" strike="noStrike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 u="none" strike="noStrike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  <m:sup>
                                          <m:r>
                                            <a:rPr lang="en-US" sz="1400" b="1" i="1" u="none" strike="noStrike" smtClean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rad>
                              <m:r>
                                <a:rPr lang="en-US" sz="1400" b="1" i="1" u="none" strike="noStrike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400" b="1" i="1" u="none" strike="noStrike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6444988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171MeV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-2.90E+01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-1.11E-02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3.06E-03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2.19E-04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-4.99E-04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3.594E-04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47050504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336MeV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-2.81E+01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1.84E-03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1.14E-04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1.05E-04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-4.69E-04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6.79E-05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35840999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500MeV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-2.79E+01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2.77E-03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3.85E-04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-1.77E-06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-2.49E-04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1.01E-04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207511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9">
                <a:extLst>
                  <a:ext uri="{FF2B5EF4-FFF2-40B4-BE49-F238E27FC236}">
                    <a16:creationId xmlns:a16="http://schemas.microsoft.com/office/drawing/2014/main" id="{43650733-2861-417D-A3C4-07F7AB0DCA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205026"/>
                  </p:ext>
                </p:extLst>
              </p:nvPr>
            </p:nvGraphicFramePr>
            <p:xfrm>
              <a:off x="4452145" y="920428"/>
              <a:ext cx="7523871" cy="1485803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059322">
                      <a:extLst>
                        <a:ext uri="{9D8B030D-6E8A-4147-A177-3AD203B41FA5}">
                          <a16:colId xmlns:a16="http://schemas.microsoft.com/office/drawing/2014/main" val="315925660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963097183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2875294824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2310483371"/>
                        </a:ext>
                      </a:extLst>
                    </a:gridCol>
                    <a:gridCol w="1059322">
                      <a:extLst>
                        <a:ext uri="{9D8B030D-6E8A-4147-A177-3AD203B41FA5}">
                          <a16:colId xmlns:a16="http://schemas.microsoft.com/office/drawing/2014/main" val="2231812846"/>
                        </a:ext>
                      </a:extLst>
                    </a:gridCol>
                    <a:gridCol w="964754">
                      <a:extLst>
                        <a:ext uri="{9D8B030D-6E8A-4147-A177-3AD203B41FA5}">
                          <a16:colId xmlns:a16="http://schemas.microsoft.com/office/drawing/2014/main" val="1255459754"/>
                        </a:ext>
                      </a:extLst>
                    </a:gridCol>
                    <a:gridCol w="1262507">
                      <a:extLst>
                        <a:ext uri="{9D8B030D-6E8A-4147-A177-3AD203B41FA5}">
                          <a16:colId xmlns:a16="http://schemas.microsoft.com/office/drawing/2014/main" val="3239916381"/>
                        </a:ext>
                      </a:extLst>
                    </a:gridCol>
                  </a:tblGrid>
                  <a:tr h="4436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b1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b2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b3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b4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b5</a:t>
                          </a:r>
                          <a:endParaRPr lang="en-US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497101" t="-47945" r="-966" b="-246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6444988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171MeV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-2.90E+01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-1.11E-02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3.06E-03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2.19E-04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-4.99E-04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3.594E-04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47050504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336MeV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-2.81E+01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1.84E-03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1.14E-04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1.05E-04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-4.69E-04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6.79E-05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35840999"/>
                      </a:ext>
                    </a:extLst>
                  </a:tr>
                  <a:tr h="34737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500MeV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-2.79E+01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2.77E-03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3.85E-04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-1.77E-06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-2.49E-04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1.01E-04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2075111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4E15C6D9-6C75-434C-89B1-60A28EDB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B-com Magnet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F6B8-CF99-453F-AECB-DAC97DF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34A6C-293D-4938-8C94-867BBF78D389}" type="slidenum">
              <a:rPr kumimoji="0" lang="en-US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5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C20D98-C773-439E-9D32-B239A15914FF}"/>
              </a:ext>
            </a:extLst>
          </p:cNvPr>
          <p:cNvSpPr txBox="1"/>
          <p:nvPr/>
        </p:nvSpPr>
        <p:spPr>
          <a:xfrm>
            <a:off x="492254" y="765863"/>
            <a:ext cx="333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Harmonic content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C92565-9777-4056-89A7-6248A6EC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69E775-7CCC-4F29-BFA0-AA75629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0F6F1C-5C1D-4CDF-B6AE-883D73364688}"/>
              </a:ext>
            </a:extLst>
          </p:cNvPr>
          <p:cNvSpPr txBox="1"/>
          <p:nvPr/>
        </p:nvSpPr>
        <p:spPr>
          <a:xfrm>
            <a:off x="9029801" y="2656543"/>
            <a:ext cx="311376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0.036%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homogeneity along the beam path.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Quadrupole and sextupole components can be dealt with in the lattice.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F204DB-F7D2-4F35-9175-7179FDAFA00E}"/>
              </a:ext>
            </a:extLst>
          </p:cNvPr>
          <p:cNvSpPr/>
          <p:nvPr/>
        </p:nvSpPr>
        <p:spPr>
          <a:xfrm>
            <a:off x="10823252" y="1406089"/>
            <a:ext cx="1127503" cy="276927"/>
          </a:xfrm>
          <a:prstGeom prst="rect">
            <a:avLst/>
          </a:prstGeom>
          <a:noFill/>
          <a:ln w="28575">
            <a:solidFill>
              <a:srgbClr val="FF67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3C2C23B-8093-47B3-8356-898F8B2EB861}"/>
              </a:ext>
            </a:extLst>
          </p:cNvPr>
          <p:cNvCxnSpPr>
            <a:cxnSpLocks/>
          </p:cNvCxnSpPr>
          <p:nvPr/>
        </p:nvCxnSpPr>
        <p:spPr>
          <a:xfrm flipH="1">
            <a:off x="9747682" y="1709810"/>
            <a:ext cx="1076119" cy="1055929"/>
          </a:xfrm>
          <a:prstGeom prst="straightConnector1">
            <a:avLst/>
          </a:prstGeom>
          <a:ln w="19050"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6F7D53B-AC35-4918-AF50-F3793CA22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1"/>
          <a:stretch/>
        </p:blipFill>
        <p:spPr>
          <a:xfrm>
            <a:off x="2107614" y="2551614"/>
            <a:ext cx="2792476" cy="3526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96D7F-CE31-4C86-8BA2-64B2E1E30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10" y="2680037"/>
            <a:ext cx="3796803" cy="285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BEBBC-F277-4CA9-BD2B-B63E80334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99" y="4752335"/>
            <a:ext cx="1634776" cy="1465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E0B5B-CFEE-497E-8C7E-5D3C71AF5CBF}"/>
              </a:ext>
            </a:extLst>
          </p:cNvPr>
          <p:cNvSpPr txBox="1"/>
          <p:nvPr/>
        </p:nvSpPr>
        <p:spPr>
          <a:xfrm>
            <a:off x="320968" y="1372911"/>
            <a:ext cx="3986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To ensure the quality of the field used to guide the electrons along a certain trajectory with a precise bending angle</a:t>
            </a:r>
          </a:p>
        </p:txBody>
      </p:sp>
    </p:spTree>
    <p:extLst>
      <p:ext uri="{BB962C8B-B14F-4D97-AF65-F5344CB8AC3E}">
        <p14:creationId xmlns:p14="http://schemas.microsoft.com/office/powerpoint/2010/main" val="38346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7210-ACC8-43BD-9D95-244D92A4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963" y="176980"/>
            <a:ext cx="3768842" cy="4889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B-com Magnet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C76C0-5E8F-472A-9A9F-AFC23E66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21/12/2023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96EFB-6934-4085-A1E8-9E91F989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 du Pôle Accélérateurs </a:t>
            </a:r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1207E-4894-4226-BC88-9CE1FFA5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1596-5F9D-49C5-9701-16B3CA54319D}" type="slidenum">
              <a:rPr kumimoji="0" lang="fr-FR" sz="135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7FA0FF-4546-4A43-A3B9-694C3D6CB990}"/>
              </a:ext>
            </a:extLst>
          </p:cNvPr>
          <p:cNvSpPr txBox="1"/>
          <p:nvPr/>
        </p:nvSpPr>
        <p:spPr>
          <a:xfrm>
            <a:off x="215983" y="1571045"/>
            <a:ext cx="5412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cooling circuit parameters were calculated for different current values.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achieve the minimum possible current to power the magnet while ensuring adequate coil cooling.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Turbulent water flow must be achieved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Reynolds number &gt; 4000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BABD43-A1C8-4723-8BA3-68E8BDBDBD30}"/>
              </a:ext>
            </a:extLst>
          </p:cNvPr>
          <p:cNvGrpSpPr/>
          <p:nvPr/>
        </p:nvGrpSpPr>
        <p:grpSpPr>
          <a:xfrm>
            <a:off x="4305606" y="1986572"/>
            <a:ext cx="7803510" cy="3973405"/>
            <a:chOff x="5277601" y="3293573"/>
            <a:chExt cx="6561838" cy="332876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0CC06B7-154A-453D-8EC0-889214C89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601" y="5158845"/>
              <a:ext cx="1923447" cy="146349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F9DBED7-2C62-4D5A-B4C8-ADB69722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151" y="3293583"/>
              <a:ext cx="1923447" cy="146349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79F382-E79E-415E-AF8B-0259467C7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689" y="5154368"/>
              <a:ext cx="1923447" cy="14634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8E84BE1-482E-4B8A-AA0A-2A59F1097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994" y="5149037"/>
              <a:ext cx="1923445" cy="14634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5A3835F-3D9D-4FF4-8BC5-990AEED0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118" y="3293573"/>
              <a:ext cx="1923448" cy="1463493"/>
            </a:xfrm>
            <a:prstGeom prst="rect">
              <a:avLst/>
            </a:prstGeom>
          </p:spPr>
        </p:pic>
      </p:grpSp>
      <p:sp>
        <p:nvSpPr>
          <p:cNvPr id="59" name="ZoneTexte 9">
            <a:extLst>
              <a:ext uri="{FF2B5EF4-FFF2-40B4-BE49-F238E27FC236}">
                <a16:creationId xmlns:a16="http://schemas.microsoft.com/office/drawing/2014/main" id="{B41D3B63-18A9-437B-8BC9-F247BDF8499E}"/>
              </a:ext>
            </a:extLst>
          </p:cNvPr>
          <p:cNvSpPr txBox="1"/>
          <p:nvPr/>
        </p:nvSpPr>
        <p:spPr>
          <a:xfrm>
            <a:off x="389167" y="754271"/>
            <a:ext cx="391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Coil and cooling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46B0C-DD2C-4C9A-A1D8-65020631A4BA}"/>
                  </a:ext>
                </a:extLst>
              </p:cNvPr>
              <p:cNvSpPr txBox="1"/>
              <p:nvPr/>
            </p:nvSpPr>
            <p:spPr>
              <a:xfrm>
                <a:off x="538261" y="5061450"/>
                <a:ext cx="325250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=166.67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the minimum value possible.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46B0C-DD2C-4C9A-A1D8-65020631A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61" y="5061450"/>
                <a:ext cx="3252504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0417A4D-16BA-40B3-BBF0-0CC9F5155020}"/>
              </a:ext>
            </a:extLst>
          </p:cNvPr>
          <p:cNvSpPr txBox="1"/>
          <p:nvPr/>
        </p:nvSpPr>
        <p:spPr>
          <a:xfrm>
            <a:off x="0" y="6128092"/>
            <a:ext cx="83449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Abdalrhman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Marshoud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Internship student from An-Najah University</a:t>
            </a:r>
          </a:p>
        </p:txBody>
      </p:sp>
      <p:sp>
        <p:nvSpPr>
          <p:cNvPr id="18" name="ZoneTexte 43">
            <a:extLst>
              <a:ext uri="{FF2B5EF4-FFF2-40B4-BE49-F238E27FC236}">
                <a16:creationId xmlns:a16="http://schemas.microsoft.com/office/drawing/2014/main" id="{0B6890E5-9490-46CF-A13F-D30A2EB744B5}"/>
              </a:ext>
            </a:extLst>
          </p:cNvPr>
          <p:cNvSpPr txBox="1"/>
          <p:nvPr/>
        </p:nvSpPr>
        <p:spPr>
          <a:xfrm>
            <a:off x="7068283" y="921419"/>
            <a:ext cx="3315100" cy="738664"/>
          </a:xfrm>
          <a:prstGeom prst="rect">
            <a:avLst/>
          </a:prstGeom>
          <a:noFill/>
          <a:ln w="19050">
            <a:solidFill>
              <a:srgbClr val="065C9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Excitation current calculated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= 0.87 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 = 11520.263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A.turn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3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2194</Words>
  <Application>Microsoft Office PowerPoint</Application>
  <PresentationFormat>Widescreen</PresentationFormat>
  <Paragraphs>511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AAAAAB+HelveticaNeue-Medium</vt:lpstr>
      <vt:lpstr>AAAAAF+HelveticaNeue</vt:lpstr>
      <vt:lpstr>AAAAAG+HelveticaNeue</vt:lpstr>
      <vt:lpstr>Arial</vt:lpstr>
      <vt:lpstr>Arial Unicode MS</vt:lpstr>
      <vt:lpstr>Calibri</vt:lpstr>
      <vt:lpstr>Calibri Light</vt:lpstr>
      <vt:lpstr>Cambria Math</vt:lpstr>
      <vt:lpstr>Courier New</vt:lpstr>
      <vt:lpstr>Helvetica Neue</vt:lpstr>
      <vt:lpstr>SFRM1095</vt:lpstr>
      <vt:lpstr>Symbol</vt:lpstr>
      <vt:lpstr>Wingdings</vt:lpstr>
      <vt:lpstr>2_Office Theme</vt:lpstr>
      <vt:lpstr>3_Office Theme</vt:lpstr>
      <vt:lpstr>1_Masque IJCLab standard</vt:lpstr>
      <vt:lpstr>Masque IJCLab standard</vt:lpstr>
      <vt:lpstr>1_Office Theme</vt:lpstr>
      <vt:lpstr>4_Office Theme</vt:lpstr>
      <vt:lpstr>5_Office Theme</vt:lpstr>
      <vt:lpstr>1_modele-IJCLAb-powerpoint</vt:lpstr>
      <vt:lpstr>Acrobat Document</vt:lpstr>
      <vt:lpstr>PowerPoint Presentation</vt:lpstr>
      <vt:lpstr>Outline</vt:lpstr>
      <vt:lpstr>PowerPoint Presentation</vt:lpstr>
      <vt:lpstr>PERLE: Powerful ERL for Experiments</vt:lpstr>
      <vt:lpstr>PERLE Optics</vt:lpstr>
      <vt:lpstr>B-com Magnet</vt:lpstr>
      <vt:lpstr>B-com Magnet</vt:lpstr>
      <vt:lpstr>B-com Magnet</vt:lpstr>
      <vt:lpstr>B-com Magnet</vt:lpstr>
      <vt:lpstr>Quadrupole Magnets</vt:lpstr>
      <vt:lpstr>Beam Optics</vt:lpstr>
      <vt:lpstr>Optics misalignments </vt:lpstr>
      <vt:lpstr>Optics misalignments </vt:lpstr>
      <vt:lpstr>Field errors</vt:lpstr>
      <vt:lpstr>250 MeV PERLE Lattice</vt:lpstr>
      <vt:lpstr>Conclusion</vt:lpstr>
      <vt:lpstr>PowerPoint Presentation</vt:lpstr>
      <vt:lpstr>PowerPoint Presentation</vt:lpstr>
      <vt:lpstr>PERLE @ Orsay</vt:lpstr>
      <vt:lpstr>PowerPoint Presentation</vt:lpstr>
      <vt:lpstr>Quadrupole Magnet</vt:lpstr>
      <vt:lpstr>Quadrupole Magnet</vt:lpstr>
      <vt:lpstr> Introducing Errors (500 MeV)</vt:lpstr>
      <vt:lpstr>PowerPoint Presentation</vt:lpstr>
      <vt:lpstr>Transverse Misalignment to Turn 1 (250 MeV)</vt:lpstr>
      <vt:lpstr>Transverse Misalignment to Turn 1 (250 MeV) 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abukeshek</dc:creator>
  <cp:lastModifiedBy>rasha abukeshek</cp:lastModifiedBy>
  <cp:revision>108</cp:revision>
  <dcterms:created xsi:type="dcterms:W3CDTF">2023-12-12T16:50:55Z</dcterms:created>
  <dcterms:modified xsi:type="dcterms:W3CDTF">2023-12-21T07:25:57Z</dcterms:modified>
</cp:coreProperties>
</file>